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80" r:id="rId3"/>
    <p:sldId id="279" r:id="rId4"/>
    <p:sldId id="278" r:id="rId5"/>
    <p:sldId id="282" r:id="rId6"/>
    <p:sldId id="277" r:id="rId7"/>
    <p:sldId id="261" r:id="rId8"/>
    <p:sldId id="283" r:id="rId9"/>
    <p:sldId id="285" r:id="rId10"/>
    <p:sldId id="284" r:id="rId11"/>
    <p:sldId id="281" r:id="rId12"/>
    <p:sldId id="273" r:id="rId13"/>
    <p:sldId id="275" r:id="rId14"/>
  </p:sldIdLst>
  <p:sldSz cx="12192000" cy="6858000"/>
  <p:notesSz cx="6858000" cy="9144000"/>
  <p:embeddedFontLs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Press Start 2P" panose="020B0604020202020204" charset="0"/>
      <p:regular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6F8C7-D063-4F4C-8582-569310A9C0C6}">
  <a:tblStyle styleId="{51F6F8C7-D063-4F4C-8582-569310A9C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35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6ee8705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6ee8705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22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4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8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5a5c374d8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5a5c374d8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58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8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1;p2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oogle Shape;12;p2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Google Shape;13;p2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" name="Google Shape;16;p2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76750" y="650841"/>
            <a:ext cx="196200" cy="196200"/>
            <a:chOff x="2205246" y="-492159"/>
            <a:chExt cx="196200" cy="196200"/>
          </a:xfrm>
        </p:grpSpPr>
        <p:sp>
          <p:nvSpPr>
            <p:cNvPr id="21" name="Google Shape;2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" name="Google Shape;26;p2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2506763" y="1681741"/>
            <a:ext cx="196200" cy="196200"/>
            <a:chOff x="2205246" y="-492159"/>
            <a:chExt cx="196200" cy="196200"/>
          </a:xfrm>
        </p:grpSpPr>
        <p:sp>
          <p:nvSpPr>
            <p:cNvPr id="31" name="Google Shape;3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4" name="Google Shape;34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90"/>
          </a:xfrm>
        </p:grpSpPr>
        <p:sp>
          <p:nvSpPr>
            <p:cNvPr id="37" name="Google Shape;37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3054119" y="5771400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9" name="Google Shape;49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7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/>
          <p:nvPr/>
        </p:nvSpPr>
        <p:spPr>
          <a:xfrm>
            <a:off x="183800" y="2138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200222" y="2239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77475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9" name="Google Shape;179;p7"/>
          <p:cNvSpPr/>
          <p:nvPr/>
        </p:nvSpPr>
        <p:spPr>
          <a:xfrm>
            <a:off x="715650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153825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87650" y="3674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1209425" y="5424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7"/>
          <p:cNvGrpSpPr/>
          <p:nvPr/>
        </p:nvGrpSpPr>
        <p:grpSpPr>
          <a:xfrm>
            <a:off x="359375" y="382641"/>
            <a:ext cx="196200" cy="196200"/>
            <a:chOff x="2205246" y="-492159"/>
            <a:chExt cx="196200" cy="196200"/>
          </a:xfrm>
        </p:grpSpPr>
        <p:sp>
          <p:nvSpPr>
            <p:cNvPr id="184" name="Google Shape;184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1190575" y="1284350"/>
            <a:ext cx="10366800" cy="533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1190574" y="12944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1281863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9" name="Google Shape;189;p7"/>
          <p:cNvSpPr/>
          <p:nvPr/>
        </p:nvSpPr>
        <p:spPr>
          <a:xfrm>
            <a:off x="1720038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2158213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792038" y="14379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2213813" y="16129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363762" y="1453141"/>
            <a:ext cx="196200" cy="196200"/>
            <a:chOff x="2205246" y="-492159"/>
            <a:chExt cx="196200" cy="196200"/>
          </a:xfrm>
        </p:grpSpPr>
        <p:sp>
          <p:nvSpPr>
            <p:cNvPr id="194" name="Google Shape;194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715851" y="246125"/>
            <a:ext cx="983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11307376" y="609159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7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3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" name="Google Shape;53;p3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Google Shape;54;p3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" name="Google Shape;57;p3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62" name="Google Shape;6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3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72" name="Google Shape;7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1220144" y="6120975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8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0" name="Google Shape;200;p8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1" name="Google Shape;201;p8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202" name="Google Shape;202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10" name="Google Shape;210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6714795" y="386000"/>
            <a:ext cx="4581935" cy="4883400"/>
            <a:chOff x="2331195" y="1512950"/>
            <a:chExt cx="4581935" cy="4883400"/>
          </a:xfrm>
        </p:grpSpPr>
        <p:sp>
          <p:nvSpPr>
            <p:cNvPr id="216" name="Google Shape;216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4" name="Google Shape;224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227" name="Google Shape;227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230" name="Google Shape;230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body" idx="2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10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1" name="Google Shape;271;p10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10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5" name="Google Shape;275;p10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80" name="Google Shape;280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285" name="Google Shape;285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288" name="Google Shape;288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480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16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Google Shape;363;p16"/>
          <p:cNvSpPr/>
          <p:nvPr/>
        </p:nvSpPr>
        <p:spPr>
          <a:xfrm>
            <a:off x="432300" y="456425"/>
            <a:ext cx="7632900" cy="59646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454380" y="466500"/>
            <a:ext cx="76329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5" name="Google Shape;365;p16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6" name="Google Shape;366;p16"/>
          <p:cNvSpPr/>
          <p:nvPr/>
        </p:nvSpPr>
        <p:spPr>
          <a:xfrm>
            <a:off x="5333750" y="253050"/>
            <a:ext cx="6395400" cy="6351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5343865" y="263125"/>
            <a:ext cx="63954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5427425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69" name="Google Shape;369;p16"/>
          <p:cNvSpPr/>
          <p:nvPr/>
        </p:nvSpPr>
        <p:spPr>
          <a:xfrm>
            <a:off x="5865600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6303775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>
            <a:off x="5937600" y="406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6359375" y="581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16"/>
          <p:cNvGrpSpPr/>
          <p:nvPr/>
        </p:nvGrpSpPr>
        <p:grpSpPr>
          <a:xfrm>
            <a:off x="5509325" y="421841"/>
            <a:ext cx="196200" cy="196200"/>
            <a:chOff x="2205246" y="-492159"/>
            <a:chExt cx="196200" cy="196200"/>
          </a:xfrm>
        </p:grpSpPr>
        <p:sp>
          <p:nvSpPr>
            <p:cNvPr id="374" name="Google Shape;374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/>
          <p:nvPr/>
        </p:nvSpPr>
        <p:spPr>
          <a:xfrm>
            <a:off x="525963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77" name="Google Shape;377;p16"/>
          <p:cNvSpPr/>
          <p:nvPr/>
        </p:nvSpPr>
        <p:spPr>
          <a:xfrm>
            <a:off x="964138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1402313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1036138" y="610038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1457913" y="784975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16"/>
          <p:cNvGrpSpPr/>
          <p:nvPr/>
        </p:nvGrpSpPr>
        <p:grpSpPr>
          <a:xfrm>
            <a:off x="607862" y="625216"/>
            <a:ext cx="196200" cy="196200"/>
            <a:chOff x="2205246" y="-492159"/>
            <a:chExt cx="196200" cy="196200"/>
          </a:xfrm>
        </p:grpSpPr>
        <p:sp>
          <p:nvSpPr>
            <p:cNvPr id="382" name="Google Shape;382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title"/>
          </p:nvPr>
        </p:nvSpPr>
        <p:spPr>
          <a:xfrm>
            <a:off x="759901" y="1724450"/>
            <a:ext cx="38601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"/>
          </p:nvPr>
        </p:nvSpPr>
        <p:spPr>
          <a:xfrm>
            <a:off x="804050" y="3901200"/>
            <a:ext cx="3860100" cy="2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7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4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3" name="Google Shape;83;p4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4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88" name="Google Shape;8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" name="Google Shape;93;p4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98" name="Google Shape;9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047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1" name="Google Shape;351;p15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56" name="Google Shape;356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15"/>
          <p:cNvSpPr txBox="1">
            <a:spLocks noGrp="1"/>
          </p:cNvSpPr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360" name="Google Shape;360;p15"/>
          <p:cNvSpPr txBox="1"/>
          <p:nvPr/>
        </p:nvSpPr>
        <p:spPr>
          <a:xfrm rot="5400000">
            <a:off x="-632925" y="11047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29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sz="3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03150" y="603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9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esarmario/application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rikdifos/credit-card-approval-prediction?select=credit_record.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Predicting</a:t>
            </a:r>
            <a:r>
              <a:rPr lang="en-GB" dirty="0"/>
              <a:t> Credit Card Eligibility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23182-6285-418B-89C2-DC4D5E588796}"/>
              </a:ext>
            </a:extLst>
          </p:cNvPr>
          <p:cNvSpPr txBox="1"/>
          <p:nvPr/>
        </p:nvSpPr>
        <p:spPr>
          <a:xfrm>
            <a:off x="4033520" y="5486400"/>
            <a:ext cx="4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ress Start 2P" panose="020B0604020202020204" charset="0"/>
              </a:rPr>
              <a:t>Ryan Presnell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7B8A84-B0AF-47F0-98ED-AC9F8C47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45" y="1950686"/>
            <a:ext cx="7439566" cy="4592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3ECBDF-8E06-434C-B7F7-CA5A234859BB}"/>
              </a:ext>
            </a:extLst>
          </p:cNvPr>
          <p:cNvSpPr/>
          <p:nvPr/>
        </p:nvSpPr>
        <p:spPr>
          <a:xfrm>
            <a:off x="1198107" y="1828800"/>
            <a:ext cx="163075" cy="478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1C78B-79D0-4F88-99D2-B4C9434B1EA0}"/>
              </a:ext>
            </a:extLst>
          </p:cNvPr>
          <p:cNvSpPr/>
          <p:nvPr/>
        </p:nvSpPr>
        <p:spPr>
          <a:xfrm>
            <a:off x="8637673" y="1854168"/>
            <a:ext cx="163075" cy="478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248B1-223F-49BA-8AEB-F306AB616B59}"/>
              </a:ext>
            </a:extLst>
          </p:cNvPr>
          <p:cNvSpPr/>
          <p:nvPr/>
        </p:nvSpPr>
        <p:spPr>
          <a:xfrm flipH="1">
            <a:off x="1279645" y="1950686"/>
            <a:ext cx="7439566" cy="711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AA24E-1E1A-4595-9BD9-0B502901CEDD}"/>
              </a:ext>
            </a:extLst>
          </p:cNvPr>
          <p:cNvSpPr/>
          <p:nvPr/>
        </p:nvSpPr>
        <p:spPr>
          <a:xfrm flipH="1">
            <a:off x="1279645" y="6532814"/>
            <a:ext cx="7439566" cy="711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215;p8">
            <a:extLst>
              <a:ext uri="{FF2B5EF4-FFF2-40B4-BE49-F238E27FC236}">
                <a16:creationId xmlns:a16="http://schemas.microsoft.com/office/drawing/2014/main" id="{D345FF33-EC45-458B-A844-E08DC4490C2D}"/>
              </a:ext>
            </a:extLst>
          </p:cNvPr>
          <p:cNvGrpSpPr/>
          <p:nvPr/>
        </p:nvGrpSpPr>
        <p:grpSpPr>
          <a:xfrm>
            <a:off x="672530" y="1204037"/>
            <a:ext cx="1839925" cy="1778080"/>
            <a:chOff x="2331195" y="1512950"/>
            <a:chExt cx="4581935" cy="4883400"/>
          </a:xfrm>
        </p:grpSpPr>
        <p:sp>
          <p:nvSpPr>
            <p:cNvPr id="61" name="Google Shape;216;p8">
              <a:extLst>
                <a:ext uri="{FF2B5EF4-FFF2-40B4-BE49-F238E27FC236}">
                  <a16:creationId xmlns:a16="http://schemas.microsoft.com/office/drawing/2014/main" id="{5FCF6994-2075-4B23-8498-28A02864A62F}"/>
                </a:ext>
              </a:extLst>
            </p:cNvPr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;p8">
              <a:extLst>
                <a:ext uri="{FF2B5EF4-FFF2-40B4-BE49-F238E27FC236}">
                  <a16:creationId xmlns:a16="http://schemas.microsoft.com/office/drawing/2014/main" id="{F49F2E7C-66A7-45F0-B67E-BB0E3B2903D7}"/>
                </a:ext>
              </a:extLst>
            </p:cNvPr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8;p8">
              <a:extLst>
                <a:ext uri="{FF2B5EF4-FFF2-40B4-BE49-F238E27FC236}">
                  <a16:creationId xmlns:a16="http://schemas.microsoft.com/office/drawing/2014/main" id="{134773E6-7846-43C1-AF08-EF1B8E08762F}"/>
                </a:ext>
              </a:extLst>
            </p:cNvPr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4" name="Google Shape;219;p8">
              <a:extLst>
                <a:ext uri="{FF2B5EF4-FFF2-40B4-BE49-F238E27FC236}">
                  <a16:creationId xmlns:a16="http://schemas.microsoft.com/office/drawing/2014/main" id="{43CBD4EE-13D1-4E28-8703-A4F1A94C4A8E}"/>
                </a:ext>
              </a:extLst>
            </p:cNvPr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0;p8">
              <a:extLst>
                <a:ext uri="{FF2B5EF4-FFF2-40B4-BE49-F238E27FC236}">
                  <a16:creationId xmlns:a16="http://schemas.microsoft.com/office/drawing/2014/main" id="{4FB9C195-D8A7-4668-A0B5-093F3D64DF52}"/>
                </a:ext>
              </a:extLst>
            </p:cNvPr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1;p8">
              <a:extLst>
                <a:ext uri="{FF2B5EF4-FFF2-40B4-BE49-F238E27FC236}">
                  <a16:creationId xmlns:a16="http://schemas.microsoft.com/office/drawing/2014/main" id="{9F8CB7A5-80B2-4D09-89A1-4F80CBFBC8D1}"/>
                </a:ext>
              </a:extLst>
            </p:cNvPr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2;p8">
              <a:extLst>
                <a:ext uri="{FF2B5EF4-FFF2-40B4-BE49-F238E27FC236}">
                  <a16:creationId xmlns:a16="http://schemas.microsoft.com/office/drawing/2014/main" id="{F9FEED9A-D01A-43E3-8FB6-60900F780393}"/>
                </a:ext>
              </a:extLst>
            </p:cNvPr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223;p8">
              <a:extLst>
                <a:ext uri="{FF2B5EF4-FFF2-40B4-BE49-F238E27FC236}">
                  <a16:creationId xmlns:a16="http://schemas.microsoft.com/office/drawing/2014/main" id="{E7FAB63F-1528-4036-A018-1D3E21F30899}"/>
                </a:ext>
              </a:extLst>
            </p:cNvPr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69" name="Google Shape;224;p8">
                <a:extLst>
                  <a:ext uri="{FF2B5EF4-FFF2-40B4-BE49-F238E27FC236}">
                    <a16:creationId xmlns:a16="http://schemas.microsoft.com/office/drawing/2014/main" id="{E2CD185C-C610-4630-8356-09A7BE460A8A}"/>
                  </a:ext>
                </a:extLst>
              </p:cNvPr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5;p8">
                <a:extLst>
                  <a:ext uri="{FF2B5EF4-FFF2-40B4-BE49-F238E27FC236}">
                    <a16:creationId xmlns:a16="http://schemas.microsoft.com/office/drawing/2014/main" id="{8C748782-C155-422F-BB6E-D99791269C2D}"/>
                  </a:ext>
                </a:extLst>
              </p:cNvPr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5624AF-4D5E-4DE1-830F-7826428B3224}"/>
              </a:ext>
            </a:extLst>
          </p:cNvPr>
          <p:cNvSpPr txBox="1"/>
          <p:nvPr/>
        </p:nvSpPr>
        <p:spPr>
          <a:xfrm>
            <a:off x="2363462" y="5799260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ess Start 2P" panose="020B0604020202020204" charset="0"/>
              </a:rPr>
              <a:t>ABOUT 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3A0D1-BA3A-4524-9D21-F967E58248F3}"/>
              </a:ext>
            </a:extLst>
          </p:cNvPr>
          <p:cNvSpPr txBox="1"/>
          <p:nvPr/>
        </p:nvSpPr>
        <p:spPr>
          <a:xfrm>
            <a:off x="2766801" y="1813173"/>
            <a:ext cx="7085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ess Start 2P" panose="020B0604020202020204" charset="0"/>
              </a:rPr>
              <a:t>NAME:RYAN PRESNELL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SCHOOL: UNIVERSITY OF NORTH CAROLINA AT CHAPEL HILL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EXPECTED GRADUATION: </a:t>
            </a:r>
            <a:r>
              <a:rPr lang="en-US" sz="1800">
                <a:latin typeface="Press Start 2P" panose="020B0604020202020204" charset="0"/>
              </a:rPr>
              <a:t>MAY 2024</a:t>
            </a:r>
            <a:endParaRPr lang="en-US" sz="1800" dirty="0">
              <a:latin typeface="Press Start 2P" panose="020B0604020202020204" charset="0"/>
            </a:endParaRP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MAJOR: STATISTICS &amp; ANALYTICS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MINOR: DATA SCIENCE</a:t>
            </a:r>
          </a:p>
          <a:p>
            <a:endParaRPr lang="en-US" sz="1200" dirty="0">
              <a:latin typeface="Press Start 2P" panose="020B0604020202020204" charset="0"/>
            </a:endParaRPr>
          </a:p>
          <a:p>
            <a:endParaRPr lang="en-US" sz="1200" dirty="0">
              <a:latin typeface="Press Start 2P" panose="020B060402020202020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EFE45AD-DFBA-4B4B-9F67-26B5D0B7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6" y="1397676"/>
            <a:ext cx="1802388" cy="15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>
            <a:spLocks noGrp="1"/>
          </p:cNvSpPr>
          <p:nvPr>
            <p:ph type="title"/>
          </p:nvPr>
        </p:nvSpPr>
        <p:spPr>
          <a:xfrm>
            <a:off x="415500" y="1822850"/>
            <a:ext cx="11361000" cy="4073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784" name="Google Shape;784;p35"/>
          <p:cNvGrpSpPr/>
          <p:nvPr/>
        </p:nvGrpSpPr>
        <p:grpSpPr>
          <a:xfrm>
            <a:off x="9435196" y="4393522"/>
            <a:ext cx="1774395" cy="1739251"/>
            <a:chOff x="4568697" y="5245097"/>
            <a:chExt cx="1061241" cy="1040222"/>
          </a:xfrm>
        </p:grpSpPr>
        <p:grpSp>
          <p:nvGrpSpPr>
            <p:cNvPr id="785" name="Google Shape;785;p3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35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Credits</a:t>
            </a:r>
            <a:endParaRPr dirty="0"/>
          </a:p>
        </p:txBody>
      </p:sp>
      <p:sp>
        <p:nvSpPr>
          <p:cNvPr id="1089" name="Google Shape;1089;p37"/>
          <p:cNvSpPr txBox="1">
            <a:spLocks noGrp="1"/>
          </p:cNvSpPr>
          <p:nvPr>
            <p:ph type="body" idx="1"/>
          </p:nvPr>
        </p:nvSpPr>
        <p:spPr>
          <a:xfrm>
            <a:off x="1514225" y="33006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Presentation Template: </a:t>
            </a:r>
            <a:r>
              <a:rPr lang="en-GB" sz="1800" u="sng" dirty="0" err="1">
                <a:solidFill>
                  <a:schemeClr val="accent1"/>
                </a:solidFill>
                <a:latin typeface="Press Start 2P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1800" dirty="0">
              <a:solidFill>
                <a:schemeClr val="accent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Images: </a:t>
            </a:r>
            <a:r>
              <a:rPr lang="en-GB" sz="1800" dirty="0" err="1">
                <a:latin typeface="Press Start 2P" panose="020B0604020202020204" charset="0"/>
              </a:rPr>
              <a:t>Unsplash</a:t>
            </a:r>
            <a:endParaRPr sz="1800" dirty="0"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Please keep this slide or mention us and the other resources used in the footer of a slide.</a:t>
            </a:r>
            <a:endParaRPr sz="1800" dirty="0"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>
            <a:spLocks noGrp="1"/>
          </p:cNvSpPr>
          <p:nvPr>
            <p:ph type="title"/>
          </p:nvPr>
        </p:nvSpPr>
        <p:spPr>
          <a:xfrm>
            <a:off x="1514225" y="2390825"/>
            <a:ext cx="9685500" cy="74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Data Source</a:t>
            </a:r>
            <a:endParaRPr sz="3200" dirty="0"/>
          </a:p>
        </p:txBody>
      </p:sp>
      <p:sp>
        <p:nvSpPr>
          <p:cNvPr id="437" name="Google Shape;437;p22"/>
          <p:cNvSpPr txBox="1">
            <a:spLocks noGrp="1"/>
          </p:cNvSpPr>
          <p:nvPr>
            <p:ph type="body" idx="1"/>
          </p:nvPr>
        </p:nvSpPr>
        <p:spPr>
          <a:xfrm>
            <a:off x="1514225" y="3272150"/>
            <a:ext cx="9685500" cy="28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ress Start 2P" panose="020B0604020202020204" charset="0"/>
              </a:rPr>
              <a:t>I found the </a:t>
            </a:r>
            <a:r>
              <a:rPr lang="en-US" sz="1800" b="1" dirty="0">
                <a:solidFill>
                  <a:schemeClr val="accent1"/>
                </a:solidFill>
                <a:latin typeface="Press Start 2P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data set</a:t>
            </a:r>
            <a:r>
              <a:rPr lang="en-US" sz="1800" dirty="0">
                <a:latin typeface="Press Start 2P" panose="020B0604020202020204" charset="0"/>
              </a:rPr>
              <a:t>, containing data such as family structure and debt levels, and its accompanying </a:t>
            </a:r>
            <a:r>
              <a:rPr lang="en-US" sz="1800" b="1" dirty="0">
                <a:solidFill>
                  <a:schemeClr val="accent1"/>
                </a:solidFill>
                <a:latin typeface="Press Start 2P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 history data set</a:t>
            </a:r>
            <a:r>
              <a:rPr lang="en-US" sz="1800" dirty="0">
                <a:solidFill>
                  <a:schemeClr val="accent1"/>
                </a:solidFill>
                <a:latin typeface="Press Start 2P" panose="020B0604020202020204" charset="0"/>
              </a:rPr>
              <a:t> </a:t>
            </a:r>
            <a:r>
              <a:rPr lang="en-US" sz="1800" dirty="0">
                <a:latin typeface="Press Start 2P" panose="020B0604020202020204" charset="0"/>
              </a:rPr>
              <a:t>on Kaggle. I also introduced some extra features, such as a variable indicating whether a person had an overdue credit card/loan payment for more than five months.</a:t>
            </a:r>
            <a:endParaRPr sz="1800" dirty="0">
              <a:latin typeface="Press Start 2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Exploratory Data Analysis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1381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Gender Distribution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1600" dirty="0">
                <a:latin typeface="Press Start 2P" panose="020B0604020202020204" charset="0"/>
              </a:rPr>
              <a:t>Men seem to have a much higher rate of credit card ineligibility than women in this data set.</a:t>
            </a:r>
            <a:endParaRPr sz="1600" dirty="0">
              <a:latin typeface="Press Start 2P" panose="020B0604020202020204" charset="0"/>
            </a:endParaRPr>
          </a:p>
        </p:txBody>
      </p:sp>
      <p:pic>
        <p:nvPicPr>
          <p:cNvPr id="409" name="Google Shape;40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76720" y="984040"/>
            <a:ext cx="4511040" cy="4199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19"/>
          <p:cNvGrpSpPr/>
          <p:nvPr/>
        </p:nvGrpSpPr>
        <p:grpSpPr>
          <a:xfrm>
            <a:off x="4568697" y="5245097"/>
            <a:ext cx="1061241" cy="1040222"/>
            <a:chOff x="4568697" y="5245097"/>
            <a:chExt cx="1061241" cy="1040222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77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>
            <a:spLocks noGrp="1"/>
          </p:cNvSpPr>
          <p:nvPr>
            <p:ph type="title"/>
          </p:nvPr>
        </p:nvSpPr>
        <p:spPr>
          <a:xfrm>
            <a:off x="1771175" y="248950"/>
            <a:ext cx="6506400" cy="41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Education &amp; Income Type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B9C8C-E83A-4501-912E-46D068D8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99" y="1808480"/>
            <a:ext cx="8100721" cy="4800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07650-D0CC-4B3F-9372-E3390A16B912}"/>
              </a:ext>
            </a:extLst>
          </p:cNvPr>
          <p:cNvSpPr txBox="1"/>
          <p:nvPr/>
        </p:nvSpPr>
        <p:spPr>
          <a:xfrm>
            <a:off x="9316720" y="2638733"/>
            <a:ext cx="2265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Press Start 2P" panose="00000500000000000000" pitchFamily="2" charset="0"/>
              </a:rPr>
              <a:t>The distributions of education and income type are extremely similar between the two groups, so education and income type likely do not play a significant role in determining if a person will be eligible for a credit card.</a:t>
            </a:r>
          </a:p>
        </p:txBody>
      </p:sp>
    </p:spTree>
    <p:extLst>
      <p:ext uri="{BB962C8B-B14F-4D97-AF65-F5344CB8AC3E}">
        <p14:creationId xmlns:p14="http://schemas.microsoft.com/office/powerpoint/2010/main" val="12679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 txBox="1">
            <a:spLocks noGrp="1"/>
          </p:cNvSpPr>
          <p:nvPr>
            <p:ph type="title"/>
          </p:nvPr>
        </p:nvSpPr>
        <p:spPr>
          <a:xfrm>
            <a:off x="801832" y="505250"/>
            <a:ext cx="38601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Good &amp; Bad Debt</a:t>
            </a:r>
            <a:endParaRPr dirty="0"/>
          </a:p>
        </p:txBody>
      </p:sp>
      <p:sp>
        <p:nvSpPr>
          <p:cNvPr id="735" name="Google Shape;735;p31"/>
          <p:cNvSpPr txBox="1">
            <a:spLocks noGrp="1"/>
          </p:cNvSpPr>
          <p:nvPr>
            <p:ph type="subTitle" idx="1"/>
          </p:nvPr>
        </p:nvSpPr>
        <p:spPr>
          <a:xfrm>
            <a:off x="801832" y="2597596"/>
            <a:ext cx="3860100" cy="2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People who were ineligible for a credit card tended to have much less good debt, and their bad debt tended to skyrocket when they didn’t make payments on time.</a:t>
            </a:r>
            <a:endParaRPr sz="1800" dirty="0">
              <a:latin typeface="Press Start 2P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CDF44-EBE3-48CC-AF9E-E259CA20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17" y="873760"/>
            <a:ext cx="5737528" cy="56379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6B2AAC-C401-4C03-A683-F047FF3F2C23}"/>
              </a:ext>
            </a:extLst>
          </p:cNvPr>
          <p:cNvSpPr/>
          <p:nvPr/>
        </p:nvSpPr>
        <p:spPr>
          <a:xfrm>
            <a:off x="5415280" y="873760"/>
            <a:ext cx="287405" cy="5637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215D2-2371-4B8D-85A7-026CE039FE32}"/>
              </a:ext>
            </a:extLst>
          </p:cNvPr>
          <p:cNvSpPr/>
          <p:nvPr/>
        </p:nvSpPr>
        <p:spPr>
          <a:xfrm>
            <a:off x="11365600" y="873760"/>
            <a:ext cx="121887" cy="5637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0CC19F-A837-4A4D-B094-6FF5139C50BE}"/>
              </a:ext>
            </a:extLst>
          </p:cNvPr>
          <p:cNvSpPr/>
          <p:nvPr/>
        </p:nvSpPr>
        <p:spPr>
          <a:xfrm rot="5400000">
            <a:off x="8530050" y="-2097310"/>
            <a:ext cx="142240" cy="590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0339C-CC92-4A7D-8FD3-36C6EB41E53D}"/>
              </a:ext>
            </a:extLst>
          </p:cNvPr>
          <p:cNvSpPr/>
          <p:nvPr/>
        </p:nvSpPr>
        <p:spPr>
          <a:xfrm rot="5400000">
            <a:off x="8465635" y="3560986"/>
            <a:ext cx="142240" cy="590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945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Predicting Eligibility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Other Predictions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6611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E6D2C-917D-42B0-A69D-438491A48FEC}"/>
              </a:ext>
            </a:extLst>
          </p:cNvPr>
          <p:cNvSpPr/>
          <p:nvPr/>
        </p:nvSpPr>
        <p:spPr>
          <a:xfrm>
            <a:off x="1239520" y="1859280"/>
            <a:ext cx="10261600" cy="467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1A40A-DF0F-4487-B92C-05481804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1" y="1859281"/>
            <a:ext cx="6228080" cy="467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FA99CE-12BB-494A-89DE-4E5067C251C2}"/>
              </a:ext>
            </a:extLst>
          </p:cNvPr>
          <p:cNvSpPr/>
          <p:nvPr/>
        </p:nvSpPr>
        <p:spPr>
          <a:xfrm>
            <a:off x="7366002" y="1859279"/>
            <a:ext cx="955040" cy="467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BFAF8-C4B5-420D-BBC0-AF489F8F6C8B}"/>
              </a:ext>
            </a:extLst>
          </p:cNvPr>
          <p:cNvSpPr txBox="1"/>
          <p:nvPr/>
        </p:nvSpPr>
        <p:spPr>
          <a:xfrm>
            <a:off x="7467601" y="1985339"/>
            <a:ext cx="3931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Used KNN (Optimal k = 1 found by LOOCV)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Naïve Bayes, Logistic Regression, and Decision Trees predicted all zeroes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Doesn’t seem to work very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8459"/>
      </p:ext>
    </p:extLst>
  </p:cSld>
  <p:clrMapOvr>
    <a:masterClrMapping/>
  </p:clrMapOvr>
</p:sld>
</file>

<file path=ppt/theme/theme1.xml><?xml version="1.0" encoding="utf-8"?>
<a:theme xmlns:a="http://schemas.openxmlformats.org/drawingml/2006/main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</TotalTime>
  <Words>259</Words>
  <Application>Microsoft Office PowerPoint</Application>
  <PresentationFormat>Widescreen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Mono</vt:lpstr>
      <vt:lpstr>Barlow Condensed</vt:lpstr>
      <vt:lpstr>Arial</vt:lpstr>
      <vt:lpstr>Press Start 2P</vt:lpstr>
      <vt:lpstr>0169_Paterson_Template_SlidesMania</vt:lpstr>
      <vt:lpstr>Predicting Credit Card Eligibility</vt:lpstr>
      <vt:lpstr>Data Source</vt:lpstr>
      <vt:lpstr>Exploratory Data Analysis</vt:lpstr>
      <vt:lpstr>Gender Distribution</vt:lpstr>
      <vt:lpstr>Education &amp; Income Type</vt:lpstr>
      <vt:lpstr>Good &amp; Bad Debt</vt:lpstr>
      <vt:lpstr>Predicting Eligibility</vt:lpstr>
      <vt:lpstr>Other Predictions</vt:lpstr>
      <vt:lpstr>PowerPoint Presentation</vt:lpstr>
      <vt:lpstr>PowerPoint Presentation</vt:lpstr>
      <vt:lpstr>PowerPoint Presentation</vt:lpstr>
      <vt:lpstr>Thank you!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Eligibility</dc:title>
  <dc:creator>Ryan Presnell</dc:creator>
  <cp:lastModifiedBy>Presnell, Ryan Nicholas</cp:lastModifiedBy>
  <cp:revision>38</cp:revision>
  <dcterms:modified xsi:type="dcterms:W3CDTF">2023-03-07T05:04:42Z</dcterms:modified>
</cp:coreProperties>
</file>