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4" r:id="rId10"/>
    <p:sldId id="275" r:id="rId11"/>
    <p:sldId id="278" r:id="rId12"/>
    <p:sldId id="276" r:id="rId13"/>
    <p:sldId id="277" r:id="rId14"/>
    <p:sldId id="264" r:id="rId15"/>
    <p:sldId id="265" r:id="rId16"/>
    <p:sldId id="272" r:id="rId17"/>
    <p:sldId id="273"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C126-9328-4FDF-AF74-31FFCE65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C7259E-7E27-4A00-8EE7-D06C3B745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0FD2A1-AF46-4D15-940A-F169415C5DDD}"/>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5" name="Footer Placeholder 4">
            <a:extLst>
              <a:ext uri="{FF2B5EF4-FFF2-40B4-BE49-F238E27FC236}">
                <a16:creationId xmlns:a16="http://schemas.microsoft.com/office/drawing/2014/main" id="{F2DA6A86-5A32-46F1-A33D-DC0D8E8E1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790E7-8F8C-4BF8-97FB-0CC9A3D33588}"/>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399629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71AD-47F1-4C33-A1D6-109A8ECC26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A85EF-6873-4897-81C0-864B327C95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FD3BB-D5C5-42DD-881A-1A81459C8A19}"/>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5" name="Footer Placeholder 4">
            <a:extLst>
              <a:ext uri="{FF2B5EF4-FFF2-40B4-BE49-F238E27FC236}">
                <a16:creationId xmlns:a16="http://schemas.microsoft.com/office/drawing/2014/main" id="{DCA74C9C-A632-4CDF-AB6A-E7ECC5634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9F844-8C23-4C15-9316-5E8EA673FFBC}"/>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205747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F3E76-CEC0-4F91-B579-BEDEA6EA5C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1BD049-00F4-4048-8B1D-353EA6319F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7A591-1DEE-484C-8FA5-92BA16044592}"/>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5" name="Footer Placeholder 4">
            <a:extLst>
              <a:ext uri="{FF2B5EF4-FFF2-40B4-BE49-F238E27FC236}">
                <a16:creationId xmlns:a16="http://schemas.microsoft.com/office/drawing/2014/main" id="{BDA96244-7044-413D-B099-9FE7FB363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6AD2F5-D061-4162-B577-A76BD4DCDA53}"/>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112131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1947-2616-4B97-BAD1-27EB60137F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327B32-0518-4A1A-9AAA-93D896F3D4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0D1E1-95F2-4A40-8310-47BCFA0D7A0F}"/>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5" name="Footer Placeholder 4">
            <a:extLst>
              <a:ext uri="{FF2B5EF4-FFF2-40B4-BE49-F238E27FC236}">
                <a16:creationId xmlns:a16="http://schemas.microsoft.com/office/drawing/2014/main" id="{E37C48AF-5A80-44B5-B410-E829B042A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42BF1-8AF6-4AAD-89B3-53B42CB59CF4}"/>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199408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0E7E-822C-4C7C-BD00-42032A62D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605245-0CBA-4555-9DD1-E1812A89A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CE365D-79C7-4AD0-ACE5-D38E77A4649B}"/>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5" name="Footer Placeholder 4">
            <a:extLst>
              <a:ext uri="{FF2B5EF4-FFF2-40B4-BE49-F238E27FC236}">
                <a16:creationId xmlns:a16="http://schemas.microsoft.com/office/drawing/2014/main" id="{57044402-3C3A-41E7-986A-0EB126594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C533A-24BD-429C-BD14-AB36C29C1C60}"/>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415628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92DA-0CE3-482E-B046-553D72B151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3B86EF-F779-4082-A0B1-4867D9E61C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8AD6D5-8035-4A71-BBB9-D8416BD690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7BBD26-B8D3-40E4-9942-703C3083A551}"/>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6" name="Footer Placeholder 5">
            <a:extLst>
              <a:ext uri="{FF2B5EF4-FFF2-40B4-BE49-F238E27FC236}">
                <a16:creationId xmlns:a16="http://schemas.microsoft.com/office/drawing/2014/main" id="{A5F7D39B-A4AF-482E-8677-6D5E40B8B4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CF984-1FA9-4375-9581-9787BABD32EC}"/>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16633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E476-8EFA-4E50-B383-31835D8800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AA3DE1-5562-444D-8A16-84E646FE4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F17CD8-C865-488C-8E74-1EC6CFDB61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5D6325-2404-438D-942C-614D84029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25F7B8-EB74-415B-9D8A-604840532D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33E705-6E51-4C47-8A35-D26AC9C16C68}"/>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8" name="Footer Placeholder 7">
            <a:extLst>
              <a:ext uri="{FF2B5EF4-FFF2-40B4-BE49-F238E27FC236}">
                <a16:creationId xmlns:a16="http://schemas.microsoft.com/office/drawing/2014/main" id="{B97E07B1-F171-46C0-856F-62D118D61B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102A55-59CE-479F-A423-FE120113B8B3}"/>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32180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8634-D0F9-4821-B935-1618D60A18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B6E4C9-9E83-450B-9B81-18B10839D642}"/>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4" name="Footer Placeholder 3">
            <a:extLst>
              <a:ext uri="{FF2B5EF4-FFF2-40B4-BE49-F238E27FC236}">
                <a16:creationId xmlns:a16="http://schemas.microsoft.com/office/drawing/2014/main" id="{E98EE9B6-622E-4452-BC39-CCA94141E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867D47-F48A-4F33-B1DB-DB64171C69E9}"/>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3229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1340A-7A9F-4634-9BB1-6F478495C360}"/>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3" name="Footer Placeholder 2">
            <a:extLst>
              <a:ext uri="{FF2B5EF4-FFF2-40B4-BE49-F238E27FC236}">
                <a16:creationId xmlns:a16="http://schemas.microsoft.com/office/drawing/2014/main" id="{1176ABC0-A84F-4F3B-B280-C8B190602B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E8D20-BE21-4996-A4E9-5488D2264450}"/>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255023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32C9-C94F-48E1-8FA9-347D8B761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52F932-9C90-40A0-AF61-993F9EA89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8F0ADE-B49E-42EA-873C-ED9AC9C00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D9E3C6-0C75-4F8F-935E-9883237FA8DE}"/>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6" name="Footer Placeholder 5">
            <a:extLst>
              <a:ext uri="{FF2B5EF4-FFF2-40B4-BE49-F238E27FC236}">
                <a16:creationId xmlns:a16="http://schemas.microsoft.com/office/drawing/2014/main" id="{42F982D9-0851-4F49-8C93-E41CE185C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CE4B4D-695F-4166-B192-5386B4AF7BD9}"/>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191333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58A3-F55F-4596-9912-1067E3EA7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7F014-15E3-40DB-8AB1-D67068723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5F9E0C-5D5A-443A-858C-F6DFBD324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DCE17D-7A33-4F98-9D49-95077F262D58}"/>
              </a:ext>
            </a:extLst>
          </p:cNvPr>
          <p:cNvSpPr>
            <a:spLocks noGrp="1"/>
          </p:cNvSpPr>
          <p:nvPr>
            <p:ph type="dt" sz="half" idx="10"/>
          </p:nvPr>
        </p:nvSpPr>
        <p:spPr/>
        <p:txBody>
          <a:bodyPr/>
          <a:lstStyle/>
          <a:p>
            <a:fld id="{7C088D65-F823-4CF9-86E7-9A54059C4ED8}" type="datetimeFigureOut">
              <a:rPr lang="en-IN" smtClean="0"/>
              <a:t>15-11-2018</a:t>
            </a:fld>
            <a:endParaRPr lang="en-IN"/>
          </a:p>
        </p:txBody>
      </p:sp>
      <p:sp>
        <p:nvSpPr>
          <p:cNvPr id="6" name="Footer Placeholder 5">
            <a:extLst>
              <a:ext uri="{FF2B5EF4-FFF2-40B4-BE49-F238E27FC236}">
                <a16:creationId xmlns:a16="http://schemas.microsoft.com/office/drawing/2014/main" id="{F095B849-5B36-48CB-BE8A-2C50135EB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C18A0-8E89-43D7-9972-6EC82C81E5EF}"/>
              </a:ext>
            </a:extLst>
          </p:cNvPr>
          <p:cNvSpPr>
            <a:spLocks noGrp="1"/>
          </p:cNvSpPr>
          <p:nvPr>
            <p:ph type="sldNum" sz="quarter" idx="12"/>
          </p:nvPr>
        </p:nvSpPr>
        <p:spPr/>
        <p:txBody>
          <a:bodyPr/>
          <a:lstStyle/>
          <a:p>
            <a:fld id="{FD371246-1F25-4944-8EDA-9DD65216004B}" type="slidenum">
              <a:rPr lang="en-IN" smtClean="0"/>
              <a:t>‹#›</a:t>
            </a:fld>
            <a:endParaRPr lang="en-IN"/>
          </a:p>
        </p:txBody>
      </p:sp>
    </p:spTree>
    <p:extLst>
      <p:ext uri="{BB962C8B-B14F-4D97-AF65-F5344CB8AC3E}">
        <p14:creationId xmlns:p14="http://schemas.microsoft.com/office/powerpoint/2010/main" val="348950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FAC34-3334-4E6A-8419-5A41FA9D7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DAAA4-82A5-43AB-A20E-ADA5F665C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4D0AB-BFF6-4D75-998A-4F5899253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88D65-F823-4CF9-86E7-9A54059C4ED8}" type="datetimeFigureOut">
              <a:rPr lang="en-IN" smtClean="0"/>
              <a:t>15-11-2018</a:t>
            </a:fld>
            <a:endParaRPr lang="en-IN"/>
          </a:p>
        </p:txBody>
      </p:sp>
      <p:sp>
        <p:nvSpPr>
          <p:cNvPr id="5" name="Footer Placeholder 4">
            <a:extLst>
              <a:ext uri="{FF2B5EF4-FFF2-40B4-BE49-F238E27FC236}">
                <a16:creationId xmlns:a16="http://schemas.microsoft.com/office/drawing/2014/main" id="{02FEE215-0F0C-4671-9A35-E4724C561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88581F-9D75-4E45-A2CC-33D1850AC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71246-1F25-4944-8EDA-9DD65216004B}" type="slidenum">
              <a:rPr lang="en-IN" smtClean="0"/>
              <a:t>‹#›</a:t>
            </a:fld>
            <a:endParaRPr lang="en-IN"/>
          </a:p>
        </p:txBody>
      </p:sp>
    </p:spTree>
    <p:extLst>
      <p:ext uri="{BB962C8B-B14F-4D97-AF65-F5344CB8AC3E}">
        <p14:creationId xmlns:p14="http://schemas.microsoft.com/office/powerpoint/2010/main" val="3720181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2758-9509-40FD-B3A1-C1391809D828}"/>
              </a:ext>
            </a:extLst>
          </p:cNvPr>
          <p:cNvSpPr>
            <a:spLocks noGrp="1"/>
          </p:cNvSpPr>
          <p:nvPr>
            <p:ph type="ctrTitle"/>
          </p:nvPr>
        </p:nvSpPr>
        <p:spPr/>
        <p:txBody>
          <a:bodyPr/>
          <a:lstStyle/>
          <a:p>
            <a:r>
              <a:rPr lang="en-IN" b="1" dirty="0">
                <a:latin typeface="Aharoni" panose="02010803020104030203" pitchFamily="2" charset="-79"/>
                <a:cs typeface="Aharoni" panose="02010803020104030203" pitchFamily="2" charset="-79"/>
              </a:rPr>
              <a:t>R-TREES</a:t>
            </a:r>
            <a:endParaRPr lang="en-IN" dirty="0"/>
          </a:p>
        </p:txBody>
      </p:sp>
      <p:sp>
        <p:nvSpPr>
          <p:cNvPr id="3" name="Subtitle 2">
            <a:extLst>
              <a:ext uri="{FF2B5EF4-FFF2-40B4-BE49-F238E27FC236}">
                <a16:creationId xmlns:a16="http://schemas.microsoft.com/office/drawing/2014/main" id="{CB544807-9A99-4DCA-BDC9-1DB28EE5D95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616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C01AFF-91DE-4C73-9F9F-B0E28D3BFEB1}"/>
              </a:ext>
            </a:extLst>
          </p:cNvPr>
          <p:cNvSpPr/>
          <p:nvPr/>
        </p:nvSpPr>
        <p:spPr>
          <a:xfrm>
            <a:off x="1578077" y="1194619"/>
            <a:ext cx="1042220"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CA500BA-7C15-4AFB-807F-F87F9FE38962}"/>
              </a:ext>
            </a:extLst>
          </p:cNvPr>
          <p:cNvSpPr/>
          <p:nvPr/>
        </p:nvSpPr>
        <p:spPr>
          <a:xfrm>
            <a:off x="4087758" y="1848464"/>
            <a:ext cx="1681318"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7A746370-AB67-4669-BD43-5F3205B0AAA1}"/>
              </a:ext>
            </a:extLst>
          </p:cNvPr>
          <p:cNvSpPr/>
          <p:nvPr/>
        </p:nvSpPr>
        <p:spPr>
          <a:xfrm>
            <a:off x="2099187"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A6EA394-97A6-4DD6-B766-5E86739624A2}"/>
              </a:ext>
            </a:extLst>
          </p:cNvPr>
          <p:cNvSpPr/>
          <p:nvPr/>
        </p:nvSpPr>
        <p:spPr>
          <a:xfrm>
            <a:off x="8760542" y="4945626"/>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3DDA159-565D-4371-A890-FE808029B645}"/>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A6958E3-7009-4E9C-9E01-396C94544956}"/>
              </a:ext>
            </a:extLst>
          </p:cNvPr>
          <p:cNvSpPr/>
          <p:nvPr/>
        </p:nvSpPr>
        <p:spPr>
          <a:xfrm>
            <a:off x="1504334" y="1101213"/>
            <a:ext cx="1406013" cy="1071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DAA8958-5780-4B14-9744-75A22BBCC198}"/>
              </a:ext>
            </a:extLst>
          </p:cNvPr>
          <p:cNvSpPr/>
          <p:nvPr/>
        </p:nvSpPr>
        <p:spPr>
          <a:xfrm>
            <a:off x="1686230" y="1219200"/>
            <a:ext cx="1042220"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3106BA5-5EDF-485E-BE02-180D4DD568F9}"/>
              </a:ext>
            </a:extLst>
          </p:cNvPr>
          <p:cNvSpPr/>
          <p:nvPr/>
        </p:nvSpPr>
        <p:spPr>
          <a:xfrm>
            <a:off x="8760542" y="4827638"/>
            <a:ext cx="1681316" cy="1081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6401549-1B72-4361-B1B6-59F03DD86D30}"/>
              </a:ext>
            </a:extLst>
          </p:cNvPr>
          <p:cNvSpPr/>
          <p:nvPr/>
        </p:nvSpPr>
        <p:spPr>
          <a:xfrm>
            <a:off x="8760542" y="4945625"/>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622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C01AFF-91DE-4C73-9F9F-B0E28D3BFEB1}"/>
              </a:ext>
            </a:extLst>
          </p:cNvPr>
          <p:cNvSpPr/>
          <p:nvPr/>
        </p:nvSpPr>
        <p:spPr>
          <a:xfrm>
            <a:off x="1578077" y="1194619"/>
            <a:ext cx="1042220"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CA500BA-7C15-4AFB-807F-F87F9FE38962}"/>
              </a:ext>
            </a:extLst>
          </p:cNvPr>
          <p:cNvSpPr/>
          <p:nvPr/>
        </p:nvSpPr>
        <p:spPr>
          <a:xfrm>
            <a:off x="4087758" y="1848464"/>
            <a:ext cx="1681318"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7A746370-AB67-4669-BD43-5F3205B0AAA1}"/>
              </a:ext>
            </a:extLst>
          </p:cNvPr>
          <p:cNvSpPr/>
          <p:nvPr/>
        </p:nvSpPr>
        <p:spPr>
          <a:xfrm>
            <a:off x="2099187"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A6EA394-97A6-4DD6-B766-5E86739624A2}"/>
              </a:ext>
            </a:extLst>
          </p:cNvPr>
          <p:cNvSpPr/>
          <p:nvPr/>
        </p:nvSpPr>
        <p:spPr>
          <a:xfrm>
            <a:off x="8760542" y="4945626"/>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3DDA159-565D-4371-A890-FE808029B645}"/>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A6958E3-7009-4E9C-9E01-396C94544956}"/>
              </a:ext>
            </a:extLst>
          </p:cNvPr>
          <p:cNvSpPr/>
          <p:nvPr/>
        </p:nvSpPr>
        <p:spPr>
          <a:xfrm>
            <a:off x="1504334" y="1101213"/>
            <a:ext cx="1150377" cy="963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DAA8958-5780-4B14-9744-75A22BBCC198}"/>
              </a:ext>
            </a:extLst>
          </p:cNvPr>
          <p:cNvSpPr/>
          <p:nvPr/>
        </p:nvSpPr>
        <p:spPr>
          <a:xfrm>
            <a:off x="1504334" y="1160205"/>
            <a:ext cx="1125796"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3106BA5-5EDF-485E-BE02-180D4DD568F9}"/>
              </a:ext>
            </a:extLst>
          </p:cNvPr>
          <p:cNvSpPr/>
          <p:nvPr/>
        </p:nvSpPr>
        <p:spPr>
          <a:xfrm>
            <a:off x="6420465" y="4065640"/>
            <a:ext cx="4021393" cy="18435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6401549-1B72-4361-B1B6-59F03DD86D30}"/>
              </a:ext>
            </a:extLst>
          </p:cNvPr>
          <p:cNvSpPr/>
          <p:nvPr/>
        </p:nvSpPr>
        <p:spPr>
          <a:xfrm>
            <a:off x="8760542" y="5063614"/>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0CF10D9-4270-46C5-AF65-9A1B0F8450F6}"/>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24906D7-65AE-4EE8-9812-BF042FBDDD24}"/>
              </a:ext>
            </a:extLst>
          </p:cNvPr>
          <p:cNvSpPr/>
          <p:nvPr/>
        </p:nvSpPr>
        <p:spPr>
          <a:xfrm>
            <a:off x="2099186"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074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C01AFF-91DE-4C73-9F9F-B0E28D3BFEB1}"/>
              </a:ext>
            </a:extLst>
          </p:cNvPr>
          <p:cNvSpPr/>
          <p:nvPr/>
        </p:nvSpPr>
        <p:spPr>
          <a:xfrm>
            <a:off x="1578077" y="1194619"/>
            <a:ext cx="1042220"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CA500BA-7C15-4AFB-807F-F87F9FE38962}"/>
              </a:ext>
            </a:extLst>
          </p:cNvPr>
          <p:cNvSpPr/>
          <p:nvPr/>
        </p:nvSpPr>
        <p:spPr>
          <a:xfrm>
            <a:off x="4087758" y="1848464"/>
            <a:ext cx="1681318"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7A746370-AB67-4669-BD43-5F3205B0AAA1}"/>
              </a:ext>
            </a:extLst>
          </p:cNvPr>
          <p:cNvSpPr/>
          <p:nvPr/>
        </p:nvSpPr>
        <p:spPr>
          <a:xfrm>
            <a:off x="2099187"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A6EA394-97A6-4DD6-B766-5E86739624A2}"/>
              </a:ext>
            </a:extLst>
          </p:cNvPr>
          <p:cNvSpPr/>
          <p:nvPr/>
        </p:nvSpPr>
        <p:spPr>
          <a:xfrm>
            <a:off x="8760542" y="4945626"/>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3DDA159-565D-4371-A890-FE808029B645}"/>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A6958E3-7009-4E9C-9E01-396C94544956}"/>
              </a:ext>
            </a:extLst>
          </p:cNvPr>
          <p:cNvSpPr/>
          <p:nvPr/>
        </p:nvSpPr>
        <p:spPr>
          <a:xfrm>
            <a:off x="1504334" y="1101212"/>
            <a:ext cx="2000866" cy="30971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DAA8958-5780-4B14-9744-75A22BBCC198}"/>
              </a:ext>
            </a:extLst>
          </p:cNvPr>
          <p:cNvSpPr/>
          <p:nvPr/>
        </p:nvSpPr>
        <p:spPr>
          <a:xfrm>
            <a:off x="1528915" y="1101211"/>
            <a:ext cx="1125796"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3106BA5-5EDF-485E-BE02-180D4DD568F9}"/>
              </a:ext>
            </a:extLst>
          </p:cNvPr>
          <p:cNvSpPr/>
          <p:nvPr/>
        </p:nvSpPr>
        <p:spPr>
          <a:xfrm>
            <a:off x="6420465" y="4065640"/>
            <a:ext cx="4021393" cy="18435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6401549-1B72-4361-B1B6-59F03DD86D30}"/>
              </a:ext>
            </a:extLst>
          </p:cNvPr>
          <p:cNvSpPr/>
          <p:nvPr/>
        </p:nvSpPr>
        <p:spPr>
          <a:xfrm>
            <a:off x="8760542" y="5063614"/>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0CF10D9-4270-46C5-AF65-9A1B0F8450F6}"/>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24906D7-65AE-4EE8-9812-BF042FBDDD24}"/>
              </a:ext>
            </a:extLst>
          </p:cNvPr>
          <p:cNvSpPr/>
          <p:nvPr/>
        </p:nvSpPr>
        <p:spPr>
          <a:xfrm>
            <a:off x="2099186"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992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C01AFF-91DE-4C73-9F9F-B0E28D3BFEB1}"/>
              </a:ext>
            </a:extLst>
          </p:cNvPr>
          <p:cNvSpPr/>
          <p:nvPr/>
        </p:nvSpPr>
        <p:spPr>
          <a:xfrm>
            <a:off x="1578077" y="1194619"/>
            <a:ext cx="1042220"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CA500BA-7C15-4AFB-807F-F87F9FE38962}"/>
              </a:ext>
            </a:extLst>
          </p:cNvPr>
          <p:cNvSpPr/>
          <p:nvPr/>
        </p:nvSpPr>
        <p:spPr>
          <a:xfrm>
            <a:off x="4087758" y="1848464"/>
            <a:ext cx="1681318"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7A746370-AB67-4669-BD43-5F3205B0AAA1}"/>
              </a:ext>
            </a:extLst>
          </p:cNvPr>
          <p:cNvSpPr/>
          <p:nvPr/>
        </p:nvSpPr>
        <p:spPr>
          <a:xfrm>
            <a:off x="2099187"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A6EA394-97A6-4DD6-B766-5E86739624A2}"/>
              </a:ext>
            </a:extLst>
          </p:cNvPr>
          <p:cNvSpPr/>
          <p:nvPr/>
        </p:nvSpPr>
        <p:spPr>
          <a:xfrm>
            <a:off x="8760542" y="4945626"/>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3DDA159-565D-4371-A890-FE808029B645}"/>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A6958E3-7009-4E9C-9E01-396C94544956}"/>
              </a:ext>
            </a:extLst>
          </p:cNvPr>
          <p:cNvSpPr/>
          <p:nvPr/>
        </p:nvSpPr>
        <p:spPr>
          <a:xfrm>
            <a:off x="1504334" y="1101212"/>
            <a:ext cx="4264742" cy="30971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DAA8958-5780-4B14-9744-75A22BBCC198}"/>
              </a:ext>
            </a:extLst>
          </p:cNvPr>
          <p:cNvSpPr/>
          <p:nvPr/>
        </p:nvSpPr>
        <p:spPr>
          <a:xfrm>
            <a:off x="1528915" y="1101211"/>
            <a:ext cx="1125796"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3106BA5-5EDF-485E-BE02-180D4DD568F9}"/>
              </a:ext>
            </a:extLst>
          </p:cNvPr>
          <p:cNvSpPr/>
          <p:nvPr/>
        </p:nvSpPr>
        <p:spPr>
          <a:xfrm>
            <a:off x="6420465" y="4065640"/>
            <a:ext cx="4021393" cy="18435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6401549-1B72-4361-B1B6-59F03DD86D30}"/>
              </a:ext>
            </a:extLst>
          </p:cNvPr>
          <p:cNvSpPr/>
          <p:nvPr/>
        </p:nvSpPr>
        <p:spPr>
          <a:xfrm>
            <a:off x="8760542" y="5063614"/>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0CF10D9-4270-46C5-AF65-9A1B0F8450F6}"/>
              </a:ext>
            </a:extLst>
          </p:cNvPr>
          <p:cNvSpPr/>
          <p:nvPr/>
        </p:nvSpPr>
        <p:spPr>
          <a:xfrm>
            <a:off x="6420465" y="4065639"/>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24906D7-65AE-4EE8-9812-BF042FBDDD24}"/>
              </a:ext>
            </a:extLst>
          </p:cNvPr>
          <p:cNvSpPr/>
          <p:nvPr/>
        </p:nvSpPr>
        <p:spPr>
          <a:xfrm>
            <a:off x="2099186"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EB0C805-0702-4688-8194-D268EBF42125}"/>
              </a:ext>
            </a:extLst>
          </p:cNvPr>
          <p:cNvSpPr/>
          <p:nvPr/>
        </p:nvSpPr>
        <p:spPr>
          <a:xfrm>
            <a:off x="4087758" y="2069688"/>
            <a:ext cx="1681318"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1261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AFD8-DE38-4A92-B1FF-B33EA90D135A}"/>
              </a:ext>
            </a:extLst>
          </p:cNvPr>
          <p:cNvSpPr>
            <a:spLocks noGrp="1"/>
          </p:cNvSpPr>
          <p:nvPr>
            <p:ph type="title"/>
          </p:nvPr>
        </p:nvSpPr>
        <p:spPr/>
        <p:txBody>
          <a:bodyPr/>
          <a:lstStyle/>
          <a:p>
            <a:r>
              <a:rPr lang="en-IN" b="1" dirty="0">
                <a:latin typeface="Aharoni" panose="02010803020104030203" pitchFamily="2" charset="-79"/>
                <a:cs typeface="Aharoni" panose="02010803020104030203" pitchFamily="2" charset="-79"/>
              </a:rPr>
              <a:t>INSERT:</a:t>
            </a:r>
            <a:endParaRPr lang="en-IN" dirty="0"/>
          </a:p>
        </p:txBody>
      </p:sp>
      <p:sp>
        <p:nvSpPr>
          <p:cNvPr id="3" name="Content Placeholder 2">
            <a:extLst>
              <a:ext uri="{FF2B5EF4-FFF2-40B4-BE49-F238E27FC236}">
                <a16:creationId xmlns:a16="http://schemas.microsoft.com/office/drawing/2014/main" id="{D9F5BD45-A421-4D8F-BCF3-D53861A6E860}"/>
              </a:ext>
            </a:extLst>
          </p:cNvPr>
          <p:cNvSpPr>
            <a:spLocks noGrp="1"/>
          </p:cNvSpPr>
          <p:nvPr>
            <p:ph idx="1"/>
          </p:nvPr>
        </p:nvSpPr>
        <p:spPr/>
        <p:txBody>
          <a:bodyPr/>
          <a:lstStyle/>
          <a:p>
            <a:r>
              <a:rPr lang="en-IN" sz="2400" b="1" dirty="0"/>
              <a:t>ADJUST-NODE:- </a:t>
            </a:r>
            <a:r>
              <a:rPr lang="en-IN" sz="2400" dirty="0"/>
              <a:t>Ascend from a leaf node L to the root, adjusting covering rectangles and propagating node splits as necessary </a:t>
            </a:r>
          </a:p>
          <a:p>
            <a:pPr lvl="4"/>
            <a:endParaRPr lang="en-IN" sz="1400" dirty="0"/>
          </a:p>
          <a:p>
            <a:pPr lvl="4"/>
            <a:r>
              <a:rPr lang="en-IN" dirty="0"/>
              <a:t>AT1[Initialize] Set N=L If L was split previously, set NN to be the resulting second node </a:t>
            </a:r>
          </a:p>
          <a:p>
            <a:pPr lvl="4"/>
            <a:r>
              <a:rPr lang="en-IN" dirty="0"/>
              <a:t>AT2 [Check If done ] If N is the root, stop </a:t>
            </a:r>
          </a:p>
          <a:p>
            <a:pPr lvl="4"/>
            <a:r>
              <a:rPr lang="en-IN" dirty="0"/>
              <a:t>AT3 [Adjust covering rectangle in parent entry ] Let P be the parent node of N, and let EN be N’s entry in P Adjust EN I so that it tightly encloses all entry rectangles in N. </a:t>
            </a:r>
          </a:p>
          <a:p>
            <a:pPr lvl="4"/>
            <a:r>
              <a:rPr lang="en-IN" dirty="0"/>
              <a:t>AT4 [Propagate node split upward] If N has a partner NN resulting from an earlier split, create a new entry ENN with </a:t>
            </a:r>
            <a:r>
              <a:rPr lang="en-IN" dirty="0" err="1"/>
              <a:t>ENNp</a:t>
            </a:r>
            <a:r>
              <a:rPr lang="en-IN" dirty="0"/>
              <a:t> pointing to NN and ENNI enclosing all rectangles in NN Add ENN to P If there is room Otherwise, invoke </a:t>
            </a:r>
            <a:r>
              <a:rPr lang="en-IN" dirty="0" err="1"/>
              <a:t>SplitNode</a:t>
            </a:r>
            <a:r>
              <a:rPr lang="en-IN" dirty="0"/>
              <a:t> to produce P and PP containing ENN and all P’s old entrees</a:t>
            </a:r>
          </a:p>
          <a:p>
            <a:pPr lvl="4"/>
            <a:r>
              <a:rPr lang="en-IN" dirty="0"/>
              <a:t> AT5 [Move up to next level.] Set N=P and set NN=PP If a split occurred, Repeat from AT2. </a:t>
            </a:r>
          </a:p>
          <a:p>
            <a:endParaRPr lang="en-IN" dirty="0"/>
          </a:p>
        </p:txBody>
      </p:sp>
    </p:spTree>
    <p:extLst>
      <p:ext uri="{BB962C8B-B14F-4D97-AF65-F5344CB8AC3E}">
        <p14:creationId xmlns:p14="http://schemas.microsoft.com/office/powerpoint/2010/main" val="354326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21E7-94DC-49C5-9CF5-9B2A73D9EB44}"/>
              </a:ext>
            </a:extLst>
          </p:cNvPr>
          <p:cNvSpPr>
            <a:spLocks noGrp="1"/>
          </p:cNvSpPr>
          <p:nvPr>
            <p:ph type="title"/>
          </p:nvPr>
        </p:nvSpPr>
        <p:spPr/>
        <p:txBody>
          <a:bodyPr>
            <a:normAutofit fontScale="90000"/>
          </a:bodyPr>
          <a:lstStyle/>
          <a:p>
            <a:r>
              <a:rPr lang="en-IN" sz="5400" dirty="0">
                <a:latin typeface="Aharoni" panose="02010803020104030203" pitchFamily="2" charset="-79"/>
                <a:cs typeface="Aharoni" panose="02010803020104030203" pitchFamily="2" charset="-79"/>
              </a:rPr>
              <a:t>DELETE:-</a:t>
            </a:r>
            <a:r>
              <a:rPr lang="en-IN" dirty="0">
                <a:latin typeface="Aharoni" panose="02010803020104030203" pitchFamily="2" charset="-79"/>
                <a:cs typeface="Aharoni" panose="02010803020104030203" pitchFamily="2" charset="-79"/>
              </a:rPr>
              <a:t>Remove index record E from an R-tree </a:t>
            </a:r>
            <a:endParaRPr lang="en-IN" dirty="0"/>
          </a:p>
        </p:txBody>
      </p:sp>
      <p:sp>
        <p:nvSpPr>
          <p:cNvPr id="3" name="Content Placeholder 2">
            <a:extLst>
              <a:ext uri="{FF2B5EF4-FFF2-40B4-BE49-F238E27FC236}">
                <a16:creationId xmlns:a16="http://schemas.microsoft.com/office/drawing/2014/main" id="{21F8FBAA-6BA9-444F-809D-8A2E9396F03F}"/>
              </a:ext>
            </a:extLst>
          </p:cNvPr>
          <p:cNvSpPr>
            <a:spLocks noGrp="1"/>
          </p:cNvSpPr>
          <p:nvPr>
            <p:ph idx="1"/>
          </p:nvPr>
        </p:nvSpPr>
        <p:spPr/>
        <p:txBody>
          <a:bodyPr/>
          <a:lstStyle/>
          <a:p>
            <a:r>
              <a:rPr lang="en-IN" dirty="0"/>
              <a:t>ALGORITHM</a:t>
            </a:r>
          </a:p>
          <a:p>
            <a:pPr lvl="2"/>
            <a:r>
              <a:rPr lang="en-IN" dirty="0"/>
              <a:t>[Find node containing record ] Invoke </a:t>
            </a:r>
            <a:r>
              <a:rPr lang="en-IN" b="1" dirty="0" err="1"/>
              <a:t>FindLeaf</a:t>
            </a:r>
            <a:r>
              <a:rPr lang="en-IN" b="1" dirty="0"/>
              <a:t> </a:t>
            </a:r>
            <a:r>
              <a:rPr lang="en-IN" dirty="0"/>
              <a:t>to Locate the leaf node L containing E Stop if the record was not found. </a:t>
            </a:r>
          </a:p>
          <a:p>
            <a:pPr lvl="2"/>
            <a:r>
              <a:rPr lang="en-IN" dirty="0"/>
              <a:t>[Delete record.] Remove E from L </a:t>
            </a:r>
          </a:p>
          <a:p>
            <a:pPr lvl="2"/>
            <a:r>
              <a:rPr lang="en-IN" dirty="0"/>
              <a:t>[Propagate changes ] </a:t>
            </a:r>
            <a:r>
              <a:rPr lang="en-IN" b="1" dirty="0" err="1"/>
              <a:t>CondenseTree</a:t>
            </a:r>
            <a:r>
              <a:rPr lang="en-IN" dirty="0"/>
              <a:t>, passing L.</a:t>
            </a:r>
          </a:p>
          <a:p>
            <a:pPr lvl="2"/>
            <a:r>
              <a:rPr lang="en-IN" dirty="0"/>
              <a:t> [Shorten tree.] If the only one child after been adjusted, make the child the new root</a:t>
            </a:r>
          </a:p>
          <a:p>
            <a:endParaRPr lang="en-IN" dirty="0"/>
          </a:p>
        </p:txBody>
      </p:sp>
    </p:spTree>
    <p:extLst>
      <p:ext uri="{BB962C8B-B14F-4D97-AF65-F5344CB8AC3E}">
        <p14:creationId xmlns:p14="http://schemas.microsoft.com/office/powerpoint/2010/main" val="1208983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7A6-8FE2-4B3D-BD81-17967B684325}"/>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DELETE:-</a:t>
            </a:r>
          </a:p>
        </p:txBody>
      </p:sp>
      <p:sp>
        <p:nvSpPr>
          <p:cNvPr id="3" name="Content Placeholder 2">
            <a:extLst>
              <a:ext uri="{FF2B5EF4-FFF2-40B4-BE49-F238E27FC236}">
                <a16:creationId xmlns:a16="http://schemas.microsoft.com/office/drawing/2014/main" id="{911EE20B-B85D-4356-9303-B0B383CE71A0}"/>
              </a:ext>
            </a:extLst>
          </p:cNvPr>
          <p:cNvSpPr>
            <a:spLocks noGrp="1"/>
          </p:cNvSpPr>
          <p:nvPr>
            <p:ph idx="1"/>
          </p:nvPr>
        </p:nvSpPr>
        <p:spPr/>
        <p:txBody>
          <a:bodyPr/>
          <a:lstStyle/>
          <a:p>
            <a:r>
              <a:rPr lang="en-IN" sz="2400" dirty="0" err="1"/>
              <a:t>FindLeaf</a:t>
            </a:r>
            <a:r>
              <a:rPr lang="en-IN" sz="2400" dirty="0"/>
              <a:t>:-</a:t>
            </a:r>
            <a:r>
              <a:rPr lang="en-US" sz="2400" dirty="0"/>
              <a:t>Given an R-tree whose root node is T, find the leaf node containing the index entry E. </a:t>
            </a:r>
          </a:p>
          <a:p>
            <a:r>
              <a:rPr lang="en-US" sz="2400" dirty="0"/>
              <a:t>ALGORITHM:-</a:t>
            </a:r>
          </a:p>
          <a:p>
            <a:pPr lvl="3"/>
            <a:endParaRPr lang="en-US" dirty="0"/>
          </a:p>
          <a:p>
            <a:pPr lvl="3"/>
            <a:r>
              <a:rPr lang="en-US" dirty="0"/>
              <a:t>[Search subtrees ] If T is not a leaf, check each entry F in T to determine if F-I overlaps E-I For each such entry invoke </a:t>
            </a:r>
            <a:r>
              <a:rPr lang="en-US" dirty="0" err="1"/>
              <a:t>FindLeaf</a:t>
            </a:r>
            <a:r>
              <a:rPr lang="en-US" dirty="0"/>
              <a:t> on the tree whose root is </a:t>
            </a:r>
            <a:r>
              <a:rPr lang="en-US" dirty="0" err="1"/>
              <a:t>pomoted</a:t>
            </a:r>
            <a:r>
              <a:rPr lang="en-US" dirty="0"/>
              <a:t> to by </a:t>
            </a:r>
            <a:r>
              <a:rPr lang="en-US" dirty="0" err="1"/>
              <a:t>Fp</a:t>
            </a:r>
            <a:r>
              <a:rPr lang="en-US" dirty="0"/>
              <a:t> until E is found or all entries have been checked</a:t>
            </a:r>
          </a:p>
          <a:p>
            <a:pPr lvl="3"/>
            <a:r>
              <a:rPr lang="en-US" dirty="0"/>
              <a:t> [Search leaf node for record ] If T is a leaf, check each entry to see if it matches E If E is found return T </a:t>
            </a:r>
            <a:endParaRPr lang="en-IN" dirty="0"/>
          </a:p>
        </p:txBody>
      </p:sp>
    </p:spTree>
    <p:extLst>
      <p:ext uri="{BB962C8B-B14F-4D97-AF65-F5344CB8AC3E}">
        <p14:creationId xmlns:p14="http://schemas.microsoft.com/office/powerpoint/2010/main" val="24270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9105-80C5-4F8F-8282-B4E9B9C09EE7}"/>
              </a:ext>
            </a:extLst>
          </p:cNvPr>
          <p:cNvSpPr>
            <a:spLocks noGrp="1"/>
          </p:cNvSpPr>
          <p:nvPr>
            <p:ph type="title"/>
          </p:nvPr>
        </p:nvSpPr>
        <p:spPr>
          <a:xfrm>
            <a:off x="218768" y="119319"/>
            <a:ext cx="10616380" cy="2387907"/>
          </a:xfrm>
        </p:spPr>
        <p:txBody>
          <a:bodyPr>
            <a:normAutofit/>
          </a:bodyPr>
          <a:lstStyle/>
          <a:p>
            <a:r>
              <a:rPr lang="en-IN" sz="3200" b="1" dirty="0">
                <a:latin typeface="Aharoni" panose="02010803020104030203" pitchFamily="2" charset="-79"/>
                <a:cs typeface="Aharoni" panose="02010803020104030203" pitchFamily="2" charset="-79"/>
              </a:rPr>
              <a:t>CONDENSE TREE:-</a:t>
            </a:r>
            <a:r>
              <a:rPr lang="en-US" sz="2700" b="1" dirty="0"/>
              <a:t>Given a leaf node L from which an entry has been deleted, eliminate the node If it has too few entries and relocate its entries Propagate node elimination upward as necessary. Adjust all covering rectangles on the path to the root, making them smaller If possible </a:t>
            </a:r>
            <a:endParaRPr lang="en-IN" sz="2700" b="1" dirty="0">
              <a:latin typeface="Aharoni" panose="02010803020104030203" pitchFamily="2" charset="-79"/>
              <a:cs typeface="Aharoni" panose="02010803020104030203" pitchFamily="2" charset="-79"/>
            </a:endParaRPr>
          </a:p>
        </p:txBody>
      </p:sp>
      <p:sp>
        <p:nvSpPr>
          <p:cNvPr id="3" name="Rectangle 2">
            <a:extLst>
              <a:ext uri="{FF2B5EF4-FFF2-40B4-BE49-F238E27FC236}">
                <a16:creationId xmlns:a16="http://schemas.microsoft.com/office/drawing/2014/main" id="{10ED5D78-AE81-4B27-AF86-3FE182F0C143}"/>
              </a:ext>
            </a:extLst>
          </p:cNvPr>
          <p:cNvSpPr/>
          <p:nvPr/>
        </p:nvSpPr>
        <p:spPr>
          <a:xfrm>
            <a:off x="530942" y="2654057"/>
            <a:ext cx="11267768" cy="3693319"/>
          </a:xfrm>
          <a:prstGeom prst="rect">
            <a:avLst/>
          </a:prstGeom>
        </p:spPr>
        <p:txBody>
          <a:bodyPr wrap="square">
            <a:spAutoFit/>
          </a:bodyPr>
          <a:lstStyle/>
          <a:p>
            <a:r>
              <a:rPr lang="en-US" dirty="0"/>
              <a:t>1][Initialize ] Set N=L Set Q, the set of eliminated  nodes, to be empty </a:t>
            </a:r>
          </a:p>
          <a:p>
            <a:endParaRPr lang="en-US" dirty="0"/>
          </a:p>
          <a:p>
            <a:r>
              <a:rPr lang="en-US" dirty="0"/>
              <a:t>2][Find parent entry.] If N 1s the root, go to 6 , Otherwise let P be the parent of N, and let EN be N’s entry in P</a:t>
            </a:r>
          </a:p>
          <a:p>
            <a:r>
              <a:rPr lang="en-US" dirty="0"/>
              <a:t> </a:t>
            </a:r>
          </a:p>
          <a:p>
            <a:r>
              <a:rPr lang="en-US" dirty="0"/>
              <a:t>3][Eliminate under-full node.] If N has fewer than 2 entries, delete EN from P and add N to set Q.</a:t>
            </a:r>
          </a:p>
          <a:p>
            <a:endParaRPr lang="en-US" dirty="0"/>
          </a:p>
          <a:p>
            <a:r>
              <a:rPr lang="en-US" dirty="0"/>
              <a:t>4][Adjust covering rectangle ] If N has not been eliminated, adjust EN-I to tightly contain all entries in N</a:t>
            </a:r>
          </a:p>
          <a:p>
            <a:endParaRPr lang="en-US" dirty="0"/>
          </a:p>
          <a:p>
            <a:r>
              <a:rPr lang="en-US" dirty="0"/>
              <a:t>5][Move up one level m tree ] Set N=P and repeat from 2-6</a:t>
            </a:r>
          </a:p>
          <a:p>
            <a:endParaRPr lang="en-US" dirty="0"/>
          </a:p>
          <a:p>
            <a:r>
              <a:rPr lang="en-US" dirty="0"/>
              <a:t>6][Re-insert orphaned entries ] Re-insert all entries of nodes in set Q Entries from eliminated leaf nodes are re-inserted in tree leaves as described in Algorithm </a:t>
            </a:r>
            <a:r>
              <a:rPr lang="en-US" b="1" dirty="0"/>
              <a:t>Insert,</a:t>
            </a:r>
            <a:r>
              <a:rPr lang="en-US" dirty="0"/>
              <a:t> but entries from higher-level nodes must be placed higher in the tree, so that leaves of their dependent subtrees will be on the same level as leaves of the main tree </a:t>
            </a:r>
            <a:endParaRPr lang="en-IN" dirty="0"/>
          </a:p>
        </p:txBody>
      </p:sp>
    </p:spTree>
    <p:extLst>
      <p:ext uri="{BB962C8B-B14F-4D97-AF65-F5344CB8AC3E}">
        <p14:creationId xmlns:p14="http://schemas.microsoft.com/office/powerpoint/2010/main" val="219136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E184-D86E-4E20-8FFD-36EFECAF52E6}"/>
              </a:ext>
            </a:extLst>
          </p:cNvPr>
          <p:cNvSpPr>
            <a:spLocks noGrp="1"/>
          </p:cNvSpPr>
          <p:nvPr>
            <p:ph type="title"/>
          </p:nvPr>
        </p:nvSpPr>
        <p:spPr/>
        <p:txBody>
          <a:bodyPr/>
          <a:lstStyle/>
          <a:p>
            <a:r>
              <a:rPr lang="en-IN" b="1" dirty="0">
                <a:latin typeface="Aharoni" panose="02010803020104030203" pitchFamily="2" charset="-79"/>
                <a:cs typeface="Aharoni" panose="02010803020104030203" pitchFamily="2" charset="-79"/>
              </a:rPr>
              <a:t>IMPLEMENTING KNN USING R-TREE</a:t>
            </a:r>
            <a:endParaRPr lang="en-IN" dirty="0"/>
          </a:p>
        </p:txBody>
      </p:sp>
      <p:sp>
        <p:nvSpPr>
          <p:cNvPr id="3" name="Content Placeholder 2">
            <a:extLst>
              <a:ext uri="{FF2B5EF4-FFF2-40B4-BE49-F238E27FC236}">
                <a16:creationId xmlns:a16="http://schemas.microsoft.com/office/drawing/2014/main" id="{787E2F9C-D02D-492B-B799-9B4DD5D0FD71}"/>
              </a:ext>
            </a:extLst>
          </p:cNvPr>
          <p:cNvSpPr>
            <a:spLocks noGrp="1"/>
          </p:cNvSpPr>
          <p:nvPr>
            <p:ph idx="1"/>
          </p:nvPr>
        </p:nvSpPr>
        <p:spPr/>
        <p:txBody>
          <a:bodyPr/>
          <a:lstStyle/>
          <a:p>
            <a:r>
              <a:rPr lang="en-IN" dirty="0"/>
              <a:t>KNN-GIVES YOU THE N NEAREST NEIGHBOURS</a:t>
            </a:r>
          </a:p>
          <a:p>
            <a:r>
              <a:rPr lang="en-IN" dirty="0"/>
              <a:t>USING KNN TO IMPLEMENT</a:t>
            </a:r>
          </a:p>
          <a:p>
            <a:endParaRPr lang="en-IN" dirty="0"/>
          </a:p>
          <a:p>
            <a:pPr lvl="3"/>
            <a:r>
              <a:rPr lang="en-IN" sz="2400" dirty="0"/>
              <a:t>a) NEAREST</a:t>
            </a:r>
          </a:p>
          <a:p>
            <a:pPr lvl="3"/>
            <a:r>
              <a:rPr lang="en-IN" sz="2400" dirty="0"/>
              <a:t>b) NEARESTKEY</a:t>
            </a:r>
          </a:p>
          <a:p>
            <a:pPr lvl="3"/>
            <a:r>
              <a:rPr lang="en-IN" sz="2400" dirty="0"/>
              <a:t>c)WHERE_AM_I</a:t>
            </a:r>
          </a:p>
          <a:p>
            <a:endParaRPr lang="en-IN" dirty="0"/>
          </a:p>
        </p:txBody>
      </p:sp>
    </p:spTree>
    <p:extLst>
      <p:ext uri="{BB962C8B-B14F-4D97-AF65-F5344CB8AC3E}">
        <p14:creationId xmlns:p14="http://schemas.microsoft.com/office/powerpoint/2010/main" val="276302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B38-589E-471A-96CF-74D4348F74F8}"/>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KNN:-</a:t>
            </a:r>
            <a:endParaRPr lang="en-IN" dirty="0"/>
          </a:p>
        </p:txBody>
      </p:sp>
      <p:sp>
        <p:nvSpPr>
          <p:cNvPr id="3" name="Content Placeholder 2">
            <a:extLst>
              <a:ext uri="{FF2B5EF4-FFF2-40B4-BE49-F238E27FC236}">
                <a16:creationId xmlns:a16="http://schemas.microsoft.com/office/drawing/2014/main" id="{849E0FBD-D077-4907-9741-7FDDC26C8CC4}"/>
              </a:ext>
            </a:extLst>
          </p:cNvPr>
          <p:cNvSpPr>
            <a:spLocks noGrp="1"/>
          </p:cNvSpPr>
          <p:nvPr>
            <p:ph idx="1"/>
          </p:nvPr>
        </p:nvSpPr>
        <p:spPr>
          <a:xfrm>
            <a:off x="245097" y="1825625"/>
            <a:ext cx="11108703" cy="3208288"/>
          </a:xfrm>
        </p:spPr>
        <p:txBody>
          <a:bodyPr>
            <a:normAutofit/>
          </a:bodyPr>
          <a:lstStyle/>
          <a:p>
            <a:r>
              <a:rPr lang="en-IN" dirty="0"/>
              <a:t>ALGORITHM:</a:t>
            </a:r>
          </a:p>
          <a:p>
            <a:pPr lvl="2"/>
            <a:endParaRPr lang="en-IN" dirty="0"/>
          </a:p>
          <a:p>
            <a:pPr lvl="2"/>
            <a:r>
              <a:rPr lang="en-IN" sz="2400" dirty="0"/>
              <a:t>Calculate the MIN distance from the point to BB in that node</a:t>
            </a:r>
          </a:p>
          <a:p>
            <a:pPr lvl="2"/>
            <a:r>
              <a:rPr lang="en-IN" sz="2400" dirty="0"/>
              <a:t>If Min is less than </a:t>
            </a:r>
            <a:r>
              <a:rPr lang="en-IN" sz="2400" dirty="0" err="1"/>
              <a:t>MaxMin</a:t>
            </a:r>
            <a:r>
              <a:rPr lang="en-IN" sz="2400" dirty="0"/>
              <a:t> ,Enter that node else check for the next BB</a:t>
            </a:r>
          </a:p>
          <a:p>
            <a:pPr lvl="2"/>
            <a:r>
              <a:rPr lang="en-IN" sz="2400" dirty="0"/>
              <a:t>Calculate the distance of the entries inside that BB and </a:t>
            </a:r>
            <a:r>
              <a:rPr lang="en-IN" sz="2400" dirty="0" err="1"/>
              <a:t>and</a:t>
            </a:r>
            <a:r>
              <a:rPr lang="en-IN" sz="2400" dirty="0"/>
              <a:t> if found to be less than </a:t>
            </a:r>
            <a:r>
              <a:rPr lang="en-IN" sz="2400" dirty="0" err="1"/>
              <a:t>MaxMin</a:t>
            </a:r>
            <a:r>
              <a:rPr lang="en-IN" sz="2400" dirty="0"/>
              <a:t> then replace </a:t>
            </a:r>
            <a:r>
              <a:rPr lang="en-IN" sz="2400" dirty="0" err="1"/>
              <a:t>MaxMin’th</a:t>
            </a:r>
            <a:r>
              <a:rPr lang="en-IN" sz="2400" dirty="0"/>
              <a:t> neighbour with the current one</a:t>
            </a:r>
          </a:p>
          <a:p>
            <a:pPr lvl="2"/>
            <a:r>
              <a:rPr lang="en-IN" sz="2400" dirty="0"/>
              <a:t>Update </a:t>
            </a:r>
            <a:r>
              <a:rPr lang="en-IN" sz="2400" dirty="0" err="1"/>
              <a:t>MaxMin</a:t>
            </a:r>
            <a:r>
              <a:rPr lang="en-IN" sz="2400" dirty="0"/>
              <a:t> to be furthest distance of those k neighbours</a:t>
            </a:r>
          </a:p>
        </p:txBody>
      </p:sp>
      <p:sp>
        <p:nvSpPr>
          <p:cNvPr id="4" name="Rectangle 3">
            <a:extLst>
              <a:ext uri="{FF2B5EF4-FFF2-40B4-BE49-F238E27FC236}">
                <a16:creationId xmlns:a16="http://schemas.microsoft.com/office/drawing/2014/main" id="{EBD17F0B-4756-4AD4-B989-57AFD55B927F}"/>
              </a:ext>
            </a:extLst>
          </p:cNvPr>
          <p:cNvSpPr/>
          <p:nvPr/>
        </p:nvSpPr>
        <p:spPr>
          <a:xfrm>
            <a:off x="412955" y="5168913"/>
            <a:ext cx="11474245" cy="1477328"/>
          </a:xfrm>
          <a:prstGeom prst="rect">
            <a:avLst/>
          </a:prstGeom>
        </p:spPr>
        <p:txBody>
          <a:bodyPr wrap="square">
            <a:spAutoFit/>
          </a:bodyPr>
          <a:lstStyle/>
          <a:p>
            <a:r>
              <a:rPr lang="en-US" dirty="0" err="1">
                <a:solidFill>
                  <a:srgbClr val="222222"/>
                </a:solidFill>
                <a:latin typeface="Arial" panose="020B0604020202020204" pitchFamily="34" charset="0"/>
              </a:rPr>
              <a:t>Kuan</a:t>
            </a:r>
            <a:r>
              <a:rPr lang="en-US" dirty="0">
                <a:solidFill>
                  <a:srgbClr val="222222"/>
                </a:solidFill>
                <a:latin typeface="Arial" panose="020B0604020202020204" pitchFamily="34" charset="0"/>
              </a:rPr>
              <a:t>, Joseph, and Paul Lewis. "Fast k nearest </a:t>
            </a:r>
            <a:r>
              <a:rPr lang="en-US" dirty="0" err="1">
                <a:solidFill>
                  <a:srgbClr val="222222"/>
                </a:solidFill>
                <a:latin typeface="Arial" panose="020B0604020202020204" pitchFamily="34" charset="0"/>
              </a:rPr>
              <a:t>neighbour</a:t>
            </a:r>
            <a:r>
              <a:rPr lang="en-US" dirty="0">
                <a:solidFill>
                  <a:srgbClr val="222222"/>
                </a:solidFill>
                <a:latin typeface="Arial" panose="020B0604020202020204" pitchFamily="34" charset="0"/>
              </a:rPr>
              <a:t> search for R-tree family." </a:t>
            </a:r>
            <a:r>
              <a:rPr lang="en-US" i="1" dirty="0">
                <a:solidFill>
                  <a:srgbClr val="222222"/>
                </a:solidFill>
                <a:latin typeface="Arial" panose="020B0604020202020204" pitchFamily="34" charset="0"/>
              </a:rPr>
              <a:t>Information, Communications and Signal Processing, 1997. ICICS., Proceedings of 1997 International Conference on</a:t>
            </a:r>
            <a:r>
              <a:rPr lang="en-US" dirty="0">
                <a:solidFill>
                  <a:srgbClr val="222222"/>
                </a:solidFill>
                <a:latin typeface="Arial" panose="020B0604020202020204" pitchFamily="34" charset="0"/>
              </a:rPr>
              <a:t>. Vol. 2. IEEE, 1997.</a:t>
            </a:r>
          </a:p>
          <a:p>
            <a:r>
              <a:rPr lang="en-IN" dirty="0" err="1"/>
              <a:t>Roussopoulos</a:t>
            </a:r>
            <a:r>
              <a:rPr lang="en-IN" dirty="0"/>
              <a:t>, Nick, Stephen Kelley, and Frédéric Vincent. "Nearest </a:t>
            </a:r>
            <a:r>
              <a:rPr lang="en-IN" dirty="0" err="1"/>
              <a:t>neighbor</a:t>
            </a:r>
            <a:r>
              <a:rPr lang="en-IN" dirty="0"/>
              <a:t> queries." </a:t>
            </a:r>
            <a:r>
              <a:rPr lang="en-IN" i="1" dirty="0"/>
              <a:t>ACM </a:t>
            </a:r>
            <a:r>
              <a:rPr lang="en-IN" i="1" dirty="0" err="1"/>
              <a:t>sigmod</a:t>
            </a:r>
            <a:r>
              <a:rPr lang="en-IN" i="1" dirty="0"/>
              <a:t> record</a:t>
            </a:r>
            <a:r>
              <a:rPr lang="en-IN" dirty="0"/>
              <a:t>. Vol. 24. No. 2. ACM, 1995.</a:t>
            </a:r>
          </a:p>
        </p:txBody>
      </p:sp>
    </p:spTree>
    <p:extLst>
      <p:ext uri="{BB962C8B-B14F-4D97-AF65-F5344CB8AC3E}">
        <p14:creationId xmlns:p14="http://schemas.microsoft.com/office/powerpoint/2010/main" val="285415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4D1F-1F7D-4596-898B-BBDC65BE52D0}"/>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IMPLEMENTING R-TREE</a:t>
            </a:r>
            <a:endParaRPr lang="en-IN" dirty="0"/>
          </a:p>
        </p:txBody>
      </p:sp>
      <p:sp>
        <p:nvSpPr>
          <p:cNvPr id="3" name="Content Placeholder 2">
            <a:extLst>
              <a:ext uri="{FF2B5EF4-FFF2-40B4-BE49-F238E27FC236}">
                <a16:creationId xmlns:a16="http://schemas.microsoft.com/office/drawing/2014/main" id="{0F5CAC79-1C31-46F1-B7D7-884FE6E9E8D2}"/>
              </a:ext>
            </a:extLst>
          </p:cNvPr>
          <p:cNvSpPr>
            <a:spLocks noGrp="1"/>
          </p:cNvSpPr>
          <p:nvPr>
            <p:ph idx="1"/>
          </p:nvPr>
        </p:nvSpPr>
        <p:spPr/>
        <p:txBody>
          <a:bodyPr/>
          <a:lstStyle/>
          <a:p>
            <a:r>
              <a:rPr lang="en-IN" dirty="0"/>
              <a:t>LOOK UP</a:t>
            </a:r>
          </a:p>
          <a:p>
            <a:r>
              <a:rPr lang="en-IN" dirty="0"/>
              <a:t>INSERT</a:t>
            </a:r>
          </a:p>
          <a:p>
            <a:r>
              <a:rPr lang="en-IN" dirty="0"/>
              <a:t>DELETE</a:t>
            </a:r>
          </a:p>
          <a:p>
            <a:endParaRPr lang="en-IN" dirty="0"/>
          </a:p>
          <a:p>
            <a:endParaRPr lang="en-IN" dirty="0"/>
          </a:p>
          <a:p>
            <a:endParaRPr lang="en-IN" dirty="0"/>
          </a:p>
          <a:p>
            <a:pPr lvl="7"/>
            <a:endParaRPr lang="en-IN" dirty="0"/>
          </a:p>
        </p:txBody>
      </p:sp>
      <p:sp>
        <p:nvSpPr>
          <p:cNvPr id="4" name="Rectangle 3">
            <a:extLst>
              <a:ext uri="{FF2B5EF4-FFF2-40B4-BE49-F238E27FC236}">
                <a16:creationId xmlns:a16="http://schemas.microsoft.com/office/drawing/2014/main" id="{E8329D5D-3CA4-4CC4-AAD3-2C3F01968CD2}"/>
              </a:ext>
            </a:extLst>
          </p:cNvPr>
          <p:cNvSpPr/>
          <p:nvPr/>
        </p:nvSpPr>
        <p:spPr>
          <a:xfrm>
            <a:off x="5476567" y="5377087"/>
            <a:ext cx="6096000" cy="646331"/>
          </a:xfrm>
          <a:prstGeom prst="rect">
            <a:avLst/>
          </a:prstGeom>
        </p:spPr>
        <p:txBody>
          <a:bodyPr>
            <a:spAutoFit/>
          </a:bodyPr>
          <a:lstStyle/>
          <a:p>
            <a:r>
              <a:rPr lang="en-US" dirty="0">
                <a:solidFill>
                  <a:srgbClr val="222222"/>
                </a:solidFill>
                <a:latin typeface="Arial" panose="020B0604020202020204" pitchFamily="34" charset="0"/>
              </a:rPr>
              <a:t>Guttman, Antonin. </a:t>
            </a:r>
            <a:r>
              <a:rPr lang="en-US" i="1" dirty="0">
                <a:solidFill>
                  <a:srgbClr val="222222"/>
                </a:solidFill>
                <a:latin typeface="Arial" panose="020B0604020202020204" pitchFamily="34" charset="0"/>
              </a:rPr>
              <a:t>R-trees: A dynamic index structure for spatial searching</a:t>
            </a:r>
            <a:r>
              <a:rPr lang="en-US" dirty="0">
                <a:solidFill>
                  <a:srgbClr val="222222"/>
                </a:solidFill>
                <a:latin typeface="Arial" panose="020B0604020202020204" pitchFamily="34" charset="0"/>
              </a:rPr>
              <a:t>. Vol. 14. No. 2. ACM, 1984.</a:t>
            </a:r>
            <a:endParaRPr lang="en-IN" dirty="0"/>
          </a:p>
        </p:txBody>
      </p:sp>
    </p:spTree>
    <p:extLst>
      <p:ext uri="{BB962C8B-B14F-4D97-AF65-F5344CB8AC3E}">
        <p14:creationId xmlns:p14="http://schemas.microsoft.com/office/powerpoint/2010/main" val="9489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C57E-76E0-4D71-B8B3-4A5F816523AB}"/>
              </a:ext>
            </a:extLst>
          </p:cNvPr>
          <p:cNvSpPr>
            <a:spLocks noGrp="1"/>
          </p:cNvSpPr>
          <p:nvPr>
            <p:ph type="title"/>
          </p:nvPr>
        </p:nvSpPr>
        <p:spPr/>
        <p:txBody>
          <a:bodyPr>
            <a:normAutofit/>
          </a:bodyPr>
          <a:lstStyle/>
          <a:p>
            <a:r>
              <a:rPr lang="en-IN" dirty="0">
                <a:latin typeface="Aharoni" panose="02010803020104030203" pitchFamily="2" charset="-79"/>
                <a:cs typeface="Aharoni" panose="02010803020104030203" pitchFamily="2" charset="-79"/>
              </a:rPr>
              <a:t>LOOK UP </a:t>
            </a:r>
            <a:r>
              <a:rPr lang="en-IN" sz="3100" dirty="0">
                <a:latin typeface="Aharoni" panose="02010803020104030203" pitchFamily="2" charset="-79"/>
                <a:cs typeface="Aharoni" panose="02010803020104030203" pitchFamily="2" charset="-79"/>
              </a:rPr>
              <a:t>:- </a:t>
            </a:r>
            <a:r>
              <a:rPr lang="en-US" sz="3100" dirty="0">
                <a:latin typeface="Aharoni" panose="02010803020104030203" pitchFamily="2" charset="-79"/>
                <a:cs typeface="Aharoni" panose="02010803020104030203" pitchFamily="2" charset="-79"/>
              </a:rPr>
              <a:t>Given an R-tree whose root node is T, find all the obj which contain the query pint/rectangle</a:t>
            </a:r>
            <a:endParaRPr lang="en-IN" sz="3100" dirty="0"/>
          </a:p>
        </p:txBody>
      </p:sp>
      <p:sp>
        <p:nvSpPr>
          <p:cNvPr id="3" name="Content Placeholder 2">
            <a:extLst>
              <a:ext uri="{FF2B5EF4-FFF2-40B4-BE49-F238E27FC236}">
                <a16:creationId xmlns:a16="http://schemas.microsoft.com/office/drawing/2014/main" id="{F8DD97C9-B2A9-4133-9809-B4071B4C8476}"/>
              </a:ext>
            </a:extLst>
          </p:cNvPr>
          <p:cNvSpPr>
            <a:spLocks noGrp="1"/>
          </p:cNvSpPr>
          <p:nvPr>
            <p:ph idx="1"/>
          </p:nvPr>
        </p:nvSpPr>
        <p:spPr/>
        <p:txBody>
          <a:bodyPr/>
          <a:lstStyle/>
          <a:p>
            <a:r>
              <a:rPr lang="en-IN" dirty="0"/>
              <a:t>ALGORITHM</a:t>
            </a:r>
          </a:p>
          <a:p>
            <a:pPr lvl="3"/>
            <a:endParaRPr lang="en-IN" dirty="0"/>
          </a:p>
          <a:p>
            <a:pPr lvl="3"/>
            <a:r>
              <a:rPr lang="en-IN" dirty="0"/>
              <a:t>[Search subtrees].From root check if the point/</a:t>
            </a:r>
            <a:r>
              <a:rPr lang="en-IN" dirty="0" err="1"/>
              <a:t>rect</a:t>
            </a:r>
            <a:r>
              <a:rPr lang="en-IN" dirty="0"/>
              <a:t> is-present in the Entries T</a:t>
            </a:r>
          </a:p>
          <a:p>
            <a:pPr lvl="3"/>
            <a:r>
              <a:rPr lang="en-IN" dirty="0"/>
              <a:t>[search leaf node]:If T is a leaf check if its present in T then T is </a:t>
            </a:r>
            <a:r>
              <a:rPr lang="en-IN"/>
              <a:t>a qualified node</a:t>
            </a:r>
            <a:endParaRPr lang="en-IN" dirty="0"/>
          </a:p>
          <a:p>
            <a:pPr lvl="3"/>
            <a:endParaRPr lang="en-IN" dirty="0"/>
          </a:p>
        </p:txBody>
      </p:sp>
    </p:spTree>
    <p:extLst>
      <p:ext uri="{BB962C8B-B14F-4D97-AF65-F5344CB8AC3E}">
        <p14:creationId xmlns:p14="http://schemas.microsoft.com/office/powerpoint/2010/main" val="180895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2249-9BAB-406B-A1B4-7F3F83E87C80}"/>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INSERT:-</a:t>
            </a:r>
            <a:endParaRPr lang="en-IN" dirty="0"/>
          </a:p>
        </p:txBody>
      </p:sp>
      <p:sp>
        <p:nvSpPr>
          <p:cNvPr id="3" name="Content Placeholder 2">
            <a:extLst>
              <a:ext uri="{FF2B5EF4-FFF2-40B4-BE49-F238E27FC236}">
                <a16:creationId xmlns:a16="http://schemas.microsoft.com/office/drawing/2014/main" id="{E11E5C64-0CF0-4CB3-BB7A-98DFF043B042}"/>
              </a:ext>
            </a:extLst>
          </p:cNvPr>
          <p:cNvSpPr>
            <a:spLocks noGrp="1"/>
          </p:cNvSpPr>
          <p:nvPr>
            <p:ph idx="1"/>
          </p:nvPr>
        </p:nvSpPr>
        <p:spPr/>
        <p:txBody>
          <a:bodyPr/>
          <a:lstStyle/>
          <a:p>
            <a:r>
              <a:rPr lang="en-IN" dirty="0"/>
              <a:t>ALGORITHM</a:t>
            </a:r>
          </a:p>
          <a:p>
            <a:pPr lvl="2"/>
            <a:r>
              <a:rPr lang="en-IN" dirty="0"/>
              <a:t> [Find position for new record ] Invoke </a:t>
            </a:r>
            <a:r>
              <a:rPr lang="en-IN" b="1" dirty="0" err="1"/>
              <a:t>ChooseLeaf</a:t>
            </a:r>
            <a:r>
              <a:rPr lang="en-IN" b="1" dirty="0"/>
              <a:t> </a:t>
            </a:r>
            <a:r>
              <a:rPr lang="en-IN" dirty="0"/>
              <a:t>to select a leaf node L in which to place E</a:t>
            </a:r>
          </a:p>
          <a:p>
            <a:pPr lvl="2"/>
            <a:r>
              <a:rPr lang="en-IN" b="1" dirty="0"/>
              <a:t>  </a:t>
            </a:r>
            <a:r>
              <a:rPr lang="en-IN" dirty="0"/>
              <a:t>[Add record to leaf node ] If L has room for another entry, insert E Otherwise invoke </a:t>
            </a:r>
            <a:r>
              <a:rPr lang="en-IN" b="1" dirty="0" err="1"/>
              <a:t>SplitNode</a:t>
            </a:r>
            <a:r>
              <a:rPr lang="en-IN" dirty="0"/>
              <a:t> to obtain L and LL containing E and all the old entries of L </a:t>
            </a:r>
          </a:p>
          <a:p>
            <a:pPr lvl="2"/>
            <a:r>
              <a:rPr lang="en-IN" dirty="0"/>
              <a:t>[Propagate changes upward] Invoke </a:t>
            </a:r>
            <a:r>
              <a:rPr lang="en-IN" b="1" dirty="0" err="1"/>
              <a:t>AdjustTree</a:t>
            </a:r>
            <a:r>
              <a:rPr lang="en-IN" b="1" dirty="0"/>
              <a:t> </a:t>
            </a:r>
            <a:r>
              <a:rPr lang="en-IN" dirty="0"/>
              <a:t>on L, also passing LL If a split was performed </a:t>
            </a:r>
          </a:p>
          <a:p>
            <a:pPr lvl="2"/>
            <a:r>
              <a:rPr lang="en-IN" dirty="0"/>
              <a:t>[Grow tree taller ] If node split propagation caused the root to split, create a new root whose children are the two resulting nodes </a:t>
            </a:r>
          </a:p>
          <a:p>
            <a:endParaRPr lang="en-IN" dirty="0"/>
          </a:p>
        </p:txBody>
      </p:sp>
    </p:spTree>
    <p:extLst>
      <p:ext uri="{BB962C8B-B14F-4D97-AF65-F5344CB8AC3E}">
        <p14:creationId xmlns:p14="http://schemas.microsoft.com/office/powerpoint/2010/main" val="315849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D389-2362-4E51-A038-8E2B44BA49D9}"/>
              </a:ext>
            </a:extLst>
          </p:cNvPr>
          <p:cNvSpPr>
            <a:spLocks noGrp="1"/>
          </p:cNvSpPr>
          <p:nvPr>
            <p:ph type="title"/>
          </p:nvPr>
        </p:nvSpPr>
        <p:spPr/>
        <p:txBody>
          <a:bodyPr/>
          <a:lstStyle/>
          <a:p>
            <a:r>
              <a:rPr lang="en-IN" b="1" dirty="0">
                <a:latin typeface="Aharoni" panose="02010803020104030203" pitchFamily="2" charset="-79"/>
                <a:cs typeface="Aharoni" panose="02010803020104030203" pitchFamily="2" charset="-79"/>
              </a:rPr>
              <a:t>INSERT:</a:t>
            </a:r>
            <a:endParaRPr lang="en-IN" dirty="0"/>
          </a:p>
        </p:txBody>
      </p:sp>
      <p:sp>
        <p:nvSpPr>
          <p:cNvPr id="3" name="Content Placeholder 2">
            <a:extLst>
              <a:ext uri="{FF2B5EF4-FFF2-40B4-BE49-F238E27FC236}">
                <a16:creationId xmlns:a16="http://schemas.microsoft.com/office/drawing/2014/main" id="{3A150F74-CC2D-4BAF-A93E-D8565ED14E72}"/>
              </a:ext>
            </a:extLst>
          </p:cNvPr>
          <p:cNvSpPr>
            <a:spLocks noGrp="1"/>
          </p:cNvSpPr>
          <p:nvPr>
            <p:ph idx="1"/>
          </p:nvPr>
        </p:nvSpPr>
        <p:spPr/>
        <p:txBody>
          <a:bodyPr/>
          <a:lstStyle/>
          <a:p>
            <a:r>
              <a:rPr lang="en-IN" sz="2400" b="1" dirty="0"/>
              <a:t>CHOOSE LEAF:- </a:t>
            </a:r>
            <a:r>
              <a:rPr lang="en-IN" sz="2400" dirty="0"/>
              <a:t>Select a leaf node in which to place a new index entry E </a:t>
            </a:r>
          </a:p>
          <a:p>
            <a:pPr lvl="3"/>
            <a:endParaRPr lang="en-IN" sz="1400" b="1" dirty="0"/>
          </a:p>
          <a:p>
            <a:pPr lvl="2"/>
            <a:r>
              <a:rPr lang="en-IN" sz="1800" dirty="0"/>
              <a:t>[Initialize ] Set N to be the root node</a:t>
            </a:r>
          </a:p>
          <a:p>
            <a:pPr lvl="2"/>
            <a:r>
              <a:rPr lang="en-IN" sz="1800" dirty="0"/>
              <a:t> [Leaf check ] If N is a leaf, return N.</a:t>
            </a:r>
          </a:p>
          <a:p>
            <a:pPr lvl="2"/>
            <a:r>
              <a:rPr lang="en-IN" sz="1800" dirty="0"/>
              <a:t> [Choose subtree ] If N is not a leaf, let F be the entry in N whose rectangle FI needs least enlargement to include EI Resolve ties by choosing the entry with the rectangle of smallest area</a:t>
            </a:r>
          </a:p>
          <a:p>
            <a:pPr lvl="2"/>
            <a:r>
              <a:rPr lang="en-IN" sz="1800" dirty="0"/>
              <a:t> [Descend until a leaf is reached.] Set N to be the child node pointed to by </a:t>
            </a:r>
            <a:r>
              <a:rPr lang="en-IN" sz="1800" dirty="0" err="1"/>
              <a:t>Fp</a:t>
            </a:r>
            <a:r>
              <a:rPr lang="en-IN" sz="1800" dirty="0"/>
              <a:t> and repeat from the second step</a:t>
            </a:r>
            <a:endParaRPr lang="en-IN" sz="1800" b="1" dirty="0"/>
          </a:p>
          <a:p>
            <a:endParaRPr lang="en-IN" dirty="0"/>
          </a:p>
        </p:txBody>
      </p:sp>
    </p:spTree>
    <p:extLst>
      <p:ext uri="{BB962C8B-B14F-4D97-AF65-F5344CB8AC3E}">
        <p14:creationId xmlns:p14="http://schemas.microsoft.com/office/powerpoint/2010/main" val="132725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DE97-4856-44A1-AB71-FBBA1C55603F}"/>
              </a:ext>
            </a:extLst>
          </p:cNvPr>
          <p:cNvSpPr>
            <a:spLocks noGrp="1"/>
          </p:cNvSpPr>
          <p:nvPr>
            <p:ph type="title"/>
          </p:nvPr>
        </p:nvSpPr>
        <p:spPr/>
        <p:txBody>
          <a:bodyPr/>
          <a:lstStyle/>
          <a:p>
            <a:r>
              <a:rPr lang="en-IN" b="1" dirty="0">
                <a:latin typeface="Aharoni" panose="02010803020104030203" pitchFamily="2" charset="-79"/>
                <a:cs typeface="Aharoni" panose="02010803020104030203" pitchFamily="2" charset="-79"/>
              </a:rPr>
              <a:t>INSERT:</a:t>
            </a:r>
            <a:endParaRPr lang="en-IN" dirty="0"/>
          </a:p>
        </p:txBody>
      </p:sp>
      <p:sp>
        <p:nvSpPr>
          <p:cNvPr id="3" name="Content Placeholder 2">
            <a:extLst>
              <a:ext uri="{FF2B5EF4-FFF2-40B4-BE49-F238E27FC236}">
                <a16:creationId xmlns:a16="http://schemas.microsoft.com/office/drawing/2014/main" id="{19F2F0C6-0969-40B1-8FD5-22D32E8DFDDE}"/>
              </a:ext>
            </a:extLst>
          </p:cNvPr>
          <p:cNvSpPr>
            <a:spLocks noGrp="1"/>
          </p:cNvSpPr>
          <p:nvPr>
            <p:ph idx="1"/>
          </p:nvPr>
        </p:nvSpPr>
        <p:spPr/>
        <p:txBody>
          <a:bodyPr/>
          <a:lstStyle/>
          <a:p>
            <a:r>
              <a:rPr lang="en-IN" sz="2400" b="1" dirty="0"/>
              <a:t>SPLIT-NODE:-</a:t>
            </a:r>
          </a:p>
          <a:p>
            <a:r>
              <a:rPr lang="en-IN" dirty="0"/>
              <a:t>Quadratic Split:- Divide a set of M+1 index entries into two groups</a:t>
            </a:r>
          </a:p>
          <a:p>
            <a:pPr lvl="4"/>
            <a:r>
              <a:rPr lang="en-IN" dirty="0"/>
              <a:t>[Pick first entry for each group ] Apply Algorithm </a:t>
            </a:r>
            <a:r>
              <a:rPr lang="en-IN" b="1" dirty="0" err="1"/>
              <a:t>PickSeeds</a:t>
            </a:r>
            <a:r>
              <a:rPr lang="en-IN" dirty="0"/>
              <a:t> to choose two entries to be the first elements of the groups Assign each to a group</a:t>
            </a:r>
          </a:p>
          <a:p>
            <a:pPr lvl="4"/>
            <a:r>
              <a:rPr lang="en-IN" dirty="0"/>
              <a:t> [Check If done ] If all entries have been assigned, stop If one group has so few entries that all the rest must be assigned to it in order for it to have the minimum number m, assign them and stop </a:t>
            </a:r>
          </a:p>
          <a:p>
            <a:pPr lvl="4"/>
            <a:r>
              <a:rPr lang="en-IN" dirty="0"/>
              <a:t>[Select entry to assign ] Invoke Algorithm </a:t>
            </a:r>
            <a:r>
              <a:rPr lang="en-IN" b="1" dirty="0" err="1"/>
              <a:t>PickNext</a:t>
            </a:r>
            <a:r>
              <a:rPr lang="en-IN" dirty="0"/>
              <a:t> to choose the next entry to assign Add it to the group whose covering rectangle will have to be enlarged least to accommodate it, Resolve ties by adding the entry to the group with smaller area, then to the one with fewer entries, then to either Repeat from second step</a:t>
            </a:r>
            <a:endParaRPr lang="en-IN" b="1" dirty="0"/>
          </a:p>
          <a:p>
            <a:endParaRPr lang="en-IN" dirty="0"/>
          </a:p>
        </p:txBody>
      </p:sp>
    </p:spTree>
    <p:extLst>
      <p:ext uri="{BB962C8B-B14F-4D97-AF65-F5344CB8AC3E}">
        <p14:creationId xmlns:p14="http://schemas.microsoft.com/office/powerpoint/2010/main" val="373113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1854-A632-4212-B34C-9075411595B3}"/>
              </a:ext>
            </a:extLst>
          </p:cNvPr>
          <p:cNvSpPr>
            <a:spLocks noGrp="1"/>
          </p:cNvSpPr>
          <p:nvPr>
            <p:ph type="title"/>
          </p:nvPr>
        </p:nvSpPr>
        <p:spPr/>
        <p:txBody>
          <a:bodyPr/>
          <a:lstStyle/>
          <a:p>
            <a:r>
              <a:rPr lang="en-IN" b="1" dirty="0">
                <a:latin typeface="Aharoni" panose="02010803020104030203" pitchFamily="2" charset="-79"/>
                <a:cs typeface="Aharoni" panose="02010803020104030203" pitchFamily="2" charset="-79"/>
              </a:rPr>
              <a:t>Pick seeds:-Select two entries to be the first elements of the groups </a:t>
            </a:r>
            <a:endParaRPr lang="en-IN" dirty="0"/>
          </a:p>
        </p:txBody>
      </p:sp>
      <p:sp>
        <p:nvSpPr>
          <p:cNvPr id="3" name="Content Placeholder 2">
            <a:extLst>
              <a:ext uri="{FF2B5EF4-FFF2-40B4-BE49-F238E27FC236}">
                <a16:creationId xmlns:a16="http://schemas.microsoft.com/office/drawing/2014/main" id="{DC509FDE-9DDB-4049-85A2-B98B81626A10}"/>
              </a:ext>
            </a:extLst>
          </p:cNvPr>
          <p:cNvSpPr>
            <a:spLocks noGrp="1"/>
          </p:cNvSpPr>
          <p:nvPr>
            <p:ph idx="1"/>
          </p:nvPr>
        </p:nvSpPr>
        <p:spPr/>
        <p:txBody>
          <a:bodyPr/>
          <a:lstStyle/>
          <a:p>
            <a:r>
              <a:rPr lang="en-IN" dirty="0"/>
              <a:t>ALGORITHM</a:t>
            </a:r>
          </a:p>
          <a:p>
            <a:r>
              <a:rPr lang="en-IN" dirty="0"/>
              <a:t>[Calculate inefficiency of grouping entries together] For each pair of entries E1 and E2, compose a rectangle J including E1-I and E2-I Calculate d = area(J) - area(El-I) - area(E2-I)</a:t>
            </a:r>
          </a:p>
          <a:p>
            <a:r>
              <a:rPr lang="en-IN" dirty="0"/>
              <a:t> [Choose the most wasteful pair ] Choose the pair with the largest d </a:t>
            </a:r>
          </a:p>
          <a:p>
            <a:endParaRPr lang="en-IN" dirty="0"/>
          </a:p>
        </p:txBody>
      </p:sp>
    </p:spTree>
    <p:extLst>
      <p:ext uri="{BB962C8B-B14F-4D97-AF65-F5344CB8AC3E}">
        <p14:creationId xmlns:p14="http://schemas.microsoft.com/office/powerpoint/2010/main" val="142564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03D0-E21C-4108-84A9-2309C7273646}"/>
              </a:ext>
            </a:extLst>
          </p:cNvPr>
          <p:cNvSpPr>
            <a:spLocks noGrp="1"/>
          </p:cNvSpPr>
          <p:nvPr>
            <p:ph type="title"/>
          </p:nvPr>
        </p:nvSpPr>
        <p:spPr/>
        <p:txBody>
          <a:bodyPr/>
          <a:lstStyle/>
          <a:p>
            <a:r>
              <a:rPr lang="en-IN" dirty="0" err="1">
                <a:latin typeface="Aharoni" panose="02010803020104030203" pitchFamily="2" charset="-79"/>
                <a:cs typeface="Aharoni" panose="02010803020104030203" pitchFamily="2" charset="-79"/>
              </a:rPr>
              <a:t>PickNext</a:t>
            </a:r>
            <a:r>
              <a:rPr lang="en-IN" dirty="0">
                <a:latin typeface="Aharoni" panose="02010803020104030203" pitchFamily="2" charset="-79"/>
                <a:cs typeface="Aharoni" panose="02010803020104030203" pitchFamily="2" charset="-79"/>
              </a:rPr>
              <a:t> :- Select one remaining entry for classification m a group. </a:t>
            </a:r>
            <a:endParaRPr lang="en-IN" dirty="0"/>
          </a:p>
        </p:txBody>
      </p:sp>
      <p:sp>
        <p:nvSpPr>
          <p:cNvPr id="3" name="Content Placeholder 2">
            <a:extLst>
              <a:ext uri="{FF2B5EF4-FFF2-40B4-BE49-F238E27FC236}">
                <a16:creationId xmlns:a16="http://schemas.microsoft.com/office/drawing/2014/main" id="{09C8C943-7C35-4E63-9B14-A23662884483}"/>
              </a:ext>
            </a:extLst>
          </p:cNvPr>
          <p:cNvSpPr>
            <a:spLocks noGrp="1"/>
          </p:cNvSpPr>
          <p:nvPr>
            <p:ph idx="1"/>
          </p:nvPr>
        </p:nvSpPr>
        <p:spPr/>
        <p:txBody>
          <a:bodyPr/>
          <a:lstStyle/>
          <a:p>
            <a:r>
              <a:rPr lang="en-IN" dirty="0"/>
              <a:t>ALGORITHM:</a:t>
            </a:r>
          </a:p>
          <a:p>
            <a:pPr lvl="2"/>
            <a:r>
              <a:rPr lang="en-IN" dirty="0"/>
              <a:t>[Determine cost of putting each entry in each group ] For each entry E not yet in a group, calculate d1= the area increase required in the covering rectangle of Group 1 to include EI Calculate d2 similarly for Group 2 </a:t>
            </a:r>
          </a:p>
          <a:p>
            <a:pPr lvl="2"/>
            <a:r>
              <a:rPr lang="en-IN" dirty="0"/>
              <a:t>[Find entry with greatest preference for one group ] Choose any entry with the maximum difference between d 1 and d2 </a:t>
            </a:r>
          </a:p>
          <a:p>
            <a:endParaRPr lang="en-IN" dirty="0"/>
          </a:p>
        </p:txBody>
      </p:sp>
    </p:spTree>
    <p:extLst>
      <p:ext uri="{BB962C8B-B14F-4D97-AF65-F5344CB8AC3E}">
        <p14:creationId xmlns:p14="http://schemas.microsoft.com/office/powerpoint/2010/main" val="183555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075E6D-A664-4458-B1E5-5B704ACE009D}"/>
              </a:ext>
            </a:extLst>
          </p:cNvPr>
          <p:cNvSpPr/>
          <p:nvPr/>
        </p:nvSpPr>
        <p:spPr>
          <a:xfrm>
            <a:off x="845574" y="511277"/>
            <a:ext cx="9753600" cy="542740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C01AFF-91DE-4C73-9F9F-B0E28D3BFEB1}"/>
              </a:ext>
            </a:extLst>
          </p:cNvPr>
          <p:cNvSpPr/>
          <p:nvPr/>
        </p:nvSpPr>
        <p:spPr>
          <a:xfrm>
            <a:off x="1578077" y="1194619"/>
            <a:ext cx="1042220" cy="835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CA500BA-7C15-4AFB-807F-F87F9FE38962}"/>
              </a:ext>
            </a:extLst>
          </p:cNvPr>
          <p:cNvSpPr/>
          <p:nvPr/>
        </p:nvSpPr>
        <p:spPr>
          <a:xfrm>
            <a:off x="4087758" y="1848464"/>
            <a:ext cx="1681318"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7A746370-AB67-4669-BD43-5F3205B0AAA1}"/>
              </a:ext>
            </a:extLst>
          </p:cNvPr>
          <p:cNvSpPr/>
          <p:nvPr/>
        </p:nvSpPr>
        <p:spPr>
          <a:xfrm>
            <a:off x="2099187" y="3224980"/>
            <a:ext cx="140601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A6EA394-97A6-4DD6-B766-5E86739624A2}"/>
              </a:ext>
            </a:extLst>
          </p:cNvPr>
          <p:cNvSpPr/>
          <p:nvPr/>
        </p:nvSpPr>
        <p:spPr>
          <a:xfrm>
            <a:off x="8760542" y="4945626"/>
            <a:ext cx="1681316" cy="845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3DDA159-565D-4371-A890-FE808029B645}"/>
              </a:ext>
            </a:extLst>
          </p:cNvPr>
          <p:cNvSpPr/>
          <p:nvPr/>
        </p:nvSpPr>
        <p:spPr>
          <a:xfrm>
            <a:off x="6617110" y="4104968"/>
            <a:ext cx="2143432" cy="61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9455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1295</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Aharoni</vt:lpstr>
      <vt:lpstr>Arial</vt:lpstr>
      <vt:lpstr>Calibri</vt:lpstr>
      <vt:lpstr>Calibri Light</vt:lpstr>
      <vt:lpstr>Office Theme</vt:lpstr>
      <vt:lpstr>R-TREES</vt:lpstr>
      <vt:lpstr>IMPLEMENTING R-TREE</vt:lpstr>
      <vt:lpstr>LOOK UP :- Given an R-tree whose root node is T, find all the obj which contain the query pint/rectangle</vt:lpstr>
      <vt:lpstr>INSERT:-</vt:lpstr>
      <vt:lpstr>INSERT:</vt:lpstr>
      <vt:lpstr>INSERT:</vt:lpstr>
      <vt:lpstr>Pick seeds:-Select two entries to be the first elements of the groups </vt:lpstr>
      <vt:lpstr>PickNext :- Select one remaining entry for classification m a group. </vt:lpstr>
      <vt:lpstr>PowerPoint Presentation</vt:lpstr>
      <vt:lpstr>PowerPoint Presentation</vt:lpstr>
      <vt:lpstr>PowerPoint Presentation</vt:lpstr>
      <vt:lpstr>PowerPoint Presentation</vt:lpstr>
      <vt:lpstr>PowerPoint Presentation</vt:lpstr>
      <vt:lpstr>INSERT:</vt:lpstr>
      <vt:lpstr>DELETE:-Remove index record E from an R-tree </vt:lpstr>
      <vt:lpstr>DELETE:-</vt:lpstr>
      <vt:lpstr>CONDENSE TREE:-Given a leaf node L from which an entry has been deleted, eliminate the node If it has too few entries and relocate its entries Propagate node elimination upward as necessary. Adjust all covering rectangles on the path to the root, making them smaller If possible </vt:lpstr>
      <vt:lpstr>IMPLEMENTING KNN USING R-TREE</vt:lpstr>
      <vt:lpstr>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R-TREES</dc:title>
  <dc:creator>rohan</dc:creator>
  <cp:lastModifiedBy>rohan</cp:lastModifiedBy>
  <cp:revision>21</cp:revision>
  <dcterms:created xsi:type="dcterms:W3CDTF">2018-11-14T12:44:12Z</dcterms:created>
  <dcterms:modified xsi:type="dcterms:W3CDTF">2018-11-15T02:58:06Z</dcterms:modified>
</cp:coreProperties>
</file>