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mel\Desktop\NBA%20PROJECT%20FILES\NBA%20PROJECT%20-%20EXCEL%20BA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mel\Desktop\NBA%20PROJECT%20FILES\NBA%20PROJECT%20-%20EXCEL%20BA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mel\Desktop\NBA%20PROJECT%20FILES\NBA%20PROJECT%20-%20EXCEL%20BA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mel\Desktop\NBA%20PROJECT%20FILES\NBA%20PROJECT%20-%20EXCEL%20BA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Anos de Experiência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'done_Players Info'!$P$4</c:f>
              <c:strCache>
                <c:ptCount val="1"/>
                <c:pt idx="0">
                  <c:v>years_of_experience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'done_Players Info'!$O$5:$O$9</c:f>
              <c:strCache>
                <c:ptCount val="5"/>
                <c:pt idx="0">
                  <c:v>Kevin Willis</c:v>
                </c:pt>
                <c:pt idx="1">
                  <c:v>Vince Carter</c:v>
                </c:pt>
                <c:pt idx="2">
                  <c:v>Kevin Garnett</c:v>
                </c:pt>
                <c:pt idx="3">
                  <c:v>Dirk Nowitzki</c:v>
                </c:pt>
                <c:pt idx="4">
                  <c:v>Robert Parish</c:v>
                </c:pt>
              </c:strCache>
            </c:strRef>
          </c:cat>
          <c:val>
            <c:numRef>
              <c:f>'done_Players Info'!$P$5:$P$9</c:f>
              <c:numCache>
                <c:formatCode>0</c:formatCode>
                <c:ptCount val="5"/>
                <c:pt idx="0">
                  <c:v>22</c:v>
                </c:pt>
                <c:pt idx="1">
                  <c:v>21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8C-4F0F-975A-8F32FDF9B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5827608"/>
        <c:axId val="713504432"/>
      </c:barChart>
      <c:catAx>
        <c:axId val="725827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13504432"/>
        <c:crosses val="autoZero"/>
        <c:auto val="1"/>
        <c:lblAlgn val="ctr"/>
        <c:lblOffset val="100"/>
        <c:noMultiLvlLbl val="0"/>
      </c:catAx>
      <c:valAx>
        <c:axId val="713504432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725827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Número</a:t>
            </a:r>
            <a:r>
              <a:rPr lang="en-US" baseline="0"/>
              <a:t> de Jogadores por Cidade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done_Player_count_per_city!$P$5</c:f>
              <c:strCache>
                <c:ptCount val="1"/>
                <c:pt idx="0">
                  <c:v>PlayerCount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done_Player_count_per_city!$O$6:$O$14</c:f>
              <c:strCache>
                <c:ptCount val="9"/>
                <c:pt idx="0">
                  <c:v>Golden State</c:v>
                </c:pt>
                <c:pt idx="1">
                  <c:v>Milwaukee</c:v>
                </c:pt>
                <c:pt idx="2">
                  <c:v>Toronto</c:v>
                </c:pt>
                <c:pt idx="3">
                  <c:v>Dallas</c:v>
                </c:pt>
                <c:pt idx="4">
                  <c:v>Atlanta</c:v>
                </c:pt>
                <c:pt idx="5">
                  <c:v>Philadelphia</c:v>
                </c:pt>
                <c:pt idx="6">
                  <c:v>Cleveland</c:v>
                </c:pt>
                <c:pt idx="7">
                  <c:v>Los Angeles</c:v>
                </c:pt>
                <c:pt idx="8">
                  <c:v>Unknown</c:v>
                </c:pt>
              </c:strCache>
            </c:strRef>
          </c:cat>
          <c:val>
            <c:numRef>
              <c:f>done_Player_count_per_city!$P$6:$P$14</c:f>
              <c:numCache>
                <c:formatCode>General</c:formatCode>
                <c:ptCount val="9"/>
                <c:pt idx="0">
                  <c:v>273</c:v>
                </c:pt>
                <c:pt idx="1">
                  <c:v>275</c:v>
                </c:pt>
                <c:pt idx="2">
                  <c:v>276</c:v>
                </c:pt>
                <c:pt idx="3">
                  <c:v>279</c:v>
                </c:pt>
                <c:pt idx="4">
                  <c:v>280</c:v>
                </c:pt>
                <c:pt idx="5">
                  <c:v>281</c:v>
                </c:pt>
                <c:pt idx="6">
                  <c:v>292</c:v>
                </c:pt>
                <c:pt idx="7">
                  <c:v>408</c:v>
                </c:pt>
                <c:pt idx="8">
                  <c:v>1133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0E-4F4C-BE5A-9A20F4525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13493992"/>
        <c:axId val="713493632"/>
      </c:barChart>
      <c:catAx>
        <c:axId val="713493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13493632"/>
        <c:crosses val="autoZero"/>
        <c:auto val="1"/>
        <c:lblAlgn val="ctr"/>
        <c:lblOffset val="100"/>
        <c:noMultiLvlLbl val="0"/>
      </c:catAx>
      <c:valAx>
        <c:axId val="713493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13493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Jogadores Ativos</a:t>
            </a:r>
            <a:r>
              <a:rPr lang="pt-BR" baseline="0"/>
              <a:t> e Não Ativos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14-4EF5-87D1-82FE7A349974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14-4EF5-87D1-82FE7A349974}"/>
              </c:ext>
            </c:extLst>
          </c:dPt>
          <c:dLbls>
            <c:dLbl>
              <c:idx val="0"/>
              <c:layout>
                <c:manualLayout>
                  <c:x val="0.10555555555555556"/>
                  <c:y val="-9.2592592592592587E-3"/>
                </c:manualLayout>
              </c:layout>
              <c:showLegendKey val="1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814-4EF5-87D1-82FE7A349974}"/>
                </c:ext>
              </c:extLst>
            </c:dLbl>
            <c:dLbl>
              <c:idx val="1"/>
              <c:layout>
                <c:manualLayout>
                  <c:x val="-0.12777777777777777"/>
                  <c:y val="7.407407407407407E-2"/>
                </c:manualLayout>
              </c:layout>
              <c:showLegendKey val="1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814-4EF5-87D1-82FE7A3499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b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1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done_player_active_inactive!$G$8:$G$9</c:f>
              <c:strCache>
                <c:ptCount val="2"/>
                <c:pt idx="0">
                  <c:v>Player Not Active</c:v>
                </c:pt>
                <c:pt idx="1">
                  <c:v>Player Active</c:v>
                </c:pt>
              </c:strCache>
              <c:extLst/>
            </c:strRef>
          </c:cat>
          <c:val>
            <c:numRef>
              <c:f>done_player_active_inactive!$H$8:$H$9</c:f>
              <c:numCache>
                <c:formatCode>0</c:formatCode>
                <c:ptCount val="2"/>
                <c:pt idx="0">
                  <c:v>4280</c:v>
                </c:pt>
                <c:pt idx="1">
                  <c:v>535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F814-4EF5-87D1-82FE7A349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00"/>
        <c:holeSize val="7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Porcentagem</a:t>
            </a:r>
            <a:r>
              <a:rPr lang="pt-BR" baseline="0"/>
              <a:t> de Vitória por Time</a:t>
            </a:r>
            <a:endParaRPr lang="pt-BR"/>
          </a:p>
        </c:rich>
      </c:tx>
      <c:layout>
        <c:manualLayout>
          <c:xMode val="edge"/>
          <c:yMode val="edge"/>
          <c:x val="0.2032567804024496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done_team_wins_and_losses!$F$6:$F$10</c:f>
              <c:strCache>
                <c:ptCount val="5"/>
                <c:pt idx="0">
                  <c:v>San Antonio Spurs</c:v>
                </c:pt>
                <c:pt idx="1">
                  <c:v>Boston Celtics</c:v>
                </c:pt>
                <c:pt idx="2">
                  <c:v>Los Angeles Lakers</c:v>
                </c:pt>
                <c:pt idx="3">
                  <c:v>Utah Jazz</c:v>
                </c:pt>
                <c:pt idx="4">
                  <c:v>Portland Trail Blazers</c:v>
                </c:pt>
              </c:strCache>
            </c:strRef>
          </c:cat>
          <c:val>
            <c:numRef>
              <c:f>done_team_wins_and_losses!$J$6:$J$10</c:f>
              <c:numCache>
                <c:formatCode>0%</c:formatCode>
                <c:ptCount val="5"/>
                <c:pt idx="0">
                  <c:v>0.71818181818181814</c:v>
                </c:pt>
                <c:pt idx="1">
                  <c:v>0.70445084854306761</c:v>
                </c:pt>
                <c:pt idx="2">
                  <c:v>0.69522735813603909</c:v>
                </c:pt>
                <c:pt idx="3">
                  <c:v>0.6834782608695652</c:v>
                </c:pt>
                <c:pt idx="4">
                  <c:v>0.66293706293706289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57-4990-A8E1-20FB9CEF7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28940264"/>
        <c:axId val="828948184"/>
      </c:barChart>
      <c:catAx>
        <c:axId val="828940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8948184"/>
        <c:crosses val="autoZero"/>
        <c:auto val="1"/>
        <c:lblAlgn val="ctr"/>
        <c:lblOffset val="100"/>
        <c:noMultiLvlLbl val="0"/>
      </c:catAx>
      <c:valAx>
        <c:axId val="82894818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828940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E1DD1-15E9-442C-2FDF-24BBB340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FD79B3-E069-505E-84E2-E696FA308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3A67CD-DF8F-B186-76F2-7EA62B6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B1A1-5510-45E0-8421-559AABF5AE9B}" type="datetimeFigureOut">
              <a:rPr lang="pt-BR" smtClean="0"/>
              <a:t>07/09/2024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46318-24C4-2684-126D-7CE2997A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4B7D17-B033-CBCF-3E9B-D65A5559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95AC-D6A2-4F75-9EE5-012A2579A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11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CA1D8-7E03-8460-4BFF-BFF4EADA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AD0CDC-EA45-EF2B-E5BE-4FE13A114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F31C50-D0AD-0ADD-6C53-46B8D9A0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B1A1-5510-45E0-8421-559AABF5AE9B}" type="datetimeFigureOut">
              <a:rPr lang="pt-BR" smtClean="0"/>
              <a:t>07/09/2024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558C5-F4B1-7522-45B2-DAB619F5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F700EC-2829-C97E-D5B3-0DFAA408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95AC-D6A2-4F75-9EE5-012A2579A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73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9E36D9-E2EB-7BB5-C450-AEC37236F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2D4B24-0396-C5E7-33C6-DE6DAB760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32E970-BE2E-217E-6BAB-DA7BB4E6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B1A1-5510-45E0-8421-559AABF5AE9B}" type="datetimeFigureOut">
              <a:rPr lang="pt-BR" smtClean="0"/>
              <a:t>07/09/2024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6A45D-5248-9DE8-F3AB-274A5B47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4437B6-FC2B-1617-8FBE-68ECB56E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95AC-D6A2-4F75-9EE5-012A2579A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74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198CF-88B6-CAD9-9E74-F85D5DE6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49DF08-FEE0-6222-9313-39757FF1D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403A47-ABDD-167B-E173-8F7F2948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B1A1-5510-45E0-8421-559AABF5AE9B}" type="datetimeFigureOut">
              <a:rPr lang="pt-BR" smtClean="0"/>
              <a:t>07/09/2024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A98706-87B6-146A-6A65-21750CE0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163A3-E08C-9E9A-D52C-A484BFD0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95AC-D6A2-4F75-9EE5-012A2579A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83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7A8B6-7352-25D2-2B2A-3360BA26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F9DB11-B159-3D2F-7177-D6C46A9F3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AA112-DD91-437E-1D17-BE58F2FB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B1A1-5510-45E0-8421-559AABF5AE9B}" type="datetimeFigureOut">
              <a:rPr lang="pt-BR" smtClean="0"/>
              <a:t>07/09/2024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2DE7C-27FD-F2EC-F7B3-130ABC3A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F882B-6A43-F860-4DD6-82F4A973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95AC-D6A2-4F75-9EE5-012A2579A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42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B524E-3201-5F6F-B9DC-12C7F55C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29F4B6-C752-CD9B-37EB-8CC8E9317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4A198A-E48E-BF95-98E3-591EAA680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D20F5A-FBE3-15CC-FAFE-2C50A6F7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B1A1-5510-45E0-8421-559AABF5AE9B}" type="datetimeFigureOut">
              <a:rPr lang="pt-BR" smtClean="0"/>
              <a:t>07/09/2024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A40E35-E04E-F5A5-ADC7-20F5A0E6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7F3C64-8C67-ECDD-6E12-BFA26708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95AC-D6A2-4F75-9EE5-012A2579A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F183D-5044-4CAE-F5E8-5591856B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0D8F00-A11F-476A-6DFD-F2DED58B5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4A2D48-3FD3-E74A-BCBF-84A35916D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A460C5-C3FE-B6D7-E868-06F80E160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8D8784-99EB-F056-6930-A9142C479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5DC58C-4145-1FEA-80DD-EE6B6736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B1A1-5510-45E0-8421-559AABF5AE9B}" type="datetimeFigureOut">
              <a:rPr lang="pt-BR" smtClean="0"/>
              <a:t>07/09/2024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8D1E46-431A-F98D-54EC-0FD6CE48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E38595-7753-AA6B-32C0-CB164B9E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95AC-D6A2-4F75-9EE5-012A2579A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45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9B291-B4E6-29C1-F032-8EFADDAE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76F667-75C0-E6DC-5E9C-E292A72D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B1A1-5510-45E0-8421-559AABF5AE9B}" type="datetimeFigureOut">
              <a:rPr lang="pt-BR" smtClean="0"/>
              <a:t>07/09/2024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63068E-F4BA-B942-C0B9-90585EFE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7E3733-823D-E2A6-EF64-F45BC1C8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95AC-D6A2-4F75-9EE5-012A2579A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66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3B2816-4C16-A015-52BF-75DD16F9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B1A1-5510-45E0-8421-559AABF5AE9B}" type="datetimeFigureOut">
              <a:rPr lang="pt-BR" smtClean="0"/>
              <a:t>07/09/2024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8C64AF-1D59-F19B-E8EE-255BB393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5DE23A-A447-E752-E8FD-986CD96B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95AC-D6A2-4F75-9EE5-012A2579A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32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E1338-CC3D-CDEA-4D8D-0D139F43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46C017-E8E6-13E6-B33A-93243C628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434E06-8C01-2C73-5866-7EF51D353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1D009B-6AF4-E465-9A3E-7617C48A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B1A1-5510-45E0-8421-559AABF5AE9B}" type="datetimeFigureOut">
              <a:rPr lang="pt-BR" smtClean="0"/>
              <a:t>07/09/2024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8CF694-EA81-D3F6-3861-F44FA200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6967B4-57E9-7F94-858B-2D719558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95AC-D6A2-4F75-9EE5-012A2579A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35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99F87-5CE2-10A5-EEC5-8D788B21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E2EB07-238D-E596-A88C-0E9009D19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6158E9-AB1F-2B00-928F-D96688DD1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0303C3-7444-93AE-F401-AEF751F6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B1A1-5510-45E0-8421-559AABF5AE9B}" type="datetimeFigureOut">
              <a:rPr lang="pt-BR" smtClean="0"/>
              <a:t>07/09/2024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FC0CA6-0167-BD68-3AD0-7A0FA559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792830-B870-B364-BE78-43169DB6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95AC-D6A2-4F75-9EE5-012A2579A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40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7BB6C9-2C9B-18C7-FFEA-BA866CBC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C9D003-C282-5269-52F8-D7FB24A61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10A85E-81FC-CB13-6207-5D23AFCB7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5B1A1-5510-45E0-8421-559AABF5AE9B}" type="datetimeFigureOut">
              <a:rPr lang="pt-BR" smtClean="0"/>
              <a:t>07/09/2024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88FDBB-078F-C5B7-3BFE-D00CF2DE7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81853D-BB79-42E1-51E9-42D82391F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E95AC-D6A2-4F75-9EE5-012A2579A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31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B5D8C5D-2588-D185-4BE7-732D96C14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Jogadores como Vince Carter, Kevin </a:t>
            </a:r>
            <a:r>
              <a:rPr lang="pt-BR" sz="1800" dirty="0" err="1"/>
              <a:t>Garnett</a:t>
            </a:r>
            <a:r>
              <a:rPr lang="pt-BR" sz="1800" dirty="0"/>
              <a:t>, Dirk </a:t>
            </a:r>
            <a:r>
              <a:rPr lang="pt-BR" sz="1800" dirty="0" err="1"/>
              <a:t>Nowitzki</a:t>
            </a:r>
            <a:r>
              <a:rPr lang="pt-BR" sz="1800" dirty="0"/>
              <a:t> e Kevin Willis tiveram carreiras longas, com mais de 20 temporadas de experiência. Isso indica que eles não só tiveram talento, mas também conseguiram manter um alto nível de performance e evitar lesões graves ao longo de suas carreiras.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E5A4E03-0E8F-4B09-809E-CD5C0D8109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532920"/>
              </p:ext>
            </p:extLst>
          </p:nvPr>
        </p:nvGraphicFramePr>
        <p:xfrm>
          <a:off x="3810000" y="766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889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B5D8C5D-2588-D185-4BE7-732D96C14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1085"/>
            <a:ext cx="91440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As cidades listadas, além de "</a:t>
            </a:r>
            <a:r>
              <a:rPr lang="pt-BR" sz="1800" dirty="0" err="1"/>
              <a:t>Unknown</a:t>
            </a:r>
            <a:r>
              <a:rPr lang="pt-BR" sz="1800" dirty="0"/>
              <a:t>“  e Los Angeles, têm uma distribuição relativamente equilibrada de jogadores, com números próximos uns dos outros. Isso sugere uma dispersão razoavelmente uniforme do esporte entre o país. No entanto, Toronto, a única cidade fora dos Estados Unidos na lista, aparece com 276 jogadores, destacando o impacto global da NBA.</a:t>
            </a:r>
            <a:endParaRPr lang="pt-BR" dirty="0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921A22C4-CFB8-4E25-87C5-D85B872175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659942"/>
              </p:ext>
            </p:extLst>
          </p:nvPr>
        </p:nvGraphicFramePr>
        <p:xfrm>
          <a:off x="3024432" y="437905"/>
          <a:ext cx="6143135" cy="2991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535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B5D8C5D-2588-D185-4BE7-732D96C14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4842"/>
            <a:ext cx="9144000" cy="1655762"/>
          </a:xfrm>
        </p:spPr>
        <p:txBody>
          <a:bodyPr>
            <a:normAutofit/>
          </a:bodyPr>
          <a:lstStyle/>
          <a:p>
            <a:r>
              <a:rPr lang="pt-BR" sz="1800" dirty="0"/>
              <a:t>A maioria dos jogadores está atualmente inativa (4280), com apenas 535 ativos. Isso reflete o ciclo natural de renovação da liga, onde jogadores entram e saem constantemente. O número relativamente baixo de jogadores ativos pode sugerir que a liga é altamente competitiva, com poucos jogadores conseguindo se manter ativos por longos períodos.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E71129F-D775-49D0-981F-05C131579A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487689"/>
              </p:ext>
            </p:extLst>
          </p:nvPr>
        </p:nvGraphicFramePr>
        <p:xfrm>
          <a:off x="3480062" y="766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469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B5D8C5D-2588-D185-4BE7-732D96C14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1085"/>
            <a:ext cx="91440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Equipes como Boston Celtics, Los Angeles Lakers e San </a:t>
            </a:r>
            <a:r>
              <a:rPr lang="pt-BR" sz="1800" dirty="0" err="1"/>
              <a:t>Antonio</a:t>
            </a:r>
            <a:r>
              <a:rPr lang="pt-BR" sz="1800" dirty="0"/>
              <a:t> </a:t>
            </a:r>
            <a:r>
              <a:rPr lang="pt-BR" sz="1800" dirty="0" err="1"/>
              <a:t>Spurs</a:t>
            </a:r>
            <a:r>
              <a:rPr lang="pt-BR" sz="1800" dirty="0"/>
              <a:t> são algumas das mais vitoriosas em termos de vitórias históricas. Isso reflete o sucesso contínuo dessas franquias ao longo das décadas.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577E5E31-8DBF-4DC7-AEDB-7E50EDA7DC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093621"/>
              </p:ext>
            </p:extLst>
          </p:nvPr>
        </p:nvGraphicFramePr>
        <p:xfrm>
          <a:off x="3810000" y="9445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5648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Camel Camelzebra</dc:creator>
  <cp:lastModifiedBy>Camel Camelzebra</cp:lastModifiedBy>
  <cp:revision>2</cp:revision>
  <dcterms:created xsi:type="dcterms:W3CDTF">2024-09-07T05:04:58Z</dcterms:created>
  <dcterms:modified xsi:type="dcterms:W3CDTF">2024-09-07T23:22:30Z</dcterms:modified>
</cp:coreProperties>
</file>