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4"/>
    <p:sldMasterId id="2147483779" r:id="rId5"/>
  </p:sldMasterIdLst>
  <p:notesMasterIdLst>
    <p:notesMasterId r:id="rId28"/>
  </p:notesMasterIdLst>
  <p:handoutMasterIdLst>
    <p:handoutMasterId r:id="rId29"/>
  </p:handoutMasterIdLst>
  <p:sldIdLst>
    <p:sldId id="279" r:id="rId6"/>
    <p:sldId id="280" r:id="rId7"/>
    <p:sldId id="282" r:id="rId8"/>
    <p:sldId id="283" r:id="rId9"/>
    <p:sldId id="284" r:id="rId10"/>
    <p:sldId id="289" r:id="rId11"/>
    <p:sldId id="285" r:id="rId12"/>
    <p:sldId id="286" r:id="rId13"/>
    <p:sldId id="287" r:id="rId14"/>
    <p:sldId id="288" r:id="rId15"/>
    <p:sldId id="290" r:id="rId16"/>
    <p:sldId id="291" r:id="rId17"/>
    <p:sldId id="292" r:id="rId18"/>
    <p:sldId id="296" r:id="rId19"/>
    <p:sldId id="275" r:id="rId20"/>
    <p:sldId id="276" r:id="rId21"/>
    <p:sldId id="277" r:id="rId22"/>
    <p:sldId id="278" r:id="rId23"/>
    <p:sldId id="293" r:id="rId24"/>
    <p:sldId id="294" r:id="rId25"/>
    <p:sldId id="281" r:id="rId26"/>
    <p:sldId id="295"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5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364" autoAdjust="0"/>
  </p:normalViewPr>
  <p:slideViewPr>
    <p:cSldViewPr snapToGrid="0">
      <p:cViewPr varScale="1">
        <p:scale>
          <a:sx n="31" d="100"/>
          <a:sy n="31" d="100"/>
        </p:scale>
        <p:origin x="1005" y="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293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97536" y="96012"/>
            <a:ext cx="3169920" cy="240030"/>
          </a:xfrm>
          <a:prstGeom prst="rect">
            <a:avLst/>
          </a:prstGeom>
        </p:spPr>
        <p:txBody>
          <a:bodyPr vert="horz" lIns="96653" tIns="48327" rIns="96653" bIns="48327" rtlCol="0"/>
          <a:lstStyle>
            <a:lvl1pPr algn="l">
              <a:defRPr sz="1200"/>
            </a:lvl1pPr>
          </a:lstStyle>
          <a:p>
            <a:endParaRPr lang="en-US" sz="900" dirty="0">
              <a:solidFill>
                <a:schemeClr val="accent1"/>
              </a:solidFill>
            </a:endParaRPr>
          </a:p>
        </p:txBody>
      </p:sp>
      <p:sp>
        <p:nvSpPr>
          <p:cNvPr id="3" name="Date Placeholder 2"/>
          <p:cNvSpPr>
            <a:spLocks noGrp="1"/>
          </p:cNvSpPr>
          <p:nvPr>
            <p:ph type="dt" sz="quarter" idx="1"/>
          </p:nvPr>
        </p:nvSpPr>
        <p:spPr>
          <a:xfrm>
            <a:off x="4096512" y="96012"/>
            <a:ext cx="3169920" cy="240030"/>
          </a:xfrm>
          <a:prstGeom prst="rect">
            <a:avLst/>
          </a:prstGeom>
        </p:spPr>
        <p:txBody>
          <a:bodyPr vert="horz" lIns="96653" tIns="48327" rIns="96653" bIns="48327" rtlCol="0"/>
          <a:lstStyle>
            <a:lvl1pPr algn="r">
              <a:defRPr sz="1200"/>
            </a:lvl1pPr>
          </a:lstStyle>
          <a:p>
            <a:fld id="{5109D85C-6806-4601-8914-E6B5119FB4C2}" type="datetimeFigureOut">
              <a:rPr lang="en-US" sz="900">
                <a:solidFill>
                  <a:schemeClr val="accent1"/>
                </a:solidFill>
              </a:rPr>
              <a:t>10/16/2019</a:t>
            </a:fld>
            <a:endParaRPr lang="en-US" sz="900" dirty="0">
              <a:solidFill>
                <a:schemeClr val="accent1"/>
              </a:solidFill>
            </a:endParaRPr>
          </a:p>
        </p:txBody>
      </p:sp>
      <p:sp>
        <p:nvSpPr>
          <p:cNvPr id="4" name="Footer Placeholder 3"/>
          <p:cNvSpPr>
            <a:spLocks noGrp="1"/>
          </p:cNvSpPr>
          <p:nvPr>
            <p:ph type="ftr" sz="quarter" idx="2"/>
          </p:nvPr>
        </p:nvSpPr>
        <p:spPr>
          <a:xfrm>
            <a:off x="97536" y="9313164"/>
            <a:ext cx="3169920" cy="240030"/>
          </a:xfrm>
          <a:prstGeom prst="rect">
            <a:avLst/>
          </a:prstGeom>
        </p:spPr>
        <p:txBody>
          <a:bodyPr vert="horz" lIns="96653" tIns="48327" rIns="96653" bIns="48327" rtlCol="0" anchor="b"/>
          <a:lstStyle>
            <a:lvl1pPr algn="l">
              <a:defRPr sz="1200"/>
            </a:lvl1pPr>
          </a:lstStyle>
          <a:p>
            <a:endParaRPr lang="en-US" sz="900">
              <a:solidFill>
                <a:schemeClr val="accent1"/>
              </a:solidFill>
            </a:endParaRPr>
          </a:p>
        </p:txBody>
      </p:sp>
      <p:sp>
        <p:nvSpPr>
          <p:cNvPr id="5" name="Slide Number Placeholder 4"/>
          <p:cNvSpPr>
            <a:spLocks noGrp="1"/>
          </p:cNvSpPr>
          <p:nvPr>
            <p:ph type="sldNum" sz="quarter" idx="3"/>
          </p:nvPr>
        </p:nvSpPr>
        <p:spPr>
          <a:xfrm>
            <a:off x="4096512" y="9313164"/>
            <a:ext cx="3169920" cy="240030"/>
          </a:xfrm>
          <a:prstGeom prst="rect">
            <a:avLst/>
          </a:prstGeom>
        </p:spPr>
        <p:txBody>
          <a:bodyPr vert="horz" lIns="96653" tIns="48327" rIns="96653" bIns="48327" rtlCol="0" anchor="b"/>
          <a:lstStyle>
            <a:lvl1pPr algn="r">
              <a:defRPr sz="1200"/>
            </a:lvl1pPr>
          </a:lstStyle>
          <a:p>
            <a:fld id="{065FDB04-5B51-478A-A894-EE4CBA93FE69}" type="slidenum">
              <a:rPr lang="en-US" sz="900">
                <a:solidFill>
                  <a:schemeClr val="accent1"/>
                </a:solidFill>
              </a:rPr>
              <a:t>‹#›</a:t>
            </a:fld>
            <a:endParaRPr lang="en-US" sz="900">
              <a:solidFill>
                <a:schemeClr val="accent1"/>
              </a:solidFill>
            </a:endParaRPr>
          </a:p>
        </p:txBody>
      </p:sp>
    </p:spTree>
    <p:extLst>
      <p:ext uri="{BB962C8B-B14F-4D97-AF65-F5344CB8AC3E}">
        <p14:creationId xmlns:p14="http://schemas.microsoft.com/office/powerpoint/2010/main" val="2948330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2"/>
          <p:cNvSpPr>
            <a:spLocks noGrp="1"/>
          </p:cNvSpPr>
          <p:nvPr>
            <p:ph type="dt" sz="quarter" idx="1"/>
          </p:nvPr>
        </p:nvSpPr>
        <p:spPr>
          <a:xfrm>
            <a:off x="4096512" y="96012"/>
            <a:ext cx="3169920" cy="240030"/>
          </a:xfrm>
          <a:prstGeom prst="rect">
            <a:avLst/>
          </a:prstGeom>
        </p:spPr>
        <p:txBody>
          <a:bodyPr vert="horz" lIns="96653" tIns="48327" rIns="96653" bIns="48327" rtlCol="0"/>
          <a:lstStyle>
            <a:lvl1pPr algn="r">
              <a:defRPr sz="900">
                <a:solidFill>
                  <a:schemeClr val="accent1"/>
                </a:solidFill>
                <a:latin typeface="+mn-lt"/>
              </a:defRPr>
            </a:lvl1pPr>
          </a:lstStyle>
          <a:p>
            <a:fld id="{5109D85C-6806-4601-8914-E6B5119FB4C2}" type="datetimeFigureOut">
              <a:rPr lang="en-US" smtClean="0"/>
              <a:pPr/>
              <a:t>10/16/2019</a:t>
            </a:fld>
            <a:endParaRPr lang="en-US" dirty="0"/>
          </a:p>
        </p:txBody>
      </p:sp>
      <p:sp>
        <p:nvSpPr>
          <p:cNvPr id="9" name="Footer Placeholder 3"/>
          <p:cNvSpPr>
            <a:spLocks noGrp="1"/>
          </p:cNvSpPr>
          <p:nvPr>
            <p:ph type="ftr" sz="quarter" idx="4"/>
          </p:nvPr>
        </p:nvSpPr>
        <p:spPr>
          <a:xfrm>
            <a:off x="97536" y="9313164"/>
            <a:ext cx="3169920" cy="240030"/>
          </a:xfrm>
          <a:prstGeom prst="rect">
            <a:avLst/>
          </a:prstGeom>
        </p:spPr>
        <p:txBody>
          <a:bodyPr vert="horz" lIns="96653" tIns="48327" rIns="96653" bIns="48327" rtlCol="0" anchor="b"/>
          <a:lstStyle>
            <a:lvl1pPr algn="l">
              <a:defRPr sz="900">
                <a:solidFill>
                  <a:schemeClr val="accent1"/>
                </a:solidFill>
                <a:latin typeface="+mn-lt"/>
              </a:defRPr>
            </a:lvl1pPr>
          </a:lstStyle>
          <a:p>
            <a:endParaRPr lang="en-US"/>
          </a:p>
        </p:txBody>
      </p:sp>
      <p:sp>
        <p:nvSpPr>
          <p:cNvPr id="10" name="Slide Number Placeholder 4"/>
          <p:cNvSpPr>
            <a:spLocks noGrp="1"/>
          </p:cNvSpPr>
          <p:nvPr>
            <p:ph type="sldNum" sz="quarter" idx="5"/>
          </p:nvPr>
        </p:nvSpPr>
        <p:spPr>
          <a:xfrm>
            <a:off x="4096512" y="9313164"/>
            <a:ext cx="3169920" cy="240030"/>
          </a:xfrm>
          <a:prstGeom prst="rect">
            <a:avLst/>
          </a:prstGeom>
        </p:spPr>
        <p:txBody>
          <a:bodyPr vert="horz" lIns="96653" tIns="48327" rIns="96653" bIns="48327" rtlCol="0" anchor="b"/>
          <a:lstStyle>
            <a:lvl1pPr algn="r">
              <a:defRPr sz="900">
                <a:solidFill>
                  <a:schemeClr val="accent1"/>
                </a:solidFill>
                <a:latin typeface="+mn-lt"/>
              </a:defRPr>
            </a:lvl1pPr>
          </a:lstStyle>
          <a:p>
            <a:fld id="{065FDB04-5B51-478A-A894-EE4CBA93FE69}" type="slidenum">
              <a:rPr lang="en-US" smtClean="0"/>
              <a:pPr/>
              <a:t>‹#›</a:t>
            </a:fld>
            <a:endParaRPr lang="en-US"/>
          </a:p>
        </p:txBody>
      </p:sp>
      <p:sp>
        <p:nvSpPr>
          <p:cNvPr id="11" name="Header Placeholder 1"/>
          <p:cNvSpPr>
            <a:spLocks noGrp="1"/>
          </p:cNvSpPr>
          <p:nvPr>
            <p:ph type="hdr" sz="quarter"/>
          </p:nvPr>
        </p:nvSpPr>
        <p:spPr>
          <a:xfrm>
            <a:off x="97536" y="96012"/>
            <a:ext cx="3169920" cy="240030"/>
          </a:xfrm>
          <a:prstGeom prst="rect">
            <a:avLst/>
          </a:prstGeom>
        </p:spPr>
        <p:txBody>
          <a:bodyPr vert="horz" lIns="96653" tIns="48327" rIns="96653" bIns="48327" rtlCol="0"/>
          <a:lstStyle>
            <a:lvl1pPr algn="l">
              <a:defRPr sz="900">
                <a:solidFill>
                  <a:schemeClr val="accent1"/>
                </a:solidFill>
                <a:latin typeface="+mn-lt"/>
              </a:defRPr>
            </a:lvl1pPr>
          </a:lstStyle>
          <a:p>
            <a:endParaRPr lang="en-US" dirty="0"/>
          </a:p>
        </p:txBody>
      </p:sp>
    </p:spTree>
    <p:extLst>
      <p:ext uri="{BB962C8B-B14F-4D97-AF65-F5344CB8AC3E}">
        <p14:creationId xmlns:p14="http://schemas.microsoft.com/office/powerpoint/2010/main" val="3466851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en.wikipedia.org/wiki/Online_analytical_process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kern="1200" dirty="0">
                <a:solidFill>
                  <a:schemeClr val="tx1"/>
                </a:solidFill>
                <a:effectLst/>
                <a:latin typeface="+mn-lt"/>
                <a:ea typeface="+mn-ea"/>
                <a:cs typeface="+mn-cs"/>
              </a:rPr>
              <a:t>In a row-oriented indexed system, the primary key is the </a:t>
            </a:r>
            <a:r>
              <a:rPr lang="en-US" sz="1200" b="0" i="0" kern="1200" dirty="0" err="1">
                <a:solidFill>
                  <a:schemeClr val="tx1"/>
                </a:solidFill>
                <a:effectLst/>
                <a:latin typeface="+mn-lt"/>
                <a:ea typeface="+mn-ea"/>
                <a:cs typeface="+mn-cs"/>
              </a:rPr>
              <a:t>rowid</a:t>
            </a:r>
            <a:r>
              <a:rPr lang="en-US" sz="1200" b="0" i="0" kern="1200" dirty="0">
                <a:solidFill>
                  <a:schemeClr val="tx1"/>
                </a:solidFill>
                <a:effectLst/>
                <a:latin typeface="+mn-lt"/>
                <a:ea typeface="+mn-ea"/>
                <a:cs typeface="+mn-cs"/>
              </a:rPr>
              <a:t> that is mapped from indexed data. In the column-oriented system, the primary key is the data, which is mapped from </a:t>
            </a:r>
            <a:r>
              <a:rPr lang="en-US" sz="1200" b="0" i="0" kern="1200" dirty="0" err="1">
                <a:solidFill>
                  <a:schemeClr val="tx1"/>
                </a:solidFill>
                <a:effectLst/>
                <a:latin typeface="+mn-lt"/>
                <a:ea typeface="+mn-ea"/>
                <a:cs typeface="+mn-cs"/>
              </a:rPr>
              <a:t>rowids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That said, </a:t>
            </a:r>
            <a:r>
              <a:rPr lang="en-US" sz="1200" b="0" i="0" u="none" strike="noStrike" kern="1200" dirty="0">
                <a:solidFill>
                  <a:schemeClr val="tx1"/>
                </a:solidFill>
                <a:effectLst/>
                <a:latin typeface="+mn-lt"/>
                <a:ea typeface="+mn-ea"/>
                <a:cs typeface="+mn-cs"/>
                <a:hlinkClick r:id="rId3" tooltip="Online transaction processing"/>
              </a:rPr>
              <a:t>online transaction processing</a:t>
            </a:r>
            <a:r>
              <a:rPr lang="en-US" sz="1200" b="0" i="0" kern="1200" dirty="0">
                <a:solidFill>
                  <a:schemeClr val="tx1"/>
                </a:solidFill>
                <a:effectLst/>
                <a:latin typeface="+mn-lt"/>
                <a:ea typeface="+mn-ea"/>
                <a:cs typeface="+mn-cs"/>
              </a:rPr>
              <a:t> (OLTP)-focused RDBMS systems are more row-oriented, while </a:t>
            </a:r>
            <a:r>
              <a:rPr lang="en-US" sz="1200" b="0" i="0" u="none" strike="noStrike" kern="1200" dirty="0">
                <a:solidFill>
                  <a:schemeClr val="tx1"/>
                </a:solidFill>
                <a:effectLst/>
                <a:latin typeface="+mn-lt"/>
                <a:ea typeface="+mn-ea"/>
                <a:cs typeface="+mn-cs"/>
                <a:hlinkClick r:id="rId4" tooltip="Online analytical processing"/>
              </a:rPr>
              <a:t>online analytical processing</a:t>
            </a:r>
            <a:r>
              <a:rPr lang="en-US" sz="1200" b="0" i="0" kern="1200" dirty="0">
                <a:solidFill>
                  <a:schemeClr val="tx1"/>
                </a:solidFill>
                <a:effectLst/>
                <a:latin typeface="+mn-lt"/>
                <a:ea typeface="+mn-ea"/>
                <a:cs typeface="+mn-cs"/>
              </a:rPr>
              <a:t> (OLAP)-focused systems are a balance of row-oriented and column-oriented.”</a:t>
            </a:r>
            <a:endParaRPr lang="en-US" dirty="0"/>
          </a:p>
        </p:txBody>
      </p:sp>
      <p:sp>
        <p:nvSpPr>
          <p:cNvPr id="4" name="Slide Number Placeholder 3"/>
          <p:cNvSpPr>
            <a:spLocks noGrp="1"/>
          </p:cNvSpPr>
          <p:nvPr>
            <p:ph type="sldNum" sz="quarter" idx="10"/>
          </p:nvPr>
        </p:nvSpPr>
        <p:spPr/>
        <p:txBody>
          <a:bodyPr/>
          <a:lstStyle/>
          <a:p>
            <a:fld id="{065FDB04-5B51-478A-A894-EE4CBA93FE69}" type="slidenum">
              <a:rPr lang="en-US" smtClean="0"/>
              <a:pPr/>
              <a:t>1</a:t>
            </a:fld>
            <a:endParaRPr lang="en-US"/>
          </a:p>
        </p:txBody>
      </p:sp>
    </p:spTree>
    <p:extLst>
      <p:ext uri="{BB962C8B-B14F-4D97-AF65-F5344CB8AC3E}">
        <p14:creationId xmlns:p14="http://schemas.microsoft.com/office/powerpoint/2010/main" val="824562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FD5CEDFC-0573-4B11-9176-F2EFAF964F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1800" y="1144886"/>
            <a:ext cx="3200400" cy="2275380"/>
          </a:xfrm>
          <a:prstGeom prst="rect">
            <a:avLst/>
          </a:prstGeom>
        </p:spPr>
      </p:pic>
    </p:spTree>
    <p:extLst>
      <p:ext uri="{BB962C8B-B14F-4D97-AF65-F5344CB8AC3E}">
        <p14:creationId xmlns:p14="http://schemas.microsoft.com/office/powerpoint/2010/main" val="203870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vl1pPr>
          </a:lstStyle>
          <a:p>
            <a:r>
              <a:rPr lang="en-US" dirty="0"/>
              <a:t>CLICK TO EDIT MASTER TITLE STYLE</a:t>
            </a:r>
          </a:p>
        </p:txBody>
      </p:sp>
      <p:sp>
        <p:nvSpPr>
          <p:cNvPr id="5" name="Date Placeholder 4"/>
          <p:cNvSpPr>
            <a:spLocks noGrp="1"/>
          </p:cNvSpPr>
          <p:nvPr>
            <p:ph type="dt" sz="half" idx="10"/>
          </p:nvPr>
        </p:nvSpPr>
        <p:spPr/>
        <p:txBody>
          <a:bodyPr/>
          <a:lstStyle/>
          <a:p>
            <a:fld id="{9239D14D-A7D8-427F-8D62-8808716C1DB9}"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F7050-A8E5-428C-81D9-F84418705036}" type="slidenum">
              <a:rPr lang="en-US" smtClean="0"/>
              <a:t>‹#›</a:t>
            </a:fld>
            <a:endParaRPr lang="en-US"/>
          </a:p>
        </p:txBody>
      </p:sp>
      <p:sp>
        <p:nvSpPr>
          <p:cNvPr id="9" name="Content Placeholder 2"/>
          <p:cNvSpPr>
            <a:spLocks noGrp="1"/>
          </p:cNvSpPr>
          <p:nvPr>
            <p:ph idx="13" hasCustomPrompt="1"/>
          </p:nvPr>
        </p:nvSpPr>
        <p:spPr>
          <a:xfrm>
            <a:off x="228600" y="1371600"/>
            <a:ext cx="3931920" cy="327580"/>
          </a:xfrm>
        </p:spPr>
        <p:txBody>
          <a:bodyPr lIns="0" rIns="0" anchor="b" anchorCtr="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0" name="Content Placeholder 2"/>
          <p:cNvSpPr>
            <a:spLocks noGrp="1"/>
          </p:cNvSpPr>
          <p:nvPr>
            <p:ph idx="14" hasCustomPrompt="1"/>
          </p:nvPr>
        </p:nvSpPr>
        <p:spPr>
          <a:xfrm>
            <a:off x="228600" y="1828800"/>
            <a:ext cx="3931920" cy="4389120"/>
          </a:xfrm>
        </p:spPr>
        <p:txBody>
          <a:bodyPr lIns="0" rIns="0"/>
          <a:lstStyle>
            <a:lvl1pPr marL="0" indent="0">
              <a:buFont typeface="Arial" panose="020B0604020202020204" pitchFamily="34" charse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11" name="Content Placeholder 2"/>
          <p:cNvSpPr>
            <a:spLocks noGrp="1"/>
          </p:cNvSpPr>
          <p:nvPr>
            <p:ph idx="15" hasCustomPrompt="1"/>
          </p:nvPr>
        </p:nvSpPr>
        <p:spPr>
          <a:xfrm>
            <a:off x="4604657" y="1371600"/>
            <a:ext cx="3931920" cy="327580"/>
          </a:xfrm>
        </p:spPr>
        <p:txBody>
          <a:bodyPr lIns="0" rIns="0" anchor="b" anchorCtr="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2" name="Content Placeholder 2"/>
          <p:cNvSpPr>
            <a:spLocks noGrp="1"/>
          </p:cNvSpPr>
          <p:nvPr>
            <p:ph idx="16" hasCustomPrompt="1"/>
          </p:nvPr>
        </p:nvSpPr>
        <p:spPr>
          <a:xfrm>
            <a:off x="4604657" y="1828800"/>
            <a:ext cx="3931920" cy="4389120"/>
          </a:xfrm>
        </p:spPr>
        <p:txBody>
          <a:bodyPr lIns="0" rIns="0"/>
          <a:lstStyle>
            <a:lvl1pPr marL="0" indent="0">
              <a:buFont typeface="Arial" panose="020B0604020202020204" pitchFamily="34" charse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Tree>
    <p:extLst>
      <p:ext uri="{BB962C8B-B14F-4D97-AF65-F5344CB8AC3E}">
        <p14:creationId xmlns:p14="http://schemas.microsoft.com/office/powerpoint/2010/main" val="34963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ed Content">
    <p:spTree>
      <p:nvGrpSpPr>
        <p:cNvPr id="1" name=""/>
        <p:cNvGrpSpPr/>
        <p:nvPr/>
      </p:nvGrpSpPr>
      <p:grpSpPr>
        <a:xfrm>
          <a:off x="0" y="0"/>
          <a:ext cx="0" cy="0"/>
          <a:chOff x="0" y="0"/>
          <a:chExt cx="0" cy="0"/>
        </a:xfrm>
      </p:grpSpPr>
      <p:sp>
        <p:nvSpPr>
          <p:cNvPr id="18" name="Content Placeholder 2"/>
          <p:cNvSpPr>
            <a:spLocks noGrp="1"/>
          </p:cNvSpPr>
          <p:nvPr>
            <p:ph idx="1" hasCustomPrompt="1"/>
          </p:nvPr>
        </p:nvSpPr>
        <p:spPr>
          <a:xfrm>
            <a:off x="731520" y="656489"/>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19" name="Rectangle 18"/>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3" hasCustomPrompt="1"/>
          </p:nvPr>
        </p:nvSpPr>
        <p:spPr>
          <a:xfrm>
            <a:off x="731520" y="1026918"/>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5" name="Content Placeholder 2"/>
          <p:cNvSpPr>
            <a:spLocks noGrp="1"/>
          </p:cNvSpPr>
          <p:nvPr>
            <p:ph idx="14" hasCustomPrompt="1"/>
          </p:nvPr>
        </p:nvSpPr>
        <p:spPr>
          <a:xfrm>
            <a:off x="731520" y="2244970"/>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26" name="Content Placeholder 2"/>
          <p:cNvSpPr>
            <a:spLocks noGrp="1"/>
          </p:cNvSpPr>
          <p:nvPr>
            <p:ph idx="15" hasCustomPrompt="1"/>
          </p:nvPr>
        </p:nvSpPr>
        <p:spPr>
          <a:xfrm>
            <a:off x="731520" y="2615399"/>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7" name="Content Placeholder 2"/>
          <p:cNvSpPr>
            <a:spLocks noGrp="1"/>
          </p:cNvSpPr>
          <p:nvPr>
            <p:ph idx="16" hasCustomPrompt="1"/>
          </p:nvPr>
        </p:nvSpPr>
        <p:spPr>
          <a:xfrm>
            <a:off x="731520" y="3846805"/>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28" name="Content Placeholder 2"/>
          <p:cNvSpPr>
            <a:spLocks noGrp="1"/>
          </p:cNvSpPr>
          <p:nvPr>
            <p:ph idx="17" hasCustomPrompt="1"/>
          </p:nvPr>
        </p:nvSpPr>
        <p:spPr>
          <a:xfrm>
            <a:off x="731520" y="4217234"/>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29" name="Content Placeholder 2"/>
          <p:cNvSpPr>
            <a:spLocks noGrp="1"/>
          </p:cNvSpPr>
          <p:nvPr>
            <p:ph idx="18" hasCustomPrompt="1"/>
          </p:nvPr>
        </p:nvSpPr>
        <p:spPr>
          <a:xfrm>
            <a:off x="731520" y="5328189"/>
            <a:ext cx="8001000" cy="327580"/>
          </a:xfrm>
        </p:spPr>
        <p:txBody>
          <a:bodyPr lIns="0" rIns="0"/>
          <a:lstStyle>
            <a:lvl1pPr marL="0" indent="0">
              <a:buNone/>
              <a:defRPr sz="2400" b="1" cap="all" baseline="0">
                <a:solidFill>
                  <a:schemeClr val="tx2"/>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CLICK TO EDIT MASTER</a:t>
            </a:r>
          </a:p>
        </p:txBody>
      </p:sp>
      <p:sp>
        <p:nvSpPr>
          <p:cNvPr id="30" name="Content Placeholder 2"/>
          <p:cNvSpPr>
            <a:spLocks noGrp="1"/>
          </p:cNvSpPr>
          <p:nvPr>
            <p:ph idx="19" hasCustomPrompt="1"/>
          </p:nvPr>
        </p:nvSpPr>
        <p:spPr>
          <a:xfrm>
            <a:off x="731520" y="5698618"/>
            <a:ext cx="8001000" cy="853718"/>
          </a:xfrm>
        </p:spPr>
        <p:txBody>
          <a:bodyPr lIns="0" rIns="0"/>
          <a:lstStyle>
            <a:lvl1pPr marL="0" indent="0">
              <a:buNone/>
              <a:defRPr sz="2000" b="0" baseline="0">
                <a:solidFill>
                  <a:schemeClr val="accent1"/>
                </a:solidFill>
                <a:latin typeface="+mn-lt"/>
              </a:defRPr>
            </a:lvl1pPr>
            <a:lvl2pPr marL="342900" indent="0">
              <a:buNone/>
              <a:defRPr>
                <a:solidFill>
                  <a:schemeClr val="accent1"/>
                </a:solidFill>
                <a:latin typeface="Tw Cen MT" panose="020B0602020104020603" pitchFamily="34" charset="0"/>
              </a:defRPr>
            </a:lvl2pPr>
            <a:lvl3pPr marL="685800" indent="0">
              <a:buNone/>
              <a:defRPr>
                <a:solidFill>
                  <a:schemeClr val="accent1"/>
                </a:solidFill>
                <a:latin typeface="Tw Cen MT" panose="020B0602020104020603" pitchFamily="34" charset="0"/>
              </a:defRPr>
            </a:lvl3pPr>
            <a:lvl4pPr marL="1028700" indent="0">
              <a:buNone/>
              <a:defRPr>
                <a:solidFill>
                  <a:schemeClr val="accent1"/>
                </a:solidFill>
                <a:latin typeface="Tw Cen MT" panose="020B0602020104020603" pitchFamily="34" charset="0"/>
              </a:defRPr>
            </a:lvl4pPr>
            <a:lvl5pPr marL="1371600" indent="0">
              <a:buNone/>
              <a:defRPr>
                <a:solidFill>
                  <a:schemeClr val="accent1"/>
                </a:solidFill>
                <a:latin typeface="Tw Cen MT" panose="020B0602020104020603" pitchFamily="34" charset="0"/>
              </a:defRPr>
            </a:lvl5pPr>
          </a:lstStyle>
          <a:p>
            <a:pPr lvl="0"/>
            <a:r>
              <a:rPr lang="en-US" dirty="0"/>
              <a:t>Short Content</a:t>
            </a:r>
          </a:p>
        </p:txBody>
      </p:sp>
      <p:sp>
        <p:nvSpPr>
          <p:cNvPr id="11" name="Date Placeholder 1"/>
          <p:cNvSpPr>
            <a:spLocks noGrp="1"/>
          </p:cNvSpPr>
          <p:nvPr>
            <p:ph type="dt" sz="half" idx="10"/>
          </p:nvPr>
        </p:nvSpPr>
        <p:spPr>
          <a:xfrm>
            <a:off x="228600" y="6629400"/>
            <a:ext cx="914400" cy="182880"/>
          </a:xfrm>
        </p:spPr>
        <p:txBody>
          <a:bodyPr/>
          <a:lstStyle/>
          <a:p>
            <a:fld id="{9239D14D-A7D8-427F-8D62-8808716C1DB9}" type="datetimeFigureOut">
              <a:rPr lang="en-US" smtClean="0"/>
              <a:t>10/16/2019</a:t>
            </a:fld>
            <a:endParaRPr lang="en-US"/>
          </a:p>
        </p:txBody>
      </p:sp>
      <p:sp>
        <p:nvSpPr>
          <p:cNvPr id="12" name="Footer Placeholder 2"/>
          <p:cNvSpPr>
            <a:spLocks noGrp="1"/>
          </p:cNvSpPr>
          <p:nvPr>
            <p:ph type="ftr" sz="quarter" idx="11"/>
          </p:nvPr>
        </p:nvSpPr>
        <p:spPr>
          <a:xfrm>
            <a:off x="1828799" y="6629400"/>
            <a:ext cx="5486400" cy="182880"/>
          </a:xfrm>
        </p:spPr>
        <p:txBody>
          <a:bodyPr/>
          <a:lstStyle/>
          <a:p>
            <a:endParaRPr lang="en-US"/>
          </a:p>
        </p:txBody>
      </p:sp>
      <p:sp>
        <p:nvSpPr>
          <p:cNvPr id="13" name="Slide Number Placeholder 3"/>
          <p:cNvSpPr>
            <a:spLocks noGrp="1"/>
          </p:cNvSpPr>
          <p:nvPr>
            <p:ph type="sldNum" sz="quarter" idx="12"/>
          </p:nvPr>
        </p:nvSpPr>
        <p:spPr>
          <a:xfrm>
            <a:off x="8229600" y="6629400"/>
            <a:ext cx="685800" cy="182880"/>
          </a:xfrm>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345218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239D14D-A7D8-427F-8D62-8808716C1DB9}"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182071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657600"/>
            <a:ext cx="8229600" cy="914400"/>
          </a:xfrm>
        </p:spPr>
        <p:txBody>
          <a:bodyPr wrap="square" tIns="0" bIns="0" anchor="t" anchorCtr="0">
            <a:noAutofit/>
          </a:bodyPr>
          <a:lstStyle>
            <a:lvl1pPr algn="ctr">
              <a:lnSpc>
                <a:spcPct val="100000"/>
              </a:lnSpc>
              <a:defRPr sz="7200" b="1" spc="-150" baseline="0">
                <a:solidFill>
                  <a:schemeClr val="tx2"/>
                </a:solidFill>
                <a:latin typeface="+mn-lt"/>
              </a:defRPr>
            </a:lvl1pPr>
          </a:lstStyle>
          <a:p>
            <a:r>
              <a:rPr lang="en-US" dirty="0"/>
              <a:t>QUESTIONS?</a:t>
            </a:r>
          </a:p>
        </p:txBody>
      </p:sp>
      <p:sp>
        <p:nvSpPr>
          <p:cNvPr id="5" name="TextBox 4"/>
          <p:cNvSpPr txBox="1"/>
          <p:nvPr userDrawn="1"/>
        </p:nvSpPr>
        <p:spPr>
          <a:xfrm>
            <a:off x="457200" y="5715000"/>
            <a:ext cx="8229600" cy="9130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baseline="30000" dirty="0">
                <a:solidFill>
                  <a:srgbClr val="64666A"/>
                </a:solidFill>
                <a:latin typeface="Tw Cen MT" panose="020B0602020104020603" pitchFamily="34" charset="0"/>
              </a:rPr>
              <a:t>This presentation is presented with the understanding that the information contained does not constitute legal, accounting or other professional advice. It is not intended to be responsive to any individual situation or concerns, as the contents of this presentation are intended for general information purposes only. Viewers are urged not to act upon the information contained in this presentation without first consulting competent legal, accounting or other professional advice regarding implications of a particular factual situation. Questions and additional information can be submitted to your Eide Bailly representative, or to the presenter of this session. </a:t>
            </a:r>
          </a:p>
        </p:txBody>
      </p:sp>
      <p:sp>
        <p:nvSpPr>
          <p:cNvPr id="6" name="Rectangle 5"/>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8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6" name="Rectangle 5"/>
          <p:cNvSpPr/>
          <p:nvPr userDrawn="1"/>
        </p:nvSpPr>
        <p:spPr>
          <a:xfrm>
            <a:off x="0" y="411480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2743200"/>
            <a:ext cx="8229600" cy="914400"/>
          </a:xfrm>
        </p:spPr>
        <p:txBody>
          <a:bodyPr wrap="square" tIns="0" bIns="0" anchor="t" anchorCtr="0">
            <a:noAutofit/>
          </a:bodyPr>
          <a:lstStyle>
            <a:lvl1pPr algn="ctr">
              <a:lnSpc>
                <a:spcPct val="100000"/>
              </a:lnSpc>
              <a:defRPr sz="7200" b="1" spc="-150" baseline="0">
                <a:solidFill>
                  <a:schemeClr val="tx2"/>
                </a:solidFill>
                <a:latin typeface="+mn-lt"/>
              </a:defRPr>
            </a:lvl1pPr>
          </a:lstStyle>
          <a:p>
            <a:r>
              <a:rPr lang="en-US" dirty="0"/>
              <a:t>THANK YOU</a:t>
            </a:r>
          </a:p>
        </p:txBody>
      </p:sp>
      <p:sp>
        <p:nvSpPr>
          <p:cNvPr id="9" name="TextBox 8"/>
          <p:cNvSpPr txBox="1"/>
          <p:nvPr userDrawn="1"/>
        </p:nvSpPr>
        <p:spPr>
          <a:xfrm>
            <a:off x="457200" y="6375862"/>
            <a:ext cx="8229600" cy="50270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1" i="0" u="none" strike="noStrike" baseline="30000" dirty="0">
                <a:solidFill>
                  <a:schemeClr val="tx2"/>
                </a:solidFill>
                <a:latin typeface="+mn-lt"/>
              </a:rPr>
              <a:t>eidebailly.com</a:t>
            </a:r>
          </a:p>
        </p:txBody>
      </p:sp>
      <p:sp>
        <p:nvSpPr>
          <p:cNvPr id="11" name="Subtitle 3"/>
          <p:cNvSpPr>
            <a:spLocks noGrp="1"/>
          </p:cNvSpPr>
          <p:nvPr>
            <p:ph type="subTitle" idx="1"/>
          </p:nvPr>
        </p:nvSpPr>
        <p:spPr>
          <a:xfrm>
            <a:off x="457200" y="4572000"/>
            <a:ext cx="8229600" cy="1446415"/>
          </a:xfrm>
        </p:spPr>
        <p:txBody>
          <a:bodyPr>
            <a:noAutofit/>
          </a:bodyPr>
          <a:lstStyle>
            <a:lvl1pPr algn="ctr">
              <a:defRPr sz="1600" b="0">
                <a:latin typeface="+mn-lt"/>
              </a:defRPr>
            </a:lvl1pPr>
          </a:lstStyle>
          <a:p>
            <a:r>
              <a:rPr lang="en-US" sz="2000"/>
              <a:t>Click to edit Master subtitle style</a:t>
            </a:r>
            <a:endParaRPr lang="en-US" sz="2000" dirty="0"/>
          </a:p>
        </p:txBody>
      </p:sp>
    </p:spTree>
    <p:extLst>
      <p:ext uri="{BB962C8B-B14F-4D97-AF65-F5344CB8AC3E}">
        <p14:creationId xmlns:p14="http://schemas.microsoft.com/office/powerpoint/2010/main" val="2876192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 Blue">
    <p:spTree>
      <p:nvGrpSpPr>
        <p:cNvPr id="1" name=""/>
        <p:cNvGrpSpPr/>
        <p:nvPr/>
      </p:nvGrpSpPr>
      <p:grpSpPr>
        <a:xfrm>
          <a:off x="0" y="0"/>
          <a:ext cx="0" cy="0"/>
          <a:chOff x="0" y="0"/>
          <a:chExt cx="0" cy="0"/>
        </a:xfrm>
      </p:grpSpPr>
      <p:sp>
        <p:nvSpPr>
          <p:cNvPr id="7" name="Rectangle 6"/>
          <p:cNvSpPr/>
          <p:nvPr userDrawn="1"/>
        </p:nvSpPr>
        <p:spPr>
          <a:xfrm>
            <a:off x="0" y="0"/>
            <a:ext cx="91440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544484"/>
            <a:ext cx="8229600" cy="914400"/>
          </a:xfrm>
        </p:spPr>
        <p:txBody>
          <a:bodyPr wrap="square" tIns="0" bIns="0" anchor="t" anchorCtr="0">
            <a:noAutofit/>
          </a:bodyPr>
          <a:lstStyle>
            <a:lvl1pPr algn="ctr">
              <a:lnSpc>
                <a:spcPct val="100000"/>
              </a:lnSpc>
              <a:defRPr sz="7200" b="1" spc="-150" baseline="0">
                <a:solidFill>
                  <a:schemeClr val="bg1"/>
                </a:solidFill>
                <a:latin typeface="+mn-lt"/>
              </a:defRPr>
            </a:lvl1pPr>
          </a:lstStyle>
          <a:p>
            <a:r>
              <a:rPr lang="en-US" dirty="0"/>
              <a:t>THANK YOU</a:t>
            </a:r>
          </a:p>
        </p:txBody>
      </p:sp>
      <p:sp>
        <p:nvSpPr>
          <p:cNvPr id="11" name="Subtitle 3"/>
          <p:cNvSpPr>
            <a:spLocks noGrp="1"/>
          </p:cNvSpPr>
          <p:nvPr>
            <p:ph type="subTitle" idx="1"/>
          </p:nvPr>
        </p:nvSpPr>
        <p:spPr>
          <a:xfrm>
            <a:off x="457200" y="2743200"/>
            <a:ext cx="8229600" cy="1554480"/>
          </a:xfrm>
        </p:spPr>
        <p:txBody>
          <a:bodyPr>
            <a:noAutofit/>
          </a:bodyPr>
          <a:lstStyle>
            <a:lvl1pPr algn="ctr">
              <a:defRPr sz="1600" b="0">
                <a:latin typeface="+mn-lt"/>
              </a:defRPr>
            </a:lvl1pPr>
          </a:lstStyle>
          <a:p>
            <a:r>
              <a:rPr lang="en-US" sz="2000"/>
              <a:t>Click to edit Master subtitle style</a:t>
            </a:r>
            <a:endParaRPr lang="en-US" sz="2000" dirty="0"/>
          </a:p>
        </p:txBody>
      </p:sp>
      <p:pic>
        <p:nvPicPr>
          <p:cNvPr id="6" name="Picture 5">
            <a:extLst>
              <a:ext uri="{FF2B5EF4-FFF2-40B4-BE49-F238E27FC236}">
                <a16:creationId xmlns:a16="http://schemas.microsoft.com/office/drawing/2014/main" id="{8E842C5A-12A6-43B7-A275-1BF67929036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9000" y="4801948"/>
            <a:ext cx="2286000" cy="1625271"/>
          </a:xfrm>
          <a:prstGeom prst="rect">
            <a:avLst/>
          </a:prstGeom>
        </p:spPr>
      </p:pic>
    </p:spTree>
    <p:extLst>
      <p:ext uri="{BB962C8B-B14F-4D97-AF65-F5344CB8AC3E}">
        <p14:creationId xmlns:p14="http://schemas.microsoft.com/office/powerpoint/2010/main" val="392656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87FDB-DE0C-47F7-82CB-A62160804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39993" y="2126502"/>
            <a:ext cx="3664014" cy="2604995"/>
          </a:xfrm>
          <a:prstGeom prst="rect">
            <a:avLst/>
          </a:prstGeom>
        </p:spPr>
      </p:pic>
    </p:spTree>
    <p:extLst>
      <p:ext uri="{BB962C8B-B14F-4D97-AF65-F5344CB8AC3E}">
        <p14:creationId xmlns:p14="http://schemas.microsoft.com/office/powerpoint/2010/main" val="130316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Layout">
  <p:cSld name="One Column Layout">
    <p:spTree>
      <p:nvGrpSpPr>
        <p:cNvPr id="1" name="Shape 63"/>
        <p:cNvGrpSpPr/>
        <p:nvPr/>
      </p:nvGrpSpPr>
      <p:grpSpPr>
        <a:xfrm>
          <a:off x="0" y="0"/>
          <a:ext cx="0" cy="0"/>
          <a:chOff x="0" y="0"/>
          <a:chExt cx="0" cy="0"/>
        </a:xfrm>
      </p:grpSpPr>
      <p:sp>
        <p:nvSpPr>
          <p:cNvPr id="64" name="Google Shape;64;p15"/>
          <p:cNvSpPr/>
          <p:nvPr/>
        </p:nvSpPr>
        <p:spPr>
          <a:xfrm>
            <a:off x="0" y="6377940"/>
            <a:ext cx="611400" cy="480000"/>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65" name="Google Shape;65;p15"/>
          <p:cNvGrpSpPr/>
          <p:nvPr/>
        </p:nvGrpSpPr>
        <p:grpSpPr>
          <a:xfrm>
            <a:off x="345152" y="6501363"/>
            <a:ext cx="135124" cy="177824"/>
            <a:chOff x="2940050" y="1514475"/>
            <a:chExt cx="4643437" cy="4583110"/>
          </a:xfrm>
        </p:grpSpPr>
        <p:sp>
          <p:nvSpPr>
            <p:cNvPr id="66" name="Google Shape;66;p15"/>
            <p:cNvSpPr/>
            <p:nvPr/>
          </p:nvSpPr>
          <p:spPr>
            <a:xfrm>
              <a:off x="5507038" y="1514475"/>
              <a:ext cx="1576386" cy="1741489"/>
            </a:xfrm>
            <a:custGeom>
              <a:avLst/>
              <a:gdLst/>
              <a:ahLst/>
              <a:cxnLst/>
              <a:rect l="l" t="t" r="r" b="b"/>
              <a:pathLst>
                <a:path w="4378" h="4837" extrusionOk="0">
                  <a:moveTo>
                    <a:pt x="105" y="4304"/>
                  </a:moveTo>
                  <a:cubicBezTo>
                    <a:pt x="105" y="4304"/>
                    <a:pt x="105" y="4304"/>
                    <a:pt x="138" y="4371"/>
                  </a:cubicBezTo>
                  <a:cubicBezTo>
                    <a:pt x="370" y="4703"/>
                    <a:pt x="833" y="4836"/>
                    <a:pt x="1198" y="4636"/>
                  </a:cubicBezTo>
                  <a:cubicBezTo>
                    <a:pt x="1198" y="4636"/>
                    <a:pt x="1198" y="4636"/>
                    <a:pt x="3880" y="3077"/>
                  </a:cubicBezTo>
                  <a:cubicBezTo>
                    <a:pt x="4278" y="2845"/>
                    <a:pt x="4377" y="2380"/>
                    <a:pt x="4177" y="2014"/>
                  </a:cubicBezTo>
                  <a:cubicBezTo>
                    <a:pt x="4177" y="2014"/>
                    <a:pt x="4177" y="2014"/>
                    <a:pt x="4143" y="1981"/>
                  </a:cubicBezTo>
                  <a:cubicBezTo>
                    <a:pt x="3945" y="1583"/>
                    <a:pt x="3448" y="1482"/>
                    <a:pt x="3084" y="1716"/>
                  </a:cubicBezTo>
                  <a:cubicBezTo>
                    <a:pt x="3084" y="1716"/>
                    <a:pt x="3084" y="1716"/>
                    <a:pt x="1587" y="2568"/>
                  </a:cubicBezTo>
                  <a:cubicBezTo>
                    <a:pt x="1587" y="2128"/>
                    <a:pt x="1587" y="1545"/>
                    <a:pt x="1587" y="767"/>
                  </a:cubicBezTo>
                  <a:cubicBezTo>
                    <a:pt x="1587" y="367"/>
                    <a:pt x="1223" y="0"/>
                    <a:pt x="826" y="0"/>
                  </a:cubicBezTo>
                  <a:cubicBezTo>
                    <a:pt x="826" y="0"/>
                    <a:pt x="826" y="0"/>
                    <a:pt x="761" y="0"/>
                  </a:cubicBezTo>
                  <a:cubicBezTo>
                    <a:pt x="364" y="0"/>
                    <a:pt x="0" y="367"/>
                    <a:pt x="0" y="767"/>
                  </a:cubicBezTo>
                  <a:cubicBezTo>
                    <a:pt x="0" y="767"/>
                    <a:pt x="0" y="767"/>
                    <a:pt x="0" y="3900"/>
                  </a:cubicBezTo>
                  <a:cubicBezTo>
                    <a:pt x="0" y="3991"/>
                    <a:pt x="16" y="4079"/>
                    <a:pt x="45" y="4161"/>
                  </a:cubicBezTo>
                  <a:cubicBezTo>
                    <a:pt x="59" y="4209"/>
                    <a:pt x="80" y="4257"/>
                    <a:pt x="105" y="4304"/>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7" name="Google Shape;67;p15"/>
            <p:cNvSpPr/>
            <p:nvPr/>
          </p:nvSpPr>
          <p:spPr>
            <a:xfrm>
              <a:off x="5970588" y="2924175"/>
              <a:ext cx="1612899" cy="1784347"/>
            </a:xfrm>
            <a:custGeom>
              <a:avLst/>
              <a:gdLst/>
              <a:ahLst/>
              <a:cxnLst/>
              <a:rect l="l" t="t" r="r" b="b"/>
              <a:pathLst>
                <a:path w="4479" h="4958" extrusionOk="0">
                  <a:moveTo>
                    <a:pt x="3938" y="3357"/>
                  </a:moveTo>
                  <a:cubicBezTo>
                    <a:pt x="3938" y="3357"/>
                    <a:pt x="3938" y="3357"/>
                    <a:pt x="2455" y="2478"/>
                  </a:cubicBezTo>
                  <a:cubicBezTo>
                    <a:pt x="2829" y="2262"/>
                    <a:pt x="3325" y="1974"/>
                    <a:pt x="3981" y="1592"/>
                  </a:cubicBezTo>
                  <a:cubicBezTo>
                    <a:pt x="4345" y="1392"/>
                    <a:pt x="4478" y="929"/>
                    <a:pt x="4246" y="531"/>
                  </a:cubicBezTo>
                  <a:cubicBezTo>
                    <a:pt x="4246" y="531"/>
                    <a:pt x="4246" y="531"/>
                    <a:pt x="4246" y="497"/>
                  </a:cubicBezTo>
                  <a:cubicBezTo>
                    <a:pt x="4048" y="133"/>
                    <a:pt x="3551" y="0"/>
                    <a:pt x="3153" y="232"/>
                  </a:cubicBezTo>
                  <a:cubicBezTo>
                    <a:pt x="3153" y="232"/>
                    <a:pt x="3153" y="232"/>
                    <a:pt x="504" y="1758"/>
                  </a:cubicBezTo>
                  <a:cubicBezTo>
                    <a:pt x="303" y="1876"/>
                    <a:pt x="179" y="2061"/>
                    <a:pt x="130" y="2258"/>
                  </a:cubicBezTo>
                  <a:cubicBezTo>
                    <a:pt x="0" y="2596"/>
                    <a:pt x="142" y="2984"/>
                    <a:pt x="462" y="3190"/>
                  </a:cubicBezTo>
                  <a:cubicBezTo>
                    <a:pt x="462" y="3190"/>
                    <a:pt x="462" y="3190"/>
                    <a:pt x="3144" y="4724"/>
                  </a:cubicBezTo>
                  <a:cubicBezTo>
                    <a:pt x="3508" y="4957"/>
                    <a:pt x="4005" y="4858"/>
                    <a:pt x="4237" y="4458"/>
                  </a:cubicBezTo>
                  <a:cubicBezTo>
                    <a:pt x="4237" y="4458"/>
                    <a:pt x="4237" y="4458"/>
                    <a:pt x="4237" y="4424"/>
                  </a:cubicBezTo>
                  <a:cubicBezTo>
                    <a:pt x="4435" y="4058"/>
                    <a:pt x="4336" y="3590"/>
                    <a:pt x="3938" y="3357"/>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8" name="Google Shape;68;p15"/>
            <p:cNvSpPr/>
            <p:nvPr/>
          </p:nvSpPr>
          <p:spPr>
            <a:xfrm>
              <a:off x="5499100" y="4398963"/>
              <a:ext cx="1590674" cy="1698622"/>
            </a:xfrm>
            <a:custGeom>
              <a:avLst/>
              <a:gdLst/>
              <a:ahLst/>
              <a:cxnLst/>
              <a:rect l="l" t="t" r="r" b="b"/>
              <a:pathLst>
                <a:path w="4419" h="4720" extrusionOk="0">
                  <a:moveTo>
                    <a:pt x="3923" y="1687"/>
                  </a:moveTo>
                  <a:cubicBezTo>
                    <a:pt x="3923" y="1687"/>
                    <a:pt x="3923" y="1687"/>
                    <a:pt x="1214" y="124"/>
                  </a:cubicBezTo>
                  <a:cubicBezTo>
                    <a:pt x="1009" y="0"/>
                    <a:pt x="738" y="4"/>
                    <a:pt x="508" y="115"/>
                  </a:cubicBezTo>
                  <a:cubicBezTo>
                    <a:pt x="215" y="231"/>
                    <a:pt x="0" y="519"/>
                    <a:pt x="0" y="826"/>
                  </a:cubicBezTo>
                  <a:cubicBezTo>
                    <a:pt x="0" y="826"/>
                    <a:pt x="0" y="826"/>
                    <a:pt x="0" y="3954"/>
                  </a:cubicBezTo>
                  <a:cubicBezTo>
                    <a:pt x="0" y="4387"/>
                    <a:pt x="362" y="4719"/>
                    <a:pt x="787" y="4719"/>
                  </a:cubicBezTo>
                  <a:cubicBezTo>
                    <a:pt x="787" y="4719"/>
                    <a:pt x="787" y="4719"/>
                    <a:pt x="821" y="4719"/>
                  </a:cubicBezTo>
                  <a:cubicBezTo>
                    <a:pt x="1248" y="4719"/>
                    <a:pt x="1608" y="4387"/>
                    <a:pt x="1608" y="3954"/>
                  </a:cubicBezTo>
                  <a:cubicBezTo>
                    <a:pt x="1608" y="3954"/>
                    <a:pt x="1608" y="3954"/>
                    <a:pt x="1608" y="2216"/>
                  </a:cubicBezTo>
                  <a:cubicBezTo>
                    <a:pt x="1977" y="2432"/>
                    <a:pt x="2461" y="2715"/>
                    <a:pt x="3096" y="3087"/>
                  </a:cubicBezTo>
                  <a:cubicBezTo>
                    <a:pt x="3493" y="3320"/>
                    <a:pt x="3988" y="3186"/>
                    <a:pt x="4153" y="2788"/>
                  </a:cubicBezTo>
                  <a:cubicBezTo>
                    <a:pt x="4153" y="2788"/>
                    <a:pt x="4153" y="2788"/>
                    <a:pt x="4186" y="2788"/>
                  </a:cubicBezTo>
                  <a:cubicBezTo>
                    <a:pt x="4418" y="2387"/>
                    <a:pt x="4285" y="1921"/>
                    <a:pt x="3923" y="1687"/>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9" name="Google Shape;69;p15"/>
            <p:cNvSpPr/>
            <p:nvPr/>
          </p:nvSpPr>
          <p:spPr>
            <a:xfrm>
              <a:off x="3435350" y="4359275"/>
              <a:ext cx="1571629" cy="1736721"/>
            </a:xfrm>
            <a:custGeom>
              <a:avLst/>
              <a:gdLst/>
              <a:ahLst/>
              <a:cxnLst/>
              <a:rect l="l" t="t" r="r" b="b"/>
              <a:pathLst>
                <a:path w="4367" h="4826" extrusionOk="0">
                  <a:moveTo>
                    <a:pt x="4262" y="533"/>
                  </a:moveTo>
                  <a:cubicBezTo>
                    <a:pt x="4262" y="533"/>
                    <a:pt x="4262" y="533"/>
                    <a:pt x="4229" y="500"/>
                  </a:cubicBezTo>
                  <a:cubicBezTo>
                    <a:pt x="3997" y="134"/>
                    <a:pt x="3535" y="0"/>
                    <a:pt x="3172" y="233"/>
                  </a:cubicBezTo>
                  <a:cubicBezTo>
                    <a:pt x="3172" y="233"/>
                    <a:pt x="3172" y="233"/>
                    <a:pt x="496" y="1798"/>
                  </a:cubicBezTo>
                  <a:cubicBezTo>
                    <a:pt x="100" y="1998"/>
                    <a:pt x="0" y="2464"/>
                    <a:pt x="199" y="2864"/>
                  </a:cubicBezTo>
                  <a:cubicBezTo>
                    <a:pt x="199" y="2864"/>
                    <a:pt x="199" y="2864"/>
                    <a:pt x="232" y="2897"/>
                  </a:cubicBezTo>
                  <a:cubicBezTo>
                    <a:pt x="430" y="3263"/>
                    <a:pt x="926" y="3364"/>
                    <a:pt x="1289" y="3197"/>
                  </a:cubicBezTo>
                  <a:cubicBezTo>
                    <a:pt x="1289" y="3197"/>
                    <a:pt x="1289" y="3197"/>
                    <a:pt x="2778" y="2326"/>
                  </a:cubicBezTo>
                  <a:cubicBezTo>
                    <a:pt x="2778" y="2757"/>
                    <a:pt x="2778" y="3321"/>
                    <a:pt x="2778" y="4060"/>
                  </a:cubicBezTo>
                  <a:cubicBezTo>
                    <a:pt x="2778" y="4493"/>
                    <a:pt x="3143" y="4825"/>
                    <a:pt x="3539" y="4825"/>
                  </a:cubicBezTo>
                  <a:cubicBezTo>
                    <a:pt x="3539" y="4825"/>
                    <a:pt x="3539" y="4825"/>
                    <a:pt x="3605" y="4825"/>
                  </a:cubicBezTo>
                  <a:cubicBezTo>
                    <a:pt x="4001" y="4825"/>
                    <a:pt x="4366" y="4493"/>
                    <a:pt x="4366" y="4060"/>
                  </a:cubicBezTo>
                  <a:cubicBezTo>
                    <a:pt x="4366" y="4060"/>
                    <a:pt x="4366" y="4060"/>
                    <a:pt x="4366" y="933"/>
                  </a:cubicBezTo>
                  <a:cubicBezTo>
                    <a:pt x="4366" y="863"/>
                    <a:pt x="4354" y="794"/>
                    <a:pt x="4334" y="729"/>
                  </a:cubicBezTo>
                  <a:cubicBezTo>
                    <a:pt x="4319" y="662"/>
                    <a:pt x="4296" y="596"/>
                    <a:pt x="4262" y="533"/>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0" name="Google Shape;70;p15"/>
            <p:cNvSpPr/>
            <p:nvPr/>
          </p:nvSpPr>
          <p:spPr>
            <a:xfrm>
              <a:off x="2940050" y="2924175"/>
              <a:ext cx="1606554" cy="1771655"/>
            </a:xfrm>
            <a:custGeom>
              <a:avLst/>
              <a:gdLst/>
              <a:ahLst/>
              <a:cxnLst/>
              <a:rect l="l" t="t" r="r" b="b"/>
              <a:pathLst>
                <a:path w="4462" h="4920" extrusionOk="0">
                  <a:moveTo>
                    <a:pt x="4321" y="2702"/>
                  </a:moveTo>
                  <a:cubicBezTo>
                    <a:pt x="4461" y="2355"/>
                    <a:pt x="4321" y="1935"/>
                    <a:pt x="3996" y="1727"/>
                  </a:cubicBezTo>
                  <a:cubicBezTo>
                    <a:pt x="3996" y="1727"/>
                    <a:pt x="3996" y="1727"/>
                    <a:pt x="1320" y="199"/>
                  </a:cubicBezTo>
                  <a:cubicBezTo>
                    <a:pt x="957" y="0"/>
                    <a:pt x="462" y="100"/>
                    <a:pt x="263" y="465"/>
                  </a:cubicBezTo>
                  <a:cubicBezTo>
                    <a:pt x="263" y="465"/>
                    <a:pt x="263" y="465"/>
                    <a:pt x="263" y="498"/>
                  </a:cubicBezTo>
                  <a:cubicBezTo>
                    <a:pt x="32" y="896"/>
                    <a:pt x="131" y="1395"/>
                    <a:pt x="527" y="1561"/>
                  </a:cubicBezTo>
                  <a:cubicBezTo>
                    <a:pt x="527" y="1561"/>
                    <a:pt x="527" y="1561"/>
                    <a:pt x="2026" y="2434"/>
                  </a:cubicBezTo>
                  <a:cubicBezTo>
                    <a:pt x="1650" y="2653"/>
                    <a:pt x="1151" y="2940"/>
                    <a:pt x="494" y="3320"/>
                  </a:cubicBezTo>
                  <a:cubicBezTo>
                    <a:pt x="131" y="3554"/>
                    <a:pt x="0" y="4020"/>
                    <a:pt x="230" y="4386"/>
                  </a:cubicBezTo>
                  <a:cubicBezTo>
                    <a:pt x="230" y="4386"/>
                    <a:pt x="230" y="4386"/>
                    <a:pt x="263" y="4419"/>
                  </a:cubicBezTo>
                  <a:cubicBezTo>
                    <a:pt x="428" y="4819"/>
                    <a:pt x="922" y="4919"/>
                    <a:pt x="1319" y="4686"/>
                  </a:cubicBezTo>
                  <a:cubicBezTo>
                    <a:pt x="1319" y="4686"/>
                    <a:pt x="1319" y="4686"/>
                    <a:pt x="3955" y="3154"/>
                  </a:cubicBezTo>
                  <a:cubicBezTo>
                    <a:pt x="4146" y="3057"/>
                    <a:pt x="4269" y="2890"/>
                    <a:pt x="4321" y="2702"/>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1" name="Google Shape;71;p15"/>
            <p:cNvSpPr/>
            <p:nvPr/>
          </p:nvSpPr>
          <p:spPr>
            <a:xfrm>
              <a:off x="3424238" y="1514475"/>
              <a:ext cx="1598617" cy="1708145"/>
            </a:xfrm>
            <a:custGeom>
              <a:avLst/>
              <a:gdLst/>
              <a:ahLst/>
              <a:cxnLst/>
              <a:rect l="l" t="t" r="r" b="b"/>
              <a:pathLst>
                <a:path w="4439" h="4746" extrusionOk="0">
                  <a:moveTo>
                    <a:pt x="497" y="3034"/>
                  </a:moveTo>
                  <a:cubicBezTo>
                    <a:pt x="497" y="3034"/>
                    <a:pt x="497" y="3034"/>
                    <a:pt x="3212" y="4602"/>
                  </a:cubicBezTo>
                  <a:cubicBezTo>
                    <a:pt x="3384" y="4723"/>
                    <a:pt x="3601" y="4745"/>
                    <a:pt x="3803" y="4682"/>
                  </a:cubicBezTo>
                  <a:cubicBezTo>
                    <a:pt x="4161" y="4605"/>
                    <a:pt x="4438" y="4277"/>
                    <a:pt x="4438" y="3900"/>
                  </a:cubicBezTo>
                  <a:cubicBezTo>
                    <a:pt x="4438" y="3900"/>
                    <a:pt x="4438" y="3900"/>
                    <a:pt x="4438" y="766"/>
                  </a:cubicBezTo>
                  <a:cubicBezTo>
                    <a:pt x="4438" y="367"/>
                    <a:pt x="4072" y="0"/>
                    <a:pt x="3641" y="0"/>
                  </a:cubicBezTo>
                  <a:cubicBezTo>
                    <a:pt x="3641" y="0"/>
                    <a:pt x="3641" y="0"/>
                    <a:pt x="3607" y="0"/>
                  </a:cubicBezTo>
                  <a:cubicBezTo>
                    <a:pt x="3174" y="0"/>
                    <a:pt x="2810" y="367"/>
                    <a:pt x="2810" y="766"/>
                  </a:cubicBezTo>
                  <a:cubicBezTo>
                    <a:pt x="2810" y="766"/>
                    <a:pt x="2810" y="766"/>
                    <a:pt x="2810" y="2501"/>
                  </a:cubicBezTo>
                  <a:cubicBezTo>
                    <a:pt x="2441" y="2285"/>
                    <a:pt x="1957" y="2002"/>
                    <a:pt x="1325" y="1632"/>
                  </a:cubicBezTo>
                  <a:cubicBezTo>
                    <a:pt x="927" y="1399"/>
                    <a:pt x="431" y="1565"/>
                    <a:pt x="265" y="1932"/>
                  </a:cubicBezTo>
                  <a:cubicBezTo>
                    <a:pt x="265" y="1932"/>
                    <a:pt x="265" y="1932"/>
                    <a:pt x="232" y="1966"/>
                  </a:cubicBezTo>
                  <a:cubicBezTo>
                    <a:pt x="0" y="2334"/>
                    <a:pt x="132" y="2801"/>
                    <a:pt x="497" y="3034"/>
                  </a:cubicBezTo>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 name="Google Shape;72;p15"/>
            <p:cNvSpPr/>
            <p:nvPr/>
          </p:nvSpPr>
          <p:spPr>
            <a:xfrm>
              <a:off x="4724400" y="3267075"/>
              <a:ext cx="1071564" cy="1093786"/>
            </a:xfrm>
            <a:custGeom>
              <a:avLst/>
              <a:gdLst/>
              <a:ahLst/>
              <a:cxnLst/>
              <a:rect l="l" t="t" r="r" b="b"/>
              <a:pathLst>
                <a:path w="2977" h="3038" extrusionOk="0">
                  <a:moveTo>
                    <a:pt x="2745" y="1135"/>
                  </a:moveTo>
                  <a:cubicBezTo>
                    <a:pt x="1885" y="233"/>
                    <a:pt x="1885" y="233"/>
                    <a:pt x="1885" y="233"/>
                  </a:cubicBezTo>
                  <a:cubicBezTo>
                    <a:pt x="1653" y="0"/>
                    <a:pt x="1322" y="0"/>
                    <a:pt x="1090" y="233"/>
                  </a:cubicBezTo>
                  <a:cubicBezTo>
                    <a:pt x="231" y="1135"/>
                    <a:pt x="231" y="1135"/>
                    <a:pt x="231" y="1135"/>
                  </a:cubicBezTo>
                  <a:cubicBezTo>
                    <a:pt x="0" y="1368"/>
                    <a:pt x="0" y="1702"/>
                    <a:pt x="231" y="1902"/>
                  </a:cubicBezTo>
                  <a:cubicBezTo>
                    <a:pt x="1090" y="2804"/>
                    <a:pt x="1090" y="2804"/>
                    <a:pt x="1090" y="2804"/>
                  </a:cubicBezTo>
                  <a:cubicBezTo>
                    <a:pt x="1322" y="3037"/>
                    <a:pt x="1653" y="3037"/>
                    <a:pt x="1885" y="2804"/>
                  </a:cubicBezTo>
                  <a:cubicBezTo>
                    <a:pt x="2745" y="1902"/>
                    <a:pt x="2745" y="1902"/>
                    <a:pt x="2745" y="1902"/>
                  </a:cubicBezTo>
                  <a:cubicBezTo>
                    <a:pt x="2976" y="1701"/>
                    <a:pt x="2976" y="1368"/>
                    <a:pt x="2745" y="1135"/>
                  </a:cubicBezTo>
                  <a:close/>
                  <a:moveTo>
                    <a:pt x="1952" y="1602"/>
                  </a:moveTo>
                  <a:cubicBezTo>
                    <a:pt x="1587" y="2003"/>
                    <a:pt x="1587" y="2003"/>
                    <a:pt x="1587" y="2003"/>
                  </a:cubicBezTo>
                  <a:cubicBezTo>
                    <a:pt x="1522" y="2036"/>
                    <a:pt x="1455" y="2036"/>
                    <a:pt x="1389" y="2003"/>
                  </a:cubicBezTo>
                  <a:cubicBezTo>
                    <a:pt x="1025" y="1602"/>
                    <a:pt x="1025" y="1602"/>
                    <a:pt x="1025" y="1602"/>
                  </a:cubicBezTo>
                  <a:cubicBezTo>
                    <a:pt x="959" y="1568"/>
                    <a:pt x="959" y="1468"/>
                    <a:pt x="1025" y="1435"/>
                  </a:cubicBezTo>
                  <a:cubicBezTo>
                    <a:pt x="1389" y="1068"/>
                    <a:pt x="1389" y="1068"/>
                    <a:pt x="1389" y="1068"/>
                  </a:cubicBezTo>
                  <a:cubicBezTo>
                    <a:pt x="1455" y="1001"/>
                    <a:pt x="1522" y="1001"/>
                    <a:pt x="1587" y="1068"/>
                  </a:cubicBezTo>
                  <a:cubicBezTo>
                    <a:pt x="1952" y="1435"/>
                    <a:pt x="1952" y="1435"/>
                    <a:pt x="1952" y="1435"/>
                  </a:cubicBezTo>
                  <a:cubicBezTo>
                    <a:pt x="2017" y="1468"/>
                    <a:pt x="2017" y="1568"/>
                    <a:pt x="1952" y="1602"/>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73" name="Google Shape;73;p15"/>
          <p:cNvSpPr txBox="1">
            <a:spLocks noGrp="1"/>
          </p:cNvSpPr>
          <p:nvPr>
            <p:ph type="body" idx="1"/>
          </p:nvPr>
        </p:nvSpPr>
        <p:spPr>
          <a:xfrm>
            <a:off x="314275" y="1323499"/>
            <a:ext cx="8583900" cy="50468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15"/>
          <p:cNvSpPr txBox="1">
            <a:spLocks noGrp="1"/>
          </p:cNvSpPr>
          <p:nvPr>
            <p:ph type="body" idx="2"/>
          </p:nvPr>
        </p:nvSpPr>
        <p:spPr>
          <a:xfrm>
            <a:off x="302895" y="512763"/>
            <a:ext cx="8589600" cy="724000"/>
          </a:xfrm>
          <a:prstGeom prst="rect">
            <a:avLst/>
          </a:prstGeom>
          <a:noFill/>
          <a:ln>
            <a:noFill/>
          </a:ln>
        </p:spPr>
        <p:txBody>
          <a:bodyPr spcFirstLastPara="1" wrap="square" lIns="68575" tIns="34275" rIns="68575" bIns="34275" anchor="b" anchorCtr="0">
            <a:noAutofit/>
          </a:bodyPr>
          <a:lstStyle>
            <a:lvl1pPr marL="457200" marR="0" lvl="0" indent="-228600" algn="ctr" rtl="0">
              <a:lnSpc>
                <a:spcPct val="90000"/>
              </a:lnSpc>
              <a:spcBef>
                <a:spcPts val="80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5" name="Google Shape;75;p15"/>
          <p:cNvSpPr txBox="1">
            <a:spLocks noGrp="1"/>
          </p:cNvSpPr>
          <p:nvPr>
            <p:ph type="sldNum" idx="12"/>
          </p:nvPr>
        </p:nvSpPr>
        <p:spPr>
          <a:xfrm>
            <a:off x="8657901" y="6494180"/>
            <a:ext cx="257100" cy="21560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fld id="{00000000-1234-1234-1234-123412341234}" type="slidenum">
              <a:rPr lang="en" smtClean="0"/>
              <a:pPr/>
              <a:t>‹#›</a:t>
            </a:fld>
            <a:endParaRPr lang="en"/>
          </a:p>
        </p:txBody>
      </p:sp>
      <p:sp>
        <p:nvSpPr>
          <p:cNvPr id="76" name="Google Shape;76;p15"/>
          <p:cNvSpPr/>
          <p:nvPr/>
        </p:nvSpPr>
        <p:spPr>
          <a:xfrm>
            <a:off x="477011" y="6491347"/>
            <a:ext cx="2031900" cy="2156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2019 Snowflake Computing Inc. All Rights Reserved</a:t>
            </a:r>
            <a:endParaRPr sz="600" b="0" i="0" u="none" strike="noStrike" cap="none">
              <a:solidFill>
                <a:srgbClr val="929292"/>
              </a:solidFill>
              <a:latin typeface="Arial"/>
              <a:ea typeface="Arial"/>
              <a:cs typeface="Arial"/>
              <a:sym typeface="Arial"/>
            </a:endParaRPr>
          </a:p>
        </p:txBody>
      </p:sp>
      <p:sp>
        <p:nvSpPr>
          <p:cNvPr id="77" name="Google Shape;77;p15"/>
          <p:cNvSpPr/>
          <p:nvPr/>
        </p:nvSpPr>
        <p:spPr>
          <a:xfrm>
            <a:off x="345160" y="6498839"/>
            <a:ext cx="151596" cy="182880"/>
          </a:xfrm>
          <a:custGeom>
            <a:avLst/>
            <a:gdLst/>
            <a:ahLst/>
            <a:cxnLst/>
            <a:rect l="l" t="t" r="r" b="b"/>
            <a:pathLst>
              <a:path w="2696" h="2454" extrusionOk="0">
                <a:moveTo>
                  <a:pt x="2661" y="409"/>
                </a:moveTo>
                <a:lnTo>
                  <a:pt x="2661" y="271"/>
                </a:lnTo>
                <a:lnTo>
                  <a:pt x="2605" y="345"/>
                </a:lnTo>
                <a:lnTo>
                  <a:pt x="2593" y="345"/>
                </a:lnTo>
                <a:lnTo>
                  <a:pt x="2536" y="273"/>
                </a:lnTo>
                <a:lnTo>
                  <a:pt x="2536" y="409"/>
                </a:lnTo>
                <a:lnTo>
                  <a:pt x="2504" y="409"/>
                </a:lnTo>
                <a:lnTo>
                  <a:pt x="2504" y="213"/>
                </a:lnTo>
                <a:lnTo>
                  <a:pt x="2529" y="213"/>
                </a:lnTo>
                <a:lnTo>
                  <a:pt x="2600" y="305"/>
                </a:lnTo>
                <a:lnTo>
                  <a:pt x="2670" y="213"/>
                </a:lnTo>
                <a:lnTo>
                  <a:pt x="2695" y="213"/>
                </a:lnTo>
                <a:lnTo>
                  <a:pt x="2695" y="409"/>
                </a:lnTo>
                <a:lnTo>
                  <a:pt x="2661" y="409"/>
                </a:lnTo>
                <a:close/>
                <a:moveTo>
                  <a:pt x="2318" y="241"/>
                </a:moveTo>
                <a:lnTo>
                  <a:pt x="2318" y="213"/>
                </a:lnTo>
                <a:lnTo>
                  <a:pt x="2473" y="213"/>
                </a:lnTo>
                <a:lnTo>
                  <a:pt x="2473" y="241"/>
                </a:lnTo>
                <a:lnTo>
                  <a:pt x="2411" y="241"/>
                </a:lnTo>
                <a:lnTo>
                  <a:pt x="2411" y="409"/>
                </a:lnTo>
                <a:lnTo>
                  <a:pt x="2379" y="409"/>
                </a:lnTo>
                <a:lnTo>
                  <a:pt x="2379" y="241"/>
                </a:lnTo>
                <a:lnTo>
                  <a:pt x="2318" y="241"/>
                </a:lnTo>
                <a:close/>
                <a:moveTo>
                  <a:pt x="2395" y="1059"/>
                </a:moveTo>
                <a:lnTo>
                  <a:pt x="2104" y="1226"/>
                </a:lnTo>
                <a:lnTo>
                  <a:pt x="2395" y="1394"/>
                </a:lnTo>
                <a:cubicBezTo>
                  <a:pt x="2469" y="1436"/>
                  <a:pt x="2494" y="1530"/>
                  <a:pt x="2452" y="1602"/>
                </a:cubicBezTo>
                <a:cubicBezTo>
                  <a:pt x="2409" y="1674"/>
                  <a:pt x="2316" y="1699"/>
                  <a:pt x="2242" y="1658"/>
                </a:cubicBezTo>
                <a:lnTo>
                  <a:pt x="1722" y="1359"/>
                </a:lnTo>
                <a:cubicBezTo>
                  <a:pt x="1687" y="1339"/>
                  <a:pt x="1664" y="1307"/>
                  <a:pt x="1653" y="1272"/>
                </a:cubicBezTo>
                <a:cubicBezTo>
                  <a:pt x="1648" y="1256"/>
                  <a:pt x="1646" y="1239"/>
                  <a:pt x="1646" y="1223"/>
                </a:cubicBezTo>
                <a:cubicBezTo>
                  <a:pt x="1646" y="1211"/>
                  <a:pt x="1648" y="1198"/>
                  <a:pt x="1651" y="1188"/>
                </a:cubicBezTo>
                <a:cubicBezTo>
                  <a:pt x="1662" y="1151"/>
                  <a:pt x="1687" y="1117"/>
                  <a:pt x="1722" y="1096"/>
                </a:cubicBezTo>
                <a:lnTo>
                  <a:pt x="2242" y="798"/>
                </a:lnTo>
                <a:cubicBezTo>
                  <a:pt x="2314" y="756"/>
                  <a:pt x="2409" y="781"/>
                  <a:pt x="2452" y="855"/>
                </a:cubicBezTo>
                <a:cubicBezTo>
                  <a:pt x="2494" y="923"/>
                  <a:pt x="2469" y="1017"/>
                  <a:pt x="2395" y="1059"/>
                </a:cubicBezTo>
                <a:close/>
                <a:moveTo>
                  <a:pt x="2120" y="1870"/>
                </a:moveTo>
                <a:lnTo>
                  <a:pt x="1600" y="1572"/>
                </a:lnTo>
                <a:cubicBezTo>
                  <a:pt x="1572" y="1556"/>
                  <a:pt x="1542" y="1549"/>
                  <a:pt x="1512" y="1552"/>
                </a:cubicBezTo>
                <a:cubicBezTo>
                  <a:pt x="1433" y="1558"/>
                  <a:pt x="1371" y="1625"/>
                  <a:pt x="1371" y="1704"/>
                </a:cubicBezTo>
                <a:lnTo>
                  <a:pt x="1371" y="2301"/>
                </a:lnTo>
                <a:cubicBezTo>
                  <a:pt x="1371" y="2386"/>
                  <a:pt x="1440" y="2453"/>
                  <a:pt x="1525" y="2453"/>
                </a:cubicBezTo>
                <a:cubicBezTo>
                  <a:pt x="1609" y="2453"/>
                  <a:pt x="1678" y="2384"/>
                  <a:pt x="1678" y="2301"/>
                </a:cubicBezTo>
                <a:lnTo>
                  <a:pt x="1678" y="1967"/>
                </a:lnTo>
                <a:lnTo>
                  <a:pt x="1969" y="2134"/>
                </a:lnTo>
                <a:cubicBezTo>
                  <a:pt x="2041" y="2176"/>
                  <a:pt x="2136" y="2152"/>
                  <a:pt x="2178" y="2079"/>
                </a:cubicBezTo>
                <a:cubicBezTo>
                  <a:pt x="2219" y="2005"/>
                  <a:pt x="2194" y="1912"/>
                  <a:pt x="2120" y="1870"/>
                </a:cubicBezTo>
                <a:close/>
                <a:moveTo>
                  <a:pt x="1521" y="1285"/>
                </a:moveTo>
                <a:lnTo>
                  <a:pt x="1305" y="1500"/>
                </a:lnTo>
                <a:cubicBezTo>
                  <a:pt x="1298" y="1507"/>
                  <a:pt x="1288" y="1512"/>
                  <a:pt x="1279" y="1512"/>
                </a:cubicBezTo>
                <a:lnTo>
                  <a:pt x="1263" y="1512"/>
                </a:lnTo>
                <a:lnTo>
                  <a:pt x="1231" y="1512"/>
                </a:lnTo>
                <a:lnTo>
                  <a:pt x="1215" y="1512"/>
                </a:lnTo>
                <a:cubicBezTo>
                  <a:pt x="1207" y="1512"/>
                  <a:pt x="1194" y="1507"/>
                  <a:pt x="1189" y="1500"/>
                </a:cubicBezTo>
                <a:lnTo>
                  <a:pt x="972" y="1285"/>
                </a:lnTo>
                <a:cubicBezTo>
                  <a:pt x="965" y="1279"/>
                  <a:pt x="962" y="1267"/>
                  <a:pt x="962" y="1258"/>
                </a:cubicBezTo>
                <a:lnTo>
                  <a:pt x="962" y="1242"/>
                </a:lnTo>
                <a:lnTo>
                  <a:pt x="962" y="1211"/>
                </a:lnTo>
                <a:lnTo>
                  <a:pt x="962" y="1195"/>
                </a:lnTo>
                <a:cubicBezTo>
                  <a:pt x="962" y="1186"/>
                  <a:pt x="967" y="1174"/>
                  <a:pt x="972" y="1168"/>
                </a:cubicBezTo>
                <a:lnTo>
                  <a:pt x="1189" y="953"/>
                </a:lnTo>
                <a:cubicBezTo>
                  <a:pt x="1196" y="946"/>
                  <a:pt x="1207" y="943"/>
                  <a:pt x="1215" y="943"/>
                </a:cubicBezTo>
                <a:lnTo>
                  <a:pt x="1231" y="943"/>
                </a:lnTo>
                <a:lnTo>
                  <a:pt x="1263" y="943"/>
                </a:lnTo>
                <a:lnTo>
                  <a:pt x="1279" y="943"/>
                </a:lnTo>
                <a:cubicBezTo>
                  <a:pt x="1288" y="943"/>
                  <a:pt x="1300" y="948"/>
                  <a:pt x="1305" y="953"/>
                </a:cubicBezTo>
                <a:lnTo>
                  <a:pt x="1521" y="1168"/>
                </a:lnTo>
                <a:cubicBezTo>
                  <a:pt x="1526" y="1174"/>
                  <a:pt x="1532" y="1186"/>
                  <a:pt x="1532" y="1195"/>
                </a:cubicBezTo>
                <a:lnTo>
                  <a:pt x="1532" y="1211"/>
                </a:lnTo>
                <a:lnTo>
                  <a:pt x="1532" y="1242"/>
                </a:lnTo>
                <a:lnTo>
                  <a:pt x="1532" y="1258"/>
                </a:lnTo>
                <a:cubicBezTo>
                  <a:pt x="1532" y="1267"/>
                  <a:pt x="1528" y="1279"/>
                  <a:pt x="1521" y="1285"/>
                </a:cubicBezTo>
                <a:close/>
                <a:moveTo>
                  <a:pt x="1348" y="1225"/>
                </a:moveTo>
                <a:cubicBezTo>
                  <a:pt x="1348" y="1216"/>
                  <a:pt x="1343" y="1204"/>
                  <a:pt x="1336" y="1198"/>
                </a:cubicBezTo>
                <a:lnTo>
                  <a:pt x="1274" y="1137"/>
                </a:lnTo>
                <a:cubicBezTo>
                  <a:pt x="1268" y="1131"/>
                  <a:pt x="1256" y="1126"/>
                  <a:pt x="1247" y="1126"/>
                </a:cubicBezTo>
                <a:lnTo>
                  <a:pt x="1245" y="1126"/>
                </a:lnTo>
                <a:cubicBezTo>
                  <a:pt x="1237" y="1126"/>
                  <a:pt x="1224" y="1131"/>
                  <a:pt x="1219" y="1137"/>
                </a:cubicBezTo>
                <a:lnTo>
                  <a:pt x="1156" y="1198"/>
                </a:lnTo>
                <a:cubicBezTo>
                  <a:pt x="1148" y="1205"/>
                  <a:pt x="1145" y="1216"/>
                  <a:pt x="1145" y="1225"/>
                </a:cubicBezTo>
                <a:lnTo>
                  <a:pt x="1145" y="1226"/>
                </a:lnTo>
                <a:cubicBezTo>
                  <a:pt x="1145" y="1235"/>
                  <a:pt x="1150" y="1248"/>
                  <a:pt x="1156" y="1253"/>
                </a:cubicBezTo>
                <a:lnTo>
                  <a:pt x="1219" y="1315"/>
                </a:lnTo>
                <a:cubicBezTo>
                  <a:pt x="1224" y="1320"/>
                  <a:pt x="1237" y="1325"/>
                  <a:pt x="1245" y="1325"/>
                </a:cubicBezTo>
                <a:lnTo>
                  <a:pt x="1247" y="1325"/>
                </a:lnTo>
                <a:cubicBezTo>
                  <a:pt x="1256" y="1325"/>
                  <a:pt x="1268" y="1320"/>
                  <a:pt x="1274" y="1315"/>
                </a:cubicBezTo>
                <a:lnTo>
                  <a:pt x="1336" y="1253"/>
                </a:lnTo>
                <a:cubicBezTo>
                  <a:pt x="1341" y="1246"/>
                  <a:pt x="1348" y="1235"/>
                  <a:pt x="1348" y="1226"/>
                </a:cubicBezTo>
                <a:lnTo>
                  <a:pt x="1348" y="1225"/>
                </a:lnTo>
                <a:close/>
                <a:moveTo>
                  <a:pt x="373" y="583"/>
                </a:moveTo>
                <a:lnTo>
                  <a:pt x="893" y="881"/>
                </a:lnTo>
                <a:cubicBezTo>
                  <a:pt x="921" y="897"/>
                  <a:pt x="951" y="904"/>
                  <a:pt x="981" y="900"/>
                </a:cubicBezTo>
                <a:cubicBezTo>
                  <a:pt x="1060" y="895"/>
                  <a:pt x="1122" y="828"/>
                  <a:pt x="1122" y="749"/>
                </a:cubicBezTo>
                <a:lnTo>
                  <a:pt x="1122" y="151"/>
                </a:lnTo>
                <a:cubicBezTo>
                  <a:pt x="1122" y="67"/>
                  <a:pt x="1053" y="0"/>
                  <a:pt x="969" y="0"/>
                </a:cubicBezTo>
                <a:cubicBezTo>
                  <a:pt x="884" y="0"/>
                  <a:pt x="815" y="69"/>
                  <a:pt x="815" y="151"/>
                </a:cubicBezTo>
                <a:lnTo>
                  <a:pt x="815" y="486"/>
                </a:lnTo>
                <a:lnTo>
                  <a:pt x="525" y="319"/>
                </a:lnTo>
                <a:cubicBezTo>
                  <a:pt x="452" y="277"/>
                  <a:pt x="359" y="301"/>
                  <a:pt x="315" y="375"/>
                </a:cubicBezTo>
                <a:cubicBezTo>
                  <a:pt x="274" y="448"/>
                  <a:pt x="299" y="541"/>
                  <a:pt x="373" y="583"/>
                </a:cubicBezTo>
                <a:close/>
                <a:moveTo>
                  <a:pt x="1512" y="902"/>
                </a:moveTo>
                <a:cubicBezTo>
                  <a:pt x="1542" y="904"/>
                  <a:pt x="1572" y="899"/>
                  <a:pt x="1600" y="883"/>
                </a:cubicBezTo>
                <a:lnTo>
                  <a:pt x="2120" y="585"/>
                </a:lnTo>
                <a:cubicBezTo>
                  <a:pt x="2194" y="543"/>
                  <a:pt x="2219" y="449"/>
                  <a:pt x="2177" y="377"/>
                </a:cubicBezTo>
                <a:cubicBezTo>
                  <a:pt x="2134" y="305"/>
                  <a:pt x="2041" y="280"/>
                  <a:pt x="1967" y="321"/>
                </a:cubicBezTo>
                <a:lnTo>
                  <a:pt x="1676" y="488"/>
                </a:lnTo>
                <a:lnTo>
                  <a:pt x="1676" y="153"/>
                </a:lnTo>
                <a:cubicBezTo>
                  <a:pt x="1676" y="69"/>
                  <a:pt x="1607" y="2"/>
                  <a:pt x="1523" y="2"/>
                </a:cubicBezTo>
                <a:cubicBezTo>
                  <a:pt x="1438" y="2"/>
                  <a:pt x="1370" y="70"/>
                  <a:pt x="1370" y="153"/>
                </a:cubicBezTo>
                <a:lnTo>
                  <a:pt x="1370" y="751"/>
                </a:lnTo>
                <a:cubicBezTo>
                  <a:pt x="1371" y="830"/>
                  <a:pt x="1433" y="895"/>
                  <a:pt x="1512" y="902"/>
                </a:cubicBezTo>
                <a:close/>
                <a:moveTo>
                  <a:pt x="981" y="1551"/>
                </a:moveTo>
                <a:cubicBezTo>
                  <a:pt x="951" y="1549"/>
                  <a:pt x="919" y="1554"/>
                  <a:pt x="893" y="1570"/>
                </a:cubicBezTo>
                <a:lnTo>
                  <a:pt x="373" y="1868"/>
                </a:lnTo>
                <a:cubicBezTo>
                  <a:pt x="299" y="1910"/>
                  <a:pt x="274" y="2004"/>
                  <a:pt x="317" y="2076"/>
                </a:cubicBezTo>
                <a:cubicBezTo>
                  <a:pt x="359" y="2148"/>
                  <a:pt x="452" y="2173"/>
                  <a:pt x="526" y="2130"/>
                </a:cubicBezTo>
                <a:lnTo>
                  <a:pt x="817" y="1963"/>
                </a:lnTo>
                <a:lnTo>
                  <a:pt x="817" y="2298"/>
                </a:lnTo>
                <a:cubicBezTo>
                  <a:pt x="817" y="2382"/>
                  <a:pt x="886" y="2449"/>
                  <a:pt x="971" y="2449"/>
                </a:cubicBezTo>
                <a:cubicBezTo>
                  <a:pt x="1055" y="2449"/>
                  <a:pt x="1124" y="2381"/>
                  <a:pt x="1124" y="2298"/>
                </a:cubicBezTo>
                <a:lnTo>
                  <a:pt x="1124" y="1700"/>
                </a:lnTo>
                <a:cubicBezTo>
                  <a:pt x="1122" y="1623"/>
                  <a:pt x="1060" y="1556"/>
                  <a:pt x="981" y="1551"/>
                </a:cubicBezTo>
                <a:close/>
                <a:moveTo>
                  <a:pt x="840" y="1270"/>
                </a:moveTo>
                <a:cubicBezTo>
                  <a:pt x="845" y="1255"/>
                  <a:pt x="847" y="1237"/>
                  <a:pt x="847" y="1221"/>
                </a:cubicBezTo>
                <a:cubicBezTo>
                  <a:pt x="847" y="1209"/>
                  <a:pt x="845" y="1196"/>
                  <a:pt x="842" y="1186"/>
                </a:cubicBezTo>
                <a:cubicBezTo>
                  <a:pt x="831" y="1149"/>
                  <a:pt x="807" y="1115"/>
                  <a:pt x="771" y="1094"/>
                </a:cubicBezTo>
                <a:lnTo>
                  <a:pt x="252" y="796"/>
                </a:lnTo>
                <a:cubicBezTo>
                  <a:pt x="178" y="754"/>
                  <a:pt x="84" y="779"/>
                  <a:pt x="42" y="853"/>
                </a:cubicBezTo>
                <a:cubicBezTo>
                  <a:pt x="0" y="925"/>
                  <a:pt x="24" y="1018"/>
                  <a:pt x="98" y="1061"/>
                </a:cubicBezTo>
                <a:lnTo>
                  <a:pt x="389" y="1228"/>
                </a:lnTo>
                <a:lnTo>
                  <a:pt x="98" y="1396"/>
                </a:lnTo>
                <a:cubicBezTo>
                  <a:pt x="24" y="1438"/>
                  <a:pt x="0" y="1531"/>
                  <a:pt x="42" y="1604"/>
                </a:cubicBezTo>
                <a:cubicBezTo>
                  <a:pt x="84" y="1676"/>
                  <a:pt x="178" y="1700"/>
                  <a:pt x="252" y="1660"/>
                </a:cubicBezTo>
                <a:lnTo>
                  <a:pt x="771" y="1360"/>
                </a:lnTo>
                <a:cubicBezTo>
                  <a:pt x="805" y="1337"/>
                  <a:pt x="830" y="1306"/>
                  <a:pt x="840" y="1270"/>
                </a:cubicBezTo>
                <a:close/>
              </a:path>
            </a:pathLst>
          </a:custGeom>
          <a:solidFill>
            <a:srgbClr val="29B5E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139426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FD5CEDFC-0573-4B11-9176-F2EFAF964F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5292" y="1144886"/>
            <a:ext cx="3093416" cy="2275380"/>
          </a:xfrm>
          <a:prstGeom prst="rect">
            <a:avLst/>
          </a:prstGeom>
        </p:spPr>
      </p:pic>
    </p:spTree>
    <p:extLst>
      <p:ext uri="{BB962C8B-B14F-4D97-AF65-F5344CB8AC3E}">
        <p14:creationId xmlns:p14="http://schemas.microsoft.com/office/powerpoint/2010/main" val="3385154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sp>
        <p:nvSpPr>
          <p:cNvPr id="4" name="Rectangle 3"/>
          <p:cNvSpPr/>
          <p:nvPr userDrawn="1"/>
        </p:nvSpPr>
        <p:spPr>
          <a:xfrm>
            <a:off x="0" y="5120640"/>
            <a:ext cx="9144000" cy="1737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bg2"/>
                </a:solidFill>
                <a:latin typeface="+mj-lt"/>
              </a:defRPr>
            </a:lvl1pPr>
          </a:lstStyle>
          <a:p>
            <a:r>
              <a:rPr lang="en-US" dirty="0"/>
              <a:t>SHORT TITLE HERE</a:t>
            </a:r>
          </a:p>
        </p:txBody>
      </p:sp>
      <p:sp>
        <p:nvSpPr>
          <p:cNvPr id="9"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BBD1CBC1-1FDA-45F9-96A7-3CC84A73ED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5292" y="1144886"/>
            <a:ext cx="3093416" cy="2275380"/>
          </a:xfrm>
          <a:prstGeom prst="rect">
            <a:avLst/>
          </a:prstGeom>
        </p:spPr>
      </p:pic>
    </p:spTree>
    <p:extLst>
      <p:ext uri="{BB962C8B-B14F-4D97-AF65-F5344CB8AC3E}">
        <p14:creationId xmlns:p14="http://schemas.microsoft.com/office/powerpoint/2010/main" val="93930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sp>
        <p:nvSpPr>
          <p:cNvPr id="4" name="Rectangle 3"/>
          <p:cNvSpPr/>
          <p:nvPr userDrawn="1"/>
        </p:nvSpPr>
        <p:spPr>
          <a:xfrm>
            <a:off x="0" y="5120640"/>
            <a:ext cx="9144000" cy="1737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bg2"/>
                </a:solidFill>
                <a:latin typeface="+mj-lt"/>
              </a:defRPr>
            </a:lvl1pPr>
          </a:lstStyle>
          <a:p>
            <a:r>
              <a:rPr lang="en-US" dirty="0"/>
              <a:t>SHORT TITLE HERE</a:t>
            </a:r>
          </a:p>
        </p:txBody>
      </p:sp>
      <p:sp>
        <p:nvSpPr>
          <p:cNvPr id="9" name="Subtitle 2"/>
          <p:cNvSpPr>
            <a:spLocks noGrp="1"/>
          </p:cNvSpPr>
          <p:nvPr>
            <p:ph type="subTitle" idx="1"/>
          </p:nvPr>
        </p:nvSpPr>
        <p:spPr>
          <a:xfrm>
            <a:off x="228600" y="6151419"/>
            <a:ext cx="8686798" cy="604233"/>
          </a:xfrm>
        </p:spPr>
        <p:txBody>
          <a:bodyPr lIns="0" rIns="0">
            <a:noAutofit/>
          </a:bodyPr>
          <a:lstStyle>
            <a:lvl1pPr marL="0" indent="0" algn="l">
              <a:lnSpc>
                <a:spcPct val="100000"/>
              </a:lnSpc>
              <a:spcBef>
                <a:spcPts val="0"/>
              </a:spcBef>
              <a:buNone/>
              <a:defRPr sz="2000">
                <a:solidFill>
                  <a:schemeClr val="bg1"/>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BBD1CBC1-1FDA-45F9-96A7-3CC84A73ED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1800" y="1144886"/>
            <a:ext cx="3200400" cy="2275380"/>
          </a:xfrm>
          <a:prstGeom prst="rect">
            <a:avLst/>
          </a:prstGeom>
        </p:spPr>
      </p:pic>
    </p:spTree>
    <p:extLst>
      <p:ext uri="{BB962C8B-B14F-4D97-AF65-F5344CB8AC3E}">
        <p14:creationId xmlns:p14="http://schemas.microsoft.com/office/powerpoint/2010/main" val="3864200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 Blue">
    <p:spTree>
      <p:nvGrpSpPr>
        <p:cNvPr id="1" name=""/>
        <p:cNvGrpSpPr/>
        <p:nvPr/>
      </p:nvGrpSpPr>
      <p:grpSpPr>
        <a:xfrm>
          <a:off x="0" y="0"/>
          <a:ext cx="0" cy="0"/>
          <a:chOff x="0" y="0"/>
          <a:chExt cx="0" cy="0"/>
        </a:xfrm>
      </p:grpSpPr>
      <p:sp>
        <p:nvSpPr>
          <p:cNvPr id="7" name="Rectangle 6"/>
          <p:cNvSpPr/>
          <p:nvPr userDrawn="1"/>
        </p:nvSpPr>
        <p:spPr>
          <a:xfrm>
            <a:off x="0" y="0"/>
            <a:ext cx="9144000"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57200" y="544484"/>
            <a:ext cx="8229600" cy="914400"/>
          </a:xfrm>
        </p:spPr>
        <p:txBody>
          <a:bodyPr wrap="square" tIns="0" bIns="0" anchor="t" anchorCtr="0">
            <a:noAutofit/>
          </a:bodyPr>
          <a:lstStyle>
            <a:lvl1pPr algn="ctr">
              <a:lnSpc>
                <a:spcPct val="100000"/>
              </a:lnSpc>
              <a:defRPr sz="7200" b="1" spc="-150" baseline="0">
                <a:solidFill>
                  <a:schemeClr val="bg1"/>
                </a:solidFill>
                <a:latin typeface="+mn-lt"/>
              </a:defRPr>
            </a:lvl1pPr>
          </a:lstStyle>
          <a:p>
            <a:r>
              <a:rPr lang="en-US" dirty="0"/>
              <a:t>THANK YOU</a:t>
            </a:r>
          </a:p>
        </p:txBody>
      </p:sp>
      <p:sp>
        <p:nvSpPr>
          <p:cNvPr id="11" name="Subtitle 3"/>
          <p:cNvSpPr>
            <a:spLocks noGrp="1"/>
          </p:cNvSpPr>
          <p:nvPr>
            <p:ph type="subTitle" idx="1"/>
          </p:nvPr>
        </p:nvSpPr>
        <p:spPr>
          <a:xfrm>
            <a:off x="457200" y="2743200"/>
            <a:ext cx="8229600" cy="1554480"/>
          </a:xfrm>
        </p:spPr>
        <p:txBody>
          <a:bodyPr>
            <a:noAutofit/>
          </a:bodyPr>
          <a:lstStyle>
            <a:lvl1pPr algn="ctr">
              <a:defRPr sz="1600" b="0">
                <a:latin typeface="+mn-lt"/>
              </a:defRPr>
            </a:lvl1pPr>
          </a:lstStyle>
          <a:p>
            <a:r>
              <a:rPr lang="en-US" sz="2000"/>
              <a:t>Click to edit Master subtitle style</a:t>
            </a:r>
            <a:endParaRPr lang="en-US" sz="2000" dirty="0"/>
          </a:p>
        </p:txBody>
      </p:sp>
      <p:pic>
        <p:nvPicPr>
          <p:cNvPr id="6" name="Picture 5">
            <a:extLst>
              <a:ext uri="{FF2B5EF4-FFF2-40B4-BE49-F238E27FC236}">
                <a16:creationId xmlns:a16="http://schemas.microsoft.com/office/drawing/2014/main" id="{8E842C5A-12A6-43B7-A275-1BF6792903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7209" y="4801948"/>
            <a:ext cx="2209582" cy="1625271"/>
          </a:xfrm>
          <a:prstGeom prst="rect">
            <a:avLst/>
          </a:prstGeom>
        </p:spPr>
      </p:pic>
    </p:spTree>
    <p:extLst>
      <p:ext uri="{BB962C8B-B14F-4D97-AF65-F5344CB8AC3E}">
        <p14:creationId xmlns:p14="http://schemas.microsoft.com/office/powerpoint/2010/main" val="566880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87FDB-DE0C-47F7-82CB-A62160804D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1233" y="2126502"/>
            <a:ext cx="3541533" cy="2604995"/>
          </a:xfrm>
          <a:prstGeom prst="rect">
            <a:avLst/>
          </a:prstGeom>
        </p:spPr>
      </p:pic>
      <p:sp>
        <p:nvSpPr>
          <p:cNvPr id="4" name="TextBox 3">
            <a:extLst>
              <a:ext uri="{FF2B5EF4-FFF2-40B4-BE49-F238E27FC236}">
                <a16:creationId xmlns:a16="http://schemas.microsoft.com/office/drawing/2014/main" id="{FB487C71-6587-49E5-880B-02ED9FB039BD}"/>
              </a:ext>
            </a:extLst>
          </p:cNvPr>
          <p:cNvSpPr txBox="1"/>
          <p:nvPr userDrawn="1"/>
        </p:nvSpPr>
        <p:spPr>
          <a:xfrm>
            <a:off x="457200" y="5715000"/>
            <a:ext cx="8229600" cy="646331"/>
          </a:xfrm>
          <a:prstGeom prst="rect">
            <a:avLst/>
          </a:prstGeom>
          <a:noFill/>
        </p:spPr>
        <p:txBody>
          <a:bodyPr wrap="square" rtlCol="0">
            <a:spAutoFit/>
          </a:bodyPr>
          <a:lstStyle/>
          <a:p>
            <a:pPr rtl="0"/>
            <a:r>
              <a:rPr lang="en-US" sz="1200" b="0" i="0" u="none" strike="noStrike" kern="1200" baseline="0" dirty="0">
                <a:solidFill>
                  <a:schemeClr val="accent1"/>
                </a:solidFill>
                <a:latin typeface="+mn-lt"/>
                <a:ea typeface="+mn-ea"/>
                <a:cs typeface="+mn-cs"/>
              </a:rPr>
              <a:t>Financial Advisor offers Investment Advisory Services through Eide Bailly Advisors LLC, a Registered Investment Advisor. Securities offered through United Planners Financial Services, Member of FINRA and SIPC. Eide Bailly Financial Services, LLC is the holding company for Eide Bailly Advisors, LLC. Eide Bailly Financial Services and its subsidiaries are not affiliated with United Planners.</a:t>
            </a:r>
          </a:p>
        </p:txBody>
      </p:sp>
    </p:spTree>
    <p:extLst>
      <p:ext uri="{BB962C8B-B14F-4D97-AF65-F5344CB8AC3E}">
        <p14:creationId xmlns:p14="http://schemas.microsoft.com/office/powerpoint/2010/main" val="66336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lient">
    <p:spTree>
      <p:nvGrpSpPr>
        <p:cNvPr id="1" name=""/>
        <p:cNvGrpSpPr/>
        <p:nvPr/>
      </p:nvGrpSpPr>
      <p:grpSpPr>
        <a:xfrm>
          <a:off x="0" y="0"/>
          <a:ext cx="0" cy="0"/>
          <a:chOff x="0" y="0"/>
          <a:chExt cx="0" cy="0"/>
        </a:xfrm>
      </p:grpSpPr>
      <p:sp>
        <p:nvSpPr>
          <p:cNvPr id="4" name="Rectangle 3"/>
          <p:cNvSpPr/>
          <p:nvPr userDrawn="1"/>
        </p:nvSpPr>
        <p:spPr>
          <a:xfrm>
            <a:off x="0" y="5120640"/>
            <a:ext cx="9144000" cy="91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hasCustomPrompt="1"/>
          </p:nvPr>
        </p:nvSpPr>
        <p:spPr>
          <a:xfrm>
            <a:off x="228598" y="5486400"/>
            <a:ext cx="8686800" cy="677108"/>
          </a:xfrm>
        </p:spPr>
        <p:txBody>
          <a:bodyPr wrap="square" tIns="0" bIns="0" anchor="b">
            <a:normAutofit/>
          </a:bodyPr>
          <a:lstStyle>
            <a:lvl1pPr algn="l">
              <a:lnSpc>
                <a:spcPct val="100000"/>
              </a:lnSpc>
              <a:defRPr sz="4400" b="1" spc="-150" baseline="0">
                <a:solidFill>
                  <a:schemeClr val="tx2"/>
                </a:solidFill>
                <a:latin typeface="+mj-lt"/>
              </a:defRPr>
            </a:lvl1pPr>
          </a:lstStyle>
          <a:p>
            <a:r>
              <a:rPr lang="en-US" dirty="0"/>
              <a:t>SHORT TITLE HERE</a:t>
            </a:r>
          </a:p>
        </p:txBody>
      </p:sp>
      <p:sp>
        <p:nvSpPr>
          <p:cNvPr id="12" name="Subtitle 2"/>
          <p:cNvSpPr>
            <a:spLocks noGrp="1"/>
          </p:cNvSpPr>
          <p:nvPr>
            <p:ph type="subTitle" idx="1"/>
          </p:nvPr>
        </p:nvSpPr>
        <p:spPr>
          <a:xfrm>
            <a:off x="228600" y="6151419"/>
            <a:ext cx="8686800" cy="604233"/>
          </a:xfrm>
        </p:spPr>
        <p:txBody>
          <a:bodyPr lIns="0" rIns="0">
            <a:noAutofit/>
          </a:bodyPr>
          <a:lstStyle>
            <a:lvl1pPr marL="0" indent="0" algn="l">
              <a:lnSpc>
                <a:spcPct val="100000"/>
              </a:lnSpc>
              <a:spcBef>
                <a:spcPts val="0"/>
              </a:spcBef>
              <a:buNone/>
              <a:defRPr sz="20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89662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228600" y="0"/>
            <a:ext cx="8686800" cy="914400"/>
          </a:xfrm>
          <a:prstGeom prst="rect">
            <a:avLst/>
          </a:prstGeom>
        </p:spPr>
        <p:txBody>
          <a:bodyPr vert="horz" lIns="0" tIns="45720" rIns="0" bIns="45720" rtlCol="0" anchor="b" anchorCtr="0">
            <a:normAutofit/>
          </a:bodyPr>
          <a:lstStyle>
            <a:lvl1pPr>
              <a:defRPr baseline="0"/>
            </a:lvl1pPr>
          </a:lstStyle>
          <a:p>
            <a:r>
              <a:rPr lang="en-US" dirty="0"/>
              <a:t>CLICK TO EDIT MASTER TITLE STYLE</a:t>
            </a:r>
          </a:p>
        </p:txBody>
      </p:sp>
      <p:sp>
        <p:nvSpPr>
          <p:cNvPr id="13" name="Text Placeholder 2"/>
          <p:cNvSpPr>
            <a:spLocks noGrp="1"/>
          </p:cNvSpPr>
          <p:nvPr>
            <p:ph idx="1"/>
          </p:nvPr>
        </p:nvSpPr>
        <p:spPr>
          <a:xfrm>
            <a:off x="228600" y="1280160"/>
            <a:ext cx="8686800" cy="5212080"/>
          </a:xfrm>
          <a:prstGeom prst="rect">
            <a:avLst/>
          </a:prstGeom>
        </p:spPr>
        <p:txBody>
          <a:bodyPr vert="horz" lIns="91440" tIns="45720" rIns="91440" bIns="45720" rtlCol="0">
            <a:normAutofit/>
          </a:bodyPr>
          <a:lstStyle>
            <a:lvl1pPr marL="0" indent="0">
              <a:spcBef>
                <a:spcPts val="0"/>
              </a:spcBef>
              <a:buFont typeface="Arial" panose="020B0604020202020204" pitchFamily="34" charset="0"/>
              <a:buNone/>
              <a:defRPr/>
            </a:lvl1pPr>
            <a:lvl2pPr marL="342900" indent="0">
              <a:spcBef>
                <a:spcPts val="0"/>
              </a:spcBef>
              <a:buFont typeface="Arial" panose="020B0604020202020204" pitchFamily="34" charset="0"/>
              <a:buNone/>
              <a:defRPr/>
            </a:lvl2pPr>
            <a:lvl3pPr marL="685800" indent="0">
              <a:spcBef>
                <a:spcPts val="0"/>
              </a:spcBef>
              <a:buFont typeface="Arial" panose="020B0604020202020204" pitchFamily="34" charset="0"/>
              <a:buNone/>
              <a:defRPr/>
            </a:lvl3pPr>
            <a:lvl4pPr marL="1028700" indent="0">
              <a:spcBef>
                <a:spcPts val="0"/>
              </a:spcBef>
              <a:buFont typeface="Arial" panose="020B0604020202020204" pitchFamily="34" charset="0"/>
              <a:buNone/>
              <a:defRPr/>
            </a:lvl4pPr>
            <a:lvl5pPr marL="1371600" indent="0">
              <a:spcBef>
                <a:spcPts val="0"/>
              </a:spcBef>
              <a:buFont typeface="Arial" panose="020B0604020202020204" pitchFamily="34" charse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10/16/2019</a:t>
            </a:fld>
            <a:endParaRPr lang="en-US" dirty="0"/>
          </a:p>
        </p:txBody>
      </p:sp>
      <p:sp>
        <p:nvSpPr>
          <p:cNvPr id="1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1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Tree>
    <p:extLst>
      <p:ext uri="{BB962C8B-B14F-4D97-AF65-F5344CB8AC3E}">
        <p14:creationId xmlns:p14="http://schemas.microsoft.com/office/powerpoint/2010/main" val="355138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with Call 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599" y="457200"/>
            <a:ext cx="5715000" cy="1033271"/>
          </a:xfrm>
        </p:spPr>
        <p:txBody>
          <a:bodyPr lIns="91440" rIns="91440">
            <a:noAutofit/>
          </a:bodyPr>
          <a:lstStyle>
            <a:lvl1pPr>
              <a:defRPr sz="4000" spc="-150" baseline="0">
                <a:solidFill>
                  <a:schemeClr val="bg2"/>
                </a:solidFill>
              </a:defRPr>
            </a:lvl1pPr>
          </a:lstStyle>
          <a:p>
            <a:r>
              <a:rPr lang="en-US" dirty="0"/>
              <a:t>CLICK TO EDIT MASTER</a:t>
            </a:r>
          </a:p>
        </p:txBody>
      </p:sp>
      <p:sp>
        <p:nvSpPr>
          <p:cNvPr id="3" name="Content Placeholder 2"/>
          <p:cNvSpPr>
            <a:spLocks noGrp="1"/>
          </p:cNvSpPr>
          <p:nvPr>
            <p:ph idx="1"/>
          </p:nvPr>
        </p:nvSpPr>
        <p:spPr>
          <a:xfrm>
            <a:off x="228598" y="1490471"/>
            <a:ext cx="5715000" cy="4993455"/>
          </a:xfrm>
        </p:spPr>
        <p:txBody>
          <a:bodyPr/>
          <a:lstStyle>
            <a:lvl1pPr marL="0" indent="0">
              <a:buFont typeface="Arial" panose="020B0604020202020204" pitchFamily="34" charset="0"/>
              <a:buNone/>
              <a:defRPr>
                <a:solidFill>
                  <a:schemeClr val="tx2"/>
                </a:solidFill>
                <a:latin typeface="Tw Cen MT" panose="020B0602020104020603" pitchFamily="34" charset="0"/>
              </a:defRPr>
            </a:lvl1pPr>
            <a:lvl2pPr marL="342900" indent="0">
              <a:buFont typeface="Arial" panose="020B0604020202020204" pitchFamily="34" charset="0"/>
              <a:buNone/>
              <a:defRPr>
                <a:solidFill>
                  <a:schemeClr val="accent1"/>
                </a:solidFill>
                <a:latin typeface="Tw Cen MT" panose="020B0602020104020603" pitchFamily="34" charset="0"/>
              </a:defRPr>
            </a:lvl2pPr>
            <a:lvl3pPr marL="685800" indent="0">
              <a:buFont typeface="Arial" panose="020B0604020202020204" pitchFamily="34" charset="0"/>
              <a:buNone/>
              <a:defRPr>
                <a:solidFill>
                  <a:schemeClr val="accent1"/>
                </a:solidFill>
                <a:latin typeface="Tw Cen MT" panose="020B0602020104020603" pitchFamily="34" charset="0"/>
              </a:defRPr>
            </a:lvl3pPr>
            <a:lvl4pPr marL="1028700" indent="0">
              <a:buFont typeface="Arial" panose="020B0604020202020204" pitchFamily="34" charset="0"/>
              <a:buNone/>
              <a:defRPr>
                <a:solidFill>
                  <a:schemeClr val="accent1"/>
                </a:solidFill>
                <a:latin typeface="Tw Cen MT" panose="020B0602020104020603" pitchFamily="34" charset="0"/>
              </a:defRPr>
            </a:lvl4pPr>
            <a:lvl5pPr marL="1371600" indent="0">
              <a:buFont typeface="Arial" panose="020B0604020202020204" pitchFamily="34" charset="0"/>
              <a:buNone/>
              <a:defRPr>
                <a:solidFill>
                  <a:schemeClr val="accent1"/>
                </a:solidFill>
                <a:latin typeface="Tw Cen MT" panose="020B06020201040206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6400800" y="0"/>
            <a:ext cx="27432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10/16/2019</a:t>
            </a:fld>
            <a:endParaRPr lang="en-US" dirty="0"/>
          </a:p>
        </p:txBody>
      </p:sp>
      <p:sp>
        <p:nvSpPr>
          <p:cNvPr id="12" name="Footer Placeholder 4"/>
          <p:cNvSpPr>
            <a:spLocks noGrp="1"/>
          </p:cNvSpPr>
          <p:nvPr>
            <p:ph type="ftr" sz="quarter" idx="3"/>
          </p:nvPr>
        </p:nvSpPr>
        <p:spPr>
          <a:xfrm>
            <a:off x="1366684" y="6629400"/>
            <a:ext cx="3618271"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13" name="Slide Number Placeholder 5"/>
          <p:cNvSpPr>
            <a:spLocks noGrp="1"/>
          </p:cNvSpPr>
          <p:nvPr>
            <p:ph type="sldNum" sz="quarter" idx="4"/>
          </p:nvPr>
        </p:nvSpPr>
        <p:spPr>
          <a:xfrm>
            <a:off x="5257798"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15" name="Content Placeholder 2"/>
          <p:cNvSpPr>
            <a:spLocks noGrp="1"/>
          </p:cNvSpPr>
          <p:nvPr>
            <p:ph idx="10"/>
          </p:nvPr>
        </p:nvSpPr>
        <p:spPr>
          <a:xfrm>
            <a:off x="6629400" y="1920240"/>
            <a:ext cx="2286000" cy="2361219"/>
          </a:xfrm>
        </p:spPr>
        <p:txBody>
          <a:bodyPr lIns="0" tIns="0" rIns="0" bIns="0">
            <a:normAutofit/>
          </a:bodyPr>
          <a:lstStyle>
            <a:lvl1pPr marL="0" indent="0">
              <a:lnSpc>
                <a:spcPct val="100000"/>
              </a:lnSpc>
              <a:spcAft>
                <a:spcPts val="200"/>
              </a:spcAft>
              <a:buNone/>
              <a:defRPr sz="1800">
                <a:solidFill>
                  <a:schemeClr val="bg1"/>
                </a:solidFill>
                <a:latin typeface="+mj-lt"/>
              </a:defRPr>
            </a:lvl1pPr>
            <a:lvl2pPr marL="342900" indent="0">
              <a:buNone/>
              <a:defRPr sz="3000">
                <a:solidFill>
                  <a:schemeClr val="bg1"/>
                </a:solidFill>
                <a:latin typeface="+mj-lt"/>
              </a:defRPr>
            </a:lvl2pPr>
            <a:lvl3pPr marL="685800" indent="0">
              <a:buNone/>
              <a:defRPr sz="3000">
                <a:solidFill>
                  <a:schemeClr val="bg1"/>
                </a:solidFill>
                <a:latin typeface="+mj-lt"/>
              </a:defRPr>
            </a:lvl3pPr>
            <a:lvl4pPr marL="1028700" indent="0">
              <a:buNone/>
              <a:defRPr sz="3000">
                <a:solidFill>
                  <a:schemeClr val="bg1"/>
                </a:solidFill>
                <a:latin typeface="+mj-lt"/>
              </a:defRPr>
            </a:lvl4pPr>
            <a:lvl5pPr marL="1371600" indent="0">
              <a:buNone/>
              <a:defRPr sz="3000">
                <a:solidFill>
                  <a:schemeClr val="bg1"/>
                </a:solidFill>
                <a:latin typeface="+mj-lt"/>
              </a:defRPr>
            </a:lvl5pPr>
          </a:lstStyle>
          <a:p>
            <a:pPr lvl="0"/>
            <a:r>
              <a:rPr lang="en-US"/>
              <a:t>Edit Master text styles</a:t>
            </a:r>
          </a:p>
        </p:txBody>
      </p:sp>
      <p:pic>
        <p:nvPicPr>
          <p:cNvPr id="14" name="Picture 13">
            <a:extLst>
              <a:ext uri="{FF2B5EF4-FFF2-40B4-BE49-F238E27FC236}">
                <a16:creationId xmlns:a16="http://schemas.microsoft.com/office/drawing/2014/main" id="{878B2B54-88FA-4A50-93BF-21830E247B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3216" y="1490472"/>
            <a:ext cx="632447" cy="243990"/>
          </a:xfrm>
          <a:prstGeom prst="rect">
            <a:avLst/>
          </a:prstGeom>
        </p:spPr>
      </p:pic>
    </p:spTree>
    <p:extLst>
      <p:ext uri="{BB962C8B-B14F-4D97-AF65-F5344CB8AC3E}">
        <p14:creationId xmlns:p14="http://schemas.microsoft.com/office/powerpoint/2010/main" val="302000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Blu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bg1"/>
                </a:solidFill>
              </a:defRPr>
            </a:lvl1pPr>
          </a:lstStyle>
          <a:p>
            <a:r>
              <a:rPr lang="en-US" dirty="0"/>
              <a:t>SECTION TITLE</a:t>
            </a:r>
          </a:p>
        </p:txBody>
      </p:sp>
      <p:pic>
        <p:nvPicPr>
          <p:cNvPr id="5" name="Picture 4">
            <a:extLst>
              <a:ext uri="{FF2B5EF4-FFF2-40B4-BE49-F238E27FC236}">
                <a16:creationId xmlns:a16="http://schemas.microsoft.com/office/drawing/2014/main" id="{3C4CA861-687E-4CB4-B18D-5E64A95357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33618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 Gra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bg1"/>
                </a:solidFill>
              </a:defRPr>
            </a:lvl1pPr>
          </a:lstStyle>
          <a:p>
            <a:r>
              <a:rPr lang="en-US" dirty="0"/>
              <a:t>SECTION TITLE</a:t>
            </a:r>
          </a:p>
        </p:txBody>
      </p:sp>
      <p:pic>
        <p:nvPicPr>
          <p:cNvPr id="5" name="Picture 4">
            <a:extLst>
              <a:ext uri="{FF2B5EF4-FFF2-40B4-BE49-F238E27FC236}">
                <a16:creationId xmlns:a16="http://schemas.microsoft.com/office/drawing/2014/main" id="{43227E9E-CD79-4BE6-82A5-2EB6269E4F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294851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 Whit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371600" y="2057400"/>
            <a:ext cx="6400800" cy="4114800"/>
          </a:xfrm>
        </p:spPr>
        <p:txBody>
          <a:bodyPr anchor="t" anchorCtr="0">
            <a:normAutofit/>
          </a:bodyPr>
          <a:lstStyle>
            <a:lvl1pPr>
              <a:defRPr sz="6600" cap="all" baseline="0">
                <a:solidFill>
                  <a:schemeClr val="tx2"/>
                </a:solidFill>
              </a:defRPr>
            </a:lvl1pPr>
          </a:lstStyle>
          <a:p>
            <a:r>
              <a:rPr lang="en-US" dirty="0"/>
              <a:t>SECTION TITLE</a:t>
            </a:r>
          </a:p>
        </p:txBody>
      </p:sp>
      <p:pic>
        <p:nvPicPr>
          <p:cNvPr id="5" name="Picture 4">
            <a:extLst>
              <a:ext uri="{FF2B5EF4-FFF2-40B4-BE49-F238E27FC236}">
                <a16:creationId xmlns:a16="http://schemas.microsoft.com/office/drawing/2014/main" id="{6E9BE945-D159-4F5D-A837-7E3D924B0B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7052" y="1600200"/>
            <a:ext cx="903496" cy="348557"/>
          </a:xfrm>
          <a:prstGeom prst="rect">
            <a:avLst/>
          </a:prstGeom>
        </p:spPr>
      </p:pic>
    </p:spTree>
    <p:extLst>
      <p:ext uri="{BB962C8B-B14F-4D97-AF65-F5344CB8AC3E}">
        <p14:creationId xmlns:p14="http://schemas.microsoft.com/office/powerpoint/2010/main" val="281087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userDrawn="1"/>
        </p:nvSpPr>
        <p:spPr>
          <a:xfrm>
            <a:off x="0" y="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1"/>
          <p:cNvSpPr>
            <a:spLocks noGrp="1"/>
          </p:cNvSpPr>
          <p:nvPr>
            <p:ph type="dt" sz="half" idx="10"/>
          </p:nvPr>
        </p:nvSpPr>
        <p:spPr>
          <a:xfrm>
            <a:off x="228600" y="6629400"/>
            <a:ext cx="914400" cy="182880"/>
          </a:xfrm>
        </p:spPr>
        <p:txBody>
          <a:bodyPr/>
          <a:lstStyle/>
          <a:p>
            <a:fld id="{9239D14D-A7D8-427F-8D62-8808716C1DB9}" type="datetimeFigureOut">
              <a:rPr lang="en-US" smtClean="0"/>
              <a:t>10/16/2019</a:t>
            </a:fld>
            <a:endParaRPr lang="en-US"/>
          </a:p>
        </p:txBody>
      </p:sp>
      <p:sp>
        <p:nvSpPr>
          <p:cNvPr id="5" name="Footer Placeholder 2"/>
          <p:cNvSpPr>
            <a:spLocks noGrp="1"/>
          </p:cNvSpPr>
          <p:nvPr>
            <p:ph type="ftr" sz="quarter" idx="11"/>
          </p:nvPr>
        </p:nvSpPr>
        <p:spPr>
          <a:xfrm>
            <a:off x="1828799" y="6629400"/>
            <a:ext cx="5486400" cy="182880"/>
          </a:xfrm>
        </p:spPr>
        <p:txBody>
          <a:bodyPr/>
          <a:lstStyle/>
          <a:p>
            <a:endParaRPr lang="en-US"/>
          </a:p>
        </p:txBody>
      </p:sp>
      <p:sp>
        <p:nvSpPr>
          <p:cNvPr id="6" name="Slide Number Placeholder 3"/>
          <p:cNvSpPr>
            <a:spLocks noGrp="1"/>
          </p:cNvSpPr>
          <p:nvPr>
            <p:ph type="sldNum" sz="quarter" idx="12"/>
          </p:nvPr>
        </p:nvSpPr>
        <p:spPr>
          <a:xfrm>
            <a:off x="8229600" y="6629400"/>
            <a:ext cx="685800" cy="182880"/>
          </a:xfrm>
        </p:spPr>
        <p:txBody>
          <a:bodyPr/>
          <a:lstStyle/>
          <a:p>
            <a:fld id="{18CF7050-A8E5-428C-81D9-F84418705036}" type="slidenum">
              <a:rPr lang="en-US" smtClean="0"/>
              <a:t>‹#›</a:t>
            </a:fld>
            <a:endParaRPr lang="en-US"/>
          </a:p>
        </p:txBody>
      </p:sp>
    </p:spTree>
    <p:extLst>
      <p:ext uri="{BB962C8B-B14F-4D97-AF65-F5344CB8AC3E}">
        <p14:creationId xmlns:p14="http://schemas.microsoft.com/office/powerpoint/2010/main" val="389141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914400"/>
          </a:xfrm>
          <a:prstGeom prst="rect">
            <a:avLst/>
          </a:prstGeom>
        </p:spPr>
        <p:txBody>
          <a:bodyPr vert="horz" lIns="0" tIns="45720" rIns="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80160"/>
            <a:ext cx="8686800" cy="52120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10/16/2019</a:t>
            </a:fld>
            <a:endParaRPr lang="en-US" dirty="0"/>
          </a:p>
        </p:txBody>
      </p:sp>
      <p:sp>
        <p:nvSpPr>
          <p:cNvPr id="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8" name="Rectangle 7"/>
          <p:cNvSpPr/>
          <p:nvPr userDrawn="1"/>
        </p:nvSpPr>
        <p:spPr>
          <a:xfrm>
            <a:off x="-1" y="91440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72121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78" r:id="rId3"/>
    <p:sldLayoutId id="2147483743" r:id="rId4"/>
    <p:sldLayoutId id="2147483758" r:id="rId5"/>
    <p:sldLayoutId id="2147483766" r:id="rId6"/>
    <p:sldLayoutId id="2147483765" r:id="rId7"/>
    <p:sldLayoutId id="2147483777" r:id="rId8"/>
    <p:sldLayoutId id="2147483767" r:id="rId9"/>
    <p:sldLayoutId id="2147483745" r:id="rId10"/>
    <p:sldLayoutId id="2147483764" r:id="rId11"/>
    <p:sldLayoutId id="2147483747" r:id="rId12"/>
    <p:sldLayoutId id="2147483772" r:id="rId13"/>
    <p:sldLayoutId id="2147483774" r:id="rId14"/>
    <p:sldLayoutId id="2147483775" r:id="rId15"/>
    <p:sldLayoutId id="2147483776" r:id="rId16"/>
    <p:sldLayoutId id="2147483796" r:id="rId17"/>
  </p:sldLayoutIdLst>
  <p:txStyles>
    <p:titleStyle>
      <a:lvl1pPr algn="l" defTabSz="685800" rtl="0" eaLnBrk="1" latinLnBrk="0" hangingPunct="1">
        <a:lnSpc>
          <a:spcPct val="90000"/>
        </a:lnSpc>
        <a:spcBef>
          <a:spcPct val="0"/>
        </a:spcBef>
        <a:buNone/>
        <a:defRPr sz="4000" b="1" kern="1200" cap="all" baseline="0">
          <a:solidFill>
            <a:schemeClr val="tx2"/>
          </a:solidFill>
          <a:latin typeface="Tw Cen MT Condensed" panose="020B0606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100000"/>
        </a:lnSpc>
        <a:spcBef>
          <a:spcPts val="0"/>
        </a:spcBef>
        <a:buFont typeface="Arial" panose="020B0604020202020204" pitchFamily="34" charset="0"/>
        <a:buNone/>
        <a:defRPr sz="2300" kern="1200" spc="0" baseline="0">
          <a:solidFill>
            <a:schemeClr val="tx2"/>
          </a:solidFill>
          <a:latin typeface="+mn-lt"/>
          <a:ea typeface="+mn-ea"/>
          <a:cs typeface="+mn-cs"/>
        </a:defRPr>
      </a:lvl1pPr>
      <a:lvl2pPr marL="342900" indent="0" algn="l" defTabSz="685800" rtl="0" eaLnBrk="1" latinLnBrk="0" hangingPunct="1">
        <a:lnSpc>
          <a:spcPct val="100000"/>
        </a:lnSpc>
        <a:spcBef>
          <a:spcPts val="0"/>
        </a:spcBef>
        <a:buFont typeface="Arial" panose="020B0604020202020204" pitchFamily="34" charset="0"/>
        <a:buNone/>
        <a:defRPr sz="2000" kern="1200" spc="0" baseline="0">
          <a:solidFill>
            <a:schemeClr val="accent1"/>
          </a:solidFill>
          <a:latin typeface="+mn-lt"/>
          <a:ea typeface="+mn-ea"/>
          <a:cs typeface="+mn-cs"/>
        </a:defRPr>
      </a:lvl2pPr>
      <a:lvl3pPr marL="685800" indent="0" algn="l" defTabSz="685800" rtl="0" eaLnBrk="1" latinLnBrk="0" hangingPunct="1">
        <a:lnSpc>
          <a:spcPct val="100000"/>
        </a:lnSpc>
        <a:spcBef>
          <a:spcPts val="0"/>
        </a:spcBef>
        <a:buFont typeface="Arial" panose="020B0604020202020204" pitchFamily="34" charset="0"/>
        <a:buNone/>
        <a:defRPr sz="1700" kern="1200" spc="0" baseline="0">
          <a:solidFill>
            <a:schemeClr val="accent1"/>
          </a:solidFill>
          <a:latin typeface="+mn-lt"/>
          <a:ea typeface="+mn-ea"/>
          <a:cs typeface="+mn-cs"/>
        </a:defRPr>
      </a:lvl3pPr>
      <a:lvl4pPr marL="10287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4pPr>
      <a:lvl5pPr marL="13716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0"/>
            <a:ext cx="8686800" cy="914400"/>
          </a:xfrm>
          <a:prstGeom prst="rect">
            <a:avLst/>
          </a:prstGeom>
        </p:spPr>
        <p:txBody>
          <a:bodyPr vert="horz" lIns="0" tIns="45720" rIns="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80160"/>
            <a:ext cx="8686800" cy="52120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600" y="6629400"/>
            <a:ext cx="914400" cy="182880"/>
          </a:xfrm>
          <a:prstGeom prst="rect">
            <a:avLst/>
          </a:prstGeom>
        </p:spPr>
        <p:txBody>
          <a:bodyPr vert="horz" lIns="91440" tIns="45720" rIns="91440" bIns="45720" rtlCol="0" anchor="ctr"/>
          <a:lstStyle>
            <a:lvl1pPr algn="l">
              <a:defRPr sz="900">
                <a:solidFill>
                  <a:schemeClr val="accent1"/>
                </a:solidFill>
                <a:latin typeface="Tw Cen MT" panose="020B0602020104020603" pitchFamily="34" charset="0"/>
              </a:defRPr>
            </a:lvl1pPr>
          </a:lstStyle>
          <a:p>
            <a:fld id="{9239D14D-A7D8-427F-8D62-8808716C1DB9}" type="datetimeFigureOut">
              <a:rPr lang="en-US" smtClean="0"/>
              <a:pPr/>
              <a:t>10/16/2019</a:t>
            </a:fld>
            <a:endParaRPr lang="en-US" dirty="0"/>
          </a:p>
        </p:txBody>
      </p:sp>
      <p:sp>
        <p:nvSpPr>
          <p:cNvPr id="5" name="Footer Placeholder 4"/>
          <p:cNvSpPr>
            <a:spLocks noGrp="1"/>
          </p:cNvSpPr>
          <p:nvPr>
            <p:ph type="ftr" sz="quarter" idx="3"/>
          </p:nvPr>
        </p:nvSpPr>
        <p:spPr>
          <a:xfrm>
            <a:off x="1828799" y="6629400"/>
            <a:ext cx="5486400" cy="182880"/>
          </a:xfrm>
          <a:prstGeom prst="rect">
            <a:avLst/>
          </a:prstGeom>
        </p:spPr>
        <p:txBody>
          <a:bodyPr vert="horz" lIns="91440" tIns="45720" rIns="91440" bIns="45720" rtlCol="0" anchor="ctr"/>
          <a:lstStyle>
            <a:lvl1pPr algn="ctr">
              <a:defRPr sz="900">
                <a:solidFill>
                  <a:schemeClr val="accent1"/>
                </a:solidFill>
                <a:latin typeface="Tw Cen MT" panose="020B0602020104020603" pitchFamily="34" charset="0"/>
              </a:defRPr>
            </a:lvl1pPr>
          </a:lstStyle>
          <a:p>
            <a:endParaRPr lang="en-US" dirty="0"/>
          </a:p>
        </p:txBody>
      </p:sp>
      <p:sp>
        <p:nvSpPr>
          <p:cNvPr id="6" name="Slide Number Placeholder 5"/>
          <p:cNvSpPr>
            <a:spLocks noGrp="1"/>
          </p:cNvSpPr>
          <p:nvPr>
            <p:ph type="sldNum" sz="quarter" idx="4"/>
          </p:nvPr>
        </p:nvSpPr>
        <p:spPr>
          <a:xfrm>
            <a:off x="8229600" y="6629400"/>
            <a:ext cx="685800" cy="182880"/>
          </a:xfrm>
          <a:prstGeom prst="rect">
            <a:avLst/>
          </a:prstGeom>
        </p:spPr>
        <p:txBody>
          <a:bodyPr vert="horz" lIns="91440" tIns="45720" rIns="91440" bIns="45720" rtlCol="0" anchor="ctr"/>
          <a:lstStyle>
            <a:lvl1pPr algn="r">
              <a:defRPr sz="900">
                <a:solidFill>
                  <a:schemeClr val="accent1"/>
                </a:solidFill>
                <a:latin typeface="Tw Cen MT" panose="020B0602020104020603" pitchFamily="34" charset="0"/>
              </a:defRPr>
            </a:lvl1pPr>
          </a:lstStyle>
          <a:p>
            <a:fld id="{18CF7050-A8E5-428C-81D9-F84418705036}" type="slidenum">
              <a:rPr lang="en-US" smtClean="0"/>
              <a:pPr/>
              <a:t>‹#›</a:t>
            </a:fld>
            <a:endParaRPr lang="en-US" dirty="0"/>
          </a:p>
        </p:txBody>
      </p:sp>
      <p:sp>
        <p:nvSpPr>
          <p:cNvPr id="8" name="Rectangle 7"/>
          <p:cNvSpPr/>
          <p:nvPr userDrawn="1"/>
        </p:nvSpPr>
        <p:spPr>
          <a:xfrm>
            <a:off x="-1" y="914400"/>
            <a:ext cx="9144000" cy="100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202773"/>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94" r:id="rId3"/>
    <p:sldLayoutId id="2147483795" r:id="rId4"/>
  </p:sldLayoutIdLst>
  <p:txStyles>
    <p:titleStyle>
      <a:lvl1pPr algn="l" defTabSz="685800" rtl="0" eaLnBrk="1" latinLnBrk="0" hangingPunct="1">
        <a:lnSpc>
          <a:spcPct val="90000"/>
        </a:lnSpc>
        <a:spcBef>
          <a:spcPct val="0"/>
        </a:spcBef>
        <a:buNone/>
        <a:defRPr sz="4000" b="1" kern="1200" cap="all" baseline="0">
          <a:solidFill>
            <a:schemeClr val="tx2"/>
          </a:solidFill>
          <a:latin typeface="Tw Cen MT Condensed" panose="020B060602010402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100000"/>
        </a:lnSpc>
        <a:spcBef>
          <a:spcPts val="0"/>
        </a:spcBef>
        <a:buFont typeface="Arial" panose="020B0604020202020204" pitchFamily="34" charset="0"/>
        <a:buNone/>
        <a:defRPr sz="2300" kern="1200" spc="0" baseline="0">
          <a:solidFill>
            <a:schemeClr val="tx2"/>
          </a:solidFill>
          <a:latin typeface="+mn-lt"/>
          <a:ea typeface="+mn-ea"/>
          <a:cs typeface="+mn-cs"/>
        </a:defRPr>
      </a:lvl1pPr>
      <a:lvl2pPr marL="342900" indent="0" algn="l" defTabSz="685800" rtl="0" eaLnBrk="1" latinLnBrk="0" hangingPunct="1">
        <a:lnSpc>
          <a:spcPct val="100000"/>
        </a:lnSpc>
        <a:spcBef>
          <a:spcPts val="0"/>
        </a:spcBef>
        <a:buFont typeface="Arial" panose="020B0604020202020204" pitchFamily="34" charset="0"/>
        <a:buNone/>
        <a:defRPr sz="2000" kern="1200" spc="0" baseline="0">
          <a:solidFill>
            <a:schemeClr val="accent1"/>
          </a:solidFill>
          <a:latin typeface="+mn-lt"/>
          <a:ea typeface="+mn-ea"/>
          <a:cs typeface="+mn-cs"/>
        </a:defRPr>
      </a:lvl2pPr>
      <a:lvl3pPr marL="685800" indent="0" algn="l" defTabSz="685800" rtl="0" eaLnBrk="1" latinLnBrk="0" hangingPunct="1">
        <a:lnSpc>
          <a:spcPct val="100000"/>
        </a:lnSpc>
        <a:spcBef>
          <a:spcPts val="0"/>
        </a:spcBef>
        <a:buFont typeface="Arial" panose="020B0604020202020204" pitchFamily="34" charset="0"/>
        <a:buNone/>
        <a:defRPr sz="1700" kern="1200" spc="0" baseline="0">
          <a:solidFill>
            <a:schemeClr val="accent1"/>
          </a:solidFill>
          <a:latin typeface="+mn-lt"/>
          <a:ea typeface="+mn-ea"/>
          <a:cs typeface="+mn-cs"/>
        </a:defRPr>
      </a:lvl3pPr>
      <a:lvl4pPr marL="10287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4pPr>
      <a:lvl5pPr marL="1371600" indent="0" algn="l" defTabSz="685800" rtl="0" eaLnBrk="1" latinLnBrk="0" hangingPunct="1">
        <a:lnSpc>
          <a:spcPct val="100000"/>
        </a:lnSpc>
        <a:spcBef>
          <a:spcPts val="0"/>
        </a:spcBef>
        <a:buFont typeface="Arial" panose="020B0604020202020204" pitchFamily="34" charset="0"/>
        <a:buNone/>
        <a:defRPr sz="1550" kern="1200" spc="0" baseline="0">
          <a:solidFill>
            <a:schemeClr val="accen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Row store vs column store</a:t>
            </a:r>
          </a:p>
        </p:txBody>
      </p:sp>
      <p:sp>
        <p:nvSpPr>
          <p:cNvPr id="5" name="TextBox 4">
            <a:extLst>
              <a:ext uri="{FF2B5EF4-FFF2-40B4-BE49-F238E27FC236}">
                <a16:creationId xmlns:a16="http://schemas.microsoft.com/office/drawing/2014/main" id="{DAB4AC66-0D52-4FFB-BBBB-458E7984095F}"/>
              </a:ext>
            </a:extLst>
          </p:cNvPr>
          <p:cNvSpPr txBox="1"/>
          <p:nvPr/>
        </p:nvSpPr>
        <p:spPr>
          <a:xfrm>
            <a:off x="383006" y="1167794"/>
            <a:ext cx="3733800" cy="400110"/>
          </a:xfrm>
          <a:prstGeom prst="rect">
            <a:avLst/>
          </a:prstGeom>
          <a:noFill/>
        </p:spPr>
        <p:txBody>
          <a:bodyPr wrap="square" rtlCol="0">
            <a:spAutoFit/>
          </a:bodyPr>
          <a:lstStyle/>
          <a:p>
            <a:r>
              <a:rPr lang="en-US" sz="2000" dirty="0">
                <a:solidFill>
                  <a:schemeClr val="accent1"/>
                </a:solidFill>
              </a:rPr>
              <a:t>Row</a:t>
            </a:r>
            <a:r>
              <a:rPr lang="en-US" dirty="0"/>
              <a:t> </a:t>
            </a:r>
            <a:r>
              <a:rPr lang="en-US" sz="2000" dirty="0">
                <a:solidFill>
                  <a:schemeClr val="accent1"/>
                </a:solidFill>
              </a:rPr>
              <a:t>Store</a:t>
            </a:r>
          </a:p>
        </p:txBody>
      </p:sp>
      <p:sp>
        <p:nvSpPr>
          <p:cNvPr id="6" name="TextBox 5">
            <a:extLst>
              <a:ext uri="{FF2B5EF4-FFF2-40B4-BE49-F238E27FC236}">
                <a16:creationId xmlns:a16="http://schemas.microsoft.com/office/drawing/2014/main" id="{C7343CAB-E766-4E9B-AC94-E712285FD7F8}"/>
              </a:ext>
            </a:extLst>
          </p:cNvPr>
          <p:cNvSpPr txBox="1"/>
          <p:nvPr/>
        </p:nvSpPr>
        <p:spPr>
          <a:xfrm>
            <a:off x="383006" y="3896228"/>
            <a:ext cx="3733800" cy="400110"/>
          </a:xfrm>
          <a:prstGeom prst="rect">
            <a:avLst/>
          </a:prstGeom>
          <a:noFill/>
        </p:spPr>
        <p:txBody>
          <a:bodyPr wrap="square" rtlCol="0">
            <a:spAutoFit/>
          </a:bodyPr>
          <a:lstStyle>
            <a:defPPr>
              <a:defRPr lang="en-US"/>
            </a:defPPr>
            <a:lvl1pPr>
              <a:defRPr sz="2000">
                <a:solidFill>
                  <a:schemeClr val="accent1"/>
                </a:solidFill>
              </a:defRPr>
            </a:lvl1pPr>
          </a:lstStyle>
          <a:p>
            <a:r>
              <a:rPr lang="en-US" dirty="0"/>
              <a:t>Column Store</a:t>
            </a:r>
          </a:p>
        </p:txBody>
      </p:sp>
      <p:pic>
        <p:nvPicPr>
          <p:cNvPr id="9" name="Picture 8">
            <a:extLst>
              <a:ext uri="{FF2B5EF4-FFF2-40B4-BE49-F238E27FC236}">
                <a16:creationId xmlns:a16="http://schemas.microsoft.com/office/drawing/2014/main" id="{F9246B74-025D-4FCE-B55D-38D3040F7819}"/>
              </a:ext>
            </a:extLst>
          </p:cNvPr>
          <p:cNvPicPr>
            <a:picLocks noChangeAspect="1"/>
          </p:cNvPicPr>
          <p:nvPr/>
        </p:nvPicPr>
        <p:blipFill>
          <a:blip r:embed="rId3"/>
          <a:stretch>
            <a:fillRect/>
          </a:stretch>
        </p:blipFill>
        <p:spPr>
          <a:xfrm>
            <a:off x="433124" y="1567904"/>
            <a:ext cx="3802012" cy="2296453"/>
          </a:xfrm>
          <a:prstGeom prst="rect">
            <a:avLst/>
          </a:prstGeom>
        </p:spPr>
      </p:pic>
      <p:pic>
        <p:nvPicPr>
          <p:cNvPr id="10" name="Picture 9">
            <a:extLst>
              <a:ext uri="{FF2B5EF4-FFF2-40B4-BE49-F238E27FC236}">
                <a16:creationId xmlns:a16="http://schemas.microsoft.com/office/drawing/2014/main" id="{95CCB097-E349-439B-9514-7627EEBAE1CB}"/>
              </a:ext>
            </a:extLst>
          </p:cNvPr>
          <p:cNvPicPr>
            <a:picLocks noChangeAspect="1"/>
          </p:cNvPicPr>
          <p:nvPr/>
        </p:nvPicPr>
        <p:blipFill>
          <a:blip r:embed="rId4"/>
          <a:stretch>
            <a:fillRect/>
          </a:stretch>
        </p:blipFill>
        <p:spPr>
          <a:xfrm>
            <a:off x="433124" y="4328210"/>
            <a:ext cx="6708311" cy="2286924"/>
          </a:xfrm>
          <a:prstGeom prst="rect">
            <a:avLst/>
          </a:prstGeom>
        </p:spPr>
      </p:pic>
    </p:spTree>
    <p:extLst>
      <p:ext uri="{BB962C8B-B14F-4D97-AF65-F5344CB8AC3E}">
        <p14:creationId xmlns:p14="http://schemas.microsoft.com/office/powerpoint/2010/main" val="403187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QUERYING SEMI-Structured data</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19799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EXTRACT, TRANSFORM, LOAD</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r>
              <a:rPr lang="en-US" dirty="0"/>
              <a:t>Snowflake’s performance, ability to handle semi-structured types, and distinct storage and compute make it distinctly suitable for following an ELT pattern.</a:t>
            </a:r>
          </a:p>
          <a:p>
            <a:pPr marL="342900" indent="-342900">
              <a:buFont typeface="Arial" panose="020B0604020202020204" pitchFamily="34" charset="0"/>
              <a:buChar char="•"/>
            </a:pPr>
            <a:r>
              <a:rPr lang="en-US" dirty="0"/>
              <a:t>This means that virtually all of your data work can be handled on the database engine using SQL.</a:t>
            </a:r>
          </a:p>
          <a:p>
            <a:pPr marL="342900" indent="-342900">
              <a:buFont typeface="Arial" panose="020B0604020202020204" pitchFamily="34" charset="0"/>
              <a:buChar char="•"/>
            </a:pPr>
            <a:r>
              <a:rPr lang="en-US" dirty="0"/>
              <a:t>A wide range of data integration tools support Snowflake.</a:t>
            </a:r>
          </a:p>
          <a:p>
            <a:pPr marL="342900" indent="-342900">
              <a:buFont typeface="Arial" panose="020B0604020202020204" pitchFamily="34" charset="0"/>
              <a:buChar char="•"/>
            </a:pPr>
            <a:r>
              <a:rPr lang="en-US" dirty="0"/>
              <a:t>Any tool that supports connections via ODBC/JDBC can be used.</a:t>
            </a:r>
          </a:p>
        </p:txBody>
      </p:sp>
    </p:spTree>
    <p:extLst>
      <p:ext uri="{BB962C8B-B14F-4D97-AF65-F5344CB8AC3E}">
        <p14:creationId xmlns:p14="http://schemas.microsoft.com/office/powerpoint/2010/main" val="387215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An example using </a:t>
            </a:r>
            <a:r>
              <a:rPr lang="en-US" dirty="0" err="1"/>
              <a:t>dbt</a:t>
            </a:r>
            <a:endParaRPr lang="en-US" dirty="0"/>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2851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Data visualization</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6070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D92F00-19C4-49CE-8DD7-56BE2A221788}"/>
              </a:ext>
            </a:extLst>
          </p:cNvPr>
          <p:cNvSpPr>
            <a:spLocks noGrp="1"/>
          </p:cNvSpPr>
          <p:nvPr>
            <p:ph type="title"/>
          </p:nvPr>
        </p:nvSpPr>
        <p:spPr/>
        <p:txBody>
          <a:bodyPr/>
          <a:lstStyle/>
          <a:p>
            <a:r>
              <a:rPr lang="en-US" dirty="0"/>
              <a:t>From joint notes</a:t>
            </a:r>
          </a:p>
        </p:txBody>
      </p:sp>
    </p:spTree>
    <p:extLst>
      <p:ext uri="{BB962C8B-B14F-4D97-AF65-F5344CB8AC3E}">
        <p14:creationId xmlns:p14="http://schemas.microsoft.com/office/powerpoint/2010/main" val="270598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endParaRPr lang="en-US" sz="1200" dirty="0"/>
          </a:p>
          <a:p>
            <a:pPr lvl="1"/>
            <a:r>
              <a:rPr lang="en-US" dirty="0"/>
              <a:t>Login and tab through the different interface elements</a:t>
            </a:r>
            <a:endParaRPr lang="en-US" sz="1100" dirty="0"/>
          </a:p>
          <a:p>
            <a:pPr lvl="1"/>
            <a:r>
              <a:rPr lang="en-US" dirty="0"/>
              <a:t>Create a Warehouse</a:t>
            </a:r>
            <a:endParaRPr lang="en-US" sz="1100" dirty="0"/>
          </a:p>
          <a:p>
            <a:pPr lvl="2"/>
            <a:r>
              <a:rPr lang="en-US" dirty="0"/>
              <a:t>Explain what a Warehouse is</a:t>
            </a:r>
            <a:endParaRPr lang="en-US" sz="1100" dirty="0"/>
          </a:p>
          <a:p>
            <a:pPr lvl="3"/>
            <a:r>
              <a:rPr lang="en-US" dirty="0"/>
              <a:t>It’s a bad name so bring clarity</a:t>
            </a:r>
            <a:endParaRPr lang="en-US" sz="1100" dirty="0"/>
          </a:p>
          <a:p>
            <a:pPr lvl="1"/>
            <a:r>
              <a:rPr lang="en-US" dirty="0"/>
              <a:t>Create a Database</a:t>
            </a:r>
            <a:endParaRPr lang="en-US" sz="1100" dirty="0"/>
          </a:p>
          <a:p>
            <a:pPr lvl="1"/>
            <a:r>
              <a:rPr lang="en-US" dirty="0"/>
              <a:t>Add a Role</a:t>
            </a:r>
            <a:endParaRPr lang="en-US" sz="1100" dirty="0"/>
          </a:p>
          <a:p>
            <a:pPr lvl="2"/>
            <a:r>
              <a:rPr lang="en-US" dirty="0"/>
              <a:t>Role-based authentication in Snowflake (Objects get assigned to roles, etc.)</a:t>
            </a:r>
            <a:endParaRPr lang="en-US" sz="1100" dirty="0"/>
          </a:p>
          <a:p>
            <a:pPr lvl="1"/>
            <a:r>
              <a:rPr lang="en-US" dirty="0"/>
              <a:t>Add a User/Users to that role</a:t>
            </a:r>
            <a:endParaRPr lang="en-US" sz="1100" dirty="0"/>
          </a:p>
          <a:p>
            <a:pPr lvl="2"/>
            <a:r>
              <a:rPr lang="en-US" dirty="0"/>
              <a:t>Grant Permissions to the Warehouse and Database to that created role</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r>
              <a:rPr lang="en-US" dirty="0"/>
              <a:t>DBA/Admin Stuff (10 min) - Hands-on (30 min)</a:t>
            </a:r>
          </a:p>
        </p:txBody>
      </p:sp>
    </p:spTree>
    <p:extLst>
      <p:ext uri="{BB962C8B-B14F-4D97-AF65-F5344CB8AC3E}">
        <p14:creationId xmlns:p14="http://schemas.microsoft.com/office/powerpoint/2010/main" val="263175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marL="514350" indent="-285750">
              <a:buFont typeface="Arial" panose="020B0604020202020204" pitchFamily="34" charset="0"/>
              <a:buChar char="•"/>
            </a:pPr>
            <a:r>
              <a:rPr lang="en-US" dirty="0"/>
              <a:t>Loading Data (15 min) - Hands-On (30 min)</a:t>
            </a:r>
          </a:p>
          <a:p>
            <a:pPr marL="971550" lvl="1" indent="-285750">
              <a:buFont typeface="Arial" panose="020B0604020202020204" pitchFamily="34" charset="0"/>
              <a:buChar char="•"/>
            </a:pPr>
            <a:r>
              <a:rPr lang="en-US" dirty="0"/>
              <a:t>Introduce the Cassini Mission data set: </a:t>
            </a:r>
          </a:p>
          <a:p>
            <a:pPr marL="1428750" lvl="2" indent="-285750">
              <a:buFont typeface="Arial" panose="020B0604020202020204" pitchFamily="34" charset="0"/>
              <a:buChar char="•"/>
            </a:pPr>
            <a:r>
              <a:rPr lang="en-US" dirty="0"/>
              <a:t>Cassini Mission and the data it gathered regarding Enceladus, Saturn's exciting, odd little moon.</a:t>
            </a:r>
          </a:p>
          <a:p>
            <a:pPr marL="1428750" lvl="2" indent="-285750">
              <a:buFont typeface="Arial" panose="020B0604020202020204" pitchFamily="34" charset="0"/>
              <a:buChar char="•"/>
            </a:pPr>
            <a:r>
              <a:rPr lang="en-US" dirty="0"/>
              <a:t>Noticed some weird data and though the moon might be able to sustain lift so they did more passes around the moon. Detected an atmosphere.</a:t>
            </a:r>
          </a:p>
          <a:p>
            <a:pPr lvl="1"/>
            <a:r>
              <a:rPr lang="en-US" dirty="0"/>
              <a:t>Load from S3</a:t>
            </a:r>
          </a:p>
          <a:p>
            <a:pPr lvl="2"/>
            <a:r>
              <a:rPr lang="en-US" dirty="0"/>
              <a:t>Create a table within Snowflake</a:t>
            </a:r>
          </a:p>
          <a:p>
            <a:pPr lvl="2"/>
            <a:r>
              <a:rPr lang="en-US" dirty="0"/>
              <a:t>Use “Copy” command to import from S3 </a:t>
            </a:r>
          </a:p>
          <a:p>
            <a:pPr lvl="3"/>
            <a:r>
              <a:rPr lang="en-US" dirty="0"/>
              <a:t>talk about the option to create a “Stage” within Snowflake</a:t>
            </a:r>
          </a:p>
          <a:p>
            <a:pPr lvl="3"/>
            <a:r>
              <a:rPr lang="en-US" dirty="0"/>
              <a:t>talk about the option to create or replace a “file format” within Snowflake</a:t>
            </a:r>
          </a:p>
          <a:p>
            <a:pPr lvl="1"/>
            <a:r>
              <a:rPr lang="en-US" dirty="0"/>
              <a:t>One from a delimited file format or JSON file format</a:t>
            </a:r>
          </a:p>
          <a:p>
            <a:pPr lvl="1"/>
            <a:r>
              <a:rPr lang="en-US" dirty="0"/>
              <a:t>Show off the Variant data type works - Load from a flat file, where one or more of the fields are JSON</a:t>
            </a:r>
          </a:p>
          <a:p>
            <a:pPr lvl="1"/>
            <a:r>
              <a:rPr lang="en-US" dirty="0"/>
              <a:t>Talk about the fact that Snowflake scales dynamically up and down (compute and storage are separate).</a:t>
            </a:r>
          </a:p>
          <a:p>
            <a:pPr lvl="2"/>
            <a:r>
              <a:rPr lang="en-US" dirty="0"/>
              <a:t>Don’t have to scale your compute just because you have to scale your storage</a:t>
            </a:r>
          </a:p>
          <a:p>
            <a:endParaRPr lang="en-US"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r>
              <a:rPr lang="en-US" dirty="0"/>
              <a:t>Loading Data (15 min) - Hands-On (30 min)</a:t>
            </a:r>
          </a:p>
        </p:txBody>
      </p:sp>
    </p:spTree>
    <p:extLst>
      <p:ext uri="{BB962C8B-B14F-4D97-AF65-F5344CB8AC3E}">
        <p14:creationId xmlns:p14="http://schemas.microsoft.com/office/powerpoint/2010/main" val="410407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endParaRPr lang="en-US" sz="1200" dirty="0"/>
          </a:p>
          <a:p>
            <a:pPr lvl="1"/>
            <a:r>
              <a:rPr lang="en-US" dirty="0"/>
              <a:t>Set limits on the Snowflake account (once it’s 50% allotment of account usage, etc.)</a:t>
            </a:r>
            <a:endParaRPr lang="en-US" sz="1100" dirty="0"/>
          </a:p>
          <a:p>
            <a:pPr lvl="2"/>
            <a:r>
              <a:rPr lang="en-US" dirty="0"/>
              <a:t>Here’s what your usage was to load the data, etc.</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r>
              <a:rPr lang="en-US" dirty="0"/>
              <a:t>DBA/Admin Stuff (3 min) – Part II</a:t>
            </a:r>
          </a:p>
        </p:txBody>
      </p:sp>
    </p:spTree>
    <p:extLst>
      <p:ext uri="{BB962C8B-B14F-4D97-AF65-F5344CB8AC3E}">
        <p14:creationId xmlns:p14="http://schemas.microsoft.com/office/powerpoint/2010/main" val="95766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r>
              <a:rPr lang="en-US" dirty="0"/>
              <a:t>Run some example queries (5 min)</a:t>
            </a:r>
            <a:endParaRPr lang="en-US" sz="1200" dirty="0"/>
          </a:p>
          <a:p>
            <a:pPr lvl="1"/>
            <a:r>
              <a:rPr lang="en-US" dirty="0"/>
              <a:t>Filter to just fly </a:t>
            </a:r>
            <a:r>
              <a:rPr lang="en-US" dirty="0" err="1"/>
              <a:t>by’s</a:t>
            </a:r>
            <a:r>
              <a:rPr lang="en-US" dirty="0"/>
              <a:t> when they’re closest to the moon</a:t>
            </a:r>
            <a:endParaRPr lang="en-US" sz="1100" dirty="0"/>
          </a:p>
          <a:p>
            <a:pPr lvl="1"/>
            <a:r>
              <a:rPr lang="en-US" dirty="0"/>
              <a:t>Uses ANSI SQL - so anyone who writes SQL will write Snowflake</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pPr lvl="0"/>
            <a:r>
              <a:rPr lang="en-US" dirty="0"/>
              <a:t>Run some example queries (5 min)</a:t>
            </a:r>
            <a:endParaRPr lang="en-US" sz="2400" dirty="0"/>
          </a:p>
        </p:txBody>
      </p:sp>
    </p:spTree>
    <p:extLst>
      <p:ext uri="{BB962C8B-B14F-4D97-AF65-F5344CB8AC3E}">
        <p14:creationId xmlns:p14="http://schemas.microsoft.com/office/powerpoint/2010/main" val="39129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r>
              <a:rPr lang="en-US" dirty="0"/>
              <a:t>Transform Data (10 min)</a:t>
            </a:r>
            <a:endParaRPr lang="en-US" sz="1200" dirty="0"/>
          </a:p>
          <a:p>
            <a:pPr lvl="1"/>
            <a:r>
              <a:rPr lang="en-US" dirty="0"/>
              <a:t>Use the transform example from the book</a:t>
            </a:r>
            <a:endParaRPr lang="en-US" sz="1100" dirty="0"/>
          </a:p>
          <a:p>
            <a:pPr lvl="1"/>
            <a:r>
              <a:rPr lang="en-US" dirty="0"/>
              <a:t>Talk about native integrations for ETL tools (show connecting to </a:t>
            </a:r>
            <a:r>
              <a:rPr lang="en-US" dirty="0" err="1"/>
              <a:t>Matillion</a:t>
            </a:r>
            <a:r>
              <a:rPr lang="en-US" dirty="0"/>
              <a:t>)</a:t>
            </a:r>
            <a:endParaRPr lang="en-US" sz="1100" dirty="0"/>
          </a:p>
          <a:p>
            <a:pPr lvl="2"/>
            <a:r>
              <a:rPr lang="en-US" dirty="0"/>
              <a:t>ODBC or JDBC drivers will also connect to Snowflake. Means in-theory you can still connect to other tools/workflows.</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pPr lvl="0"/>
            <a:r>
              <a:rPr lang="en-US" dirty="0"/>
              <a:t>Transform Data (10 min)</a:t>
            </a:r>
            <a:endParaRPr lang="en-US" sz="2400" dirty="0"/>
          </a:p>
        </p:txBody>
      </p:sp>
    </p:spTree>
    <p:extLst>
      <p:ext uri="{BB962C8B-B14F-4D97-AF65-F5344CB8AC3E}">
        <p14:creationId xmlns:p14="http://schemas.microsoft.com/office/powerpoint/2010/main" val="42138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Column store compression</a:t>
            </a:r>
          </a:p>
        </p:txBody>
      </p:sp>
      <p:sp>
        <p:nvSpPr>
          <p:cNvPr id="5" name="TextBox 4">
            <a:extLst>
              <a:ext uri="{FF2B5EF4-FFF2-40B4-BE49-F238E27FC236}">
                <a16:creationId xmlns:a16="http://schemas.microsoft.com/office/drawing/2014/main" id="{DAB4AC66-0D52-4FFB-BBBB-458E7984095F}"/>
              </a:ext>
            </a:extLst>
          </p:cNvPr>
          <p:cNvSpPr txBox="1"/>
          <p:nvPr/>
        </p:nvSpPr>
        <p:spPr>
          <a:xfrm>
            <a:off x="383006" y="1106905"/>
            <a:ext cx="3733800" cy="369332"/>
          </a:xfrm>
          <a:prstGeom prst="rect">
            <a:avLst/>
          </a:prstGeom>
          <a:noFill/>
        </p:spPr>
        <p:txBody>
          <a:bodyPr wrap="square" rtlCol="0">
            <a:spAutoFit/>
          </a:bodyPr>
          <a:lstStyle>
            <a:defPPr>
              <a:defRPr lang="en-US"/>
            </a:defPPr>
            <a:lvl1pPr>
              <a:defRPr sz="2000">
                <a:solidFill>
                  <a:schemeClr val="accent1"/>
                </a:solidFill>
              </a:defRPr>
            </a:lvl1pPr>
          </a:lstStyle>
          <a:p>
            <a:r>
              <a:rPr lang="en-US" dirty="0"/>
              <a:t>Run Length Compression</a:t>
            </a:r>
          </a:p>
        </p:txBody>
      </p:sp>
      <p:sp>
        <p:nvSpPr>
          <p:cNvPr id="6" name="TextBox 5">
            <a:extLst>
              <a:ext uri="{FF2B5EF4-FFF2-40B4-BE49-F238E27FC236}">
                <a16:creationId xmlns:a16="http://schemas.microsoft.com/office/drawing/2014/main" id="{C7343CAB-E766-4E9B-AC94-E712285FD7F8}"/>
              </a:ext>
            </a:extLst>
          </p:cNvPr>
          <p:cNvSpPr txBox="1"/>
          <p:nvPr/>
        </p:nvSpPr>
        <p:spPr>
          <a:xfrm>
            <a:off x="383006" y="3782477"/>
            <a:ext cx="3733800" cy="369332"/>
          </a:xfrm>
          <a:prstGeom prst="rect">
            <a:avLst/>
          </a:prstGeom>
          <a:noFill/>
        </p:spPr>
        <p:txBody>
          <a:bodyPr wrap="square" rtlCol="0">
            <a:spAutoFit/>
          </a:bodyPr>
          <a:lstStyle>
            <a:defPPr>
              <a:defRPr lang="en-US"/>
            </a:defPPr>
            <a:lvl1pPr>
              <a:defRPr sz="2000">
                <a:solidFill>
                  <a:schemeClr val="accent1"/>
                </a:solidFill>
              </a:defRPr>
            </a:lvl1pPr>
          </a:lstStyle>
          <a:p>
            <a:r>
              <a:rPr lang="en-US" dirty="0"/>
              <a:t>Dictionary Compression</a:t>
            </a:r>
          </a:p>
        </p:txBody>
      </p:sp>
      <p:pic>
        <p:nvPicPr>
          <p:cNvPr id="3" name="Picture 2">
            <a:extLst>
              <a:ext uri="{FF2B5EF4-FFF2-40B4-BE49-F238E27FC236}">
                <a16:creationId xmlns:a16="http://schemas.microsoft.com/office/drawing/2014/main" id="{A452A5C0-EF80-4816-92ED-00D4A2E12D5E}"/>
              </a:ext>
            </a:extLst>
          </p:cNvPr>
          <p:cNvPicPr>
            <a:picLocks noChangeAspect="1"/>
          </p:cNvPicPr>
          <p:nvPr/>
        </p:nvPicPr>
        <p:blipFill>
          <a:blip r:embed="rId2"/>
          <a:stretch>
            <a:fillRect/>
          </a:stretch>
        </p:blipFill>
        <p:spPr>
          <a:xfrm>
            <a:off x="383006" y="1476237"/>
            <a:ext cx="2010588" cy="2267867"/>
          </a:xfrm>
          <a:prstGeom prst="rect">
            <a:avLst/>
          </a:prstGeom>
        </p:spPr>
      </p:pic>
      <p:pic>
        <p:nvPicPr>
          <p:cNvPr id="4" name="Picture 3">
            <a:extLst>
              <a:ext uri="{FF2B5EF4-FFF2-40B4-BE49-F238E27FC236}">
                <a16:creationId xmlns:a16="http://schemas.microsoft.com/office/drawing/2014/main" id="{1CE24A85-28C1-4764-959D-DAF32AC95EFE}"/>
              </a:ext>
            </a:extLst>
          </p:cNvPr>
          <p:cNvPicPr>
            <a:picLocks noChangeAspect="1"/>
          </p:cNvPicPr>
          <p:nvPr/>
        </p:nvPicPr>
        <p:blipFill>
          <a:blip r:embed="rId3"/>
          <a:stretch>
            <a:fillRect/>
          </a:stretch>
        </p:blipFill>
        <p:spPr>
          <a:xfrm>
            <a:off x="3106747" y="2214722"/>
            <a:ext cx="2020117" cy="790895"/>
          </a:xfrm>
          <a:prstGeom prst="rect">
            <a:avLst/>
          </a:prstGeom>
        </p:spPr>
      </p:pic>
      <p:pic>
        <p:nvPicPr>
          <p:cNvPr id="7" name="Picture 6">
            <a:extLst>
              <a:ext uri="{FF2B5EF4-FFF2-40B4-BE49-F238E27FC236}">
                <a16:creationId xmlns:a16="http://schemas.microsoft.com/office/drawing/2014/main" id="{0602D8A1-1361-44E7-8A8D-DDB3552C5054}"/>
              </a:ext>
            </a:extLst>
          </p:cNvPr>
          <p:cNvPicPr>
            <a:picLocks noChangeAspect="1"/>
          </p:cNvPicPr>
          <p:nvPr/>
        </p:nvPicPr>
        <p:blipFill>
          <a:blip r:embed="rId4"/>
          <a:stretch>
            <a:fillRect/>
          </a:stretch>
        </p:blipFill>
        <p:spPr>
          <a:xfrm>
            <a:off x="383006" y="4243065"/>
            <a:ext cx="1839068" cy="2277396"/>
          </a:xfrm>
          <a:prstGeom prst="rect">
            <a:avLst/>
          </a:prstGeom>
        </p:spPr>
      </p:pic>
      <p:pic>
        <p:nvPicPr>
          <p:cNvPr id="8" name="Picture 7">
            <a:extLst>
              <a:ext uri="{FF2B5EF4-FFF2-40B4-BE49-F238E27FC236}">
                <a16:creationId xmlns:a16="http://schemas.microsoft.com/office/drawing/2014/main" id="{2EAC6F47-BE71-479D-A666-E0B2EC984D3B}"/>
              </a:ext>
            </a:extLst>
          </p:cNvPr>
          <p:cNvPicPr>
            <a:picLocks noChangeAspect="1"/>
          </p:cNvPicPr>
          <p:nvPr/>
        </p:nvPicPr>
        <p:blipFill>
          <a:blip r:embed="rId5"/>
          <a:stretch>
            <a:fillRect/>
          </a:stretch>
        </p:blipFill>
        <p:spPr>
          <a:xfrm>
            <a:off x="3106747" y="4257601"/>
            <a:ext cx="4821599" cy="2286924"/>
          </a:xfrm>
          <a:prstGeom prst="rect">
            <a:avLst/>
          </a:prstGeom>
        </p:spPr>
      </p:pic>
      <p:sp>
        <p:nvSpPr>
          <p:cNvPr id="11" name="Arrow: Right 10">
            <a:extLst>
              <a:ext uri="{FF2B5EF4-FFF2-40B4-BE49-F238E27FC236}">
                <a16:creationId xmlns:a16="http://schemas.microsoft.com/office/drawing/2014/main" id="{2E579C16-B7F3-40F8-872C-B43D3B96207E}"/>
              </a:ext>
            </a:extLst>
          </p:cNvPr>
          <p:cNvSpPr/>
          <p:nvPr/>
        </p:nvSpPr>
        <p:spPr>
          <a:xfrm>
            <a:off x="2470203" y="2402430"/>
            <a:ext cx="4958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4F34F43-A402-4E88-817F-28B2FCF44216}"/>
              </a:ext>
            </a:extLst>
          </p:cNvPr>
          <p:cNvSpPr/>
          <p:nvPr/>
        </p:nvSpPr>
        <p:spPr>
          <a:xfrm>
            <a:off x="2416463" y="5162524"/>
            <a:ext cx="4958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042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r>
              <a:rPr lang="en-US" dirty="0"/>
              <a:t>Model data (10 min)</a:t>
            </a:r>
            <a:endParaRPr lang="en-US" sz="1200" dirty="0"/>
          </a:p>
          <a:p>
            <a:pPr lvl="1"/>
            <a:r>
              <a:rPr lang="en-US" dirty="0"/>
              <a:t>Use the modeling example from the book - update the Snowflake example</a:t>
            </a:r>
            <a:endParaRPr lang="en-US" sz="1100" dirty="0"/>
          </a:p>
          <a:p>
            <a:pPr lvl="1"/>
            <a:r>
              <a:rPr lang="en-US" dirty="0"/>
              <a:t>Talk about Eide Bailly and what we do (Data Modeling)</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pPr lvl="0"/>
            <a:r>
              <a:rPr lang="en-US" dirty="0"/>
              <a:t>Model Data</a:t>
            </a:r>
            <a:endParaRPr lang="en-US" sz="2400" dirty="0"/>
          </a:p>
        </p:txBody>
      </p:sp>
    </p:spTree>
    <p:extLst>
      <p:ext uri="{BB962C8B-B14F-4D97-AF65-F5344CB8AC3E}">
        <p14:creationId xmlns:p14="http://schemas.microsoft.com/office/powerpoint/2010/main" val="300828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r>
              <a:rPr lang="en-US" dirty="0"/>
              <a:t>Cloning (big deal for people working with Redshift)</a:t>
            </a:r>
            <a:endParaRPr lang="en-US" sz="1200" dirty="0"/>
          </a:p>
          <a:p>
            <a:pPr lvl="1"/>
            <a:r>
              <a:rPr lang="en-US" dirty="0"/>
              <a:t>click of the mouse (duplicate a table, schema, etc.)</a:t>
            </a:r>
            <a:endParaRPr lang="en-US" sz="1100" dirty="0"/>
          </a:p>
          <a:p>
            <a:pPr lvl="1"/>
            <a:r>
              <a:rPr lang="en-US" dirty="0"/>
              <a:t>doesn’t use any additional storage or compute</a:t>
            </a:r>
          </a:p>
          <a:p>
            <a:pPr lvl="1"/>
            <a:endParaRPr lang="en-US" sz="1100" dirty="0"/>
          </a:p>
          <a:p>
            <a:pPr lvl="0"/>
            <a:r>
              <a:rPr lang="en-US" dirty="0"/>
              <a:t>Time Travel (big deal for people working with Redshift)</a:t>
            </a:r>
            <a:endParaRPr lang="en-US" sz="1200" dirty="0"/>
          </a:p>
          <a:p>
            <a:pPr lvl="1"/>
            <a:r>
              <a:rPr lang="en-US" dirty="0"/>
              <a:t>Up to 90-days in the past</a:t>
            </a:r>
            <a:endParaRPr lang="en-US" sz="1100" dirty="0"/>
          </a:p>
          <a:p>
            <a:pPr lvl="1"/>
            <a:r>
              <a:rPr lang="en-US" dirty="0"/>
              <a:t>Can un-drop the table </a:t>
            </a:r>
            <a:endParaRPr lang="en-US" sz="1100" dirty="0"/>
          </a:p>
          <a:p>
            <a:pPr lvl="1"/>
            <a:r>
              <a:rPr lang="en-US" dirty="0"/>
              <a:t>Can query the data as of (certain date)</a:t>
            </a:r>
          </a:p>
          <a:p>
            <a:pPr lvl="0"/>
            <a:endParaRPr lang="en-US" dirty="0"/>
          </a:p>
          <a:p>
            <a:pPr lvl="0"/>
            <a:r>
              <a:rPr lang="en-US" sz="1200" dirty="0"/>
              <a:t>Show Data Sharing Feature</a:t>
            </a:r>
          </a:p>
          <a:p>
            <a:pPr lvl="1"/>
            <a:r>
              <a:rPr lang="en-US" dirty="0"/>
              <a:t>Show how sharing from one Snowflake account to another</a:t>
            </a:r>
          </a:p>
          <a:p>
            <a:pPr marL="609600" lvl="1" indent="0">
              <a:buNone/>
            </a:pPr>
            <a:endParaRPr lang="en-US" sz="1100" dirty="0"/>
          </a:p>
          <a:p>
            <a:endParaRPr lang="en-US" sz="18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pPr lvl="0"/>
            <a:r>
              <a:rPr lang="en-US" dirty="0"/>
              <a:t>Transform Data (10 min)</a:t>
            </a:r>
            <a:endParaRPr lang="en-US" sz="2400" dirty="0"/>
          </a:p>
        </p:txBody>
      </p:sp>
    </p:spTree>
    <p:extLst>
      <p:ext uri="{BB962C8B-B14F-4D97-AF65-F5344CB8AC3E}">
        <p14:creationId xmlns:p14="http://schemas.microsoft.com/office/powerpoint/2010/main" val="334745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0CEAA8-73FD-48B3-A440-C08F2A0BFBD2}"/>
              </a:ext>
            </a:extLst>
          </p:cNvPr>
          <p:cNvSpPr>
            <a:spLocks noGrp="1"/>
          </p:cNvSpPr>
          <p:nvPr>
            <p:ph type="body" idx="4294967295"/>
          </p:nvPr>
        </p:nvSpPr>
        <p:spPr>
          <a:xfrm>
            <a:off x="560388" y="1323975"/>
            <a:ext cx="8583612" cy="5046663"/>
          </a:xfrm>
        </p:spPr>
        <p:txBody>
          <a:bodyPr/>
          <a:lstStyle/>
          <a:p>
            <a:pPr lvl="0"/>
            <a:r>
              <a:rPr lang="en-US" dirty="0"/>
              <a:t>Show how to connect to Tableau / Power BI show that it works. (5-10 min)</a:t>
            </a:r>
            <a:endParaRPr lang="en-US" sz="1200" dirty="0"/>
          </a:p>
          <a:p>
            <a:pPr lvl="1"/>
            <a:r>
              <a:rPr lang="en-US" dirty="0"/>
              <a:t>Build a report on the viz tool to show the fly </a:t>
            </a:r>
            <a:r>
              <a:rPr lang="en-US" dirty="0" err="1"/>
              <a:t>by’s</a:t>
            </a:r>
            <a:endParaRPr lang="en-US" sz="1100" dirty="0"/>
          </a:p>
        </p:txBody>
      </p:sp>
      <p:sp>
        <p:nvSpPr>
          <p:cNvPr id="5" name="Text Placeholder 4">
            <a:extLst>
              <a:ext uri="{FF2B5EF4-FFF2-40B4-BE49-F238E27FC236}">
                <a16:creationId xmlns:a16="http://schemas.microsoft.com/office/drawing/2014/main" id="{25002EEC-CAE7-4702-B866-EB29698D5A75}"/>
              </a:ext>
            </a:extLst>
          </p:cNvPr>
          <p:cNvSpPr>
            <a:spLocks noGrp="1"/>
          </p:cNvSpPr>
          <p:nvPr>
            <p:ph type="body" idx="4294967295"/>
          </p:nvPr>
        </p:nvSpPr>
        <p:spPr>
          <a:xfrm>
            <a:off x="554038" y="512763"/>
            <a:ext cx="8589962" cy="723900"/>
          </a:xfrm>
        </p:spPr>
        <p:txBody>
          <a:bodyPr/>
          <a:lstStyle/>
          <a:p>
            <a:pPr lvl="0"/>
            <a:r>
              <a:rPr lang="en-US" dirty="0"/>
              <a:t>Connect Viz Tool - Tableau (5-10 min)</a:t>
            </a:r>
            <a:endParaRPr lang="en-US" sz="2400" dirty="0"/>
          </a:p>
        </p:txBody>
      </p:sp>
    </p:spTree>
    <p:extLst>
      <p:ext uri="{BB962C8B-B14F-4D97-AF65-F5344CB8AC3E}">
        <p14:creationId xmlns:p14="http://schemas.microsoft.com/office/powerpoint/2010/main" val="4521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More about data compression</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lstStyle/>
          <a:p>
            <a:pPr marL="342900" indent="-342900">
              <a:buFont typeface="Arial" panose="020B0604020202020204" pitchFamily="34" charset="0"/>
              <a:buChar char="•"/>
            </a:pPr>
            <a:r>
              <a:rPr lang="en-US" dirty="0"/>
              <a:t>Why dictionary compression works</a:t>
            </a: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9AA83A"/>
                </a:solidFill>
                <a:highlight>
                  <a:srgbClr val="000000"/>
                </a:highlight>
                <a:latin typeface="Consolas" panose="020B0609020204030204" pitchFamily="49" charset="0"/>
              </a:rPr>
              <a:t>'Utah'</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-- 4</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9AA83A"/>
                </a:solidFill>
                <a:highlight>
                  <a:srgbClr val="000000"/>
                </a:highlight>
                <a:latin typeface="Consolas" panose="020B0609020204030204" pitchFamily="49" charset="0"/>
              </a:rPr>
              <a:t>'Alabama'</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-- 7</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9AA83A"/>
                </a:solidFill>
                <a:highlight>
                  <a:srgbClr val="000000"/>
                </a:highlight>
                <a:latin typeface="Consolas" panose="020B0609020204030204" pitchFamily="49" charset="0"/>
              </a:rPr>
              <a:t>'Alabama'</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NVARCHAR</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--14</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6089B4"/>
                </a:solidFill>
                <a:highlight>
                  <a:srgbClr val="000000"/>
                </a:highlight>
                <a:latin typeface="Consolas" panose="020B0609020204030204" pitchFamily="49" charset="0"/>
              </a:rPr>
              <a:t>1</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TINYINT</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-- 1</a:t>
            </a:r>
            <a:endParaRPr lang="en-US" sz="1400" dirty="0">
              <a:solidFill>
                <a:srgbClr val="C5C8C6"/>
              </a:solidFill>
              <a:highlight>
                <a:srgbClr val="000000"/>
              </a:highlight>
              <a:latin typeface="Consolas" panose="020B0609020204030204" pitchFamily="49" charset="0"/>
            </a:endParaRPr>
          </a:p>
          <a:p>
            <a:pPr lvl="1"/>
            <a:r>
              <a:rPr lang="en-US" sz="1400" dirty="0">
                <a:solidFill>
                  <a:srgbClr val="D0B344"/>
                </a:solidFill>
                <a:highlight>
                  <a:srgbClr val="000000"/>
                </a:highlight>
                <a:latin typeface="Consolas" panose="020B0609020204030204" pitchFamily="49" charset="0"/>
              </a:rPr>
              <a:t>SELECT</a:t>
            </a:r>
            <a:r>
              <a:rPr lang="en-US" sz="1400" dirty="0">
                <a:solidFill>
                  <a:srgbClr val="C5C8C6"/>
                </a:solidFill>
                <a:highlight>
                  <a:srgbClr val="000000"/>
                </a:highlight>
                <a:latin typeface="Consolas" panose="020B0609020204030204" pitchFamily="49" charset="0"/>
              </a:rPr>
              <a:t> DATALENGTH(</a:t>
            </a:r>
            <a:r>
              <a:rPr lang="en-US" sz="1400" dirty="0">
                <a:solidFill>
                  <a:srgbClr val="676867"/>
                </a:solidFill>
                <a:highlight>
                  <a:srgbClr val="000000"/>
                </a:highlight>
                <a:latin typeface="Consolas" panose="020B0609020204030204" pitchFamily="49" charset="0"/>
              </a:rPr>
              <a:t>CAST</a:t>
            </a:r>
            <a:r>
              <a:rPr lang="en-US" sz="1400" dirty="0">
                <a:solidFill>
                  <a:srgbClr val="C5C8C6"/>
                </a:solidFill>
                <a:highlight>
                  <a:srgbClr val="000000"/>
                </a:highlight>
                <a:latin typeface="Consolas" panose="020B0609020204030204" pitchFamily="49" charset="0"/>
              </a:rPr>
              <a:t>(</a:t>
            </a:r>
            <a:r>
              <a:rPr lang="en-US" sz="1400" dirty="0">
                <a:solidFill>
                  <a:srgbClr val="6089B4"/>
                </a:solidFill>
                <a:highlight>
                  <a:srgbClr val="000000"/>
                </a:highlight>
                <a:latin typeface="Consolas" panose="020B0609020204030204" pitchFamily="49" charset="0"/>
              </a:rPr>
              <a:t>255</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AS</a:t>
            </a:r>
            <a:r>
              <a:rPr lang="en-US" sz="1400" dirty="0">
                <a:solidFill>
                  <a:srgbClr val="C5C8C6"/>
                </a:solidFill>
                <a:highlight>
                  <a:srgbClr val="000000"/>
                </a:highlight>
                <a:latin typeface="Consolas" panose="020B0609020204030204" pitchFamily="49" charset="0"/>
              </a:rPr>
              <a:t> </a:t>
            </a:r>
            <a:r>
              <a:rPr lang="en-US" sz="1400" dirty="0">
                <a:solidFill>
                  <a:srgbClr val="676867"/>
                </a:solidFill>
                <a:highlight>
                  <a:srgbClr val="000000"/>
                </a:highlight>
                <a:latin typeface="Consolas" panose="020B0609020204030204" pitchFamily="49" charset="0"/>
              </a:rPr>
              <a:t>TINYINT</a:t>
            </a:r>
            <a:r>
              <a:rPr lang="en-US" sz="1400" dirty="0">
                <a:solidFill>
                  <a:srgbClr val="C5C8C6"/>
                </a:solidFill>
                <a:highlight>
                  <a:srgbClr val="000000"/>
                </a:highlight>
                <a:latin typeface="Consolas" panose="020B0609020204030204" pitchFamily="49" charset="0"/>
              </a:rPr>
              <a:t>)); </a:t>
            </a:r>
            <a:r>
              <a:rPr lang="en-US" sz="1400" dirty="0">
                <a:solidFill>
                  <a:srgbClr val="9A9B99"/>
                </a:solidFill>
                <a:highlight>
                  <a:srgbClr val="000000"/>
                </a:highlight>
                <a:latin typeface="Consolas" panose="020B0609020204030204" pitchFamily="49" charset="0"/>
              </a:rPr>
              <a:t>-- 1</a:t>
            </a:r>
            <a:endParaRPr lang="en-US" sz="1400" dirty="0">
              <a:solidFill>
                <a:srgbClr val="C5C8C6"/>
              </a:solidFill>
              <a:highlight>
                <a:srgbClr val="000000"/>
              </a:highlight>
              <a:latin typeface="Consolas" panose="020B0609020204030204" pitchFamily="49"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Other compression types</a:t>
            </a:r>
          </a:p>
          <a:p>
            <a:pPr lvl="1"/>
            <a:r>
              <a:rPr lang="en-US" dirty="0"/>
              <a:t>Cluster Encoding, Sparse Encoding, Delta Encoding, Etc.</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Cardinality and compression</a:t>
            </a:r>
          </a:p>
          <a:p>
            <a:pPr marL="685800" lvl="1" indent="-342900">
              <a:buFont typeface="Arial" panose="020B0604020202020204" pitchFamily="34" charset="0"/>
              <a:buChar char="•"/>
            </a:pPr>
            <a:r>
              <a:rPr lang="en-US" dirty="0"/>
              <a:t>High Cardinality = Most values in the column are unique.</a:t>
            </a:r>
          </a:p>
          <a:p>
            <a:pPr marL="685800" lvl="1" indent="-342900">
              <a:buFont typeface="Arial" panose="020B0604020202020204" pitchFamily="34" charset="0"/>
              <a:buChar char="•"/>
            </a:pPr>
            <a:r>
              <a:rPr lang="en-US" dirty="0"/>
              <a:t>Low Cardinality = The column contains a few distinct values.</a:t>
            </a:r>
          </a:p>
          <a:p>
            <a:pPr marL="685800" lvl="1" indent="-342900">
              <a:buFont typeface="Arial" panose="020B0604020202020204" pitchFamily="34" charset="0"/>
              <a:buChar char="•"/>
            </a:pPr>
            <a:r>
              <a:rPr lang="en-US" dirty="0"/>
              <a:t>In general, low cardinality columns will allow for a higher compression rate.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Column store + compression allows for in-memory and massively parallel processing</a:t>
            </a:r>
          </a:p>
        </p:txBody>
      </p:sp>
    </p:spTree>
    <p:extLst>
      <p:ext uri="{BB962C8B-B14F-4D97-AF65-F5344CB8AC3E}">
        <p14:creationId xmlns:p14="http://schemas.microsoft.com/office/powerpoint/2010/main" val="187975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Where is column store used?</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lnSpcReduction="10000"/>
          </a:bodyPr>
          <a:lstStyle/>
          <a:p>
            <a:pPr marL="342900" indent="-342900">
              <a:buFont typeface="Arial" panose="020B0604020202020204" pitchFamily="34" charset="0"/>
              <a:buChar char="•"/>
            </a:pPr>
            <a:r>
              <a:rPr lang="en-US" dirty="0"/>
              <a:t>Relational Database Management Systems (RDBMS)</a:t>
            </a:r>
          </a:p>
          <a:p>
            <a:pPr marL="685800" lvl="1" indent="-342900">
              <a:buFont typeface="Arial" panose="020B0604020202020204" pitchFamily="34" charset="0"/>
              <a:buChar char="•"/>
            </a:pPr>
            <a:r>
              <a:rPr lang="en-US" dirty="0"/>
              <a:t>SQL Server </a:t>
            </a:r>
            <a:r>
              <a:rPr lang="en-US" dirty="0" err="1"/>
              <a:t>Columnstore</a:t>
            </a:r>
            <a:r>
              <a:rPr lang="en-US" dirty="0"/>
              <a:t> Indexes</a:t>
            </a:r>
          </a:p>
          <a:p>
            <a:pPr marL="685800" lvl="1" indent="-342900">
              <a:buFont typeface="Arial" panose="020B0604020202020204" pitchFamily="34" charset="0"/>
              <a:buChar char="•"/>
            </a:pPr>
            <a:r>
              <a:rPr lang="en-US" dirty="0"/>
              <a:t>SAP HANA</a:t>
            </a:r>
          </a:p>
          <a:p>
            <a:pPr marL="342900" indent="-342900">
              <a:buFont typeface="Arial" panose="020B0604020202020204" pitchFamily="34" charset="0"/>
              <a:buChar char="•"/>
            </a:pPr>
            <a:r>
              <a:rPr lang="en-US" dirty="0"/>
              <a:t>Enterprise Data Warehouse (EDW)</a:t>
            </a:r>
          </a:p>
          <a:p>
            <a:pPr marL="685800" lvl="1" indent="-342900">
              <a:buFont typeface="Arial" panose="020B0604020202020204" pitchFamily="34" charset="0"/>
              <a:buChar char="•"/>
            </a:pPr>
            <a:r>
              <a:rPr lang="en-US" dirty="0"/>
              <a:t>Amazon Redshift</a:t>
            </a:r>
          </a:p>
          <a:p>
            <a:pPr marL="685800" lvl="1" indent="-342900">
              <a:buFont typeface="Arial" panose="020B0604020202020204" pitchFamily="34" charset="0"/>
              <a:buChar char="•"/>
            </a:pPr>
            <a:r>
              <a:rPr lang="en-US" dirty="0"/>
              <a:t>Azure SQL Data Warehouse</a:t>
            </a:r>
          </a:p>
          <a:p>
            <a:pPr marL="685800" lvl="1" indent="-342900">
              <a:buFont typeface="Arial" panose="020B0604020202020204" pitchFamily="34" charset="0"/>
              <a:buChar char="•"/>
            </a:pPr>
            <a:r>
              <a:rPr lang="en-US" dirty="0"/>
              <a:t>Snowflake</a:t>
            </a:r>
          </a:p>
          <a:p>
            <a:pPr marL="685800" lvl="1" indent="-342900">
              <a:buFont typeface="Arial" panose="020B0604020202020204" pitchFamily="34" charset="0"/>
              <a:buChar char="•"/>
            </a:pPr>
            <a:r>
              <a:rPr lang="en-US" dirty="0"/>
              <a:t>Google </a:t>
            </a:r>
            <a:r>
              <a:rPr lang="en-US" dirty="0" err="1"/>
              <a:t>BigQuery</a:t>
            </a:r>
            <a:endParaRPr lang="en-US" dirty="0"/>
          </a:p>
          <a:p>
            <a:pPr marL="342900" indent="-342900">
              <a:buFont typeface="Arial" panose="020B0604020202020204" pitchFamily="34" charset="0"/>
              <a:buChar char="•"/>
            </a:pPr>
            <a:r>
              <a:rPr lang="en-US" dirty="0"/>
              <a:t>Apache Hadoop</a:t>
            </a:r>
          </a:p>
          <a:p>
            <a:pPr marL="685800" lvl="1" indent="-342900">
              <a:buFont typeface="Arial" panose="020B0604020202020204" pitchFamily="34" charset="0"/>
              <a:buChar char="•"/>
            </a:pPr>
            <a:r>
              <a:rPr lang="en-US" dirty="0"/>
              <a:t>Parquet</a:t>
            </a:r>
          </a:p>
          <a:p>
            <a:pPr marL="685800" lvl="1" indent="-342900">
              <a:buFont typeface="Arial" panose="020B0604020202020204" pitchFamily="34" charset="0"/>
              <a:buChar char="•"/>
            </a:pPr>
            <a:r>
              <a:rPr lang="en-US" dirty="0"/>
              <a:t>ORC</a:t>
            </a:r>
          </a:p>
          <a:p>
            <a:pPr marL="685800" lvl="1" indent="-342900">
              <a:buFont typeface="Arial" panose="020B0604020202020204" pitchFamily="34" charset="0"/>
              <a:buChar char="•"/>
            </a:pPr>
            <a:r>
              <a:rPr lang="en-US" dirty="0"/>
              <a:t>Kudu</a:t>
            </a:r>
          </a:p>
          <a:p>
            <a:pPr marL="342900" indent="-342900">
              <a:buFont typeface="Arial" panose="020B0604020202020204" pitchFamily="34" charset="0"/>
              <a:buChar char="•"/>
            </a:pPr>
            <a:r>
              <a:rPr lang="en-US" dirty="0"/>
              <a:t>Online Analytical Processing (OLAP)</a:t>
            </a:r>
          </a:p>
          <a:p>
            <a:pPr marL="685800" lvl="1" indent="-342900">
              <a:buFont typeface="Arial" panose="020B0604020202020204" pitchFamily="34" charset="0"/>
              <a:buChar char="•"/>
            </a:pPr>
            <a:r>
              <a:rPr lang="en-US" dirty="0"/>
              <a:t>Analysis Services Tabular Models</a:t>
            </a:r>
          </a:p>
          <a:p>
            <a:pPr marL="342900" indent="-342900">
              <a:buFont typeface="Arial" panose="020B0604020202020204" pitchFamily="34" charset="0"/>
              <a:buChar char="•"/>
            </a:pPr>
            <a:r>
              <a:rPr lang="en-US" dirty="0"/>
              <a:t>Data Visualization Tools</a:t>
            </a:r>
          </a:p>
          <a:p>
            <a:pPr marL="685800" lvl="1" indent="-342900">
              <a:buFont typeface="Arial" panose="020B0604020202020204" pitchFamily="34" charset="0"/>
              <a:buChar char="•"/>
            </a:pPr>
            <a:r>
              <a:rPr lang="en-US" dirty="0"/>
              <a:t>Power BI Import (</a:t>
            </a:r>
            <a:r>
              <a:rPr lang="en-US" dirty="0" err="1"/>
              <a:t>xVelocity</a:t>
            </a:r>
            <a:r>
              <a:rPr lang="en-US" dirty="0"/>
              <a:t> in-memory analytics engine)</a:t>
            </a:r>
          </a:p>
          <a:p>
            <a:pPr marL="685800" lvl="1" indent="-342900">
              <a:buFont typeface="Arial" panose="020B0604020202020204" pitchFamily="34" charset="0"/>
              <a:buChar char="•"/>
            </a:pPr>
            <a:r>
              <a:rPr lang="en-US" dirty="0"/>
              <a:t>Tableau Data Extracts/Hyper</a:t>
            </a:r>
          </a:p>
        </p:txBody>
      </p:sp>
    </p:spTree>
    <p:extLst>
      <p:ext uri="{BB962C8B-B14F-4D97-AF65-F5344CB8AC3E}">
        <p14:creationId xmlns:p14="http://schemas.microsoft.com/office/powerpoint/2010/main" val="397649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What is a snowflake “warehouse”?</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322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Databases, roles, and users</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2736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LOADING DATA</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870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CLONING</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6834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7CD-8900-4781-B56F-0E4327E55DD7}"/>
              </a:ext>
            </a:extLst>
          </p:cNvPr>
          <p:cNvSpPr>
            <a:spLocks noGrp="1"/>
          </p:cNvSpPr>
          <p:nvPr>
            <p:ph type="title"/>
          </p:nvPr>
        </p:nvSpPr>
        <p:spPr/>
        <p:txBody>
          <a:bodyPr/>
          <a:lstStyle/>
          <a:p>
            <a:r>
              <a:rPr lang="en-US" dirty="0"/>
              <a:t>TIME TRAVEL</a:t>
            </a:r>
          </a:p>
        </p:txBody>
      </p:sp>
      <p:sp>
        <p:nvSpPr>
          <p:cNvPr id="7" name="Content Placeholder 6">
            <a:extLst>
              <a:ext uri="{FF2B5EF4-FFF2-40B4-BE49-F238E27FC236}">
                <a16:creationId xmlns:a16="http://schemas.microsoft.com/office/drawing/2014/main" id="{77CE80C9-F156-444A-A5EF-9FD12F0E4770}"/>
              </a:ext>
            </a:extLst>
          </p:cNvPr>
          <p:cNvSpPr>
            <a:spLocks noGrp="1"/>
          </p:cNvSpPr>
          <p:nvPr>
            <p:ph idx="1"/>
          </p:nvPr>
        </p:nvSpPr>
        <p:spPr>
          <a:xfrm>
            <a:off x="228600" y="1306047"/>
            <a:ext cx="8686800" cy="5212080"/>
          </a:xfrm>
        </p:spPr>
        <p:txBody>
          <a:bodyPr>
            <a:normAutofit/>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295755869"/>
      </p:ext>
    </p:extLst>
  </p:cSld>
  <p:clrMapOvr>
    <a:masterClrMapping/>
  </p:clrMapOvr>
</p:sld>
</file>

<file path=ppt/theme/theme1.xml><?xml version="1.0" encoding="utf-8"?>
<a:theme xmlns:a="http://schemas.openxmlformats.org/drawingml/2006/main" name="Eide Bailly">
  <a:themeElements>
    <a:clrScheme name="Eide Bailly 2017">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MT">
      <a:majorFont>
        <a:latin typeface="Tw Cen MT Condensed"/>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D2D15982-F5CE-48B6-94C6-D8FB76762EA8}" vid="{2FC008EC-00C4-4B48-8837-27F00AE16904}"/>
    </a:ext>
  </a:extLst>
</a:theme>
</file>

<file path=ppt/theme/theme2.xml><?xml version="1.0" encoding="utf-8"?>
<a:theme xmlns:a="http://schemas.openxmlformats.org/drawingml/2006/main" name="Eide Bailly Financial Services">
  <a:themeElements>
    <a:clrScheme name="Eide Bailly 2017">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MT">
      <a:majorFont>
        <a:latin typeface="Tw Cen MT Condensed"/>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D2D15982-F5CE-48B6-94C6-D8FB76762EA8}" vid="{DA71E480-B4FA-415A-AA13-3C424D7746AE}"/>
    </a:ext>
  </a:extLst>
</a:theme>
</file>

<file path=ppt/theme/theme3.xml><?xml version="1.0" encoding="utf-8"?>
<a:theme xmlns:a="http://schemas.openxmlformats.org/drawingml/2006/main" name="Office Theme">
  <a:themeElements>
    <a:clrScheme name="Eide Bailly">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a:majorFont>
        <a:latin typeface="Tw Cen MT Condensed"/>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Eide Bailly">
      <a:dk1>
        <a:srgbClr val="000000"/>
      </a:dk1>
      <a:lt1>
        <a:srgbClr val="FFFFFF"/>
      </a:lt1>
      <a:dk2>
        <a:srgbClr val="182751"/>
      </a:dk2>
      <a:lt2>
        <a:srgbClr val="FEBD11"/>
      </a:lt2>
      <a:accent1>
        <a:srgbClr val="65666A"/>
      </a:accent1>
      <a:accent2>
        <a:srgbClr val="336195"/>
      </a:accent2>
      <a:accent3>
        <a:srgbClr val="0A5D67"/>
      </a:accent3>
      <a:accent4>
        <a:srgbClr val="56A0D3"/>
      </a:accent4>
      <a:accent5>
        <a:srgbClr val="621A4B"/>
      </a:accent5>
      <a:accent6>
        <a:srgbClr val="BDBBBA"/>
      </a:accent6>
      <a:hlink>
        <a:srgbClr val="0000FF"/>
      </a:hlink>
      <a:folHlink>
        <a:srgbClr val="400080"/>
      </a:folHlink>
    </a:clrScheme>
    <a:fontScheme name="Eide Bailly - Tw Cen">
      <a:majorFont>
        <a:latin typeface="Tw Cen MT Condensed"/>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C4A9AAD240914A82543763ED203729" ma:contentTypeVersion="12" ma:contentTypeDescription="Create a new document." ma:contentTypeScope="" ma:versionID="9b5fe49fef3aba4b2ccc8f34aa9c1adb">
  <xsd:schema xmlns:xsd="http://www.w3.org/2001/XMLSchema" xmlns:xs="http://www.w3.org/2001/XMLSchema" xmlns:p="http://schemas.microsoft.com/office/2006/metadata/properties" xmlns:ns1="http://schemas.microsoft.com/sharepoint/v3" xmlns:ns3="8326d037-3a48-4cd0-a6ef-93c4e5fe6454" xmlns:ns4="851da4ac-4006-4c2e-9849-01039a103cfd" xmlns:ns5="7f6939a6-186a-4de5-8ed2-bf95008c2f2b" targetNamespace="http://schemas.microsoft.com/office/2006/metadata/properties" ma:root="true" ma:fieldsID="04cf45be7dec8b4c42a686052017b708" ns1:_="" ns3:_="" ns4:_="" ns5:_="">
    <xsd:import namespace="http://schemas.microsoft.com/sharepoint/v3"/>
    <xsd:import namespace="8326d037-3a48-4cd0-a6ef-93c4e5fe6454"/>
    <xsd:import namespace="851da4ac-4006-4c2e-9849-01039a103cfd"/>
    <xsd:import namespace="7f6939a6-186a-4de5-8ed2-bf95008c2f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5:MediaServiceGenerationTime" minOccurs="0"/>
                <xsd:element ref="ns5: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26d037-3a48-4cd0-a6ef-93c4e5fe645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1da4ac-4006-4c2e-9849-01039a103cf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6939a6-186a-4de5-8ed2-bf95008c2f2b" elementFormDefault="qualified">
    <xsd:import namespace="http://schemas.microsoft.com/office/2006/documentManagement/types"/>
    <xsd:import namespace="http://schemas.microsoft.com/office/infopath/2007/PartnerControls"/>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05A4AB-9851-4401-9B08-3A95642B843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851da4ac-4006-4c2e-9849-01039a103cfd"/>
    <ds:schemaRef ds:uri="http://schemas.microsoft.com/office/2006/documentManagement/types"/>
    <ds:schemaRef ds:uri="http://schemas.microsoft.com/sharepoint/v3"/>
    <ds:schemaRef ds:uri="http://purl.org/dc/terms/"/>
    <ds:schemaRef ds:uri="7f6939a6-186a-4de5-8ed2-bf95008c2f2b"/>
    <ds:schemaRef ds:uri="8326d037-3a48-4cd0-a6ef-93c4e5fe6454"/>
    <ds:schemaRef ds:uri="http://www.w3.org/XML/1998/namespace"/>
  </ds:schemaRefs>
</ds:datastoreItem>
</file>

<file path=customXml/itemProps2.xml><?xml version="1.0" encoding="utf-8"?>
<ds:datastoreItem xmlns:ds="http://schemas.openxmlformats.org/officeDocument/2006/customXml" ds:itemID="{9E820DD2-FAD9-4F93-BCE6-412B6C28D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326d037-3a48-4cd0-a6ef-93c4e5fe6454"/>
    <ds:schemaRef ds:uri="851da4ac-4006-4c2e-9849-01039a103cfd"/>
    <ds:schemaRef ds:uri="7f6939a6-186a-4de5-8ed2-bf95008c2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2DC36-03CB-4739-ADFE-E81AB6D386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1039</TotalTime>
  <Words>777</Words>
  <Application>Microsoft Office PowerPoint</Application>
  <PresentationFormat>On-screen Show (4:3)</PresentationFormat>
  <Paragraphs>116</Paragraphs>
  <Slides>22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Consolas</vt:lpstr>
      <vt:lpstr>Tw Cen MT</vt:lpstr>
      <vt:lpstr>Tw Cen MT Condensed</vt:lpstr>
      <vt:lpstr>Eide Bailly</vt:lpstr>
      <vt:lpstr>Eide Bailly Financial Services</vt:lpstr>
      <vt:lpstr>Row store vs column store</vt:lpstr>
      <vt:lpstr>Column store compression</vt:lpstr>
      <vt:lpstr>More about data compression</vt:lpstr>
      <vt:lpstr>Where is column store used?</vt:lpstr>
      <vt:lpstr>What is a snowflake “warehouse”?</vt:lpstr>
      <vt:lpstr>Databases, roles, and users</vt:lpstr>
      <vt:lpstr>LOADING DATA</vt:lpstr>
      <vt:lpstr>CLONING</vt:lpstr>
      <vt:lpstr>TIME TRAVEL</vt:lpstr>
      <vt:lpstr>QUERYING SEMI-Structured data</vt:lpstr>
      <vt:lpstr>EXTRACT, TRANSFORM, LOAD</vt:lpstr>
      <vt:lpstr>An example using dbt</vt:lpstr>
      <vt:lpstr>Data visualization</vt:lpstr>
      <vt:lpstr>From joint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Eide Bailly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Row-store vs column-store</dc:title>
  <dc:creator>Ryan Schofield</dc:creator>
  <cp:lastModifiedBy>Jonathan Daniels</cp:lastModifiedBy>
  <cp:revision>12</cp:revision>
  <dcterms:created xsi:type="dcterms:W3CDTF">2019-10-09T19:54:40Z</dcterms:created>
  <dcterms:modified xsi:type="dcterms:W3CDTF">2019-10-17T05:36:32Z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0x0101002DC4A9AAD240914A82543763ED203729</vt:lpwstr>
  </property>
</Properties>
</file>