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MPjWml1md64rFsmZ01kUJZ6VfS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el Samo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3" d="100"/>
          <a:sy n="103" d="100"/>
        </p:scale>
        <p:origin x="22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1-23T08:29:42.929" idx="1">
    <p:pos x="172" y="384"/>
    <p:text>Not sure they will need 4 weeks for that, maybe 2 weeks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E00jPjI"/>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b1b26daa90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b1b26daa90_0_0: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b1b26daa90_0_29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b1b26daa90_0_2929: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2424ad4c2_0_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b2424ad4c2_0_4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1ba9027da_0_7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b1ba9027da_0_715: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2424ad4c2_0_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b2424ad4c2_0_1: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b1ba9027da_0_79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2b1ba9027da_0_79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b2424ad4c2_0_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b2424ad4c2_0_1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2424ad4c2_0_2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b2424ad4c2_0_23: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b1ba9027da_0_77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2b1ba9027da_0_770: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1ba9027da_0_78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b1ba9027da_0_783: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b2424ad4c2_0_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2b2424ad4c2_0_63: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b1b26daa90_0_372: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76" name="Google Shape;76;g2b1b26daa90_0_37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b1ba9027da_0_78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b1ba9027da_0_789: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1b26daa90_0_59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b1b26daa90_0_593: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1b26daa90_0_1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b1b26daa90_0_179: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1b26daa90_0_148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b1b26daa90_0_1487: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b1b26daa90_0_7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2b1b26daa90_0_751: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1b26daa90_0_1519:notes"/>
          <p:cNvSpPr txBox="1">
            <a:spLocks noGrp="1"/>
          </p:cNvSpPr>
          <p:nvPr>
            <p:ph type="body" idx="1"/>
          </p:nvPr>
        </p:nvSpPr>
        <p:spPr>
          <a:xfrm>
            <a:off x="694874" y="4856814"/>
            <a:ext cx="5558947" cy="3973845"/>
          </a:xfrm>
          <a:prstGeom prst="rect">
            <a:avLst/>
          </a:prstGeom>
          <a:noFill/>
          <a:ln>
            <a:noFill/>
          </a:ln>
        </p:spPr>
        <p:txBody>
          <a:bodyPr spcFirstLastPara="1" wrap="square" lIns="93162" tIns="46568" rIns="93162" bIns="46568" anchor="t" anchorCtr="0">
            <a:noAutofit/>
          </a:bodyPr>
          <a:lstStyle/>
          <a:p>
            <a:pPr marL="0" indent="0">
              <a:buSzPts val="1400"/>
              <a:buNone/>
            </a:pPr>
            <a:endParaRPr/>
          </a:p>
        </p:txBody>
      </p:sp>
      <p:sp>
        <p:nvSpPr>
          <p:cNvPr id="182" name="Google Shape;182;g2b1b26daa90_0_1519:notes"/>
          <p:cNvSpPr>
            <a:spLocks noGrp="1" noRot="1" noChangeAspect="1"/>
          </p:cNvSpPr>
          <p:nvPr>
            <p:ph type="sldImg" idx="2"/>
          </p:nvPr>
        </p:nvSpPr>
        <p:spPr>
          <a:xfrm>
            <a:off x="447675" y="1262063"/>
            <a:ext cx="6053138" cy="3405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1b26daa90_0_552: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194" name="Google Shape;194;g2b1b26daa90_0_5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b1ba9027da_0_7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b1ba9027da_0_710: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465887" indent="-304121"/>
            <a:r>
              <a:rPr lang="en"/>
              <a:t>German funds with US Presence : Picus, Headline, 468, Target Global, DTCP, Apollo Heatlh</a:t>
            </a:r>
            <a:br>
              <a:rPr lang="en"/>
            </a:br>
            <a:r>
              <a:rPr lang="en"/>
              <a:t>all data available here: </a:t>
            </a:r>
            <a:endParaRPr/>
          </a:p>
          <a:p>
            <a:pPr marL="465887" indent="-304121"/>
            <a:r>
              <a:rPr lang="en"/>
              <a:t>https://www.dropbox.com/scl/fi/h15yusxtcixmvspqhfmd8/German-VC-funds.xlsx?rlkey=20lu8cvehkbblln76oivi4sej&amp;dl=0</a:t>
            </a:r>
            <a:endParaRPr/>
          </a:p>
          <a:p>
            <a:pPr marL="465887" indent="-304121"/>
            <a:r>
              <a:rPr lang="en"/>
              <a:t>Mise </a:t>
            </a:r>
            <a:br>
              <a:rPr lang="en"/>
            </a:br>
            <a:r>
              <a:rPr lang="en"/>
              <a:t>Spanish funds with US Presence: Alma Mundi, Conexo, </a:t>
            </a:r>
            <a:endParaRPr/>
          </a:p>
          <a:p>
            <a:pPr marL="465887" indent="-304121"/>
            <a:r>
              <a:rPr lang="en"/>
              <a:t>French funds with US Presence: Cathay, Partech, Hardware Club, Whitestar, AXA, Ring</a:t>
            </a:r>
            <a:endParaRPr/>
          </a:p>
          <a:p>
            <a:pPr marL="465887" indent="-232943">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1_Title slide">
    <p:bg>
      <p:bgPr>
        <a:solidFill>
          <a:srgbClr val="E63424"/>
        </a:solidFill>
        <a:effectLst/>
      </p:bgPr>
    </p:bg>
    <p:spTree>
      <p:nvGrpSpPr>
        <p:cNvPr id="1" name="Shape 50"/>
        <p:cNvGrpSpPr/>
        <p:nvPr/>
      </p:nvGrpSpPr>
      <p:grpSpPr>
        <a:xfrm>
          <a:off x="0" y="0"/>
          <a:ext cx="0" cy="0"/>
          <a:chOff x="0" y="0"/>
          <a:chExt cx="0" cy="0"/>
        </a:xfrm>
      </p:grpSpPr>
      <p:pic>
        <p:nvPicPr>
          <p:cNvPr id="51" name="Google Shape;51;g2b1b26daa90_0_175"/>
          <p:cNvPicPr preferRelativeResize="0"/>
          <p:nvPr/>
        </p:nvPicPr>
        <p:blipFill rotWithShape="1">
          <a:blip r:embed="rId2">
            <a:alphaModFix/>
          </a:blip>
          <a:srcRect/>
          <a:stretch/>
        </p:blipFill>
        <p:spPr>
          <a:xfrm>
            <a:off x="3043151" y="1911253"/>
            <a:ext cx="3057697" cy="132099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1_Section header 2">
    <p:spTree>
      <p:nvGrpSpPr>
        <p:cNvPr id="1" name="Shape 52"/>
        <p:cNvGrpSpPr/>
        <p:nvPr/>
      </p:nvGrpSpPr>
      <p:grpSpPr>
        <a:xfrm>
          <a:off x="0" y="0"/>
          <a:ext cx="0" cy="0"/>
          <a:chOff x="0" y="0"/>
          <a:chExt cx="0" cy="0"/>
        </a:xfrm>
      </p:grpSpPr>
      <p:sp>
        <p:nvSpPr>
          <p:cNvPr id="53" name="Google Shape;53;g2b1b26daa90_0_365"/>
          <p:cNvSpPr txBox="1">
            <a:spLocks noGrp="1"/>
          </p:cNvSpPr>
          <p:nvPr>
            <p:ph type="body" idx="1"/>
          </p:nvPr>
        </p:nvSpPr>
        <p:spPr>
          <a:xfrm>
            <a:off x="256500" y="893700"/>
            <a:ext cx="8704800" cy="3780000"/>
          </a:xfrm>
          <a:prstGeom prst="rect">
            <a:avLst/>
          </a:prstGeom>
          <a:noFill/>
          <a:ln>
            <a:noFill/>
          </a:ln>
        </p:spPr>
        <p:txBody>
          <a:bodyPr spcFirstLastPara="1" wrap="square" lIns="27000" tIns="54000" rIns="54000" bIns="54000" anchor="t" anchorCtr="0">
            <a:noAutofit/>
          </a:bodyPr>
          <a:lstStyle>
            <a:lvl1pPr marL="457200" lvl="0" indent="-228600" algn="l" rtl="0">
              <a:lnSpc>
                <a:spcPct val="115000"/>
              </a:lnSpc>
              <a:spcBef>
                <a:spcPts val="0"/>
              </a:spcBef>
              <a:spcAft>
                <a:spcPts val="0"/>
              </a:spcAft>
              <a:buSzPts val="1400"/>
              <a:buNone/>
              <a:defRPr sz="1200">
                <a:latin typeface="Avenir"/>
                <a:ea typeface="Avenir"/>
                <a:cs typeface="Avenir"/>
                <a:sym typeface="Avenir"/>
              </a:defRPr>
            </a:lvl1pPr>
            <a:lvl2pPr marL="914400" lvl="1" indent="-228600" algn="l" rtl="0">
              <a:lnSpc>
                <a:spcPct val="115000"/>
              </a:lnSpc>
              <a:spcBef>
                <a:spcPts val="0"/>
              </a:spcBef>
              <a:spcAft>
                <a:spcPts val="0"/>
              </a:spcAft>
              <a:buSzPts val="1100"/>
              <a:buNone/>
              <a:defRPr sz="1400">
                <a:latin typeface="Avenir"/>
                <a:ea typeface="Avenir"/>
                <a:cs typeface="Avenir"/>
                <a:sym typeface="Avenir"/>
              </a:defRPr>
            </a:lvl2pPr>
            <a:lvl3pPr marL="1371600" lvl="2" indent="-228600" algn="l" rtl="0">
              <a:lnSpc>
                <a:spcPct val="115000"/>
              </a:lnSpc>
              <a:spcBef>
                <a:spcPts val="0"/>
              </a:spcBef>
              <a:spcAft>
                <a:spcPts val="0"/>
              </a:spcAft>
              <a:buSzPts val="1100"/>
              <a:buNone/>
              <a:defRPr sz="1400">
                <a:latin typeface="Avenir"/>
                <a:ea typeface="Avenir"/>
                <a:cs typeface="Avenir"/>
                <a:sym typeface="Avenir"/>
              </a:defRPr>
            </a:lvl3pPr>
            <a:lvl4pPr marL="1828800" lvl="3" indent="-228600" algn="l" rtl="0">
              <a:lnSpc>
                <a:spcPct val="115000"/>
              </a:lnSpc>
              <a:spcBef>
                <a:spcPts val="0"/>
              </a:spcBef>
              <a:spcAft>
                <a:spcPts val="0"/>
              </a:spcAft>
              <a:buSzPts val="1100"/>
              <a:buNone/>
              <a:defRPr sz="1400">
                <a:latin typeface="Avenir"/>
                <a:ea typeface="Avenir"/>
                <a:cs typeface="Avenir"/>
                <a:sym typeface="Avenir"/>
              </a:defRPr>
            </a:lvl4pPr>
            <a:lvl5pPr marL="2286000" lvl="4" indent="-228600" algn="l" rtl="0">
              <a:lnSpc>
                <a:spcPct val="115000"/>
              </a:lnSpc>
              <a:spcBef>
                <a:spcPts val="0"/>
              </a:spcBef>
              <a:spcAft>
                <a:spcPts val="0"/>
              </a:spcAft>
              <a:buSzPts val="1100"/>
              <a:buNone/>
              <a:defRPr sz="1400">
                <a:latin typeface="Avenir"/>
                <a:ea typeface="Avenir"/>
                <a:cs typeface="Avenir"/>
                <a:sym typeface="Aveni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54" name="Google Shape;54;g2b1b26daa90_0_365"/>
          <p:cNvSpPr txBox="1">
            <a:spLocks noGrp="1"/>
          </p:cNvSpPr>
          <p:nvPr>
            <p:ph type="body" idx="2"/>
          </p:nvPr>
        </p:nvSpPr>
        <p:spPr>
          <a:xfrm>
            <a:off x="257302" y="126900"/>
            <a:ext cx="8323500" cy="697800"/>
          </a:xfrm>
          <a:prstGeom prst="rect">
            <a:avLst/>
          </a:prstGeom>
          <a:noFill/>
          <a:ln>
            <a:noFill/>
          </a:ln>
        </p:spPr>
        <p:txBody>
          <a:bodyPr spcFirstLastPara="1" wrap="square" lIns="0" tIns="68575" rIns="68575" bIns="68575" anchor="t" anchorCtr="0">
            <a:noAutofit/>
          </a:bodyPr>
          <a:lstStyle>
            <a:lvl1pPr marL="457200" lvl="0" indent="-228600" algn="l" rtl="0">
              <a:lnSpc>
                <a:spcPct val="115000"/>
              </a:lnSpc>
              <a:spcBef>
                <a:spcPts val="0"/>
              </a:spcBef>
              <a:spcAft>
                <a:spcPts val="0"/>
              </a:spcAft>
              <a:buSzPts val="1400"/>
              <a:buFont typeface="Avenir"/>
              <a:buNone/>
              <a:defRPr sz="1800" b="1" cap="none">
                <a:solidFill>
                  <a:srgbClr val="E63424"/>
                </a:solidFill>
                <a:latin typeface="Avenir"/>
                <a:ea typeface="Avenir"/>
                <a:cs typeface="Avenir"/>
                <a:sym typeface="Avenir"/>
              </a:defRPr>
            </a:lvl1pPr>
            <a:lvl2pPr marL="914400" lvl="1" indent="-228600" algn="l" rtl="0">
              <a:lnSpc>
                <a:spcPct val="115000"/>
              </a:lnSpc>
              <a:spcBef>
                <a:spcPts val="0"/>
              </a:spcBef>
              <a:spcAft>
                <a:spcPts val="0"/>
              </a:spcAft>
              <a:buSzPts val="1100"/>
              <a:buFont typeface="Avenir"/>
              <a:buNone/>
              <a:defRPr sz="1200" cap="none">
                <a:latin typeface="Avenir"/>
                <a:ea typeface="Avenir"/>
                <a:cs typeface="Avenir"/>
                <a:sym typeface="Avenir"/>
              </a:defRPr>
            </a:lvl2pPr>
            <a:lvl3pPr marL="1371600" lvl="2" indent="-228600" algn="l" rtl="0">
              <a:lnSpc>
                <a:spcPct val="115000"/>
              </a:lnSpc>
              <a:spcBef>
                <a:spcPts val="0"/>
              </a:spcBef>
              <a:spcAft>
                <a:spcPts val="0"/>
              </a:spcAft>
              <a:buSzPts val="1100"/>
              <a:buFont typeface="Avenir"/>
              <a:buNone/>
              <a:defRPr sz="1200" cap="none">
                <a:latin typeface="Avenir"/>
                <a:ea typeface="Avenir"/>
                <a:cs typeface="Avenir"/>
                <a:sym typeface="Avenir"/>
              </a:defRPr>
            </a:lvl3pPr>
            <a:lvl4pPr marL="1828800" lvl="3" indent="-228600" algn="l" rtl="0">
              <a:lnSpc>
                <a:spcPct val="115000"/>
              </a:lnSpc>
              <a:spcBef>
                <a:spcPts val="0"/>
              </a:spcBef>
              <a:spcAft>
                <a:spcPts val="0"/>
              </a:spcAft>
              <a:buSzPts val="1100"/>
              <a:buFont typeface="Avenir"/>
              <a:buNone/>
              <a:defRPr sz="1200" cap="none">
                <a:latin typeface="Avenir"/>
                <a:ea typeface="Avenir"/>
                <a:cs typeface="Avenir"/>
                <a:sym typeface="Avenir"/>
              </a:defRPr>
            </a:lvl4pPr>
            <a:lvl5pPr marL="2286000" lvl="4" indent="-228600" algn="l" rtl="0">
              <a:lnSpc>
                <a:spcPct val="115000"/>
              </a:lnSpc>
              <a:spcBef>
                <a:spcPts val="0"/>
              </a:spcBef>
              <a:spcAft>
                <a:spcPts val="0"/>
              </a:spcAft>
              <a:buSzPts val="1100"/>
              <a:buFont typeface="Avenir"/>
              <a:buNone/>
              <a:defRPr sz="1200" cap="none">
                <a:latin typeface="Avenir"/>
                <a:ea typeface="Avenir"/>
                <a:cs typeface="Avenir"/>
                <a:sym typeface="Aveni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55" name="Google Shape;55;g2b1b26daa90_0_365"/>
          <p:cNvSpPr/>
          <p:nvPr/>
        </p:nvSpPr>
        <p:spPr>
          <a:xfrm>
            <a:off x="124200" y="4784400"/>
            <a:ext cx="270000" cy="270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chemeClr val="lt1"/>
              </a:solidFill>
              <a:latin typeface="Arial"/>
              <a:ea typeface="Arial"/>
              <a:cs typeface="Arial"/>
              <a:sym typeface="Arial"/>
            </a:endParaRPr>
          </a:p>
        </p:txBody>
      </p:sp>
      <p:pic>
        <p:nvPicPr>
          <p:cNvPr id="56" name="Google Shape;56;g2b1b26daa90_0_365" descr="Logo&#10;&#10;Description automatically generated"/>
          <p:cNvPicPr preferRelativeResize="0"/>
          <p:nvPr/>
        </p:nvPicPr>
        <p:blipFill rotWithShape="1">
          <a:blip r:embed="rId2">
            <a:alphaModFix/>
          </a:blip>
          <a:srcRect/>
          <a:stretch/>
        </p:blipFill>
        <p:spPr>
          <a:xfrm>
            <a:off x="8664300" y="186300"/>
            <a:ext cx="306000" cy="306000"/>
          </a:xfrm>
          <a:prstGeom prst="rect">
            <a:avLst/>
          </a:prstGeom>
          <a:noFill/>
          <a:ln>
            <a:noFill/>
          </a:ln>
        </p:spPr>
      </p:pic>
      <p:sp>
        <p:nvSpPr>
          <p:cNvPr id="57" name="Google Shape;57;g2b1b26daa90_0_365"/>
          <p:cNvSpPr txBox="1">
            <a:spLocks noGrp="1"/>
          </p:cNvSpPr>
          <p:nvPr>
            <p:ph type="body" idx="3"/>
          </p:nvPr>
        </p:nvSpPr>
        <p:spPr>
          <a:xfrm>
            <a:off x="469899" y="4780221"/>
            <a:ext cx="8500500" cy="270000"/>
          </a:xfrm>
          <a:prstGeom prst="rect">
            <a:avLst/>
          </a:prstGeom>
          <a:noFill/>
          <a:ln>
            <a:noFill/>
          </a:ln>
        </p:spPr>
        <p:txBody>
          <a:bodyPr spcFirstLastPara="1" wrap="square" lIns="68575" tIns="68575" rIns="68575" bIns="68575" anchor="t" anchorCtr="0">
            <a:normAutofit/>
          </a:bodyPr>
          <a:lstStyle>
            <a:lvl1pPr marL="457200" lvl="0" indent="-228600" algn="l" rtl="0">
              <a:lnSpc>
                <a:spcPct val="115000"/>
              </a:lnSpc>
              <a:spcBef>
                <a:spcPts val="0"/>
              </a:spcBef>
              <a:spcAft>
                <a:spcPts val="0"/>
              </a:spcAft>
              <a:buSzPts val="1400"/>
              <a:buNone/>
              <a:defRPr sz="600" cap="none">
                <a:latin typeface="Avenir"/>
                <a:ea typeface="Avenir"/>
                <a:cs typeface="Avenir"/>
                <a:sym typeface="Avenir"/>
              </a:defRPr>
            </a:lvl1pPr>
            <a:lvl2pPr marL="914400" lvl="1" indent="-228600" algn="r" rtl="0">
              <a:lnSpc>
                <a:spcPct val="115000"/>
              </a:lnSpc>
              <a:spcBef>
                <a:spcPts val="0"/>
              </a:spcBef>
              <a:spcAft>
                <a:spcPts val="0"/>
              </a:spcAft>
              <a:buSzPts val="1100"/>
              <a:buNone/>
              <a:defRPr sz="600" cap="none">
                <a:latin typeface="Avenir"/>
                <a:ea typeface="Avenir"/>
                <a:cs typeface="Avenir"/>
                <a:sym typeface="Avenir"/>
              </a:defRPr>
            </a:lvl2pPr>
            <a:lvl3pPr marL="1371600" lvl="2" indent="-228600" algn="r" rtl="0">
              <a:lnSpc>
                <a:spcPct val="115000"/>
              </a:lnSpc>
              <a:spcBef>
                <a:spcPts val="0"/>
              </a:spcBef>
              <a:spcAft>
                <a:spcPts val="0"/>
              </a:spcAft>
              <a:buSzPts val="1100"/>
              <a:buNone/>
              <a:defRPr sz="600" cap="none">
                <a:latin typeface="Avenir"/>
                <a:ea typeface="Avenir"/>
                <a:cs typeface="Avenir"/>
                <a:sym typeface="Avenir"/>
              </a:defRPr>
            </a:lvl3pPr>
            <a:lvl4pPr marL="1828800" lvl="3" indent="-228600" algn="r" rtl="0">
              <a:lnSpc>
                <a:spcPct val="115000"/>
              </a:lnSpc>
              <a:spcBef>
                <a:spcPts val="0"/>
              </a:spcBef>
              <a:spcAft>
                <a:spcPts val="0"/>
              </a:spcAft>
              <a:buSzPts val="1100"/>
              <a:buNone/>
              <a:defRPr sz="600" cap="none">
                <a:latin typeface="Avenir"/>
                <a:ea typeface="Avenir"/>
                <a:cs typeface="Avenir"/>
                <a:sym typeface="Avenir"/>
              </a:defRPr>
            </a:lvl4pPr>
            <a:lvl5pPr marL="2286000" lvl="4" indent="-228600" algn="r" rtl="0">
              <a:lnSpc>
                <a:spcPct val="115000"/>
              </a:lnSpc>
              <a:spcBef>
                <a:spcPts val="0"/>
              </a:spcBef>
              <a:spcAft>
                <a:spcPts val="0"/>
              </a:spcAft>
              <a:buSzPts val="1100"/>
              <a:buNone/>
              <a:defRPr sz="600" cap="none">
                <a:latin typeface="Avenir"/>
                <a:ea typeface="Avenir"/>
                <a:cs typeface="Avenir"/>
                <a:sym typeface="Aveni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58" name="Google Shape;58;g2b1b26daa90_0_365"/>
          <p:cNvSpPr txBox="1"/>
          <p:nvPr/>
        </p:nvSpPr>
        <p:spPr>
          <a:xfrm>
            <a:off x="121500" y="4784400"/>
            <a:ext cx="270000" cy="2700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1_Section header">
    <p:bg>
      <p:bgPr>
        <a:solidFill>
          <a:srgbClr val="E63424"/>
        </a:solidFill>
        <a:effectLst/>
      </p:bgPr>
    </p:bg>
    <p:spTree>
      <p:nvGrpSpPr>
        <p:cNvPr id="1" name="Shape 59"/>
        <p:cNvGrpSpPr/>
        <p:nvPr/>
      </p:nvGrpSpPr>
      <p:grpSpPr>
        <a:xfrm>
          <a:off x="0" y="0"/>
          <a:ext cx="0" cy="0"/>
          <a:chOff x="0" y="0"/>
          <a:chExt cx="0" cy="0"/>
        </a:xfrm>
      </p:grpSpPr>
      <p:sp>
        <p:nvSpPr>
          <p:cNvPr id="60" name="Google Shape;60;g2b1b26daa90_0_549"/>
          <p:cNvSpPr txBox="1">
            <a:spLocks noGrp="1"/>
          </p:cNvSpPr>
          <p:nvPr>
            <p:ph type="title"/>
          </p:nvPr>
        </p:nvSpPr>
        <p:spPr>
          <a:xfrm>
            <a:off x="278788" y="2223725"/>
            <a:ext cx="5855100" cy="675300"/>
          </a:xfrm>
          <a:prstGeom prst="rect">
            <a:avLst/>
          </a:prstGeom>
          <a:noFill/>
          <a:ln>
            <a:noFill/>
          </a:ln>
        </p:spPr>
        <p:txBody>
          <a:bodyPr spcFirstLastPara="1" wrap="square" lIns="0" tIns="68575" rIns="68575" bIns="68575" anchor="t" anchorCtr="0">
            <a:noAutofit/>
          </a:bodyPr>
          <a:lstStyle>
            <a:lvl1pPr lvl="0" algn="l" rtl="0">
              <a:lnSpc>
                <a:spcPct val="100000"/>
              </a:lnSpc>
              <a:spcBef>
                <a:spcPts val="0"/>
              </a:spcBef>
              <a:spcAft>
                <a:spcPts val="0"/>
              </a:spcAft>
              <a:buSzPts val="2100"/>
              <a:buNone/>
              <a:defRPr sz="2700" b="1" cap="none">
                <a:solidFill>
                  <a:schemeClr val="lt1"/>
                </a:solidFill>
                <a:latin typeface="Avenir"/>
                <a:ea typeface="Avenir"/>
                <a:cs typeface="Avenir"/>
                <a:sym typeface="Avenir"/>
              </a:defRPr>
            </a:lvl1pPr>
            <a:lvl2pPr lvl="1" algn="l" rtl="0">
              <a:lnSpc>
                <a:spcPct val="100000"/>
              </a:lnSpc>
              <a:spcBef>
                <a:spcPts val="0"/>
              </a:spcBef>
              <a:spcAft>
                <a:spcPts val="0"/>
              </a:spcAft>
              <a:buSzPts val="2100"/>
              <a:buNone/>
              <a:defRPr/>
            </a:lvl2pPr>
            <a:lvl3pPr lvl="2" algn="l" rtl="0">
              <a:lnSpc>
                <a:spcPct val="100000"/>
              </a:lnSpc>
              <a:spcBef>
                <a:spcPts val="0"/>
              </a:spcBef>
              <a:spcAft>
                <a:spcPts val="0"/>
              </a:spcAft>
              <a:buSzPts val="2100"/>
              <a:buNone/>
              <a:defRPr/>
            </a:lvl3pPr>
            <a:lvl4pPr lvl="3" algn="l" rtl="0">
              <a:lnSpc>
                <a:spcPct val="100000"/>
              </a:lnSpc>
              <a:spcBef>
                <a:spcPts val="0"/>
              </a:spcBef>
              <a:spcAft>
                <a:spcPts val="0"/>
              </a:spcAft>
              <a:buSzPts val="2100"/>
              <a:buNone/>
              <a:defRPr/>
            </a:lvl4pPr>
            <a:lvl5pPr lvl="4" algn="l" rtl="0">
              <a:lnSpc>
                <a:spcPct val="100000"/>
              </a:lnSpc>
              <a:spcBef>
                <a:spcPts val="0"/>
              </a:spcBef>
              <a:spcAft>
                <a:spcPts val="0"/>
              </a:spcAft>
              <a:buSzPts val="2100"/>
              <a:buNone/>
              <a:defRPr/>
            </a:lvl5pPr>
            <a:lvl6pPr lvl="5" algn="l" rtl="0">
              <a:lnSpc>
                <a:spcPct val="100000"/>
              </a:lnSpc>
              <a:spcBef>
                <a:spcPts val="0"/>
              </a:spcBef>
              <a:spcAft>
                <a:spcPts val="0"/>
              </a:spcAft>
              <a:buSzPts val="2100"/>
              <a:buNone/>
              <a:defRPr/>
            </a:lvl6pPr>
            <a:lvl7pPr lvl="6" algn="l" rtl="0">
              <a:lnSpc>
                <a:spcPct val="100000"/>
              </a:lnSpc>
              <a:spcBef>
                <a:spcPts val="0"/>
              </a:spcBef>
              <a:spcAft>
                <a:spcPts val="0"/>
              </a:spcAft>
              <a:buSzPts val="2100"/>
              <a:buNone/>
              <a:defRPr/>
            </a:lvl7pPr>
            <a:lvl8pPr lvl="7" algn="l" rtl="0">
              <a:lnSpc>
                <a:spcPct val="100000"/>
              </a:lnSpc>
              <a:spcBef>
                <a:spcPts val="0"/>
              </a:spcBef>
              <a:spcAft>
                <a:spcPts val="0"/>
              </a:spcAft>
              <a:buSzPts val="2100"/>
              <a:buNone/>
              <a:defRPr/>
            </a:lvl8pPr>
            <a:lvl9pPr lvl="8" algn="l" rtl="0">
              <a:lnSpc>
                <a:spcPct val="100000"/>
              </a:lnSpc>
              <a:spcBef>
                <a:spcPts val="0"/>
              </a:spcBef>
              <a:spcAft>
                <a:spcPts val="0"/>
              </a:spcAft>
              <a:buSzPts val="2100"/>
              <a:buNone/>
              <a:defRPr/>
            </a:lvl9pPr>
          </a:lstStyle>
          <a:p>
            <a:endParaRPr/>
          </a:p>
        </p:txBody>
      </p:sp>
      <p:pic>
        <p:nvPicPr>
          <p:cNvPr id="61" name="Google Shape;61;g2b1b26daa90_0_549" descr="Icon&#10;&#10;Description automatically generated"/>
          <p:cNvPicPr preferRelativeResize="0"/>
          <p:nvPr/>
        </p:nvPicPr>
        <p:blipFill rotWithShape="1">
          <a:blip r:embed="rId2">
            <a:alphaModFix/>
          </a:blip>
          <a:srcRect/>
          <a:stretch/>
        </p:blipFill>
        <p:spPr>
          <a:xfrm>
            <a:off x="8664733" y="185566"/>
            <a:ext cx="306000" cy="306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1_Section header 5">
    <p:spTree>
      <p:nvGrpSpPr>
        <p:cNvPr id="1" name="Shape 62"/>
        <p:cNvGrpSpPr/>
        <p:nvPr/>
      </p:nvGrpSpPr>
      <p:grpSpPr>
        <a:xfrm>
          <a:off x="0" y="0"/>
          <a:ext cx="0" cy="0"/>
          <a:chOff x="0" y="0"/>
          <a:chExt cx="0" cy="0"/>
        </a:xfrm>
      </p:grpSpPr>
      <p:pic>
        <p:nvPicPr>
          <p:cNvPr id="63" name="Google Shape;63;g2b1b26daa90_0_1702" descr="A close up of a tree bark&#10;&#10;Description automatically generated"/>
          <p:cNvPicPr preferRelativeResize="0"/>
          <p:nvPr/>
        </p:nvPicPr>
        <p:blipFill rotWithShape="1">
          <a:blip r:embed="rId2">
            <a:alphaModFix/>
          </a:blip>
          <a:srcRect/>
          <a:stretch/>
        </p:blipFill>
        <p:spPr>
          <a:xfrm>
            <a:off x="7268400" y="94500"/>
            <a:ext cx="1809001" cy="4957200"/>
          </a:xfrm>
          <a:prstGeom prst="rect">
            <a:avLst/>
          </a:prstGeom>
          <a:noFill/>
          <a:ln>
            <a:noFill/>
          </a:ln>
        </p:spPr>
      </p:pic>
      <p:pic>
        <p:nvPicPr>
          <p:cNvPr id="64" name="Google Shape;64;g2b1b26daa90_0_1702" descr="Icon&#10;&#10;Description automatically generated"/>
          <p:cNvPicPr preferRelativeResize="0"/>
          <p:nvPr/>
        </p:nvPicPr>
        <p:blipFill rotWithShape="1">
          <a:blip r:embed="rId3">
            <a:alphaModFix/>
          </a:blip>
          <a:srcRect/>
          <a:stretch/>
        </p:blipFill>
        <p:spPr>
          <a:xfrm>
            <a:off x="8664733" y="185566"/>
            <a:ext cx="306000" cy="306000"/>
          </a:xfrm>
          <a:prstGeom prst="rect">
            <a:avLst/>
          </a:prstGeom>
          <a:noFill/>
          <a:ln>
            <a:noFill/>
          </a:ln>
        </p:spPr>
      </p:pic>
      <p:sp>
        <p:nvSpPr>
          <p:cNvPr id="65" name="Google Shape;65;g2b1b26daa90_0_1702"/>
          <p:cNvSpPr txBox="1">
            <a:spLocks noGrp="1"/>
          </p:cNvSpPr>
          <p:nvPr>
            <p:ph type="body" idx="1"/>
          </p:nvPr>
        </p:nvSpPr>
        <p:spPr>
          <a:xfrm>
            <a:off x="477399" y="4783561"/>
            <a:ext cx="6707700" cy="266700"/>
          </a:xfrm>
          <a:prstGeom prst="rect">
            <a:avLst/>
          </a:prstGeom>
          <a:noFill/>
          <a:ln>
            <a:noFill/>
          </a:ln>
        </p:spPr>
        <p:txBody>
          <a:bodyPr spcFirstLastPara="1" wrap="square" lIns="68575" tIns="68575" rIns="68575" bIns="68575" anchor="t" anchorCtr="0">
            <a:normAutofit/>
          </a:bodyPr>
          <a:lstStyle>
            <a:lvl1pPr marL="457200" lvl="0" indent="-228600" algn="l" rtl="0">
              <a:lnSpc>
                <a:spcPct val="115000"/>
              </a:lnSpc>
              <a:spcBef>
                <a:spcPts val="0"/>
              </a:spcBef>
              <a:spcAft>
                <a:spcPts val="0"/>
              </a:spcAft>
              <a:buSzPts val="1400"/>
              <a:buNone/>
              <a:defRPr sz="600" cap="none">
                <a:latin typeface="Avenir"/>
                <a:ea typeface="Avenir"/>
                <a:cs typeface="Avenir"/>
                <a:sym typeface="Avenir"/>
              </a:defRPr>
            </a:lvl1pPr>
            <a:lvl2pPr marL="914400" lvl="1" indent="-228600" algn="r" rtl="0">
              <a:lnSpc>
                <a:spcPct val="115000"/>
              </a:lnSpc>
              <a:spcBef>
                <a:spcPts val="0"/>
              </a:spcBef>
              <a:spcAft>
                <a:spcPts val="0"/>
              </a:spcAft>
              <a:buSzPts val="1100"/>
              <a:buNone/>
              <a:defRPr sz="600" cap="none">
                <a:latin typeface="Avenir"/>
                <a:ea typeface="Avenir"/>
                <a:cs typeface="Avenir"/>
                <a:sym typeface="Avenir"/>
              </a:defRPr>
            </a:lvl2pPr>
            <a:lvl3pPr marL="1371600" lvl="2" indent="-228600" algn="r" rtl="0">
              <a:lnSpc>
                <a:spcPct val="115000"/>
              </a:lnSpc>
              <a:spcBef>
                <a:spcPts val="0"/>
              </a:spcBef>
              <a:spcAft>
                <a:spcPts val="0"/>
              </a:spcAft>
              <a:buSzPts val="1100"/>
              <a:buNone/>
              <a:defRPr sz="600" cap="none">
                <a:latin typeface="Avenir"/>
                <a:ea typeface="Avenir"/>
                <a:cs typeface="Avenir"/>
                <a:sym typeface="Avenir"/>
              </a:defRPr>
            </a:lvl3pPr>
            <a:lvl4pPr marL="1828800" lvl="3" indent="-228600" algn="r" rtl="0">
              <a:lnSpc>
                <a:spcPct val="115000"/>
              </a:lnSpc>
              <a:spcBef>
                <a:spcPts val="0"/>
              </a:spcBef>
              <a:spcAft>
                <a:spcPts val="0"/>
              </a:spcAft>
              <a:buSzPts val="1100"/>
              <a:buNone/>
              <a:defRPr sz="600" cap="none">
                <a:latin typeface="Avenir"/>
                <a:ea typeface="Avenir"/>
                <a:cs typeface="Avenir"/>
                <a:sym typeface="Avenir"/>
              </a:defRPr>
            </a:lvl4pPr>
            <a:lvl5pPr marL="2286000" lvl="4" indent="-228600" algn="r" rtl="0">
              <a:lnSpc>
                <a:spcPct val="115000"/>
              </a:lnSpc>
              <a:spcBef>
                <a:spcPts val="0"/>
              </a:spcBef>
              <a:spcAft>
                <a:spcPts val="0"/>
              </a:spcAft>
              <a:buSzPts val="1100"/>
              <a:buNone/>
              <a:defRPr sz="600" cap="none">
                <a:latin typeface="Avenir"/>
                <a:ea typeface="Avenir"/>
                <a:cs typeface="Avenir"/>
                <a:sym typeface="Aveni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66" name="Google Shape;66;g2b1b26daa90_0_1702"/>
          <p:cNvSpPr txBox="1">
            <a:spLocks noGrp="1"/>
          </p:cNvSpPr>
          <p:nvPr>
            <p:ph type="body" idx="2"/>
          </p:nvPr>
        </p:nvSpPr>
        <p:spPr>
          <a:xfrm>
            <a:off x="256500" y="892398"/>
            <a:ext cx="6928800" cy="3780000"/>
          </a:xfrm>
          <a:prstGeom prst="rect">
            <a:avLst/>
          </a:prstGeom>
          <a:noFill/>
          <a:ln>
            <a:noFill/>
          </a:ln>
        </p:spPr>
        <p:txBody>
          <a:bodyPr spcFirstLastPara="1" wrap="square" lIns="27000" tIns="54000" rIns="54000" bIns="54000" anchor="t" anchorCtr="0">
            <a:noAutofit/>
          </a:bodyPr>
          <a:lstStyle>
            <a:lvl1pPr marL="457200" lvl="0" indent="-317500" algn="l" rtl="0">
              <a:lnSpc>
                <a:spcPct val="115000"/>
              </a:lnSpc>
              <a:spcBef>
                <a:spcPts val="0"/>
              </a:spcBef>
              <a:spcAft>
                <a:spcPts val="0"/>
              </a:spcAft>
              <a:buSzPts val="1400"/>
              <a:buChar char="●"/>
              <a:defRPr sz="1200">
                <a:latin typeface="Avenir"/>
                <a:ea typeface="Avenir"/>
                <a:cs typeface="Avenir"/>
                <a:sym typeface="Aveni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67" name="Google Shape;67;g2b1b26daa90_0_1702"/>
          <p:cNvSpPr txBox="1">
            <a:spLocks noGrp="1"/>
          </p:cNvSpPr>
          <p:nvPr>
            <p:ph type="body" idx="3"/>
          </p:nvPr>
        </p:nvSpPr>
        <p:spPr>
          <a:xfrm>
            <a:off x="256500" y="126900"/>
            <a:ext cx="6928800" cy="693000"/>
          </a:xfrm>
          <a:prstGeom prst="rect">
            <a:avLst/>
          </a:prstGeom>
          <a:noFill/>
          <a:ln>
            <a:noFill/>
          </a:ln>
        </p:spPr>
        <p:txBody>
          <a:bodyPr spcFirstLastPara="1" wrap="square" lIns="0" tIns="68575" rIns="68575" bIns="68575" anchor="t" anchorCtr="0">
            <a:noAutofit/>
          </a:bodyPr>
          <a:lstStyle>
            <a:lvl1pPr marL="457200" lvl="0" indent="-317500" algn="l" rtl="0">
              <a:lnSpc>
                <a:spcPct val="115000"/>
              </a:lnSpc>
              <a:spcBef>
                <a:spcPts val="0"/>
              </a:spcBef>
              <a:spcAft>
                <a:spcPts val="0"/>
              </a:spcAft>
              <a:buSzPts val="1400"/>
              <a:buChar char="●"/>
              <a:defRPr sz="1800" b="1">
                <a:solidFill>
                  <a:srgbClr val="E63424"/>
                </a:solidFill>
                <a:latin typeface="Avenir"/>
                <a:ea typeface="Avenir"/>
                <a:cs typeface="Avenir"/>
                <a:sym typeface="Aveni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68" name="Google Shape;68;g2b1b26daa90_0_1702"/>
          <p:cNvSpPr/>
          <p:nvPr/>
        </p:nvSpPr>
        <p:spPr>
          <a:xfrm>
            <a:off x="123160" y="4783560"/>
            <a:ext cx="270000" cy="270000"/>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a:solidFill>
                <a:schemeClr val="lt1"/>
              </a:solidFill>
              <a:latin typeface="Arial"/>
              <a:ea typeface="Arial"/>
              <a:cs typeface="Arial"/>
              <a:sym typeface="Arial"/>
            </a:endParaRPr>
          </a:p>
        </p:txBody>
      </p:sp>
      <p:sp>
        <p:nvSpPr>
          <p:cNvPr id="69" name="Google Shape;69;g2b1b26daa90_0_1702"/>
          <p:cNvSpPr txBox="1"/>
          <p:nvPr/>
        </p:nvSpPr>
        <p:spPr>
          <a:xfrm>
            <a:off x="123160" y="4786900"/>
            <a:ext cx="270000" cy="266700"/>
          </a:xfrm>
          <a:prstGeom prst="rect">
            <a:avLst/>
          </a:prstGeom>
          <a:no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600"/>
              <a:buFont typeface="Arial"/>
              <a:buNone/>
            </a:pPr>
            <a:fld id="{00000000-1234-1234-1234-123412341234}" type="slidenum">
              <a:rPr lang="en" sz="800" b="0" i="0" u="none" strike="noStrike" cap="none">
                <a:solidFill>
                  <a:schemeClr val="lt1"/>
                </a:solidFill>
                <a:latin typeface="Arial"/>
                <a:ea typeface="Arial"/>
                <a:cs typeface="Arial"/>
                <a:sym typeface="Arial"/>
              </a:rPr>
              <a:t>‹#›</a:t>
            </a:fld>
            <a:endParaRPr sz="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simple-light-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simple-light-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simple-light-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hyperlink" Target="https://www.allo-media.fr/" TargetMode="External"/><Relationship Id="rId13" Type="http://schemas.openxmlformats.org/officeDocument/2006/relationships/hyperlink" Target="https://www.worldia.com/" TargetMode="External"/><Relationship Id="rId18" Type="http://schemas.openxmlformats.org/officeDocument/2006/relationships/image" Target="../media/image32.jpg"/><Relationship Id="rId3" Type="http://schemas.openxmlformats.org/officeDocument/2006/relationships/image" Target="../media/image20.png"/><Relationship Id="rId21" Type="http://schemas.openxmlformats.org/officeDocument/2006/relationships/image" Target="../media/image35.png"/><Relationship Id="rId7" Type="http://schemas.openxmlformats.org/officeDocument/2006/relationships/image" Target="../media/image24.png"/><Relationship Id="rId12" Type="http://schemas.openxmlformats.org/officeDocument/2006/relationships/image" Target="../media/image27.png"/><Relationship Id="rId17"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hyperlink" Target="http://www.lecollectionist.com/" TargetMode="External"/><Relationship Id="rId5" Type="http://schemas.openxmlformats.org/officeDocument/2006/relationships/image" Target="../media/image22.png"/><Relationship Id="rId15" Type="http://schemas.openxmlformats.org/officeDocument/2006/relationships/image" Target="../media/image29.png"/><Relationship Id="rId10" Type="http://schemas.openxmlformats.org/officeDocument/2006/relationships/image" Target="../media/image26.png"/><Relationship Id="rId19" Type="http://schemas.openxmlformats.org/officeDocument/2006/relationships/image" Target="../media/image33.png"/><Relationship Id="rId4" Type="http://schemas.openxmlformats.org/officeDocument/2006/relationships/image" Target="../media/image21.png"/><Relationship Id="rId9" Type="http://schemas.openxmlformats.org/officeDocument/2006/relationships/image" Target="../media/image25.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3424"/>
        </a:solidFill>
        <a:effectLst/>
      </p:bgPr>
    </p:bg>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b1b26daa90_0_2929"/>
          <p:cNvSpPr txBox="1"/>
          <p:nvPr/>
        </p:nvSpPr>
        <p:spPr>
          <a:xfrm>
            <a:off x="123700" y="170575"/>
            <a:ext cx="83328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How do you calculate the performances of a VC firm?</a:t>
            </a:r>
            <a:endParaRPr sz="1800" b="1" i="0" u="none" strike="noStrike" cap="none">
              <a:solidFill>
                <a:srgbClr val="E63424"/>
              </a:solidFill>
              <a:latin typeface="Avenir"/>
              <a:ea typeface="Avenir"/>
              <a:cs typeface="Avenir"/>
              <a:sym typeface="Avenir"/>
            </a:endParaRPr>
          </a:p>
        </p:txBody>
      </p:sp>
      <p:sp>
        <p:nvSpPr>
          <p:cNvPr id="211" name="Google Shape;211;g2b1b26daa90_0_2929"/>
          <p:cNvSpPr txBox="1"/>
          <p:nvPr/>
        </p:nvSpPr>
        <p:spPr>
          <a:xfrm>
            <a:off x="337825" y="817300"/>
            <a:ext cx="6189600" cy="10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212" name="Google Shape;212;g2b1b26daa90_0_2929"/>
          <p:cNvPicPr preferRelativeResize="0"/>
          <p:nvPr/>
        </p:nvPicPr>
        <p:blipFill>
          <a:blip r:embed="rId3">
            <a:alphaModFix/>
          </a:blip>
          <a:stretch>
            <a:fillRect/>
          </a:stretch>
        </p:blipFill>
        <p:spPr>
          <a:xfrm>
            <a:off x="6197925" y="583675"/>
            <a:ext cx="2834350" cy="2477276"/>
          </a:xfrm>
          <a:prstGeom prst="rect">
            <a:avLst/>
          </a:prstGeom>
          <a:noFill/>
          <a:ln w="9525" cap="flat" cmpd="sng">
            <a:solidFill>
              <a:schemeClr val="dk2"/>
            </a:solidFill>
            <a:prstDash val="solid"/>
            <a:round/>
            <a:headEnd type="none" w="sm" len="sm"/>
            <a:tailEnd type="none" w="sm" len="sm"/>
          </a:ln>
        </p:spPr>
      </p:pic>
      <p:sp>
        <p:nvSpPr>
          <p:cNvPr id="213" name="Google Shape;213;g2b1b26daa90_0_2929"/>
          <p:cNvSpPr txBox="1"/>
          <p:nvPr/>
        </p:nvSpPr>
        <p:spPr>
          <a:xfrm>
            <a:off x="272425" y="436300"/>
            <a:ext cx="5896200" cy="4288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000" dirty="0">
                <a:solidFill>
                  <a:schemeClr val="dk1"/>
                </a:solidFill>
                <a:latin typeface="Avenir"/>
                <a:ea typeface="Avenir"/>
                <a:cs typeface="Avenir"/>
                <a:sym typeface="Avenir"/>
              </a:rPr>
              <a:t>Venture Capital is a risky investment, and most VC funds don’t deliver great performances. To deliver a great return, a fund has to be in the top decile of all funds operating. There are multiple ways to calculate the return of a VC firm :</a:t>
            </a:r>
            <a:endParaRPr sz="1000" dirty="0">
              <a:solidFill>
                <a:schemeClr val="dk1"/>
              </a:solidFill>
              <a:latin typeface="Avenir"/>
              <a:ea typeface="Avenir"/>
              <a:cs typeface="Avenir"/>
              <a:sym typeface="Avenir"/>
            </a:endParaRPr>
          </a:p>
          <a:p>
            <a:pPr marL="457200" lvl="0" indent="-292100" algn="l" rtl="0">
              <a:spcBef>
                <a:spcPts val="1000"/>
              </a:spcBef>
              <a:spcAft>
                <a:spcPts val="0"/>
              </a:spcAft>
              <a:buClr>
                <a:schemeClr val="dk1"/>
              </a:buClr>
              <a:buSzPts val="1000"/>
              <a:buChar char="●"/>
            </a:pPr>
            <a:r>
              <a:rPr lang="en" sz="1000" dirty="0">
                <a:solidFill>
                  <a:schemeClr val="dk1"/>
                </a:solidFill>
                <a:latin typeface="Avenir"/>
                <a:ea typeface="Avenir"/>
                <a:cs typeface="Avenir"/>
                <a:sym typeface="Avenir"/>
              </a:rPr>
              <a:t>RVPI (Residual Value to Paid-In Capital): RVPI measures the current value of remaining investments in the fund relative to the paid-in capital. It's a snapshot of the unrealized value.</a:t>
            </a:r>
            <a:endParaRPr sz="1000" dirty="0">
              <a:solidFill>
                <a:schemeClr val="dk1"/>
              </a:solidFill>
              <a:latin typeface="Avenir"/>
              <a:ea typeface="Avenir"/>
              <a:cs typeface="Avenir"/>
              <a:sym typeface="Avenir"/>
            </a:endParaRPr>
          </a:p>
          <a:p>
            <a:pPr marL="457200" lvl="0" indent="0" algn="l" rtl="0">
              <a:spcBef>
                <a:spcPts val="1000"/>
              </a:spcBef>
              <a:spcAft>
                <a:spcPts val="0"/>
              </a:spcAft>
              <a:buNone/>
            </a:pPr>
            <a:r>
              <a:rPr lang="en" sz="1000" dirty="0">
                <a:solidFill>
                  <a:schemeClr val="dk1"/>
                </a:solidFill>
                <a:latin typeface="Avenir"/>
                <a:ea typeface="Avenir"/>
                <a:cs typeface="Avenir"/>
                <a:sym typeface="Avenir"/>
              </a:rPr>
              <a:t>Calculation: RVPI = (Residual Value / Paid-In Capital)</a:t>
            </a:r>
            <a:endParaRPr sz="1000" dirty="0">
              <a:solidFill>
                <a:schemeClr val="dk1"/>
              </a:solidFill>
              <a:latin typeface="Avenir"/>
              <a:ea typeface="Avenir"/>
              <a:cs typeface="Avenir"/>
              <a:sym typeface="Avenir"/>
            </a:endParaRPr>
          </a:p>
          <a:p>
            <a:pPr marL="457200" lvl="0" indent="-292100" algn="l" rtl="0">
              <a:lnSpc>
                <a:spcPct val="115000"/>
              </a:lnSpc>
              <a:spcBef>
                <a:spcPts val="1000"/>
              </a:spcBef>
              <a:spcAft>
                <a:spcPts val="0"/>
              </a:spcAft>
              <a:buClr>
                <a:schemeClr val="dk1"/>
              </a:buClr>
              <a:buSzPts val="1000"/>
              <a:buFont typeface="Avenir"/>
              <a:buChar char="●"/>
            </a:pPr>
            <a:r>
              <a:rPr lang="en" sz="1000" dirty="0">
                <a:solidFill>
                  <a:schemeClr val="dk1"/>
                </a:solidFill>
                <a:latin typeface="Avenir"/>
                <a:ea typeface="Avenir"/>
                <a:cs typeface="Avenir"/>
                <a:sym typeface="Avenir"/>
              </a:rPr>
              <a:t>DPI (Distributed to Paid-In Capital): DPI focuses solely on the realized portion of the fund's return, indicating how much capital has been returned to investors.</a:t>
            </a:r>
            <a:endParaRPr sz="1000" dirty="0">
              <a:solidFill>
                <a:schemeClr val="dk1"/>
              </a:solidFill>
              <a:latin typeface="Avenir"/>
              <a:ea typeface="Avenir"/>
              <a:cs typeface="Avenir"/>
              <a:sym typeface="Avenir"/>
            </a:endParaRPr>
          </a:p>
          <a:p>
            <a:pPr marL="457200" lvl="0" indent="0" algn="l" rtl="0">
              <a:lnSpc>
                <a:spcPct val="115000"/>
              </a:lnSpc>
              <a:spcBef>
                <a:spcPts val="1000"/>
              </a:spcBef>
              <a:spcAft>
                <a:spcPts val="0"/>
              </a:spcAft>
              <a:buNone/>
            </a:pPr>
            <a:r>
              <a:rPr lang="en" sz="1000" dirty="0">
                <a:solidFill>
                  <a:schemeClr val="dk1"/>
                </a:solidFill>
                <a:latin typeface="Avenir"/>
                <a:ea typeface="Avenir"/>
                <a:cs typeface="Avenir"/>
                <a:sym typeface="Avenir"/>
              </a:rPr>
              <a:t>Calculation: DPI = (Distributions / Paid-In Capital)</a:t>
            </a:r>
            <a:endParaRPr sz="1000" dirty="0">
              <a:solidFill>
                <a:schemeClr val="dk1"/>
              </a:solidFill>
              <a:latin typeface="Avenir"/>
              <a:ea typeface="Avenir"/>
              <a:cs typeface="Avenir"/>
              <a:sym typeface="Avenir"/>
            </a:endParaRPr>
          </a:p>
          <a:p>
            <a:pPr marL="457200" lvl="0" indent="-292100" algn="l" rtl="0">
              <a:lnSpc>
                <a:spcPct val="115000"/>
              </a:lnSpc>
              <a:spcBef>
                <a:spcPts val="1000"/>
              </a:spcBef>
              <a:spcAft>
                <a:spcPts val="0"/>
              </a:spcAft>
              <a:buClr>
                <a:schemeClr val="dk1"/>
              </a:buClr>
              <a:buSzPts val="1000"/>
              <a:buFont typeface="Avenir"/>
              <a:buChar char="●"/>
            </a:pPr>
            <a:r>
              <a:rPr lang="en" sz="1000" dirty="0">
                <a:solidFill>
                  <a:schemeClr val="dk1"/>
                </a:solidFill>
                <a:latin typeface="Avenir"/>
                <a:ea typeface="Avenir"/>
                <a:cs typeface="Avenir"/>
                <a:sym typeface="Avenir"/>
              </a:rPr>
              <a:t>TVPI (Total Value to Paid-In Capital): TVPI combines both realized and unrealized returns, offering a comprehensive view of the fund's performance.</a:t>
            </a:r>
            <a:endParaRPr sz="1000" dirty="0">
              <a:solidFill>
                <a:schemeClr val="dk1"/>
              </a:solidFill>
              <a:latin typeface="Avenir"/>
              <a:ea typeface="Avenir"/>
              <a:cs typeface="Avenir"/>
              <a:sym typeface="Avenir"/>
            </a:endParaRPr>
          </a:p>
          <a:p>
            <a:pPr marL="457200" lvl="0" indent="0" algn="l" rtl="0">
              <a:lnSpc>
                <a:spcPct val="115000"/>
              </a:lnSpc>
              <a:spcBef>
                <a:spcPts val="1000"/>
              </a:spcBef>
              <a:spcAft>
                <a:spcPts val="0"/>
              </a:spcAft>
              <a:buNone/>
            </a:pPr>
            <a:r>
              <a:rPr lang="en" sz="1000" dirty="0">
                <a:solidFill>
                  <a:schemeClr val="dk1"/>
                </a:solidFill>
                <a:latin typeface="Avenir"/>
                <a:ea typeface="Avenir"/>
                <a:cs typeface="Avenir"/>
                <a:sym typeface="Avenir"/>
              </a:rPr>
              <a:t>Calculation: TVPI = DPI + RVPI</a:t>
            </a:r>
            <a:endParaRPr sz="1000" dirty="0">
              <a:solidFill>
                <a:schemeClr val="dk1"/>
              </a:solidFill>
              <a:latin typeface="Avenir"/>
              <a:ea typeface="Avenir"/>
              <a:cs typeface="Avenir"/>
              <a:sym typeface="Avenir"/>
            </a:endParaRPr>
          </a:p>
          <a:p>
            <a:pPr marL="457200" lvl="0" indent="-292100" algn="l" rtl="0">
              <a:lnSpc>
                <a:spcPct val="115000"/>
              </a:lnSpc>
              <a:spcBef>
                <a:spcPts val="1000"/>
              </a:spcBef>
              <a:spcAft>
                <a:spcPts val="0"/>
              </a:spcAft>
              <a:buClr>
                <a:schemeClr val="dk1"/>
              </a:buClr>
              <a:buSzPts val="1000"/>
              <a:buFont typeface="Avenir"/>
              <a:buChar char="●"/>
            </a:pPr>
            <a:r>
              <a:rPr lang="en" sz="1000" dirty="0">
                <a:solidFill>
                  <a:schemeClr val="dk1"/>
                </a:solidFill>
                <a:latin typeface="Avenir"/>
                <a:ea typeface="Avenir"/>
                <a:cs typeface="Avenir"/>
                <a:sym typeface="Avenir"/>
              </a:rPr>
              <a:t>MOIC (Multiple on Invested Capital): MOIC measures the total value created by an investment relative to the amount of capital invested. It indicates how many times the investment value increased. A MOIC of 2x means that the investment has doubled in value.</a:t>
            </a:r>
            <a:endParaRPr sz="1000" dirty="0">
              <a:solidFill>
                <a:schemeClr val="dk1"/>
              </a:solidFill>
              <a:latin typeface="Avenir"/>
              <a:ea typeface="Avenir"/>
              <a:cs typeface="Avenir"/>
              <a:sym typeface="Avenir"/>
            </a:endParaRPr>
          </a:p>
          <a:p>
            <a:pPr marL="457200" lvl="0" indent="0" algn="l" rtl="0">
              <a:lnSpc>
                <a:spcPct val="115000"/>
              </a:lnSpc>
              <a:spcBef>
                <a:spcPts val="1000"/>
              </a:spcBef>
              <a:spcAft>
                <a:spcPts val="0"/>
              </a:spcAft>
              <a:buNone/>
            </a:pPr>
            <a:r>
              <a:rPr lang="en" sz="1000" dirty="0">
                <a:solidFill>
                  <a:schemeClr val="dk1"/>
                </a:solidFill>
                <a:latin typeface="Avenir"/>
                <a:ea typeface="Avenir"/>
                <a:cs typeface="Avenir"/>
                <a:sym typeface="Avenir"/>
              </a:rPr>
              <a:t>Calculation: MOIC = (Total Value / Invested Capital)</a:t>
            </a:r>
            <a:endParaRPr sz="1000" dirty="0">
              <a:solidFill>
                <a:schemeClr val="dk1"/>
              </a:solidFill>
              <a:latin typeface="Avenir"/>
              <a:ea typeface="Avenir"/>
              <a:cs typeface="Avenir"/>
              <a:sym typeface="Avenir"/>
            </a:endParaRPr>
          </a:p>
          <a:p>
            <a:pPr marL="457200" lvl="0" indent="-292100" algn="l" rtl="0">
              <a:lnSpc>
                <a:spcPct val="115000"/>
              </a:lnSpc>
              <a:spcBef>
                <a:spcPts val="1000"/>
              </a:spcBef>
              <a:spcAft>
                <a:spcPts val="0"/>
              </a:spcAft>
              <a:buClr>
                <a:schemeClr val="dk1"/>
              </a:buClr>
              <a:buSzPts val="1000"/>
              <a:buFont typeface="Avenir"/>
              <a:buChar char="●"/>
            </a:pPr>
            <a:r>
              <a:rPr lang="en" sz="1000" dirty="0">
                <a:solidFill>
                  <a:schemeClr val="dk1"/>
                </a:solidFill>
                <a:latin typeface="Avenir"/>
                <a:ea typeface="Avenir"/>
                <a:cs typeface="Avenir"/>
                <a:sym typeface="Avenir"/>
              </a:rPr>
              <a:t>IRR : IRR is the annualized rate of return that sets the net present value (NPV) of all cash flows (both positive and negative) from an investment to zero. It accounts for the timing of each cash flow</a:t>
            </a:r>
            <a:endParaRPr sz="1000" dirty="0">
              <a:solidFill>
                <a:schemeClr val="dk1"/>
              </a:solidFill>
              <a:latin typeface="Avenir"/>
              <a:ea typeface="Avenir"/>
              <a:cs typeface="Avenir"/>
              <a:sym typeface="Avenir"/>
            </a:endParaRPr>
          </a:p>
          <a:p>
            <a:pPr marL="0" lvl="0" indent="0" algn="l" rtl="0">
              <a:spcBef>
                <a:spcPts val="1000"/>
              </a:spcBef>
              <a:spcAft>
                <a:spcPts val="1000"/>
              </a:spcAft>
              <a:buNone/>
            </a:pPr>
            <a:r>
              <a:rPr lang="en" sz="1000" dirty="0">
                <a:solidFill>
                  <a:schemeClr val="dk1"/>
                </a:solidFill>
                <a:latin typeface="Avenir"/>
                <a:ea typeface="Avenir"/>
                <a:cs typeface="Avenir"/>
                <a:sym typeface="Avenir"/>
              </a:rPr>
              <a:t>  </a:t>
            </a:r>
            <a:endParaRPr sz="1000" dirty="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b2424ad4c2_0_44"/>
          <p:cNvSpPr txBox="1"/>
          <p:nvPr/>
        </p:nvSpPr>
        <p:spPr>
          <a:xfrm>
            <a:off x="199900" y="246775"/>
            <a:ext cx="83328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We will try to estimate the TVPI of funds by leveraging Pitchbook data</a:t>
            </a:r>
            <a:endParaRPr sz="1800" b="1" i="0" u="none" strike="noStrike" cap="none">
              <a:solidFill>
                <a:srgbClr val="E63424"/>
              </a:solidFill>
              <a:latin typeface="Avenir"/>
              <a:ea typeface="Avenir"/>
              <a:cs typeface="Avenir"/>
              <a:sym typeface="Avenir"/>
            </a:endParaRPr>
          </a:p>
        </p:txBody>
      </p:sp>
      <p:sp>
        <p:nvSpPr>
          <p:cNvPr id="219" name="Google Shape;219;g2b2424ad4c2_0_44"/>
          <p:cNvSpPr txBox="1"/>
          <p:nvPr/>
        </p:nvSpPr>
        <p:spPr>
          <a:xfrm>
            <a:off x="316025" y="531900"/>
            <a:ext cx="8332800" cy="35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E63424"/>
                </a:solidFill>
                <a:latin typeface="Avenir"/>
                <a:ea typeface="Avenir"/>
                <a:cs typeface="Avenir"/>
                <a:sym typeface="Avenir"/>
              </a:rPr>
              <a:t>Why focus on TVPI?</a:t>
            </a:r>
            <a:endParaRPr sz="1200" b="1">
              <a:solidFill>
                <a:srgbClr val="E63424"/>
              </a:solidFill>
              <a:latin typeface="Avenir"/>
              <a:ea typeface="Avenir"/>
              <a:cs typeface="Avenir"/>
              <a:sym typeface="Avenir"/>
            </a:endParaRPr>
          </a:p>
          <a:p>
            <a:pPr marL="0" lvl="0" indent="0" algn="l" rtl="0">
              <a:spcBef>
                <a:spcPts val="0"/>
              </a:spcBef>
              <a:spcAft>
                <a:spcPts val="0"/>
              </a:spcAft>
              <a:buNone/>
            </a:pPr>
            <a:r>
              <a:rPr lang="en" sz="1200">
                <a:solidFill>
                  <a:schemeClr val="dk1"/>
                </a:solidFill>
                <a:latin typeface="Avenir"/>
                <a:ea typeface="Avenir"/>
                <a:cs typeface="Avenir"/>
                <a:sym typeface="Avenir"/>
              </a:rPr>
              <a:t>The cycle of life of a VC fund is long and while the fund is not closed, DPI is not always the best way to evaluate the performance of a fund as it doesn’t account for all the participations that were not sold. By calculating the TVPI, we will be able to get the full picture of the performance of any fund. We will also be able to calculate the DPI pretty easily because we have to calculate the cash returned to investors to get our TVPI.</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r>
              <a:rPr lang="en" sz="1200" b="1">
                <a:solidFill>
                  <a:srgbClr val="E63424"/>
                </a:solidFill>
                <a:latin typeface="Avenir"/>
                <a:ea typeface="Avenir"/>
                <a:cs typeface="Avenir"/>
                <a:sym typeface="Avenir"/>
              </a:rPr>
              <a:t>How do we want to do it?</a:t>
            </a:r>
            <a:endParaRPr sz="1200" b="1">
              <a:solidFill>
                <a:srgbClr val="E63424"/>
              </a:solidFill>
              <a:latin typeface="Avenir"/>
              <a:ea typeface="Avenir"/>
              <a:cs typeface="Avenir"/>
              <a:sym typeface="Avenir"/>
            </a:endParaRPr>
          </a:p>
          <a:p>
            <a:pPr marL="0" lvl="0" indent="0" algn="l" rtl="0">
              <a:spcBef>
                <a:spcPts val="0"/>
              </a:spcBef>
              <a:spcAft>
                <a:spcPts val="0"/>
              </a:spcAft>
              <a:buNone/>
            </a:pPr>
            <a:r>
              <a:rPr lang="en" sz="1200">
                <a:solidFill>
                  <a:schemeClr val="dk1"/>
                </a:solidFill>
                <a:latin typeface="Avenir"/>
                <a:ea typeface="Avenir"/>
                <a:cs typeface="Avenir"/>
                <a:sym typeface="Avenir"/>
              </a:rPr>
              <a:t>In most cases, these performance data are not available online and are quite confidential. But, by leveraging some proxy data points, we believe it is possible to estimate these performances to be able to evaluate any VC fund.</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r>
              <a:rPr lang="en" sz="1200">
                <a:solidFill>
                  <a:schemeClr val="dk1"/>
                </a:solidFill>
                <a:latin typeface="Avenir"/>
                <a:ea typeface="Avenir"/>
                <a:cs typeface="Avenir"/>
                <a:sym typeface="Avenir"/>
              </a:rPr>
              <a:t>You will be leveraging Pitchbook to build models that will allow you to estimate the TVPI of any fund. In some cases, you will have access to the real performances of some funds (for around 5% of the funds these data are public on Pitchbook). You will be able to leverage that + all the other data points that you will gather from Pitchbook to build a model and backtest it.</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Clr>
                <a:schemeClr val="dk1"/>
              </a:buClr>
              <a:buSzPts val="1100"/>
              <a:buFont typeface="Arial"/>
              <a:buNone/>
            </a:pP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p:txBody>
      </p:sp>
      <p:pic>
        <p:nvPicPr>
          <p:cNvPr id="220" name="Google Shape;220;g2b2424ad4c2_0_44"/>
          <p:cNvPicPr preferRelativeResize="0"/>
          <p:nvPr/>
        </p:nvPicPr>
        <p:blipFill>
          <a:blip r:embed="rId3">
            <a:alphaModFix/>
          </a:blip>
          <a:stretch>
            <a:fillRect/>
          </a:stretch>
        </p:blipFill>
        <p:spPr>
          <a:xfrm>
            <a:off x="391950" y="3348900"/>
            <a:ext cx="1865825" cy="54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b1ba9027da_0_715"/>
          <p:cNvSpPr txBox="1"/>
          <p:nvPr/>
        </p:nvSpPr>
        <p:spPr>
          <a:xfrm>
            <a:off x="273375" y="312150"/>
            <a:ext cx="7899600" cy="405000"/>
          </a:xfrm>
          <a:prstGeom prst="rect">
            <a:avLst/>
          </a:prstGeom>
          <a:noFill/>
          <a:ln>
            <a:noFill/>
          </a:ln>
        </p:spPr>
        <p:txBody>
          <a:bodyPr spcFirstLastPara="1" wrap="square" lIns="35100" tIns="35100" rIns="35100" bIns="34275" anchor="t" anchorCtr="0">
            <a:noAutofit/>
          </a:bodyPr>
          <a:lstStyle/>
          <a:p>
            <a:pPr marL="0" marR="0" lvl="0" indent="0" algn="l" rtl="0">
              <a:lnSpc>
                <a:spcPct val="90000"/>
              </a:lnSpc>
              <a:spcBef>
                <a:spcPts val="0"/>
              </a:spcBef>
              <a:spcAft>
                <a:spcPts val="0"/>
              </a:spcAft>
              <a:buClr>
                <a:srgbClr val="161A41"/>
              </a:buClr>
              <a:buSzPts val="1800"/>
              <a:buFont typeface="Arial"/>
              <a:buNone/>
            </a:pPr>
            <a:r>
              <a:rPr lang="en" sz="1700" b="1">
                <a:solidFill>
                  <a:srgbClr val="E63424"/>
                </a:solidFill>
                <a:latin typeface="Avenir"/>
                <a:ea typeface="Avenir"/>
                <a:cs typeface="Avenir"/>
                <a:sym typeface="Avenir"/>
              </a:rPr>
              <a:t>To calculate the performance of the fund, we will compare the valuation of each company at the time of investment VS now</a:t>
            </a:r>
            <a:endParaRPr sz="1700" b="1" i="0" u="none" strike="noStrike" cap="none">
              <a:solidFill>
                <a:srgbClr val="E63424"/>
              </a:solidFill>
              <a:latin typeface="Avenir"/>
              <a:ea typeface="Avenir"/>
              <a:cs typeface="Avenir"/>
              <a:sym typeface="Avenir"/>
            </a:endParaRPr>
          </a:p>
        </p:txBody>
      </p:sp>
      <p:pic>
        <p:nvPicPr>
          <p:cNvPr id="226" name="Google Shape;226;g2b1ba9027da_0_715"/>
          <p:cNvPicPr preferRelativeResize="0"/>
          <p:nvPr/>
        </p:nvPicPr>
        <p:blipFill>
          <a:blip r:embed="rId3">
            <a:alphaModFix/>
          </a:blip>
          <a:stretch>
            <a:fillRect/>
          </a:stretch>
        </p:blipFill>
        <p:spPr>
          <a:xfrm>
            <a:off x="453388" y="1079751"/>
            <a:ext cx="8149673" cy="389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b2424ad4c2_0_1"/>
          <p:cNvSpPr txBox="1"/>
          <p:nvPr/>
        </p:nvSpPr>
        <p:spPr>
          <a:xfrm>
            <a:off x="273375" y="312150"/>
            <a:ext cx="7899600" cy="405000"/>
          </a:xfrm>
          <a:prstGeom prst="rect">
            <a:avLst/>
          </a:prstGeom>
          <a:noFill/>
          <a:ln>
            <a:noFill/>
          </a:ln>
        </p:spPr>
        <p:txBody>
          <a:bodyPr spcFirstLastPara="1" wrap="square" lIns="35100" tIns="35100" rIns="35100" bIns="34275" anchor="t" anchorCtr="0">
            <a:noAutofit/>
          </a:bodyPr>
          <a:lstStyle/>
          <a:p>
            <a:pPr marL="0" marR="0" lvl="0" indent="0" algn="l" rtl="0">
              <a:lnSpc>
                <a:spcPct val="90000"/>
              </a:lnSpc>
              <a:spcBef>
                <a:spcPts val="0"/>
              </a:spcBef>
              <a:spcAft>
                <a:spcPts val="0"/>
              </a:spcAft>
              <a:buClr>
                <a:srgbClr val="161A41"/>
              </a:buClr>
              <a:buSzPts val="1800"/>
              <a:buFont typeface="Arial"/>
              <a:buNone/>
            </a:pPr>
            <a:r>
              <a:rPr lang="en" sz="1700" b="1">
                <a:solidFill>
                  <a:srgbClr val="E63424"/>
                </a:solidFill>
                <a:latin typeface="Avenir"/>
                <a:ea typeface="Avenir"/>
                <a:cs typeface="Avenir"/>
                <a:sym typeface="Avenir"/>
              </a:rPr>
              <a:t>We have separated the project into 4 different sub-projects</a:t>
            </a:r>
            <a:endParaRPr sz="1700" b="1" i="0" u="none" strike="noStrike" cap="none">
              <a:solidFill>
                <a:srgbClr val="E63424"/>
              </a:solidFill>
              <a:latin typeface="Avenir"/>
              <a:ea typeface="Avenir"/>
              <a:cs typeface="Avenir"/>
              <a:sym typeface="Avenir"/>
            </a:endParaRPr>
          </a:p>
        </p:txBody>
      </p:sp>
      <p:sp>
        <p:nvSpPr>
          <p:cNvPr id="232" name="Google Shape;232;g2b2424ad4c2_0_1"/>
          <p:cNvSpPr txBox="1"/>
          <p:nvPr/>
        </p:nvSpPr>
        <p:spPr>
          <a:xfrm>
            <a:off x="273375" y="610250"/>
            <a:ext cx="8510700" cy="27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To give you more time to focus on a particular part of the project, we split it into 4 distinct sub-projects. The entier project will take place in 4 phases :</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457200" lvl="0" indent="-304800" algn="l" rtl="0">
              <a:spcBef>
                <a:spcPts val="0"/>
              </a:spcBef>
              <a:spcAft>
                <a:spcPts val="0"/>
              </a:spcAft>
              <a:buClr>
                <a:schemeClr val="dk1"/>
              </a:buClr>
              <a:buSzPts val="1200"/>
              <a:buFont typeface="Avenir"/>
              <a:buAutoNum type="arabicPeriod"/>
            </a:pPr>
            <a:r>
              <a:rPr lang="en" sz="1200">
                <a:solidFill>
                  <a:schemeClr val="dk1"/>
                </a:solidFill>
                <a:latin typeface="Avenir"/>
                <a:ea typeface="Avenir"/>
                <a:cs typeface="Avenir"/>
                <a:sym typeface="Avenir"/>
              </a:rPr>
              <a:t>During the first week, you will be able to explore the data and perform statistics on it</a:t>
            </a:r>
            <a:endParaRPr sz="1200">
              <a:solidFill>
                <a:schemeClr val="dk1"/>
              </a:solidFill>
              <a:latin typeface="Avenir"/>
              <a:ea typeface="Avenir"/>
              <a:cs typeface="Avenir"/>
              <a:sym typeface="Avenir"/>
            </a:endParaRPr>
          </a:p>
          <a:p>
            <a:pPr marL="457200" lvl="0" indent="-304800" algn="l" rtl="0">
              <a:spcBef>
                <a:spcPts val="1000"/>
              </a:spcBef>
              <a:spcAft>
                <a:spcPts val="0"/>
              </a:spcAft>
              <a:buClr>
                <a:schemeClr val="dk1"/>
              </a:buClr>
              <a:buSzPts val="1200"/>
              <a:buFont typeface="Avenir"/>
              <a:buAutoNum type="arabicPeriod"/>
            </a:pPr>
            <a:r>
              <a:rPr lang="en" sz="1200">
                <a:solidFill>
                  <a:schemeClr val="dk1"/>
                </a:solidFill>
                <a:latin typeface="Avenir"/>
                <a:ea typeface="Avenir"/>
                <a:cs typeface="Avenir"/>
                <a:sym typeface="Aveni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During the next 4 weeks, you will create each week a very basic version of each sub-projects </a:t>
            </a:r>
            <a:endParaRPr sz="1200">
              <a:solidFill>
                <a:schemeClr val="dk1"/>
              </a:solidFill>
              <a:latin typeface="Avenir"/>
              <a:ea typeface="Avenir"/>
              <a:cs typeface="Avenir"/>
              <a:sym typeface="Avenir"/>
            </a:endParaRPr>
          </a:p>
          <a:p>
            <a:pPr marL="457200" lvl="0" indent="-304800" algn="l" rtl="0">
              <a:spcBef>
                <a:spcPts val="1000"/>
              </a:spcBef>
              <a:spcAft>
                <a:spcPts val="0"/>
              </a:spcAft>
              <a:buClr>
                <a:schemeClr val="dk1"/>
              </a:buClr>
              <a:buSzPts val="1200"/>
              <a:buFont typeface="Avenir"/>
              <a:buAutoNum type="arabicPeriod"/>
            </a:pPr>
            <a:r>
              <a:rPr lang="en" sz="1200">
                <a:solidFill>
                  <a:schemeClr val="dk1"/>
                </a:solidFill>
                <a:latin typeface="Avenir"/>
                <a:ea typeface="Avenir"/>
                <a:cs typeface="Avenir"/>
                <a:sym typeface="Avenir"/>
              </a:rPr>
              <a:t>Then, during the next 6 weeks your team will focus on one of the sub-projects (at least 2 teams per sub-project)</a:t>
            </a:r>
            <a:endParaRPr sz="1200">
              <a:solidFill>
                <a:schemeClr val="dk1"/>
              </a:solidFill>
              <a:latin typeface="Avenir"/>
              <a:ea typeface="Avenir"/>
              <a:cs typeface="Avenir"/>
              <a:sym typeface="Avenir"/>
            </a:endParaRPr>
          </a:p>
          <a:p>
            <a:pPr marL="457200" lvl="0" indent="-304800" algn="l" rtl="0">
              <a:spcBef>
                <a:spcPts val="1000"/>
              </a:spcBef>
              <a:spcAft>
                <a:spcPts val="0"/>
              </a:spcAft>
              <a:buClr>
                <a:schemeClr val="dk1"/>
              </a:buClr>
              <a:buSzPts val="1200"/>
              <a:buFont typeface="Avenir"/>
              <a:buAutoNum type="arabicPeriod"/>
            </a:pPr>
            <a:r>
              <a:rPr lang="en" sz="1200">
                <a:solidFill>
                  <a:schemeClr val="dk1"/>
                </a:solidFill>
                <a:latin typeface="Avenir"/>
                <a:ea typeface="Avenir"/>
                <a:cs typeface="Avenir"/>
                <a:sym typeface="Avenir"/>
              </a:rPr>
              <a:t>Finally, in the last weeks, you will put everything together to arrive to a final result</a:t>
            </a:r>
            <a:endParaRPr sz="1200">
              <a:solidFill>
                <a:schemeClr val="dk1"/>
              </a:solidFill>
              <a:latin typeface="Avenir"/>
              <a:ea typeface="Avenir"/>
              <a:cs typeface="Avenir"/>
              <a:sym typeface="Avenir"/>
            </a:endParaRPr>
          </a:p>
          <a:p>
            <a:pPr marL="0" lvl="0" indent="0" algn="l" rtl="0">
              <a:spcBef>
                <a:spcPts val="1000"/>
              </a:spcBef>
              <a:spcAft>
                <a:spcPts val="0"/>
              </a:spcAft>
              <a:buNone/>
            </a:pPr>
            <a:endParaRPr sz="1200">
              <a:solidFill>
                <a:schemeClr val="dk1"/>
              </a:solidFill>
              <a:latin typeface="Avenir"/>
              <a:ea typeface="Avenir"/>
              <a:cs typeface="Avenir"/>
              <a:sym typeface="Avenir"/>
            </a:endParaRPr>
          </a:p>
          <a:p>
            <a:pPr marL="0" lvl="0" indent="0" algn="l" rtl="0">
              <a:spcBef>
                <a:spcPts val="1000"/>
              </a:spcBef>
              <a:spcAft>
                <a:spcPts val="1000"/>
              </a:spcAft>
              <a:buNone/>
            </a:pPr>
            <a:endParaRPr sz="1200">
              <a:solidFill>
                <a:schemeClr val="dk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7" name="Google Shape;237;g2b1ba9027da_0_794"/>
          <p:cNvSpPr txBox="1"/>
          <p:nvPr/>
        </p:nvSpPr>
        <p:spPr>
          <a:xfrm>
            <a:off x="273375" y="312150"/>
            <a:ext cx="7899600" cy="405000"/>
          </a:xfrm>
          <a:prstGeom prst="rect">
            <a:avLst/>
          </a:prstGeom>
          <a:noFill/>
          <a:ln>
            <a:noFill/>
          </a:ln>
        </p:spPr>
        <p:txBody>
          <a:bodyPr spcFirstLastPara="1" wrap="square" lIns="35100" tIns="35100" rIns="35100" bIns="34275" anchor="t" anchorCtr="0">
            <a:noAutofit/>
          </a:bodyPr>
          <a:lstStyle/>
          <a:p>
            <a:pPr marL="0" marR="0" lvl="0" indent="0" algn="l" rtl="0">
              <a:lnSpc>
                <a:spcPct val="90000"/>
              </a:lnSpc>
              <a:spcBef>
                <a:spcPts val="0"/>
              </a:spcBef>
              <a:spcAft>
                <a:spcPts val="0"/>
              </a:spcAft>
              <a:buClr>
                <a:srgbClr val="161A41"/>
              </a:buClr>
              <a:buSzPts val="1800"/>
              <a:buFont typeface="Arial"/>
              <a:buNone/>
            </a:pPr>
            <a:r>
              <a:rPr lang="en" sz="1700" b="1">
                <a:solidFill>
                  <a:srgbClr val="E63424"/>
                </a:solidFill>
                <a:latin typeface="Avenir"/>
                <a:ea typeface="Avenir"/>
                <a:cs typeface="Avenir"/>
                <a:sym typeface="Avenir"/>
              </a:rPr>
              <a:t>We have separated the project into 4 different sub-projects</a:t>
            </a:r>
            <a:endParaRPr sz="1700" b="1" i="0" u="none" strike="noStrike" cap="none">
              <a:solidFill>
                <a:srgbClr val="E63424"/>
              </a:solidFill>
              <a:latin typeface="Avenir"/>
              <a:ea typeface="Avenir"/>
              <a:cs typeface="Avenir"/>
              <a:sym typeface="Avenir"/>
            </a:endParaRPr>
          </a:p>
        </p:txBody>
      </p:sp>
      <p:sp>
        <p:nvSpPr>
          <p:cNvPr id="238" name="Google Shape;238;g2b1ba9027da_0_794"/>
          <p:cNvSpPr txBox="1"/>
          <p:nvPr/>
        </p:nvSpPr>
        <p:spPr>
          <a:xfrm>
            <a:off x="273375" y="610250"/>
            <a:ext cx="8510700" cy="13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To give you more time to focus on a particular part of the project, we split it into 4 distinct sub-projects. </a:t>
            </a:r>
            <a:endParaRPr sz="1200">
              <a:solidFill>
                <a:schemeClr val="dk1"/>
              </a:solidFill>
              <a:latin typeface="Avenir"/>
              <a:ea typeface="Avenir"/>
              <a:cs typeface="Avenir"/>
              <a:sym typeface="Avenir"/>
            </a:endParaRPr>
          </a:p>
          <a:p>
            <a:pPr marL="0" lvl="0" indent="0" algn="l" rtl="0">
              <a:spcBef>
                <a:spcPts val="0"/>
              </a:spcBef>
              <a:spcAft>
                <a:spcPts val="0"/>
              </a:spcAft>
              <a:buNone/>
            </a:pPr>
            <a:r>
              <a:rPr lang="en" sz="1200">
                <a:solidFill>
                  <a:schemeClr val="dk1"/>
                </a:solidFill>
                <a:latin typeface="Avenir"/>
                <a:ea typeface="Avenir"/>
                <a:cs typeface="Avenir"/>
                <a:sym typeface="Avenir"/>
              </a:rPr>
              <a:t>You and your team will focus on one particular sub-project while building a very basic version of the other sub-projects (allowing you to get the full picture). At least 2 teams will focus on each sub-project, and in the end, we will put in common all the work to build the best fund return estimation tool possible. </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p:txBody>
      </p:sp>
      <p:sp>
        <p:nvSpPr>
          <p:cNvPr id="239" name="Google Shape;239;g2b1ba9027da_0_794"/>
          <p:cNvSpPr/>
          <p:nvPr/>
        </p:nvSpPr>
        <p:spPr>
          <a:xfrm>
            <a:off x="403200" y="1722150"/>
            <a:ext cx="3994500" cy="13731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g2b1ba9027da_0_794"/>
          <p:cNvSpPr/>
          <p:nvPr/>
        </p:nvSpPr>
        <p:spPr>
          <a:xfrm>
            <a:off x="403200" y="3367450"/>
            <a:ext cx="3994500" cy="13185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g2b1ba9027da_0_794"/>
          <p:cNvSpPr/>
          <p:nvPr/>
        </p:nvSpPr>
        <p:spPr>
          <a:xfrm>
            <a:off x="4713375" y="3367450"/>
            <a:ext cx="3994500" cy="13185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g2b1ba9027da_0_794"/>
          <p:cNvSpPr/>
          <p:nvPr/>
        </p:nvSpPr>
        <p:spPr>
          <a:xfrm>
            <a:off x="4713375" y="1722150"/>
            <a:ext cx="3994500" cy="13731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g2b1ba9027da_0_794"/>
          <p:cNvSpPr txBox="1"/>
          <p:nvPr/>
        </p:nvSpPr>
        <p:spPr>
          <a:xfrm>
            <a:off x="479400" y="1765825"/>
            <a:ext cx="3858000" cy="12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63424"/>
                </a:solidFill>
              </a:rPr>
              <a:t>Project 1:</a:t>
            </a:r>
            <a:endParaRPr sz="1600">
              <a:solidFill>
                <a:srgbClr val="E63424"/>
              </a:solidFill>
            </a:endParaRPr>
          </a:p>
          <a:p>
            <a:pPr marL="457200" lvl="0" indent="-304800" algn="l" rtl="0">
              <a:lnSpc>
                <a:spcPct val="90000"/>
              </a:lnSpc>
              <a:spcBef>
                <a:spcPts val="0"/>
              </a:spcBef>
              <a:spcAft>
                <a:spcPts val="0"/>
              </a:spcAft>
              <a:buClr>
                <a:srgbClr val="E63424"/>
              </a:buClr>
              <a:buSzPts val="1200"/>
              <a:buFont typeface="Avenir"/>
              <a:buChar char="●"/>
            </a:pPr>
            <a:r>
              <a:rPr lang="en" sz="1200">
                <a:solidFill>
                  <a:srgbClr val="E63424"/>
                </a:solidFill>
                <a:latin typeface="Avenir"/>
                <a:ea typeface="Avenir"/>
                <a:cs typeface="Avenir"/>
                <a:sym typeface="Avenir"/>
              </a:rPr>
              <a:t>Part 1: get all the startups in which the fund vintage we want to evaluate invested</a:t>
            </a:r>
            <a:endParaRPr sz="1200">
              <a:solidFill>
                <a:srgbClr val="E63424"/>
              </a:solidFill>
              <a:latin typeface="Avenir"/>
              <a:ea typeface="Avenir"/>
              <a:cs typeface="Avenir"/>
              <a:sym typeface="Avenir"/>
            </a:endParaRPr>
          </a:p>
          <a:p>
            <a:pPr marL="457200" lvl="0" indent="-304800" algn="l" rtl="0">
              <a:lnSpc>
                <a:spcPct val="90000"/>
              </a:lnSpc>
              <a:spcBef>
                <a:spcPts val="1000"/>
              </a:spcBef>
              <a:spcAft>
                <a:spcPts val="0"/>
              </a:spcAft>
              <a:buClr>
                <a:srgbClr val="E63424"/>
              </a:buClr>
              <a:buSzPts val="1200"/>
              <a:buFont typeface="Avenir"/>
              <a:buChar char="●"/>
            </a:pPr>
            <a:r>
              <a:rPr lang="en" sz="1200">
                <a:solidFill>
                  <a:srgbClr val="E63424"/>
                </a:solidFill>
                <a:latin typeface="Avenir"/>
                <a:ea typeface="Avenir"/>
                <a:cs typeface="Avenir"/>
                <a:sym typeface="Avenir"/>
              </a:rPr>
              <a:t>Part 2: get the investment waterfall / real exit multiple from the valuation &amp; amount raised</a:t>
            </a:r>
            <a:endParaRPr sz="1200">
              <a:solidFill>
                <a:srgbClr val="E63424"/>
              </a:solidFill>
              <a:latin typeface="Avenir"/>
              <a:ea typeface="Avenir"/>
              <a:cs typeface="Avenir"/>
              <a:sym typeface="Avenir"/>
            </a:endParaRPr>
          </a:p>
          <a:p>
            <a:pPr marL="0" lvl="0" indent="0" algn="l" rtl="0">
              <a:spcBef>
                <a:spcPts val="1000"/>
              </a:spcBef>
              <a:spcAft>
                <a:spcPts val="0"/>
              </a:spcAft>
              <a:buNone/>
            </a:pPr>
            <a:endParaRPr sz="1200">
              <a:solidFill>
                <a:srgbClr val="E63424"/>
              </a:solidFill>
            </a:endParaRPr>
          </a:p>
          <a:p>
            <a:pPr marL="0" lvl="0" indent="0" algn="l" rtl="0">
              <a:spcBef>
                <a:spcPts val="0"/>
              </a:spcBef>
              <a:spcAft>
                <a:spcPts val="0"/>
              </a:spcAft>
              <a:buNone/>
            </a:pPr>
            <a:endParaRPr sz="1200">
              <a:solidFill>
                <a:srgbClr val="E63424"/>
              </a:solidFill>
            </a:endParaRPr>
          </a:p>
        </p:txBody>
      </p:sp>
      <p:sp>
        <p:nvSpPr>
          <p:cNvPr id="244" name="Google Shape;244;g2b1ba9027da_0_794"/>
          <p:cNvSpPr txBox="1"/>
          <p:nvPr/>
        </p:nvSpPr>
        <p:spPr>
          <a:xfrm>
            <a:off x="479400" y="3672250"/>
            <a:ext cx="3858000" cy="11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63424"/>
                </a:solidFill>
                <a:latin typeface="Avenir"/>
                <a:ea typeface="Avenir"/>
                <a:cs typeface="Avenir"/>
                <a:sym typeface="Avenir"/>
              </a:rPr>
              <a:t>Project 2: </a:t>
            </a:r>
            <a:endParaRPr sz="1600">
              <a:solidFill>
                <a:srgbClr val="E63424"/>
              </a:solidFill>
              <a:latin typeface="Avenir"/>
              <a:ea typeface="Avenir"/>
              <a:cs typeface="Avenir"/>
              <a:sym typeface="Avenir"/>
            </a:endParaRPr>
          </a:p>
          <a:p>
            <a:pPr marL="0" lvl="0" indent="0" algn="l" rtl="0">
              <a:spcBef>
                <a:spcPts val="0"/>
              </a:spcBef>
              <a:spcAft>
                <a:spcPts val="0"/>
              </a:spcAft>
              <a:buNone/>
            </a:pPr>
            <a:r>
              <a:rPr lang="en">
                <a:solidFill>
                  <a:srgbClr val="E63424"/>
                </a:solidFill>
                <a:latin typeface="Avenir"/>
                <a:ea typeface="Avenir"/>
                <a:cs typeface="Avenir"/>
                <a:sym typeface="Avenir"/>
              </a:rPr>
              <a:t>Estimate the fund ownership in any startup</a:t>
            </a:r>
            <a:endParaRPr sz="1000">
              <a:solidFill>
                <a:srgbClr val="E63424"/>
              </a:solidFill>
              <a:latin typeface="Avenir"/>
              <a:ea typeface="Avenir"/>
              <a:cs typeface="Avenir"/>
              <a:sym typeface="Avenir"/>
            </a:endParaRPr>
          </a:p>
          <a:p>
            <a:pPr marL="0" lvl="0" indent="0" algn="l" rtl="0">
              <a:spcBef>
                <a:spcPts val="0"/>
              </a:spcBef>
              <a:spcAft>
                <a:spcPts val="0"/>
              </a:spcAft>
              <a:buNone/>
            </a:pPr>
            <a:endParaRPr sz="1200">
              <a:solidFill>
                <a:srgbClr val="E63424"/>
              </a:solidFill>
              <a:latin typeface="Avenir"/>
              <a:ea typeface="Avenir"/>
              <a:cs typeface="Avenir"/>
              <a:sym typeface="Avenir"/>
            </a:endParaRPr>
          </a:p>
          <a:p>
            <a:pPr marL="0" lvl="0" indent="0" algn="l" rtl="0">
              <a:spcBef>
                <a:spcPts val="0"/>
              </a:spcBef>
              <a:spcAft>
                <a:spcPts val="0"/>
              </a:spcAft>
              <a:buNone/>
            </a:pPr>
            <a:endParaRPr sz="1200">
              <a:solidFill>
                <a:srgbClr val="E63424"/>
              </a:solidFill>
              <a:latin typeface="Avenir"/>
              <a:ea typeface="Avenir"/>
              <a:cs typeface="Avenir"/>
              <a:sym typeface="Avenir"/>
            </a:endParaRPr>
          </a:p>
        </p:txBody>
      </p:sp>
      <p:sp>
        <p:nvSpPr>
          <p:cNvPr id="245" name="Google Shape;245;g2b1ba9027da_0_794"/>
          <p:cNvSpPr txBox="1"/>
          <p:nvPr/>
        </p:nvSpPr>
        <p:spPr>
          <a:xfrm>
            <a:off x="4781625" y="1940250"/>
            <a:ext cx="3858000" cy="11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63424"/>
                </a:solidFill>
                <a:latin typeface="Avenir"/>
                <a:ea typeface="Avenir"/>
                <a:cs typeface="Avenir"/>
                <a:sym typeface="Avenir"/>
              </a:rPr>
              <a:t>Project 3: </a:t>
            </a:r>
            <a:endParaRPr sz="1600">
              <a:solidFill>
                <a:srgbClr val="E63424"/>
              </a:solidFill>
              <a:latin typeface="Avenir"/>
              <a:ea typeface="Avenir"/>
              <a:cs typeface="Avenir"/>
              <a:sym typeface="Avenir"/>
            </a:endParaRPr>
          </a:p>
          <a:p>
            <a:pPr marL="0" lvl="0" indent="0" algn="l" rtl="0">
              <a:spcBef>
                <a:spcPts val="0"/>
              </a:spcBef>
              <a:spcAft>
                <a:spcPts val="0"/>
              </a:spcAft>
              <a:buNone/>
            </a:pPr>
            <a:r>
              <a:rPr lang="en">
                <a:solidFill>
                  <a:srgbClr val="E63424"/>
                </a:solidFill>
                <a:latin typeface="Avenir"/>
                <a:ea typeface="Avenir"/>
                <a:cs typeface="Avenir"/>
                <a:sym typeface="Avenir"/>
              </a:rPr>
              <a:t>Estimate the valuation of a startup after a financing round</a:t>
            </a:r>
            <a:endParaRPr sz="1000">
              <a:solidFill>
                <a:srgbClr val="E63424"/>
              </a:solidFill>
              <a:latin typeface="Avenir"/>
              <a:ea typeface="Avenir"/>
              <a:cs typeface="Avenir"/>
              <a:sym typeface="Avenir"/>
            </a:endParaRPr>
          </a:p>
          <a:p>
            <a:pPr marL="0" lvl="0" indent="0" algn="l" rtl="0">
              <a:spcBef>
                <a:spcPts val="0"/>
              </a:spcBef>
              <a:spcAft>
                <a:spcPts val="0"/>
              </a:spcAft>
              <a:buNone/>
            </a:pPr>
            <a:endParaRPr sz="1200">
              <a:solidFill>
                <a:srgbClr val="E63424"/>
              </a:solidFill>
              <a:latin typeface="Avenir"/>
              <a:ea typeface="Avenir"/>
              <a:cs typeface="Avenir"/>
              <a:sym typeface="Avenir"/>
            </a:endParaRPr>
          </a:p>
          <a:p>
            <a:pPr marL="0" lvl="0" indent="0" algn="l" rtl="0">
              <a:spcBef>
                <a:spcPts val="0"/>
              </a:spcBef>
              <a:spcAft>
                <a:spcPts val="0"/>
              </a:spcAft>
              <a:buNone/>
            </a:pPr>
            <a:endParaRPr sz="1200">
              <a:solidFill>
                <a:srgbClr val="E63424"/>
              </a:solidFill>
              <a:latin typeface="Avenir"/>
              <a:ea typeface="Avenir"/>
              <a:cs typeface="Avenir"/>
              <a:sym typeface="Avenir"/>
            </a:endParaRPr>
          </a:p>
        </p:txBody>
      </p:sp>
      <p:sp>
        <p:nvSpPr>
          <p:cNvPr id="246" name="Google Shape;246;g2b1ba9027da_0_794"/>
          <p:cNvSpPr txBox="1"/>
          <p:nvPr/>
        </p:nvSpPr>
        <p:spPr>
          <a:xfrm>
            <a:off x="4781625" y="3574550"/>
            <a:ext cx="3858000" cy="11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63424"/>
                </a:solidFill>
                <a:latin typeface="Avenir"/>
                <a:ea typeface="Avenir"/>
                <a:cs typeface="Avenir"/>
                <a:sym typeface="Avenir"/>
              </a:rPr>
              <a:t>Project 4: </a:t>
            </a:r>
            <a:endParaRPr sz="1600">
              <a:solidFill>
                <a:srgbClr val="E63424"/>
              </a:solidFill>
              <a:latin typeface="Avenir"/>
              <a:ea typeface="Avenir"/>
              <a:cs typeface="Avenir"/>
              <a:sym typeface="Avenir"/>
            </a:endParaRPr>
          </a:p>
          <a:p>
            <a:pPr marL="0" lvl="0" indent="0" algn="l" rtl="0">
              <a:spcBef>
                <a:spcPts val="0"/>
              </a:spcBef>
              <a:spcAft>
                <a:spcPts val="0"/>
              </a:spcAft>
              <a:buNone/>
            </a:pPr>
            <a:r>
              <a:rPr lang="en" sz="1200">
                <a:solidFill>
                  <a:srgbClr val="E63424"/>
                </a:solidFill>
                <a:latin typeface="Avenir"/>
                <a:ea typeface="Avenir"/>
                <a:cs typeface="Avenir"/>
                <a:sym typeface="Avenir"/>
              </a:rPr>
              <a:t>Generate statistics on all the different aspects of the project and focus on acquired startups to try to approximate the valuation of acquisitions.</a:t>
            </a:r>
            <a:endParaRPr sz="800">
              <a:solidFill>
                <a:srgbClr val="E63424"/>
              </a:solidFill>
              <a:latin typeface="Avenir"/>
              <a:ea typeface="Avenir"/>
              <a:cs typeface="Avenir"/>
              <a:sym typeface="Avenir"/>
            </a:endParaRPr>
          </a:p>
          <a:p>
            <a:pPr marL="0" lvl="0" indent="0" algn="l" rtl="0">
              <a:spcBef>
                <a:spcPts val="0"/>
              </a:spcBef>
              <a:spcAft>
                <a:spcPts val="0"/>
              </a:spcAft>
              <a:buNone/>
            </a:pPr>
            <a:endParaRPr sz="1200">
              <a:solidFill>
                <a:srgbClr val="E63424"/>
              </a:solidFill>
              <a:latin typeface="Avenir"/>
              <a:ea typeface="Avenir"/>
              <a:cs typeface="Avenir"/>
              <a:sym typeface="Avenir"/>
            </a:endParaRPr>
          </a:p>
          <a:p>
            <a:pPr marL="0" lvl="0" indent="0" algn="l" rtl="0">
              <a:spcBef>
                <a:spcPts val="0"/>
              </a:spcBef>
              <a:spcAft>
                <a:spcPts val="0"/>
              </a:spcAft>
              <a:buNone/>
            </a:pPr>
            <a:endParaRPr sz="1200">
              <a:solidFill>
                <a:srgbClr val="E63424"/>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b2424ad4c2_0_14"/>
          <p:cNvSpPr txBox="1">
            <a:spLocks noGrp="1"/>
          </p:cNvSpPr>
          <p:nvPr>
            <p:ph type="title" idx="4294967295"/>
          </p:nvPr>
        </p:nvSpPr>
        <p:spPr>
          <a:xfrm>
            <a:off x="260425" y="256225"/>
            <a:ext cx="7661700" cy="452100"/>
          </a:xfrm>
          <a:prstGeom prst="rect">
            <a:avLst/>
          </a:prstGeom>
          <a:noFill/>
          <a:ln>
            <a:noFill/>
          </a:ln>
        </p:spPr>
        <p:txBody>
          <a:bodyPr spcFirstLastPara="1" wrap="square" lIns="0" tIns="68575" rIns="68575" bIns="68575" anchor="ctr" anchorCtr="0">
            <a:noAutofit/>
          </a:bodyPr>
          <a:lstStyle/>
          <a:p>
            <a:pPr marL="0" marR="0" lvl="0" indent="0" algn="l" rtl="0">
              <a:lnSpc>
                <a:spcPct val="90000"/>
              </a:lnSpc>
              <a:spcBef>
                <a:spcPts val="0"/>
              </a:spcBef>
              <a:spcAft>
                <a:spcPts val="0"/>
              </a:spcAft>
              <a:buSzPts val="2100"/>
              <a:buNone/>
            </a:pPr>
            <a:r>
              <a:rPr lang="en" sz="2000">
                <a:solidFill>
                  <a:srgbClr val="E63424"/>
                </a:solidFill>
                <a:latin typeface="Avenir"/>
                <a:ea typeface="Avenir"/>
                <a:cs typeface="Avenir"/>
                <a:sym typeface="Avenir"/>
              </a:rPr>
              <a:t>Project 1 - </a:t>
            </a:r>
            <a:r>
              <a:rPr lang="en" sz="1800">
                <a:solidFill>
                  <a:srgbClr val="E63424"/>
                </a:solidFill>
                <a:latin typeface="Avenir"/>
                <a:ea typeface="Avenir"/>
                <a:cs typeface="Avenir"/>
                <a:sym typeface="Avenir"/>
              </a:rPr>
              <a:t>part 1</a:t>
            </a:r>
            <a:endParaRPr sz="1800">
              <a:solidFill>
                <a:srgbClr val="E63424"/>
              </a:solidFill>
              <a:latin typeface="Avenir"/>
              <a:ea typeface="Avenir"/>
              <a:cs typeface="Avenir"/>
              <a:sym typeface="Avenir"/>
            </a:endParaRPr>
          </a:p>
          <a:p>
            <a:pPr marL="0" lvl="0" indent="0" algn="l" rtl="0">
              <a:lnSpc>
                <a:spcPct val="90000"/>
              </a:lnSpc>
              <a:spcBef>
                <a:spcPts val="0"/>
              </a:spcBef>
              <a:spcAft>
                <a:spcPts val="0"/>
              </a:spcAft>
              <a:buClr>
                <a:schemeClr val="dk1"/>
              </a:buClr>
              <a:buSzPts val="1100"/>
              <a:buFont typeface="Arial"/>
              <a:buNone/>
            </a:pPr>
            <a:r>
              <a:rPr lang="en" sz="1400">
                <a:solidFill>
                  <a:srgbClr val="E63424"/>
                </a:solidFill>
                <a:latin typeface="Avenir"/>
                <a:ea typeface="Avenir"/>
                <a:cs typeface="Avenir"/>
                <a:sym typeface="Avenir"/>
              </a:rPr>
              <a:t>Get all the startups in which the fund vintage we want to evaluate invested</a:t>
            </a:r>
            <a:endParaRPr sz="2000">
              <a:solidFill>
                <a:srgbClr val="E63424"/>
              </a:solidFill>
              <a:latin typeface="Avenir"/>
              <a:ea typeface="Avenir"/>
              <a:cs typeface="Avenir"/>
              <a:sym typeface="Avenir"/>
            </a:endParaRPr>
          </a:p>
        </p:txBody>
      </p:sp>
      <p:pic>
        <p:nvPicPr>
          <p:cNvPr id="252" name="Google Shape;252;g2b2424ad4c2_0_14"/>
          <p:cNvPicPr preferRelativeResize="0"/>
          <p:nvPr/>
        </p:nvPicPr>
        <p:blipFill>
          <a:blip r:embed="rId3">
            <a:alphaModFix/>
          </a:blip>
          <a:stretch>
            <a:fillRect/>
          </a:stretch>
        </p:blipFill>
        <p:spPr>
          <a:xfrm>
            <a:off x="542650" y="2909100"/>
            <a:ext cx="6713800" cy="2069075"/>
          </a:xfrm>
          <a:prstGeom prst="rect">
            <a:avLst/>
          </a:prstGeom>
          <a:noFill/>
          <a:ln>
            <a:noFill/>
          </a:ln>
        </p:spPr>
      </p:pic>
      <p:sp>
        <p:nvSpPr>
          <p:cNvPr id="253" name="Google Shape;253;g2b2424ad4c2_0_14"/>
          <p:cNvSpPr txBox="1"/>
          <p:nvPr/>
        </p:nvSpPr>
        <p:spPr>
          <a:xfrm>
            <a:off x="225150" y="708325"/>
            <a:ext cx="8763000" cy="38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C00000"/>
                </a:solidFill>
                <a:latin typeface="Avenir"/>
                <a:ea typeface="Avenir"/>
                <a:cs typeface="Avenir"/>
                <a:sym typeface="Avenir"/>
              </a:rPr>
              <a:t>Context :</a:t>
            </a:r>
            <a:r>
              <a:rPr lang="en" sz="1000" b="1">
                <a:solidFill>
                  <a:srgbClr val="E63424"/>
                </a:solidFill>
                <a:latin typeface="Avenir"/>
                <a:ea typeface="Avenir"/>
                <a:cs typeface="Avenir"/>
                <a:sym typeface="Avenir"/>
              </a:rPr>
              <a:t> </a:t>
            </a:r>
            <a:r>
              <a:rPr lang="en" sz="900" i="1">
                <a:solidFill>
                  <a:schemeClr val="dk1"/>
                </a:solidFill>
                <a:latin typeface="Avenir"/>
                <a:ea typeface="Avenir"/>
                <a:cs typeface="Avenir"/>
                <a:sym typeface="Avenir"/>
              </a:rPr>
              <a:t>A VC fund like Sequoia Capital, Red River West, or Founders Fund is a “management company” that is often composed of multiple funds. For example, at Red River West we have two funds with the same strategy: Red River West I and Red River West II. Each fund often has a period of investment of 3 to 5 years with a dedicated amount under management. So when a fund has invested all of its money, the management company needs to raise another fund that will succeed the previous one.</a:t>
            </a:r>
            <a:endParaRPr sz="900" i="1">
              <a:solidFill>
                <a:schemeClr val="dk1"/>
              </a:solidFill>
              <a:latin typeface="Avenir"/>
              <a:ea typeface="Avenir"/>
              <a:cs typeface="Avenir"/>
              <a:sym typeface="Avenir"/>
            </a:endParaRPr>
          </a:p>
          <a:p>
            <a:pPr marL="0" lvl="0" indent="0" algn="l" rtl="0">
              <a:spcBef>
                <a:spcPts val="0"/>
              </a:spcBef>
              <a:spcAft>
                <a:spcPts val="0"/>
              </a:spcAft>
              <a:buNone/>
            </a:pPr>
            <a:r>
              <a:rPr lang="en" sz="900" i="1">
                <a:solidFill>
                  <a:schemeClr val="dk1"/>
                </a:solidFill>
                <a:latin typeface="Avenir"/>
                <a:ea typeface="Avenir"/>
                <a:cs typeface="Avenir"/>
                <a:sym typeface="Avenir"/>
              </a:rPr>
              <a:t>Also, some management companies like Sequoia Capital often have multiple funds operating at the same time with different strategies. Most of the time, you have 3 different types of reasons why you want to have different funds :</a:t>
            </a:r>
            <a:endParaRPr sz="900" i="1">
              <a:solidFill>
                <a:schemeClr val="dk1"/>
              </a:solidFill>
              <a:latin typeface="Avenir"/>
              <a:ea typeface="Avenir"/>
              <a:cs typeface="Avenir"/>
              <a:sym typeface="Avenir"/>
            </a:endParaRPr>
          </a:p>
          <a:p>
            <a:pPr marL="457200" lvl="0" indent="-285750" algn="l" rtl="0">
              <a:spcBef>
                <a:spcPts val="0"/>
              </a:spcBef>
              <a:spcAft>
                <a:spcPts val="0"/>
              </a:spcAft>
              <a:buClr>
                <a:schemeClr val="dk1"/>
              </a:buClr>
              <a:buSzPts val="900"/>
              <a:buFont typeface="Avenir"/>
              <a:buChar char="●"/>
            </a:pPr>
            <a:r>
              <a:rPr lang="en" sz="900" i="1">
                <a:solidFill>
                  <a:schemeClr val="dk1"/>
                </a:solidFill>
                <a:latin typeface="Avenir"/>
                <a:ea typeface="Avenir"/>
                <a:cs typeface="Avenir"/>
                <a:sym typeface="Avenir"/>
              </a:rPr>
              <a:t>Stage of investment : you can have one fund investing late stage and another one focusing on early-stage startups</a:t>
            </a:r>
            <a:endParaRPr sz="900" i="1">
              <a:solidFill>
                <a:schemeClr val="dk1"/>
              </a:solidFill>
              <a:latin typeface="Avenir"/>
              <a:ea typeface="Avenir"/>
              <a:cs typeface="Avenir"/>
              <a:sym typeface="Avenir"/>
            </a:endParaRPr>
          </a:p>
          <a:p>
            <a:pPr marL="457200" lvl="0" indent="-285750" algn="l" rtl="0">
              <a:spcBef>
                <a:spcPts val="0"/>
              </a:spcBef>
              <a:spcAft>
                <a:spcPts val="0"/>
              </a:spcAft>
              <a:buClr>
                <a:schemeClr val="dk1"/>
              </a:buClr>
              <a:buSzPts val="900"/>
              <a:buFont typeface="Avenir"/>
              <a:buChar char="●"/>
            </a:pPr>
            <a:r>
              <a:rPr lang="en" sz="900" i="1">
                <a:solidFill>
                  <a:schemeClr val="dk1"/>
                </a:solidFill>
                <a:latin typeface="Avenir"/>
                <a:ea typeface="Avenir"/>
                <a:cs typeface="Avenir"/>
                <a:sym typeface="Avenir"/>
              </a:rPr>
              <a:t>Geography : some management companies have one fund investing in Europe and another one investing in the US for example.</a:t>
            </a:r>
            <a:endParaRPr sz="900" i="1">
              <a:solidFill>
                <a:schemeClr val="dk1"/>
              </a:solidFill>
              <a:latin typeface="Avenir"/>
              <a:ea typeface="Avenir"/>
              <a:cs typeface="Avenir"/>
              <a:sym typeface="Avenir"/>
            </a:endParaRPr>
          </a:p>
          <a:p>
            <a:pPr marL="457200" lvl="0" indent="-285750" algn="l" rtl="0">
              <a:spcBef>
                <a:spcPts val="0"/>
              </a:spcBef>
              <a:spcAft>
                <a:spcPts val="0"/>
              </a:spcAft>
              <a:buClr>
                <a:schemeClr val="dk1"/>
              </a:buClr>
              <a:buSzPts val="900"/>
              <a:buFont typeface="Avenir"/>
              <a:buChar char="●"/>
            </a:pPr>
            <a:r>
              <a:rPr lang="en" sz="900" i="1">
                <a:solidFill>
                  <a:schemeClr val="dk1"/>
                </a:solidFill>
                <a:latin typeface="Avenir"/>
                <a:ea typeface="Avenir"/>
                <a:cs typeface="Avenir"/>
                <a:sym typeface="Avenir"/>
              </a:rPr>
              <a:t>Sector : some management companies have different funds that focus on different sectors like AI or Fintech.</a:t>
            </a:r>
            <a:endParaRPr sz="900" i="1">
              <a:solidFill>
                <a:schemeClr val="dk1"/>
              </a:solidFill>
              <a:latin typeface="Avenir"/>
              <a:ea typeface="Avenir"/>
              <a:cs typeface="Avenir"/>
              <a:sym typeface="Avenir"/>
            </a:endParaRPr>
          </a:p>
          <a:p>
            <a:pPr marL="0" lvl="0" indent="0" algn="l" rtl="0">
              <a:spcBef>
                <a:spcPts val="0"/>
              </a:spcBef>
              <a:spcAft>
                <a:spcPts val="0"/>
              </a:spcAft>
              <a:buNone/>
            </a:pPr>
            <a:endParaRPr sz="900" i="1">
              <a:solidFill>
                <a:schemeClr val="dk1"/>
              </a:solidFill>
              <a:latin typeface="Avenir"/>
              <a:ea typeface="Avenir"/>
              <a:cs typeface="Avenir"/>
              <a:sym typeface="Avenir"/>
            </a:endParaRPr>
          </a:p>
          <a:p>
            <a:pPr marL="0" lvl="0" indent="0" algn="l" rtl="0">
              <a:spcBef>
                <a:spcPts val="0"/>
              </a:spcBef>
              <a:spcAft>
                <a:spcPts val="0"/>
              </a:spcAft>
              <a:buNone/>
            </a:pPr>
            <a:r>
              <a:rPr lang="en" sz="1000" b="1">
                <a:solidFill>
                  <a:srgbClr val="C00000"/>
                </a:solidFill>
                <a:latin typeface="Avenir"/>
                <a:ea typeface="Avenir"/>
                <a:cs typeface="Avenir"/>
                <a:sym typeface="Avenir"/>
              </a:rPr>
              <a:t>How to do it :</a:t>
            </a:r>
            <a:r>
              <a:rPr lang="en" sz="1000" b="1">
                <a:solidFill>
                  <a:schemeClr val="dk1"/>
                </a:solidFill>
                <a:latin typeface="Avenir"/>
                <a:ea typeface="Avenir"/>
                <a:cs typeface="Avenir"/>
                <a:sym typeface="Avenir"/>
              </a:rPr>
              <a:t> </a:t>
            </a:r>
            <a:r>
              <a:rPr lang="en" sz="1000">
                <a:solidFill>
                  <a:schemeClr val="dk1"/>
                </a:solidFill>
                <a:latin typeface="Avenir"/>
                <a:ea typeface="Avenir"/>
                <a:cs typeface="Avenir"/>
                <a:sym typeface="Avenir"/>
              </a:rPr>
              <a:t>For each management compay, you will find one or multiple funds in Pitchbook. In some cases, you will know exactly which fund invested in a particular company, but in most cases, you won’t. Your job will be to determine that in order to evaluate any fund.</a:t>
            </a:r>
            <a:endParaRPr sz="1000">
              <a:solidFill>
                <a:schemeClr val="dk1"/>
              </a:solidFill>
              <a:latin typeface="Avenir"/>
              <a:ea typeface="Avenir"/>
              <a:cs typeface="Avenir"/>
              <a:sym typeface="Avenir"/>
            </a:endParaRPr>
          </a:p>
          <a:p>
            <a:pPr marL="457200" lvl="0" indent="-292100" algn="l" rtl="0">
              <a:spcBef>
                <a:spcPts val="0"/>
              </a:spcBef>
              <a:spcAft>
                <a:spcPts val="0"/>
              </a:spcAft>
              <a:buClr>
                <a:schemeClr val="dk1"/>
              </a:buClr>
              <a:buSzPts val="1000"/>
              <a:buFont typeface="Avenir"/>
              <a:buChar char="●"/>
            </a:pPr>
            <a:r>
              <a:rPr lang="en" sz="1000" b="1">
                <a:solidFill>
                  <a:schemeClr val="dk1"/>
                </a:solidFill>
                <a:latin typeface="Avenir"/>
                <a:ea typeface="Avenir"/>
                <a:cs typeface="Avenir"/>
                <a:sym typeface="Avenir"/>
              </a:rPr>
              <a:t>Basic version : </a:t>
            </a:r>
            <a:r>
              <a:rPr lang="en" sz="1000">
                <a:solidFill>
                  <a:schemeClr val="dk1"/>
                </a:solidFill>
                <a:latin typeface="Avenir"/>
                <a:ea typeface="Avenir"/>
                <a:cs typeface="Avenir"/>
                <a:sym typeface="Avenir"/>
              </a:rPr>
              <a:t>do it only for management company that never had more than 1 fund operating at the same time</a:t>
            </a:r>
            <a:endParaRPr sz="1000">
              <a:solidFill>
                <a:schemeClr val="dk1"/>
              </a:solidFill>
              <a:latin typeface="Avenir"/>
              <a:ea typeface="Avenir"/>
              <a:cs typeface="Avenir"/>
              <a:sym typeface="Avenir"/>
            </a:endParaRPr>
          </a:p>
          <a:p>
            <a:pPr marL="457200" lvl="0" indent="-292100" algn="l" rtl="0">
              <a:spcBef>
                <a:spcPts val="0"/>
              </a:spcBef>
              <a:spcAft>
                <a:spcPts val="0"/>
              </a:spcAft>
              <a:buClr>
                <a:schemeClr val="dk1"/>
              </a:buClr>
              <a:buSzPts val="1000"/>
              <a:buFont typeface="Avenir"/>
              <a:buChar char="●"/>
            </a:pPr>
            <a:r>
              <a:rPr lang="en" sz="1000" b="1">
                <a:solidFill>
                  <a:schemeClr val="dk1"/>
                </a:solidFill>
                <a:latin typeface="Avenir"/>
                <a:ea typeface="Avenir"/>
                <a:cs typeface="Avenir"/>
                <a:sym typeface="Avenir"/>
              </a:rPr>
              <a:t>Full version : </a:t>
            </a:r>
            <a:r>
              <a:rPr lang="en" sz="1000">
                <a:solidFill>
                  <a:schemeClr val="dk1"/>
                </a:solidFill>
                <a:latin typeface="Avenir"/>
                <a:ea typeface="Avenir"/>
                <a:cs typeface="Avenir"/>
                <a:sym typeface="Avenir"/>
              </a:rPr>
              <a:t>do it for every management companies including the ones having sectorial, stage, and geography-focused funds</a:t>
            </a:r>
            <a:endParaRPr sz="1000">
              <a:solidFill>
                <a:schemeClr val="dk1"/>
              </a:solidFill>
              <a:latin typeface="Avenir"/>
              <a:ea typeface="Avenir"/>
              <a:cs typeface="Avenir"/>
              <a:sym typeface="Avenir"/>
            </a:endParaRPr>
          </a:p>
          <a:p>
            <a:pPr marL="0" lvl="0" indent="0" algn="l" rtl="0">
              <a:spcBef>
                <a:spcPts val="0"/>
              </a:spcBef>
              <a:spcAft>
                <a:spcPts val="0"/>
              </a:spcAft>
              <a:buNone/>
            </a:pPr>
            <a:endParaRPr sz="100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b2424ad4c2_0_23"/>
          <p:cNvSpPr txBox="1">
            <a:spLocks noGrp="1"/>
          </p:cNvSpPr>
          <p:nvPr>
            <p:ph type="title" idx="4294967295"/>
          </p:nvPr>
        </p:nvSpPr>
        <p:spPr>
          <a:xfrm>
            <a:off x="260425" y="256225"/>
            <a:ext cx="7661700" cy="452100"/>
          </a:xfrm>
          <a:prstGeom prst="rect">
            <a:avLst/>
          </a:prstGeom>
          <a:noFill/>
          <a:ln>
            <a:noFill/>
          </a:ln>
        </p:spPr>
        <p:txBody>
          <a:bodyPr spcFirstLastPara="1" wrap="square" lIns="0" tIns="68575" rIns="68575" bIns="68575" anchor="ctr" anchorCtr="0">
            <a:noAutofit/>
          </a:bodyPr>
          <a:lstStyle/>
          <a:p>
            <a:pPr marL="0" marR="0" lvl="0" indent="0" algn="l" rtl="0">
              <a:lnSpc>
                <a:spcPct val="90000"/>
              </a:lnSpc>
              <a:spcBef>
                <a:spcPts val="0"/>
              </a:spcBef>
              <a:spcAft>
                <a:spcPts val="0"/>
              </a:spcAft>
              <a:buSzPts val="2100"/>
              <a:buNone/>
            </a:pPr>
            <a:r>
              <a:rPr lang="en" sz="2000" b="1" dirty="0">
                <a:solidFill>
                  <a:srgbClr val="E63424"/>
                </a:solidFill>
                <a:latin typeface="Avenir"/>
                <a:ea typeface="Avenir"/>
                <a:cs typeface="Avenir"/>
                <a:sym typeface="Avenir"/>
              </a:rPr>
              <a:t>Project 1 - </a:t>
            </a:r>
            <a:r>
              <a:rPr lang="en" sz="1800" dirty="0">
                <a:solidFill>
                  <a:srgbClr val="E63424"/>
                </a:solidFill>
                <a:latin typeface="Avenir"/>
                <a:ea typeface="Avenir"/>
                <a:cs typeface="Avenir"/>
                <a:sym typeface="Avenir"/>
              </a:rPr>
              <a:t>part 2</a:t>
            </a:r>
            <a:endParaRPr sz="1800" dirty="0">
              <a:solidFill>
                <a:srgbClr val="E63424"/>
              </a:solidFill>
              <a:latin typeface="Avenir"/>
              <a:ea typeface="Avenir"/>
              <a:cs typeface="Avenir"/>
              <a:sym typeface="Avenir"/>
            </a:endParaRPr>
          </a:p>
          <a:p>
            <a:pPr marL="0" lvl="0" indent="0" algn="l" rtl="0">
              <a:lnSpc>
                <a:spcPct val="90000"/>
              </a:lnSpc>
              <a:spcBef>
                <a:spcPts val="0"/>
              </a:spcBef>
              <a:spcAft>
                <a:spcPts val="0"/>
              </a:spcAft>
              <a:buSzPts val="1100"/>
              <a:buNone/>
            </a:pPr>
            <a:r>
              <a:rPr lang="en" sz="1400" dirty="0">
                <a:solidFill>
                  <a:srgbClr val="E63424"/>
                </a:solidFill>
                <a:latin typeface="Avenir"/>
                <a:ea typeface="Avenir"/>
                <a:cs typeface="Avenir"/>
                <a:sym typeface="Avenir"/>
              </a:rPr>
              <a:t>Get the investment waterfall / real exit multiple from the valuation &amp; amount raised</a:t>
            </a:r>
            <a:endParaRPr sz="2000" dirty="0">
              <a:solidFill>
                <a:srgbClr val="E63424"/>
              </a:solidFill>
              <a:latin typeface="Avenir"/>
              <a:ea typeface="Avenir"/>
              <a:cs typeface="Avenir"/>
              <a:sym typeface="Avenir"/>
            </a:endParaRPr>
          </a:p>
        </p:txBody>
      </p:sp>
      <p:sp>
        <p:nvSpPr>
          <p:cNvPr id="259" name="Google Shape;259;g2b2424ad4c2_0_23"/>
          <p:cNvSpPr txBox="1"/>
          <p:nvPr/>
        </p:nvSpPr>
        <p:spPr>
          <a:xfrm>
            <a:off x="260425" y="2816425"/>
            <a:ext cx="4382400" cy="14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C00000"/>
                </a:solidFill>
                <a:latin typeface="Avenir"/>
                <a:ea typeface="Avenir"/>
                <a:cs typeface="Avenir"/>
                <a:sym typeface="Avenir"/>
              </a:rPr>
              <a:t>How to do it :</a:t>
            </a:r>
            <a:r>
              <a:rPr lang="en" sz="1000" b="1">
                <a:solidFill>
                  <a:schemeClr val="dk1"/>
                </a:solidFill>
                <a:latin typeface="Avenir"/>
                <a:ea typeface="Avenir"/>
                <a:cs typeface="Avenir"/>
                <a:sym typeface="Avenir"/>
              </a:rPr>
              <a:t> </a:t>
            </a:r>
            <a:r>
              <a:rPr lang="en" sz="1000">
                <a:solidFill>
                  <a:schemeClr val="dk1"/>
                </a:solidFill>
                <a:latin typeface="Avenir"/>
                <a:ea typeface="Avenir"/>
                <a:cs typeface="Avenir"/>
                <a:sym typeface="Avenir"/>
              </a:rPr>
              <a:t>we need to estimate the real return of a fund by applying a coefficient to this return depending on the ratio amount raised / startup valuation. </a:t>
            </a:r>
            <a:endParaRPr sz="1000">
              <a:solidFill>
                <a:schemeClr val="dk1"/>
              </a:solidFill>
              <a:latin typeface="Avenir"/>
              <a:ea typeface="Avenir"/>
              <a:cs typeface="Avenir"/>
              <a:sym typeface="Avenir"/>
            </a:endParaRPr>
          </a:p>
          <a:p>
            <a:pPr marL="457200" lvl="0" indent="-292100" algn="l" rtl="0">
              <a:spcBef>
                <a:spcPts val="1000"/>
              </a:spcBef>
              <a:spcAft>
                <a:spcPts val="0"/>
              </a:spcAft>
              <a:buClr>
                <a:schemeClr val="dk1"/>
              </a:buClr>
              <a:buSzPts val="1000"/>
              <a:buFont typeface="Avenir"/>
              <a:buChar char="●"/>
            </a:pPr>
            <a:r>
              <a:rPr lang="en" sz="1000">
                <a:solidFill>
                  <a:schemeClr val="dk1"/>
                </a:solidFill>
                <a:latin typeface="Avenir"/>
                <a:ea typeface="Avenir"/>
                <a:cs typeface="Avenir"/>
                <a:sym typeface="Avenir"/>
              </a:rPr>
              <a:t>Basic version : just handle the case where valuation &lt; amount raised. Depending on the amount invested after fund investment, determine the multiple</a:t>
            </a:r>
            <a:endParaRPr sz="1000">
              <a:solidFill>
                <a:schemeClr val="dk1"/>
              </a:solidFill>
              <a:latin typeface="Avenir"/>
              <a:ea typeface="Avenir"/>
              <a:cs typeface="Avenir"/>
              <a:sym typeface="Avenir"/>
            </a:endParaRPr>
          </a:p>
          <a:p>
            <a:pPr marL="457200" lvl="0" indent="-292100" algn="l" rtl="0">
              <a:spcBef>
                <a:spcPts val="1000"/>
              </a:spcBef>
              <a:spcAft>
                <a:spcPts val="1000"/>
              </a:spcAft>
              <a:buClr>
                <a:schemeClr val="dk1"/>
              </a:buClr>
              <a:buSzPts val="1000"/>
              <a:buFont typeface="Avenir"/>
              <a:buChar char="●"/>
            </a:pPr>
            <a:r>
              <a:rPr lang="en" sz="1000">
                <a:solidFill>
                  <a:schemeClr val="dk1"/>
                </a:solidFill>
                <a:latin typeface="Avenir"/>
                <a:ea typeface="Avenir"/>
                <a:cs typeface="Avenir"/>
                <a:sym typeface="Avenir"/>
              </a:rPr>
              <a:t>Complete version : also handle the case where valuation &gt; amount raised but they are close.</a:t>
            </a:r>
            <a:endParaRPr sz="1000">
              <a:solidFill>
                <a:schemeClr val="dk1"/>
              </a:solidFill>
              <a:latin typeface="Avenir"/>
              <a:ea typeface="Avenir"/>
              <a:cs typeface="Avenir"/>
              <a:sym typeface="Avenir"/>
            </a:endParaRPr>
          </a:p>
        </p:txBody>
      </p:sp>
      <p:pic>
        <p:nvPicPr>
          <p:cNvPr id="260" name="Google Shape;260;g2b2424ad4c2_0_23"/>
          <p:cNvPicPr preferRelativeResize="0"/>
          <p:nvPr/>
        </p:nvPicPr>
        <p:blipFill>
          <a:blip r:embed="rId3">
            <a:alphaModFix/>
          </a:blip>
          <a:stretch>
            <a:fillRect/>
          </a:stretch>
        </p:blipFill>
        <p:spPr>
          <a:xfrm>
            <a:off x="4954175" y="856700"/>
            <a:ext cx="4041574" cy="2776600"/>
          </a:xfrm>
          <a:prstGeom prst="rect">
            <a:avLst/>
          </a:prstGeom>
          <a:noFill/>
          <a:ln w="9525" cap="flat" cmpd="sng">
            <a:solidFill>
              <a:schemeClr val="dk2"/>
            </a:solidFill>
            <a:prstDash val="solid"/>
            <a:round/>
            <a:headEnd type="none" w="sm" len="sm"/>
            <a:tailEnd type="none" w="sm" len="sm"/>
          </a:ln>
        </p:spPr>
      </p:pic>
      <p:sp>
        <p:nvSpPr>
          <p:cNvPr id="261" name="Google Shape;261;g2b2424ad4c2_0_23"/>
          <p:cNvSpPr txBox="1"/>
          <p:nvPr/>
        </p:nvSpPr>
        <p:spPr>
          <a:xfrm>
            <a:off x="207625" y="708325"/>
            <a:ext cx="46284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C00000"/>
                </a:solidFill>
                <a:latin typeface="Avenir"/>
                <a:ea typeface="Avenir"/>
                <a:cs typeface="Avenir"/>
                <a:sym typeface="Avenir"/>
              </a:rPr>
              <a:t>Context:</a:t>
            </a:r>
            <a:r>
              <a:rPr lang="en" sz="1000">
                <a:solidFill>
                  <a:schemeClr val="dk1"/>
                </a:solidFill>
                <a:latin typeface="Avenir"/>
                <a:ea typeface="Avenir"/>
                <a:cs typeface="Avenir"/>
                <a:sym typeface="Avenir"/>
              </a:rPr>
              <a:t> In most cases, when VC invest in startups, they get preferred stock, which is a class of equity that typically grants certain advantages over common stock (usually held by founders and employees). One key feature often associated with preferred shares is the liquidation preference. This gives preferred shareholders the right to get paid before common shareholders when the company is sold or liquidated. </a:t>
            </a:r>
            <a:endParaRPr sz="1000">
              <a:solidFill>
                <a:schemeClr val="dk1"/>
              </a:solidFill>
              <a:latin typeface="Avenir"/>
              <a:ea typeface="Avenir"/>
              <a:cs typeface="Avenir"/>
              <a:sym typeface="Avenir"/>
            </a:endParaRPr>
          </a:p>
          <a:p>
            <a:pPr marL="0" lvl="0" indent="0" algn="l" rtl="0">
              <a:spcBef>
                <a:spcPts val="0"/>
              </a:spcBef>
              <a:spcAft>
                <a:spcPts val="0"/>
              </a:spcAft>
              <a:buNone/>
            </a:pPr>
            <a:r>
              <a:rPr lang="en" sz="1000">
                <a:solidFill>
                  <a:schemeClr val="dk1"/>
                </a:solidFill>
                <a:latin typeface="Avenir"/>
                <a:ea typeface="Avenir"/>
                <a:cs typeface="Avenir"/>
                <a:sym typeface="Avenir"/>
              </a:rPr>
              <a:t>You often have multiple layers of preferred shares (e.g the Series A investors are paid before Seed investors who are paid before common shareholders).</a:t>
            </a:r>
            <a:endParaRPr sz="1000">
              <a:solidFill>
                <a:schemeClr val="dk1"/>
              </a:solidFill>
              <a:latin typeface="Avenir"/>
              <a:ea typeface="Avenir"/>
              <a:cs typeface="Avenir"/>
              <a:sym typeface="Avenir"/>
            </a:endParaRPr>
          </a:p>
          <a:p>
            <a:pPr marL="0" lvl="0" indent="0" algn="l" rtl="0">
              <a:spcBef>
                <a:spcPts val="0"/>
              </a:spcBef>
              <a:spcAft>
                <a:spcPts val="0"/>
              </a:spcAft>
              <a:buNone/>
            </a:pPr>
            <a:r>
              <a:rPr lang="en" sz="1000">
                <a:solidFill>
                  <a:schemeClr val="dk1"/>
                </a:solidFill>
                <a:latin typeface="Avenir"/>
                <a:ea typeface="Avenir"/>
                <a:cs typeface="Avenir"/>
                <a:sym typeface="Avenir"/>
              </a:rPr>
              <a:t>In the example of Flexport, you can see that if a valuation is inferior to the amount raised, common shares can have a value of 0, while the shares held by VCs will fluctuate depending on the round in which they invested.</a:t>
            </a:r>
            <a:endParaRPr sz="1000">
              <a:solidFill>
                <a:schemeClr val="dk1"/>
              </a:solidFill>
              <a:latin typeface="Avenir"/>
              <a:ea typeface="Avenir"/>
              <a:cs typeface="Avenir"/>
              <a:sym typeface="Avenir"/>
            </a:endParaRPr>
          </a:p>
          <a:p>
            <a:pPr marL="0" lvl="0" indent="0" algn="l" rtl="0">
              <a:spcBef>
                <a:spcPts val="0"/>
              </a:spcBef>
              <a:spcAft>
                <a:spcPts val="0"/>
              </a:spcAft>
              <a:buNone/>
            </a:pPr>
            <a:r>
              <a:rPr lang="en" sz="1000">
                <a:solidFill>
                  <a:schemeClr val="dk1"/>
                </a:solidFill>
                <a:latin typeface="Avenir"/>
                <a:ea typeface="Avenir"/>
                <a:cs typeface="Avenir"/>
                <a:sym typeface="Avenir"/>
              </a:rPr>
              <a:t>It can have a significant impact on VC returns so we need to take it into account. </a:t>
            </a:r>
            <a:endParaRPr sz="1000">
              <a:solidFill>
                <a:schemeClr val="dk1"/>
              </a:solidFill>
              <a:latin typeface="Avenir"/>
              <a:ea typeface="Avenir"/>
              <a:cs typeface="Avenir"/>
              <a:sym typeface="Avenir"/>
            </a:endParaRPr>
          </a:p>
        </p:txBody>
      </p:sp>
      <p:sp>
        <p:nvSpPr>
          <p:cNvPr id="262" name="Google Shape;262;g2b2424ad4c2_0_23"/>
          <p:cNvSpPr/>
          <p:nvPr/>
        </p:nvSpPr>
        <p:spPr>
          <a:xfrm>
            <a:off x="5323312" y="1443093"/>
            <a:ext cx="672437" cy="8563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p>
        </p:txBody>
      </p:sp>
      <p:sp>
        <p:nvSpPr>
          <p:cNvPr id="263" name="Google Shape;263;g2b2424ad4c2_0_23"/>
          <p:cNvSpPr txBox="1"/>
          <p:nvPr/>
        </p:nvSpPr>
        <p:spPr>
          <a:xfrm>
            <a:off x="5539163" y="1355111"/>
            <a:ext cx="30000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solidFill>
                  <a:srgbClr val="C00000"/>
                </a:solidFill>
              </a:rPr>
              <a:t>- 100%</a:t>
            </a:r>
            <a:endParaRPr dirty="0">
              <a:solidFill>
                <a:srgbClr val="C00000"/>
              </a:solidFill>
            </a:endParaRPr>
          </a:p>
        </p:txBody>
      </p:sp>
      <p:sp>
        <p:nvSpPr>
          <p:cNvPr id="2" name="Google Shape;263;g2b2424ad4c2_0_23">
            <a:extLst>
              <a:ext uri="{FF2B5EF4-FFF2-40B4-BE49-F238E27FC236}">
                <a16:creationId xmlns:a16="http://schemas.microsoft.com/office/drawing/2014/main" id="{EA7568F6-C774-082F-769A-1C1E9A590B9E}"/>
              </a:ext>
            </a:extLst>
          </p:cNvPr>
          <p:cNvSpPr txBox="1"/>
          <p:nvPr/>
        </p:nvSpPr>
        <p:spPr>
          <a:xfrm>
            <a:off x="5236344" y="1361500"/>
            <a:ext cx="257396"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dirty="0">
                <a:solidFill>
                  <a:srgbClr val="C00000"/>
                </a:solidFill>
              </a:rPr>
              <a:t> </a:t>
            </a:r>
            <a:r>
              <a:rPr lang="en" sz="500" dirty="0">
                <a:solidFill>
                  <a:schemeClr val="tx1"/>
                </a:solidFill>
              </a:rPr>
              <a:t>0</a:t>
            </a:r>
            <a:endParaRPr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g2b1ba9027da_0_770"/>
          <p:cNvPicPr preferRelativeResize="0"/>
          <p:nvPr/>
        </p:nvPicPr>
        <p:blipFill rotWithShape="1">
          <a:blip r:embed="rId3">
            <a:alphaModFix/>
          </a:blip>
          <a:srcRect r="2978"/>
          <a:stretch/>
        </p:blipFill>
        <p:spPr>
          <a:xfrm>
            <a:off x="3708500" y="760475"/>
            <a:ext cx="5271124" cy="3939400"/>
          </a:xfrm>
          <a:prstGeom prst="rect">
            <a:avLst/>
          </a:prstGeom>
          <a:noFill/>
          <a:ln w="9525" cap="flat" cmpd="sng">
            <a:solidFill>
              <a:schemeClr val="dk2"/>
            </a:solidFill>
            <a:prstDash val="solid"/>
            <a:round/>
            <a:headEnd type="none" w="sm" len="sm"/>
            <a:tailEnd type="none" w="sm" len="sm"/>
          </a:ln>
        </p:spPr>
      </p:pic>
      <p:sp>
        <p:nvSpPr>
          <p:cNvPr id="269" name="Google Shape;269;g2b1ba9027da_0_770"/>
          <p:cNvSpPr txBox="1">
            <a:spLocks noGrp="1"/>
          </p:cNvSpPr>
          <p:nvPr>
            <p:ph type="title" idx="4294967295"/>
          </p:nvPr>
        </p:nvSpPr>
        <p:spPr>
          <a:xfrm>
            <a:off x="281813" y="54500"/>
            <a:ext cx="7661700" cy="811500"/>
          </a:xfrm>
          <a:prstGeom prst="rect">
            <a:avLst/>
          </a:prstGeom>
          <a:noFill/>
          <a:ln>
            <a:noFill/>
          </a:ln>
        </p:spPr>
        <p:txBody>
          <a:bodyPr spcFirstLastPara="1" wrap="square" lIns="0" tIns="68575" rIns="68575" bIns="68575" anchor="ctr" anchorCtr="0">
            <a:noAutofit/>
          </a:bodyPr>
          <a:lstStyle/>
          <a:p>
            <a:pPr marL="0" marR="0" lvl="0" indent="0" algn="l" rtl="0">
              <a:lnSpc>
                <a:spcPct val="90000"/>
              </a:lnSpc>
              <a:spcBef>
                <a:spcPts val="0"/>
              </a:spcBef>
              <a:spcAft>
                <a:spcPts val="0"/>
              </a:spcAft>
              <a:buSzPts val="2100"/>
              <a:buNone/>
            </a:pPr>
            <a:r>
              <a:rPr lang="en" sz="2000">
                <a:solidFill>
                  <a:srgbClr val="E63424"/>
                </a:solidFill>
                <a:latin typeface="Avenir"/>
                <a:ea typeface="Avenir"/>
                <a:cs typeface="Avenir"/>
                <a:sym typeface="Avenir"/>
              </a:rPr>
              <a:t>Project 2</a:t>
            </a:r>
            <a:endParaRPr sz="2000">
              <a:solidFill>
                <a:srgbClr val="E63424"/>
              </a:solidFill>
              <a:latin typeface="Avenir"/>
              <a:ea typeface="Avenir"/>
              <a:cs typeface="Avenir"/>
              <a:sym typeface="Avenir"/>
            </a:endParaRPr>
          </a:p>
          <a:p>
            <a:pPr marL="0" marR="0" lvl="0" indent="0" algn="l" rtl="0">
              <a:lnSpc>
                <a:spcPct val="90000"/>
              </a:lnSpc>
              <a:spcBef>
                <a:spcPts val="0"/>
              </a:spcBef>
              <a:spcAft>
                <a:spcPts val="0"/>
              </a:spcAft>
              <a:buSzPts val="2100"/>
              <a:buNone/>
            </a:pPr>
            <a:r>
              <a:rPr lang="en" sz="1600">
                <a:solidFill>
                  <a:srgbClr val="E63424"/>
                </a:solidFill>
                <a:latin typeface="Avenir"/>
                <a:ea typeface="Avenir"/>
                <a:cs typeface="Avenir"/>
                <a:sym typeface="Avenir"/>
              </a:rPr>
              <a:t>Estimate the fund ownership</a:t>
            </a:r>
            <a:endParaRPr sz="1600">
              <a:solidFill>
                <a:srgbClr val="E63424"/>
              </a:solidFill>
              <a:latin typeface="Avenir"/>
              <a:ea typeface="Avenir"/>
              <a:cs typeface="Avenir"/>
              <a:sym typeface="Avenir"/>
            </a:endParaRPr>
          </a:p>
        </p:txBody>
      </p:sp>
      <p:sp>
        <p:nvSpPr>
          <p:cNvPr id="270" name="Google Shape;270;g2b1ba9027da_0_770"/>
          <p:cNvSpPr txBox="1"/>
          <p:nvPr/>
        </p:nvSpPr>
        <p:spPr>
          <a:xfrm>
            <a:off x="207625" y="708325"/>
            <a:ext cx="3272100" cy="336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C00000"/>
                </a:solidFill>
                <a:latin typeface="Avenir"/>
                <a:ea typeface="Avenir"/>
                <a:cs typeface="Avenir"/>
                <a:sym typeface="Avenir"/>
              </a:rPr>
              <a:t>Context:</a:t>
            </a:r>
            <a:r>
              <a:rPr lang="en" sz="1000">
                <a:solidFill>
                  <a:schemeClr val="dk1"/>
                </a:solidFill>
                <a:latin typeface="Avenir"/>
                <a:ea typeface="Avenir"/>
                <a:cs typeface="Avenir"/>
                <a:sym typeface="Avenir"/>
              </a:rPr>
              <a:t> In order to calculate the return of a fund in a particular investment, you will need to calculate its ownership on the underlying company.</a:t>
            </a:r>
            <a:endParaRPr sz="1000">
              <a:solidFill>
                <a:schemeClr val="dk1"/>
              </a:solidFill>
              <a:latin typeface="Avenir"/>
              <a:ea typeface="Avenir"/>
              <a:cs typeface="Avenir"/>
              <a:sym typeface="Avenir"/>
            </a:endParaRPr>
          </a:p>
          <a:p>
            <a:pPr marL="0" lvl="0" indent="0" algn="l" rtl="0">
              <a:spcBef>
                <a:spcPts val="0"/>
              </a:spcBef>
              <a:spcAft>
                <a:spcPts val="0"/>
              </a:spcAft>
              <a:buNone/>
            </a:pPr>
            <a:endParaRPr sz="1000">
              <a:solidFill>
                <a:schemeClr val="dk1"/>
              </a:solidFill>
              <a:latin typeface="Avenir"/>
              <a:ea typeface="Avenir"/>
              <a:cs typeface="Avenir"/>
              <a:sym typeface="Avenir"/>
            </a:endParaRPr>
          </a:p>
          <a:p>
            <a:pPr marL="0" lvl="0" indent="0" algn="l" rtl="0">
              <a:spcBef>
                <a:spcPts val="0"/>
              </a:spcBef>
              <a:spcAft>
                <a:spcPts val="0"/>
              </a:spcAft>
              <a:buNone/>
            </a:pPr>
            <a:r>
              <a:rPr lang="en" sz="1000" b="1">
                <a:solidFill>
                  <a:srgbClr val="C00000"/>
                </a:solidFill>
                <a:latin typeface="Avenir"/>
                <a:ea typeface="Avenir"/>
                <a:cs typeface="Avenir"/>
                <a:sym typeface="Avenir"/>
              </a:rPr>
              <a:t>How to do it:</a:t>
            </a:r>
            <a:r>
              <a:rPr lang="en" sz="1000" b="1">
                <a:solidFill>
                  <a:schemeClr val="dk1"/>
                </a:solidFill>
                <a:latin typeface="Avenir"/>
                <a:ea typeface="Avenir"/>
                <a:cs typeface="Avenir"/>
                <a:sym typeface="Avenir"/>
              </a:rPr>
              <a:t> </a:t>
            </a:r>
            <a:r>
              <a:rPr lang="en" sz="1000">
                <a:solidFill>
                  <a:schemeClr val="dk1"/>
                </a:solidFill>
                <a:latin typeface="Avenir"/>
                <a:ea typeface="Avenir"/>
                <a:cs typeface="Avenir"/>
                <a:sym typeface="Avenir"/>
              </a:rPr>
              <a:t>In some cases you will have this ownership available in Pitchbook data, in most cases you won’t. </a:t>
            </a:r>
            <a:endParaRPr sz="1000">
              <a:solidFill>
                <a:schemeClr val="dk1"/>
              </a:solidFill>
              <a:latin typeface="Avenir"/>
              <a:ea typeface="Avenir"/>
              <a:cs typeface="Avenir"/>
              <a:sym typeface="Avenir"/>
            </a:endParaRPr>
          </a:p>
          <a:p>
            <a:pPr marL="457200" lvl="0" indent="-292100" algn="l" rtl="0">
              <a:spcBef>
                <a:spcPts val="1000"/>
              </a:spcBef>
              <a:spcAft>
                <a:spcPts val="0"/>
              </a:spcAft>
              <a:buClr>
                <a:schemeClr val="dk1"/>
              </a:buClr>
              <a:buSzPts val="1000"/>
              <a:buFont typeface="Avenir"/>
              <a:buChar char="●"/>
            </a:pPr>
            <a:r>
              <a:rPr lang="en" sz="1000">
                <a:solidFill>
                  <a:schemeClr val="dk1"/>
                </a:solidFill>
                <a:latin typeface="Avenir"/>
                <a:ea typeface="Avenir"/>
                <a:cs typeface="Avenir"/>
                <a:sym typeface="Avenir"/>
              </a:rPr>
              <a:t>Basic version : use the average dilution for this type of round. If the fund is alone in the round, use this as the fund ownership, if not us the fund size / nb of investments did by the fund to get the mean size of ticket and use the ticket / total round size to get the % of the round the fund have.</a:t>
            </a:r>
            <a:endParaRPr sz="1000">
              <a:solidFill>
                <a:schemeClr val="dk1"/>
              </a:solidFill>
              <a:latin typeface="Avenir"/>
              <a:ea typeface="Avenir"/>
              <a:cs typeface="Avenir"/>
              <a:sym typeface="Avenir"/>
            </a:endParaRPr>
          </a:p>
          <a:p>
            <a:pPr marL="457200" lvl="0" indent="-292100" algn="l" rtl="0">
              <a:spcBef>
                <a:spcPts val="1000"/>
              </a:spcBef>
              <a:spcAft>
                <a:spcPts val="1000"/>
              </a:spcAft>
              <a:buClr>
                <a:schemeClr val="dk1"/>
              </a:buClr>
              <a:buSzPts val="1000"/>
              <a:buFont typeface="Avenir"/>
              <a:buChar char="●"/>
            </a:pPr>
            <a:r>
              <a:rPr lang="en" sz="1000">
                <a:solidFill>
                  <a:schemeClr val="dk1"/>
                </a:solidFill>
                <a:latin typeface="Avenir"/>
                <a:ea typeface="Avenir"/>
                <a:cs typeface="Avenir"/>
                <a:sym typeface="Avenir"/>
              </a:rPr>
              <a:t>Complete version : improve the basic version by taking into account the role of the fund in the round (lead or follower) and multiple other criterias to finetune the ownership + backtest it with real data.</a:t>
            </a:r>
            <a:endParaRPr sz="1000">
              <a:solidFill>
                <a:schemeClr val="dk1"/>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g2b1ba9027da_0_783"/>
          <p:cNvPicPr preferRelativeResize="0"/>
          <p:nvPr/>
        </p:nvPicPr>
        <p:blipFill>
          <a:blip r:embed="rId3">
            <a:alphaModFix/>
          </a:blip>
          <a:stretch>
            <a:fillRect/>
          </a:stretch>
        </p:blipFill>
        <p:spPr>
          <a:xfrm>
            <a:off x="3944300" y="815275"/>
            <a:ext cx="5050675" cy="3801275"/>
          </a:xfrm>
          <a:prstGeom prst="rect">
            <a:avLst/>
          </a:prstGeom>
          <a:noFill/>
          <a:ln w="9525" cap="flat" cmpd="sng">
            <a:solidFill>
              <a:schemeClr val="dk2"/>
            </a:solidFill>
            <a:prstDash val="solid"/>
            <a:round/>
            <a:headEnd type="none" w="sm" len="sm"/>
            <a:tailEnd type="none" w="sm" len="sm"/>
          </a:ln>
        </p:spPr>
      </p:pic>
      <p:sp>
        <p:nvSpPr>
          <p:cNvPr id="276" name="Google Shape;276;g2b1ba9027da_0_783"/>
          <p:cNvSpPr txBox="1">
            <a:spLocks noGrp="1"/>
          </p:cNvSpPr>
          <p:nvPr>
            <p:ph type="title" idx="4294967295"/>
          </p:nvPr>
        </p:nvSpPr>
        <p:spPr>
          <a:xfrm>
            <a:off x="281813" y="54500"/>
            <a:ext cx="7661700" cy="811500"/>
          </a:xfrm>
          <a:prstGeom prst="rect">
            <a:avLst/>
          </a:prstGeom>
          <a:noFill/>
          <a:ln>
            <a:noFill/>
          </a:ln>
        </p:spPr>
        <p:txBody>
          <a:bodyPr spcFirstLastPara="1" wrap="square" lIns="0" tIns="68575" rIns="68575" bIns="68575" anchor="ctr" anchorCtr="0">
            <a:noAutofit/>
          </a:bodyPr>
          <a:lstStyle/>
          <a:p>
            <a:pPr marL="0" marR="0" lvl="0" indent="0" algn="l" rtl="0">
              <a:lnSpc>
                <a:spcPct val="90000"/>
              </a:lnSpc>
              <a:spcBef>
                <a:spcPts val="0"/>
              </a:spcBef>
              <a:spcAft>
                <a:spcPts val="0"/>
              </a:spcAft>
              <a:buSzPts val="2100"/>
              <a:buNone/>
            </a:pPr>
            <a:r>
              <a:rPr lang="en" sz="2000">
                <a:solidFill>
                  <a:srgbClr val="E63424"/>
                </a:solidFill>
                <a:latin typeface="Avenir"/>
                <a:ea typeface="Avenir"/>
                <a:cs typeface="Avenir"/>
                <a:sym typeface="Avenir"/>
              </a:rPr>
              <a:t>Project 3</a:t>
            </a:r>
            <a:endParaRPr sz="2000">
              <a:solidFill>
                <a:srgbClr val="E63424"/>
              </a:solidFill>
              <a:latin typeface="Avenir"/>
              <a:ea typeface="Avenir"/>
              <a:cs typeface="Avenir"/>
              <a:sym typeface="Avenir"/>
            </a:endParaRPr>
          </a:p>
          <a:p>
            <a:pPr marL="0" marR="0" lvl="0" indent="0" algn="l" rtl="0">
              <a:lnSpc>
                <a:spcPct val="90000"/>
              </a:lnSpc>
              <a:spcBef>
                <a:spcPts val="0"/>
              </a:spcBef>
              <a:spcAft>
                <a:spcPts val="0"/>
              </a:spcAft>
              <a:buSzPts val="2100"/>
              <a:buNone/>
            </a:pPr>
            <a:r>
              <a:rPr lang="en" sz="1600">
                <a:solidFill>
                  <a:srgbClr val="E63424"/>
                </a:solidFill>
                <a:latin typeface="Avenir"/>
                <a:ea typeface="Avenir"/>
                <a:cs typeface="Avenir"/>
                <a:sym typeface="Avenir"/>
              </a:rPr>
              <a:t>Estimate the valuation of a startup after a financing round</a:t>
            </a:r>
            <a:endParaRPr sz="1600">
              <a:solidFill>
                <a:srgbClr val="E63424"/>
              </a:solidFill>
              <a:latin typeface="Avenir"/>
              <a:ea typeface="Avenir"/>
              <a:cs typeface="Avenir"/>
              <a:sym typeface="Avenir"/>
            </a:endParaRPr>
          </a:p>
        </p:txBody>
      </p:sp>
      <p:pic>
        <p:nvPicPr>
          <p:cNvPr id="277" name="Google Shape;277;g2b1ba9027da_0_783"/>
          <p:cNvPicPr preferRelativeResize="0"/>
          <p:nvPr/>
        </p:nvPicPr>
        <p:blipFill rotWithShape="1">
          <a:blip r:embed="rId4">
            <a:alphaModFix/>
          </a:blip>
          <a:srcRect l="76647" t="12681" r="1649" b="48103"/>
          <a:stretch/>
        </p:blipFill>
        <p:spPr>
          <a:xfrm>
            <a:off x="7489400" y="866000"/>
            <a:ext cx="1374973" cy="1288950"/>
          </a:xfrm>
          <a:prstGeom prst="rect">
            <a:avLst/>
          </a:prstGeom>
          <a:noFill/>
          <a:ln>
            <a:noFill/>
          </a:ln>
        </p:spPr>
      </p:pic>
      <p:sp>
        <p:nvSpPr>
          <p:cNvPr id="278" name="Google Shape;278;g2b1ba9027da_0_783"/>
          <p:cNvSpPr txBox="1"/>
          <p:nvPr/>
        </p:nvSpPr>
        <p:spPr>
          <a:xfrm>
            <a:off x="207625" y="708325"/>
            <a:ext cx="3272100" cy="256990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rgbClr val="C00000"/>
                </a:solidFill>
                <a:latin typeface="Avenir"/>
                <a:ea typeface="Avenir"/>
                <a:cs typeface="Avenir"/>
                <a:sym typeface="Avenir"/>
              </a:rPr>
              <a:t>Context:</a:t>
            </a:r>
            <a:r>
              <a:rPr lang="en" sz="1000" dirty="0">
                <a:solidFill>
                  <a:schemeClr val="dk1"/>
                </a:solidFill>
                <a:latin typeface="Avenir"/>
                <a:ea typeface="Avenir"/>
                <a:cs typeface="Avenir"/>
                <a:sym typeface="Avenir"/>
              </a:rPr>
              <a:t> To calculate the return of a fund (RVPI) in a particular investment not yet exited, you will need to calculate its value.</a:t>
            </a:r>
            <a:endParaRPr sz="1000" dirty="0">
              <a:solidFill>
                <a:schemeClr val="dk1"/>
              </a:solidFill>
              <a:latin typeface="Avenir"/>
              <a:ea typeface="Avenir"/>
              <a:cs typeface="Avenir"/>
              <a:sym typeface="Avenir"/>
            </a:endParaRPr>
          </a:p>
          <a:p>
            <a:pPr marL="0" lvl="0" indent="0" algn="l" rtl="0">
              <a:spcBef>
                <a:spcPts val="0"/>
              </a:spcBef>
              <a:spcAft>
                <a:spcPts val="0"/>
              </a:spcAft>
              <a:buNone/>
            </a:pPr>
            <a:endParaRPr sz="1000" dirty="0">
              <a:solidFill>
                <a:schemeClr val="dk1"/>
              </a:solidFill>
              <a:latin typeface="Avenir"/>
              <a:ea typeface="Avenir"/>
              <a:cs typeface="Avenir"/>
              <a:sym typeface="Avenir"/>
            </a:endParaRPr>
          </a:p>
          <a:p>
            <a:pPr marL="0" lvl="0" indent="0" algn="l" rtl="0">
              <a:spcBef>
                <a:spcPts val="0"/>
              </a:spcBef>
              <a:spcAft>
                <a:spcPts val="0"/>
              </a:spcAft>
              <a:buNone/>
            </a:pPr>
            <a:r>
              <a:rPr lang="en" sz="1000" b="1" dirty="0">
                <a:solidFill>
                  <a:srgbClr val="C00000"/>
                </a:solidFill>
                <a:latin typeface="Avenir"/>
                <a:ea typeface="Avenir"/>
                <a:cs typeface="Avenir"/>
                <a:sym typeface="Avenir"/>
              </a:rPr>
              <a:t>How to do it:</a:t>
            </a:r>
            <a:r>
              <a:rPr lang="en" sz="1000" b="1" dirty="0">
                <a:solidFill>
                  <a:schemeClr val="dk1"/>
                </a:solidFill>
                <a:latin typeface="Avenir"/>
                <a:ea typeface="Avenir"/>
                <a:cs typeface="Avenir"/>
                <a:sym typeface="Avenir"/>
              </a:rPr>
              <a:t> </a:t>
            </a:r>
            <a:r>
              <a:rPr lang="en" sz="1000" dirty="0">
                <a:solidFill>
                  <a:schemeClr val="dk1"/>
                </a:solidFill>
                <a:latin typeface="Avenir"/>
                <a:ea typeface="Avenir"/>
                <a:cs typeface="Avenir"/>
                <a:sym typeface="Avenir"/>
              </a:rPr>
              <a:t>In some case you will have this valuation available in Pitchbook data, in most cases you won’t. </a:t>
            </a:r>
            <a:endParaRPr sz="1000" dirty="0">
              <a:solidFill>
                <a:schemeClr val="dk1"/>
              </a:solidFill>
              <a:latin typeface="Avenir"/>
              <a:ea typeface="Avenir"/>
              <a:cs typeface="Avenir"/>
              <a:sym typeface="Avenir"/>
            </a:endParaRPr>
          </a:p>
          <a:p>
            <a:pPr marL="457200" lvl="0" indent="-292100" algn="l" rtl="0">
              <a:spcBef>
                <a:spcPts val="1000"/>
              </a:spcBef>
              <a:spcAft>
                <a:spcPts val="0"/>
              </a:spcAft>
              <a:buClr>
                <a:schemeClr val="dk1"/>
              </a:buClr>
              <a:buSzPts val="1000"/>
              <a:buFont typeface="Avenir"/>
              <a:buChar char="●"/>
            </a:pPr>
            <a:r>
              <a:rPr lang="en" sz="1000" dirty="0">
                <a:solidFill>
                  <a:schemeClr val="dk1"/>
                </a:solidFill>
                <a:latin typeface="Avenir"/>
                <a:ea typeface="Avenir"/>
                <a:cs typeface="Avenir"/>
                <a:sym typeface="Avenir"/>
              </a:rPr>
              <a:t>Basic version : use the average dilution for this type of round. Use the amount raised and the average dilution (next slide).</a:t>
            </a:r>
            <a:endParaRPr sz="1000" dirty="0">
              <a:solidFill>
                <a:schemeClr val="dk1"/>
              </a:solidFill>
              <a:latin typeface="Avenir"/>
              <a:ea typeface="Avenir"/>
              <a:cs typeface="Avenir"/>
              <a:sym typeface="Avenir"/>
            </a:endParaRPr>
          </a:p>
          <a:p>
            <a:pPr marL="457200" lvl="0" indent="-292100" algn="l" rtl="0">
              <a:spcBef>
                <a:spcPts val="1000"/>
              </a:spcBef>
              <a:spcAft>
                <a:spcPts val="1000"/>
              </a:spcAft>
              <a:buClr>
                <a:schemeClr val="dk1"/>
              </a:buClr>
              <a:buSzPts val="1000"/>
              <a:buFont typeface="Avenir"/>
              <a:buChar char="●"/>
            </a:pPr>
            <a:r>
              <a:rPr lang="en" sz="1000" dirty="0">
                <a:solidFill>
                  <a:schemeClr val="dk1"/>
                </a:solidFill>
                <a:latin typeface="Avenir"/>
                <a:ea typeface="Avenir"/>
                <a:cs typeface="Avenir"/>
                <a:sym typeface="Avenir"/>
              </a:rPr>
              <a:t>Complete version : improve the basic version by taking into account sector, geography, and multiple other criteria to finetune + backtest it with real data.</a:t>
            </a:r>
            <a:endParaRPr sz="1000" dirty="0">
              <a:solidFill>
                <a:schemeClr val="dk1"/>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b2424ad4c2_0_63"/>
          <p:cNvSpPr txBox="1">
            <a:spLocks noGrp="1"/>
          </p:cNvSpPr>
          <p:nvPr>
            <p:ph type="title" idx="4294967295"/>
          </p:nvPr>
        </p:nvSpPr>
        <p:spPr>
          <a:xfrm>
            <a:off x="281825" y="85850"/>
            <a:ext cx="7661700" cy="490800"/>
          </a:xfrm>
          <a:prstGeom prst="rect">
            <a:avLst/>
          </a:prstGeom>
          <a:noFill/>
          <a:ln>
            <a:noFill/>
          </a:ln>
        </p:spPr>
        <p:txBody>
          <a:bodyPr spcFirstLastPara="1" wrap="square" lIns="0" tIns="68575" rIns="68575" bIns="68575" anchor="ctr" anchorCtr="0">
            <a:noAutofit/>
          </a:bodyPr>
          <a:lstStyle/>
          <a:p>
            <a:pPr marL="0" marR="0" lvl="0" indent="0" algn="l" rtl="0">
              <a:lnSpc>
                <a:spcPct val="90000"/>
              </a:lnSpc>
              <a:spcBef>
                <a:spcPts val="0"/>
              </a:spcBef>
              <a:spcAft>
                <a:spcPts val="0"/>
              </a:spcAft>
              <a:buSzPts val="2100"/>
              <a:buNone/>
            </a:pPr>
            <a:r>
              <a:rPr lang="en" sz="2000">
                <a:solidFill>
                  <a:srgbClr val="E63424"/>
                </a:solidFill>
                <a:latin typeface="Avenir"/>
                <a:ea typeface="Avenir"/>
                <a:cs typeface="Avenir"/>
                <a:sym typeface="Avenir"/>
              </a:rPr>
              <a:t>Project 2 &amp; 3 - Ownership benchmarks</a:t>
            </a:r>
            <a:endParaRPr sz="1600">
              <a:solidFill>
                <a:srgbClr val="E63424"/>
              </a:solidFill>
              <a:latin typeface="Avenir"/>
              <a:ea typeface="Avenir"/>
              <a:cs typeface="Avenir"/>
              <a:sym typeface="Avenir"/>
            </a:endParaRPr>
          </a:p>
        </p:txBody>
      </p:sp>
      <p:pic>
        <p:nvPicPr>
          <p:cNvPr id="284" name="Google Shape;284;g2b2424ad4c2_0_63"/>
          <p:cNvPicPr preferRelativeResize="0"/>
          <p:nvPr/>
        </p:nvPicPr>
        <p:blipFill>
          <a:blip r:embed="rId3">
            <a:alphaModFix/>
          </a:blip>
          <a:stretch>
            <a:fillRect/>
          </a:stretch>
        </p:blipFill>
        <p:spPr>
          <a:xfrm>
            <a:off x="4241450" y="576650"/>
            <a:ext cx="4360001" cy="4360001"/>
          </a:xfrm>
          <a:prstGeom prst="rect">
            <a:avLst/>
          </a:prstGeom>
          <a:noFill/>
          <a:ln w="9525" cap="flat" cmpd="sng">
            <a:solidFill>
              <a:schemeClr val="dk2"/>
            </a:solidFill>
            <a:prstDash val="solid"/>
            <a:round/>
            <a:headEnd type="none" w="sm" len="sm"/>
            <a:tailEnd type="none" w="sm" len="sm"/>
          </a:ln>
        </p:spPr>
      </p:pic>
      <p:sp>
        <p:nvSpPr>
          <p:cNvPr id="285" name="Google Shape;285;g2b2424ad4c2_0_63"/>
          <p:cNvSpPr txBox="1"/>
          <p:nvPr/>
        </p:nvSpPr>
        <p:spPr>
          <a:xfrm>
            <a:off x="243400" y="576650"/>
            <a:ext cx="3835500" cy="6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You can use these benchmarks to calculate the the basic version of the ownership of each fund + the the valuation of startups</a:t>
            </a:r>
            <a:endParaRPr sz="12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2b1b26daa90_0_372"/>
          <p:cNvSpPr txBox="1">
            <a:spLocks noGrp="1"/>
          </p:cNvSpPr>
          <p:nvPr>
            <p:ph type="title"/>
          </p:nvPr>
        </p:nvSpPr>
        <p:spPr>
          <a:xfrm>
            <a:off x="1644558" y="2064350"/>
            <a:ext cx="5855100" cy="675300"/>
          </a:xfrm>
          <a:prstGeom prst="rect">
            <a:avLst/>
          </a:prstGeom>
          <a:noFill/>
          <a:ln>
            <a:noFill/>
          </a:ln>
        </p:spPr>
        <p:txBody>
          <a:bodyPr spcFirstLastPara="1" wrap="square" lIns="0" tIns="68575" rIns="68575" bIns="68575" anchor="t" anchorCtr="0">
            <a:noAutofit/>
          </a:bodyPr>
          <a:lstStyle/>
          <a:p>
            <a:pPr marL="0" marR="0" lvl="0" indent="0" algn="ctr" rtl="0">
              <a:lnSpc>
                <a:spcPct val="90000"/>
              </a:lnSpc>
              <a:spcBef>
                <a:spcPts val="0"/>
              </a:spcBef>
              <a:spcAft>
                <a:spcPts val="0"/>
              </a:spcAft>
              <a:buSzPts val="2100"/>
              <a:buNone/>
            </a:pPr>
            <a:r>
              <a:rPr lang="en"/>
              <a:t>Intro on Venture Capital and </a:t>
            </a:r>
            <a:endParaRPr/>
          </a:p>
          <a:p>
            <a:pPr marL="0" marR="0" lvl="0" indent="0" algn="ctr" rtl="0">
              <a:lnSpc>
                <a:spcPct val="90000"/>
              </a:lnSpc>
              <a:spcBef>
                <a:spcPts val="0"/>
              </a:spcBef>
              <a:spcAft>
                <a:spcPts val="0"/>
              </a:spcAft>
              <a:buSzPts val="2100"/>
              <a:buNone/>
            </a:pPr>
            <a:r>
              <a:rPr lang="en"/>
              <a:t>Red River West</a:t>
            </a:r>
            <a:r>
              <a:rPr lang="en" sz="2700" i="0" u="none" strike="noStrike" cap="none"/>
              <a:t> </a:t>
            </a: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b1ba9027da_0_789"/>
          <p:cNvSpPr txBox="1">
            <a:spLocks noGrp="1"/>
          </p:cNvSpPr>
          <p:nvPr>
            <p:ph type="title" idx="4294967295"/>
          </p:nvPr>
        </p:nvSpPr>
        <p:spPr>
          <a:xfrm>
            <a:off x="281826" y="272450"/>
            <a:ext cx="8174400" cy="811500"/>
          </a:xfrm>
          <a:prstGeom prst="rect">
            <a:avLst/>
          </a:prstGeom>
          <a:noFill/>
          <a:ln>
            <a:noFill/>
          </a:ln>
        </p:spPr>
        <p:txBody>
          <a:bodyPr spcFirstLastPara="1" wrap="square" lIns="0" tIns="68575" rIns="68575" bIns="68575" anchor="ctr" anchorCtr="0">
            <a:noAutofit/>
          </a:bodyPr>
          <a:lstStyle/>
          <a:p>
            <a:pPr marL="0" marR="0" lvl="0" indent="0" algn="l" rtl="0">
              <a:lnSpc>
                <a:spcPct val="90000"/>
              </a:lnSpc>
              <a:spcBef>
                <a:spcPts val="0"/>
              </a:spcBef>
              <a:spcAft>
                <a:spcPts val="0"/>
              </a:spcAft>
              <a:buSzPts val="2100"/>
              <a:buNone/>
            </a:pPr>
            <a:r>
              <a:rPr lang="en" sz="2000">
                <a:solidFill>
                  <a:srgbClr val="E63424"/>
                </a:solidFill>
                <a:latin typeface="Avenir"/>
                <a:ea typeface="Avenir"/>
                <a:cs typeface="Avenir"/>
                <a:sym typeface="Avenir"/>
              </a:rPr>
              <a:t>Project 4</a:t>
            </a:r>
            <a:endParaRPr sz="2000">
              <a:solidFill>
                <a:srgbClr val="E63424"/>
              </a:solidFill>
              <a:latin typeface="Avenir"/>
              <a:ea typeface="Avenir"/>
              <a:cs typeface="Avenir"/>
              <a:sym typeface="Avenir"/>
            </a:endParaRPr>
          </a:p>
          <a:p>
            <a:pPr marL="0" lvl="0" indent="0" algn="l" rtl="0">
              <a:spcBef>
                <a:spcPts val="0"/>
              </a:spcBef>
              <a:spcAft>
                <a:spcPts val="0"/>
              </a:spcAft>
              <a:buClr>
                <a:schemeClr val="dk1"/>
              </a:buClr>
              <a:buSzPts val="1100"/>
              <a:buFont typeface="Arial"/>
              <a:buNone/>
            </a:pPr>
            <a:r>
              <a:rPr lang="en" sz="1400">
                <a:solidFill>
                  <a:srgbClr val="E63424"/>
                </a:solidFill>
                <a:latin typeface="Avenir"/>
                <a:ea typeface="Avenir"/>
                <a:cs typeface="Avenir"/>
                <a:sym typeface="Avenir"/>
              </a:rPr>
              <a:t>Generate statistics on all the different aspects of the project and focus on acquired startups to try to approximate the valuation of acquisitions.</a:t>
            </a:r>
            <a:endParaRPr sz="1000">
              <a:solidFill>
                <a:srgbClr val="E63424"/>
              </a:solidFill>
              <a:latin typeface="Avenir"/>
              <a:ea typeface="Avenir"/>
              <a:cs typeface="Avenir"/>
              <a:sym typeface="Avenir"/>
            </a:endParaRPr>
          </a:p>
          <a:p>
            <a:pPr marL="0" marR="0" lvl="0" indent="0" algn="l" rtl="0">
              <a:lnSpc>
                <a:spcPct val="90000"/>
              </a:lnSpc>
              <a:spcBef>
                <a:spcPts val="0"/>
              </a:spcBef>
              <a:spcAft>
                <a:spcPts val="0"/>
              </a:spcAft>
              <a:buSzPts val="2100"/>
              <a:buNone/>
            </a:pPr>
            <a:endParaRPr sz="1600">
              <a:solidFill>
                <a:srgbClr val="E63424"/>
              </a:solidFill>
              <a:latin typeface="Avenir"/>
              <a:ea typeface="Avenir"/>
              <a:cs typeface="Avenir"/>
              <a:sym typeface="Avenir"/>
            </a:endParaRPr>
          </a:p>
        </p:txBody>
      </p:sp>
      <p:sp>
        <p:nvSpPr>
          <p:cNvPr id="291" name="Google Shape;291;g2b1ba9027da_0_789"/>
          <p:cNvSpPr txBox="1"/>
          <p:nvPr/>
        </p:nvSpPr>
        <p:spPr>
          <a:xfrm>
            <a:off x="281825" y="1001650"/>
            <a:ext cx="8337900" cy="20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C00000"/>
                </a:solidFill>
                <a:latin typeface="Avenir"/>
                <a:ea typeface="Avenir"/>
                <a:cs typeface="Avenir"/>
                <a:sym typeface="Avenir"/>
              </a:rPr>
              <a:t>Context:</a:t>
            </a:r>
            <a:r>
              <a:rPr lang="en" sz="1200">
                <a:solidFill>
                  <a:schemeClr val="dk1"/>
                </a:solidFill>
                <a:latin typeface="Avenir"/>
                <a:ea typeface="Avenir"/>
                <a:cs typeface="Avenir"/>
                <a:sym typeface="Avenir"/>
              </a:rPr>
              <a:t> Most of the time, VCs can have 3 different types of exits : IPO, selling the company, and selling shares to other investors. We need to get the exit valuation if we want to cover all investment lines of a fund. </a:t>
            </a:r>
            <a:endParaRPr sz="1200">
              <a:solidFill>
                <a:schemeClr val="dk1"/>
              </a:solidFill>
              <a:latin typeface="Avenir"/>
              <a:ea typeface="Avenir"/>
              <a:cs typeface="Avenir"/>
              <a:sym typeface="Avenir"/>
            </a:endParaRPr>
          </a:p>
          <a:p>
            <a:pPr marL="457200" lvl="0" indent="-304800" algn="l" rtl="0">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For the IPO, it’s quite straightforward and you will get the informations in Pitchbook</a:t>
            </a:r>
            <a:endParaRPr sz="1200">
              <a:solidFill>
                <a:schemeClr val="dk1"/>
              </a:solidFill>
              <a:latin typeface="Avenir"/>
              <a:ea typeface="Avenir"/>
              <a:cs typeface="Avenir"/>
              <a:sym typeface="Avenir"/>
            </a:endParaRPr>
          </a:p>
          <a:p>
            <a:pPr marL="457200" lvl="0" indent="-304800" algn="l" rtl="0">
              <a:spcBef>
                <a:spcPts val="0"/>
              </a:spcBef>
              <a:spcAft>
                <a:spcPts val="0"/>
              </a:spcAft>
              <a:buClr>
                <a:schemeClr val="dk1"/>
              </a:buClr>
              <a:buSzPts val="1200"/>
              <a:buFont typeface="Avenir"/>
              <a:buChar char="●"/>
            </a:pPr>
            <a:r>
              <a:rPr lang="en" sz="1200">
                <a:solidFill>
                  <a:schemeClr val="dk1"/>
                </a:solidFill>
                <a:latin typeface="Avenir"/>
                <a:ea typeface="Avenir"/>
                <a:cs typeface="Avenir"/>
                <a:sym typeface="Avenir"/>
              </a:rPr>
              <a:t>When the company is sold, in some cases you will have the data, but in a lot of cases you won’t.</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r>
              <a:rPr lang="en" sz="1200" b="1">
                <a:solidFill>
                  <a:srgbClr val="C00000"/>
                </a:solidFill>
                <a:latin typeface="Avenir"/>
                <a:ea typeface="Avenir"/>
                <a:cs typeface="Avenir"/>
                <a:sym typeface="Avenir"/>
              </a:rPr>
              <a:t>Goal:</a:t>
            </a:r>
            <a:r>
              <a:rPr lang="en" sz="1200" b="1">
                <a:solidFill>
                  <a:schemeClr val="dk1"/>
                </a:solidFill>
                <a:latin typeface="Avenir"/>
                <a:ea typeface="Avenir"/>
                <a:cs typeface="Avenir"/>
                <a:sym typeface="Avenir"/>
              </a:rPr>
              <a:t> </a:t>
            </a:r>
            <a:r>
              <a:rPr lang="en" sz="1200">
                <a:solidFill>
                  <a:schemeClr val="dk1"/>
                </a:solidFill>
                <a:latin typeface="Avenir"/>
                <a:ea typeface="Avenir"/>
                <a:cs typeface="Avenir"/>
                <a:sym typeface="Avenir"/>
              </a:rPr>
              <a:t>your goal is to create statistics on exits and particularly on acquisitions to try to find a way to include them into the calculation of the returns. You can try different methods to approximate this valuation by real valuations and comparing it with the number of employees, the type of acquirer, the amount of the last round, etc.</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2b1b26daa90_0_593"/>
          <p:cNvSpPr/>
          <p:nvPr/>
        </p:nvSpPr>
        <p:spPr>
          <a:xfrm>
            <a:off x="446800" y="2506375"/>
            <a:ext cx="3955800" cy="21027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84;g2b1b26daa90_0_593"/>
          <p:cNvSpPr txBox="1"/>
          <p:nvPr/>
        </p:nvSpPr>
        <p:spPr>
          <a:xfrm>
            <a:off x="199900" y="246775"/>
            <a:ext cx="70200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What is Venture Capital ?</a:t>
            </a:r>
            <a:endParaRPr sz="1800" b="1" i="0" u="none" strike="noStrike" cap="none">
              <a:solidFill>
                <a:srgbClr val="E63424"/>
              </a:solidFill>
              <a:latin typeface="Avenir"/>
              <a:ea typeface="Avenir"/>
              <a:cs typeface="Avenir"/>
              <a:sym typeface="Avenir"/>
            </a:endParaRPr>
          </a:p>
        </p:txBody>
      </p:sp>
      <p:sp>
        <p:nvSpPr>
          <p:cNvPr id="85" name="Google Shape;85;g2b1b26daa90_0_593"/>
          <p:cNvSpPr txBox="1"/>
          <p:nvPr/>
        </p:nvSpPr>
        <p:spPr>
          <a:xfrm>
            <a:off x="370525" y="566675"/>
            <a:ext cx="8619600" cy="18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200" b="1">
                <a:solidFill>
                  <a:srgbClr val="374151"/>
                </a:solidFill>
                <a:latin typeface="Avenir"/>
                <a:ea typeface="Avenir"/>
                <a:cs typeface="Avenir"/>
                <a:sym typeface="Avenir"/>
              </a:rPr>
              <a:t>Venture capital (VC) is generally used to support startups and other businesses with the potential for substantial and rapid growth. VC firms raise money from limited partners (LPs) to invest in promising startups.</a:t>
            </a:r>
            <a:endParaRPr sz="1200" b="1">
              <a:solidFill>
                <a:srgbClr val="374151"/>
              </a:solidFill>
              <a:latin typeface="Avenir"/>
              <a:ea typeface="Avenir"/>
              <a:cs typeface="Avenir"/>
              <a:sym typeface="Avenir"/>
            </a:endParaRPr>
          </a:p>
          <a:p>
            <a:pPr marL="0" lvl="0" indent="0" algn="l" rtl="0">
              <a:lnSpc>
                <a:spcPct val="115000"/>
              </a:lnSpc>
              <a:spcBef>
                <a:spcPts val="1500"/>
              </a:spcBef>
              <a:spcAft>
                <a:spcPts val="1500"/>
              </a:spcAft>
              <a:buNone/>
            </a:pPr>
            <a:r>
              <a:rPr lang="en" sz="1200">
                <a:solidFill>
                  <a:srgbClr val="374151"/>
                </a:solidFill>
                <a:latin typeface="Avenir"/>
                <a:ea typeface="Avenir"/>
                <a:cs typeface="Avenir"/>
                <a:sym typeface="Avenir"/>
              </a:rPr>
              <a:t>A venture capital investment by its nature is risky and takes place before a company goes public or, in early-stage companies, even before a company has an established track record. The possibility of large losses is factored into the VC’s business model. VCs anticipate that they’ll lose money on most investments. The odds of hitting a “home run,” earning over 10X the venture capital investment, are small and can take years to realize. The calculation is that a few successful companies can pay dividends that far offset the losses (we call it the power law).</a:t>
            </a:r>
            <a:endParaRPr sz="1200">
              <a:solidFill>
                <a:srgbClr val="374151"/>
              </a:solidFill>
              <a:latin typeface="Avenir"/>
              <a:ea typeface="Avenir"/>
              <a:cs typeface="Avenir"/>
              <a:sym typeface="Avenir"/>
            </a:endParaRPr>
          </a:p>
        </p:txBody>
      </p:sp>
      <p:pic>
        <p:nvPicPr>
          <p:cNvPr id="86" name="Google Shape;86;g2b1b26daa90_0_593"/>
          <p:cNvPicPr preferRelativeResize="0"/>
          <p:nvPr/>
        </p:nvPicPr>
        <p:blipFill>
          <a:blip r:embed="rId3">
            <a:alphaModFix/>
          </a:blip>
          <a:stretch>
            <a:fillRect/>
          </a:stretch>
        </p:blipFill>
        <p:spPr>
          <a:xfrm>
            <a:off x="704050" y="3082938"/>
            <a:ext cx="812000" cy="269100"/>
          </a:xfrm>
          <a:prstGeom prst="rect">
            <a:avLst/>
          </a:prstGeom>
          <a:noFill/>
          <a:ln>
            <a:noFill/>
          </a:ln>
        </p:spPr>
      </p:pic>
      <p:pic>
        <p:nvPicPr>
          <p:cNvPr id="87" name="Google Shape;87;g2b1b26daa90_0_593"/>
          <p:cNvPicPr preferRelativeResize="0"/>
          <p:nvPr/>
        </p:nvPicPr>
        <p:blipFill>
          <a:blip r:embed="rId4">
            <a:alphaModFix/>
          </a:blip>
          <a:stretch>
            <a:fillRect/>
          </a:stretch>
        </p:blipFill>
        <p:spPr>
          <a:xfrm>
            <a:off x="1749025" y="2952901"/>
            <a:ext cx="1093275" cy="607350"/>
          </a:xfrm>
          <a:prstGeom prst="rect">
            <a:avLst/>
          </a:prstGeom>
          <a:noFill/>
          <a:ln>
            <a:noFill/>
          </a:ln>
        </p:spPr>
      </p:pic>
      <p:pic>
        <p:nvPicPr>
          <p:cNvPr id="88" name="Google Shape;88;g2b1b26daa90_0_593"/>
          <p:cNvPicPr preferRelativeResize="0"/>
          <p:nvPr/>
        </p:nvPicPr>
        <p:blipFill>
          <a:blip r:embed="rId5">
            <a:alphaModFix/>
          </a:blip>
          <a:stretch>
            <a:fillRect/>
          </a:stretch>
        </p:blipFill>
        <p:spPr>
          <a:xfrm>
            <a:off x="704050" y="3603825"/>
            <a:ext cx="862225" cy="226900"/>
          </a:xfrm>
          <a:prstGeom prst="rect">
            <a:avLst/>
          </a:prstGeom>
          <a:noFill/>
          <a:ln>
            <a:noFill/>
          </a:ln>
        </p:spPr>
      </p:pic>
      <p:pic>
        <p:nvPicPr>
          <p:cNvPr id="89" name="Google Shape;89;g2b1b26daa90_0_593"/>
          <p:cNvPicPr preferRelativeResize="0"/>
          <p:nvPr/>
        </p:nvPicPr>
        <p:blipFill>
          <a:blip r:embed="rId6">
            <a:alphaModFix/>
          </a:blip>
          <a:stretch>
            <a:fillRect/>
          </a:stretch>
        </p:blipFill>
        <p:spPr>
          <a:xfrm>
            <a:off x="1799226" y="3481573"/>
            <a:ext cx="812001" cy="349160"/>
          </a:xfrm>
          <a:prstGeom prst="rect">
            <a:avLst/>
          </a:prstGeom>
          <a:noFill/>
          <a:ln>
            <a:noFill/>
          </a:ln>
        </p:spPr>
      </p:pic>
      <p:pic>
        <p:nvPicPr>
          <p:cNvPr id="90" name="Google Shape;90;g2b1b26daa90_0_593"/>
          <p:cNvPicPr preferRelativeResize="0"/>
          <p:nvPr/>
        </p:nvPicPr>
        <p:blipFill>
          <a:blip r:embed="rId7">
            <a:alphaModFix/>
          </a:blip>
          <a:stretch>
            <a:fillRect/>
          </a:stretch>
        </p:blipFill>
        <p:spPr>
          <a:xfrm>
            <a:off x="638850" y="4011776"/>
            <a:ext cx="942400" cy="425984"/>
          </a:xfrm>
          <a:prstGeom prst="rect">
            <a:avLst/>
          </a:prstGeom>
          <a:noFill/>
          <a:ln>
            <a:noFill/>
          </a:ln>
        </p:spPr>
      </p:pic>
      <p:pic>
        <p:nvPicPr>
          <p:cNvPr id="91" name="Google Shape;91;g2b1b26daa90_0_593"/>
          <p:cNvPicPr preferRelativeResize="0"/>
          <p:nvPr/>
        </p:nvPicPr>
        <p:blipFill>
          <a:blip r:embed="rId8">
            <a:alphaModFix/>
          </a:blip>
          <a:stretch>
            <a:fillRect/>
          </a:stretch>
        </p:blipFill>
        <p:spPr>
          <a:xfrm>
            <a:off x="1749025" y="3921475"/>
            <a:ext cx="1093275" cy="606575"/>
          </a:xfrm>
          <a:prstGeom prst="rect">
            <a:avLst/>
          </a:prstGeom>
          <a:noFill/>
          <a:ln>
            <a:noFill/>
          </a:ln>
        </p:spPr>
      </p:pic>
      <p:pic>
        <p:nvPicPr>
          <p:cNvPr id="92" name="Google Shape;92;g2b1b26daa90_0_593"/>
          <p:cNvPicPr preferRelativeResize="0"/>
          <p:nvPr/>
        </p:nvPicPr>
        <p:blipFill>
          <a:blip r:embed="rId9">
            <a:alphaModFix/>
          </a:blip>
          <a:stretch>
            <a:fillRect/>
          </a:stretch>
        </p:blipFill>
        <p:spPr>
          <a:xfrm>
            <a:off x="3000900" y="3531705"/>
            <a:ext cx="1093275" cy="248895"/>
          </a:xfrm>
          <a:prstGeom prst="rect">
            <a:avLst/>
          </a:prstGeom>
          <a:noFill/>
          <a:ln>
            <a:noFill/>
          </a:ln>
        </p:spPr>
      </p:pic>
      <p:pic>
        <p:nvPicPr>
          <p:cNvPr id="93" name="Google Shape;93;g2b1b26daa90_0_593"/>
          <p:cNvPicPr preferRelativeResize="0"/>
          <p:nvPr/>
        </p:nvPicPr>
        <p:blipFill rotWithShape="1">
          <a:blip r:embed="rId10">
            <a:alphaModFix/>
          </a:blip>
          <a:srcRect t="19624" b="21531"/>
          <a:stretch/>
        </p:blipFill>
        <p:spPr>
          <a:xfrm>
            <a:off x="3013500" y="3082000"/>
            <a:ext cx="1068075" cy="349150"/>
          </a:xfrm>
          <a:prstGeom prst="rect">
            <a:avLst/>
          </a:prstGeom>
          <a:noFill/>
          <a:ln>
            <a:noFill/>
          </a:ln>
        </p:spPr>
      </p:pic>
      <p:pic>
        <p:nvPicPr>
          <p:cNvPr id="94" name="Google Shape;94;g2b1b26daa90_0_593"/>
          <p:cNvPicPr preferRelativeResize="0"/>
          <p:nvPr/>
        </p:nvPicPr>
        <p:blipFill>
          <a:blip r:embed="rId11">
            <a:alphaModFix/>
          </a:blip>
          <a:stretch>
            <a:fillRect/>
          </a:stretch>
        </p:blipFill>
        <p:spPr>
          <a:xfrm>
            <a:off x="3139162" y="4011774"/>
            <a:ext cx="942403" cy="286220"/>
          </a:xfrm>
          <a:prstGeom prst="rect">
            <a:avLst/>
          </a:prstGeom>
          <a:noFill/>
          <a:ln>
            <a:noFill/>
          </a:ln>
        </p:spPr>
      </p:pic>
      <p:sp>
        <p:nvSpPr>
          <p:cNvPr id="95" name="Google Shape;95;g2b1b26daa90_0_593"/>
          <p:cNvSpPr txBox="1"/>
          <p:nvPr/>
        </p:nvSpPr>
        <p:spPr>
          <a:xfrm>
            <a:off x="1280500" y="2576450"/>
            <a:ext cx="2288400" cy="40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63424"/>
                </a:solidFill>
                <a:latin typeface="Avenir"/>
                <a:ea typeface="Avenir"/>
                <a:cs typeface="Avenir"/>
                <a:sym typeface="Avenir"/>
              </a:rPr>
              <a:t>&gt; 30k VC funds globally </a:t>
            </a:r>
            <a:endParaRPr b="1">
              <a:solidFill>
                <a:srgbClr val="E63424"/>
              </a:solidFill>
              <a:latin typeface="Avenir"/>
              <a:ea typeface="Avenir"/>
              <a:cs typeface="Avenir"/>
              <a:sym typeface="Avenir"/>
            </a:endParaRPr>
          </a:p>
        </p:txBody>
      </p:sp>
      <p:sp>
        <p:nvSpPr>
          <p:cNvPr id="96" name="Google Shape;96;g2b1b26daa90_0_593"/>
          <p:cNvSpPr/>
          <p:nvPr/>
        </p:nvSpPr>
        <p:spPr>
          <a:xfrm>
            <a:off x="5590450" y="2506375"/>
            <a:ext cx="3051300" cy="21027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g2b1b26daa90_0_593"/>
          <p:cNvSpPr txBox="1"/>
          <p:nvPr/>
        </p:nvSpPr>
        <p:spPr>
          <a:xfrm>
            <a:off x="5751100" y="2576450"/>
            <a:ext cx="2730000" cy="40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rgbClr val="E63424"/>
                </a:solidFill>
                <a:latin typeface="Avenir"/>
                <a:ea typeface="Avenir"/>
                <a:cs typeface="Avenir"/>
                <a:sym typeface="Avenir"/>
              </a:rPr>
              <a:t>Financed &gt; 150k companies</a:t>
            </a:r>
            <a:endParaRPr sz="1300" b="1">
              <a:solidFill>
                <a:srgbClr val="E63424"/>
              </a:solidFill>
              <a:latin typeface="Avenir"/>
              <a:ea typeface="Avenir"/>
              <a:cs typeface="Avenir"/>
              <a:sym typeface="Avenir"/>
            </a:endParaRPr>
          </a:p>
        </p:txBody>
      </p:sp>
      <p:sp>
        <p:nvSpPr>
          <p:cNvPr id="98" name="Google Shape;98;g2b1b26daa90_0_593"/>
          <p:cNvSpPr/>
          <p:nvPr/>
        </p:nvSpPr>
        <p:spPr>
          <a:xfrm>
            <a:off x="4653125" y="3383125"/>
            <a:ext cx="698400" cy="349200"/>
          </a:xfrm>
          <a:prstGeom prst="rightArrow">
            <a:avLst>
              <a:gd name="adj1" fmla="val 50000"/>
              <a:gd name="adj2" fmla="val 50000"/>
            </a:avLst>
          </a:prstGeom>
          <a:solidFill>
            <a:srgbClr val="59595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9" name="Google Shape;99;g2b1b26daa90_0_593"/>
          <p:cNvPicPr preferRelativeResize="0"/>
          <p:nvPr/>
        </p:nvPicPr>
        <p:blipFill>
          <a:blip r:embed="rId12">
            <a:alphaModFix/>
          </a:blip>
          <a:stretch>
            <a:fillRect/>
          </a:stretch>
        </p:blipFill>
        <p:spPr>
          <a:xfrm>
            <a:off x="5987450" y="3110734"/>
            <a:ext cx="811998" cy="213528"/>
          </a:xfrm>
          <a:prstGeom prst="rect">
            <a:avLst/>
          </a:prstGeom>
          <a:noFill/>
          <a:ln>
            <a:noFill/>
          </a:ln>
        </p:spPr>
      </p:pic>
      <p:pic>
        <p:nvPicPr>
          <p:cNvPr id="100" name="Google Shape;100;g2b1b26daa90_0_593"/>
          <p:cNvPicPr preferRelativeResize="0"/>
          <p:nvPr/>
        </p:nvPicPr>
        <p:blipFill>
          <a:blip r:embed="rId13">
            <a:alphaModFix/>
          </a:blip>
          <a:stretch>
            <a:fillRect/>
          </a:stretch>
        </p:blipFill>
        <p:spPr>
          <a:xfrm>
            <a:off x="5987450" y="3481572"/>
            <a:ext cx="812001" cy="375868"/>
          </a:xfrm>
          <a:prstGeom prst="rect">
            <a:avLst/>
          </a:prstGeom>
          <a:noFill/>
          <a:ln>
            <a:noFill/>
          </a:ln>
        </p:spPr>
      </p:pic>
      <p:pic>
        <p:nvPicPr>
          <p:cNvPr id="101" name="Google Shape;101;g2b1b26daa90_0_593"/>
          <p:cNvPicPr preferRelativeResize="0"/>
          <p:nvPr/>
        </p:nvPicPr>
        <p:blipFill>
          <a:blip r:embed="rId14">
            <a:alphaModFix/>
          </a:blip>
          <a:stretch>
            <a:fillRect/>
          </a:stretch>
        </p:blipFill>
        <p:spPr>
          <a:xfrm>
            <a:off x="5987440" y="4014765"/>
            <a:ext cx="942400" cy="168603"/>
          </a:xfrm>
          <a:prstGeom prst="rect">
            <a:avLst/>
          </a:prstGeom>
          <a:noFill/>
          <a:ln>
            <a:noFill/>
          </a:ln>
        </p:spPr>
      </p:pic>
      <p:pic>
        <p:nvPicPr>
          <p:cNvPr id="102" name="Google Shape;102;g2b1b26daa90_0_593"/>
          <p:cNvPicPr preferRelativeResize="0"/>
          <p:nvPr/>
        </p:nvPicPr>
        <p:blipFill>
          <a:blip r:embed="rId15">
            <a:alphaModFix/>
          </a:blip>
          <a:stretch>
            <a:fillRect/>
          </a:stretch>
        </p:blipFill>
        <p:spPr>
          <a:xfrm>
            <a:off x="7219900" y="3040415"/>
            <a:ext cx="942400" cy="354137"/>
          </a:xfrm>
          <a:prstGeom prst="rect">
            <a:avLst/>
          </a:prstGeom>
          <a:noFill/>
          <a:ln>
            <a:noFill/>
          </a:ln>
        </p:spPr>
      </p:pic>
      <p:pic>
        <p:nvPicPr>
          <p:cNvPr id="103" name="Google Shape;103;g2b1b26daa90_0_593"/>
          <p:cNvPicPr preferRelativeResize="0"/>
          <p:nvPr/>
        </p:nvPicPr>
        <p:blipFill>
          <a:blip r:embed="rId16">
            <a:alphaModFix/>
          </a:blip>
          <a:stretch>
            <a:fillRect/>
          </a:stretch>
        </p:blipFill>
        <p:spPr>
          <a:xfrm>
            <a:off x="7259979" y="3582550"/>
            <a:ext cx="862224" cy="269448"/>
          </a:xfrm>
          <a:prstGeom prst="rect">
            <a:avLst/>
          </a:prstGeom>
          <a:noFill/>
          <a:ln>
            <a:noFill/>
          </a:ln>
        </p:spPr>
      </p:pic>
      <p:pic>
        <p:nvPicPr>
          <p:cNvPr id="104" name="Google Shape;104;g2b1b26daa90_0_593"/>
          <p:cNvPicPr preferRelativeResize="0"/>
          <p:nvPr/>
        </p:nvPicPr>
        <p:blipFill>
          <a:blip r:embed="rId17">
            <a:alphaModFix/>
          </a:blip>
          <a:stretch>
            <a:fillRect/>
          </a:stretch>
        </p:blipFill>
        <p:spPr>
          <a:xfrm>
            <a:off x="7285098" y="3956725"/>
            <a:ext cx="812001" cy="284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b1b26daa90_0_179"/>
          <p:cNvSpPr/>
          <p:nvPr/>
        </p:nvSpPr>
        <p:spPr>
          <a:xfrm>
            <a:off x="3226000" y="1264475"/>
            <a:ext cx="1938000" cy="2026800"/>
          </a:xfrm>
          <a:prstGeom prst="rect">
            <a:avLst/>
          </a:prstGeom>
          <a:noFill/>
          <a:ln w="19050" cap="flat" cmpd="sng">
            <a:solidFill>
              <a:srgbClr val="E63424"/>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g2b1b26daa90_0_179"/>
          <p:cNvSpPr txBox="1"/>
          <p:nvPr/>
        </p:nvSpPr>
        <p:spPr>
          <a:xfrm>
            <a:off x="199900" y="246775"/>
            <a:ext cx="70200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How does Venture Capital work ?</a:t>
            </a:r>
            <a:endParaRPr sz="1800" b="1" i="0" u="none" strike="noStrike" cap="none">
              <a:solidFill>
                <a:srgbClr val="E63424"/>
              </a:solidFill>
              <a:latin typeface="Avenir"/>
              <a:ea typeface="Avenir"/>
              <a:cs typeface="Avenir"/>
              <a:sym typeface="Avenir"/>
            </a:endParaRPr>
          </a:p>
        </p:txBody>
      </p:sp>
      <p:sp>
        <p:nvSpPr>
          <p:cNvPr id="111" name="Google Shape;111;g2b1b26daa90_0_179"/>
          <p:cNvSpPr/>
          <p:nvPr/>
        </p:nvSpPr>
        <p:spPr>
          <a:xfrm>
            <a:off x="6461450" y="1893900"/>
            <a:ext cx="1634400" cy="288900"/>
          </a:xfrm>
          <a:prstGeom prst="rect">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Startup 1</a:t>
            </a:r>
            <a:endParaRPr sz="1200">
              <a:solidFill>
                <a:schemeClr val="lt1"/>
              </a:solidFill>
            </a:endParaRPr>
          </a:p>
        </p:txBody>
      </p:sp>
      <p:sp>
        <p:nvSpPr>
          <p:cNvPr id="112" name="Google Shape;112;g2b1b26daa90_0_179"/>
          <p:cNvSpPr/>
          <p:nvPr/>
        </p:nvSpPr>
        <p:spPr>
          <a:xfrm>
            <a:off x="6461450" y="2231550"/>
            <a:ext cx="1634400" cy="288900"/>
          </a:xfrm>
          <a:prstGeom prst="rect">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Startup 2</a:t>
            </a:r>
            <a:endParaRPr sz="1200">
              <a:solidFill>
                <a:schemeClr val="lt1"/>
              </a:solidFill>
            </a:endParaRPr>
          </a:p>
        </p:txBody>
      </p:sp>
      <p:sp>
        <p:nvSpPr>
          <p:cNvPr id="113" name="Google Shape;113;g2b1b26daa90_0_179"/>
          <p:cNvSpPr/>
          <p:nvPr/>
        </p:nvSpPr>
        <p:spPr>
          <a:xfrm>
            <a:off x="6461450" y="2569200"/>
            <a:ext cx="1634400" cy="288900"/>
          </a:xfrm>
          <a:prstGeom prst="rect">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Startup 3</a:t>
            </a:r>
            <a:endParaRPr sz="1200">
              <a:solidFill>
                <a:schemeClr val="lt1"/>
              </a:solidFill>
            </a:endParaRPr>
          </a:p>
        </p:txBody>
      </p:sp>
      <p:sp>
        <p:nvSpPr>
          <p:cNvPr id="114" name="Google Shape;114;g2b1b26daa90_0_179"/>
          <p:cNvSpPr/>
          <p:nvPr/>
        </p:nvSpPr>
        <p:spPr>
          <a:xfrm>
            <a:off x="7218650" y="2906850"/>
            <a:ext cx="120000" cy="120000"/>
          </a:xfrm>
          <a:prstGeom prst="ellipse">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g2b1b26daa90_0_179"/>
          <p:cNvSpPr/>
          <p:nvPr/>
        </p:nvSpPr>
        <p:spPr>
          <a:xfrm>
            <a:off x="7218650" y="3075600"/>
            <a:ext cx="120000" cy="120000"/>
          </a:xfrm>
          <a:prstGeom prst="ellipse">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g2b1b26daa90_0_179"/>
          <p:cNvSpPr/>
          <p:nvPr/>
        </p:nvSpPr>
        <p:spPr>
          <a:xfrm>
            <a:off x="7218650" y="3244350"/>
            <a:ext cx="120000" cy="120000"/>
          </a:xfrm>
          <a:prstGeom prst="ellipse">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g2b1b26daa90_0_179"/>
          <p:cNvSpPr txBox="1"/>
          <p:nvPr/>
        </p:nvSpPr>
        <p:spPr>
          <a:xfrm>
            <a:off x="6733850" y="1453963"/>
            <a:ext cx="10896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E63424"/>
                </a:solidFill>
                <a:latin typeface="Avenir"/>
                <a:ea typeface="Avenir"/>
                <a:cs typeface="Avenir"/>
                <a:sym typeface="Avenir"/>
              </a:rPr>
              <a:t>Portfolio</a:t>
            </a:r>
            <a:endParaRPr sz="1600" b="1">
              <a:solidFill>
                <a:srgbClr val="E63424"/>
              </a:solidFill>
              <a:latin typeface="Avenir"/>
              <a:ea typeface="Avenir"/>
              <a:cs typeface="Avenir"/>
              <a:sym typeface="Avenir"/>
            </a:endParaRPr>
          </a:p>
        </p:txBody>
      </p:sp>
      <p:sp>
        <p:nvSpPr>
          <p:cNvPr id="118" name="Google Shape;118;g2b1b26daa90_0_179"/>
          <p:cNvSpPr/>
          <p:nvPr/>
        </p:nvSpPr>
        <p:spPr>
          <a:xfrm>
            <a:off x="3410550" y="1940100"/>
            <a:ext cx="1634400" cy="621300"/>
          </a:xfrm>
          <a:prstGeom prst="rect">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Venture Capital </a:t>
            </a:r>
            <a:endParaRPr sz="1200">
              <a:solidFill>
                <a:schemeClr val="lt1"/>
              </a:solidFill>
            </a:endParaRPr>
          </a:p>
          <a:p>
            <a:pPr marL="0" lvl="0" indent="0" algn="ctr" rtl="0">
              <a:spcBef>
                <a:spcPts val="0"/>
              </a:spcBef>
              <a:spcAft>
                <a:spcPts val="0"/>
              </a:spcAft>
              <a:buNone/>
            </a:pPr>
            <a:r>
              <a:rPr lang="en" sz="1200">
                <a:solidFill>
                  <a:schemeClr val="lt1"/>
                </a:solidFill>
              </a:rPr>
              <a:t>fund 1</a:t>
            </a:r>
            <a:endParaRPr sz="1200">
              <a:solidFill>
                <a:schemeClr val="lt1"/>
              </a:solidFill>
            </a:endParaRPr>
          </a:p>
        </p:txBody>
      </p:sp>
      <p:sp>
        <p:nvSpPr>
          <p:cNvPr id="119" name="Google Shape;119;g2b1b26daa90_0_179"/>
          <p:cNvSpPr/>
          <p:nvPr/>
        </p:nvSpPr>
        <p:spPr>
          <a:xfrm>
            <a:off x="4167750" y="2637300"/>
            <a:ext cx="120000" cy="120000"/>
          </a:xfrm>
          <a:prstGeom prst="ellipse">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g2b1b26daa90_0_179"/>
          <p:cNvSpPr/>
          <p:nvPr/>
        </p:nvSpPr>
        <p:spPr>
          <a:xfrm>
            <a:off x="4167750" y="2806050"/>
            <a:ext cx="120000" cy="120000"/>
          </a:xfrm>
          <a:prstGeom prst="ellipse">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g2b1b26daa90_0_179"/>
          <p:cNvSpPr/>
          <p:nvPr/>
        </p:nvSpPr>
        <p:spPr>
          <a:xfrm>
            <a:off x="4167750" y="2974800"/>
            <a:ext cx="120000" cy="120000"/>
          </a:xfrm>
          <a:prstGeom prst="ellipse">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g2b1b26daa90_0_179"/>
          <p:cNvSpPr/>
          <p:nvPr/>
        </p:nvSpPr>
        <p:spPr>
          <a:xfrm>
            <a:off x="5252875" y="2070875"/>
            <a:ext cx="985200" cy="2889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g2b1b26daa90_0_179"/>
          <p:cNvSpPr txBox="1"/>
          <p:nvPr/>
        </p:nvSpPr>
        <p:spPr>
          <a:xfrm>
            <a:off x="5163950" y="2363700"/>
            <a:ext cx="1297500" cy="10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Avenir"/>
                <a:ea typeface="Avenir"/>
                <a:cs typeface="Avenir"/>
                <a:sym typeface="Avenir"/>
              </a:rPr>
              <a:t>VC funds </a:t>
            </a:r>
            <a:r>
              <a:rPr lang="en" sz="1000" b="1">
                <a:solidFill>
                  <a:srgbClr val="E63424"/>
                </a:solidFill>
                <a:latin typeface="Avenir"/>
                <a:ea typeface="Avenir"/>
                <a:cs typeface="Avenir"/>
                <a:sym typeface="Avenir"/>
              </a:rPr>
              <a:t>invest</a:t>
            </a:r>
            <a:r>
              <a:rPr lang="en" sz="1000">
                <a:solidFill>
                  <a:schemeClr val="dk2"/>
                </a:solidFill>
                <a:latin typeface="Avenir"/>
                <a:ea typeface="Avenir"/>
                <a:cs typeface="Avenir"/>
                <a:sym typeface="Avenir"/>
              </a:rPr>
              <a:t> in startups that become part of their portfolio</a:t>
            </a:r>
            <a:endParaRPr sz="1000">
              <a:solidFill>
                <a:schemeClr val="dk2"/>
              </a:solidFill>
              <a:latin typeface="Avenir"/>
              <a:ea typeface="Avenir"/>
              <a:cs typeface="Avenir"/>
              <a:sym typeface="Avenir"/>
            </a:endParaRPr>
          </a:p>
        </p:txBody>
      </p:sp>
      <p:sp>
        <p:nvSpPr>
          <p:cNvPr id="124" name="Google Shape;124;g2b1b26daa90_0_179"/>
          <p:cNvSpPr txBox="1"/>
          <p:nvPr/>
        </p:nvSpPr>
        <p:spPr>
          <a:xfrm>
            <a:off x="3475500" y="1311000"/>
            <a:ext cx="15045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E63424"/>
                </a:solidFill>
                <a:latin typeface="Avenir"/>
                <a:ea typeface="Avenir"/>
                <a:cs typeface="Avenir"/>
                <a:sym typeface="Avenir"/>
              </a:rPr>
              <a:t>Management company</a:t>
            </a:r>
            <a:endParaRPr b="1">
              <a:solidFill>
                <a:srgbClr val="E63424"/>
              </a:solidFill>
              <a:latin typeface="Avenir"/>
              <a:ea typeface="Avenir"/>
              <a:cs typeface="Avenir"/>
              <a:sym typeface="Avenir"/>
            </a:endParaRPr>
          </a:p>
        </p:txBody>
      </p:sp>
      <p:sp>
        <p:nvSpPr>
          <p:cNvPr id="125" name="Google Shape;125;g2b1b26daa90_0_179"/>
          <p:cNvSpPr/>
          <p:nvPr/>
        </p:nvSpPr>
        <p:spPr>
          <a:xfrm>
            <a:off x="1991413" y="2106300"/>
            <a:ext cx="1145700" cy="288900"/>
          </a:xfrm>
          <a:prstGeom prst="rightArrow">
            <a:avLst>
              <a:gd name="adj1" fmla="val 50000"/>
              <a:gd name="adj2" fmla="val 50000"/>
            </a:avLst>
          </a:pr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g2b1b26daa90_0_179"/>
          <p:cNvSpPr/>
          <p:nvPr/>
        </p:nvSpPr>
        <p:spPr>
          <a:xfrm>
            <a:off x="276100" y="1827125"/>
            <a:ext cx="1634400" cy="901500"/>
          </a:xfrm>
          <a:prstGeom prst="rect">
            <a:avLst/>
          </a:prstGeom>
          <a:solidFill>
            <a:srgbClr val="E6342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Limited Partners </a:t>
            </a:r>
            <a:endParaRPr sz="1200">
              <a:solidFill>
                <a:schemeClr val="lt1"/>
              </a:solidFill>
            </a:endParaRPr>
          </a:p>
        </p:txBody>
      </p:sp>
      <p:sp>
        <p:nvSpPr>
          <p:cNvPr id="127" name="Google Shape;127;g2b1b26daa90_0_179"/>
          <p:cNvSpPr txBox="1"/>
          <p:nvPr/>
        </p:nvSpPr>
        <p:spPr>
          <a:xfrm>
            <a:off x="1939450" y="2338050"/>
            <a:ext cx="1297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434343"/>
                </a:solidFill>
                <a:latin typeface="Avenir"/>
                <a:ea typeface="Avenir"/>
                <a:cs typeface="Avenir"/>
                <a:sym typeface="Avenir"/>
              </a:rPr>
              <a:t>LPs invest in VC funds with the hope of getting back at least 2x their investment in 10 to 12 years</a:t>
            </a:r>
            <a:endParaRPr sz="1000">
              <a:solidFill>
                <a:srgbClr val="434343"/>
              </a:solidFill>
              <a:latin typeface="Avenir"/>
              <a:ea typeface="Avenir"/>
              <a:cs typeface="Avenir"/>
              <a:sym typeface="Avenir"/>
            </a:endParaRPr>
          </a:p>
        </p:txBody>
      </p:sp>
      <p:sp>
        <p:nvSpPr>
          <p:cNvPr id="128" name="Google Shape;128;g2b1b26daa90_0_179"/>
          <p:cNvSpPr/>
          <p:nvPr/>
        </p:nvSpPr>
        <p:spPr>
          <a:xfrm>
            <a:off x="6968000" y="3652525"/>
            <a:ext cx="621300" cy="621300"/>
          </a:xfrm>
          <a:prstGeom prst="ellipse">
            <a:avLst/>
          </a:pr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lt1"/>
                </a:solidFill>
                <a:latin typeface="Avenir"/>
                <a:ea typeface="Avenir"/>
                <a:cs typeface="Avenir"/>
                <a:sym typeface="Avenir"/>
              </a:rPr>
              <a:t>Exit</a:t>
            </a:r>
            <a:endParaRPr sz="1000" b="1">
              <a:solidFill>
                <a:schemeClr val="lt1"/>
              </a:solidFill>
              <a:latin typeface="Avenir"/>
              <a:ea typeface="Avenir"/>
              <a:cs typeface="Avenir"/>
              <a:sym typeface="Avenir"/>
            </a:endParaRPr>
          </a:p>
        </p:txBody>
      </p:sp>
      <p:cxnSp>
        <p:nvCxnSpPr>
          <p:cNvPr id="129" name="Google Shape;129;g2b1b26daa90_0_179"/>
          <p:cNvCxnSpPr>
            <a:stCxn id="113" idx="3"/>
            <a:endCxn id="128" idx="6"/>
          </p:cNvCxnSpPr>
          <p:nvPr/>
        </p:nvCxnSpPr>
        <p:spPr>
          <a:xfrm flipH="1">
            <a:off x="7589450" y="2713650"/>
            <a:ext cx="506400" cy="1249500"/>
          </a:xfrm>
          <a:prstGeom prst="bentConnector3">
            <a:avLst>
              <a:gd name="adj1" fmla="val -47023"/>
            </a:avLst>
          </a:prstGeom>
          <a:noFill/>
          <a:ln w="19050" cap="flat" cmpd="sng">
            <a:solidFill>
              <a:schemeClr val="dk2"/>
            </a:solidFill>
            <a:prstDash val="solid"/>
            <a:round/>
            <a:headEnd type="none" w="med" len="med"/>
            <a:tailEnd type="triangle" w="med" len="med"/>
          </a:ln>
        </p:spPr>
      </p:cxnSp>
      <p:cxnSp>
        <p:nvCxnSpPr>
          <p:cNvPr id="130" name="Google Shape;130;g2b1b26daa90_0_179"/>
          <p:cNvCxnSpPr>
            <a:stCxn id="128" idx="2"/>
            <a:endCxn id="109" idx="2"/>
          </p:cNvCxnSpPr>
          <p:nvPr/>
        </p:nvCxnSpPr>
        <p:spPr>
          <a:xfrm rot="10800000">
            <a:off x="4195100" y="3291175"/>
            <a:ext cx="2772900" cy="672000"/>
          </a:xfrm>
          <a:prstGeom prst="bentConnector2">
            <a:avLst/>
          </a:prstGeom>
          <a:noFill/>
          <a:ln w="19050" cap="flat" cmpd="sng">
            <a:solidFill>
              <a:schemeClr val="dk2"/>
            </a:solidFill>
            <a:prstDash val="solid"/>
            <a:round/>
            <a:headEnd type="none" w="med" len="med"/>
            <a:tailEnd type="triangle" w="med" len="med"/>
          </a:ln>
        </p:spPr>
      </p:cxnSp>
      <p:cxnSp>
        <p:nvCxnSpPr>
          <p:cNvPr id="131" name="Google Shape;131;g2b1b26daa90_0_179"/>
          <p:cNvCxnSpPr>
            <a:stCxn id="128" idx="2"/>
            <a:endCxn id="126" idx="2"/>
          </p:cNvCxnSpPr>
          <p:nvPr/>
        </p:nvCxnSpPr>
        <p:spPr>
          <a:xfrm rot="10800000">
            <a:off x="1093400" y="2728675"/>
            <a:ext cx="5874600" cy="1234500"/>
          </a:xfrm>
          <a:prstGeom prst="bentConnector2">
            <a:avLst/>
          </a:prstGeom>
          <a:noFill/>
          <a:ln w="19050" cap="flat" cmpd="sng">
            <a:solidFill>
              <a:schemeClr val="dk2"/>
            </a:solidFill>
            <a:prstDash val="solid"/>
            <a:round/>
            <a:headEnd type="none" w="med" len="med"/>
            <a:tailEnd type="triangle" w="med" len="med"/>
          </a:ln>
        </p:spPr>
      </p:cxnSp>
      <p:sp>
        <p:nvSpPr>
          <p:cNvPr id="132" name="Google Shape;132;g2b1b26daa90_0_179"/>
          <p:cNvSpPr txBox="1"/>
          <p:nvPr/>
        </p:nvSpPr>
        <p:spPr>
          <a:xfrm>
            <a:off x="7589450" y="4020950"/>
            <a:ext cx="1417500" cy="6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Avenir"/>
                <a:ea typeface="Avenir"/>
                <a:cs typeface="Avenir"/>
                <a:sym typeface="Avenir"/>
              </a:rPr>
              <a:t>VCs can exit from startups via a sale, an IPO, or a secondary investment</a:t>
            </a:r>
            <a:endParaRPr sz="1000">
              <a:solidFill>
                <a:schemeClr val="dk2"/>
              </a:solidFill>
              <a:latin typeface="Avenir"/>
              <a:ea typeface="Avenir"/>
              <a:cs typeface="Avenir"/>
              <a:sym typeface="Avenir"/>
            </a:endParaRPr>
          </a:p>
        </p:txBody>
      </p:sp>
      <p:cxnSp>
        <p:nvCxnSpPr>
          <p:cNvPr id="133" name="Google Shape;133;g2b1b26daa90_0_179"/>
          <p:cNvCxnSpPr>
            <a:stCxn id="111" idx="3"/>
          </p:cNvCxnSpPr>
          <p:nvPr/>
        </p:nvCxnSpPr>
        <p:spPr>
          <a:xfrm rot="10800000" flipH="1">
            <a:off x="8095850" y="1285950"/>
            <a:ext cx="66300" cy="752400"/>
          </a:xfrm>
          <a:prstGeom prst="bentConnector2">
            <a:avLst/>
          </a:prstGeom>
          <a:noFill/>
          <a:ln w="19050" cap="flat" cmpd="sng">
            <a:solidFill>
              <a:schemeClr val="dk2"/>
            </a:solidFill>
            <a:prstDash val="solid"/>
            <a:round/>
            <a:headEnd type="none" w="med" len="med"/>
            <a:tailEnd type="triangle" w="med" len="med"/>
          </a:ln>
        </p:spPr>
      </p:cxnSp>
      <p:sp>
        <p:nvSpPr>
          <p:cNvPr id="134" name="Google Shape;134;g2b1b26daa90_0_179"/>
          <p:cNvSpPr txBox="1"/>
          <p:nvPr/>
        </p:nvSpPr>
        <p:spPr>
          <a:xfrm>
            <a:off x="8250600" y="1285950"/>
            <a:ext cx="893400" cy="3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2"/>
                </a:solidFill>
                <a:latin typeface="Avenir"/>
                <a:ea typeface="Avenir"/>
                <a:cs typeface="Avenir"/>
                <a:sym typeface="Avenir"/>
              </a:rPr>
              <a:t>In most case startups fail, and VCs make no return on investment</a:t>
            </a:r>
            <a:endParaRPr sz="900">
              <a:solidFill>
                <a:schemeClr val="dk2"/>
              </a:solidFill>
              <a:latin typeface="Avenir"/>
              <a:ea typeface="Avenir"/>
              <a:cs typeface="Avenir"/>
              <a:sym typeface="Avenir"/>
            </a:endParaRPr>
          </a:p>
        </p:txBody>
      </p:sp>
      <p:sp>
        <p:nvSpPr>
          <p:cNvPr id="135" name="Google Shape;135;g2b1b26daa90_0_179"/>
          <p:cNvSpPr/>
          <p:nvPr/>
        </p:nvSpPr>
        <p:spPr>
          <a:xfrm>
            <a:off x="7659600" y="915900"/>
            <a:ext cx="1145700" cy="359700"/>
          </a:xfrm>
          <a:prstGeom prst="rect">
            <a:avLst/>
          </a:prstGeom>
          <a:solidFill>
            <a:srgbClr val="43434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Avenir"/>
                <a:ea typeface="Avenir"/>
                <a:cs typeface="Avenir"/>
                <a:sym typeface="Avenir"/>
              </a:rPr>
              <a:t>Bankruptcy</a:t>
            </a:r>
            <a:endParaRPr sz="1200">
              <a:solidFill>
                <a:schemeClr val="lt1"/>
              </a:solidFill>
              <a:latin typeface="Avenir"/>
              <a:ea typeface="Avenir"/>
              <a:cs typeface="Avenir"/>
              <a:sym typeface="Avenir"/>
            </a:endParaRPr>
          </a:p>
        </p:txBody>
      </p:sp>
      <p:sp>
        <p:nvSpPr>
          <p:cNvPr id="136" name="Google Shape;136;g2b1b26daa90_0_179"/>
          <p:cNvSpPr txBox="1"/>
          <p:nvPr/>
        </p:nvSpPr>
        <p:spPr>
          <a:xfrm>
            <a:off x="1093400" y="4020950"/>
            <a:ext cx="19380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Avenir"/>
                <a:ea typeface="Avenir"/>
                <a:cs typeface="Avenir"/>
                <a:sym typeface="Avenir"/>
              </a:rPr>
              <a:t>When an exit is done, LPs recover their share of the generated cash. </a:t>
            </a:r>
            <a:endParaRPr sz="1000">
              <a:solidFill>
                <a:schemeClr val="dk2"/>
              </a:solidFill>
              <a:latin typeface="Avenir"/>
              <a:ea typeface="Avenir"/>
              <a:cs typeface="Avenir"/>
              <a:sym typeface="Avenir"/>
            </a:endParaRPr>
          </a:p>
        </p:txBody>
      </p:sp>
      <p:sp>
        <p:nvSpPr>
          <p:cNvPr id="137" name="Google Shape;137;g2b1b26daa90_0_179"/>
          <p:cNvSpPr txBox="1"/>
          <p:nvPr/>
        </p:nvSpPr>
        <p:spPr>
          <a:xfrm>
            <a:off x="4242550" y="3323575"/>
            <a:ext cx="22188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Avenir"/>
                <a:ea typeface="Avenir"/>
                <a:cs typeface="Avenir"/>
                <a:sym typeface="Avenir"/>
              </a:rPr>
              <a:t>VCs can get rewarded via “carried interest” on the overall performance of the fund</a:t>
            </a:r>
            <a:endParaRPr sz="1000">
              <a:solidFill>
                <a:schemeClr val="dk2"/>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b1b26daa90_0_1487"/>
          <p:cNvSpPr txBox="1"/>
          <p:nvPr/>
        </p:nvSpPr>
        <p:spPr>
          <a:xfrm>
            <a:off x="199900" y="322975"/>
            <a:ext cx="70200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Who we are at Red River West</a:t>
            </a:r>
            <a:endParaRPr sz="1800" b="1" i="0" u="none" strike="noStrike" cap="none">
              <a:solidFill>
                <a:srgbClr val="E63424"/>
              </a:solidFill>
              <a:latin typeface="Avenir"/>
              <a:ea typeface="Avenir"/>
              <a:cs typeface="Avenir"/>
              <a:sym typeface="Avenir"/>
            </a:endParaRPr>
          </a:p>
        </p:txBody>
      </p:sp>
      <p:sp>
        <p:nvSpPr>
          <p:cNvPr id="143" name="Google Shape;143;g2b1b26daa90_0_1487"/>
          <p:cNvSpPr txBox="1"/>
          <p:nvPr/>
        </p:nvSpPr>
        <p:spPr>
          <a:xfrm>
            <a:off x="316025" y="566675"/>
            <a:ext cx="86196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sz="1200">
                <a:solidFill>
                  <a:schemeClr val="dk1"/>
                </a:solidFill>
                <a:latin typeface="Avenir"/>
                <a:ea typeface="Avenir"/>
                <a:cs typeface="Avenir"/>
                <a:sym typeface="Avenir"/>
              </a:rPr>
              <a:t>Red River West is a European/US VC firm that invests in startups from Series A aiming to expand into the US to reach global leadership. Our team consists of ex-founders (App Annie, Purch, etc.) distributed between the EU and the US. </a:t>
            </a:r>
            <a:endParaRPr sz="1200">
              <a:solidFill>
                <a:srgbClr val="374151"/>
              </a:solidFill>
              <a:latin typeface="Avenir"/>
              <a:ea typeface="Avenir"/>
              <a:cs typeface="Avenir"/>
              <a:sym typeface="Avenir"/>
            </a:endParaRPr>
          </a:p>
        </p:txBody>
      </p:sp>
      <p:sp>
        <p:nvSpPr>
          <p:cNvPr id="144" name="Google Shape;144;g2b1b26daa90_0_1487"/>
          <p:cNvSpPr txBox="1"/>
          <p:nvPr/>
        </p:nvSpPr>
        <p:spPr>
          <a:xfrm>
            <a:off x="392150" y="1320450"/>
            <a:ext cx="8619600" cy="244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b="1">
                <a:solidFill>
                  <a:srgbClr val="E63424"/>
                </a:solidFill>
                <a:latin typeface="Avenir"/>
                <a:ea typeface="Avenir"/>
                <a:cs typeface="Avenir"/>
                <a:sym typeface="Avenir"/>
              </a:rPr>
              <a:t>Our specificities :</a:t>
            </a:r>
            <a:endParaRPr b="1">
              <a:solidFill>
                <a:srgbClr val="E63424"/>
              </a:solidFill>
              <a:latin typeface="Avenir"/>
              <a:ea typeface="Avenir"/>
              <a:cs typeface="Avenir"/>
              <a:sym typeface="Avenir"/>
            </a:endParaRPr>
          </a:p>
          <a:p>
            <a:pPr marL="457200" lvl="0" indent="-304800" algn="l" rtl="0">
              <a:lnSpc>
                <a:spcPct val="115000"/>
              </a:lnSpc>
              <a:spcBef>
                <a:spcPts val="1500"/>
              </a:spcBef>
              <a:spcAft>
                <a:spcPts val="0"/>
              </a:spcAft>
              <a:buClr>
                <a:schemeClr val="dk1"/>
              </a:buClr>
              <a:buSzPts val="1200"/>
              <a:buFont typeface="Avenir"/>
              <a:buChar char="●"/>
            </a:pPr>
            <a:r>
              <a:rPr lang="en" sz="1200">
                <a:solidFill>
                  <a:schemeClr val="dk1"/>
                </a:solidFill>
                <a:latin typeface="Avenir"/>
                <a:ea typeface="Avenir"/>
                <a:cs typeface="Avenir"/>
                <a:sym typeface="Avenir"/>
              </a:rPr>
              <a:t>Focus on Series B companies: we invest in companies that often do more than 5M€ of revenues and that are raising rounds from 10 to 50M€</a:t>
            </a:r>
            <a:endParaRPr sz="1200">
              <a:solidFill>
                <a:schemeClr val="dk1"/>
              </a:solidFill>
              <a:latin typeface="Avenir"/>
              <a:ea typeface="Avenir"/>
              <a:cs typeface="Avenir"/>
              <a:sym typeface="Avenir"/>
            </a:endParaRPr>
          </a:p>
          <a:p>
            <a:pPr marL="457200" lvl="0" indent="-304800" algn="l" rtl="0">
              <a:lnSpc>
                <a:spcPct val="115000"/>
              </a:lnSpc>
              <a:spcBef>
                <a:spcPts val="1000"/>
              </a:spcBef>
              <a:spcAft>
                <a:spcPts val="0"/>
              </a:spcAft>
              <a:buClr>
                <a:schemeClr val="dk1"/>
              </a:buClr>
              <a:buSzPts val="1200"/>
              <a:buFont typeface="Avenir"/>
              <a:buChar char="●"/>
            </a:pPr>
            <a:r>
              <a:rPr lang="en" sz="1200">
                <a:solidFill>
                  <a:schemeClr val="dk1"/>
                </a:solidFill>
                <a:latin typeface="Avenir"/>
                <a:ea typeface="Avenir"/>
                <a:cs typeface="Avenir"/>
                <a:sym typeface="Avenir"/>
              </a:rPr>
              <a:t>Sector agnostic: we invested in companies across various verticals, from space tech to fintech, AI, SaaS, etc.</a:t>
            </a:r>
            <a:endParaRPr sz="1200">
              <a:solidFill>
                <a:schemeClr val="dk1"/>
              </a:solidFill>
              <a:latin typeface="Avenir"/>
              <a:ea typeface="Avenir"/>
              <a:cs typeface="Avenir"/>
              <a:sym typeface="Avenir"/>
            </a:endParaRPr>
          </a:p>
          <a:p>
            <a:pPr marL="457200" lvl="0" indent="-304800" algn="l" rtl="0">
              <a:lnSpc>
                <a:spcPct val="115000"/>
              </a:lnSpc>
              <a:spcBef>
                <a:spcPts val="1000"/>
              </a:spcBef>
              <a:spcAft>
                <a:spcPts val="0"/>
              </a:spcAft>
              <a:buClr>
                <a:schemeClr val="dk1"/>
              </a:buClr>
              <a:buSzPts val="1200"/>
              <a:buFont typeface="Avenir"/>
              <a:buChar char="●"/>
            </a:pPr>
            <a:r>
              <a:rPr lang="en" sz="1200">
                <a:solidFill>
                  <a:schemeClr val="dk1"/>
                </a:solidFill>
                <a:latin typeface="Avenir"/>
                <a:ea typeface="Avenir"/>
                <a:cs typeface="Avenir"/>
                <a:sym typeface="Avenir"/>
              </a:rPr>
              <a:t>We are hands-on and half of the team is composed of senior entrepreneurs who support the startups we invest in.</a:t>
            </a:r>
            <a:endParaRPr sz="1200">
              <a:solidFill>
                <a:schemeClr val="dk1"/>
              </a:solidFill>
              <a:latin typeface="Avenir"/>
              <a:ea typeface="Avenir"/>
              <a:cs typeface="Avenir"/>
              <a:sym typeface="Avenir"/>
            </a:endParaRPr>
          </a:p>
          <a:p>
            <a:pPr marL="457200" lvl="0" indent="-304800" algn="l" rtl="0">
              <a:lnSpc>
                <a:spcPct val="115000"/>
              </a:lnSpc>
              <a:spcBef>
                <a:spcPts val="1000"/>
              </a:spcBef>
              <a:spcAft>
                <a:spcPts val="0"/>
              </a:spcAft>
              <a:buClr>
                <a:schemeClr val="dk1"/>
              </a:buClr>
              <a:buSzPts val="1200"/>
              <a:buFont typeface="Avenir"/>
              <a:buChar char="●"/>
            </a:pPr>
            <a:r>
              <a:rPr lang="en" sz="1200">
                <a:solidFill>
                  <a:schemeClr val="dk1"/>
                </a:solidFill>
                <a:latin typeface="Avenir"/>
                <a:ea typeface="Avenir"/>
                <a:cs typeface="Avenir"/>
                <a:sym typeface="Avenir"/>
              </a:rPr>
              <a:t>We focus on helping European startups scale in the US.</a:t>
            </a:r>
            <a:endParaRPr sz="1200">
              <a:solidFill>
                <a:schemeClr val="dk1"/>
              </a:solidFill>
              <a:latin typeface="Avenir"/>
              <a:ea typeface="Avenir"/>
              <a:cs typeface="Avenir"/>
              <a:sym typeface="Avenir"/>
            </a:endParaRPr>
          </a:p>
          <a:p>
            <a:pPr marL="457200" lvl="0" indent="-304800" algn="l" rtl="0">
              <a:lnSpc>
                <a:spcPct val="115000"/>
              </a:lnSpc>
              <a:spcBef>
                <a:spcPts val="1500"/>
              </a:spcBef>
              <a:spcAft>
                <a:spcPts val="1000"/>
              </a:spcAft>
              <a:buClr>
                <a:schemeClr val="dk1"/>
              </a:buClr>
              <a:buSzPts val="1200"/>
              <a:buFont typeface="Avenir"/>
              <a:buChar char="●"/>
            </a:pPr>
            <a:r>
              <a:rPr lang="en" sz="1200">
                <a:solidFill>
                  <a:schemeClr val="dk1"/>
                </a:solidFill>
                <a:latin typeface="Avenir"/>
                <a:ea typeface="Avenir"/>
                <a:cs typeface="Avenir"/>
                <a:sym typeface="Avenir"/>
              </a:rPr>
              <a:t>We have our own tech &amp; data team building one of the top platforms in the industry </a:t>
            </a:r>
            <a:endParaRPr sz="120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b1b26daa90_0_751"/>
          <p:cNvSpPr/>
          <p:nvPr/>
        </p:nvSpPr>
        <p:spPr>
          <a:xfrm>
            <a:off x="3658163" y="1392475"/>
            <a:ext cx="1974300" cy="18846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g2b1b26daa90_0_751"/>
          <p:cNvSpPr/>
          <p:nvPr/>
        </p:nvSpPr>
        <p:spPr>
          <a:xfrm>
            <a:off x="322050" y="1753725"/>
            <a:ext cx="3239700" cy="15255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g2b1b26daa90_0_751"/>
          <p:cNvSpPr txBox="1"/>
          <p:nvPr/>
        </p:nvSpPr>
        <p:spPr>
          <a:xfrm>
            <a:off x="199900" y="246775"/>
            <a:ext cx="70200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Red River West development timeline</a:t>
            </a:r>
            <a:endParaRPr sz="1800" b="1" i="0" u="none" strike="noStrike" cap="none">
              <a:solidFill>
                <a:srgbClr val="E63424"/>
              </a:solidFill>
              <a:latin typeface="Avenir"/>
              <a:ea typeface="Avenir"/>
              <a:cs typeface="Avenir"/>
              <a:sym typeface="Avenir"/>
            </a:endParaRPr>
          </a:p>
        </p:txBody>
      </p:sp>
      <p:pic>
        <p:nvPicPr>
          <p:cNvPr id="152" name="Google Shape;152;g2b1b26daa90_0_751"/>
          <p:cNvPicPr preferRelativeResize="0"/>
          <p:nvPr/>
        </p:nvPicPr>
        <p:blipFill rotWithShape="1">
          <a:blip r:embed="rId3">
            <a:alphaModFix/>
          </a:blip>
          <a:srcRect/>
          <a:stretch/>
        </p:blipFill>
        <p:spPr>
          <a:xfrm>
            <a:off x="479797" y="2854249"/>
            <a:ext cx="931787" cy="269036"/>
          </a:xfrm>
          <a:prstGeom prst="rect">
            <a:avLst/>
          </a:prstGeom>
          <a:noFill/>
          <a:ln>
            <a:noFill/>
          </a:ln>
        </p:spPr>
      </p:pic>
      <p:pic>
        <p:nvPicPr>
          <p:cNvPr id="153" name="Google Shape;153;g2b1b26daa90_0_751"/>
          <p:cNvPicPr preferRelativeResize="0"/>
          <p:nvPr/>
        </p:nvPicPr>
        <p:blipFill rotWithShape="1">
          <a:blip r:embed="rId4">
            <a:alphaModFix/>
          </a:blip>
          <a:srcRect/>
          <a:stretch/>
        </p:blipFill>
        <p:spPr>
          <a:xfrm>
            <a:off x="2011574" y="2861145"/>
            <a:ext cx="306049" cy="255228"/>
          </a:xfrm>
          <a:prstGeom prst="rect">
            <a:avLst/>
          </a:prstGeom>
          <a:noFill/>
          <a:ln>
            <a:noFill/>
          </a:ln>
        </p:spPr>
      </p:pic>
      <p:pic>
        <p:nvPicPr>
          <p:cNvPr id="154" name="Google Shape;154;g2b1b26daa90_0_751"/>
          <p:cNvPicPr preferRelativeResize="0"/>
          <p:nvPr/>
        </p:nvPicPr>
        <p:blipFill rotWithShape="1">
          <a:blip r:embed="rId5">
            <a:alphaModFix/>
          </a:blip>
          <a:srcRect/>
          <a:stretch/>
        </p:blipFill>
        <p:spPr>
          <a:xfrm>
            <a:off x="1539428" y="2851104"/>
            <a:ext cx="344298" cy="292345"/>
          </a:xfrm>
          <a:prstGeom prst="rect">
            <a:avLst/>
          </a:prstGeom>
          <a:noFill/>
          <a:ln>
            <a:noFill/>
          </a:ln>
        </p:spPr>
      </p:pic>
      <p:pic>
        <p:nvPicPr>
          <p:cNvPr id="155" name="Google Shape;155;g2b1b26daa90_0_751" descr="Antoine Boulin"/>
          <p:cNvPicPr preferRelativeResize="0"/>
          <p:nvPr/>
        </p:nvPicPr>
        <p:blipFill rotWithShape="1">
          <a:blip r:embed="rId6">
            <a:alphaModFix amt="85000"/>
          </a:blip>
          <a:srcRect/>
          <a:stretch/>
        </p:blipFill>
        <p:spPr>
          <a:xfrm>
            <a:off x="3070084" y="2827881"/>
            <a:ext cx="301200" cy="301200"/>
          </a:xfrm>
          <a:prstGeom prst="ellipse">
            <a:avLst/>
          </a:prstGeom>
          <a:noFill/>
          <a:ln>
            <a:noFill/>
          </a:ln>
          <a:effectLst>
            <a:outerShdw blurRad="50800" dist="50800" dir="5400000" sx="1000" sy="1000" algn="ctr" rotWithShape="0">
              <a:srgbClr val="7F7F7F"/>
            </a:outerShdw>
          </a:effectLst>
        </p:spPr>
      </p:pic>
      <p:pic>
        <p:nvPicPr>
          <p:cNvPr id="156" name="Google Shape;156;g2b1b26daa90_0_751" descr="Alfred Véricel"/>
          <p:cNvPicPr preferRelativeResize="0"/>
          <p:nvPr/>
        </p:nvPicPr>
        <p:blipFill rotWithShape="1">
          <a:blip r:embed="rId7">
            <a:alphaModFix amt="85000"/>
          </a:blip>
          <a:srcRect/>
          <a:stretch/>
        </p:blipFill>
        <p:spPr>
          <a:xfrm>
            <a:off x="2422249" y="2843633"/>
            <a:ext cx="306000" cy="306000"/>
          </a:xfrm>
          <a:prstGeom prst="ellipse">
            <a:avLst/>
          </a:prstGeom>
          <a:noFill/>
          <a:ln>
            <a:noFill/>
          </a:ln>
        </p:spPr>
      </p:pic>
      <p:sp>
        <p:nvSpPr>
          <p:cNvPr id="157" name="Google Shape;157;g2b1b26daa90_0_751"/>
          <p:cNvSpPr/>
          <p:nvPr/>
        </p:nvSpPr>
        <p:spPr>
          <a:xfrm>
            <a:off x="2767647" y="2880417"/>
            <a:ext cx="261300" cy="233700"/>
          </a:xfrm>
          <a:prstGeom prst="mathPlus">
            <a:avLst>
              <a:gd name="adj1" fmla="val 23520"/>
            </a:avLst>
          </a:prstGeom>
          <a:solidFill>
            <a:srgbClr val="A5A5A5"/>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highlight>
                <a:srgbClr val="231F3C"/>
              </a:highlight>
              <a:latin typeface="Calibri"/>
              <a:ea typeface="Calibri"/>
              <a:cs typeface="Calibri"/>
              <a:sym typeface="Calibri"/>
            </a:endParaRPr>
          </a:p>
        </p:txBody>
      </p:sp>
      <p:cxnSp>
        <p:nvCxnSpPr>
          <p:cNvPr id="158" name="Google Shape;158;g2b1b26daa90_0_751"/>
          <p:cNvCxnSpPr/>
          <p:nvPr/>
        </p:nvCxnSpPr>
        <p:spPr>
          <a:xfrm>
            <a:off x="322049" y="3549791"/>
            <a:ext cx="8499900" cy="0"/>
          </a:xfrm>
          <a:prstGeom prst="straightConnector1">
            <a:avLst/>
          </a:prstGeom>
          <a:noFill/>
          <a:ln w="9525" cap="flat" cmpd="sng">
            <a:solidFill>
              <a:srgbClr val="231F3C"/>
            </a:solidFill>
            <a:prstDash val="solid"/>
            <a:round/>
            <a:headEnd type="none" w="sm" len="sm"/>
            <a:tailEnd type="triangle" w="med" len="med"/>
          </a:ln>
        </p:spPr>
      </p:cxnSp>
      <p:sp>
        <p:nvSpPr>
          <p:cNvPr id="159" name="Google Shape;159;g2b1b26daa90_0_751"/>
          <p:cNvSpPr/>
          <p:nvPr/>
        </p:nvSpPr>
        <p:spPr>
          <a:xfrm>
            <a:off x="1845913" y="3452601"/>
            <a:ext cx="170400" cy="171900"/>
          </a:xfrm>
          <a:prstGeom prst="ellipse">
            <a:avLst/>
          </a:prstGeom>
          <a:solidFill>
            <a:srgbClr val="FFFFFF"/>
          </a:solidFill>
          <a:ln w="25400" cap="flat" cmpd="sng">
            <a:solidFill>
              <a:srgbClr val="E6342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31F3C"/>
              </a:solidFill>
              <a:latin typeface="Calibri"/>
              <a:ea typeface="Calibri"/>
              <a:cs typeface="Calibri"/>
              <a:sym typeface="Calibri"/>
            </a:endParaRPr>
          </a:p>
        </p:txBody>
      </p:sp>
      <p:sp>
        <p:nvSpPr>
          <p:cNvPr id="160" name="Google Shape;160;g2b1b26daa90_0_751"/>
          <p:cNvSpPr txBox="1"/>
          <p:nvPr/>
        </p:nvSpPr>
        <p:spPr>
          <a:xfrm>
            <a:off x="376675" y="1811425"/>
            <a:ext cx="31089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sz="1000">
                <a:solidFill>
                  <a:schemeClr val="dk1"/>
                </a:solidFill>
                <a:latin typeface="Avenir"/>
                <a:ea typeface="Avenir"/>
                <a:cs typeface="Avenir"/>
                <a:sym typeface="Avenir"/>
              </a:rPr>
              <a:t>Red River West was founded by European entrepreneurs who already scaled a company in the US and the “Groupe Artemis”, owner of Kering, the second biggest luxury group in the world. We raised the first </a:t>
            </a:r>
            <a:r>
              <a:rPr lang="en" sz="1000" b="1">
                <a:solidFill>
                  <a:srgbClr val="E63424"/>
                </a:solidFill>
                <a:latin typeface="Avenir"/>
                <a:ea typeface="Avenir"/>
                <a:cs typeface="Avenir"/>
                <a:sym typeface="Avenir"/>
              </a:rPr>
              <a:t>120€M</a:t>
            </a:r>
            <a:r>
              <a:rPr lang="en" sz="1000">
                <a:solidFill>
                  <a:schemeClr val="dk1"/>
                </a:solidFill>
                <a:latin typeface="Avenir"/>
                <a:ea typeface="Avenir"/>
                <a:cs typeface="Avenir"/>
                <a:sym typeface="Avenir"/>
              </a:rPr>
              <a:t> fund in 2017. </a:t>
            </a:r>
            <a:endParaRPr sz="1000">
              <a:solidFill>
                <a:srgbClr val="374151"/>
              </a:solidFill>
              <a:latin typeface="Avenir"/>
              <a:ea typeface="Avenir"/>
              <a:cs typeface="Avenir"/>
              <a:sym typeface="Avenir"/>
            </a:endParaRPr>
          </a:p>
        </p:txBody>
      </p:sp>
      <p:sp>
        <p:nvSpPr>
          <p:cNvPr id="161" name="Google Shape;161;g2b1b26daa90_0_751"/>
          <p:cNvSpPr txBox="1"/>
          <p:nvPr/>
        </p:nvSpPr>
        <p:spPr>
          <a:xfrm>
            <a:off x="1640750" y="3626000"/>
            <a:ext cx="781500" cy="3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63424"/>
                </a:solidFill>
                <a:latin typeface="Avenir"/>
                <a:ea typeface="Avenir"/>
                <a:cs typeface="Avenir"/>
                <a:sym typeface="Avenir"/>
              </a:rPr>
              <a:t>2017</a:t>
            </a:r>
            <a:endParaRPr sz="1600">
              <a:solidFill>
                <a:srgbClr val="E63424"/>
              </a:solidFill>
              <a:latin typeface="Avenir"/>
              <a:ea typeface="Avenir"/>
              <a:cs typeface="Avenir"/>
              <a:sym typeface="Avenir"/>
            </a:endParaRPr>
          </a:p>
        </p:txBody>
      </p:sp>
      <p:sp>
        <p:nvSpPr>
          <p:cNvPr id="162" name="Google Shape;162;g2b1b26daa90_0_751"/>
          <p:cNvSpPr/>
          <p:nvPr/>
        </p:nvSpPr>
        <p:spPr>
          <a:xfrm>
            <a:off x="6564663" y="3452601"/>
            <a:ext cx="170400" cy="171900"/>
          </a:xfrm>
          <a:prstGeom prst="ellipse">
            <a:avLst/>
          </a:prstGeom>
          <a:solidFill>
            <a:srgbClr val="FFFFFF"/>
          </a:solidFill>
          <a:ln w="25400" cap="flat" cmpd="sng">
            <a:solidFill>
              <a:srgbClr val="E6342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231F3C"/>
              </a:solidFill>
              <a:latin typeface="Calibri"/>
              <a:ea typeface="Calibri"/>
              <a:cs typeface="Calibri"/>
              <a:sym typeface="Calibri"/>
            </a:endParaRPr>
          </a:p>
        </p:txBody>
      </p:sp>
      <p:sp>
        <p:nvSpPr>
          <p:cNvPr id="163" name="Google Shape;163;g2b1b26daa90_0_751"/>
          <p:cNvSpPr txBox="1"/>
          <p:nvPr/>
        </p:nvSpPr>
        <p:spPr>
          <a:xfrm>
            <a:off x="6380900" y="3626000"/>
            <a:ext cx="781500" cy="3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E63424"/>
                </a:solidFill>
                <a:latin typeface="Avenir"/>
                <a:ea typeface="Avenir"/>
                <a:cs typeface="Avenir"/>
                <a:sym typeface="Avenir"/>
              </a:rPr>
              <a:t>2021</a:t>
            </a:r>
            <a:endParaRPr sz="1600">
              <a:solidFill>
                <a:srgbClr val="E63424"/>
              </a:solidFill>
              <a:latin typeface="Avenir"/>
              <a:ea typeface="Avenir"/>
              <a:cs typeface="Avenir"/>
              <a:sym typeface="Avenir"/>
            </a:endParaRPr>
          </a:p>
        </p:txBody>
      </p:sp>
      <p:sp>
        <p:nvSpPr>
          <p:cNvPr id="164" name="Google Shape;164;g2b1b26daa90_0_751"/>
          <p:cNvSpPr/>
          <p:nvPr/>
        </p:nvSpPr>
        <p:spPr>
          <a:xfrm>
            <a:off x="5728875" y="1547400"/>
            <a:ext cx="1611000" cy="17319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g2b1b26daa90_0_751"/>
          <p:cNvSpPr txBox="1"/>
          <p:nvPr/>
        </p:nvSpPr>
        <p:spPr>
          <a:xfrm>
            <a:off x="5805075" y="1659025"/>
            <a:ext cx="1436700" cy="157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sz="1000">
                <a:solidFill>
                  <a:schemeClr val="dk1"/>
                </a:solidFill>
                <a:latin typeface="Avenir"/>
                <a:ea typeface="Avenir"/>
                <a:cs typeface="Avenir"/>
                <a:sym typeface="Avenir"/>
              </a:rPr>
              <a:t>In 2021, we became a financial institution regulated by the AMF, expanded the team and started raising our second fund, aiming for 200€M+ </a:t>
            </a:r>
            <a:endParaRPr sz="1000">
              <a:solidFill>
                <a:srgbClr val="374151"/>
              </a:solidFill>
              <a:latin typeface="Avenir"/>
              <a:ea typeface="Avenir"/>
              <a:cs typeface="Avenir"/>
              <a:sym typeface="Avenir"/>
            </a:endParaRPr>
          </a:p>
        </p:txBody>
      </p:sp>
      <p:pic>
        <p:nvPicPr>
          <p:cNvPr id="166" name="Google Shape;166;g2b1b26daa90_0_751">
            <a:hlinkClick r:id="rId8"/>
          </p:cNvPr>
          <p:cNvPicPr preferRelativeResize="0"/>
          <p:nvPr/>
        </p:nvPicPr>
        <p:blipFill rotWithShape="1">
          <a:blip r:embed="rId9">
            <a:alphaModFix/>
          </a:blip>
          <a:srcRect/>
          <a:stretch/>
        </p:blipFill>
        <p:spPr>
          <a:xfrm>
            <a:off x="4815700" y="1955850"/>
            <a:ext cx="422595" cy="233700"/>
          </a:xfrm>
          <a:prstGeom prst="rect">
            <a:avLst/>
          </a:prstGeom>
          <a:noFill/>
          <a:ln>
            <a:noFill/>
          </a:ln>
        </p:spPr>
      </p:pic>
      <p:pic>
        <p:nvPicPr>
          <p:cNvPr id="167" name="Google Shape;167;g2b1b26daa90_0_751"/>
          <p:cNvPicPr preferRelativeResize="0"/>
          <p:nvPr/>
        </p:nvPicPr>
        <p:blipFill rotWithShape="1">
          <a:blip r:embed="rId10">
            <a:alphaModFix/>
          </a:blip>
          <a:srcRect/>
          <a:stretch/>
        </p:blipFill>
        <p:spPr>
          <a:xfrm>
            <a:off x="4761265" y="2496704"/>
            <a:ext cx="531475" cy="192231"/>
          </a:xfrm>
          <a:prstGeom prst="rect">
            <a:avLst/>
          </a:prstGeom>
          <a:noFill/>
          <a:ln>
            <a:noFill/>
          </a:ln>
        </p:spPr>
      </p:pic>
      <p:pic>
        <p:nvPicPr>
          <p:cNvPr id="168" name="Google Shape;168;g2b1b26daa90_0_751">
            <a:hlinkClick r:id="rId11"/>
          </p:cNvPr>
          <p:cNvPicPr preferRelativeResize="0"/>
          <p:nvPr/>
        </p:nvPicPr>
        <p:blipFill rotWithShape="1">
          <a:blip r:embed="rId12">
            <a:alphaModFix/>
          </a:blip>
          <a:srcRect/>
          <a:stretch/>
        </p:blipFill>
        <p:spPr>
          <a:xfrm>
            <a:off x="3821022" y="2015750"/>
            <a:ext cx="931775" cy="113879"/>
          </a:xfrm>
          <a:prstGeom prst="rect">
            <a:avLst/>
          </a:prstGeom>
          <a:noFill/>
          <a:ln>
            <a:noFill/>
          </a:ln>
        </p:spPr>
      </p:pic>
      <p:pic>
        <p:nvPicPr>
          <p:cNvPr id="169" name="Google Shape;169;g2b1b26daa90_0_751">
            <a:hlinkClick r:id="rId13"/>
          </p:cNvPr>
          <p:cNvPicPr preferRelativeResize="0"/>
          <p:nvPr/>
        </p:nvPicPr>
        <p:blipFill rotWithShape="1">
          <a:blip r:embed="rId14">
            <a:alphaModFix/>
          </a:blip>
          <a:srcRect/>
          <a:stretch/>
        </p:blipFill>
        <p:spPr>
          <a:xfrm>
            <a:off x="3821022" y="2480428"/>
            <a:ext cx="781500" cy="167446"/>
          </a:xfrm>
          <a:prstGeom prst="rect">
            <a:avLst/>
          </a:prstGeom>
          <a:noFill/>
          <a:ln>
            <a:noFill/>
          </a:ln>
        </p:spPr>
      </p:pic>
      <p:pic>
        <p:nvPicPr>
          <p:cNvPr id="170" name="Google Shape;170;g2b1b26daa90_0_751"/>
          <p:cNvPicPr preferRelativeResize="0"/>
          <p:nvPr/>
        </p:nvPicPr>
        <p:blipFill rotWithShape="1">
          <a:blip r:embed="rId15">
            <a:alphaModFix/>
          </a:blip>
          <a:srcRect/>
          <a:stretch/>
        </p:blipFill>
        <p:spPr>
          <a:xfrm>
            <a:off x="3896138" y="2221351"/>
            <a:ext cx="781500" cy="167351"/>
          </a:xfrm>
          <a:prstGeom prst="rect">
            <a:avLst/>
          </a:prstGeom>
          <a:noFill/>
          <a:ln>
            <a:noFill/>
          </a:ln>
        </p:spPr>
      </p:pic>
      <p:pic>
        <p:nvPicPr>
          <p:cNvPr id="171" name="Google Shape;171;g2b1b26daa90_0_751" descr="A close up of a sign  Description automatically generated"/>
          <p:cNvPicPr preferRelativeResize="0"/>
          <p:nvPr/>
        </p:nvPicPr>
        <p:blipFill rotWithShape="1">
          <a:blip r:embed="rId16">
            <a:alphaModFix/>
          </a:blip>
          <a:srcRect/>
          <a:stretch/>
        </p:blipFill>
        <p:spPr>
          <a:xfrm>
            <a:off x="3863590" y="2693540"/>
            <a:ext cx="737386" cy="292350"/>
          </a:xfrm>
          <a:prstGeom prst="rect">
            <a:avLst/>
          </a:prstGeom>
          <a:noFill/>
          <a:ln>
            <a:noFill/>
          </a:ln>
        </p:spPr>
      </p:pic>
      <p:pic>
        <p:nvPicPr>
          <p:cNvPr id="172" name="Google Shape;172;g2b1b26daa90_0_751"/>
          <p:cNvPicPr preferRelativeResize="0"/>
          <p:nvPr/>
        </p:nvPicPr>
        <p:blipFill rotWithShape="1">
          <a:blip r:embed="rId17">
            <a:alphaModFix/>
          </a:blip>
          <a:srcRect/>
          <a:stretch/>
        </p:blipFill>
        <p:spPr>
          <a:xfrm>
            <a:off x="4777737" y="2221350"/>
            <a:ext cx="660630" cy="167350"/>
          </a:xfrm>
          <a:prstGeom prst="rect">
            <a:avLst/>
          </a:prstGeom>
          <a:noFill/>
          <a:ln>
            <a:noFill/>
          </a:ln>
        </p:spPr>
      </p:pic>
      <p:pic>
        <p:nvPicPr>
          <p:cNvPr id="173" name="Google Shape;173;g2b1b26daa90_0_751" descr="Résultat de recherche d'images pour &quot;jiko bank logo&quot;"/>
          <p:cNvPicPr preferRelativeResize="0"/>
          <p:nvPr/>
        </p:nvPicPr>
        <p:blipFill rotWithShape="1">
          <a:blip r:embed="rId18">
            <a:alphaModFix/>
          </a:blip>
          <a:srcRect/>
          <a:stretch/>
        </p:blipFill>
        <p:spPr>
          <a:xfrm>
            <a:off x="4702279" y="2788223"/>
            <a:ext cx="737375" cy="173565"/>
          </a:xfrm>
          <a:prstGeom prst="rect">
            <a:avLst/>
          </a:prstGeom>
          <a:noFill/>
          <a:ln>
            <a:noFill/>
          </a:ln>
        </p:spPr>
      </p:pic>
      <p:pic>
        <p:nvPicPr>
          <p:cNvPr id="174" name="Google Shape;174;g2b1b26daa90_0_751"/>
          <p:cNvPicPr preferRelativeResize="0"/>
          <p:nvPr/>
        </p:nvPicPr>
        <p:blipFill>
          <a:blip r:embed="rId19">
            <a:alphaModFix/>
          </a:blip>
          <a:stretch>
            <a:fillRect/>
          </a:stretch>
        </p:blipFill>
        <p:spPr>
          <a:xfrm>
            <a:off x="3860100" y="2941925"/>
            <a:ext cx="781500" cy="202479"/>
          </a:xfrm>
          <a:prstGeom prst="rect">
            <a:avLst/>
          </a:prstGeom>
          <a:noFill/>
          <a:ln>
            <a:noFill/>
          </a:ln>
        </p:spPr>
      </p:pic>
      <p:sp>
        <p:nvSpPr>
          <p:cNvPr id="175" name="Google Shape;175;g2b1b26daa90_0_751"/>
          <p:cNvSpPr txBox="1"/>
          <p:nvPr/>
        </p:nvSpPr>
        <p:spPr>
          <a:xfrm>
            <a:off x="3760550" y="1423850"/>
            <a:ext cx="19743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sz="1000">
                <a:solidFill>
                  <a:schemeClr val="dk1"/>
                </a:solidFill>
                <a:latin typeface="Avenir"/>
                <a:ea typeface="Avenir"/>
                <a:cs typeface="Avenir"/>
                <a:sym typeface="Avenir"/>
              </a:rPr>
              <a:t>Our first fund invested in 9 startups</a:t>
            </a:r>
            <a:endParaRPr sz="1000">
              <a:solidFill>
                <a:srgbClr val="374151"/>
              </a:solidFill>
              <a:latin typeface="Avenir"/>
              <a:ea typeface="Avenir"/>
              <a:cs typeface="Avenir"/>
              <a:sym typeface="Avenir"/>
            </a:endParaRPr>
          </a:p>
        </p:txBody>
      </p:sp>
      <p:sp>
        <p:nvSpPr>
          <p:cNvPr id="176" name="Google Shape;176;g2b1b26daa90_0_751"/>
          <p:cNvSpPr/>
          <p:nvPr/>
        </p:nvSpPr>
        <p:spPr>
          <a:xfrm>
            <a:off x="7410175" y="1547400"/>
            <a:ext cx="1187700" cy="1731900"/>
          </a:xfrm>
          <a:prstGeom prst="rect">
            <a:avLst/>
          </a:prstGeom>
          <a:noFill/>
          <a:ln w="9525" cap="flat" cmpd="sng">
            <a:solidFill>
              <a:srgbClr val="E634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g2b1b26daa90_0_751"/>
          <p:cNvSpPr txBox="1"/>
          <p:nvPr/>
        </p:nvSpPr>
        <p:spPr>
          <a:xfrm>
            <a:off x="7470625" y="1637838"/>
            <a:ext cx="1066800" cy="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sz="1000">
                <a:solidFill>
                  <a:schemeClr val="dk1"/>
                </a:solidFill>
                <a:latin typeface="Avenir"/>
                <a:ea typeface="Avenir"/>
                <a:cs typeface="Avenir"/>
                <a:sym typeface="Avenir"/>
              </a:rPr>
              <a:t>We invested in 2 companies yet with our second fund</a:t>
            </a:r>
            <a:endParaRPr sz="1000">
              <a:solidFill>
                <a:srgbClr val="374151"/>
              </a:solidFill>
              <a:latin typeface="Avenir"/>
              <a:ea typeface="Avenir"/>
              <a:cs typeface="Avenir"/>
              <a:sym typeface="Avenir"/>
            </a:endParaRPr>
          </a:p>
        </p:txBody>
      </p:sp>
      <p:pic>
        <p:nvPicPr>
          <p:cNvPr id="178" name="Google Shape;178;g2b1b26daa90_0_751"/>
          <p:cNvPicPr preferRelativeResize="0"/>
          <p:nvPr/>
        </p:nvPicPr>
        <p:blipFill>
          <a:blip r:embed="rId20">
            <a:alphaModFix/>
          </a:blip>
          <a:stretch>
            <a:fillRect/>
          </a:stretch>
        </p:blipFill>
        <p:spPr>
          <a:xfrm>
            <a:off x="7664197" y="2425576"/>
            <a:ext cx="590464" cy="292349"/>
          </a:xfrm>
          <a:prstGeom prst="rect">
            <a:avLst/>
          </a:prstGeom>
          <a:noFill/>
          <a:ln>
            <a:noFill/>
          </a:ln>
        </p:spPr>
      </p:pic>
      <p:pic>
        <p:nvPicPr>
          <p:cNvPr id="179" name="Google Shape;179;g2b1b26daa90_0_751"/>
          <p:cNvPicPr preferRelativeResize="0"/>
          <p:nvPr/>
        </p:nvPicPr>
        <p:blipFill>
          <a:blip r:embed="rId21">
            <a:alphaModFix/>
          </a:blip>
          <a:stretch>
            <a:fillRect/>
          </a:stretch>
        </p:blipFill>
        <p:spPr>
          <a:xfrm>
            <a:off x="7629100" y="2796622"/>
            <a:ext cx="660650" cy="3637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b1b26daa90_0_1519"/>
          <p:cNvSpPr txBox="1"/>
          <p:nvPr/>
        </p:nvSpPr>
        <p:spPr>
          <a:xfrm>
            <a:off x="916071" y="167825"/>
            <a:ext cx="7744800" cy="3723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161A41"/>
              </a:buClr>
              <a:buSzPts val="1800"/>
              <a:buFont typeface="Arial"/>
              <a:buNone/>
            </a:pPr>
            <a:endParaRPr sz="1100" b="1" i="0" u="none" strike="noStrike" cap="none">
              <a:solidFill>
                <a:srgbClr val="000000"/>
              </a:solidFill>
              <a:latin typeface="Calibri"/>
              <a:ea typeface="Calibri"/>
              <a:cs typeface="Calibri"/>
              <a:sym typeface="Calibri"/>
            </a:endParaRPr>
          </a:p>
        </p:txBody>
      </p:sp>
      <p:sp>
        <p:nvSpPr>
          <p:cNvPr id="185" name="Google Shape;185;g2b1b26daa90_0_1519"/>
          <p:cNvSpPr txBox="1"/>
          <p:nvPr/>
        </p:nvSpPr>
        <p:spPr>
          <a:xfrm>
            <a:off x="529046" y="1101014"/>
            <a:ext cx="6612900" cy="783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nir"/>
                <a:ea typeface="Avenir"/>
                <a:cs typeface="Avenir"/>
                <a:sym typeface="Avenir"/>
              </a:rPr>
              <a:t>Constant scanning of </a:t>
            </a:r>
            <a:r>
              <a:rPr lang="en" sz="1400" b="0" i="0" u="none" strike="noStrike" cap="none">
                <a:solidFill>
                  <a:srgbClr val="C00000"/>
                </a:solidFill>
                <a:latin typeface="Avenir"/>
                <a:ea typeface="Avenir"/>
                <a:cs typeface="Avenir"/>
                <a:sym typeface="Avenir"/>
              </a:rPr>
              <a:t>hundreds data points </a:t>
            </a:r>
            <a:r>
              <a:rPr lang="en" sz="1400" b="0" i="0" u="none" strike="noStrike" cap="none">
                <a:solidFill>
                  <a:schemeClr val="dk1"/>
                </a:solidFill>
                <a:latin typeface="Avenir"/>
                <a:ea typeface="Avenir"/>
                <a:cs typeface="Avenir"/>
                <a:sym typeface="Avenir"/>
              </a:rPr>
              <a:t>in real time for more than </a:t>
            </a:r>
            <a:r>
              <a:rPr lang="en" sz="1400" b="0" i="0" u="none" strike="noStrike" cap="none">
                <a:solidFill>
                  <a:srgbClr val="C00000"/>
                </a:solidFill>
                <a:latin typeface="Avenir"/>
                <a:ea typeface="Avenir"/>
                <a:cs typeface="Avenir"/>
                <a:sym typeface="Avenir"/>
              </a:rPr>
              <a:t>25,000 startups </a:t>
            </a:r>
            <a:r>
              <a:rPr lang="en" sz="1400" b="0" i="0" u="none" strike="noStrike" cap="none">
                <a:solidFill>
                  <a:schemeClr val="dk1"/>
                </a:solidFill>
                <a:latin typeface="Avenir"/>
                <a:ea typeface="Avenir"/>
                <a:cs typeface="Avenir"/>
                <a:sym typeface="Avenir"/>
              </a:rPr>
              <a:t>in Europe</a:t>
            </a:r>
            <a:endParaRPr sz="14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nir"/>
                <a:ea typeface="Avenir"/>
                <a:cs typeface="Avenir"/>
                <a:sym typeface="Avenir"/>
              </a:rPr>
              <a:t>Incorporating ESG criteria and adding new data points and sources constantly</a:t>
            </a:r>
            <a:endParaRPr sz="1400" b="0" i="0" u="none" strike="noStrike" cap="none">
              <a:solidFill>
                <a:schemeClr val="dk1"/>
              </a:solidFill>
              <a:latin typeface="Avenir"/>
              <a:ea typeface="Avenir"/>
              <a:cs typeface="Avenir"/>
              <a:sym typeface="Avenir"/>
            </a:endParaRPr>
          </a:p>
        </p:txBody>
      </p:sp>
      <p:sp>
        <p:nvSpPr>
          <p:cNvPr id="186" name="Google Shape;186;g2b1b26daa90_0_1519"/>
          <p:cNvSpPr txBox="1"/>
          <p:nvPr/>
        </p:nvSpPr>
        <p:spPr>
          <a:xfrm>
            <a:off x="529046" y="2606121"/>
            <a:ext cx="6612900" cy="599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nir"/>
                <a:ea typeface="Avenir"/>
                <a:cs typeface="Avenir"/>
                <a:sym typeface="Avenir"/>
              </a:rPr>
              <a:t>Machine learning and NLP proprietary algorithms to create</a:t>
            </a:r>
            <a:r>
              <a:rPr lang="en" sz="1400" b="0" i="0" u="none" strike="noStrike" cap="none">
                <a:solidFill>
                  <a:srgbClr val="002060"/>
                </a:solidFill>
                <a:latin typeface="Avenir"/>
                <a:ea typeface="Avenir"/>
                <a:cs typeface="Avenir"/>
                <a:sym typeface="Avenir"/>
              </a:rPr>
              <a:t> </a:t>
            </a:r>
            <a:r>
              <a:rPr lang="en" sz="1400" b="0" i="0" u="none" strike="noStrike" cap="none">
                <a:solidFill>
                  <a:srgbClr val="C00000"/>
                </a:solidFill>
                <a:latin typeface="Avenir"/>
                <a:ea typeface="Avenir"/>
                <a:cs typeface="Avenir"/>
                <a:sym typeface="Avenir"/>
              </a:rPr>
              <a:t>custom growth indexes</a:t>
            </a:r>
            <a:endParaRPr sz="1400" b="0" i="0" u="none" strike="noStrike" cap="none">
              <a:solidFill>
                <a:srgbClr val="000000"/>
              </a:solidFill>
              <a:latin typeface="Avenir"/>
              <a:ea typeface="Avenir"/>
              <a:cs typeface="Avenir"/>
              <a:sym typeface="Avenir"/>
            </a:endParaRPr>
          </a:p>
        </p:txBody>
      </p:sp>
      <p:sp>
        <p:nvSpPr>
          <p:cNvPr id="187" name="Google Shape;187;g2b1b26daa90_0_1519"/>
          <p:cNvSpPr txBox="1"/>
          <p:nvPr/>
        </p:nvSpPr>
        <p:spPr>
          <a:xfrm>
            <a:off x="529046" y="1951325"/>
            <a:ext cx="6612900" cy="599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C00000"/>
                </a:solidFill>
                <a:latin typeface="Avenir"/>
                <a:ea typeface="Avenir"/>
                <a:cs typeface="Avenir"/>
                <a:sym typeface="Avenir"/>
              </a:rPr>
              <a:t>3 dedicated in-house, best-in-class data-scientists and developers</a:t>
            </a:r>
            <a:endParaRPr sz="1400" b="0" i="0" u="none" strike="noStrike" cap="none">
              <a:solidFill>
                <a:srgbClr val="000000"/>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nir"/>
                <a:ea typeface="Avenir"/>
                <a:cs typeface="Avenir"/>
                <a:sym typeface="Avenir"/>
              </a:rPr>
              <a:t>Constant improvement of algorithms</a:t>
            </a:r>
            <a:endParaRPr sz="1400" b="0" i="0" u="none" strike="noStrike" cap="none">
              <a:solidFill>
                <a:schemeClr val="dk1"/>
              </a:solidFill>
              <a:latin typeface="Avenir"/>
              <a:ea typeface="Avenir"/>
              <a:cs typeface="Avenir"/>
              <a:sym typeface="Avenir"/>
            </a:endParaRPr>
          </a:p>
        </p:txBody>
      </p:sp>
      <p:sp>
        <p:nvSpPr>
          <p:cNvPr id="188" name="Google Shape;188;g2b1b26daa90_0_1519"/>
          <p:cNvSpPr txBox="1"/>
          <p:nvPr/>
        </p:nvSpPr>
        <p:spPr>
          <a:xfrm>
            <a:off x="529046" y="3125742"/>
            <a:ext cx="6612900" cy="599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nir"/>
                <a:ea typeface="Avenir"/>
                <a:cs typeface="Avenir"/>
                <a:sym typeface="Avenir"/>
              </a:rPr>
              <a:t>In May 2023, RRW was listed amount the </a:t>
            </a:r>
            <a:r>
              <a:rPr lang="en" sz="1400" b="0" i="0" u="none" strike="noStrike" cap="none">
                <a:solidFill>
                  <a:srgbClr val="C00000"/>
                </a:solidFill>
                <a:latin typeface="Avenir"/>
                <a:ea typeface="Avenir"/>
                <a:cs typeface="Avenir"/>
                <a:sym typeface="Avenir"/>
              </a:rPr>
              <a:t>Top20 Data driven VC</a:t>
            </a:r>
            <a:r>
              <a:rPr lang="en" sz="1400" b="0" i="0" u="none" strike="noStrike" cap="none" baseline="30000">
                <a:solidFill>
                  <a:srgbClr val="C00000"/>
                </a:solidFill>
                <a:latin typeface="Avenir"/>
                <a:ea typeface="Avenir"/>
                <a:cs typeface="Avenir"/>
                <a:sym typeface="Avenir"/>
              </a:rPr>
              <a:t>(1)</a:t>
            </a:r>
            <a:r>
              <a:rPr lang="en" sz="1400" b="0" i="0" u="none" strike="noStrike" cap="none">
                <a:solidFill>
                  <a:srgbClr val="C00000"/>
                </a:solidFill>
                <a:latin typeface="Avenir"/>
                <a:ea typeface="Avenir"/>
                <a:cs typeface="Avenir"/>
                <a:sym typeface="Avenir"/>
              </a:rPr>
              <a:t> </a:t>
            </a:r>
            <a:r>
              <a:rPr lang="en" sz="1400" b="0" i="0" u="none" strike="noStrike" cap="none">
                <a:solidFill>
                  <a:schemeClr val="dk1"/>
                </a:solidFill>
                <a:latin typeface="Avenir"/>
                <a:ea typeface="Avenir"/>
                <a:cs typeface="Avenir"/>
                <a:sym typeface="Avenir"/>
              </a:rPr>
              <a:t>firms in the world alongside a16z, Sequoia, Tiger Global, EQT… </a:t>
            </a:r>
            <a:endParaRPr sz="1400" b="0" i="0" u="none" strike="noStrike" cap="none">
              <a:solidFill>
                <a:schemeClr val="dk1"/>
              </a:solidFill>
              <a:latin typeface="Avenir"/>
              <a:ea typeface="Avenir"/>
              <a:cs typeface="Avenir"/>
              <a:sym typeface="Avenir"/>
            </a:endParaRPr>
          </a:p>
        </p:txBody>
      </p:sp>
      <p:sp>
        <p:nvSpPr>
          <p:cNvPr id="189" name="Google Shape;189;g2b1b26daa90_0_1519"/>
          <p:cNvSpPr txBox="1"/>
          <p:nvPr/>
        </p:nvSpPr>
        <p:spPr>
          <a:xfrm>
            <a:off x="621000" y="4788278"/>
            <a:ext cx="5649600" cy="336300"/>
          </a:xfrm>
          <a:prstGeom prst="rect">
            <a:avLst/>
          </a:prstGeom>
          <a:noFill/>
          <a:ln>
            <a:noFill/>
          </a:ln>
        </p:spPr>
        <p:txBody>
          <a:bodyPr spcFirstLastPara="1" wrap="square" lIns="67500"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1" u="none" strike="noStrike" cap="none">
                <a:solidFill>
                  <a:schemeClr val="dk1"/>
                </a:solidFill>
                <a:latin typeface="Calibri"/>
                <a:ea typeface="Calibri"/>
                <a:cs typeface="Calibri"/>
                <a:sym typeface="Calibri"/>
              </a:rPr>
              <a:t>(1) Data-driven VC Landscape 2023 – 9 May 2023 (Earlybird, Affinity, Synaptic, Vauban)</a:t>
            </a:r>
            <a:endParaRPr sz="1100" b="0" i="0" u="none" strike="noStrike" cap="none">
              <a:solidFill>
                <a:srgbClr val="000000"/>
              </a:solidFill>
              <a:latin typeface="Arial"/>
              <a:ea typeface="Arial"/>
              <a:cs typeface="Arial"/>
              <a:sym typeface="Arial"/>
            </a:endParaRPr>
          </a:p>
        </p:txBody>
      </p:sp>
      <p:sp>
        <p:nvSpPr>
          <p:cNvPr id="190" name="Google Shape;190;g2b1b26daa90_0_1519"/>
          <p:cNvSpPr txBox="1">
            <a:spLocks noGrp="1"/>
          </p:cNvSpPr>
          <p:nvPr>
            <p:ph type="body" idx="3"/>
          </p:nvPr>
        </p:nvSpPr>
        <p:spPr>
          <a:xfrm>
            <a:off x="256500" y="126900"/>
            <a:ext cx="6993600" cy="693000"/>
          </a:xfrm>
          <a:prstGeom prst="rect">
            <a:avLst/>
          </a:prstGeom>
          <a:noFill/>
          <a:ln>
            <a:noFill/>
          </a:ln>
        </p:spPr>
        <p:txBody>
          <a:bodyPr spcFirstLastPara="1" wrap="square" lIns="0" tIns="68575" rIns="68575" bIns="68575" anchor="t" anchorCtr="0">
            <a:noAutofit/>
          </a:bodyPr>
          <a:lstStyle/>
          <a:p>
            <a:pPr marL="88900" lvl="0" indent="0" algn="l" rtl="0">
              <a:lnSpc>
                <a:spcPct val="115000"/>
              </a:lnSpc>
              <a:spcBef>
                <a:spcPts val="0"/>
              </a:spcBef>
              <a:spcAft>
                <a:spcPts val="0"/>
              </a:spcAft>
              <a:buSzPts val="1400"/>
              <a:buNone/>
            </a:pPr>
            <a:r>
              <a:rPr lang="en"/>
              <a:t>Our Proprietary Software augments our team by using big data and machine learning to spot hypergrowth startups</a:t>
            </a:r>
            <a:endParaRPr/>
          </a:p>
        </p:txBody>
      </p:sp>
      <p:pic>
        <p:nvPicPr>
          <p:cNvPr id="191" name="Google Shape;191;g2b1b26daa90_0_1519" descr="A group of logos on a white background&#10;&#10;Description automatically generated"/>
          <p:cNvPicPr preferRelativeResize="0"/>
          <p:nvPr/>
        </p:nvPicPr>
        <p:blipFill rotWithShape="1">
          <a:blip r:embed="rId3">
            <a:alphaModFix/>
          </a:blip>
          <a:srcRect/>
          <a:stretch/>
        </p:blipFill>
        <p:spPr>
          <a:xfrm>
            <a:off x="441293" y="3833403"/>
            <a:ext cx="5829300" cy="870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b1b26daa90_0_552"/>
          <p:cNvSpPr txBox="1">
            <a:spLocks noGrp="1"/>
          </p:cNvSpPr>
          <p:nvPr>
            <p:ph type="title"/>
          </p:nvPr>
        </p:nvSpPr>
        <p:spPr>
          <a:xfrm>
            <a:off x="1644458" y="2234100"/>
            <a:ext cx="5855100" cy="675300"/>
          </a:xfrm>
          <a:prstGeom prst="rect">
            <a:avLst/>
          </a:prstGeom>
          <a:noFill/>
          <a:ln>
            <a:noFill/>
          </a:ln>
        </p:spPr>
        <p:txBody>
          <a:bodyPr spcFirstLastPara="1" wrap="square" lIns="0" tIns="68575" rIns="68575" bIns="68575" anchor="t" anchorCtr="0">
            <a:noAutofit/>
          </a:bodyPr>
          <a:lstStyle/>
          <a:p>
            <a:pPr marL="0" marR="0" lvl="0" indent="0" algn="ctr" rtl="0">
              <a:lnSpc>
                <a:spcPct val="90000"/>
              </a:lnSpc>
              <a:spcBef>
                <a:spcPts val="0"/>
              </a:spcBef>
              <a:spcAft>
                <a:spcPts val="0"/>
              </a:spcAft>
              <a:buSzPts val="2100"/>
              <a:buNone/>
            </a:pPr>
            <a:r>
              <a:rPr lang="en"/>
              <a:t>Project intro &amp; goal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b1ba9027da_0_710"/>
          <p:cNvSpPr txBox="1"/>
          <p:nvPr/>
        </p:nvSpPr>
        <p:spPr>
          <a:xfrm>
            <a:off x="199900" y="246775"/>
            <a:ext cx="8332800" cy="405000"/>
          </a:xfrm>
          <a:prstGeom prst="rect">
            <a:avLst/>
          </a:prstGeom>
          <a:noFill/>
          <a:ln>
            <a:noFill/>
          </a:ln>
        </p:spPr>
        <p:txBody>
          <a:bodyPr spcFirstLastPara="1" wrap="square" lIns="35100" tIns="35100" rIns="35100" bIns="34275" anchor="t" anchorCtr="0">
            <a:noAutofit/>
          </a:bodyPr>
          <a:lstStyle/>
          <a:p>
            <a:pPr marL="139700" marR="0" lvl="0" indent="0" algn="l" rtl="0">
              <a:lnSpc>
                <a:spcPct val="90000"/>
              </a:lnSpc>
              <a:spcBef>
                <a:spcPts val="0"/>
              </a:spcBef>
              <a:spcAft>
                <a:spcPts val="0"/>
              </a:spcAft>
              <a:buClr>
                <a:srgbClr val="161A41"/>
              </a:buClr>
              <a:buSzPts val="1800"/>
              <a:buFont typeface="Arial"/>
              <a:buNone/>
            </a:pPr>
            <a:r>
              <a:rPr lang="en" sz="1800" b="1">
                <a:solidFill>
                  <a:srgbClr val="E63424"/>
                </a:solidFill>
                <a:latin typeface="Avenir"/>
                <a:ea typeface="Avenir"/>
                <a:cs typeface="Avenir"/>
                <a:sym typeface="Avenir"/>
              </a:rPr>
              <a:t>Our goal is to be able to evaluate the performance of a fund</a:t>
            </a:r>
            <a:endParaRPr sz="1800" b="1" i="0" u="none" strike="noStrike" cap="none">
              <a:solidFill>
                <a:srgbClr val="E63424"/>
              </a:solidFill>
              <a:latin typeface="Avenir"/>
              <a:ea typeface="Avenir"/>
              <a:cs typeface="Avenir"/>
              <a:sym typeface="Avenir"/>
            </a:endParaRPr>
          </a:p>
        </p:txBody>
      </p:sp>
      <p:sp>
        <p:nvSpPr>
          <p:cNvPr id="202" name="Google Shape;202;g2b1ba9027da_0_710"/>
          <p:cNvSpPr txBox="1"/>
          <p:nvPr/>
        </p:nvSpPr>
        <p:spPr>
          <a:xfrm>
            <a:off x="316025" y="531900"/>
            <a:ext cx="8332800" cy="13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We want to be able to evaluate easily the performance of any fund to get more insights on who are the best investors, how we perform against them, etc. </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r>
              <a:rPr lang="en" sz="1200">
                <a:solidFill>
                  <a:schemeClr val="dk1"/>
                </a:solidFill>
                <a:latin typeface="Avenir"/>
                <a:ea typeface="Avenir"/>
                <a:cs typeface="Avenir"/>
                <a:sym typeface="Avenir"/>
              </a:rPr>
              <a:t>We also want to create a product that we will provide to our LPs and that will help them find and invest in the best funds. This product will need to leverage a module like the one you will be building.</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Clr>
                <a:schemeClr val="dk1"/>
              </a:buClr>
              <a:buSzPts val="1100"/>
              <a:buFont typeface="Arial"/>
              <a:buNone/>
            </a:pP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p:txBody>
      </p:sp>
      <p:pic>
        <p:nvPicPr>
          <p:cNvPr id="203" name="Google Shape;203;g2b1ba9027da_0_710"/>
          <p:cNvPicPr preferRelativeResize="0"/>
          <p:nvPr/>
        </p:nvPicPr>
        <p:blipFill>
          <a:blip r:embed="rId3">
            <a:alphaModFix/>
          </a:blip>
          <a:stretch>
            <a:fillRect/>
          </a:stretch>
        </p:blipFill>
        <p:spPr>
          <a:xfrm>
            <a:off x="6276375" y="1656238"/>
            <a:ext cx="2572450" cy="1696121"/>
          </a:xfrm>
          <a:prstGeom prst="rect">
            <a:avLst/>
          </a:prstGeom>
          <a:noFill/>
          <a:ln w="9525" cap="flat" cmpd="sng">
            <a:solidFill>
              <a:schemeClr val="dk2"/>
            </a:solidFill>
            <a:prstDash val="solid"/>
            <a:round/>
            <a:headEnd type="none" w="sm" len="sm"/>
            <a:tailEnd type="none" w="sm" len="sm"/>
          </a:ln>
        </p:spPr>
      </p:pic>
      <p:sp>
        <p:nvSpPr>
          <p:cNvPr id="204" name="Google Shape;204;g2b1ba9027da_0_710"/>
          <p:cNvSpPr txBox="1"/>
          <p:nvPr/>
        </p:nvSpPr>
        <p:spPr>
          <a:xfrm>
            <a:off x="316025" y="1791150"/>
            <a:ext cx="5741700" cy="156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venir"/>
                <a:ea typeface="Avenir"/>
                <a:cs typeface="Avenir"/>
                <a:sym typeface="Avenir"/>
              </a:rPr>
              <a:t>That’s why we want to create a module that will evaluate the performance of any VC fund based on their investments and how they performed.</a:t>
            </a:r>
            <a:endParaRPr sz="1200">
              <a:solidFill>
                <a:schemeClr val="dk1"/>
              </a:solidFill>
              <a:latin typeface="Avenir"/>
              <a:ea typeface="Avenir"/>
              <a:cs typeface="Avenir"/>
              <a:sym typeface="Avenir"/>
            </a:endParaRPr>
          </a:p>
          <a:p>
            <a:pPr marL="0" lvl="0" indent="0" algn="l" rtl="0">
              <a:spcBef>
                <a:spcPts val="0"/>
              </a:spcBef>
              <a:spcAft>
                <a:spcPts val="0"/>
              </a:spcAft>
              <a:buNone/>
            </a:pPr>
            <a:endParaRPr sz="1200">
              <a:solidFill>
                <a:schemeClr val="dk1"/>
              </a:solidFill>
              <a:latin typeface="Avenir"/>
              <a:ea typeface="Avenir"/>
              <a:cs typeface="Avenir"/>
              <a:sym typeface="Avenir"/>
            </a:endParaRPr>
          </a:p>
          <a:p>
            <a:pPr marL="0" lvl="0" indent="0" algn="l" rtl="0">
              <a:spcBef>
                <a:spcPts val="0"/>
              </a:spcBef>
              <a:spcAft>
                <a:spcPts val="0"/>
              </a:spcAft>
              <a:buNone/>
            </a:pPr>
            <a:r>
              <a:rPr lang="en" sz="1200">
                <a:solidFill>
                  <a:schemeClr val="dk1"/>
                </a:solidFill>
                <a:latin typeface="Avenir"/>
                <a:ea typeface="Avenir"/>
                <a:cs typeface="Avenir"/>
                <a:sym typeface="Avenir"/>
              </a:rPr>
              <a:t>More than the exact return of the fund (that might be impossible to calculate with great accuracy), we want to get a metric that we will be able to compare across funds in order to spot top decile funds. </a:t>
            </a:r>
            <a:endParaRPr sz="1200">
              <a:solidFill>
                <a:schemeClr val="dk1"/>
              </a:solidFill>
              <a:latin typeface="Avenir"/>
              <a:ea typeface="Avenir"/>
              <a:cs typeface="Avenir"/>
              <a:sym typeface="Avenir"/>
            </a:endParaRPr>
          </a:p>
        </p:txBody>
      </p:sp>
      <p:pic>
        <p:nvPicPr>
          <p:cNvPr id="205" name="Google Shape;205;g2b1ba9027da_0_710"/>
          <p:cNvPicPr preferRelativeResize="0"/>
          <p:nvPr/>
        </p:nvPicPr>
        <p:blipFill rotWithShape="1">
          <a:blip r:embed="rId4">
            <a:alphaModFix/>
          </a:blip>
          <a:srcRect r="14886"/>
          <a:stretch/>
        </p:blipFill>
        <p:spPr>
          <a:xfrm>
            <a:off x="8054523" y="2010676"/>
            <a:ext cx="370175" cy="166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4026</Words>
  <Application>Microsoft Office PowerPoint</Application>
  <PresentationFormat>On-screen Show (16:9)</PresentationFormat>
  <Paragraphs>209</Paragraphs>
  <Slides>20</Slides>
  <Notes>20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vt:lpstr>
      <vt:lpstr>Calibri</vt:lpstr>
      <vt:lpstr>Simple Light</vt:lpstr>
      <vt:lpstr>PowerPoint Presentation</vt:lpstr>
      <vt:lpstr>Intro on Venture Capital and  Red River West  </vt:lpstr>
      <vt:lpstr>PowerPoint Presentation</vt:lpstr>
      <vt:lpstr>PowerPoint Presentation</vt:lpstr>
      <vt:lpstr>PowerPoint Presentation</vt:lpstr>
      <vt:lpstr>PowerPoint Presentation</vt:lpstr>
      <vt:lpstr>PowerPoint Presentation</vt:lpstr>
      <vt:lpstr>Project intro &amp; goal</vt:lpstr>
      <vt:lpstr>PowerPoint Presentation</vt:lpstr>
      <vt:lpstr>PowerPoint Presentation</vt:lpstr>
      <vt:lpstr>PowerPoint Presentation</vt:lpstr>
      <vt:lpstr>PowerPoint Presentation</vt:lpstr>
      <vt:lpstr>PowerPoint Presentation</vt:lpstr>
      <vt:lpstr>PowerPoint Presentation</vt:lpstr>
      <vt:lpstr>Project 1 - part 1 Get all the startups in which the fund vintage we want to evaluate invested</vt:lpstr>
      <vt:lpstr>Project 1 - part 2 Get the investment waterfall / real exit multiple from the valuation &amp; amount raised</vt:lpstr>
      <vt:lpstr>Project 2 Estimate the fund ownership</vt:lpstr>
      <vt:lpstr>Project 3 Estimate the valuation of a startup after a financing round</vt:lpstr>
      <vt:lpstr>Project 2 &amp; 3 - Ownership benchmarks</vt:lpstr>
      <vt:lpstr>Project 4 Generate statistics on all the different aspects of the project and focus on acquired startups to try to approximate the valuation of acquisitions.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Luc-Emmanuel</dc:creator>
  <cp:lastModifiedBy>Luc-Emmanuel</cp:lastModifiedBy>
  <cp:revision>4</cp:revision>
  <cp:lastPrinted>2024-01-26T04:11:03Z</cp:lastPrinted>
  <dcterms:modified xsi:type="dcterms:W3CDTF">2024-01-27T02:43:03Z</dcterms:modified>
</cp:coreProperties>
</file>