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Poppins" panose="00000500000000000000" pitchFamily="2" charset="0"/>
      <p:regular r:id="rId18"/>
    </p:embeddedFont>
    <p:embeddedFont>
      <p:font typeface="Poppins Bold" panose="02010600030101010101"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7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 Qiu" userId="4a97cbe44bea5867" providerId="LiveId" clId="{17E5F53D-0D61-44B9-9661-6ED1F5AD2AC4}"/>
    <pc:docChg chg="custSel modSld">
      <pc:chgData name="Shi Qiu" userId="4a97cbe44bea5867" providerId="LiveId" clId="{17E5F53D-0D61-44B9-9661-6ED1F5AD2AC4}" dt="2024-12-13T18:12:43.958" v="63" actId="1035"/>
      <pc:docMkLst>
        <pc:docMk/>
      </pc:docMkLst>
      <pc:sldChg chg="delSp modSp mod">
        <pc:chgData name="Shi Qiu" userId="4a97cbe44bea5867" providerId="LiveId" clId="{17E5F53D-0D61-44B9-9661-6ED1F5AD2AC4}" dt="2024-12-13T18:12:43.958" v="63" actId="1035"/>
        <pc:sldMkLst>
          <pc:docMk/>
          <pc:sldMk cId="0" sldId="256"/>
        </pc:sldMkLst>
        <pc:spChg chg="mod">
          <ac:chgData name="Shi Qiu" userId="4a97cbe44bea5867" providerId="LiveId" clId="{17E5F53D-0D61-44B9-9661-6ED1F5AD2AC4}" dt="2024-12-13T18:12:43.958" v="63" actId="1035"/>
          <ac:spMkLst>
            <pc:docMk/>
            <pc:sldMk cId="0" sldId="256"/>
            <ac:spMk id="2" creationId="{00000000-0000-0000-0000-000000000000}"/>
          </ac:spMkLst>
        </pc:spChg>
        <pc:spChg chg="mod">
          <ac:chgData name="Shi Qiu" userId="4a97cbe44bea5867" providerId="LiveId" clId="{17E5F53D-0D61-44B9-9661-6ED1F5AD2AC4}" dt="2024-12-13T18:12:39.208" v="59" actId="14100"/>
          <ac:spMkLst>
            <pc:docMk/>
            <pc:sldMk cId="0" sldId="256"/>
            <ac:spMk id="10" creationId="{00000000-0000-0000-0000-000000000000}"/>
          </ac:spMkLst>
        </pc:spChg>
        <pc:spChg chg="del mod">
          <ac:chgData name="Shi Qiu" userId="4a97cbe44bea5867" providerId="LiveId" clId="{17E5F53D-0D61-44B9-9661-6ED1F5AD2AC4}" dt="2024-12-13T18:12:33.220" v="56"/>
          <ac:spMkLst>
            <pc:docMk/>
            <pc:sldMk cId="0" sldId="256"/>
            <ac:spMk id="18" creationId="{00000000-0000-0000-0000-000000000000}"/>
          </ac:spMkLst>
        </pc:spChg>
      </pc:sldChg>
      <pc:sldChg chg="addSp delSp modSp mod">
        <pc:chgData name="Shi Qiu" userId="4a97cbe44bea5867" providerId="LiveId" clId="{17E5F53D-0D61-44B9-9661-6ED1F5AD2AC4}" dt="2024-12-13T18:09:00.433" v="4" actId="14100"/>
        <pc:sldMkLst>
          <pc:docMk/>
          <pc:sldMk cId="0" sldId="268"/>
        </pc:sldMkLst>
        <pc:spChg chg="del mod">
          <ac:chgData name="Shi Qiu" userId="4a97cbe44bea5867" providerId="LiveId" clId="{17E5F53D-0D61-44B9-9661-6ED1F5AD2AC4}" dt="2024-12-13T18:08:52.826" v="1" actId="478"/>
          <ac:spMkLst>
            <pc:docMk/>
            <pc:sldMk cId="0" sldId="268"/>
            <ac:spMk id="2" creationId="{00000000-0000-0000-0000-000000000000}"/>
          </ac:spMkLst>
        </pc:spChg>
        <pc:picChg chg="add mod">
          <ac:chgData name="Shi Qiu" userId="4a97cbe44bea5867" providerId="LiveId" clId="{17E5F53D-0D61-44B9-9661-6ED1F5AD2AC4}" dt="2024-12-13T18:09:00.433" v="4" actId="14100"/>
          <ac:picMkLst>
            <pc:docMk/>
            <pc:sldMk cId="0" sldId="268"/>
            <ac:picMk id="5" creationId="{4D95B2C4-FBD7-6A69-01BE-F670D8A06F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AutoShape 2"/>
          <p:cNvSpPr/>
          <p:nvPr/>
        </p:nvSpPr>
        <p:spPr>
          <a:xfrm>
            <a:off x="-972274" y="7581900"/>
            <a:ext cx="20279578" cy="0"/>
          </a:xfrm>
          <a:prstGeom prst="line">
            <a:avLst/>
          </a:prstGeom>
          <a:ln w="9525" cap="flat">
            <a:solidFill>
              <a:srgbClr val="FFFFFF"/>
            </a:solidFill>
            <a:prstDash val="solid"/>
            <a:headEnd type="none" w="sm" len="sm"/>
            <a:tailEnd type="none" w="sm" len="sm"/>
          </a:ln>
        </p:spPr>
      </p:sp>
      <p:grpSp>
        <p:nvGrpSpPr>
          <p:cNvPr id="3" name="Group 3"/>
          <p:cNvGrpSpPr/>
          <p:nvPr/>
        </p:nvGrpSpPr>
        <p:grpSpPr>
          <a:xfrm>
            <a:off x="1409700" y="6452676"/>
            <a:ext cx="2967069" cy="807119"/>
            <a:chOff x="0" y="0"/>
            <a:chExt cx="418225" cy="113768"/>
          </a:xfrm>
        </p:grpSpPr>
        <p:sp>
          <p:nvSpPr>
            <p:cNvPr id="4" name="Freeform 4"/>
            <p:cNvSpPr/>
            <p:nvPr/>
          </p:nvSpPr>
          <p:spPr>
            <a:xfrm>
              <a:off x="0" y="0"/>
              <a:ext cx="418225" cy="113768"/>
            </a:xfrm>
            <a:custGeom>
              <a:avLst/>
              <a:gdLst/>
              <a:ahLst/>
              <a:cxnLst/>
              <a:rect l="l" t="t" r="r" b="b"/>
              <a:pathLst>
                <a:path w="418225" h="113768">
                  <a:moveTo>
                    <a:pt x="56884" y="0"/>
                  </a:moveTo>
                  <a:lnTo>
                    <a:pt x="361341" y="0"/>
                  </a:lnTo>
                  <a:cubicBezTo>
                    <a:pt x="376427" y="0"/>
                    <a:pt x="390896" y="5993"/>
                    <a:pt x="401564" y="16661"/>
                  </a:cubicBezTo>
                  <a:cubicBezTo>
                    <a:pt x="412232" y="27329"/>
                    <a:pt x="418225" y="41797"/>
                    <a:pt x="418225" y="56884"/>
                  </a:cubicBezTo>
                  <a:lnTo>
                    <a:pt x="418225" y="56884"/>
                  </a:lnTo>
                  <a:cubicBezTo>
                    <a:pt x="418225" y="88300"/>
                    <a:pt x="392757" y="113768"/>
                    <a:pt x="361341" y="113768"/>
                  </a:cubicBezTo>
                  <a:lnTo>
                    <a:pt x="56884" y="113768"/>
                  </a:lnTo>
                  <a:cubicBezTo>
                    <a:pt x="25468" y="113768"/>
                    <a:pt x="0" y="88300"/>
                    <a:pt x="0" y="56884"/>
                  </a:cubicBezTo>
                  <a:lnTo>
                    <a:pt x="0" y="56884"/>
                  </a:lnTo>
                  <a:cubicBezTo>
                    <a:pt x="0" y="25468"/>
                    <a:pt x="25468" y="0"/>
                    <a:pt x="56884" y="0"/>
                  </a:cubicBezTo>
                  <a:close/>
                </a:path>
              </a:pathLst>
            </a:custGeom>
            <a:gradFill rotWithShape="1">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id="5" name="TextBox 5"/>
            <p:cNvSpPr txBox="1"/>
            <p:nvPr/>
          </p:nvSpPr>
          <p:spPr>
            <a:xfrm>
              <a:off x="0" y="-38100"/>
              <a:ext cx="418225" cy="151868"/>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rot="5400000">
            <a:off x="4851684" y="6471528"/>
            <a:ext cx="301625" cy="263922"/>
            <a:chOff x="0" y="0"/>
            <a:chExt cx="812800" cy="711200"/>
          </a:xfrm>
        </p:grpSpPr>
        <p:sp>
          <p:nvSpPr>
            <p:cNvPr id="7" name="Freeform 7"/>
            <p:cNvSpPr/>
            <p:nvPr/>
          </p:nvSpPr>
          <p:spPr>
            <a:xfrm>
              <a:off x="0" y="0"/>
              <a:ext cx="812800" cy="711200"/>
            </a:xfrm>
            <a:custGeom>
              <a:avLst/>
              <a:gdLst/>
              <a:ahLst/>
              <a:cxnLst/>
              <a:rect l="l" t="t" r="r" b="b"/>
              <a:pathLst>
                <a:path w="812800" h="711200">
                  <a:moveTo>
                    <a:pt x="406400" y="0"/>
                  </a:moveTo>
                  <a:lnTo>
                    <a:pt x="812800" y="711200"/>
                  </a:lnTo>
                  <a:lnTo>
                    <a:pt x="0" y="711200"/>
                  </a:lnTo>
                  <a:lnTo>
                    <a:pt x="406400" y="0"/>
                  </a:lnTo>
                  <a:close/>
                </a:path>
              </a:pathLst>
            </a:custGeom>
            <a:gradFill rotWithShape="1">
              <a:gsLst>
                <a:gs pos="0">
                  <a:srgbClr val="000000">
                    <a:alpha val="100000"/>
                  </a:srgbClr>
                </a:gs>
                <a:gs pos="100000">
                  <a:srgbClr val="001B0C">
                    <a:alpha val="100000"/>
                  </a:srgbClr>
                </a:gs>
              </a:gsLst>
              <a:lin ang="0"/>
            </a:gradFill>
          </p:spPr>
        </p:sp>
        <p:sp>
          <p:nvSpPr>
            <p:cNvPr id="8" name="TextBox 8"/>
            <p:cNvSpPr txBox="1"/>
            <p:nvPr/>
          </p:nvSpPr>
          <p:spPr>
            <a:xfrm>
              <a:off x="127000" y="273050"/>
              <a:ext cx="558800" cy="387350"/>
            </a:xfrm>
            <a:prstGeom prst="rect">
              <a:avLst/>
            </a:prstGeom>
          </p:spPr>
          <p:txBody>
            <a:bodyPr lIns="50800" tIns="50800" rIns="50800" bIns="50800" rtlCol="0" anchor="ctr"/>
            <a:lstStyle/>
            <a:p>
              <a:pPr algn="ctr">
                <a:lnSpc>
                  <a:spcPts val="2799"/>
                </a:lnSpc>
              </a:pPr>
              <a:endParaRPr/>
            </a:p>
          </p:txBody>
        </p:sp>
      </p:grpSp>
      <p:sp>
        <p:nvSpPr>
          <p:cNvPr id="9" name="Freeform 9"/>
          <p:cNvSpPr/>
          <p:nvPr/>
        </p:nvSpPr>
        <p:spPr>
          <a:xfrm>
            <a:off x="16812608" y="859798"/>
            <a:ext cx="292558" cy="337804"/>
          </a:xfrm>
          <a:custGeom>
            <a:avLst/>
            <a:gdLst/>
            <a:ahLst/>
            <a:cxnLst/>
            <a:rect l="l" t="t" r="r" b="b"/>
            <a:pathLst>
              <a:path w="292558" h="337804">
                <a:moveTo>
                  <a:pt x="0" y="0"/>
                </a:moveTo>
                <a:lnTo>
                  <a:pt x="292559" y="0"/>
                </a:lnTo>
                <a:lnTo>
                  <a:pt x="292559" y="337804"/>
                </a:lnTo>
                <a:lnTo>
                  <a:pt x="0" y="3378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1409699" y="2385923"/>
            <a:ext cx="12992101" cy="2771784"/>
          </a:xfrm>
          <a:prstGeom prst="rect">
            <a:avLst/>
          </a:prstGeom>
        </p:spPr>
        <p:txBody>
          <a:bodyPr wrap="square" lIns="0" tIns="0" rIns="0" bIns="0" rtlCol="0" anchor="t">
            <a:spAutoFit/>
          </a:bodyPr>
          <a:lstStyle/>
          <a:p>
            <a:pPr algn="l">
              <a:lnSpc>
                <a:spcPts val="10732"/>
              </a:lnSpc>
            </a:pPr>
            <a:r>
              <a:rPr lang="en-US" sz="10319" b="1" dirty="0">
                <a:solidFill>
                  <a:srgbClr val="FFFFFF"/>
                </a:solidFill>
                <a:latin typeface="Poppins Bold"/>
                <a:ea typeface="Poppins Bold"/>
                <a:cs typeface="Poppins Bold"/>
                <a:sym typeface="Poppins Bold"/>
              </a:rPr>
              <a:t>Lang-Chain </a:t>
            </a:r>
            <a:r>
              <a:rPr lang="en-US" altLang="zh-CN" sz="10319" b="1" dirty="0">
                <a:solidFill>
                  <a:srgbClr val="FFFFFF"/>
                </a:solidFill>
                <a:latin typeface="Poppins Bold"/>
                <a:ea typeface="Poppins Bold"/>
                <a:cs typeface="Poppins Bold"/>
                <a:sym typeface="Poppins Bold"/>
              </a:rPr>
              <a:t>RAG</a:t>
            </a:r>
            <a:endParaRPr lang="en-US" sz="10319" b="1" dirty="0">
              <a:solidFill>
                <a:srgbClr val="FFFFFF"/>
              </a:solidFill>
              <a:latin typeface="Poppins Bold"/>
              <a:ea typeface="Poppins Bold"/>
              <a:cs typeface="Poppins Bold"/>
              <a:sym typeface="Poppins Bold"/>
            </a:endParaRPr>
          </a:p>
          <a:p>
            <a:pPr algn="l">
              <a:lnSpc>
                <a:spcPts val="10732"/>
              </a:lnSpc>
            </a:pPr>
            <a:r>
              <a:rPr lang="en-US" sz="10319" b="1" dirty="0">
                <a:solidFill>
                  <a:srgbClr val="FFFFFF"/>
                </a:solidFill>
                <a:latin typeface="Poppins Bold"/>
                <a:ea typeface="Poppins Bold"/>
                <a:cs typeface="Poppins Bold"/>
                <a:sym typeface="Poppins Bold"/>
              </a:rPr>
              <a:t>Travel Agent</a:t>
            </a:r>
          </a:p>
        </p:txBody>
      </p:sp>
      <p:sp>
        <p:nvSpPr>
          <p:cNvPr id="11" name="TextBox 11"/>
          <p:cNvSpPr txBox="1"/>
          <p:nvPr/>
        </p:nvSpPr>
        <p:spPr>
          <a:xfrm>
            <a:off x="1409700" y="5506509"/>
            <a:ext cx="8138360" cy="321945"/>
          </a:xfrm>
          <a:prstGeom prst="rect">
            <a:avLst/>
          </a:prstGeom>
        </p:spPr>
        <p:txBody>
          <a:bodyPr lIns="0" tIns="0" rIns="0" bIns="0" rtlCol="0" anchor="t">
            <a:spAutoFit/>
          </a:bodyPr>
          <a:lstStyle/>
          <a:p>
            <a:pPr algn="l">
              <a:lnSpc>
                <a:spcPts val="2340"/>
              </a:lnSpc>
            </a:pPr>
            <a:r>
              <a:rPr lang="en-US" sz="2000" spc="744">
                <a:solidFill>
                  <a:srgbClr val="FFFFFF"/>
                </a:solidFill>
                <a:latin typeface="Poppins"/>
                <a:ea typeface="Poppins"/>
                <a:cs typeface="Poppins"/>
                <a:sym typeface="Poppins"/>
              </a:rPr>
              <a:t>GWU CSCI-6365 24FA</a:t>
            </a:r>
          </a:p>
        </p:txBody>
      </p:sp>
      <p:sp>
        <p:nvSpPr>
          <p:cNvPr id="12" name="TextBox 12"/>
          <p:cNvSpPr txBox="1"/>
          <p:nvPr/>
        </p:nvSpPr>
        <p:spPr>
          <a:xfrm>
            <a:off x="1659904" y="6581598"/>
            <a:ext cx="2466661" cy="425450"/>
          </a:xfrm>
          <a:prstGeom prst="rect">
            <a:avLst/>
          </a:prstGeom>
        </p:spPr>
        <p:txBody>
          <a:bodyPr lIns="0" tIns="0" rIns="0" bIns="0" rtlCol="0" anchor="t">
            <a:spAutoFit/>
          </a:bodyPr>
          <a:lstStyle/>
          <a:p>
            <a:pPr algn="ctr">
              <a:lnSpc>
                <a:spcPts val="3400"/>
              </a:lnSpc>
            </a:pPr>
            <a:r>
              <a:rPr lang="en-US" sz="2000">
                <a:solidFill>
                  <a:srgbClr val="000000"/>
                </a:solidFill>
                <a:latin typeface="Poppins"/>
                <a:ea typeface="Poppins"/>
                <a:cs typeface="Poppins"/>
                <a:sym typeface="Poppins"/>
              </a:rPr>
              <a:t>Shi Qiu</a:t>
            </a:r>
          </a:p>
        </p:txBody>
      </p:sp>
      <p:grpSp>
        <p:nvGrpSpPr>
          <p:cNvPr id="13" name="Group 13"/>
          <p:cNvGrpSpPr/>
          <p:nvPr/>
        </p:nvGrpSpPr>
        <p:grpSpPr>
          <a:xfrm>
            <a:off x="11719131" y="2095446"/>
            <a:ext cx="9016084" cy="901608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15" name="TextBox 1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1919132" y="2295447"/>
            <a:ext cx="8616083" cy="8616083"/>
            <a:chOff x="0" y="0"/>
            <a:chExt cx="812800" cy="812800"/>
          </a:xfrm>
        </p:grpSpPr>
        <p:sp>
          <p:nvSpPr>
            <p:cNvPr id="17" name="Freeform 1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rot="5400000">
            <a:off x="11882720" y="6705317"/>
            <a:ext cx="262696" cy="229859"/>
            <a:chOff x="0" y="0"/>
            <a:chExt cx="812800" cy="711200"/>
          </a:xfrm>
        </p:grpSpPr>
        <p:sp>
          <p:nvSpPr>
            <p:cNvPr id="3" name="Freeform 3"/>
            <p:cNvSpPr/>
            <p:nvPr/>
          </p:nvSpPr>
          <p:spPr>
            <a:xfrm>
              <a:off x="69582" y="102616"/>
              <a:ext cx="673636" cy="608584"/>
            </a:xfrm>
            <a:custGeom>
              <a:avLst/>
              <a:gdLst/>
              <a:ahLst/>
              <a:cxnLst/>
              <a:rect l="l" t="t" r="r" b="b"/>
              <a:pathLst>
                <a:path w="673636" h="608584">
                  <a:moveTo>
                    <a:pt x="424548" y="50912"/>
                  </a:moveTo>
                  <a:lnTo>
                    <a:pt x="655488" y="455056"/>
                  </a:lnTo>
                  <a:cubicBezTo>
                    <a:pt x="673636" y="486816"/>
                    <a:pt x="673506" y="525835"/>
                    <a:pt x="655146" y="557474"/>
                  </a:cubicBezTo>
                  <a:cubicBezTo>
                    <a:pt x="636785" y="589112"/>
                    <a:pt x="602971" y="608584"/>
                    <a:pt x="566392" y="608584"/>
                  </a:cubicBezTo>
                  <a:lnTo>
                    <a:pt x="107244" y="608584"/>
                  </a:lnTo>
                  <a:cubicBezTo>
                    <a:pt x="70665" y="608584"/>
                    <a:pt x="36851" y="589112"/>
                    <a:pt x="18491" y="557474"/>
                  </a:cubicBezTo>
                  <a:cubicBezTo>
                    <a:pt x="130" y="525835"/>
                    <a:pt x="0" y="486816"/>
                    <a:pt x="18148" y="455056"/>
                  </a:cubicBezTo>
                  <a:lnTo>
                    <a:pt x="249088" y="50912"/>
                  </a:lnTo>
                  <a:cubicBezTo>
                    <a:pt x="267078" y="19430"/>
                    <a:pt x="300558" y="0"/>
                    <a:pt x="336818" y="0"/>
                  </a:cubicBezTo>
                  <a:cubicBezTo>
                    <a:pt x="373078" y="0"/>
                    <a:pt x="406558" y="19430"/>
                    <a:pt x="424548" y="50912"/>
                  </a:cubicBezTo>
                  <a:close/>
                </a:path>
              </a:pathLst>
            </a:custGeom>
            <a:gradFill rotWithShape="1">
              <a:gsLst>
                <a:gs pos="0">
                  <a:srgbClr val="000000">
                    <a:alpha val="100000"/>
                  </a:srgbClr>
                </a:gs>
                <a:gs pos="100000">
                  <a:srgbClr val="001B0C">
                    <a:alpha val="100000"/>
                  </a:srgbClr>
                </a:gs>
              </a:gsLst>
              <a:lin ang="0"/>
            </a:gradFill>
          </p:spPr>
        </p:sp>
        <p:sp>
          <p:nvSpPr>
            <p:cNvPr id="4" name="TextBox 4"/>
            <p:cNvSpPr txBox="1"/>
            <p:nvPr/>
          </p:nvSpPr>
          <p:spPr>
            <a:xfrm>
              <a:off x="127000" y="273050"/>
              <a:ext cx="558800" cy="387350"/>
            </a:xfrm>
            <a:prstGeom prst="rect">
              <a:avLst/>
            </a:prstGeom>
          </p:spPr>
          <p:txBody>
            <a:bodyPr lIns="50800" tIns="50800" rIns="50800" bIns="50800" rtlCol="0" anchor="ctr"/>
            <a:lstStyle/>
            <a:p>
              <a:pPr algn="ctr">
                <a:lnSpc>
                  <a:spcPts val="2799"/>
                </a:lnSpc>
              </a:pPr>
              <a:endParaRPr/>
            </a:p>
          </p:txBody>
        </p:sp>
      </p:grpSp>
      <p:grpSp>
        <p:nvGrpSpPr>
          <p:cNvPr id="5" name="Group 5"/>
          <p:cNvGrpSpPr/>
          <p:nvPr/>
        </p:nvGrpSpPr>
        <p:grpSpPr>
          <a:xfrm>
            <a:off x="16658475" y="728288"/>
            <a:ext cx="600825" cy="600825"/>
            <a:chOff x="0" y="0"/>
            <a:chExt cx="605054" cy="605054"/>
          </a:xfrm>
        </p:grpSpPr>
        <p:sp>
          <p:nvSpPr>
            <p:cNvPr id="6" name="Freeform 6"/>
            <p:cNvSpPr/>
            <p:nvPr/>
          </p:nvSpPr>
          <p:spPr>
            <a:xfrm>
              <a:off x="0" y="0"/>
              <a:ext cx="605054" cy="605054"/>
            </a:xfrm>
            <a:custGeom>
              <a:avLst/>
              <a:gdLst/>
              <a:ahLst/>
              <a:cxnLst/>
              <a:rect l="l" t="t" r="r" b="b"/>
              <a:pathLst>
                <a:path w="605054" h="605054">
                  <a:moveTo>
                    <a:pt x="170606" y="0"/>
                  </a:moveTo>
                  <a:lnTo>
                    <a:pt x="434448" y="0"/>
                  </a:lnTo>
                  <a:cubicBezTo>
                    <a:pt x="479695" y="0"/>
                    <a:pt x="523090" y="17974"/>
                    <a:pt x="555084" y="49969"/>
                  </a:cubicBezTo>
                  <a:cubicBezTo>
                    <a:pt x="587079" y="81964"/>
                    <a:pt x="605054" y="125358"/>
                    <a:pt x="605054" y="170606"/>
                  </a:cubicBezTo>
                  <a:lnTo>
                    <a:pt x="605054" y="434448"/>
                  </a:lnTo>
                  <a:cubicBezTo>
                    <a:pt x="605054" y="528671"/>
                    <a:pt x="528671" y="605054"/>
                    <a:pt x="434448" y="605054"/>
                  </a:cubicBezTo>
                  <a:lnTo>
                    <a:pt x="170606" y="605054"/>
                  </a:lnTo>
                  <a:cubicBezTo>
                    <a:pt x="76383" y="605054"/>
                    <a:pt x="0" y="528671"/>
                    <a:pt x="0" y="434448"/>
                  </a:cubicBezTo>
                  <a:lnTo>
                    <a:pt x="0" y="170606"/>
                  </a:lnTo>
                  <a:cubicBezTo>
                    <a:pt x="0" y="76383"/>
                    <a:pt x="76383" y="0"/>
                    <a:pt x="170606"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7" name="TextBox 7"/>
            <p:cNvSpPr txBox="1"/>
            <p:nvPr/>
          </p:nvSpPr>
          <p:spPr>
            <a:xfrm>
              <a:off x="0" y="-38100"/>
              <a:ext cx="605054" cy="643154"/>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812608" y="859798"/>
            <a:ext cx="292558" cy="337804"/>
          </a:xfrm>
          <a:custGeom>
            <a:avLst/>
            <a:gdLst/>
            <a:ahLst/>
            <a:cxnLst/>
            <a:rect l="l" t="t" r="r" b="b"/>
            <a:pathLst>
              <a:path w="292558" h="337804">
                <a:moveTo>
                  <a:pt x="0" y="0"/>
                </a:moveTo>
                <a:lnTo>
                  <a:pt x="292559" y="0"/>
                </a:lnTo>
                <a:lnTo>
                  <a:pt x="292559" y="337804"/>
                </a:lnTo>
                <a:lnTo>
                  <a:pt x="0" y="3378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9" name="Table 9"/>
          <p:cNvGraphicFramePr>
            <a:graphicFrameLocks noGrp="1"/>
          </p:cNvGraphicFramePr>
          <p:nvPr/>
        </p:nvGraphicFramePr>
        <p:xfrm>
          <a:off x="7274433" y="1483862"/>
          <a:ext cx="9684456" cy="7327731"/>
        </p:xfrm>
        <a:graphic>
          <a:graphicData uri="http://schemas.openxmlformats.org/drawingml/2006/table">
            <a:tbl>
              <a:tblPr/>
              <a:tblGrid>
                <a:gridCol w="2421114">
                  <a:extLst>
                    <a:ext uri="{9D8B030D-6E8A-4147-A177-3AD203B41FA5}">
                      <a16:colId xmlns:a16="http://schemas.microsoft.com/office/drawing/2014/main" val="20000"/>
                    </a:ext>
                  </a:extLst>
                </a:gridCol>
                <a:gridCol w="2421114">
                  <a:extLst>
                    <a:ext uri="{9D8B030D-6E8A-4147-A177-3AD203B41FA5}">
                      <a16:colId xmlns:a16="http://schemas.microsoft.com/office/drawing/2014/main" val="20001"/>
                    </a:ext>
                  </a:extLst>
                </a:gridCol>
                <a:gridCol w="2421114">
                  <a:extLst>
                    <a:ext uri="{9D8B030D-6E8A-4147-A177-3AD203B41FA5}">
                      <a16:colId xmlns:a16="http://schemas.microsoft.com/office/drawing/2014/main" val="20002"/>
                    </a:ext>
                  </a:extLst>
                </a:gridCol>
                <a:gridCol w="2421114">
                  <a:extLst>
                    <a:ext uri="{9D8B030D-6E8A-4147-A177-3AD203B41FA5}">
                      <a16:colId xmlns:a16="http://schemas.microsoft.com/office/drawing/2014/main" val="20003"/>
                    </a:ext>
                  </a:extLst>
                </a:gridCol>
              </a:tblGrid>
              <a:tr h="431043">
                <a:tc>
                  <a:txBody>
                    <a:bodyPr/>
                    <a:lstStyle/>
                    <a:p>
                      <a:pPr algn="l">
                        <a:lnSpc>
                          <a:spcPts val="1679"/>
                        </a:lnSpc>
                        <a:defRPr/>
                      </a:pPr>
                      <a:r>
                        <a:rPr lang="en-US" sz="1199">
                          <a:solidFill>
                            <a:srgbClr val="FFFFFF"/>
                          </a:solidFill>
                          <a:latin typeface="Poppins"/>
                          <a:ea typeface="Poppins"/>
                          <a:cs typeface="Poppins"/>
                          <a:sym typeface="Poppins"/>
                        </a:rPr>
                        <a:t>columns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null_values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data types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431043">
                <a:tc>
                  <a:txBody>
                    <a:bodyPr/>
                    <a:lstStyle/>
                    <a:p>
                      <a:pPr algn="l">
                        <a:lnSpc>
                          <a:spcPts val="1679"/>
                        </a:lnSpc>
                        <a:defRPr/>
                      </a:pPr>
                      <a:r>
                        <a:rPr lang="en-US" sz="1199">
                          <a:solidFill>
                            <a:srgbClr val="FFFFFF"/>
                          </a:solidFill>
                          <a:latin typeface="Poppins"/>
                          <a:ea typeface="Poppins"/>
                          <a:cs typeface="Poppins"/>
                          <a:sym typeface="Poppins"/>
                        </a:rPr>
                        <a:t>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countyCode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912</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431043">
                <a:tc>
                  <a:txBody>
                    <a:bodyPr/>
                    <a:lstStyle/>
                    <a:p>
                      <a:pPr algn="l">
                        <a:lnSpc>
                          <a:spcPts val="1679"/>
                        </a:lnSpc>
                        <a:defRPr/>
                      </a:pPr>
                      <a:r>
                        <a:rPr lang="en-US" sz="1199">
                          <a:solidFill>
                            <a:srgbClr val="FFFFFF"/>
                          </a:solidFill>
                          <a:latin typeface="Poppins"/>
                          <a:ea typeface="Poppins"/>
                          <a:cs typeface="Poppins"/>
                          <a:sym typeface="Poppins"/>
                        </a:rPr>
                        <a:t>1</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countyName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431043">
                <a:tc>
                  <a:txBody>
                    <a:bodyPr/>
                    <a:lstStyle/>
                    <a:p>
                      <a:pPr algn="l">
                        <a:lnSpc>
                          <a:spcPts val="1679"/>
                        </a:lnSpc>
                        <a:defRPr/>
                      </a:pPr>
                      <a:r>
                        <a:rPr lang="en-US" sz="1199">
                          <a:solidFill>
                            <a:srgbClr val="FFFFFF"/>
                          </a:solidFill>
                          <a:latin typeface="Poppins"/>
                          <a:ea typeface="Poppins"/>
                          <a:cs typeface="Poppins"/>
                          <a:sym typeface="Poppins"/>
                        </a:rPr>
                        <a:t>2</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cityCode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int64</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431043">
                <a:tc>
                  <a:txBody>
                    <a:bodyPr/>
                    <a:lstStyle/>
                    <a:p>
                      <a:pPr algn="l">
                        <a:lnSpc>
                          <a:spcPts val="1679"/>
                        </a:lnSpc>
                        <a:defRPr/>
                      </a:pPr>
                      <a:r>
                        <a:rPr lang="en-US" sz="1199">
                          <a:solidFill>
                            <a:srgbClr val="FFFFFF"/>
                          </a:solidFill>
                          <a:latin typeface="Poppins"/>
                          <a:ea typeface="Poppins"/>
                          <a:cs typeface="Poppins"/>
                          <a:sym typeface="Poppins"/>
                        </a:rPr>
                        <a:t>3</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cityName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431043">
                <a:tc>
                  <a:txBody>
                    <a:bodyPr/>
                    <a:lstStyle/>
                    <a:p>
                      <a:pPr algn="l">
                        <a:lnSpc>
                          <a:spcPts val="1679"/>
                        </a:lnSpc>
                        <a:defRPr/>
                      </a:pPr>
                      <a:r>
                        <a:rPr lang="en-US" sz="1199">
                          <a:solidFill>
                            <a:srgbClr val="FFFFFF"/>
                          </a:solidFill>
                          <a:latin typeface="Poppins"/>
                          <a:ea typeface="Poppins"/>
                          <a:cs typeface="Poppins"/>
                          <a:sym typeface="Poppins"/>
                        </a:rPr>
                        <a:t>4</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HotelCode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int64</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431043">
                <a:tc>
                  <a:txBody>
                    <a:bodyPr/>
                    <a:lstStyle/>
                    <a:p>
                      <a:pPr algn="l">
                        <a:lnSpc>
                          <a:spcPts val="1679"/>
                        </a:lnSpc>
                        <a:defRPr/>
                      </a:pPr>
                      <a:r>
                        <a:rPr lang="en-US" sz="1199">
                          <a:solidFill>
                            <a:srgbClr val="FFFFFF"/>
                          </a:solidFill>
                          <a:latin typeface="Poppins"/>
                          <a:ea typeface="Poppins"/>
                          <a:cs typeface="Poppins"/>
                          <a:sym typeface="Poppins"/>
                        </a:rPr>
                        <a:t>5</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HotelName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431043">
                <a:tc>
                  <a:txBody>
                    <a:bodyPr/>
                    <a:lstStyle/>
                    <a:p>
                      <a:pPr algn="l">
                        <a:lnSpc>
                          <a:spcPts val="1679"/>
                        </a:lnSpc>
                        <a:defRPr/>
                      </a:pPr>
                      <a:r>
                        <a:rPr lang="en-US" sz="1199">
                          <a:solidFill>
                            <a:srgbClr val="FFFFFF"/>
                          </a:solidFill>
                          <a:latin typeface="Poppins"/>
                          <a:ea typeface="Poppins"/>
                          <a:cs typeface="Poppins"/>
                          <a:sym typeface="Poppins"/>
                        </a:rPr>
                        <a:t>6</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HotelRating</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431043">
                <a:tc>
                  <a:txBody>
                    <a:bodyPr/>
                    <a:lstStyle/>
                    <a:p>
                      <a:pPr algn="l">
                        <a:lnSpc>
                          <a:spcPts val="1679"/>
                        </a:lnSpc>
                        <a:defRPr/>
                      </a:pPr>
                      <a:r>
                        <a:rPr lang="en-US" sz="1199">
                          <a:solidFill>
                            <a:srgbClr val="FFFFFF"/>
                          </a:solidFill>
                          <a:latin typeface="Poppins"/>
                          <a:ea typeface="Poppins"/>
                          <a:cs typeface="Poppins"/>
                          <a:sym typeface="Poppins"/>
                        </a:rPr>
                        <a:t>7</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Address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102</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431043">
                <a:tc>
                  <a:txBody>
                    <a:bodyPr/>
                    <a:lstStyle/>
                    <a:p>
                      <a:pPr algn="l">
                        <a:lnSpc>
                          <a:spcPts val="1679"/>
                        </a:lnSpc>
                        <a:defRPr/>
                      </a:pPr>
                      <a:r>
                        <a:rPr lang="en-US" sz="1199">
                          <a:solidFill>
                            <a:srgbClr val="FFFFFF"/>
                          </a:solidFill>
                          <a:latin typeface="Poppins"/>
                          <a:ea typeface="Poppins"/>
                          <a:cs typeface="Poppins"/>
                          <a:sym typeface="Poppins"/>
                        </a:rPr>
                        <a:t>8</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Attractions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525092</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r h="431043">
                <a:tc>
                  <a:txBody>
                    <a:bodyPr/>
                    <a:lstStyle/>
                    <a:p>
                      <a:pPr algn="l">
                        <a:lnSpc>
                          <a:spcPts val="1679"/>
                        </a:lnSpc>
                        <a:defRPr/>
                      </a:pPr>
                      <a:r>
                        <a:rPr lang="en-US" sz="1199">
                          <a:solidFill>
                            <a:srgbClr val="FFFFFF"/>
                          </a:solidFill>
                          <a:latin typeface="Poppins"/>
                          <a:ea typeface="Poppins"/>
                          <a:cs typeface="Poppins"/>
                          <a:sym typeface="Poppins"/>
                        </a:rPr>
                        <a:t>9</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Description</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47005</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0"/>
                  </a:ext>
                </a:extLst>
              </a:tr>
              <a:tr h="431043">
                <a:tc>
                  <a:txBody>
                    <a:bodyPr/>
                    <a:lstStyle/>
                    <a:p>
                      <a:pPr algn="l">
                        <a:lnSpc>
                          <a:spcPts val="1679"/>
                        </a:lnSpc>
                        <a:defRPr/>
                      </a:pPr>
                      <a:r>
                        <a:rPr lang="en-US" sz="1199">
                          <a:solidFill>
                            <a:srgbClr val="FFFFFF"/>
                          </a:solidFill>
                          <a:latin typeface="Poppins"/>
                          <a:ea typeface="Poppins"/>
                          <a:cs typeface="Poppins"/>
                          <a:sym typeface="Poppins"/>
                        </a:rPr>
                        <a:t>10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FaxNumber</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560347</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1"/>
                  </a:ext>
                </a:extLst>
              </a:tr>
              <a:tr h="431043">
                <a:tc>
                  <a:txBody>
                    <a:bodyPr/>
                    <a:lstStyle/>
                    <a:p>
                      <a:pPr algn="l">
                        <a:lnSpc>
                          <a:spcPts val="1679"/>
                        </a:lnSpc>
                        <a:defRPr/>
                      </a:pPr>
                      <a:r>
                        <a:rPr lang="en-US" sz="1199">
                          <a:solidFill>
                            <a:srgbClr val="FFFFFF"/>
                          </a:solidFill>
                          <a:latin typeface="Poppins"/>
                          <a:ea typeface="Poppins"/>
                          <a:cs typeface="Poppins"/>
                          <a:sym typeface="Poppins"/>
                        </a:rPr>
                        <a:t>11</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HotelFacilities</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50378</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2"/>
                  </a:ext>
                </a:extLst>
              </a:tr>
              <a:tr h="431043">
                <a:tc>
                  <a:txBody>
                    <a:bodyPr/>
                    <a:lstStyle/>
                    <a:p>
                      <a:pPr algn="l">
                        <a:lnSpc>
                          <a:spcPts val="1679"/>
                        </a:lnSpc>
                        <a:defRPr/>
                      </a:pPr>
                      <a:r>
                        <a:rPr lang="en-US" sz="1199">
                          <a:solidFill>
                            <a:srgbClr val="FFFFFF"/>
                          </a:solidFill>
                          <a:latin typeface="Poppins"/>
                          <a:ea typeface="Poppins"/>
                          <a:cs typeface="Poppins"/>
                          <a:sym typeface="Poppins"/>
                        </a:rPr>
                        <a:t>12</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Map</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930</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3"/>
                  </a:ext>
                </a:extLst>
              </a:tr>
              <a:tr h="431043">
                <a:tc>
                  <a:txBody>
                    <a:bodyPr/>
                    <a:lstStyle/>
                    <a:p>
                      <a:pPr algn="l">
                        <a:lnSpc>
                          <a:spcPts val="1679"/>
                        </a:lnSpc>
                        <a:defRPr/>
                      </a:pPr>
                      <a:r>
                        <a:rPr lang="en-US" sz="1199">
                          <a:solidFill>
                            <a:srgbClr val="FFFFFF"/>
                          </a:solidFill>
                          <a:latin typeface="Poppins"/>
                          <a:ea typeface="Poppins"/>
                          <a:cs typeface="Poppins"/>
                          <a:sym typeface="Poppins"/>
                        </a:rPr>
                        <a:t>13</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PhoneNumber</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327137</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4"/>
                  </a:ext>
                </a:extLst>
              </a:tr>
              <a:tr h="431043">
                <a:tc>
                  <a:txBody>
                    <a:bodyPr/>
                    <a:lstStyle/>
                    <a:p>
                      <a:pPr algn="l">
                        <a:lnSpc>
                          <a:spcPts val="1679"/>
                        </a:lnSpc>
                        <a:defRPr/>
                      </a:pPr>
                      <a:r>
                        <a:rPr lang="en-US" sz="1199">
                          <a:solidFill>
                            <a:srgbClr val="FFFFFF"/>
                          </a:solidFill>
                          <a:latin typeface="Poppins"/>
                          <a:ea typeface="Poppins"/>
                          <a:cs typeface="Poppins"/>
                          <a:sym typeface="Poppins"/>
                        </a:rPr>
                        <a:t>14</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PinCode</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30979</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5"/>
                  </a:ext>
                </a:extLst>
              </a:tr>
              <a:tr h="431043">
                <a:tc>
                  <a:txBody>
                    <a:bodyPr/>
                    <a:lstStyle/>
                    <a:p>
                      <a:pPr algn="l">
                        <a:lnSpc>
                          <a:spcPts val="1679"/>
                        </a:lnSpc>
                        <a:defRPr/>
                      </a:pPr>
                      <a:r>
                        <a:rPr lang="en-US" sz="1199">
                          <a:solidFill>
                            <a:srgbClr val="FFFFFF"/>
                          </a:solidFill>
                          <a:latin typeface="Poppins"/>
                          <a:ea typeface="Poppins"/>
                          <a:cs typeface="Poppins"/>
                          <a:sym typeface="Poppins"/>
                        </a:rPr>
                        <a:t>15</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HotelWebsiteUrl</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250118</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tc>
                  <a:txBody>
                    <a:bodyPr/>
                    <a:lstStyle/>
                    <a:p>
                      <a:pPr algn="l">
                        <a:lnSpc>
                          <a:spcPts val="1679"/>
                        </a:lnSpc>
                        <a:defRPr/>
                      </a:pPr>
                      <a:r>
                        <a:rPr lang="en-US" sz="1199">
                          <a:solidFill>
                            <a:srgbClr val="FFFFFF"/>
                          </a:solidFill>
                          <a:latin typeface="Poppins"/>
                          <a:ea typeface="Poppins"/>
                          <a:cs typeface="Poppins"/>
                          <a:sym typeface="Poppins"/>
                        </a:rPr>
                        <a:t>object</a:t>
                      </a:r>
                      <a:endParaRPr lang="en-US" sz="1100"/>
                    </a:p>
                  </a:txBody>
                  <a:tcPr marL="57150" marR="57150" marT="57150" marB="57150" anchor="ctr">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
        <p:nvSpPr>
          <p:cNvPr id="10" name="TextBox 10"/>
          <p:cNvSpPr txBox="1"/>
          <p:nvPr/>
        </p:nvSpPr>
        <p:spPr>
          <a:xfrm>
            <a:off x="1221194" y="930391"/>
            <a:ext cx="7252614" cy="553471"/>
          </a:xfrm>
          <a:prstGeom prst="rect">
            <a:avLst/>
          </a:prstGeom>
        </p:spPr>
        <p:txBody>
          <a:bodyPr lIns="0" tIns="0" rIns="0" bIns="0" rtlCol="0" anchor="t">
            <a:spAutoFit/>
          </a:bodyPr>
          <a:lstStyle/>
          <a:p>
            <a:pPr algn="l">
              <a:lnSpc>
                <a:spcPts val="3952"/>
              </a:lnSpc>
            </a:pPr>
            <a:r>
              <a:rPr lang="en-US" sz="3800" b="1">
                <a:solidFill>
                  <a:srgbClr val="FFFFFF"/>
                </a:solidFill>
                <a:latin typeface="Poppins Bold"/>
                <a:ea typeface="Poppins Bold"/>
                <a:cs typeface="Poppins Bold"/>
                <a:sym typeface="Poppins Bold"/>
              </a:rPr>
              <a:t>Some Key Stats:</a:t>
            </a:r>
          </a:p>
        </p:txBody>
      </p:sp>
      <p:sp>
        <p:nvSpPr>
          <p:cNvPr id="11" name="TextBox 11"/>
          <p:cNvSpPr txBox="1"/>
          <p:nvPr/>
        </p:nvSpPr>
        <p:spPr>
          <a:xfrm>
            <a:off x="1221194" y="1541823"/>
            <a:ext cx="5821671" cy="4787507"/>
          </a:xfrm>
          <a:prstGeom prst="rect">
            <a:avLst/>
          </a:prstGeom>
        </p:spPr>
        <p:txBody>
          <a:bodyPr lIns="0" tIns="0" rIns="0" bIns="0" rtlCol="0" anchor="t">
            <a:spAutoFit/>
          </a:bodyPr>
          <a:lstStyle/>
          <a:p>
            <a:pPr algn="just">
              <a:lnSpc>
                <a:spcPts val="3155"/>
              </a:lnSpc>
            </a:pPr>
            <a:r>
              <a:rPr lang="en-US" sz="1856">
                <a:solidFill>
                  <a:srgbClr val="FFFFFF"/>
                </a:solidFill>
                <a:latin typeface="Poppins"/>
                <a:ea typeface="Poppins"/>
                <a:cs typeface="Poppins"/>
                <a:sym typeface="Poppins"/>
              </a:rPr>
              <a:t>Key Statistics</a:t>
            </a:r>
          </a:p>
          <a:p>
            <a:pPr marL="400750" lvl="1" indent="-200375" algn="just">
              <a:lnSpc>
                <a:spcPts val="3155"/>
              </a:lnSpc>
              <a:buFont typeface="Arial"/>
              <a:buChar char="•"/>
            </a:pPr>
            <a:r>
              <a:rPr lang="en-US" sz="1856">
                <a:solidFill>
                  <a:srgbClr val="FFFFFF"/>
                </a:solidFill>
                <a:latin typeface="Poppins"/>
                <a:ea typeface="Poppins"/>
                <a:cs typeface="Poppins"/>
                <a:sym typeface="Poppins"/>
              </a:rPr>
              <a:t>Records: 1,009,103 entries</a:t>
            </a:r>
          </a:p>
          <a:p>
            <a:pPr marL="400750" lvl="1" indent="-200375" algn="just">
              <a:lnSpc>
                <a:spcPts val="3155"/>
              </a:lnSpc>
              <a:buFont typeface="Arial"/>
              <a:buChar char="•"/>
            </a:pPr>
            <a:r>
              <a:rPr lang="en-US" sz="1856">
                <a:solidFill>
                  <a:srgbClr val="FFFFFF"/>
                </a:solidFill>
                <a:latin typeface="Poppins"/>
                <a:ea typeface="Poppins"/>
                <a:cs typeface="Poppins"/>
                <a:sym typeface="Poppins"/>
              </a:rPr>
              <a:t>Unique Cities: 41,796 unique city names</a:t>
            </a:r>
          </a:p>
          <a:p>
            <a:pPr marL="400750" lvl="1" indent="-200375" algn="just">
              <a:lnSpc>
                <a:spcPts val="3155"/>
              </a:lnSpc>
              <a:buFont typeface="Arial"/>
              <a:buChar char="•"/>
            </a:pPr>
            <a:r>
              <a:rPr lang="en-US" sz="1856">
                <a:solidFill>
                  <a:srgbClr val="FFFFFF"/>
                </a:solidFill>
                <a:latin typeface="Poppins"/>
                <a:ea typeface="Poppins"/>
                <a:cs typeface="Poppins"/>
                <a:sym typeface="Poppins"/>
              </a:rPr>
              <a:t>Hotel Ratings Distribution:</a:t>
            </a:r>
          </a:p>
          <a:p>
            <a:pPr marL="801500" lvl="2" indent="-267167" algn="just">
              <a:lnSpc>
                <a:spcPts val="3155"/>
              </a:lnSpc>
              <a:buFont typeface="Arial"/>
              <a:buChar char="⚬"/>
            </a:pPr>
            <a:r>
              <a:rPr lang="en-US" sz="1856">
                <a:solidFill>
                  <a:srgbClr val="FFFFFF"/>
                </a:solidFill>
                <a:latin typeface="Poppins"/>
                <a:ea typeface="Poppins"/>
                <a:cs typeface="Poppins"/>
                <a:sym typeface="Poppins"/>
              </a:rPr>
              <a:t>ThreeStar: 352,451 hotels</a:t>
            </a:r>
          </a:p>
          <a:p>
            <a:pPr marL="801500" lvl="2" indent="-267167" algn="just">
              <a:lnSpc>
                <a:spcPts val="3155"/>
              </a:lnSpc>
              <a:buFont typeface="Arial"/>
              <a:buChar char="⚬"/>
            </a:pPr>
            <a:r>
              <a:rPr lang="en-US" sz="1856">
                <a:solidFill>
                  <a:srgbClr val="FFFFFF"/>
                </a:solidFill>
                <a:latin typeface="Poppins"/>
                <a:ea typeface="Poppins"/>
                <a:cs typeface="Poppins"/>
                <a:sym typeface="Poppins"/>
              </a:rPr>
              <a:t>TwoStar: 159,708 hotels</a:t>
            </a:r>
          </a:p>
          <a:p>
            <a:pPr marL="801500" lvl="2" indent="-267167" algn="just">
              <a:lnSpc>
                <a:spcPts val="3155"/>
              </a:lnSpc>
              <a:buFont typeface="Arial"/>
              <a:buChar char="⚬"/>
            </a:pPr>
            <a:r>
              <a:rPr lang="en-US" sz="1856">
                <a:solidFill>
                  <a:srgbClr val="FFFFFF"/>
                </a:solidFill>
                <a:latin typeface="Poppins"/>
                <a:ea typeface="Poppins"/>
                <a:cs typeface="Poppins"/>
                <a:sym typeface="Poppins"/>
              </a:rPr>
              <a:t>FiveStar: 22,369 hotels</a:t>
            </a:r>
          </a:p>
          <a:p>
            <a:pPr algn="just">
              <a:lnSpc>
                <a:spcPts val="3155"/>
              </a:lnSpc>
            </a:pPr>
            <a:r>
              <a:rPr lang="en-US" sz="1856">
                <a:solidFill>
                  <a:srgbClr val="FFFFFF"/>
                </a:solidFill>
                <a:latin typeface="Poppins"/>
                <a:ea typeface="Poppins"/>
                <a:cs typeface="Poppins"/>
                <a:sym typeface="Poppins"/>
              </a:rPr>
              <a:t>Popular Cities</a:t>
            </a:r>
          </a:p>
          <a:p>
            <a:pPr marL="400750" lvl="1" indent="-200375" algn="just">
              <a:lnSpc>
                <a:spcPts val="3155"/>
              </a:lnSpc>
              <a:buFont typeface="Arial"/>
              <a:buChar char="•"/>
            </a:pPr>
            <a:r>
              <a:rPr lang="en-US" sz="1856">
                <a:solidFill>
                  <a:srgbClr val="FFFFFF"/>
                </a:solidFill>
                <a:latin typeface="Poppins"/>
                <a:ea typeface="Poppins"/>
                <a:cs typeface="Poppins"/>
                <a:sym typeface="Poppins"/>
              </a:rPr>
              <a:t>London: 5,941 hotels</a:t>
            </a:r>
          </a:p>
          <a:p>
            <a:pPr marL="400750" lvl="1" indent="-200375" algn="just">
              <a:lnSpc>
                <a:spcPts val="3155"/>
              </a:lnSpc>
              <a:buFont typeface="Arial"/>
              <a:buChar char="•"/>
            </a:pPr>
            <a:r>
              <a:rPr lang="en-US" sz="1856">
                <a:solidFill>
                  <a:srgbClr val="FFFFFF"/>
                </a:solidFill>
                <a:latin typeface="Poppins"/>
                <a:ea typeface="Poppins"/>
                <a:cs typeface="Poppins"/>
                <a:sym typeface="Poppins"/>
              </a:rPr>
              <a:t>Orlando, Florida: 5,522 hotels</a:t>
            </a:r>
          </a:p>
          <a:p>
            <a:pPr marL="400750" lvl="1" indent="-200375" algn="just">
              <a:lnSpc>
                <a:spcPts val="3155"/>
              </a:lnSpc>
              <a:buFont typeface="Arial"/>
              <a:buChar char="•"/>
            </a:pPr>
            <a:r>
              <a:rPr lang="en-US" sz="1856">
                <a:solidFill>
                  <a:srgbClr val="FFFFFF"/>
                </a:solidFill>
                <a:latin typeface="Poppins"/>
                <a:ea typeface="Poppins"/>
                <a:cs typeface="Poppins"/>
                <a:sym typeface="Poppins"/>
              </a:rPr>
              <a:t>Bali: 3,153 hotels</a:t>
            </a:r>
          </a:p>
          <a:p>
            <a:pPr algn="just">
              <a:lnSpc>
                <a:spcPts val="3155"/>
              </a:lnSpc>
            </a:pPr>
            <a:endParaRPr lang="en-US" sz="1856">
              <a:solidFill>
                <a:srgbClr val="FFFFFF"/>
              </a:solidFill>
              <a:latin typeface="Poppins"/>
              <a:ea typeface="Poppins"/>
              <a:cs typeface="Poppins"/>
              <a:sym typeface="Poppins"/>
            </a:endParaRPr>
          </a:p>
        </p:txBody>
      </p:sp>
      <p:sp>
        <p:nvSpPr>
          <p:cNvPr id="12" name="TextBox 12"/>
          <p:cNvSpPr txBox="1"/>
          <p:nvPr/>
        </p:nvSpPr>
        <p:spPr>
          <a:xfrm>
            <a:off x="8618012" y="8899525"/>
            <a:ext cx="8641288" cy="358775"/>
          </a:xfrm>
          <a:prstGeom prst="rect">
            <a:avLst/>
          </a:prstGeom>
        </p:spPr>
        <p:txBody>
          <a:bodyPr lIns="0" tIns="0" rIns="0" bIns="0" rtlCol="0" anchor="t">
            <a:spAutoFit/>
          </a:bodyPr>
          <a:lstStyle/>
          <a:p>
            <a:pPr algn="r">
              <a:lnSpc>
                <a:spcPts val="2799"/>
              </a:lnSpc>
              <a:spcBef>
                <a:spcPct val="0"/>
              </a:spcBef>
            </a:pPr>
            <a:r>
              <a:rPr lang="en-US" sz="1999">
                <a:solidFill>
                  <a:srgbClr val="FFFFFF"/>
                </a:solidFill>
                <a:latin typeface="Poppins"/>
                <a:ea typeface="Poppins"/>
                <a:cs typeface="Poppins"/>
                <a:sym typeface="Poppins"/>
              </a:rPr>
              <a:t>https://www.kaggle.com/datasets/raj713335/tbo-hotels-dataset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7267104" y="4238388"/>
            <a:ext cx="9838063" cy="4060386"/>
            <a:chOff x="0" y="0"/>
            <a:chExt cx="9907310" cy="4088965"/>
          </a:xfrm>
        </p:grpSpPr>
        <p:sp>
          <p:nvSpPr>
            <p:cNvPr id="3" name="Freeform 3"/>
            <p:cNvSpPr/>
            <p:nvPr/>
          </p:nvSpPr>
          <p:spPr>
            <a:xfrm>
              <a:off x="0" y="0"/>
              <a:ext cx="9907309" cy="4088965"/>
            </a:xfrm>
            <a:custGeom>
              <a:avLst/>
              <a:gdLst/>
              <a:ahLst/>
              <a:cxnLst/>
              <a:rect l="l" t="t" r="r" b="b"/>
              <a:pathLst>
                <a:path w="9907309" h="4088965">
                  <a:moveTo>
                    <a:pt x="10419" y="0"/>
                  </a:moveTo>
                  <a:lnTo>
                    <a:pt x="9896890" y="0"/>
                  </a:lnTo>
                  <a:cubicBezTo>
                    <a:pt x="9899653" y="0"/>
                    <a:pt x="9902303" y="1098"/>
                    <a:pt x="9904257" y="3052"/>
                  </a:cubicBezTo>
                  <a:cubicBezTo>
                    <a:pt x="9906212" y="5006"/>
                    <a:pt x="9907309" y="7656"/>
                    <a:pt x="9907309" y="10419"/>
                  </a:cubicBezTo>
                  <a:lnTo>
                    <a:pt x="9907309" y="4078546"/>
                  </a:lnTo>
                  <a:cubicBezTo>
                    <a:pt x="9907309" y="4081309"/>
                    <a:pt x="9906212" y="4083960"/>
                    <a:pt x="9904257" y="4085913"/>
                  </a:cubicBezTo>
                  <a:cubicBezTo>
                    <a:pt x="9902303" y="4087868"/>
                    <a:pt x="9899653" y="4088965"/>
                    <a:pt x="9896890" y="4088965"/>
                  </a:cubicBezTo>
                  <a:lnTo>
                    <a:pt x="10419" y="4088965"/>
                  </a:lnTo>
                  <a:cubicBezTo>
                    <a:pt x="7656" y="4088965"/>
                    <a:pt x="5006" y="4087868"/>
                    <a:pt x="3052" y="4085913"/>
                  </a:cubicBezTo>
                  <a:cubicBezTo>
                    <a:pt x="1098" y="4083960"/>
                    <a:pt x="0" y="4081309"/>
                    <a:pt x="0" y="4078546"/>
                  </a:cubicBezTo>
                  <a:lnTo>
                    <a:pt x="0" y="10419"/>
                  </a:lnTo>
                  <a:cubicBezTo>
                    <a:pt x="0" y="7656"/>
                    <a:pt x="1098" y="5006"/>
                    <a:pt x="3052" y="3052"/>
                  </a:cubicBezTo>
                  <a:cubicBezTo>
                    <a:pt x="5006" y="1098"/>
                    <a:pt x="7656" y="0"/>
                    <a:pt x="10419"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4" name="TextBox 4"/>
            <p:cNvSpPr txBox="1"/>
            <p:nvPr/>
          </p:nvSpPr>
          <p:spPr>
            <a:xfrm>
              <a:off x="0" y="-38100"/>
              <a:ext cx="9907310" cy="412706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6658475" y="728288"/>
            <a:ext cx="600825" cy="600825"/>
            <a:chOff x="0" y="0"/>
            <a:chExt cx="605054" cy="605054"/>
          </a:xfrm>
        </p:grpSpPr>
        <p:sp>
          <p:nvSpPr>
            <p:cNvPr id="6" name="Freeform 6"/>
            <p:cNvSpPr/>
            <p:nvPr/>
          </p:nvSpPr>
          <p:spPr>
            <a:xfrm>
              <a:off x="0" y="0"/>
              <a:ext cx="605054" cy="605054"/>
            </a:xfrm>
            <a:custGeom>
              <a:avLst/>
              <a:gdLst/>
              <a:ahLst/>
              <a:cxnLst/>
              <a:rect l="l" t="t" r="r" b="b"/>
              <a:pathLst>
                <a:path w="605054" h="605054">
                  <a:moveTo>
                    <a:pt x="170606" y="0"/>
                  </a:moveTo>
                  <a:lnTo>
                    <a:pt x="434448" y="0"/>
                  </a:lnTo>
                  <a:cubicBezTo>
                    <a:pt x="479695" y="0"/>
                    <a:pt x="523090" y="17974"/>
                    <a:pt x="555084" y="49969"/>
                  </a:cubicBezTo>
                  <a:cubicBezTo>
                    <a:pt x="587079" y="81964"/>
                    <a:pt x="605054" y="125358"/>
                    <a:pt x="605054" y="170606"/>
                  </a:cubicBezTo>
                  <a:lnTo>
                    <a:pt x="605054" y="434448"/>
                  </a:lnTo>
                  <a:cubicBezTo>
                    <a:pt x="605054" y="528671"/>
                    <a:pt x="528671" y="605054"/>
                    <a:pt x="434448" y="605054"/>
                  </a:cubicBezTo>
                  <a:lnTo>
                    <a:pt x="170606" y="605054"/>
                  </a:lnTo>
                  <a:cubicBezTo>
                    <a:pt x="76383" y="605054"/>
                    <a:pt x="0" y="528671"/>
                    <a:pt x="0" y="434448"/>
                  </a:cubicBezTo>
                  <a:lnTo>
                    <a:pt x="0" y="170606"/>
                  </a:lnTo>
                  <a:cubicBezTo>
                    <a:pt x="0" y="76383"/>
                    <a:pt x="76383" y="0"/>
                    <a:pt x="170606"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7" name="TextBox 7"/>
            <p:cNvSpPr txBox="1"/>
            <p:nvPr/>
          </p:nvSpPr>
          <p:spPr>
            <a:xfrm>
              <a:off x="0" y="-38100"/>
              <a:ext cx="605054" cy="643154"/>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6812608" y="859798"/>
            <a:ext cx="292558" cy="337804"/>
          </a:xfrm>
          <a:custGeom>
            <a:avLst/>
            <a:gdLst/>
            <a:ahLst/>
            <a:cxnLst/>
            <a:rect l="l" t="t" r="r" b="b"/>
            <a:pathLst>
              <a:path w="292558" h="337804">
                <a:moveTo>
                  <a:pt x="0" y="0"/>
                </a:moveTo>
                <a:lnTo>
                  <a:pt x="292559" y="0"/>
                </a:lnTo>
                <a:lnTo>
                  <a:pt x="292559" y="337804"/>
                </a:lnTo>
                <a:lnTo>
                  <a:pt x="0" y="3378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712283" y="1965021"/>
            <a:ext cx="6047056" cy="6356958"/>
          </a:xfrm>
          <a:custGeom>
            <a:avLst/>
            <a:gdLst/>
            <a:ahLst/>
            <a:cxnLst/>
            <a:rect l="l" t="t" r="r" b="b"/>
            <a:pathLst>
              <a:path w="6047056" h="6356958">
                <a:moveTo>
                  <a:pt x="0" y="0"/>
                </a:moveTo>
                <a:lnTo>
                  <a:pt x="6047056" y="0"/>
                </a:lnTo>
                <a:lnTo>
                  <a:pt x="6047056" y="6356958"/>
                </a:lnTo>
                <a:lnTo>
                  <a:pt x="0" y="6356958"/>
                </a:lnTo>
                <a:lnTo>
                  <a:pt x="0" y="0"/>
                </a:lnTo>
                <a:close/>
              </a:path>
            </a:pathLst>
          </a:custGeom>
          <a:blipFill>
            <a:blip r:embed="rId4"/>
            <a:stretch>
              <a:fillRect/>
            </a:stretch>
          </a:blipFill>
        </p:spPr>
      </p:sp>
      <p:sp>
        <p:nvSpPr>
          <p:cNvPr id="10" name="TextBox 10"/>
          <p:cNvSpPr txBox="1"/>
          <p:nvPr/>
        </p:nvSpPr>
        <p:spPr>
          <a:xfrm>
            <a:off x="7267104" y="2358437"/>
            <a:ext cx="6877363" cy="1172211"/>
          </a:xfrm>
          <a:prstGeom prst="rect">
            <a:avLst/>
          </a:prstGeom>
        </p:spPr>
        <p:txBody>
          <a:bodyPr lIns="0" tIns="0" rIns="0" bIns="0" rtlCol="0" anchor="t">
            <a:spAutoFit/>
          </a:bodyPr>
          <a:lstStyle/>
          <a:p>
            <a:pPr algn="l">
              <a:lnSpc>
                <a:spcPts val="8320"/>
              </a:lnSpc>
            </a:pPr>
            <a:r>
              <a:rPr lang="en-US" sz="8000" b="1">
                <a:solidFill>
                  <a:srgbClr val="FFFFFF"/>
                </a:solidFill>
                <a:latin typeface="Poppins Bold"/>
                <a:ea typeface="Poppins Bold"/>
                <a:cs typeface="Poppins Bold"/>
                <a:sym typeface="Poppins Bold"/>
              </a:rPr>
              <a:t>One Shot</a:t>
            </a:r>
          </a:p>
        </p:txBody>
      </p:sp>
      <p:sp>
        <p:nvSpPr>
          <p:cNvPr id="11" name="TextBox 11"/>
          <p:cNvSpPr txBox="1"/>
          <p:nvPr/>
        </p:nvSpPr>
        <p:spPr>
          <a:xfrm>
            <a:off x="7529607" y="4381337"/>
            <a:ext cx="9297468" cy="2720889"/>
          </a:xfrm>
          <a:prstGeom prst="rect">
            <a:avLst/>
          </a:prstGeom>
        </p:spPr>
        <p:txBody>
          <a:bodyPr lIns="0" tIns="0" rIns="0" bIns="0" rtlCol="0" anchor="t">
            <a:spAutoFit/>
          </a:bodyPr>
          <a:lstStyle/>
          <a:p>
            <a:pPr algn="just">
              <a:lnSpc>
                <a:spcPts val="3147"/>
              </a:lnSpc>
            </a:pPr>
            <a:r>
              <a:rPr lang="en-US" sz="1851">
                <a:solidFill>
                  <a:srgbClr val="000000"/>
                </a:solidFill>
                <a:latin typeface="Poppins"/>
                <a:ea typeface="Poppins"/>
                <a:cs typeface="Poppins"/>
                <a:sym typeface="Poppins"/>
              </a:rPr>
              <a:t>one_shot_example = """</a:t>
            </a:r>
          </a:p>
          <a:p>
            <a:pPr algn="just">
              <a:lnSpc>
                <a:spcPts val="3147"/>
              </a:lnSpc>
            </a:pPr>
            <a:r>
              <a:rPr lang="en-US" sz="1851">
                <a:solidFill>
                  <a:srgbClr val="000000"/>
                </a:solidFill>
                <a:latin typeface="Poppins"/>
                <a:ea typeface="Poppins"/>
                <a:cs typeface="Poppins"/>
                <a:sym typeface="Poppins"/>
              </a:rPr>
              <a:t>  Example User Input: "I want to find a hotel in London, with 3 star and wifi"</a:t>
            </a:r>
          </a:p>
          <a:p>
            <a:pPr algn="just">
              <a:lnSpc>
                <a:spcPts val="3147"/>
              </a:lnSpc>
            </a:pPr>
            <a:r>
              <a:rPr lang="en-US" sz="1851">
                <a:solidFill>
                  <a:srgbClr val="000000"/>
                </a:solidFill>
                <a:latin typeface="Poppins"/>
                <a:ea typeface="Poppins"/>
                <a:cs typeface="Poppins"/>
                <a:sym typeface="Poppins"/>
              </a:rPr>
              <a:t>  Example Output: {</a:t>
            </a:r>
          </a:p>
          <a:p>
            <a:pPr algn="just">
              <a:lnSpc>
                <a:spcPts val="3147"/>
              </a:lnSpc>
            </a:pPr>
            <a:r>
              <a:rPr lang="en-US" sz="1851">
                <a:solidFill>
                  <a:srgbClr val="000000"/>
                </a:solidFill>
                <a:latin typeface="Poppins"/>
                <a:ea typeface="Poppins"/>
                <a:cs typeface="Poppins"/>
                <a:sym typeface="Poppins"/>
              </a:rPr>
              <a:t>   "filters": {"cityName": "London", "HotelRating": "ThreeStar", "HotelFacilities": "Wifi"}</a:t>
            </a:r>
          </a:p>
          <a:p>
            <a:pPr algn="just">
              <a:lnSpc>
                <a:spcPts val="3147"/>
              </a:lnSpc>
            </a:pPr>
            <a:r>
              <a:rPr lang="en-US" sz="1851">
                <a:solidFill>
                  <a:srgbClr val="000000"/>
                </a:solidFill>
                <a:latin typeface="Poppins"/>
                <a:ea typeface="Poppins"/>
                <a:cs typeface="Poppins"/>
                <a:sym typeface="Poppins"/>
              </a:rPr>
              <a:t>  }</a:t>
            </a:r>
          </a:p>
          <a:p>
            <a:pPr algn="just">
              <a:lnSpc>
                <a:spcPts val="3147"/>
              </a:lnSpc>
            </a:pPr>
            <a:r>
              <a:rPr lang="en-US" sz="1851">
                <a:solidFill>
                  <a:srgbClr val="000000"/>
                </a:solidFill>
                <a:latin typeface="Poppins"/>
                <a:ea typeface="Poppins"/>
                <a:cs typeface="Poppins"/>
                <a:sym typeface="Poppins"/>
              </a:rPr>
              <a:t>  """</a:t>
            </a:r>
          </a:p>
          <a:p>
            <a:pPr algn="just">
              <a:lnSpc>
                <a:spcPts val="3147"/>
              </a:lnSpc>
            </a:pPr>
            <a:endParaRPr lang="en-US" sz="1851">
              <a:solidFill>
                <a:srgbClr val="000000"/>
              </a:solidFill>
              <a:latin typeface="Poppins"/>
              <a:ea typeface="Poppins"/>
              <a:cs typeface="Poppins"/>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716421" y="2624507"/>
            <a:ext cx="9063378" cy="5005434"/>
            <a:chOff x="0" y="0"/>
            <a:chExt cx="9127171" cy="5040665"/>
          </a:xfrm>
        </p:grpSpPr>
        <p:sp>
          <p:nvSpPr>
            <p:cNvPr id="3" name="Freeform 3"/>
            <p:cNvSpPr/>
            <p:nvPr/>
          </p:nvSpPr>
          <p:spPr>
            <a:xfrm>
              <a:off x="0" y="0"/>
              <a:ext cx="9127171" cy="5040665"/>
            </a:xfrm>
            <a:custGeom>
              <a:avLst/>
              <a:gdLst/>
              <a:ahLst/>
              <a:cxnLst/>
              <a:rect l="l" t="t" r="r" b="b"/>
              <a:pathLst>
                <a:path w="9127171" h="5040665">
                  <a:moveTo>
                    <a:pt x="32460" y="0"/>
                  </a:moveTo>
                  <a:lnTo>
                    <a:pt x="9094712" y="0"/>
                  </a:lnTo>
                  <a:cubicBezTo>
                    <a:pt x="9112638" y="0"/>
                    <a:pt x="9127171" y="14533"/>
                    <a:pt x="9127171" y="32460"/>
                  </a:cubicBezTo>
                  <a:lnTo>
                    <a:pt x="9127171" y="5008205"/>
                  </a:lnTo>
                  <a:cubicBezTo>
                    <a:pt x="9127171" y="5016814"/>
                    <a:pt x="9123751" y="5025070"/>
                    <a:pt x="9117664" y="5031158"/>
                  </a:cubicBezTo>
                  <a:cubicBezTo>
                    <a:pt x="9111576" y="5037245"/>
                    <a:pt x="9103320" y="5040665"/>
                    <a:pt x="9094712" y="5040665"/>
                  </a:cubicBezTo>
                  <a:lnTo>
                    <a:pt x="32460" y="5040665"/>
                  </a:lnTo>
                  <a:cubicBezTo>
                    <a:pt x="14533" y="5040665"/>
                    <a:pt x="0" y="5026132"/>
                    <a:pt x="0" y="5008205"/>
                  </a:cubicBezTo>
                  <a:lnTo>
                    <a:pt x="0" y="32460"/>
                  </a:lnTo>
                  <a:cubicBezTo>
                    <a:pt x="0" y="14533"/>
                    <a:pt x="14533" y="0"/>
                    <a:pt x="32460" y="0"/>
                  </a:cubicBezTo>
                  <a:close/>
                </a:path>
              </a:pathLst>
            </a:custGeom>
            <a:gradFill rotWithShape="1">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id="4" name="TextBox 4"/>
            <p:cNvSpPr txBox="1"/>
            <p:nvPr/>
          </p:nvSpPr>
          <p:spPr>
            <a:xfrm>
              <a:off x="0" y="-38100"/>
              <a:ext cx="9127171" cy="507876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08345" y="2815087"/>
            <a:ext cx="8388070" cy="4624273"/>
            <a:chOff x="0" y="0"/>
            <a:chExt cx="1347834" cy="743050"/>
          </a:xfrm>
        </p:grpSpPr>
        <p:sp>
          <p:nvSpPr>
            <p:cNvPr id="6" name="Freeform 6"/>
            <p:cNvSpPr/>
            <p:nvPr/>
          </p:nvSpPr>
          <p:spPr>
            <a:xfrm>
              <a:off x="0" y="0"/>
              <a:ext cx="1347834" cy="743050"/>
            </a:xfrm>
            <a:custGeom>
              <a:avLst/>
              <a:gdLst/>
              <a:ahLst/>
              <a:cxnLst/>
              <a:rect l="l" t="t" r="r" b="b"/>
              <a:pathLst>
                <a:path w="1347834" h="743050">
                  <a:moveTo>
                    <a:pt x="21228" y="0"/>
                  </a:moveTo>
                  <a:lnTo>
                    <a:pt x="1326606" y="0"/>
                  </a:lnTo>
                  <a:cubicBezTo>
                    <a:pt x="1338330" y="0"/>
                    <a:pt x="1347834" y="9504"/>
                    <a:pt x="1347834" y="21228"/>
                  </a:cubicBezTo>
                  <a:lnTo>
                    <a:pt x="1347834" y="721821"/>
                  </a:lnTo>
                  <a:cubicBezTo>
                    <a:pt x="1347834" y="727451"/>
                    <a:pt x="1345597" y="732851"/>
                    <a:pt x="1341616" y="736832"/>
                  </a:cubicBezTo>
                  <a:cubicBezTo>
                    <a:pt x="1337635" y="740813"/>
                    <a:pt x="1332236" y="743050"/>
                    <a:pt x="1326606" y="743050"/>
                  </a:cubicBezTo>
                  <a:lnTo>
                    <a:pt x="21228" y="743050"/>
                  </a:lnTo>
                  <a:cubicBezTo>
                    <a:pt x="9504" y="743050"/>
                    <a:pt x="0" y="733545"/>
                    <a:pt x="0" y="721821"/>
                  </a:cubicBezTo>
                  <a:lnTo>
                    <a:pt x="0" y="21228"/>
                  </a:lnTo>
                  <a:cubicBezTo>
                    <a:pt x="0" y="9504"/>
                    <a:pt x="9504" y="0"/>
                    <a:pt x="21228" y="0"/>
                  </a:cubicBezTo>
                  <a:close/>
                </a:path>
              </a:pathLst>
            </a:custGeom>
            <a:blipFill>
              <a:blip r:embed="rId2"/>
              <a:stretch>
                <a:fillRect l="-1048" t="-11260" r="-12276"/>
              </a:stretch>
            </a:blipFill>
          </p:spPr>
        </p:sp>
      </p:grpSp>
      <p:grpSp>
        <p:nvGrpSpPr>
          <p:cNvPr id="7" name="Group 7"/>
          <p:cNvGrpSpPr/>
          <p:nvPr/>
        </p:nvGrpSpPr>
        <p:grpSpPr>
          <a:xfrm rot="5400000">
            <a:off x="11882720" y="6705317"/>
            <a:ext cx="262696" cy="229859"/>
            <a:chOff x="0" y="0"/>
            <a:chExt cx="812800" cy="711200"/>
          </a:xfrm>
        </p:grpSpPr>
        <p:sp>
          <p:nvSpPr>
            <p:cNvPr id="8" name="Freeform 8"/>
            <p:cNvSpPr/>
            <p:nvPr/>
          </p:nvSpPr>
          <p:spPr>
            <a:xfrm>
              <a:off x="69582" y="102616"/>
              <a:ext cx="673636" cy="608584"/>
            </a:xfrm>
            <a:custGeom>
              <a:avLst/>
              <a:gdLst/>
              <a:ahLst/>
              <a:cxnLst/>
              <a:rect l="l" t="t" r="r" b="b"/>
              <a:pathLst>
                <a:path w="673636" h="608584">
                  <a:moveTo>
                    <a:pt x="424548" y="50912"/>
                  </a:moveTo>
                  <a:lnTo>
                    <a:pt x="655488" y="455056"/>
                  </a:lnTo>
                  <a:cubicBezTo>
                    <a:pt x="673636" y="486816"/>
                    <a:pt x="673506" y="525835"/>
                    <a:pt x="655146" y="557474"/>
                  </a:cubicBezTo>
                  <a:cubicBezTo>
                    <a:pt x="636785" y="589112"/>
                    <a:pt x="602971" y="608584"/>
                    <a:pt x="566392" y="608584"/>
                  </a:cubicBezTo>
                  <a:lnTo>
                    <a:pt x="107244" y="608584"/>
                  </a:lnTo>
                  <a:cubicBezTo>
                    <a:pt x="70665" y="608584"/>
                    <a:pt x="36851" y="589112"/>
                    <a:pt x="18491" y="557474"/>
                  </a:cubicBezTo>
                  <a:cubicBezTo>
                    <a:pt x="130" y="525835"/>
                    <a:pt x="0" y="486816"/>
                    <a:pt x="18148" y="455056"/>
                  </a:cubicBezTo>
                  <a:lnTo>
                    <a:pt x="249088" y="50912"/>
                  </a:lnTo>
                  <a:cubicBezTo>
                    <a:pt x="267078" y="19430"/>
                    <a:pt x="300558" y="0"/>
                    <a:pt x="336818" y="0"/>
                  </a:cubicBezTo>
                  <a:cubicBezTo>
                    <a:pt x="373078" y="0"/>
                    <a:pt x="406558" y="19430"/>
                    <a:pt x="424548" y="50912"/>
                  </a:cubicBezTo>
                  <a:close/>
                </a:path>
              </a:pathLst>
            </a:custGeom>
            <a:gradFill rotWithShape="1">
              <a:gsLst>
                <a:gs pos="0">
                  <a:srgbClr val="000000">
                    <a:alpha val="100000"/>
                  </a:srgbClr>
                </a:gs>
                <a:gs pos="100000">
                  <a:srgbClr val="001B0C">
                    <a:alpha val="100000"/>
                  </a:srgbClr>
                </a:gs>
              </a:gsLst>
              <a:lin ang="0"/>
            </a:gradFill>
          </p:spPr>
        </p:sp>
        <p:sp>
          <p:nvSpPr>
            <p:cNvPr id="9" name="TextBox 9"/>
            <p:cNvSpPr txBox="1"/>
            <p:nvPr/>
          </p:nvSpPr>
          <p:spPr>
            <a:xfrm>
              <a:off x="127000" y="273050"/>
              <a:ext cx="558800" cy="387350"/>
            </a:xfrm>
            <a:prstGeom prst="rect">
              <a:avLst/>
            </a:prstGeom>
          </p:spPr>
          <p:txBody>
            <a:bodyPr lIns="50800" tIns="50800" rIns="50800" bIns="50800" rtlCol="0" anchor="ctr"/>
            <a:lstStyle/>
            <a:p>
              <a:pPr algn="ctr">
                <a:lnSpc>
                  <a:spcPts val="2799"/>
                </a:lnSpc>
              </a:pPr>
              <a:endParaRPr/>
            </a:p>
          </p:txBody>
        </p:sp>
      </p:grpSp>
      <p:grpSp>
        <p:nvGrpSpPr>
          <p:cNvPr id="10" name="Group 10"/>
          <p:cNvGrpSpPr/>
          <p:nvPr/>
        </p:nvGrpSpPr>
        <p:grpSpPr>
          <a:xfrm>
            <a:off x="16658475" y="728288"/>
            <a:ext cx="600825" cy="600825"/>
            <a:chOff x="0" y="0"/>
            <a:chExt cx="605054" cy="605054"/>
          </a:xfrm>
        </p:grpSpPr>
        <p:sp>
          <p:nvSpPr>
            <p:cNvPr id="11" name="Freeform 11"/>
            <p:cNvSpPr/>
            <p:nvPr/>
          </p:nvSpPr>
          <p:spPr>
            <a:xfrm>
              <a:off x="0" y="0"/>
              <a:ext cx="605054" cy="605054"/>
            </a:xfrm>
            <a:custGeom>
              <a:avLst/>
              <a:gdLst/>
              <a:ahLst/>
              <a:cxnLst/>
              <a:rect l="l" t="t" r="r" b="b"/>
              <a:pathLst>
                <a:path w="605054" h="605054">
                  <a:moveTo>
                    <a:pt x="170606" y="0"/>
                  </a:moveTo>
                  <a:lnTo>
                    <a:pt x="434448" y="0"/>
                  </a:lnTo>
                  <a:cubicBezTo>
                    <a:pt x="479695" y="0"/>
                    <a:pt x="523090" y="17974"/>
                    <a:pt x="555084" y="49969"/>
                  </a:cubicBezTo>
                  <a:cubicBezTo>
                    <a:pt x="587079" y="81964"/>
                    <a:pt x="605054" y="125358"/>
                    <a:pt x="605054" y="170606"/>
                  </a:cubicBezTo>
                  <a:lnTo>
                    <a:pt x="605054" y="434448"/>
                  </a:lnTo>
                  <a:cubicBezTo>
                    <a:pt x="605054" y="528671"/>
                    <a:pt x="528671" y="605054"/>
                    <a:pt x="434448" y="605054"/>
                  </a:cubicBezTo>
                  <a:lnTo>
                    <a:pt x="170606" y="605054"/>
                  </a:lnTo>
                  <a:cubicBezTo>
                    <a:pt x="76383" y="605054"/>
                    <a:pt x="0" y="528671"/>
                    <a:pt x="0" y="434448"/>
                  </a:cubicBezTo>
                  <a:lnTo>
                    <a:pt x="0" y="170606"/>
                  </a:lnTo>
                  <a:cubicBezTo>
                    <a:pt x="0" y="76383"/>
                    <a:pt x="76383" y="0"/>
                    <a:pt x="170606"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12" name="TextBox 12"/>
            <p:cNvSpPr txBox="1"/>
            <p:nvPr/>
          </p:nvSpPr>
          <p:spPr>
            <a:xfrm>
              <a:off x="0" y="-38100"/>
              <a:ext cx="605054" cy="643154"/>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6812608" y="859798"/>
            <a:ext cx="292558" cy="337804"/>
          </a:xfrm>
          <a:custGeom>
            <a:avLst/>
            <a:gdLst/>
            <a:ahLst/>
            <a:cxnLst/>
            <a:rect l="l" t="t" r="r" b="b"/>
            <a:pathLst>
              <a:path w="292558" h="337804">
                <a:moveTo>
                  <a:pt x="0" y="0"/>
                </a:moveTo>
                <a:lnTo>
                  <a:pt x="292559" y="0"/>
                </a:lnTo>
                <a:lnTo>
                  <a:pt x="292559" y="337804"/>
                </a:lnTo>
                <a:lnTo>
                  <a:pt x="0" y="3378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9263512" y="3057729"/>
            <a:ext cx="6409763" cy="1172211"/>
          </a:xfrm>
          <a:prstGeom prst="rect">
            <a:avLst/>
          </a:prstGeom>
        </p:spPr>
        <p:txBody>
          <a:bodyPr lIns="0" tIns="0" rIns="0" bIns="0" rtlCol="0" anchor="t">
            <a:spAutoFit/>
          </a:bodyPr>
          <a:lstStyle/>
          <a:p>
            <a:pPr algn="l">
              <a:lnSpc>
                <a:spcPts val="8320"/>
              </a:lnSpc>
            </a:pPr>
            <a:r>
              <a:rPr lang="en-US" sz="8000" b="1">
                <a:solidFill>
                  <a:srgbClr val="FFFFFF"/>
                </a:solidFill>
                <a:latin typeface="Poppins Bold"/>
                <a:ea typeface="Poppins Bold"/>
                <a:cs typeface="Poppins Bold"/>
                <a:sym typeface="Poppins Bold"/>
              </a:rPr>
              <a:t>Hotel detail</a:t>
            </a:r>
          </a:p>
        </p:txBody>
      </p:sp>
      <p:sp>
        <p:nvSpPr>
          <p:cNvPr id="15" name="TextBox 15"/>
          <p:cNvSpPr txBox="1"/>
          <p:nvPr/>
        </p:nvSpPr>
        <p:spPr>
          <a:xfrm>
            <a:off x="9263512" y="4318754"/>
            <a:ext cx="7995788" cy="3616324"/>
          </a:xfrm>
          <a:prstGeom prst="rect">
            <a:avLst/>
          </a:prstGeom>
        </p:spPr>
        <p:txBody>
          <a:bodyPr lIns="0" tIns="0" rIns="0" bIns="0" rtlCol="0" anchor="t">
            <a:spAutoFit/>
          </a:bodyPr>
          <a:lstStyle/>
          <a:p>
            <a:pPr marL="367032" lvl="1" indent="-183516" algn="just">
              <a:lnSpc>
                <a:spcPts val="2890"/>
              </a:lnSpc>
              <a:buFont typeface="Arial"/>
              <a:buChar char="•"/>
            </a:pPr>
            <a:r>
              <a:rPr lang="en-US" sz="1700" spc="17">
                <a:solidFill>
                  <a:srgbClr val="FFFFFF"/>
                </a:solidFill>
                <a:latin typeface="Poppins"/>
                <a:ea typeface="Poppins"/>
                <a:cs typeface="Poppins"/>
                <a:sym typeface="Poppins"/>
              </a:rPr>
              <a:t>New York Looks Different From Here</a:t>
            </a:r>
          </a:p>
          <a:p>
            <a:pPr marL="367032" lvl="1" indent="-183516" algn="just">
              <a:lnSpc>
                <a:spcPts val="2890"/>
              </a:lnSpc>
              <a:buFont typeface="Arial"/>
              <a:buChar char="•"/>
            </a:pPr>
            <a:r>
              <a:rPr lang="en-US" sz="1700">
                <a:solidFill>
                  <a:srgbClr val="FFFFFF"/>
                </a:solidFill>
                <a:latin typeface="Poppins"/>
                <a:ea typeface="Poppins"/>
                <a:cs typeface="Poppins"/>
                <a:sym typeface="Poppins"/>
              </a:rPr>
              <a:t>Immediately accessible yet a world away. Take an 8-minute ferry ride and set foot onto the island’s 173 acres of peaceful, sprawling green space. Unspoiled skyline and landmark views are enjoyed from our unique indoor/outdoor accommodations, sprinkled from the shoreline to the retreat’s great lawn. </a:t>
            </a:r>
          </a:p>
          <a:p>
            <a:pPr marL="367032" lvl="1" indent="-183516" algn="just">
              <a:lnSpc>
                <a:spcPts val="2890"/>
              </a:lnSpc>
              <a:buFont typeface="Arial"/>
              <a:buChar char="•"/>
            </a:pPr>
            <a:r>
              <a:rPr lang="en-US" sz="1700">
                <a:solidFill>
                  <a:srgbClr val="FFFFFF"/>
                </a:solidFill>
                <a:latin typeface="Poppins"/>
                <a:ea typeface="Poppins"/>
                <a:cs typeface="Poppins"/>
                <a:sym typeface="Poppins"/>
              </a:rPr>
              <a:t>Reset and get totally removed from city life while exploring all our island retreat has to offer. Morning yoga, slow bike rides, culinary explorations, sunset cocktails, and once-in-a-lifetime views await.</a:t>
            </a:r>
          </a:p>
          <a:p>
            <a:pPr algn="just">
              <a:lnSpc>
                <a:spcPts val="2890"/>
              </a:lnSpc>
            </a:pPr>
            <a:endParaRPr lang="en-US" sz="1700">
              <a:solidFill>
                <a:srgbClr val="FFFFFF"/>
              </a:solidFill>
              <a:latin typeface="Poppins"/>
              <a:ea typeface="Poppins"/>
              <a:cs typeface="Poppins"/>
              <a:sym typeface="Poppins"/>
            </a:endParaRPr>
          </a:p>
        </p:txBody>
      </p:sp>
      <p:sp>
        <p:nvSpPr>
          <p:cNvPr id="16" name="TextBox 16"/>
          <p:cNvSpPr txBox="1"/>
          <p:nvPr/>
        </p:nvSpPr>
        <p:spPr>
          <a:xfrm>
            <a:off x="8618012" y="8899525"/>
            <a:ext cx="8641288" cy="358775"/>
          </a:xfrm>
          <a:prstGeom prst="rect">
            <a:avLst/>
          </a:prstGeom>
        </p:spPr>
        <p:txBody>
          <a:bodyPr lIns="0" tIns="0" rIns="0" bIns="0" rtlCol="0" anchor="t">
            <a:spAutoFit/>
          </a:bodyPr>
          <a:lstStyle/>
          <a:p>
            <a:pPr algn="r">
              <a:lnSpc>
                <a:spcPts val="2799"/>
              </a:lnSpc>
              <a:spcBef>
                <a:spcPct val="0"/>
              </a:spcBef>
            </a:pPr>
            <a:r>
              <a:rPr lang="en-US" sz="1999">
                <a:solidFill>
                  <a:srgbClr val="FFFFFF"/>
                </a:solidFill>
                <a:latin typeface="Poppins"/>
                <a:ea typeface="Poppins"/>
                <a:cs typeface="Poppins"/>
                <a:sym typeface="Poppins"/>
              </a:rPr>
              <a:t>https://collectiveretreats.com/governors-island/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3" name="Freeform 3"/>
          <p:cNvSpPr/>
          <p:nvPr/>
        </p:nvSpPr>
        <p:spPr>
          <a:xfrm>
            <a:off x="1028700" y="1028700"/>
            <a:ext cx="8115300" cy="5264970"/>
          </a:xfrm>
          <a:custGeom>
            <a:avLst/>
            <a:gdLst/>
            <a:ahLst/>
            <a:cxnLst/>
            <a:rect l="l" t="t" r="r" b="b"/>
            <a:pathLst>
              <a:path w="8115300" h="5264970">
                <a:moveTo>
                  <a:pt x="0" y="0"/>
                </a:moveTo>
                <a:lnTo>
                  <a:pt x="8115300" y="0"/>
                </a:lnTo>
                <a:lnTo>
                  <a:pt x="8115300" y="5264970"/>
                </a:lnTo>
                <a:lnTo>
                  <a:pt x="0" y="5264970"/>
                </a:lnTo>
                <a:lnTo>
                  <a:pt x="0" y="0"/>
                </a:lnTo>
                <a:close/>
              </a:path>
            </a:pathLst>
          </a:custGeom>
          <a:blipFill>
            <a:blip r:embed="rId2"/>
            <a:stretch>
              <a:fillRect l="-195" r="-195"/>
            </a:stretch>
          </a:blipFill>
        </p:spPr>
      </p:sp>
      <p:pic>
        <p:nvPicPr>
          <p:cNvPr id="5" name="图片 4">
            <a:extLst>
              <a:ext uri="{FF2B5EF4-FFF2-40B4-BE49-F238E27FC236}">
                <a16:creationId xmlns:a16="http://schemas.microsoft.com/office/drawing/2014/main" id="{4D95B2C4-FBD7-6A69-01BE-F670D8A06F0C}"/>
              </a:ext>
            </a:extLst>
          </p:cNvPr>
          <p:cNvPicPr>
            <a:picLocks noChangeAspect="1"/>
          </p:cNvPicPr>
          <p:nvPr/>
        </p:nvPicPr>
        <p:blipFill>
          <a:blip r:embed="rId3"/>
          <a:stretch>
            <a:fillRect/>
          </a:stretch>
        </p:blipFill>
        <p:spPr>
          <a:xfrm>
            <a:off x="9149432" y="876300"/>
            <a:ext cx="9138568" cy="864997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57646" y="313278"/>
            <a:ext cx="9735942" cy="5671186"/>
          </a:xfrm>
          <a:custGeom>
            <a:avLst/>
            <a:gdLst/>
            <a:ahLst/>
            <a:cxnLst/>
            <a:rect l="l" t="t" r="r" b="b"/>
            <a:pathLst>
              <a:path w="9735942" h="5671186">
                <a:moveTo>
                  <a:pt x="0" y="0"/>
                </a:moveTo>
                <a:lnTo>
                  <a:pt x="9735943" y="0"/>
                </a:lnTo>
                <a:lnTo>
                  <a:pt x="9735943" y="5671186"/>
                </a:lnTo>
                <a:lnTo>
                  <a:pt x="0" y="5671186"/>
                </a:lnTo>
                <a:lnTo>
                  <a:pt x="0" y="0"/>
                </a:lnTo>
                <a:close/>
              </a:path>
            </a:pathLst>
          </a:custGeom>
          <a:blipFill>
            <a:blip r:embed="rId2"/>
            <a:stretch>
              <a:fillRect/>
            </a:stretch>
          </a:blipFill>
        </p:spPr>
      </p:sp>
      <p:sp>
        <p:nvSpPr>
          <p:cNvPr id="3" name="Freeform 3"/>
          <p:cNvSpPr/>
          <p:nvPr/>
        </p:nvSpPr>
        <p:spPr>
          <a:xfrm>
            <a:off x="9144000" y="4010917"/>
            <a:ext cx="8491389" cy="5869673"/>
          </a:xfrm>
          <a:custGeom>
            <a:avLst/>
            <a:gdLst/>
            <a:ahLst/>
            <a:cxnLst/>
            <a:rect l="l" t="t" r="r" b="b"/>
            <a:pathLst>
              <a:path w="8491389" h="5869673">
                <a:moveTo>
                  <a:pt x="0" y="0"/>
                </a:moveTo>
                <a:lnTo>
                  <a:pt x="8491389" y="0"/>
                </a:lnTo>
                <a:lnTo>
                  <a:pt x="8491389" y="5869673"/>
                </a:lnTo>
                <a:lnTo>
                  <a:pt x="0" y="5869673"/>
                </a:lnTo>
                <a:lnTo>
                  <a:pt x="0" y="0"/>
                </a:lnTo>
                <a:close/>
              </a:path>
            </a:pathLst>
          </a:custGeom>
          <a:blipFill>
            <a:blip r:embed="rId3"/>
            <a:stretch>
              <a:fillRect/>
            </a:stretch>
          </a:blipFill>
        </p:spPr>
      </p:sp>
      <p:sp>
        <p:nvSpPr>
          <p:cNvPr id="4" name="TextBox 4"/>
          <p:cNvSpPr txBox="1"/>
          <p:nvPr/>
        </p:nvSpPr>
        <p:spPr>
          <a:xfrm>
            <a:off x="544033" y="6059043"/>
            <a:ext cx="6686539" cy="3883025"/>
          </a:xfrm>
          <a:prstGeom prst="rect">
            <a:avLst/>
          </a:prstGeom>
        </p:spPr>
        <p:txBody>
          <a:bodyPr lIns="0" tIns="0" rIns="0" bIns="0" rtlCol="0" anchor="t">
            <a:spAutoFit/>
          </a:bodyPr>
          <a:lstStyle/>
          <a:p>
            <a:pPr marL="431799" lvl="1" indent="-215899" algn="l">
              <a:lnSpc>
                <a:spcPts val="2799"/>
              </a:lnSpc>
              <a:buFont typeface="Arial"/>
              <a:buChar char="•"/>
            </a:pPr>
            <a:r>
              <a:rPr lang="en-US" sz="1999">
                <a:solidFill>
                  <a:srgbClr val="FFFFFF"/>
                </a:solidFill>
                <a:latin typeface="Poppins"/>
                <a:ea typeface="Poppins"/>
                <a:cs typeface="Poppins"/>
                <a:sym typeface="Poppins"/>
              </a:rPr>
              <a:t>System Performance Report</a:t>
            </a:r>
          </a:p>
          <a:p>
            <a:pPr marL="431799" lvl="1" indent="-215899" algn="l">
              <a:lnSpc>
                <a:spcPts val="2799"/>
              </a:lnSpc>
              <a:buFont typeface="Arial"/>
              <a:buChar char="•"/>
            </a:pPr>
            <a:r>
              <a:rPr lang="en-US" sz="1999">
                <a:solidFill>
                  <a:srgbClr val="FFFFFF"/>
                </a:solidFill>
                <a:latin typeface="Poppins"/>
                <a:ea typeface="Poppins"/>
                <a:cs typeface="Poppins"/>
                <a:sym typeface="Poppins"/>
              </a:rPr>
              <a:t>Key Metrics</a:t>
            </a:r>
          </a:p>
          <a:p>
            <a:pPr marL="431799" lvl="1" indent="-215899" algn="l">
              <a:lnSpc>
                <a:spcPts val="2799"/>
              </a:lnSpc>
              <a:buFont typeface="Arial"/>
              <a:buChar char="•"/>
            </a:pPr>
            <a:r>
              <a:rPr lang="en-US" sz="1999">
                <a:solidFill>
                  <a:srgbClr val="FFFFFF"/>
                </a:solidFill>
                <a:latin typeface="Poppins"/>
                <a:ea typeface="Poppins"/>
                <a:cs typeface="Poppins"/>
                <a:sym typeface="Poppins"/>
              </a:rPr>
              <a:t>Last 7 Days Statistics:</a:t>
            </a:r>
          </a:p>
          <a:p>
            <a:pPr marL="431799" lvl="1" indent="-215899" algn="l">
              <a:lnSpc>
                <a:spcPts val="2799"/>
              </a:lnSpc>
              <a:buFont typeface="Arial"/>
              <a:buChar char="•"/>
            </a:pPr>
            <a:r>
              <a:rPr lang="en-US" sz="1999">
                <a:solidFill>
                  <a:srgbClr val="FFFFFF"/>
                </a:solidFill>
                <a:latin typeface="Poppins"/>
                <a:ea typeface="Poppins"/>
                <a:cs typeface="Poppins"/>
                <a:sym typeface="Poppins"/>
              </a:rPr>
              <a:t>Run Count: 231</a:t>
            </a:r>
          </a:p>
          <a:p>
            <a:pPr marL="431799" lvl="1" indent="-215899" algn="l">
              <a:lnSpc>
                <a:spcPts val="2799"/>
              </a:lnSpc>
              <a:buFont typeface="Arial"/>
              <a:buChar char="•"/>
            </a:pPr>
            <a:r>
              <a:rPr lang="en-US" sz="1999">
                <a:solidFill>
                  <a:srgbClr val="FFFFFF"/>
                </a:solidFill>
                <a:latin typeface="Poppins"/>
                <a:ea typeface="Poppins"/>
                <a:cs typeface="Poppins"/>
                <a:sym typeface="Poppins"/>
              </a:rPr>
              <a:t>Total Tokens Used: 72,634 ($1.01)</a:t>
            </a:r>
          </a:p>
          <a:p>
            <a:pPr marL="431799" lvl="1" indent="-215899" algn="l">
              <a:lnSpc>
                <a:spcPts val="2799"/>
              </a:lnSpc>
              <a:buFont typeface="Arial"/>
              <a:buChar char="•"/>
            </a:pPr>
            <a:r>
              <a:rPr lang="en-US" sz="1999">
                <a:solidFill>
                  <a:srgbClr val="FFFFFF"/>
                </a:solidFill>
                <a:latin typeface="Poppins"/>
                <a:ea typeface="Poppins"/>
                <a:cs typeface="Poppins"/>
                <a:sym typeface="Poppins"/>
              </a:rPr>
              <a:t>Median Tokens per Run: 219</a:t>
            </a:r>
          </a:p>
          <a:p>
            <a:pPr marL="431799" lvl="1" indent="-215899" algn="l">
              <a:lnSpc>
                <a:spcPts val="2799"/>
              </a:lnSpc>
              <a:buFont typeface="Arial"/>
              <a:buChar char="•"/>
            </a:pPr>
            <a:r>
              <a:rPr lang="en-US" sz="1999">
                <a:solidFill>
                  <a:srgbClr val="FFFFFF"/>
                </a:solidFill>
                <a:latin typeface="Poppins"/>
                <a:ea typeface="Poppins"/>
                <a:cs typeface="Poppins"/>
                <a:sym typeface="Poppins"/>
              </a:rPr>
              <a:t>Error Rate: 3%</a:t>
            </a:r>
          </a:p>
          <a:p>
            <a:pPr marL="431799" lvl="1" indent="-215899" algn="l">
              <a:lnSpc>
                <a:spcPts val="2799"/>
              </a:lnSpc>
              <a:buFont typeface="Arial"/>
              <a:buChar char="•"/>
            </a:pPr>
            <a:r>
              <a:rPr lang="en-US" sz="1999">
                <a:solidFill>
                  <a:srgbClr val="FFFFFF"/>
                </a:solidFill>
                <a:latin typeface="Poppins"/>
                <a:ea typeface="Poppins"/>
                <a:cs typeface="Poppins"/>
                <a:sym typeface="Poppins"/>
              </a:rPr>
              <a:t>Streaming Usage: 0%</a:t>
            </a:r>
          </a:p>
          <a:p>
            <a:pPr marL="431799" lvl="1" indent="-215899" algn="l">
              <a:lnSpc>
                <a:spcPts val="2799"/>
              </a:lnSpc>
              <a:buFont typeface="Arial"/>
              <a:buChar char="•"/>
            </a:pPr>
            <a:r>
              <a:rPr lang="en-US" sz="1999">
                <a:solidFill>
                  <a:srgbClr val="FFFFFF"/>
                </a:solidFill>
                <a:latin typeface="Poppins"/>
                <a:ea typeface="Poppins"/>
                <a:cs typeface="Poppins"/>
                <a:sym typeface="Poppins"/>
              </a:rPr>
              <a:t>Latency Analysis</a:t>
            </a:r>
          </a:p>
          <a:p>
            <a:pPr marL="431799" lvl="1" indent="-215899" algn="l">
              <a:lnSpc>
                <a:spcPts val="2799"/>
              </a:lnSpc>
              <a:buFont typeface="Arial"/>
              <a:buChar char="•"/>
            </a:pPr>
            <a:r>
              <a:rPr lang="en-US" sz="1999">
                <a:solidFill>
                  <a:srgbClr val="FFFFFF"/>
                </a:solidFill>
                <a:latin typeface="Poppins"/>
                <a:ea typeface="Poppins"/>
                <a:cs typeface="Poppins"/>
                <a:sym typeface="Poppins"/>
              </a:rPr>
              <a:t>P50 Latency: 0.80 seconds</a:t>
            </a:r>
          </a:p>
          <a:p>
            <a:pPr marL="431799" lvl="1" indent="-215899" algn="l">
              <a:lnSpc>
                <a:spcPts val="2799"/>
              </a:lnSpc>
              <a:buFont typeface="Arial"/>
              <a:buChar char="•"/>
            </a:pPr>
            <a:r>
              <a:rPr lang="en-US" sz="1999">
                <a:solidFill>
                  <a:srgbClr val="FFFFFF"/>
                </a:solidFill>
                <a:latin typeface="Poppins"/>
                <a:ea typeface="Poppins"/>
                <a:cs typeface="Poppins"/>
                <a:sym typeface="Poppins"/>
              </a:rPr>
              <a:t>P99 Latency: 10.14 seconds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028700" y="2332064"/>
            <a:ext cx="16230600" cy="6926236"/>
            <a:chOff x="0" y="0"/>
            <a:chExt cx="16344841" cy="6974987"/>
          </a:xfrm>
        </p:grpSpPr>
        <p:sp>
          <p:nvSpPr>
            <p:cNvPr id="3" name="Freeform 3"/>
            <p:cNvSpPr/>
            <p:nvPr/>
          </p:nvSpPr>
          <p:spPr>
            <a:xfrm>
              <a:off x="0" y="0"/>
              <a:ext cx="16344841" cy="6974987"/>
            </a:xfrm>
            <a:custGeom>
              <a:avLst/>
              <a:gdLst/>
              <a:ahLst/>
              <a:cxnLst/>
              <a:rect l="l" t="t" r="r" b="b"/>
              <a:pathLst>
                <a:path w="16344841" h="6974987">
                  <a:moveTo>
                    <a:pt x="6315" y="0"/>
                  </a:moveTo>
                  <a:lnTo>
                    <a:pt x="16338525" y="0"/>
                  </a:lnTo>
                  <a:cubicBezTo>
                    <a:pt x="16340201" y="0"/>
                    <a:pt x="16341807" y="665"/>
                    <a:pt x="16342992" y="1850"/>
                  </a:cubicBezTo>
                  <a:cubicBezTo>
                    <a:pt x="16344176" y="3034"/>
                    <a:pt x="16344841" y="4641"/>
                    <a:pt x="16344841" y="6315"/>
                  </a:cubicBezTo>
                  <a:lnTo>
                    <a:pt x="16344841" y="6968672"/>
                  </a:lnTo>
                  <a:cubicBezTo>
                    <a:pt x="16344841" y="6972159"/>
                    <a:pt x="16342013" y="6974987"/>
                    <a:pt x="16338525" y="6974987"/>
                  </a:cubicBezTo>
                  <a:lnTo>
                    <a:pt x="6315" y="6974987"/>
                  </a:lnTo>
                  <a:cubicBezTo>
                    <a:pt x="4641" y="6974987"/>
                    <a:pt x="3034" y="6974322"/>
                    <a:pt x="1850" y="6973137"/>
                  </a:cubicBezTo>
                  <a:cubicBezTo>
                    <a:pt x="665" y="6971953"/>
                    <a:pt x="0" y="6970346"/>
                    <a:pt x="0" y="6968672"/>
                  </a:cubicBezTo>
                  <a:lnTo>
                    <a:pt x="0" y="6315"/>
                  </a:lnTo>
                  <a:cubicBezTo>
                    <a:pt x="0" y="4641"/>
                    <a:pt x="665" y="3034"/>
                    <a:pt x="1850" y="1850"/>
                  </a:cubicBezTo>
                  <a:cubicBezTo>
                    <a:pt x="3034" y="665"/>
                    <a:pt x="4641" y="0"/>
                    <a:pt x="6315" y="0"/>
                  </a:cubicBezTo>
                  <a:close/>
                </a:path>
              </a:pathLst>
            </a:custGeom>
            <a:gradFill rotWithShape="1">
              <a:gsLst>
                <a:gs pos="0">
                  <a:srgbClr val="4DA8EA">
                    <a:alpha val="50000"/>
                  </a:srgbClr>
                </a:gs>
                <a:gs pos="100000">
                  <a:srgbClr val="00D856">
                    <a:alpha val="50000"/>
                  </a:srgbClr>
                </a:gs>
              </a:gsLst>
              <a:lin ang="0"/>
            </a:gradFill>
            <a:ln w="9525" cap="sq">
              <a:solidFill>
                <a:srgbClr val="FFFFFF">
                  <a:alpha val="49804"/>
                </a:srgbClr>
              </a:solidFill>
              <a:prstDash val="solid"/>
              <a:miter/>
            </a:ln>
          </p:spPr>
        </p:sp>
        <p:sp>
          <p:nvSpPr>
            <p:cNvPr id="4" name="TextBox 4"/>
            <p:cNvSpPr txBox="1"/>
            <p:nvPr/>
          </p:nvSpPr>
          <p:spPr>
            <a:xfrm>
              <a:off x="0" y="-38100"/>
              <a:ext cx="16344841" cy="7013087"/>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1066800"/>
            <a:ext cx="10655280" cy="1172211"/>
          </a:xfrm>
          <a:prstGeom prst="rect">
            <a:avLst/>
          </a:prstGeom>
        </p:spPr>
        <p:txBody>
          <a:bodyPr lIns="0" tIns="0" rIns="0" bIns="0" rtlCol="0" anchor="t">
            <a:spAutoFit/>
          </a:bodyPr>
          <a:lstStyle/>
          <a:p>
            <a:pPr algn="l">
              <a:lnSpc>
                <a:spcPts val="8320"/>
              </a:lnSpc>
            </a:pPr>
            <a:r>
              <a:rPr lang="en-US" sz="8000" b="1">
                <a:solidFill>
                  <a:srgbClr val="FFFFFF"/>
                </a:solidFill>
                <a:latin typeface="Poppins Bold"/>
                <a:ea typeface="Poppins Bold"/>
                <a:cs typeface="Poppins Bold"/>
                <a:sym typeface="Poppins Bold"/>
              </a:rPr>
              <a:t>Ref:</a:t>
            </a:r>
          </a:p>
        </p:txBody>
      </p:sp>
      <p:sp>
        <p:nvSpPr>
          <p:cNvPr id="6" name="TextBox 6"/>
          <p:cNvSpPr txBox="1"/>
          <p:nvPr/>
        </p:nvSpPr>
        <p:spPr>
          <a:xfrm>
            <a:off x="1237872" y="2361409"/>
            <a:ext cx="10133722" cy="6791324"/>
          </a:xfrm>
          <a:prstGeom prst="rect">
            <a:avLst/>
          </a:prstGeom>
        </p:spPr>
        <p:txBody>
          <a:bodyPr lIns="0" tIns="0" rIns="0" bIns="0" rtlCol="0" anchor="t">
            <a:spAutoFit/>
          </a:bodyPr>
          <a:lstStyle/>
          <a:p>
            <a:pPr algn="l">
              <a:lnSpc>
                <a:spcPts val="2550"/>
              </a:lnSpc>
            </a:pPr>
            <a:r>
              <a:rPr lang="en-US" sz="1500">
                <a:solidFill>
                  <a:srgbClr val="000000"/>
                </a:solidFill>
                <a:latin typeface="Poppins"/>
                <a:ea typeface="Poppins"/>
                <a:cs typeface="Poppins"/>
                <a:sym typeface="Poppins"/>
              </a:rPr>
              <a:t>References</a:t>
            </a:r>
          </a:p>
          <a:p>
            <a:pPr algn="l">
              <a:lnSpc>
                <a:spcPts val="2550"/>
              </a:lnSpc>
            </a:pPr>
            <a:endParaRPr lang="en-US" sz="1500">
              <a:solidFill>
                <a:srgbClr val="000000"/>
              </a:solidFill>
              <a:latin typeface="Poppins"/>
              <a:ea typeface="Poppins"/>
              <a:cs typeface="Poppins"/>
              <a:sym typeface="Poppins"/>
            </a:endParaRPr>
          </a:p>
          <a:p>
            <a:pPr algn="l">
              <a:lnSpc>
                <a:spcPts val="2550"/>
              </a:lnSpc>
            </a:pPr>
            <a:r>
              <a:rPr lang="en-US" sz="1500">
                <a:solidFill>
                  <a:srgbClr val="000000"/>
                </a:solidFill>
                <a:latin typeface="Poppins"/>
                <a:ea typeface="Poppins"/>
                <a:cs typeface="Poppins"/>
                <a:sym typeface="Poppins"/>
              </a:rPr>
              <a:t>bijit211987. (2023, April 15). Advanced RAG for LLMs and SLMs. Medium. https://medium.com/@bijit211987/advanced-rag-for-llms-slms-5bcc6fbba411</a:t>
            </a:r>
          </a:p>
          <a:p>
            <a:pPr algn="l">
              <a:lnSpc>
                <a:spcPts val="2550"/>
              </a:lnSpc>
            </a:pPr>
            <a:endParaRPr lang="en-US" sz="1500">
              <a:solidFill>
                <a:srgbClr val="000000"/>
              </a:solidFill>
              <a:latin typeface="Poppins"/>
              <a:ea typeface="Poppins"/>
              <a:cs typeface="Poppins"/>
              <a:sym typeface="Poppins"/>
            </a:endParaRPr>
          </a:p>
          <a:p>
            <a:pPr algn="l">
              <a:lnSpc>
                <a:spcPts val="2550"/>
              </a:lnSpc>
            </a:pPr>
            <a:r>
              <a:rPr lang="en-US" sz="1500">
                <a:solidFill>
                  <a:srgbClr val="000000"/>
                </a:solidFill>
                <a:latin typeface="Poppins"/>
                <a:ea typeface="Poppins"/>
                <a:cs typeface="Poppins"/>
                <a:sym typeface="Poppins"/>
              </a:rPr>
              <a:t>LangChain. (n.d.). RAG tutorial. LangChain Documentation. https://python.langchain.com/docs/tutorials/rag/</a:t>
            </a:r>
          </a:p>
          <a:p>
            <a:pPr algn="l">
              <a:lnSpc>
                <a:spcPts val="2550"/>
              </a:lnSpc>
            </a:pPr>
            <a:endParaRPr lang="en-US" sz="1500">
              <a:solidFill>
                <a:srgbClr val="000000"/>
              </a:solidFill>
              <a:latin typeface="Poppins"/>
              <a:ea typeface="Poppins"/>
              <a:cs typeface="Poppins"/>
              <a:sym typeface="Poppins"/>
            </a:endParaRPr>
          </a:p>
          <a:p>
            <a:pPr algn="l">
              <a:lnSpc>
                <a:spcPts val="2550"/>
              </a:lnSpc>
            </a:pPr>
            <a:r>
              <a:rPr lang="en-US" sz="1500">
                <a:solidFill>
                  <a:srgbClr val="000000"/>
                </a:solidFill>
                <a:latin typeface="Poppins"/>
                <a:ea typeface="Poppins"/>
                <a:cs typeface="Poppins"/>
                <a:sym typeface="Poppins"/>
              </a:rPr>
              <a:t>LangChain Smith. (n.d.). LangChain Smith. https://smith.langchain.com/</a:t>
            </a:r>
          </a:p>
          <a:p>
            <a:pPr algn="l">
              <a:lnSpc>
                <a:spcPts val="2550"/>
              </a:lnSpc>
            </a:pPr>
            <a:endParaRPr lang="en-US" sz="1500">
              <a:solidFill>
                <a:srgbClr val="000000"/>
              </a:solidFill>
              <a:latin typeface="Poppins"/>
              <a:ea typeface="Poppins"/>
              <a:cs typeface="Poppins"/>
              <a:sym typeface="Poppins"/>
            </a:endParaRPr>
          </a:p>
          <a:p>
            <a:pPr algn="l">
              <a:lnSpc>
                <a:spcPts val="2550"/>
              </a:lnSpc>
            </a:pPr>
            <a:r>
              <a:rPr lang="en-US" sz="1500">
                <a:solidFill>
                  <a:srgbClr val="000000"/>
                </a:solidFill>
                <a:latin typeface="Poppins"/>
                <a:ea typeface="Poppins"/>
                <a:cs typeface="Poppins"/>
                <a:sym typeface="Poppins"/>
              </a:rPr>
              <a:t>Smith, J., &amp; Doe, A. (2023). Tourist attractions prediction with enhanced location knowledge graph. In 2023 IEEE Conference on Artificial Intelligence (pp. 123-130). IEEE. https://ieeexplore.ieee.org/document/10466836</a:t>
            </a:r>
          </a:p>
          <a:p>
            <a:pPr algn="l">
              <a:lnSpc>
                <a:spcPts val="2550"/>
              </a:lnSpc>
            </a:pPr>
            <a:endParaRPr lang="en-US" sz="1500">
              <a:solidFill>
                <a:srgbClr val="000000"/>
              </a:solidFill>
              <a:latin typeface="Poppins"/>
              <a:ea typeface="Poppins"/>
              <a:cs typeface="Poppins"/>
              <a:sym typeface="Poppins"/>
            </a:endParaRPr>
          </a:p>
          <a:p>
            <a:pPr algn="l">
              <a:lnSpc>
                <a:spcPts val="2550"/>
              </a:lnSpc>
            </a:pPr>
            <a:r>
              <a:rPr lang="en-US" sz="1500">
                <a:solidFill>
                  <a:srgbClr val="000000"/>
                </a:solidFill>
                <a:latin typeface="Poppins"/>
                <a:ea typeface="Poppins"/>
                <a:cs typeface="Poppins"/>
                <a:sym typeface="Poppins"/>
              </a:rPr>
              <a:t>TravelRAG: A tourist attraction retrieval framework based on multi-layer knowledge graph. (2023). ISPRS International Journal of Geo-Information, 13(11), 414. https://www.mdpi.com/2220-9964/13/11/414#</a:t>
            </a:r>
          </a:p>
          <a:p>
            <a:pPr algn="l">
              <a:lnSpc>
                <a:spcPts val="2550"/>
              </a:lnSpc>
            </a:pPr>
            <a:endParaRPr lang="en-US" sz="1500">
              <a:solidFill>
                <a:srgbClr val="000000"/>
              </a:solidFill>
              <a:latin typeface="Poppins"/>
              <a:ea typeface="Poppins"/>
              <a:cs typeface="Poppins"/>
              <a:sym typeface="Poppins"/>
            </a:endParaRPr>
          </a:p>
          <a:p>
            <a:pPr algn="l">
              <a:lnSpc>
                <a:spcPts val="2550"/>
              </a:lnSpc>
            </a:pPr>
            <a:r>
              <a:rPr lang="en-US" sz="1500">
                <a:solidFill>
                  <a:srgbClr val="000000"/>
                </a:solidFill>
                <a:latin typeface="Poppins"/>
                <a:ea typeface="Poppins"/>
                <a:cs typeface="Poppins"/>
                <a:sym typeface="Poppins"/>
              </a:rPr>
              <a:t>(2023, March 10). [Video]. Bilibili. https://www.bilibili.com/video/BV1FtytYeEQM</a:t>
            </a:r>
          </a:p>
          <a:p>
            <a:pPr algn="l">
              <a:lnSpc>
                <a:spcPts val="2550"/>
              </a:lnSpc>
            </a:pPr>
            <a:endParaRPr lang="en-US" sz="1500">
              <a:solidFill>
                <a:srgbClr val="000000"/>
              </a:solidFill>
              <a:latin typeface="Poppins"/>
              <a:ea typeface="Poppins"/>
              <a:cs typeface="Poppins"/>
              <a:sym typeface="Poppins"/>
            </a:endParaRPr>
          </a:p>
          <a:p>
            <a:pPr algn="l">
              <a:lnSpc>
                <a:spcPts val="2550"/>
              </a:lnSpc>
            </a:pPr>
            <a:r>
              <a:rPr lang="en-US" sz="1500">
                <a:solidFill>
                  <a:srgbClr val="000000"/>
                </a:solidFill>
                <a:latin typeface="Poppins"/>
                <a:ea typeface="Poppins"/>
                <a:cs typeface="Poppins"/>
                <a:sym typeface="Poppins"/>
              </a:rPr>
              <a:t>(Year). 6b6277a4f30b41aeb7a56bd5524dbe49. http://bos.itdks.com/6b6277a4f30b41aeb7a56bd5524dbe49.pdf</a:t>
            </a:r>
          </a:p>
          <a:p>
            <a:pPr algn="l">
              <a:lnSpc>
                <a:spcPts val="2550"/>
              </a:lnSpc>
            </a:pPr>
            <a:endParaRPr lang="en-US" sz="1500">
              <a:solidFill>
                <a:srgbClr val="000000"/>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4302516" y="3517749"/>
            <a:ext cx="9682968" cy="1505089"/>
          </a:xfrm>
          <a:prstGeom prst="rect">
            <a:avLst/>
          </a:prstGeom>
        </p:spPr>
        <p:txBody>
          <a:bodyPr lIns="0" tIns="0" rIns="0" bIns="0" rtlCol="0" anchor="t">
            <a:spAutoFit/>
          </a:bodyPr>
          <a:lstStyle/>
          <a:p>
            <a:pPr algn="ctr">
              <a:lnSpc>
                <a:spcPts val="10732"/>
              </a:lnSpc>
            </a:pPr>
            <a:r>
              <a:rPr lang="en-US" sz="10319" b="1">
                <a:solidFill>
                  <a:srgbClr val="FFFFFF"/>
                </a:solidFill>
                <a:latin typeface="Poppins Bold"/>
                <a:ea typeface="Poppins Bold"/>
                <a:cs typeface="Poppins Bold"/>
                <a:sym typeface="Poppins Bold"/>
              </a:rPr>
              <a:t>Thank You</a:t>
            </a:r>
          </a:p>
        </p:txBody>
      </p:sp>
      <p:grpSp>
        <p:nvGrpSpPr>
          <p:cNvPr id="3" name="Group 3"/>
          <p:cNvGrpSpPr/>
          <p:nvPr/>
        </p:nvGrpSpPr>
        <p:grpSpPr>
          <a:xfrm>
            <a:off x="6023727" y="5143500"/>
            <a:ext cx="6240545" cy="823571"/>
            <a:chOff x="0" y="0"/>
            <a:chExt cx="6284470" cy="829367"/>
          </a:xfrm>
        </p:grpSpPr>
        <p:sp>
          <p:nvSpPr>
            <p:cNvPr id="4" name="Freeform 4"/>
            <p:cNvSpPr/>
            <p:nvPr/>
          </p:nvSpPr>
          <p:spPr>
            <a:xfrm>
              <a:off x="0" y="0"/>
              <a:ext cx="6284470" cy="829367"/>
            </a:xfrm>
            <a:custGeom>
              <a:avLst/>
              <a:gdLst/>
              <a:ahLst/>
              <a:cxnLst/>
              <a:rect l="l" t="t" r="r" b="b"/>
              <a:pathLst>
                <a:path w="6284470" h="829367">
                  <a:moveTo>
                    <a:pt x="68232" y="0"/>
                  </a:moveTo>
                  <a:lnTo>
                    <a:pt x="6216238" y="0"/>
                  </a:lnTo>
                  <a:cubicBezTo>
                    <a:pt x="6234334" y="0"/>
                    <a:pt x="6251689" y="7189"/>
                    <a:pt x="6264485" y="19985"/>
                  </a:cubicBezTo>
                  <a:cubicBezTo>
                    <a:pt x="6277281" y="32781"/>
                    <a:pt x="6284470" y="50136"/>
                    <a:pt x="6284470" y="68232"/>
                  </a:cubicBezTo>
                  <a:lnTo>
                    <a:pt x="6284470" y="761135"/>
                  </a:lnTo>
                  <a:cubicBezTo>
                    <a:pt x="6284470" y="798819"/>
                    <a:pt x="6253921" y="829367"/>
                    <a:pt x="6216238" y="829367"/>
                  </a:cubicBezTo>
                  <a:lnTo>
                    <a:pt x="68232" y="829367"/>
                  </a:lnTo>
                  <a:cubicBezTo>
                    <a:pt x="50136" y="829367"/>
                    <a:pt x="32781" y="822179"/>
                    <a:pt x="19985" y="809383"/>
                  </a:cubicBezTo>
                  <a:cubicBezTo>
                    <a:pt x="7189" y="796587"/>
                    <a:pt x="0" y="779232"/>
                    <a:pt x="0" y="761135"/>
                  </a:cubicBezTo>
                  <a:lnTo>
                    <a:pt x="0" y="68232"/>
                  </a:lnTo>
                  <a:cubicBezTo>
                    <a:pt x="0" y="50136"/>
                    <a:pt x="7189" y="32781"/>
                    <a:pt x="19985" y="19985"/>
                  </a:cubicBezTo>
                  <a:cubicBezTo>
                    <a:pt x="32781" y="7189"/>
                    <a:pt x="50136" y="0"/>
                    <a:pt x="68232" y="0"/>
                  </a:cubicBezTo>
                  <a:close/>
                </a:path>
              </a:pathLst>
            </a:custGeom>
            <a:gradFill rotWithShape="1">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id="5" name="TextBox 5"/>
            <p:cNvSpPr txBox="1"/>
            <p:nvPr/>
          </p:nvSpPr>
          <p:spPr>
            <a:xfrm>
              <a:off x="0" y="-38100"/>
              <a:ext cx="6284470" cy="8674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6450116" y="5384788"/>
            <a:ext cx="5387768" cy="321945"/>
          </a:xfrm>
          <a:prstGeom prst="rect">
            <a:avLst/>
          </a:prstGeom>
        </p:spPr>
        <p:txBody>
          <a:bodyPr lIns="0" tIns="0" rIns="0" bIns="0" rtlCol="0" anchor="t">
            <a:spAutoFit/>
          </a:bodyPr>
          <a:lstStyle/>
          <a:p>
            <a:pPr algn="ctr">
              <a:lnSpc>
                <a:spcPts val="2340"/>
              </a:lnSpc>
            </a:pPr>
            <a:r>
              <a:rPr lang="en-US" sz="2000" spc="744">
                <a:solidFill>
                  <a:srgbClr val="000000"/>
                </a:solidFill>
                <a:latin typeface="Poppins"/>
                <a:ea typeface="Poppins"/>
                <a:cs typeface="Poppins"/>
                <a:sym typeface="Poppins"/>
              </a:rPr>
              <a:t>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3493371" y="2402945"/>
            <a:ext cx="11301259" cy="5481111"/>
          </a:xfrm>
          <a:custGeom>
            <a:avLst/>
            <a:gdLst/>
            <a:ahLst/>
            <a:cxnLst/>
            <a:rect l="l" t="t" r="r" b="b"/>
            <a:pathLst>
              <a:path w="11301259" h="5481111">
                <a:moveTo>
                  <a:pt x="0" y="0"/>
                </a:moveTo>
                <a:lnTo>
                  <a:pt x="11301258" y="0"/>
                </a:lnTo>
                <a:lnTo>
                  <a:pt x="11301258" y="5481110"/>
                </a:lnTo>
                <a:lnTo>
                  <a:pt x="0" y="5481110"/>
                </a:lnTo>
                <a:lnTo>
                  <a:pt x="0" y="0"/>
                </a:lnTo>
                <a:close/>
              </a:path>
            </a:pathLst>
          </a:custGeom>
          <a:blipFill>
            <a:blip r:embed="rId2"/>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982361" y="4038882"/>
            <a:ext cx="11846665" cy="3854450"/>
          </a:xfrm>
          <a:prstGeom prst="rect">
            <a:avLst/>
          </a:prstGeom>
        </p:spPr>
        <p:txBody>
          <a:bodyPr lIns="0" tIns="0" rIns="0" bIns="0" rtlCol="0" anchor="t">
            <a:spAutoFit/>
          </a:bodyPr>
          <a:lstStyle/>
          <a:p>
            <a:pPr marL="431801" lvl="1" indent="-215900" algn="just">
              <a:lnSpc>
                <a:spcPts val="3400"/>
              </a:lnSpc>
              <a:buAutoNum type="arabicPeriod"/>
            </a:pPr>
            <a:r>
              <a:rPr lang="en-US" sz="2000">
                <a:solidFill>
                  <a:srgbClr val="FFFFFF"/>
                </a:solidFill>
                <a:latin typeface="Poppins"/>
                <a:ea typeface="Poppins"/>
                <a:cs typeface="Poppins"/>
                <a:sym typeface="Poppins"/>
              </a:rPr>
              <a:t>The user asks a question.</a:t>
            </a:r>
          </a:p>
          <a:p>
            <a:pPr marL="431801" lvl="1" indent="-215900" algn="just">
              <a:lnSpc>
                <a:spcPts val="3400"/>
              </a:lnSpc>
              <a:buAutoNum type="arabicPeriod"/>
            </a:pPr>
            <a:r>
              <a:rPr lang="en-US" sz="2000">
                <a:solidFill>
                  <a:srgbClr val="FFFFFF"/>
                </a:solidFill>
                <a:latin typeface="Poppins"/>
                <a:ea typeface="Poppins"/>
                <a:cs typeface="Poppins"/>
                <a:sym typeface="Poppins"/>
              </a:rPr>
              <a:t>The system uses an LLM to classify the query’s intent (hotel-related or not).</a:t>
            </a:r>
          </a:p>
          <a:p>
            <a:pPr marL="431801" lvl="1" indent="-215900" algn="just">
              <a:lnSpc>
                <a:spcPts val="3400"/>
              </a:lnSpc>
              <a:buAutoNum type="arabicPeriod"/>
            </a:pPr>
            <a:r>
              <a:rPr lang="en-US" sz="2000">
                <a:solidFill>
                  <a:srgbClr val="FFFFFF"/>
                </a:solidFill>
                <a:latin typeface="Poppins"/>
                <a:ea typeface="Poppins"/>
                <a:cs typeface="Poppins"/>
                <a:sym typeface="Poppins"/>
              </a:rPr>
              <a:t>If hotel-related, it searches a hotel CSV(2.24 GB) based on extracted filters. If non-hotel-related, it uses vector-based semantic search on a Knowledge Graph.</a:t>
            </a:r>
          </a:p>
          <a:p>
            <a:pPr marL="431801" lvl="1" indent="-215900" algn="just">
              <a:lnSpc>
                <a:spcPts val="3400"/>
              </a:lnSpc>
              <a:buAutoNum type="arabicPeriod"/>
            </a:pPr>
            <a:r>
              <a:rPr lang="en-US" sz="2000">
                <a:solidFill>
                  <a:srgbClr val="FFFFFF"/>
                </a:solidFill>
                <a:latin typeface="Poppins"/>
                <a:ea typeface="Poppins"/>
                <a:cs typeface="Poppins"/>
                <a:sym typeface="Poppins"/>
              </a:rPr>
              <a:t>The system collects relevant information , then prompts the LLM to generate a cohesive, helpful answer.</a:t>
            </a:r>
          </a:p>
          <a:p>
            <a:pPr marL="431801" lvl="1" indent="-215900" algn="just">
              <a:lnSpc>
                <a:spcPts val="3400"/>
              </a:lnSpc>
              <a:buAutoNum type="arabicPeriod"/>
            </a:pPr>
            <a:r>
              <a:rPr lang="en-US" sz="2000">
                <a:solidFill>
                  <a:srgbClr val="FFFFFF"/>
                </a:solidFill>
                <a:latin typeface="Poppins"/>
                <a:ea typeface="Poppins"/>
                <a:cs typeface="Poppins"/>
                <a:sym typeface="Poppins"/>
              </a:rPr>
              <a:t>The user receives a final, context-informed response. The conversation continues as the user asks follow-up questions.</a:t>
            </a:r>
          </a:p>
          <a:p>
            <a:pPr algn="just">
              <a:lnSpc>
                <a:spcPts val="3400"/>
              </a:lnSpc>
            </a:pPr>
            <a:endParaRPr lang="en-US" sz="2000">
              <a:solidFill>
                <a:srgbClr val="FFFFFF"/>
              </a:solidFill>
              <a:latin typeface="Poppins"/>
              <a:ea typeface="Poppins"/>
              <a:cs typeface="Poppins"/>
              <a:sym typeface="Poppins"/>
            </a:endParaRPr>
          </a:p>
        </p:txBody>
      </p:sp>
      <p:sp>
        <p:nvSpPr>
          <p:cNvPr id="3" name="TextBox 3"/>
          <p:cNvSpPr txBox="1"/>
          <p:nvPr/>
        </p:nvSpPr>
        <p:spPr>
          <a:xfrm>
            <a:off x="2076450" y="2643098"/>
            <a:ext cx="6467928" cy="1172211"/>
          </a:xfrm>
          <a:prstGeom prst="rect">
            <a:avLst/>
          </a:prstGeom>
        </p:spPr>
        <p:txBody>
          <a:bodyPr lIns="0" tIns="0" rIns="0" bIns="0" rtlCol="0" anchor="t">
            <a:spAutoFit/>
          </a:bodyPr>
          <a:lstStyle/>
          <a:p>
            <a:pPr algn="l">
              <a:lnSpc>
                <a:spcPts val="8320"/>
              </a:lnSpc>
            </a:pPr>
            <a:r>
              <a:rPr lang="en-US" sz="8000" b="1">
                <a:solidFill>
                  <a:srgbClr val="FFFFFF"/>
                </a:solidFill>
                <a:latin typeface="Poppins Bold"/>
                <a:ea typeface="Poppins Bold"/>
                <a:cs typeface="Poppins Bold"/>
                <a:sym typeface="Poppins Bold"/>
              </a:rPr>
              <a:t>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6022336"/>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594755" y="1028700"/>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028700" y="2693245"/>
            <a:ext cx="1664545" cy="1664545"/>
          </a:xfrm>
          <a:custGeom>
            <a:avLst/>
            <a:gdLst/>
            <a:ahLst/>
            <a:cxnLst/>
            <a:rect l="l" t="t" r="r" b="b"/>
            <a:pathLst>
              <a:path w="1664545" h="1664545">
                <a:moveTo>
                  <a:pt x="0" y="0"/>
                </a:moveTo>
                <a:lnTo>
                  <a:pt x="1664545" y="0"/>
                </a:lnTo>
                <a:lnTo>
                  <a:pt x="1664545" y="1664546"/>
                </a:lnTo>
                <a:lnTo>
                  <a:pt x="0" y="1664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5594755" y="4357791"/>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2811966" y="8266958"/>
            <a:ext cx="2928938"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maybe fivestar instead</a:t>
            </a:r>
          </a:p>
        </p:txBody>
      </p:sp>
      <p:sp>
        <p:nvSpPr>
          <p:cNvPr id="7" name="Freeform 7"/>
          <p:cNvSpPr/>
          <p:nvPr/>
        </p:nvSpPr>
        <p:spPr>
          <a:xfrm>
            <a:off x="15594755" y="7689211"/>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2990335" y="4617948"/>
            <a:ext cx="5603857" cy="1825691"/>
          </a:xfrm>
          <a:custGeom>
            <a:avLst/>
            <a:gdLst/>
            <a:ahLst/>
            <a:cxnLst/>
            <a:rect l="l" t="t" r="r" b="b"/>
            <a:pathLst>
              <a:path w="5603857" h="1825691">
                <a:moveTo>
                  <a:pt x="0" y="0"/>
                </a:moveTo>
                <a:lnTo>
                  <a:pt x="5603858" y="0"/>
                </a:lnTo>
                <a:lnTo>
                  <a:pt x="5603858" y="1825691"/>
                </a:lnTo>
                <a:lnTo>
                  <a:pt x="0" y="1825691"/>
                </a:lnTo>
                <a:lnTo>
                  <a:pt x="0" y="0"/>
                </a:lnTo>
                <a:close/>
              </a:path>
            </a:pathLst>
          </a:custGeom>
          <a:blipFill>
            <a:blip r:embed="rId6"/>
            <a:stretch>
              <a:fillRect/>
            </a:stretch>
          </a:blipFill>
        </p:spPr>
      </p:sp>
      <p:sp>
        <p:nvSpPr>
          <p:cNvPr id="9" name="Freeform 9"/>
          <p:cNvSpPr/>
          <p:nvPr/>
        </p:nvSpPr>
        <p:spPr>
          <a:xfrm>
            <a:off x="2990335" y="7774256"/>
            <a:ext cx="4834822" cy="2322404"/>
          </a:xfrm>
          <a:custGeom>
            <a:avLst/>
            <a:gdLst/>
            <a:ahLst/>
            <a:cxnLst/>
            <a:rect l="l" t="t" r="r" b="b"/>
            <a:pathLst>
              <a:path w="4834822" h="2322404">
                <a:moveTo>
                  <a:pt x="0" y="0"/>
                </a:moveTo>
                <a:lnTo>
                  <a:pt x="4834822" y="0"/>
                </a:lnTo>
                <a:lnTo>
                  <a:pt x="4834822" y="2322403"/>
                </a:lnTo>
                <a:lnTo>
                  <a:pt x="0" y="2322403"/>
                </a:lnTo>
                <a:lnTo>
                  <a:pt x="0" y="0"/>
                </a:lnTo>
                <a:close/>
              </a:path>
            </a:pathLst>
          </a:custGeom>
          <a:blipFill>
            <a:blip r:embed="rId7"/>
            <a:stretch>
              <a:fillRect/>
            </a:stretch>
          </a:blipFill>
        </p:spPr>
      </p:sp>
      <p:sp>
        <p:nvSpPr>
          <p:cNvPr id="10" name="TextBox 10"/>
          <p:cNvSpPr txBox="1"/>
          <p:nvPr/>
        </p:nvSpPr>
        <p:spPr>
          <a:xfrm>
            <a:off x="11641433" y="1653010"/>
            <a:ext cx="3953321"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help me find a hotel in newyork</a:t>
            </a:r>
          </a:p>
        </p:txBody>
      </p:sp>
      <p:sp>
        <p:nvSpPr>
          <p:cNvPr id="11" name="TextBox 11"/>
          <p:cNvSpPr txBox="1"/>
          <p:nvPr/>
        </p:nvSpPr>
        <p:spPr>
          <a:xfrm>
            <a:off x="2819853" y="3317555"/>
            <a:ext cx="8193286"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Multiple matches found (3994). Please refine your search criteria</a:t>
            </a:r>
          </a:p>
        </p:txBody>
      </p:sp>
      <p:sp>
        <p:nvSpPr>
          <p:cNvPr id="12" name="TextBox 12"/>
          <p:cNvSpPr txBox="1"/>
          <p:nvPr/>
        </p:nvSpPr>
        <p:spPr>
          <a:xfrm>
            <a:off x="2990335" y="3999015"/>
            <a:ext cx="7624762"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"Enter additional requirements (e.g., 'parking', 'free wifi', etc.):"</a:t>
            </a:r>
          </a:p>
        </p:txBody>
      </p:sp>
      <p:sp>
        <p:nvSpPr>
          <p:cNvPr id="13" name="TextBox 13"/>
          <p:cNvSpPr txBox="1"/>
          <p:nvPr/>
        </p:nvSpPr>
        <p:spPr>
          <a:xfrm>
            <a:off x="12958116" y="4935537"/>
            <a:ext cx="2636639"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maybe a 4 star hotel</a:t>
            </a:r>
          </a:p>
        </p:txBody>
      </p:sp>
      <p:sp>
        <p:nvSpPr>
          <p:cNvPr id="14" name="TextBox 14"/>
          <p:cNvSpPr txBox="1"/>
          <p:nvPr/>
        </p:nvSpPr>
        <p:spPr>
          <a:xfrm>
            <a:off x="2894862" y="6646646"/>
            <a:ext cx="8043267"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Multiple matches found (490). Please refine your search criteria</a:t>
            </a:r>
          </a:p>
        </p:txBody>
      </p:sp>
      <p:sp>
        <p:nvSpPr>
          <p:cNvPr id="15" name="TextBox 15"/>
          <p:cNvSpPr txBox="1"/>
          <p:nvPr/>
        </p:nvSpPr>
        <p:spPr>
          <a:xfrm>
            <a:off x="2990335" y="7328106"/>
            <a:ext cx="7624762"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"Enter additional requirements (e.g., 'parking', 'free wifi', etc.):"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4357791"/>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594755" y="2693245"/>
            <a:ext cx="1664545" cy="1664545"/>
          </a:xfrm>
          <a:custGeom>
            <a:avLst/>
            <a:gdLst/>
            <a:ahLst/>
            <a:cxnLst/>
            <a:rect l="l" t="t" r="r" b="b"/>
            <a:pathLst>
              <a:path w="1664545" h="1664545">
                <a:moveTo>
                  <a:pt x="0" y="0"/>
                </a:moveTo>
                <a:lnTo>
                  <a:pt x="1664545" y="0"/>
                </a:lnTo>
                <a:lnTo>
                  <a:pt x="1664545" y="1664546"/>
                </a:lnTo>
                <a:lnTo>
                  <a:pt x="0" y="1664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1889679" y="3317555"/>
            <a:ext cx="3705076"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with wifi available in all areas</a:t>
            </a:r>
          </a:p>
        </p:txBody>
      </p:sp>
      <p:sp>
        <p:nvSpPr>
          <p:cNvPr id="5" name="Freeform 5"/>
          <p:cNvSpPr/>
          <p:nvPr/>
        </p:nvSpPr>
        <p:spPr>
          <a:xfrm>
            <a:off x="1028700" y="1028700"/>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594755" y="6173148"/>
            <a:ext cx="1664545" cy="1664545"/>
          </a:xfrm>
          <a:custGeom>
            <a:avLst/>
            <a:gdLst/>
            <a:ahLst/>
            <a:cxnLst/>
            <a:rect l="l" t="t" r="r" b="b"/>
            <a:pathLst>
              <a:path w="1664545" h="1664545">
                <a:moveTo>
                  <a:pt x="0" y="0"/>
                </a:moveTo>
                <a:lnTo>
                  <a:pt x="1664545" y="0"/>
                </a:lnTo>
                <a:lnTo>
                  <a:pt x="1664545" y="1664546"/>
                </a:lnTo>
                <a:lnTo>
                  <a:pt x="0" y="1664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2693245" y="4858013"/>
            <a:ext cx="12293998" cy="711200"/>
          </a:xfrm>
          <a:prstGeom prst="rect">
            <a:avLst/>
          </a:prstGeom>
        </p:spPr>
        <p:txBody>
          <a:bodyPr lIns="0" tIns="0" rIns="0" bIns="0" rtlCol="0" anchor="t">
            <a:spAutoFit/>
          </a:bodyPr>
          <a:lstStyle/>
          <a:p>
            <a:pPr algn="l">
              <a:lnSpc>
                <a:spcPts val="2799"/>
              </a:lnSpc>
            </a:pPr>
            <a:r>
              <a:rPr lang="en-US" sz="1999">
                <a:solidFill>
                  <a:srgbClr val="FFFFFF"/>
                </a:solidFill>
                <a:latin typeface="Poppins"/>
                <a:ea typeface="Poppins"/>
                <a:cs typeface="Poppins"/>
                <a:sym typeface="Poppins"/>
              </a:rPr>
              <a:t>Multiple matches found (73). Please refine your search criteria.</a:t>
            </a:r>
          </a:p>
          <a:p>
            <a:pPr algn="l">
              <a:lnSpc>
                <a:spcPts val="2799"/>
              </a:lnSpc>
              <a:spcBef>
                <a:spcPct val="0"/>
              </a:spcBef>
            </a:pPr>
            <a:r>
              <a:rPr lang="en-US" sz="1999">
                <a:solidFill>
                  <a:srgbClr val="FFFFFF"/>
                </a:solidFill>
                <a:latin typeface="Poppins"/>
                <a:ea typeface="Poppins"/>
                <a:cs typeface="Poppins"/>
                <a:sym typeface="Poppins"/>
              </a:rPr>
              <a:t>Enter additional requirements (e.g., 'parking', 'free wifi', etc.):</a:t>
            </a:r>
          </a:p>
        </p:txBody>
      </p:sp>
      <p:sp>
        <p:nvSpPr>
          <p:cNvPr id="8" name="TextBox 8"/>
          <p:cNvSpPr txBox="1"/>
          <p:nvPr/>
        </p:nvSpPr>
        <p:spPr>
          <a:xfrm>
            <a:off x="2693245" y="1476798"/>
            <a:ext cx="7937599" cy="711200"/>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Multiple matches found (89). Please refine your search criteria.</a:t>
            </a:r>
          </a:p>
          <a:p>
            <a:pPr algn="ctr">
              <a:lnSpc>
                <a:spcPts val="2799"/>
              </a:lnSpc>
              <a:spcBef>
                <a:spcPct val="0"/>
              </a:spcBef>
            </a:pPr>
            <a:r>
              <a:rPr lang="en-US" sz="1999">
                <a:solidFill>
                  <a:srgbClr val="FFFFFF"/>
                </a:solidFill>
                <a:latin typeface="Poppins"/>
                <a:ea typeface="Poppins"/>
                <a:cs typeface="Poppins"/>
                <a:sym typeface="Poppins"/>
              </a:rPr>
              <a:t>Enter additional requirements (e.g., 'parking', 'free wifi', etc.):</a:t>
            </a:r>
          </a:p>
        </p:txBody>
      </p:sp>
      <p:sp>
        <p:nvSpPr>
          <p:cNvPr id="9" name="TextBox 9"/>
          <p:cNvSpPr txBox="1"/>
          <p:nvPr/>
        </p:nvSpPr>
        <p:spPr>
          <a:xfrm>
            <a:off x="12294491" y="6948271"/>
            <a:ext cx="2895451"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....(more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4357791"/>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594755" y="2693245"/>
            <a:ext cx="1664545" cy="1664545"/>
          </a:xfrm>
          <a:custGeom>
            <a:avLst/>
            <a:gdLst/>
            <a:ahLst/>
            <a:cxnLst/>
            <a:rect l="l" t="t" r="r" b="b"/>
            <a:pathLst>
              <a:path w="1664545" h="1664545">
                <a:moveTo>
                  <a:pt x="0" y="0"/>
                </a:moveTo>
                <a:lnTo>
                  <a:pt x="1664545" y="0"/>
                </a:lnTo>
                <a:lnTo>
                  <a:pt x="1664545" y="1664546"/>
                </a:lnTo>
                <a:lnTo>
                  <a:pt x="0" y="1664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575627" y="3317555"/>
            <a:ext cx="3019127"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how can i contact them</a:t>
            </a:r>
          </a:p>
        </p:txBody>
      </p:sp>
      <p:sp>
        <p:nvSpPr>
          <p:cNvPr id="5" name="TextBox 5"/>
          <p:cNvSpPr txBox="1"/>
          <p:nvPr/>
        </p:nvSpPr>
        <p:spPr>
          <a:xfrm>
            <a:off x="2693245" y="1653010"/>
            <a:ext cx="11695361" cy="358775"/>
          </a:xfrm>
          <a:prstGeom prst="rect">
            <a:avLst/>
          </a:prstGeom>
        </p:spPr>
        <p:txBody>
          <a:bodyPr lIns="0" tIns="0" rIns="0" bIns="0" rtlCol="0" anchor="t">
            <a:spAutoFit/>
          </a:bodyPr>
          <a:lstStyle/>
          <a:p>
            <a:pPr algn="l">
              <a:lnSpc>
                <a:spcPts val="2799"/>
              </a:lnSpc>
              <a:spcBef>
                <a:spcPct val="0"/>
              </a:spcBef>
            </a:pPr>
            <a:r>
              <a:rPr lang="en-US" sz="1999">
                <a:solidFill>
                  <a:srgbClr val="FFFFFF"/>
                </a:solidFill>
                <a:latin typeface="Poppins"/>
                <a:ea typeface="Poppins"/>
                <a:cs typeface="Poppins"/>
                <a:sym typeface="Poppins"/>
              </a:rPr>
              <a:t>Congrats, we found you a hotel: Collective Governors Island, what else do you want to know?</a:t>
            </a:r>
          </a:p>
        </p:txBody>
      </p:sp>
      <p:sp>
        <p:nvSpPr>
          <p:cNvPr id="6" name="Freeform 6"/>
          <p:cNvSpPr/>
          <p:nvPr/>
        </p:nvSpPr>
        <p:spPr>
          <a:xfrm>
            <a:off x="1028700" y="1028700"/>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3237540" y="6750895"/>
            <a:ext cx="2077789"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how to get there</a:t>
            </a:r>
          </a:p>
        </p:txBody>
      </p:sp>
      <p:sp>
        <p:nvSpPr>
          <p:cNvPr id="8" name="Freeform 8"/>
          <p:cNvSpPr/>
          <p:nvPr/>
        </p:nvSpPr>
        <p:spPr>
          <a:xfrm>
            <a:off x="15594755" y="6173148"/>
            <a:ext cx="1664545" cy="1664545"/>
          </a:xfrm>
          <a:custGeom>
            <a:avLst/>
            <a:gdLst/>
            <a:ahLst/>
            <a:cxnLst/>
            <a:rect l="l" t="t" r="r" b="b"/>
            <a:pathLst>
              <a:path w="1664545" h="1664545">
                <a:moveTo>
                  <a:pt x="0" y="0"/>
                </a:moveTo>
                <a:lnTo>
                  <a:pt x="1664545" y="0"/>
                </a:lnTo>
                <a:lnTo>
                  <a:pt x="1664545" y="1664546"/>
                </a:lnTo>
                <a:lnTo>
                  <a:pt x="0" y="16645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2693245" y="4453463"/>
            <a:ext cx="12293998" cy="1416050"/>
          </a:xfrm>
          <a:prstGeom prst="rect">
            <a:avLst/>
          </a:prstGeom>
        </p:spPr>
        <p:txBody>
          <a:bodyPr lIns="0" tIns="0" rIns="0" bIns="0" rtlCol="0" anchor="t">
            <a:spAutoFit/>
          </a:bodyPr>
          <a:lstStyle/>
          <a:p>
            <a:pPr algn="l">
              <a:lnSpc>
                <a:spcPts val="2799"/>
              </a:lnSpc>
              <a:spcBef>
                <a:spcPct val="0"/>
              </a:spcBef>
            </a:pPr>
            <a:r>
              <a:rPr lang="en-US" sz="1999">
                <a:solidFill>
                  <a:srgbClr val="FFFFFF"/>
                </a:solidFill>
                <a:latin typeface="Poppins"/>
                <a:ea typeface="Poppins"/>
                <a:cs typeface="Poppins"/>
                <a:sym typeface="Poppins"/>
              </a:rPr>
              <a:t>To contact Collective Governors Island, you can reach out to them via email at hello@collectiveretreats.com or by phone at (970) 445-2033. You can also visit their website at https://www.booking.com/hotel/us/collective-governors-island.html for more information and to make reservations.</a:t>
            </a:r>
          </a:p>
        </p:txBody>
      </p:sp>
      <p:sp>
        <p:nvSpPr>
          <p:cNvPr id="10" name="TextBox 10"/>
          <p:cNvSpPr txBox="1"/>
          <p:nvPr/>
        </p:nvSpPr>
        <p:spPr>
          <a:xfrm>
            <a:off x="2693245" y="7885319"/>
            <a:ext cx="12120621" cy="1490345"/>
          </a:xfrm>
          <a:prstGeom prst="rect">
            <a:avLst/>
          </a:prstGeom>
        </p:spPr>
        <p:txBody>
          <a:bodyPr lIns="0" tIns="0" rIns="0" bIns="0" rtlCol="0" anchor="t">
            <a:spAutoFit/>
          </a:bodyPr>
          <a:lstStyle/>
          <a:p>
            <a:pPr algn="l">
              <a:lnSpc>
                <a:spcPts val="2380"/>
              </a:lnSpc>
              <a:spcBef>
                <a:spcPct val="0"/>
              </a:spcBef>
            </a:pPr>
            <a:r>
              <a:rPr lang="en-US" sz="1700">
                <a:solidFill>
                  <a:srgbClr val="FFFFFF"/>
                </a:solidFill>
                <a:latin typeface="Poppins"/>
                <a:ea typeface="Poppins"/>
                <a:cs typeface="Poppins"/>
                <a:sym typeface="Poppins"/>
              </a:rPr>
              <a:t>To get to Collective Governors Island, you can take the Governors Island Ferry departing daily from Lower Manhattan and Brooklyn. The island is car-free, so it is best explored by foot or bicycle. You can also reach the island from local airports such as Newark International, LaGuardia, and JFK by taking public transportation or a taxi to the 10 South Street Ferry Terminal and then taking the Governors Island Ferry. Enjoy your stay at this peaceful oasis with endless opportunities for discovery and relaxation.</a:t>
            </a:r>
          </a:p>
        </p:txBody>
      </p:sp>
      <p:sp>
        <p:nvSpPr>
          <p:cNvPr id="11" name="Freeform 11"/>
          <p:cNvSpPr/>
          <p:nvPr/>
        </p:nvSpPr>
        <p:spPr>
          <a:xfrm>
            <a:off x="1028700" y="7826794"/>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a:off x="1028700" y="6022336"/>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594755" y="1028700"/>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2390262" y="1653010"/>
            <a:ext cx="2455664"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what can i do there</a:t>
            </a:r>
          </a:p>
        </p:txBody>
      </p:sp>
      <p:sp>
        <p:nvSpPr>
          <p:cNvPr id="5" name="TextBox 5"/>
          <p:cNvSpPr txBox="1"/>
          <p:nvPr/>
        </p:nvSpPr>
        <p:spPr>
          <a:xfrm>
            <a:off x="2693245" y="2636095"/>
            <a:ext cx="10924849" cy="2211705"/>
          </a:xfrm>
          <a:prstGeom prst="rect">
            <a:avLst/>
          </a:prstGeom>
        </p:spPr>
        <p:txBody>
          <a:bodyPr lIns="0" tIns="0" rIns="0" bIns="0" rtlCol="0" anchor="t">
            <a:spAutoFit/>
          </a:bodyPr>
          <a:lstStyle/>
          <a:p>
            <a:pPr algn="l">
              <a:lnSpc>
                <a:spcPts val="2520"/>
              </a:lnSpc>
              <a:spcBef>
                <a:spcPct val="0"/>
              </a:spcBef>
            </a:pPr>
            <a:r>
              <a:rPr lang="en-US" sz="1800">
                <a:solidFill>
                  <a:srgbClr val="FFFFFF"/>
                </a:solidFill>
                <a:latin typeface="Poppins"/>
                <a:ea typeface="Poppins"/>
                <a:cs typeface="Poppins"/>
                <a:sym typeface="Poppins"/>
              </a:rPr>
              <a:t>At Collective Governors Island, you can enjoy a variety of activities such as morning yoga, spa offerings, live music, cocktail hour on the sunset terrace, chef-driven farm-to-table dining, and exploring historic Governor's Island by bike. The gourmet dining experience offers a contemporary American menu with a focus on wood flame grilling. Additionally, guests can relax in the peaceful oasis and take advantage of the expansive outdoor setting. To get to Collective Governors Island, you can take the Governors Island Ferry departing daily from Lower Manhattan and Brooklyn. Enjoy your stay!</a:t>
            </a:r>
          </a:p>
        </p:txBody>
      </p:sp>
      <p:sp>
        <p:nvSpPr>
          <p:cNvPr id="6" name="Freeform 6"/>
          <p:cNvSpPr/>
          <p:nvPr/>
        </p:nvSpPr>
        <p:spPr>
          <a:xfrm>
            <a:off x="1028700" y="2693245"/>
            <a:ext cx="1664545" cy="1664545"/>
          </a:xfrm>
          <a:custGeom>
            <a:avLst/>
            <a:gdLst/>
            <a:ahLst/>
            <a:cxnLst/>
            <a:rect l="l" t="t" r="r" b="b"/>
            <a:pathLst>
              <a:path w="1664545" h="1664545">
                <a:moveTo>
                  <a:pt x="0" y="0"/>
                </a:moveTo>
                <a:lnTo>
                  <a:pt x="1664545" y="0"/>
                </a:lnTo>
                <a:lnTo>
                  <a:pt x="1664545" y="1664546"/>
                </a:lnTo>
                <a:lnTo>
                  <a:pt x="0" y="16645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3406386" y="4935537"/>
            <a:ext cx="1740098"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thankyou, exit</a:t>
            </a:r>
          </a:p>
        </p:txBody>
      </p:sp>
      <p:sp>
        <p:nvSpPr>
          <p:cNvPr id="8" name="Freeform 8"/>
          <p:cNvSpPr/>
          <p:nvPr/>
        </p:nvSpPr>
        <p:spPr>
          <a:xfrm>
            <a:off x="15594755" y="4357791"/>
            <a:ext cx="1664545" cy="1664545"/>
          </a:xfrm>
          <a:custGeom>
            <a:avLst/>
            <a:gdLst/>
            <a:ahLst/>
            <a:cxnLst/>
            <a:rect l="l" t="t" r="r" b="b"/>
            <a:pathLst>
              <a:path w="1664545" h="1664545">
                <a:moveTo>
                  <a:pt x="0" y="0"/>
                </a:moveTo>
                <a:lnTo>
                  <a:pt x="1664545" y="0"/>
                </a:lnTo>
                <a:lnTo>
                  <a:pt x="1664545" y="1664545"/>
                </a:lnTo>
                <a:lnTo>
                  <a:pt x="0" y="16645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2693245" y="7629731"/>
            <a:ext cx="6364188" cy="358775"/>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Thank you for using the Travel Assistant. Goodbye!</a:t>
            </a:r>
          </a:p>
        </p:txBody>
      </p:sp>
      <p:sp>
        <p:nvSpPr>
          <p:cNvPr id="10" name="TextBox 10"/>
          <p:cNvSpPr txBox="1"/>
          <p:nvPr/>
        </p:nvSpPr>
        <p:spPr>
          <a:xfrm>
            <a:off x="2693245" y="6118008"/>
            <a:ext cx="8636835" cy="1416050"/>
          </a:xfrm>
          <a:prstGeom prst="rect">
            <a:avLst/>
          </a:prstGeom>
        </p:spPr>
        <p:txBody>
          <a:bodyPr lIns="0" tIns="0" rIns="0" bIns="0" rtlCol="0" anchor="t">
            <a:spAutoFit/>
          </a:bodyPr>
          <a:lstStyle/>
          <a:p>
            <a:pPr algn="ctr">
              <a:lnSpc>
                <a:spcPts val="2799"/>
              </a:lnSpc>
              <a:spcBef>
                <a:spcPct val="0"/>
              </a:spcBef>
            </a:pPr>
            <a:r>
              <a:rPr lang="en-US" sz="1999">
                <a:solidFill>
                  <a:srgbClr val="FFFFFF"/>
                </a:solidFill>
                <a:latin typeface="Poppins"/>
                <a:ea typeface="Poppins"/>
                <a:cs typeface="Poppins"/>
                <a:sym typeface="Poppins"/>
              </a:rPr>
              <a:t>Thank you for your interest in Collective Governors Island. If you have any further questions or need assistance with booking, feel free to reach out to us at hello@collectiveretreats.com or call (970) 445-2033. Have a great day!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716421" y="2624507"/>
            <a:ext cx="9063378" cy="5005434"/>
            <a:chOff x="0" y="0"/>
            <a:chExt cx="9127171" cy="5040665"/>
          </a:xfrm>
        </p:grpSpPr>
        <p:sp>
          <p:nvSpPr>
            <p:cNvPr id="3" name="Freeform 3"/>
            <p:cNvSpPr/>
            <p:nvPr/>
          </p:nvSpPr>
          <p:spPr>
            <a:xfrm>
              <a:off x="0" y="0"/>
              <a:ext cx="9127171" cy="5040665"/>
            </a:xfrm>
            <a:custGeom>
              <a:avLst/>
              <a:gdLst/>
              <a:ahLst/>
              <a:cxnLst/>
              <a:rect l="l" t="t" r="r" b="b"/>
              <a:pathLst>
                <a:path w="9127171" h="5040665">
                  <a:moveTo>
                    <a:pt x="32460" y="0"/>
                  </a:moveTo>
                  <a:lnTo>
                    <a:pt x="9094712" y="0"/>
                  </a:lnTo>
                  <a:cubicBezTo>
                    <a:pt x="9112638" y="0"/>
                    <a:pt x="9127171" y="14533"/>
                    <a:pt x="9127171" y="32460"/>
                  </a:cubicBezTo>
                  <a:lnTo>
                    <a:pt x="9127171" y="5008205"/>
                  </a:lnTo>
                  <a:cubicBezTo>
                    <a:pt x="9127171" y="5016814"/>
                    <a:pt x="9123751" y="5025070"/>
                    <a:pt x="9117664" y="5031158"/>
                  </a:cubicBezTo>
                  <a:cubicBezTo>
                    <a:pt x="9111576" y="5037245"/>
                    <a:pt x="9103320" y="5040665"/>
                    <a:pt x="9094712" y="5040665"/>
                  </a:cubicBezTo>
                  <a:lnTo>
                    <a:pt x="32460" y="5040665"/>
                  </a:lnTo>
                  <a:cubicBezTo>
                    <a:pt x="14533" y="5040665"/>
                    <a:pt x="0" y="5026132"/>
                    <a:pt x="0" y="5008205"/>
                  </a:cubicBezTo>
                  <a:lnTo>
                    <a:pt x="0" y="32460"/>
                  </a:lnTo>
                  <a:cubicBezTo>
                    <a:pt x="0" y="14533"/>
                    <a:pt x="14533" y="0"/>
                    <a:pt x="32460" y="0"/>
                  </a:cubicBezTo>
                  <a:close/>
                </a:path>
              </a:pathLst>
            </a:custGeom>
            <a:gradFill rotWithShape="1">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id="4" name="TextBox 4"/>
            <p:cNvSpPr txBox="1"/>
            <p:nvPr/>
          </p:nvSpPr>
          <p:spPr>
            <a:xfrm>
              <a:off x="0" y="-38100"/>
              <a:ext cx="9127171" cy="507876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08345" y="2815087"/>
            <a:ext cx="8388070" cy="4624273"/>
            <a:chOff x="0" y="0"/>
            <a:chExt cx="1347834" cy="743050"/>
          </a:xfrm>
        </p:grpSpPr>
        <p:sp>
          <p:nvSpPr>
            <p:cNvPr id="6" name="Freeform 6"/>
            <p:cNvSpPr/>
            <p:nvPr/>
          </p:nvSpPr>
          <p:spPr>
            <a:xfrm>
              <a:off x="0" y="0"/>
              <a:ext cx="1347834" cy="743050"/>
            </a:xfrm>
            <a:custGeom>
              <a:avLst/>
              <a:gdLst/>
              <a:ahLst/>
              <a:cxnLst/>
              <a:rect l="l" t="t" r="r" b="b"/>
              <a:pathLst>
                <a:path w="1347834" h="743050">
                  <a:moveTo>
                    <a:pt x="21228" y="0"/>
                  </a:moveTo>
                  <a:lnTo>
                    <a:pt x="1326606" y="0"/>
                  </a:lnTo>
                  <a:cubicBezTo>
                    <a:pt x="1338330" y="0"/>
                    <a:pt x="1347834" y="9504"/>
                    <a:pt x="1347834" y="21228"/>
                  </a:cubicBezTo>
                  <a:lnTo>
                    <a:pt x="1347834" y="721821"/>
                  </a:lnTo>
                  <a:cubicBezTo>
                    <a:pt x="1347834" y="727451"/>
                    <a:pt x="1345597" y="732851"/>
                    <a:pt x="1341616" y="736832"/>
                  </a:cubicBezTo>
                  <a:cubicBezTo>
                    <a:pt x="1337635" y="740813"/>
                    <a:pt x="1332236" y="743050"/>
                    <a:pt x="1326606" y="743050"/>
                  </a:cubicBezTo>
                  <a:lnTo>
                    <a:pt x="21228" y="743050"/>
                  </a:lnTo>
                  <a:cubicBezTo>
                    <a:pt x="9504" y="743050"/>
                    <a:pt x="0" y="733545"/>
                    <a:pt x="0" y="721821"/>
                  </a:cubicBezTo>
                  <a:lnTo>
                    <a:pt x="0" y="21228"/>
                  </a:lnTo>
                  <a:cubicBezTo>
                    <a:pt x="0" y="9504"/>
                    <a:pt x="9504" y="0"/>
                    <a:pt x="21228" y="0"/>
                  </a:cubicBezTo>
                  <a:close/>
                </a:path>
              </a:pathLst>
            </a:custGeom>
            <a:blipFill>
              <a:blip r:embed="rId2"/>
              <a:stretch>
                <a:fillRect t="-211" b="-85356"/>
              </a:stretch>
            </a:blipFill>
          </p:spPr>
        </p:sp>
      </p:grpSp>
      <p:grpSp>
        <p:nvGrpSpPr>
          <p:cNvPr id="7" name="Group 7"/>
          <p:cNvGrpSpPr/>
          <p:nvPr/>
        </p:nvGrpSpPr>
        <p:grpSpPr>
          <a:xfrm rot="5400000">
            <a:off x="11882720" y="6705317"/>
            <a:ext cx="262696" cy="229859"/>
            <a:chOff x="0" y="0"/>
            <a:chExt cx="812800" cy="711200"/>
          </a:xfrm>
        </p:grpSpPr>
        <p:sp>
          <p:nvSpPr>
            <p:cNvPr id="8" name="Freeform 8"/>
            <p:cNvSpPr/>
            <p:nvPr/>
          </p:nvSpPr>
          <p:spPr>
            <a:xfrm>
              <a:off x="69582" y="102616"/>
              <a:ext cx="673636" cy="608584"/>
            </a:xfrm>
            <a:custGeom>
              <a:avLst/>
              <a:gdLst/>
              <a:ahLst/>
              <a:cxnLst/>
              <a:rect l="l" t="t" r="r" b="b"/>
              <a:pathLst>
                <a:path w="673636" h="608584">
                  <a:moveTo>
                    <a:pt x="424548" y="50912"/>
                  </a:moveTo>
                  <a:lnTo>
                    <a:pt x="655488" y="455056"/>
                  </a:lnTo>
                  <a:cubicBezTo>
                    <a:pt x="673636" y="486816"/>
                    <a:pt x="673506" y="525835"/>
                    <a:pt x="655146" y="557474"/>
                  </a:cubicBezTo>
                  <a:cubicBezTo>
                    <a:pt x="636785" y="589112"/>
                    <a:pt x="602971" y="608584"/>
                    <a:pt x="566392" y="608584"/>
                  </a:cubicBezTo>
                  <a:lnTo>
                    <a:pt x="107244" y="608584"/>
                  </a:lnTo>
                  <a:cubicBezTo>
                    <a:pt x="70665" y="608584"/>
                    <a:pt x="36851" y="589112"/>
                    <a:pt x="18491" y="557474"/>
                  </a:cubicBezTo>
                  <a:cubicBezTo>
                    <a:pt x="130" y="525835"/>
                    <a:pt x="0" y="486816"/>
                    <a:pt x="18148" y="455056"/>
                  </a:cubicBezTo>
                  <a:lnTo>
                    <a:pt x="249088" y="50912"/>
                  </a:lnTo>
                  <a:cubicBezTo>
                    <a:pt x="267078" y="19430"/>
                    <a:pt x="300558" y="0"/>
                    <a:pt x="336818" y="0"/>
                  </a:cubicBezTo>
                  <a:cubicBezTo>
                    <a:pt x="373078" y="0"/>
                    <a:pt x="406558" y="19430"/>
                    <a:pt x="424548" y="50912"/>
                  </a:cubicBezTo>
                  <a:close/>
                </a:path>
              </a:pathLst>
            </a:custGeom>
            <a:gradFill rotWithShape="1">
              <a:gsLst>
                <a:gs pos="0">
                  <a:srgbClr val="000000">
                    <a:alpha val="100000"/>
                  </a:srgbClr>
                </a:gs>
                <a:gs pos="100000">
                  <a:srgbClr val="001B0C">
                    <a:alpha val="100000"/>
                  </a:srgbClr>
                </a:gs>
              </a:gsLst>
              <a:lin ang="0"/>
            </a:gradFill>
          </p:spPr>
        </p:sp>
        <p:sp>
          <p:nvSpPr>
            <p:cNvPr id="9" name="TextBox 9"/>
            <p:cNvSpPr txBox="1"/>
            <p:nvPr/>
          </p:nvSpPr>
          <p:spPr>
            <a:xfrm>
              <a:off x="127000" y="273050"/>
              <a:ext cx="558800" cy="387350"/>
            </a:xfrm>
            <a:prstGeom prst="rect">
              <a:avLst/>
            </a:prstGeom>
          </p:spPr>
          <p:txBody>
            <a:bodyPr lIns="50800" tIns="50800" rIns="50800" bIns="50800" rtlCol="0" anchor="ctr"/>
            <a:lstStyle/>
            <a:p>
              <a:pPr algn="ctr">
                <a:lnSpc>
                  <a:spcPts val="2799"/>
                </a:lnSpc>
              </a:pPr>
              <a:endParaRPr/>
            </a:p>
          </p:txBody>
        </p:sp>
      </p:grpSp>
      <p:grpSp>
        <p:nvGrpSpPr>
          <p:cNvPr id="10" name="Group 10"/>
          <p:cNvGrpSpPr/>
          <p:nvPr/>
        </p:nvGrpSpPr>
        <p:grpSpPr>
          <a:xfrm>
            <a:off x="16658475" y="728288"/>
            <a:ext cx="600825" cy="600825"/>
            <a:chOff x="0" y="0"/>
            <a:chExt cx="605054" cy="605054"/>
          </a:xfrm>
        </p:grpSpPr>
        <p:sp>
          <p:nvSpPr>
            <p:cNvPr id="11" name="Freeform 11"/>
            <p:cNvSpPr/>
            <p:nvPr/>
          </p:nvSpPr>
          <p:spPr>
            <a:xfrm>
              <a:off x="0" y="0"/>
              <a:ext cx="605054" cy="605054"/>
            </a:xfrm>
            <a:custGeom>
              <a:avLst/>
              <a:gdLst/>
              <a:ahLst/>
              <a:cxnLst/>
              <a:rect l="l" t="t" r="r" b="b"/>
              <a:pathLst>
                <a:path w="605054" h="605054">
                  <a:moveTo>
                    <a:pt x="170606" y="0"/>
                  </a:moveTo>
                  <a:lnTo>
                    <a:pt x="434448" y="0"/>
                  </a:lnTo>
                  <a:cubicBezTo>
                    <a:pt x="479695" y="0"/>
                    <a:pt x="523090" y="17974"/>
                    <a:pt x="555084" y="49969"/>
                  </a:cubicBezTo>
                  <a:cubicBezTo>
                    <a:pt x="587079" y="81964"/>
                    <a:pt x="605054" y="125358"/>
                    <a:pt x="605054" y="170606"/>
                  </a:cubicBezTo>
                  <a:lnTo>
                    <a:pt x="605054" y="434448"/>
                  </a:lnTo>
                  <a:cubicBezTo>
                    <a:pt x="605054" y="528671"/>
                    <a:pt x="528671" y="605054"/>
                    <a:pt x="434448" y="605054"/>
                  </a:cubicBezTo>
                  <a:lnTo>
                    <a:pt x="170606" y="605054"/>
                  </a:lnTo>
                  <a:cubicBezTo>
                    <a:pt x="76383" y="605054"/>
                    <a:pt x="0" y="528671"/>
                    <a:pt x="0" y="434448"/>
                  </a:cubicBezTo>
                  <a:lnTo>
                    <a:pt x="0" y="170606"/>
                  </a:lnTo>
                  <a:cubicBezTo>
                    <a:pt x="0" y="76383"/>
                    <a:pt x="76383" y="0"/>
                    <a:pt x="170606"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12" name="TextBox 12"/>
            <p:cNvSpPr txBox="1"/>
            <p:nvPr/>
          </p:nvSpPr>
          <p:spPr>
            <a:xfrm>
              <a:off x="0" y="-38100"/>
              <a:ext cx="605054" cy="643154"/>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6812608" y="859798"/>
            <a:ext cx="292558" cy="337804"/>
          </a:xfrm>
          <a:custGeom>
            <a:avLst/>
            <a:gdLst/>
            <a:ahLst/>
            <a:cxnLst/>
            <a:rect l="l" t="t" r="r" b="b"/>
            <a:pathLst>
              <a:path w="292558" h="337804">
                <a:moveTo>
                  <a:pt x="0" y="0"/>
                </a:moveTo>
                <a:lnTo>
                  <a:pt x="292559" y="0"/>
                </a:lnTo>
                <a:lnTo>
                  <a:pt x="292559" y="337804"/>
                </a:lnTo>
                <a:lnTo>
                  <a:pt x="0" y="3378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9263512" y="3057729"/>
            <a:ext cx="6409763" cy="1172211"/>
          </a:xfrm>
          <a:prstGeom prst="rect">
            <a:avLst/>
          </a:prstGeom>
        </p:spPr>
        <p:txBody>
          <a:bodyPr lIns="0" tIns="0" rIns="0" bIns="0" rtlCol="0" anchor="t">
            <a:spAutoFit/>
          </a:bodyPr>
          <a:lstStyle/>
          <a:p>
            <a:pPr algn="l">
              <a:lnSpc>
                <a:spcPts val="8320"/>
              </a:lnSpc>
            </a:pPr>
            <a:r>
              <a:rPr lang="en-US" sz="8000" b="1">
                <a:solidFill>
                  <a:srgbClr val="FFFFFF"/>
                </a:solidFill>
                <a:latin typeface="Poppins Bold"/>
                <a:ea typeface="Poppins Bold"/>
                <a:cs typeface="Poppins Bold"/>
                <a:sym typeface="Poppins Bold"/>
              </a:rPr>
              <a:t>Hotel Data</a:t>
            </a:r>
          </a:p>
        </p:txBody>
      </p:sp>
      <p:sp>
        <p:nvSpPr>
          <p:cNvPr id="15" name="TextBox 15"/>
          <p:cNvSpPr txBox="1"/>
          <p:nvPr/>
        </p:nvSpPr>
        <p:spPr>
          <a:xfrm>
            <a:off x="9263512" y="4299704"/>
            <a:ext cx="7995788" cy="2139950"/>
          </a:xfrm>
          <a:prstGeom prst="rect">
            <a:avLst/>
          </a:prstGeom>
        </p:spPr>
        <p:txBody>
          <a:bodyPr lIns="0" tIns="0" rIns="0" bIns="0" rtlCol="0" anchor="t">
            <a:spAutoFit/>
          </a:bodyPr>
          <a:lstStyle/>
          <a:p>
            <a:pPr marL="431801" lvl="1" indent="-215900" algn="just">
              <a:lnSpc>
                <a:spcPts val="3400"/>
              </a:lnSpc>
              <a:buFont typeface="Arial"/>
              <a:buChar char="•"/>
            </a:pPr>
            <a:r>
              <a:rPr lang="en-US" sz="2000">
                <a:solidFill>
                  <a:srgbClr val="FFFFFF"/>
                </a:solidFill>
                <a:latin typeface="Poppins"/>
                <a:ea typeface="Poppins"/>
                <a:cs typeface="Poppins"/>
                <a:sym typeface="Poppins"/>
              </a:rPr>
              <a:t>Source: A structured CSV file containing information about various hotels.</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Purpose: Enables fast filtering and retrieval of hotel-related information based on user queries.</a:t>
            </a:r>
          </a:p>
          <a:p>
            <a:pPr algn="just">
              <a:lnSpc>
                <a:spcPts val="3400"/>
              </a:lnSpc>
            </a:pPr>
            <a:endParaRPr lang="en-US" sz="2000">
              <a:solidFill>
                <a:srgbClr val="FFFFFF"/>
              </a:solidFill>
              <a:latin typeface="Poppins"/>
              <a:ea typeface="Poppins"/>
              <a:cs typeface="Poppins"/>
              <a:sym typeface="Poppins"/>
            </a:endParaRPr>
          </a:p>
        </p:txBody>
      </p:sp>
      <p:sp>
        <p:nvSpPr>
          <p:cNvPr id="16" name="TextBox 16"/>
          <p:cNvSpPr txBox="1"/>
          <p:nvPr/>
        </p:nvSpPr>
        <p:spPr>
          <a:xfrm>
            <a:off x="8618012" y="8899525"/>
            <a:ext cx="8641288" cy="358775"/>
          </a:xfrm>
          <a:prstGeom prst="rect">
            <a:avLst/>
          </a:prstGeom>
        </p:spPr>
        <p:txBody>
          <a:bodyPr lIns="0" tIns="0" rIns="0" bIns="0" rtlCol="0" anchor="t">
            <a:spAutoFit/>
          </a:bodyPr>
          <a:lstStyle/>
          <a:p>
            <a:pPr algn="r">
              <a:lnSpc>
                <a:spcPts val="2799"/>
              </a:lnSpc>
              <a:spcBef>
                <a:spcPct val="0"/>
              </a:spcBef>
            </a:pPr>
            <a:r>
              <a:rPr lang="en-US" sz="1999">
                <a:solidFill>
                  <a:srgbClr val="FFFFFF"/>
                </a:solidFill>
                <a:latin typeface="Poppins"/>
                <a:ea typeface="Poppins"/>
                <a:cs typeface="Poppins"/>
                <a:sym typeface="Poppins"/>
              </a:rPr>
              <a:t>https://www.kaggle.com/datasets/raj713335/tbo-hotels-dataset</a:t>
            </a:r>
          </a:p>
        </p:txBody>
      </p:sp>
      <p:sp>
        <p:nvSpPr>
          <p:cNvPr id="17" name="TextBox 17"/>
          <p:cNvSpPr txBox="1"/>
          <p:nvPr/>
        </p:nvSpPr>
        <p:spPr>
          <a:xfrm>
            <a:off x="9560768" y="6545609"/>
            <a:ext cx="1691184" cy="425450"/>
          </a:xfrm>
          <a:prstGeom prst="rect">
            <a:avLst/>
          </a:prstGeom>
        </p:spPr>
        <p:txBody>
          <a:bodyPr lIns="0" tIns="0" rIns="0" bIns="0" rtlCol="0" anchor="t">
            <a:spAutoFit/>
          </a:bodyPr>
          <a:lstStyle/>
          <a:p>
            <a:pPr algn="ctr">
              <a:lnSpc>
                <a:spcPts val="3400"/>
              </a:lnSpc>
            </a:pPr>
            <a:r>
              <a:rPr lang="en-US" sz="2000">
                <a:solidFill>
                  <a:srgbClr val="000000"/>
                </a:solidFill>
                <a:latin typeface="Poppins"/>
                <a:ea typeface="Poppins"/>
                <a:cs typeface="Poppins"/>
                <a:sym typeface="Poppins"/>
              </a:rPr>
              <a:t>Learn More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001B0C">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716421" y="2624507"/>
            <a:ext cx="9063378" cy="5005434"/>
            <a:chOff x="0" y="0"/>
            <a:chExt cx="9127171" cy="5040665"/>
          </a:xfrm>
        </p:grpSpPr>
        <p:sp>
          <p:nvSpPr>
            <p:cNvPr id="3" name="Freeform 3"/>
            <p:cNvSpPr/>
            <p:nvPr/>
          </p:nvSpPr>
          <p:spPr>
            <a:xfrm>
              <a:off x="0" y="0"/>
              <a:ext cx="9127171" cy="5040665"/>
            </a:xfrm>
            <a:custGeom>
              <a:avLst/>
              <a:gdLst/>
              <a:ahLst/>
              <a:cxnLst/>
              <a:rect l="l" t="t" r="r" b="b"/>
              <a:pathLst>
                <a:path w="9127171" h="5040665">
                  <a:moveTo>
                    <a:pt x="32460" y="0"/>
                  </a:moveTo>
                  <a:lnTo>
                    <a:pt x="9094712" y="0"/>
                  </a:lnTo>
                  <a:cubicBezTo>
                    <a:pt x="9112638" y="0"/>
                    <a:pt x="9127171" y="14533"/>
                    <a:pt x="9127171" y="32460"/>
                  </a:cubicBezTo>
                  <a:lnTo>
                    <a:pt x="9127171" y="5008205"/>
                  </a:lnTo>
                  <a:cubicBezTo>
                    <a:pt x="9127171" y="5016814"/>
                    <a:pt x="9123751" y="5025070"/>
                    <a:pt x="9117664" y="5031158"/>
                  </a:cubicBezTo>
                  <a:cubicBezTo>
                    <a:pt x="9111576" y="5037245"/>
                    <a:pt x="9103320" y="5040665"/>
                    <a:pt x="9094712" y="5040665"/>
                  </a:cubicBezTo>
                  <a:lnTo>
                    <a:pt x="32460" y="5040665"/>
                  </a:lnTo>
                  <a:cubicBezTo>
                    <a:pt x="14533" y="5040665"/>
                    <a:pt x="0" y="5026132"/>
                    <a:pt x="0" y="5008205"/>
                  </a:cubicBezTo>
                  <a:lnTo>
                    <a:pt x="0" y="32460"/>
                  </a:lnTo>
                  <a:cubicBezTo>
                    <a:pt x="0" y="14533"/>
                    <a:pt x="14533" y="0"/>
                    <a:pt x="32460" y="0"/>
                  </a:cubicBezTo>
                  <a:close/>
                </a:path>
              </a:pathLst>
            </a:custGeom>
            <a:gradFill rotWithShape="1">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id="4" name="TextBox 4"/>
            <p:cNvSpPr txBox="1"/>
            <p:nvPr/>
          </p:nvSpPr>
          <p:spPr>
            <a:xfrm>
              <a:off x="0" y="-38100"/>
              <a:ext cx="9127171" cy="5078765"/>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08345" y="2815087"/>
            <a:ext cx="8388070" cy="4624273"/>
            <a:chOff x="0" y="0"/>
            <a:chExt cx="1347834" cy="743050"/>
          </a:xfrm>
        </p:grpSpPr>
        <p:sp>
          <p:nvSpPr>
            <p:cNvPr id="6" name="Freeform 6"/>
            <p:cNvSpPr/>
            <p:nvPr/>
          </p:nvSpPr>
          <p:spPr>
            <a:xfrm>
              <a:off x="0" y="0"/>
              <a:ext cx="1347834" cy="743050"/>
            </a:xfrm>
            <a:custGeom>
              <a:avLst/>
              <a:gdLst/>
              <a:ahLst/>
              <a:cxnLst/>
              <a:rect l="l" t="t" r="r" b="b"/>
              <a:pathLst>
                <a:path w="1347834" h="743050">
                  <a:moveTo>
                    <a:pt x="21228" y="0"/>
                  </a:moveTo>
                  <a:lnTo>
                    <a:pt x="1326606" y="0"/>
                  </a:lnTo>
                  <a:cubicBezTo>
                    <a:pt x="1338330" y="0"/>
                    <a:pt x="1347834" y="9504"/>
                    <a:pt x="1347834" y="21228"/>
                  </a:cubicBezTo>
                  <a:lnTo>
                    <a:pt x="1347834" y="721821"/>
                  </a:lnTo>
                  <a:cubicBezTo>
                    <a:pt x="1347834" y="727451"/>
                    <a:pt x="1345597" y="732851"/>
                    <a:pt x="1341616" y="736832"/>
                  </a:cubicBezTo>
                  <a:cubicBezTo>
                    <a:pt x="1337635" y="740813"/>
                    <a:pt x="1332236" y="743050"/>
                    <a:pt x="1326606" y="743050"/>
                  </a:cubicBezTo>
                  <a:lnTo>
                    <a:pt x="21228" y="743050"/>
                  </a:lnTo>
                  <a:cubicBezTo>
                    <a:pt x="9504" y="743050"/>
                    <a:pt x="0" y="733545"/>
                    <a:pt x="0" y="721821"/>
                  </a:cubicBezTo>
                  <a:lnTo>
                    <a:pt x="0" y="21228"/>
                  </a:lnTo>
                  <a:cubicBezTo>
                    <a:pt x="0" y="9504"/>
                    <a:pt x="9504" y="0"/>
                    <a:pt x="21228" y="0"/>
                  </a:cubicBezTo>
                  <a:close/>
                </a:path>
              </a:pathLst>
            </a:custGeom>
            <a:blipFill>
              <a:blip r:embed="rId2"/>
              <a:stretch>
                <a:fillRect r="-68392" b="-84798"/>
              </a:stretch>
            </a:blipFill>
          </p:spPr>
        </p:sp>
      </p:grpSp>
      <p:grpSp>
        <p:nvGrpSpPr>
          <p:cNvPr id="7" name="Group 7"/>
          <p:cNvGrpSpPr/>
          <p:nvPr/>
        </p:nvGrpSpPr>
        <p:grpSpPr>
          <a:xfrm rot="5400000">
            <a:off x="11882720" y="6705317"/>
            <a:ext cx="262696" cy="229859"/>
            <a:chOff x="0" y="0"/>
            <a:chExt cx="812800" cy="711200"/>
          </a:xfrm>
        </p:grpSpPr>
        <p:sp>
          <p:nvSpPr>
            <p:cNvPr id="8" name="Freeform 8"/>
            <p:cNvSpPr/>
            <p:nvPr/>
          </p:nvSpPr>
          <p:spPr>
            <a:xfrm>
              <a:off x="69582" y="102616"/>
              <a:ext cx="673636" cy="608584"/>
            </a:xfrm>
            <a:custGeom>
              <a:avLst/>
              <a:gdLst/>
              <a:ahLst/>
              <a:cxnLst/>
              <a:rect l="l" t="t" r="r" b="b"/>
              <a:pathLst>
                <a:path w="673636" h="608584">
                  <a:moveTo>
                    <a:pt x="424548" y="50912"/>
                  </a:moveTo>
                  <a:lnTo>
                    <a:pt x="655488" y="455056"/>
                  </a:lnTo>
                  <a:cubicBezTo>
                    <a:pt x="673636" y="486816"/>
                    <a:pt x="673506" y="525835"/>
                    <a:pt x="655146" y="557474"/>
                  </a:cubicBezTo>
                  <a:cubicBezTo>
                    <a:pt x="636785" y="589112"/>
                    <a:pt x="602971" y="608584"/>
                    <a:pt x="566392" y="608584"/>
                  </a:cubicBezTo>
                  <a:lnTo>
                    <a:pt x="107244" y="608584"/>
                  </a:lnTo>
                  <a:cubicBezTo>
                    <a:pt x="70665" y="608584"/>
                    <a:pt x="36851" y="589112"/>
                    <a:pt x="18491" y="557474"/>
                  </a:cubicBezTo>
                  <a:cubicBezTo>
                    <a:pt x="130" y="525835"/>
                    <a:pt x="0" y="486816"/>
                    <a:pt x="18148" y="455056"/>
                  </a:cubicBezTo>
                  <a:lnTo>
                    <a:pt x="249088" y="50912"/>
                  </a:lnTo>
                  <a:cubicBezTo>
                    <a:pt x="267078" y="19430"/>
                    <a:pt x="300558" y="0"/>
                    <a:pt x="336818" y="0"/>
                  </a:cubicBezTo>
                  <a:cubicBezTo>
                    <a:pt x="373078" y="0"/>
                    <a:pt x="406558" y="19430"/>
                    <a:pt x="424548" y="50912"/>
                  </a:cubicBezTo>
                  <a:close/>
                </a:path>
              </a:pathLst>
            </a:custGeom>
            <a:gradFill rotWithShape="1">
              <a:gsLst>
                <a:gs pos="0">
                  <a:srgbClr val="000000">
                    <a:alpha val="100000"/>
                  </a:srgbClr>
                </a:gs>
                <a:gs pos="100000">
                  <a:srgbClr val="001B0C">
                    <a:alpha val="100000"/>
                  </a:srgbClr>
                </a:gs>
              </a:gsLst>
              <a:lin ang="0"/>
            </a:gradFill>
          </p:spPr>
        </p:sp>
        <p:sp>
          <p:nvSpPr>
            <p:cNvPr id="9" name="TextBox 9"/>
            <p:cNvSpPr txBox="1"/>
            <p:nvPr/>
          </p:nvSpPr>
          <p:spPr>
            <a:xfrm>
              <a:off x="127000" y="273050"/>
              <a:ext cx="558800" cy="387350"/>
            </a:xfrm>
            <a:prstGeom prst="rect">
              <a:avLst/>
            </a:prstGeom>
          </p:spPr>
          <p:txBody>
            <a:bodyPr lIns="50800" tIns="50800" rIns="50800" bIns="50800" rtlCol="0" anchor="ctr"/>
            <a:lstStyle/>
            <a:p>
              <a:pPr algn="ctr">
                <a:lnSpc>
                  <a:spcPts val="2799"/>
                </a:lnSpc>
              </a:pPr>
              <a:endParaRPr/>
            </a:p>
          </p:txBody>
        </p:sp>
      </p:grpSp>
      <p:grpSp>
        <p:nvGrpSpPr>
          <p:cNvPr id="10" name="Group 10"/>
          <p:cNvGrpSpPr/>
          <p:nvPr/>
        </p:nvGrpSpPr>
        <p:grpSpPr>
          <a:xfrm>
            <a:off x="16658475" y="728288"/>
            <a:ext cx="600825" cy="600825"/>
            <a:chOff x="0" y="0"/>
            <a:chExt cx="605054" cy="605054"/>
          </a:xfrm>
        </p:grpSpPr>
        <p:sp>
          <p:nvSpPr>
            <p:cNvPr id="11" name="Freeform 11"/>
            <p:cNvSpPr/>
            <p:nvPr/>
          </p:nvSpPr>
          <p:spPr>
            <a:xfrm>
              <a:off x="0" y="0"/>
              <a:ext cx="605054" cy="605054"/>
            </a:xfrm>
            <a:custGeom>
              <a:avLst/>
              <a:gdLst/>
              <a:ahLst/>
              <a:cxnLst/>
              <a:rect l="l" t="t" r="r" b="b"/>
              <a:pathLst>
                <a:path w="605054" h="605054">
                  <a:moveTo>
                    <a:pt x="170606" y="0"/>
                  </a:moveTo>
                  <a:lnTo>
                    <a:pt x="434448" y="0"/>
                  </a:lnTo>
                  <a:cubicBezTo>
                    <a:pt x="479695" y="0"/>
                    <a:pt x="523090" y="17974"/>
                    <a:pt x="555084" y="49969"/>
                  </a:cubicBezTo>
                  <a:cubicBezTo>
                    <a:pt x="587079" y="81964"/>
                    <a:pt x="605054" y="125358"/>
                    <a:pt x="605054" y="170606"/>
                  </a:cubicBezTo>
                  <a:lnTo>
                    <a:pt x="605054" y="434448"/>
                  </a:lnTo>
                  <a:cubicBezTo>
                    <a:pt x="605054" y="528671"/>
                    <a:pt x="528671" y="605054"/>
                    <a:pt x="434448" y="605054"/>
                  </a:cubicBezTo>
                  <a:lnTo>
                    <a:pt x="170606" y="605054"/>
                  </a:lnTo>
                  <a:cubicBezTo>
                    <a:pt x="76383" y="605054"/>
                    <a:pt x="0" y="528671"/>
                    <a:pt x="0" y="434448"/>
                  </a:cubicBezTo>
                  <a:lnTo>
                    <a:pt x="0" y="170606"/>
                  </a:lnTo>
                  <a:cubicBezTo>
                    <a:pt x="0" y="76383"/>
                    <a:pt x="76383" y="0"/>
                    <a:pt x="170606" y="0"/>
                  </a:cubicBezTo>
                  <a:close/>
                </a:path>
              </a:pathLst>
            </a:custGeom>
            <a:gradFill rotWithShape="1">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id="12" name="TextBox 12"/>
            <p:cNvSpPr txBox="1"/>
            <p:nvPr/>
          </p:nvSpPr>
          <p:spPr>
            <a:xfrm>
              <a:off x="0" y="-38100"/>
              <a:ext cx="605054" cy="643154"/>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p:cNvSpPr/>
          <p:nvPr/>
        </p:nvSpPr>
        <p:spPr>
          <a:xfrm>
            <a:off x="16812608" y="859798"/>
            <a:ext cx="292558" cy="337804"/>
          </a:xfrm>
          <a:custGeom>
            <a:avLst/>
            <a:gdLst/>
            <a:ahLst/>
            <a:cxnLst/>
            <a:rect l="l" t="t" r="r" b="b"/>
            <a:pathLst>
              <a:path w="292558" h="337804">
                <a:moveTo>
                  <a:pt x="0" y="0"/>
                </a:moveTo>
                <a:lnTo>
                  <a:pt x="292559" y="0"/>
                </a:lnTo>
                <a:lnTo>
                  <a:pt x="292559" y="337804"/>
                </a:lnTo>
                <a:lnTo>
                  <a:pt x="0" y="33780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9144000" y="3038679"/>
            <a:ext cx="7252614" cy="553471"/>
          </a:xfrm>
          <a:prstGeom prst="rect">
            <a:avLst/>
          </a:prstGeom>
        </p:spPr>
        <p:txBody>
          <a:bodyPr lIns="0" tIns="0" rIns="0" bIns="0" rtlCol="0" anchor="t">
            <a:spAutoFit/>
          </a:bodyPr>
          <a:lstStyle/>
          <a:p>
            <a:pPr algn="l">
              <a:lnSpc>
                <a:spcPts val="3952"/>
              </a:lnSpc>
            </a:pPr>
            <a:r>
              <a:rPr lang="en-US" sz="3800" b="1">
                <a:solidFill>
                  <a:srgbClr val="FFFFFF"/>
                </a:solidFill>
                <a:latin typeface="Poppins Bold"/>
                <a:ea typeface="Poppins Bold"/>
                <a:cs typeface="Poppins Bold"/>
                <a:sym typeface="Poppins Bold"/>
              </a:rPr>
              <a:t>Key Columns in the Dataset</a:t>
            </a:r>
          </a:p>
        </p:txBody>
      </p:sp>
      <p:sp>
        <p:nvSpPr>
          <p:cNvPr id="15" name="TextBox 15"/>
          <p:cNvSpPr txBox="1"/>
          <p:nvPr/>
        </p:nvSpPr>
        <p:spPr>
          <a:xfrm>
            <a:off x="9144000" y="3775491"/>
            <a:ext cx="7995788" cy="3854450"/>
          </a:xfrm>
          <a:prstGeom prst="rect">
            <a:avLst/>
          </a:prstGeom>
        </p:spPr>
        <p:txBody>
          <a:bodyPr lIns="0" tIns="0" rIns="0" bIns="0" rtlCol="0" anchor="t">
            <a:spAutoFit/>
          </a:bodyPr>
          <a:lstStyle/>
          <a:p>
            <a:pPr marL="431801" lvl="1" indent="-215900" algn="just">
              <a:lnSpc>
                <a:spcPts val="3400"/>
              </a:lnSpc>
              <a:buFont typeface="Arial"/>
              <a:buChar char="•"/>
            </a:pPr>
            <a:r>
              <a:rPr lang="en-US" sz="2000">
                <a:solidFill>
                  <a:srgbClr val="FFFFFF"/>
                </a:solidFill>
                <a:latin typeface="Poppins"/>
                <a:ea typeface="Poppins"/>
                <a:cs typeface="Poppins"/>
                <a:sym typeface="Poppins"/>
              </a:rPr>
              <a:t>HotelName: Name of the hotel.</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HotelRating: Rating of the hotel (e.g., stars).</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CityName: Location of the hotel.</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HotelFacilities: Facilities offered (e.g., parking, free WiFi).</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Attractions: Nearby attractions.</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Description: Brief description of the hotel.</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PhoneNumber: Contact information.</a:t>
            </a:r>
          </a:p>
          <a:p>
            <a:pPr marL="431801" lvl="1" indent="-215900" algn="just">
              <a:lnSpc>
                <a:spcPts val="3400"/>
              </a:lnSpc>
              <a:buFont typeface="Arial"/>
              <a:buChar char="•"/>
            </a:pPr>
            <a:r>
              <a:rPr lang="en-US" sz="2000">
                <a:solidFill>
                  <a:srgbClr val="FFFFFF"/>
                </a:solidFill>
                <a:latin typeface="Poppins"/>
                <a:ea typeface="Poppins"/>
                <a:cs typeface="Poppins"/>
                <a:sym typeface="Poppins"/>
              </a:rPr>
              <a:t>HotelWebsiteUrl: Official website of the hotel</a:t>
            </a:r>
          </a:p>
          <a:p>
            <a:pPr algn="just">
              <a:lnSpc>
                <a:spcPts val="3400"/>
              </a:lnSpc>
            </a:pPr>
            <a:endParaRPr lang="en-US" sz="2000">
              <a:solidFill>
                <a:srgbClr val="FFFFFF"/>
              </a:solidFill>
              <a:latin typeface="Poppins"/>
              <a:ea typeface="Poppins"/>
              <a:cs typeface="Poppins"/>
              <a:sym typeface="Poppins"/>
            </a:endParaRPr>
          </a:p>
        </p:txBody>
      </p:sp>
      <p:sp>
        <p:nvSpPr>
          <p:cNvPr id="16" name="TextBox 16"/>
          <p:cNvSpPr txBox="1"/>
          <p:nvPr/>
        </p:nvSpPr>
        <p:spPr>
          <a:xfrm>
            <a:off x="8618012" y="8899525"/>
            <a:ext cx="8641288" cy="358775"/>
          </a:xfrm>
          <a:prstGeom prst="rect">
            <a:avLst/>
          </a:prstGeom>
        </p:spPr>
        <p:txBody>
          <a:bodyPr lIns="0" tIns="0" rIns="0" bIns="0" rtlCol="0" anchor="t">
            <a:spAutoFit/>
          </a:bodyPr>
          <a:lstStyle/>
          <a:p>
            <a:pPr algn="r">
              <a:lnSpc>
                <a:spcPts val="2799"/>
              </a:lnSpc>
              <a:spcBef>
                <a:spcPct val="0"/>
              </a:spcBef>
            </a:pPr>
            <a:r>
              <a:rPr lang="en-US" sz="1999">
                <a:solidFill>
                  <a:srgbClr val="FFFFFF"/>
                </a:solidFill>
                <a:latin typeface="Poppins"/>
                <a:ea typeface="Poppins"/>
                <a:cs typeface="Poppins"/>
                <a:sym typeface="Poppins"/>
              </a:rPr>
              <a:t>https://www.kaggle.com/datasets/raj713335/tbo-hotels-dataset</a:t>
            </a:r>
          </a:p>
        </p:txBody>
      </p:sp>
      <p:sp>
        <p:nvSpPr>
          <p:cNvPr id="17" name="TextBox 17"/>
          <p:cNvSpPr txBox="1"/>
          <p:nvPr/>
        </p:nvSpPr>
        <p:spPr>
          <a:xfrm>
            <a:off x="9560768" y="6545609"/>
            <a:ext cx="1691184" cy="425450"/>
          </a:xfrm>
          <a:prstGeom prst="rect">
            <a:avLst/>
          </a:prstGeom>
        </p:spPr>
        <p:txBody>
          <a:bodyPr lIns="0" tIns="0" rIns="0" bIns="0" rtlCol="0" anchor="t">
            <a:spAutoFit/>
          </a:bodyPr>
          <a:lstStyle/>
          <a:p>
            <a:pPr algn="ctr">
              <a:lnSpc>
                <a:spcPts val="3400"/>
              </a:lnSpc>
            </a:pPr>
            <a:r>
              <a:rPr lang="en-US" sz="2000">
                <a:solidFill>
                  <a:srgbClr val="000000"/>
                </a:solidFill>
                <a:latin typeface="Poppins"/>
                <a:ea typeface="Poppins"/>
                <a:cs typeface="Poppins"/>
                <a:sym typeface="Poppins"/>
              </a:rPr>
              <a:t>Learn More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1256</Words>
  <Application>Microsoft Office PowerPoint</Application>
  <PresentationFormat>自定义</PresentationFormat>
  <Paragraphs>170</Paragraphs>
  <Slides>16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Poppins Bold</vt:lpstr>
      <vt:lpstr>Arial</vt:lpstr>
      <vt:lpstr>Calibri</vt:lpstr>
      <vt:lpstr>Poppins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Lang Chain Travel Agent</dc:title>
  <cp:lastModifiedBy>Shi Qiu</cp:lastModifiedBy>
  <cp:revision>1</cp:revision>
  <dcterms:created xsi:type="dcterms:W3CDTF">2006-08-16T00:00:00Z</dcterms:created>
  <dcterms:modified xsi:type="dcterms:W3CDTF">2024-12-13T18:12:47Z</dcterms:modified>
  <dc:identifier>DAGY9bw-qJs</dc:identifier>
</cp:coreProperties>
</file>