
<file path=[Content_Types].xml><?xml version="1.0" encoding="utf-8"?>
<Types xmlns="http://schemas.openxmlformats.org/package/2006/content-types">
  <Default Extension="xml" ContentType="application/vnd.openxmlformats-package.core-properties+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s/slide1211.xml" ContentType="application/vnd.openxmlformats-officedocument.presentationml.slide+xml"/>
  <Override PartName="/ppt/slideLayouts/slideLayout211.xml" ContentType="application/vnd.openxmlformats-officedocument.presentationml.slideLayout+xml"/>
  <Override PartName="/ppt/slideMasters/slideMaster111.xml" ContentType="application/vnd.openxmlformats-officedocument.presentationml.slideMaster+xml"/>
  <Override PartName="/ppt/slideLayouts/slideLayout322.xml" ContentType="application/vnd.openxmlformats-officedocument.presentationml.slideLayout+xml"/>
  <Override PartName="/ppt/theme/theme111.xml" ContentType="application/vnd.openxmlformats-officedocument.theme+xml"/>
  <Override PartName="/ppt/slideLayouts/slideLayout133.xml" ContentType="application/vnd.openxmlformats-officedocument.presentationml.slideLayout+xml"/>
  <Override PartName="/ppt/slideLayouts/slideLayout644.xml" ContentType="application/vnd.openxmlformats-officedocument.presentationml.slideLayout+xml"/>
  <Override PartName="/ppt/slideLayouts/slideLayout555.xml" ContentType="application/vnd.openxmlformats-officedocument.presentationml.slideLayout+xml"/>
  <Override PartName="/ppt/slideLayouts/slideLayout466.xml" ContentType="application/vnd.openxmlformats-officedocument.presentationml.slideLayout+xml"/>
  <Override PartName="/ppt/slides/slide1722.xml" ContentType="application/vnd.openxmlformats-officedocument.presentationml.slide+xml"/>
  <Override PartName="/ppt/slides/slide2533.xml" ContentType="application/vnd.openxmlformats-officedocument.presentationml.slide+xml"/>
  <Override PartName="/ppt/slides/slide244.xml" ContentType="application/vnd.openxmlformats-officedocument.presentationml.slide+xml"/>
  <Override PartName="/ppt/notesSlides/notesSlide111.xml" ContentType="application/vnd.openxmlformats-officedocument.presentationml.notesSlide+xml"/>
  <Override PartName="/ppt/notesMasters/notesMaster111.xml" ContentType="application/vnd.openxmlformats-officedocument.presentationml.notesMaster+xml"/>
  <Override PartName="/ppt/theme/theme222.xml" ContentType="application/vnd.openxmlformats-officedocument.theme+xml"/>
  <Override PartName="/ppt/slides/slide2055.xml" ContentType="application/vnd.openxmlformats-officedocument.presentationml.slide+xml"/>
  <Override PartName="/ppt/viewProps.xml" ContentType="application/vnd.openxmlformats-officedocument.presentationml.viewProps+xml"/>
  <Override PartName="/ppt/slides/slide666.xml" ContentType="application/vnd.openxmlformats-officedocument.presentationml.slide+xml"/>
  <Override PartName="/ppt/slides/slide1177.xml" ContentType="application/vnd.openxmlformats-officedocument.presentationml.slide+xml"/>
  <Override PartName="/ppt/slides/slide1688.xml" ContentType="application/vnd.openxmlformats-officedocument.presentationml.slide+xml"/>
  <Override PartName="/ppt/slides/slide2499.xml" ContentType="application/vnd.openxmlformats-officedocument.presentationml.slide+xml"/>
  <Override PartName="/ppt/presProps.xml" ContentType="application/vnd.openxmlformats-officedocument.presentationml.presProps+xml"/>
  <Override PartName="/ppt/slides/slide11010.xml" ContentType="application/vnd.openxmlformats-officedocument.presentationml.slide+xml"/>
  <Override PartName="/ppt/slides/slide151111.xml" ContentType="application/vnd.openxmlformats-officedocument.presentationml.slide+xml"/>
  <Override PartName="/ppt/slides/slide191212.xml" ContentType="application/vnd.openxmlformats-officedocument.presentationml.slide+xml"/>
  <Override PartName="/ppt/slides/slide281313.xml" ContentType="application/vnd.openxmlformats-officedocument.presentationml.slide+xml"/>
  <Override PartName="/ppt/slides/slide51414.xml" ContentType="application/vnd.openxmlformats-officedocument.presentationml.slide+xml"/>
  <Override PartName="/ppt/slides/slide101515.xml" ContentType="application/vnd.openxmlformats-officedocument.presentationml.slide+xml"/>
  <Override PartName="/ppt/slides/slide231616.xml" ContentType="application/vnd.openxmlformats-officedocument.presentationml.slide+xml"/>
  <Override PartName="/ppt/handoutMasters/handoutMaster111.xml" ContentType="application/vnd.openxmlformats-officedocument.presentationml.handoutMaster+xml"/>
  <Override PartName="/ppt/theme/theme333.xml" ContentType="application/vnd.openxmlformats-officedocument.theme+xml"/>
  <Override PartName="/ppt/slides/slide41717.xml" ContentType="application/vnd.openxmlformats-officedocument.presentationml.slide+xml"/>
  <Override PartName="/ppt/slides/slide141818.xml" ContentType="application/vnd.openxmlformats-officedocument.presentationml.slide+xml"/>
  <Override PartName="/ppt/slides/slide221919.xml" ContentType="application/vnd.openxmlformats-officedocument.presentationml.slide+xml"/>
  <Override PartName="/ppt/slides/slide272020.xml" ContentType="application/vnd.openxmlformats-officedocument.presentationml.slide+xml"/>
  <Override PartName="/ppt/tableStyles.xml" ContentType="application/vnd.openxmlformats-officedocument.presentationml.tableStyles+xml"/>
  <Override PartName="/ppt/slides/slide92121.xml" ContentType="application/vnd.openxmlformats-officedocument.presentationml.slide+xml"/>
  <Override PartName="/ppt/slides/slide182222.xml" ContentType="application/vnd.openxmlformats-officedocument.presentationml.slide+xml"/>
  <Override PartName="/ppt/slides/slide32323.xml" ContentType="application/vnd.openxmlformats-officedocument.presentationml.slide+xml"/>
  <Override PartName="/ppt/slides/slide82424.xml" ContentType="application/vnd.openxmlformats-officedocument.presentationml.slide+xml"/>
  <Override PartName="/ppt/slides/slide132525.xml" ContentType="application/vnd.openxmlformats-officedocument.presentationml.slide+xml"/>
  <Override PartName="/ppt/slides/slide212626.xml" ContentType="application/vnd.openxmlformats-officedocument.presentationml.slide+xml"/>
  <Override PartName="/ppt/slides/slide262727.xml" ContentType="application/vnd.openxmlformats-officedocument.presentationml.slide+xml"/>
  <Override PartName="/ppt/slides/slide292828.xml" ContentType="application/vnd.openxmlformats-officedocument.presentationml.slide+xml"/>
  <Override PartName="/ppt/slides/slide72929.xml" ContentType="application/vnd.openxmlformats-officedocument.presentationml.slide+xml"/>
  <Override PartName="/docProps/app.xml" ContentType="application/vnd.openxmlformats-officedocument.extended-properties+xml"/>
  <Override PartName="/ppt/slides/slide30.xml" ContentType="application/vnd.openxmlformats-officedocument.presentationml.slide+xml"/>
</Types>
</file>

<file path=_rels/.rels>&#65279;<?xml version="1.0" encoding="utf-8"?><Relationships xmlns="http://schemas.openxmlformats.org/package/2006/relationships"><Relationship Type="http://schemas.openxmlformats.org/package/2006/relationships/metadata/core-properties" Target="/docProps/core.xml" Id="rId3" /><Relationship Type="http://schemas.openxmlformats.org/package/2006/relationships/metadata/thumbnail" Target="/docProps/thumbnail.jpeg" Id="rId2" /><Relationship Type="http://schemas.openxmlformats.org/officeDocument/2006/relationships/officeDocument" Target="/ppt/presentation.xml" Id="rId1" /><Relationship Type="http://schemas.openxmlformats.org/officeDocument/2006/relationships/extended-properties" Target="/docProps/app.xml" Id="rId4" /></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1"/>
  </p:notesMasterIdLst>
  <p:handoutMasterIdLst>
    <p:handoutMasterId r:id="rId32"/>
  </p:handoutMasterIdLst>
  <p:sldIdLst>
    <p:sldId id="411" r:id="Rfe85541f48e2481c" DeepLBanner=""/>
    <p:sldId id="357" r:id="rId2"/>
    <p:sldId id="257" r:id="rId3"/>
    <p:sldId id="328" r:id="rId4"/>
    <p:sldId id="319" r:id="rId5"/>
    <p:sldId id="367" r:id="rId6"/>
    <p:sldId id="352" r:id="rId7"/>
    <p:sldId id="379" r:id="rId8"/>
    <p:sldId id="375" r:id="rId9"/>
    <p:sldId id="377" r:id="rId10"/>
    <p:sldId id="378" r:id="rId11"/>
    <p:sldId id="384" r:id="rId12"/>
    <p:sldId id="410" r:id="rId13"/>
    <p:sldId id="371" r:id="rId14"/>
    <p:sldId id="383" r:id="rId15"/>
    <p:sldId id="351" r:id="rId16"/>
    <p:sldId id="358" r:id="rId17"/>
    <p:sldId id="354" r:id="rId18"/>
    <p:sldId id="353" r:id="rId19"/>
    <p:sldId id="407" r:id="rId20"/>
    <p:sldId id="408" r:id="rId21"/>
    <p:sldId id="364" r:id="rId22"/>
    <p:sldId id="362" r:id="rId23"/>
    <p:sldId id="372" r:id="rId24"/>
    <p:sldId id="361" r:id="rId25"/>
    <p:sldId id="363" r:id="rId26"/>
    <p:sldId id="373" r:id="rId27"/>
    <p:sldId id="366" r:id="rId28"/>
    <p:sldId id="360" r:id="rId29"/>
    <p:sldId id="409" r:id="rId30"/>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modifyVerifier cryptProviderType="rsaAES" cryptAlgorithmClass="hash" cryptAlgorithmType="typeAny" cryptAlgorithmSid="14" spinCount="100000" saltData="rLc289m98e2nu1rZwxn8RQ==" hashData="jl31I+FZfeL3Da0RWjDsWJ2KAcjcNQYNNNRC5PJm8VIGc75Z01xRsS7AMK0y6Q/BGsMylPB72fPI5Y8B5FFi7w=="/>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94660"/>
  </p:normalViewPr>
  <p:slideViewPr>
    <p:cSldViewPr snapToGrid="0">
      <p:cViewPr varScale="1">
        <p:scale>
          <a:sx n="106" d="100"/>
          <a:sy n="106" d="100"/>
        </p:scale>
        <p:origin x="1752"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1" d="100"/>
          <a:sy n="51" d="100"/>
        </p:scale>
        <p:origin x="-1260" y="-84"/>
      </p:cViewPr>
      <p:guideLst>
        <p:guide orient="horz" pos="2928"/>
        <p:guide pos="2208"/>
      </p:guideLst>
    </p:cSldViewPr>
  </p:notesViewPr>
  <p:gridSpacing cx="76200" cy="76200"/>
</p:viewPr>
</file>

<file path=ppt/_rels/presentation.xml.rels>&#65279;<?xml version="1.0" encoding="utf-8"?><Relationships xmlns="http://schemas.openxmlformats.org/package/2006/relationships"><Relationship Type="http://schemas.openxmlformats.org/officeDocument/2006/relationships/slide" Target="/ppt/slides/slide1211.xml" Id="rId13" /><Relationship Type="http://schemas.openxmlformats.org/officeDocument/2006/relationships/slide" Target="/ppt/slides/slide1722.xml" Id="rId18" /><Relationship Type="http://schemas.openxmlformats.org/officeDocument/2006/relationships/slide" Target="/ppt/slides/slide2533.xml" Id="rId26" /><Relationship Type="http://schemas.openxmlformats.org/officeDocument/2006/relationships/slide" Target="/ppt/slides/slide244.xml" Id="rId3" /><Relationship Type="http://schemas.openxmlformats.org/officeDocument/2006/relationships/slide" Target="/ppt/slides/slide2055.xml" Id="rId21" /><Relationship Type="http://schemas.openxmlformats.org/officeDocument/2006/relationships/viewProps" Target="/ppt/viewProps.xml" Id="rId34" /><Relationship Type="http://schemas.openxmlformats.org/officeDocument/2006/relationships/slide" Target="/ppt/slides/slide666.xml" Id="rId7" /><Relationship Type="http://schemas.openxmlformats.org/officeDocument/2006/relationships/slide" Target="/ppt/slides/slide1177.xml" Id="rId12" /><Relationship Type="http://schemas.openxmlformats.org/officeDocument/2006/relationships/slide" Target="/ppt/slides/slide1688.xml" Id="rId17" /><Relationship Type="http://schemas.openxmlformats.org/officeDocument/2006/relationships/slide" Target="/ppt/slides/slide2499.xml" Id="rId25" /><Relationship Type="http://schemas.openxmlformats.org/officeDocument/2006/relationships/presProps" Target="/ppt/presProps.xml" Id="rId33" /><Relationship Type="http://schemas.openxmlformats.org/officeDocument/2006/relationships/slide" Target="/ppt/slides/slide11010.xml" Id="rId2" /><Relationship Type="http://schemas.openxmlformats.org/officeDocument/2006/relationships/slide" Target="/ppt/slides/slide151111.xml" Id="rId16" /><Relationship Type="http://schemas.openxmlformats.org/officeDocument/2006/relationships/slide" Target="/ppt/slides/slide191212.xml" Id="rId20" /><Relationship Type="http://schemas.openxmlformats.org/officeDocument/2006/relationships/slide" Target="/ppt/slides/slide281313.xml" Id="rId29" /><Relationship Type="http://schemas.openxmlformats.org/officeDocument/2006/relationships/slideMaster" Target="/ppt/slideMasters/slideMaster111.xml" Id="rId1" /><Relationship Type="http://schemas.openxmlformats.org/officeDocument/2006/relationships/slide" Target="/ppt/slides/slide51414.xml" Id="rId6" /><Relationship Type="http://schemas.openxmlformats.org/officeDocument/2006/relationships/slide" Target="/ppt/slides/slide101515.xml" Id="rId11" /><Relationship Type="http://schemas.openxmlformats.org/officeDocument/2006/relationships/slide" Target="/ppt/slides/slide231616.xml" Id="rId24" /><Relationship Type="http://schemas.openxmlformats.org/officeDocument/2006/relationships/handoutMaster" Target="/ppt/handoutMasters/handoutMaster111.xml" Id="rId32" /><Relationship Type="http://schemas.openxmlformats.org/officeDocument/2006/relationships/slide" Target="/ppt/slides/slide41717.xml" Id="rId5" /><Relationship Type="http://schemas.openxmlformats.org/officeDocument/2006/relationships/slide" Target="/ppt/slides/slide141818.xml" Id="rId15" /><Relationship Type="http://schemas.openxmlformats.org/officeDocument/2006/relationships/slide" Target="/ppt/slides/slide221919.xml" Id="rId23" /><Relationship Type="http://schemas.openxmlformats.org/officeDocument/2006/relationships/slide" Target="/ppt/slides/slide272020.xml" Id="rId28" /><Relationship Type="http://schemas.openxmlformats.org/officeDocument/2006/relationships/tableStyles" Target="/ppt/tableStyles.xml" Id="rId36" /><Relationship Type="http://schemas.openxmlformats.org/officeDocument/2006/relationships/slide" Target="/ppt/slides/slide92121.xml" Id="rId10" /><Relationship Type="http://schemas.openxmlformats.org/officeDocument/2006/relationships/slide" Target="/ppt/slides/slide182222.xml" Id="rId19" /><Relationship Type="http://schemas.openxmlformats.org/officeDocument/2006/relationships/notesMaster" Target="/ppt/notesMasters/notesMaster111.xml" Id="rId31" /><Relationship Type="http://schemas.openxmlformats.org/officeDocument/2006/relationships/slide" Target="/ppt/slides/slide32323.xml" Id="rId4" /><Relationship Type="http://schemas.openxmlformats.org/officeDocument/2006/relationships/slide" Target="/ppt/slides/slide82424.xml" Id="rId9" /><Relationship Type="http://schemas.openxmlformats.org/officeDocument/2006/relationships/slide" Target="/ppt/slides/slide132525.xml" Id="rId14" /><Relationship Type="http://schemas.openxmlformats.org/officeDocument/2006/relationships/slide" Target="/ppt/slides/slide212626.xml" Id="rId22" /><Relationship Type="http://schemas.openxmlformats.org/officeDocument/2006/relationships/slide" Target="/ppt/slides/slide262727.xml" Id="rId27" /><Relationship Type="http://schemas.openxmlformats.org/officeDocument/2006/relationships/slide" Target="/ppt/slides/slide292828.xml" Id="rId30" /><Relationship Type="http://schemas.openxmlformats.org/officeDocument/2006/relationships/theme" Target="/ppt/theme/theme111.xml" Id="rId35" /><Relationship Type="http://schemas.openxmlformats.org/officeDocument/2006/relationships/slide" Target="/ppt/slides/slide72929.xml" Id="rId8" /><Relationship Type="http://schemas.openxmlformats.org/officeDocument/2006/relationships/slide" Target="/ppt/slides/slide30.xml" Id="Rfe85541f48e2481c" /></Relationships>
</file>

<file path=ppt/handoutMasters/_rels/handoutMaster111.xml.rels>&#65279;<?xml version="1.0" encoding="utf-8"?><Relationships xmlns="http://schemas.openxmlformats.org/package/2006/relationships"><Relationship Type="http://schemas.openxmlformats.org/officeDocument/2006/relationships/theme" Target="/ppt/theme/theme333.xml" Id="rId1" /></Relationships>
</file>

<file path=ppt/handoutMasters/handoutMaster11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0F9E77-34D5-8C63-70D7-7525F5A3EFBF}"/>
              </a:ext>
            </a:extLst>
          </p:cNvPr>
          <p:cNvSpPr>
            <a:spLocks noGrp="1"/>
          </p:cNvSpPr>
          <p:nvPr>
            <p:ph type="hdr" sz="quarter"/>
          </p:nvPr>
        </p:nvSpPr>
        <p:spPr>
          <a:xfrm>
            <a:off x="0" y="0"/>
            <a:ext cx="3038475" cy="465138"/>
          </a:xfrm>
          <a:prstGeom prst="rect">
            <a:avLst/>
          </a:prstGeom>
        </p:spPr>
        <p:txBody>
          <a:bodyPr vert="horz" lIns="93177" tIns="46589" rIns="93177" bIns="46589" rtlCol="0"/>
          <a:lstStyle>
            <a:lvl1pPr algn="l" eaLnBrk="1" hangingPunct="1">
              <a:defRPr sz="1200">
                <a:latin typeface="Arial" charset="0"/>
                <a:cs typeface="Arial" charset="0"/>
              </a:defRPr>
            </a:lvl1pPr>
          </a:lstStyle>
          <a:p>
            <a:pPr>
              <a:defRPr/>
            </a:pPr>
            <a:r>
              <a:rPr lang="en-US"/>
              <a:t>Chapter 1</a:t>
            </a:r>
          </a:p>
        </p:txBody>
      </p:sp>
      <p:sp>
        <p:nvSpPr>
          <p:cNvPr id="4" name="Footer Placeholder 3">
            <a:extLst>
              <a:ext uri="{FF2B5EF4-FFF2-40B4-BE49-F238E27FC236}">
                <a16:creationId xmlns:a16="http://schemas.microsoft.com/office/drawing/2014/main" id="{5331EDF1-58AD-4545-418E-F82D1653F2B8}"/>
              </a:ext>
            </a:extLst>
          </p:cNvPr>
          <p:cNvSpPr>
            <a:spLocks noGrp="1"/>
          </p:cNvSpPr>
          <p:nvPr>
            <p:ph type="ftr" sz="quarter" idx="2"/>
          </p:nvPr>
        </p:nvSpPr>
        <p:spPr>
          <a:xfrm>
            <a:off x="0" y="8829675"/>
            <a:ext cx="3038475" cy="465138"/>
          </a:xfrm>
          <a:prstGeom prst="rect">
            <a:avLst/>
          </a:prstGeom>
        </p:spPr>
        <p:txBody>
          <a:bodyPr vert="horz" lIns="93177" tIns="46589" rIns="93177" bIns="46589" rtlCol="0" anchor="b"/>
          <a:lstStyle>
            <a:lvl1pPr algn="l" eaLnBrk="1" hangingPunct="1">
              <a:defRPr sz="1200">
                <a:latin typeface="Arial" charset="0"/>
                <a:cs typeface="Arial" charset="0"/>
              </a:defRPr>
            </a:lvl1pPr>
          </a:lstStyle>
          <a:p>
            <a:pPr>
              <a:defRPr/>
            </a:pPr>
            <a:r>
              <a:rPr lang="en-US"/>
              <a:t>Larson/Farber 4th ed</a:t>
            </a:r>
          </a:p>
        </p:txBody>
      </p:sp>
      <p:sp>
        <p:nvSpPr>
          <p:cNvPr id="5" name="Slide Number Placeholder 4">
            <a:extLst>
              <a:ext uri="{FF2B5EF4-FFF2-40B4-BE49-F238E27FC236}">
                <a16:creationId xmlns:a16="http://schemas.microsoft.com/office/drawing/2014/main" id="{B22B79C4-2A3A-7292-F4CF-319487782605}"/>
              </a:ext>
            </a:extLst>
          </p:cNvPr>
          <p:cNvSpPr>
            <a:spLocks noGrp="1"/>
          </p:cNvSpPr>
          <p:nvPr>
            <p:ph type="sldNum" sz="quarter" idx="3"/>
          </p:nvPr>
        </p:nvSpPr>
        <p:spPr>
          <a:xfrm>
            <a:off x="3970338" y="8829675"/>
            <a:ext cx="3038475" cy="465138"/>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vl1pPr>
          </a:lstStyle>
          <a:p>
            <a:pPr>
              <a:defRPr/>
            </a:pPr>
            <a:fld id="{C6CD0EF8-22DB-43FC-9A73-927F320AE4A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dt="0"/>
</p:handoutMaster>
</file>

<file path=ppt/notesMasters/_rels/notesMaster111.xml.rels>&#65279;<?xml version="1.0" encoding="utf-8"?><Relationships xmlns="http://schemas.openxmlformats.org/package/2006/relationships"><Relationship Type="http://schemas.openxmlformats.org/officeDocument/2006/relationships/theme" Target="/ppt/theme/theme222.xml" Id="rId1" /></Relationships>
</file>

<file path=ppt/notesMasters/notesMaster111.xml><?xml version="1.0" encoding="utf-8"?>
<p:notesMaster xmlns:a16="http://schemas.microsoft.com/office/drawing/2014/main"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C83B8B-E2C1-B46D-8EBA-2EAD595B5515}"/>
              </a:ext>
            </a:extLst>
          </p:cNvPr>
          <p:cNvSpPr>
            <a:spLocks noGrp="1"/>
          </p:cNvSpPr>
          <p:nvPr>
            <p:ph type="hdr" sz="quarter"/>
          </p:nvPr>
        </p:nvSpPr>
        <p:spPr>
          <a:xfrm>
            <a:off x="0" y="0"/>
            <a:ext cx="3038475" cy="465138"/>
          </a:xfrm>
          <a:prstGeom prst="rect">
            <a:avLst/>
          </a:prstGeom>
        </p:spPr>
        <p:txBody>
          <a:bodyPr vert="horz" lIns="93177" tIns="46589" rIns="93177" bIns="46589" rtlCol="0"/>
          <a:lstStyle>
            <a:lvl1pPr algn="l" eaLnBrk="1" hangingPunct="1">
              <a:defRPr sz="1200">
                <a:latin typeface="Arial" charset="0"/>
                <a:cs typeface="Arial" charset="0"/>
              </a:defRPr>
            </a:lvl1pPr>
          </a:lstStyle>
          <a:p>
            <a:pPr>
              <a:defRPr/>
            </a:pPr>
            <a:r>
              <a:rPr lang="en-US"/>
              <a:t>第一章</a:t>
            </a:r>
          </a:p>
        </p:txBody>
      </p:sp>
      <p:sp>
        <p:nvSpPr>
          <p:cNvPr id="4" name="Slide Image Placeholder 3">
            <a:extLst>
              <a:ext uri="{FF2B5EF4-FFF2-40B4-BE49-F238E27FC236}">
                <a16:creationId xmlns:a16="http://schemas.microsoft.com/office/drawing/2014/main" id="{C782F99B-6B5A-2733-4162-F7FD90E9A6D5}"/>
              </a:ext>
            </a:extLst>
          </p:cNvPr>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a:extLst>
              <a:ext uri="{FF2B5EF4-FFF2-40B4-BE49-F238E27FC236}">
                <a16:creationId xmlns:a16="http://schemas.microsoft.com/office/drawing/2014/main" id="{7CEEAC23-917C-7FAB-608B-964478ED1CFF}"/>
              </a:ext>
            </a:extLst>
          </p:cNvPr>
          <p:cNvSpPr>
            <a:spLocks noGrp="1"/>
          </p:cNvSpPr>
          <p:nvPr>
            <p:ph type="body" sz="quarter" idx="3"/>
          </p:nvPr>
        </p:nvSpPr>
        <p:spPr>
          <a:xfrm>
            <a:off x="701675" y="4416425"/>
            <a:ext cx="5607050" cy="4183063"/>
          </a:xfrm>
          <a:prstGeom prst="rect">
            <a:avLst/>
          </a:prstGeom>
        </p:spPr>
        <p:txBody>
          <a:bodyPr vert="horz" lIns="93177" tIns="46589" rIns="93177" bIns="46589" rtlCol="0">
            <a:normAutofit/>
          </a:bodyPr>
          <a:lstStyle/>
          <a:p>
            <a:pPr lvl="0"/>
            <a:r>
              <a:rPr lang="en-US" noProof="0"/>
              <a:t>点击编辑主文本样式</a:t>
            </a:r>
          </a:p>
          <a:p>
            <a:pPr lvl="1"/>
            <a:r>
              <a:rPr lang="en-US" noProof="0"/>
              <a:t>第二层</a:t>
            </a:r>
          </a:p>
          <a:p>
            <a:pPr lvl="2"/>
            <a:r>
              <a:rPr lang="en-US" noProof="0"/>
              <a:t>第三层</a:t>
            </a:r>
          </a:p>
          <a:p>
            <a:pPr lvl="3"/>
            <a:r>
              <a:rPr lang="en-US" noProof="0"/>
              <a:t>第四层</a:t>
            </a:r>
          </a:p>
          <a:p>
            <a:pPr lvl="4"/>
            <a:r>
              <a:rPr lang="en-US" noProof="0"/>
              <a:t>第五层</a:t>
            </a:r>
          </a:p>
        </p:txBody>
      </p:sp>
      <p:sp>
        <p:nvSpPr>
          <p:cNvPr id="6" name="Footer Placeholder 5">
            <a:extLst>
              <a:ext uri="{FF2B5EF4-FFF2-40B4-BE49-F238E27FC236}">
                <a16:creationId xmlns:a16="http://schemas.microsoft.com/office/drawing/2014/main" id="{614D5E9D-2059-A89D-4F49-7F44787599C3}"/>
              </a:ext>
            </a:extLst>
          </p:cNvPr>
          <p:cNvSpPr>
            <a:spLocks noGrp="1"/>
          </p:cNvSpPr>
          <p:nvPr>
            <p:ph type="ftr" sz="quarter" idx="4"/>
          </p:nvPr>
        </p:nvSpPr>
        <p:spPr>
          <a:xfrm>
            <a:off x="0" y="8829675"/>
            <a:ext cx="3038475" cy="465138"/>
          </a:xfrm>
          <a:prstGeom prst="rect">
            <a:avLst/>
          </a:prstGeom>
        </p:spPr>
        <p:txBody>
          <a:bodyPr vert="horz" lIns="93177" tIns="46589" rIns="93177" bIns="46589" rtlCol="0" anchor="b"/>
          <a:lstStyle>
            <a:lvl1pPr algn="l" eaLnBrk="1" hangingPunct="1">
              <a:defRPr sz="1200">
                <a:latin typeface="Arial" charset="0"/>
                <a:cs typeface="Arial" charset="0"/>
              </a:defRPr>
            </a:lvl1pPr>
          </a:lstStyle>
          <a:p>
            <a:pPr>
              <a:defRPr/>
            </a:pPr>
            <a:r>
              <a:rPr lang="en-US"/>
              <a:t>Larson/Farber第四版</a:t>
            </a:r>
          </a:p>
        </p:txBody>
      </p:sp>
      <p:sp>
        <p:nvSpPr>
          <p:cNvPr id="7" name="Slide Number Placeholder 6">
            <a:extLst>
              <a:ext uri="{FF2B5EF4-FFF2-40B4-BE49-F238E27FC236}">
                <a16:creationId xmlns:a16="http://schemas.microsoft.com/office/drawing/2014/main" id="{9C7E0095-D3D7-E962-BF12-B3C5A1DAF1F0}"/>
              </a:ext>
            </a:extLst>
          </p:cNvPr>
          <p:cNvSpPr>
            <a:spLocks noGrp="1"/>
          </p:cNvSpPr>
          <p:nvPr>
            <p:ph type="sldNum" sz="quarter" idx="5"/>
          </p:nvPr>
        </p:nvSpPr>
        <p:spPr>
          <a:xfrm>
            <a:off x="3970338" y="8829675"/>
            <a:ext cx="3038475" cy="465138"/>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vl1pPr>
          </a:lstStyle>
          <a:p>
            <a:pPr>
              <a:defRPr/>
            </a:pPr>
            <a:fld id="{D61AE1B6-4E45-48FE-9DC2-6303841BE8B2}" type="slidenum">
              <a:rPr lang="en-US" altLang="en-US"/>
              <a:t>'#'</a:t>
            </a:fld>
            <a:endParaRPr lang="en-US" altLang="en-US"/>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11.xml.rels>&#65279;<?xml version="1.0" encoding="utf-8"?><Relationships xmlns="http://schemas.openxmlformats.org/package/2006/relationships"><Relationship Type="http://schemas.openxmlformats.org/officeDocument/2006/relationships/slide" Target="/ppt/slides/slide244.xml" Id="rId2" /><Relationship Type="http://schemas.openxmlformats.org/officeDocument/2006/relationships/notesMaster" Target="/ppt/notesMasters/notesMaster111.xml" Id="rId1" /></Relationships>
</file>

<file path=ppt/notesSlides/notesSlide111.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1BD1C94A-AD78-956C-43F6-52CEDF7856B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350B8AC0-EA1B-6388-5C76-0D9DD474485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292" name="Slide Number Placeholder 3">
            <a:extLst>
              <a:ext uri="{FF2B5EF4-FFF2-40B4-BE49-F238E27FC236}">
                <a16:creationId xmlns:a16="http://schemas.microsoft.com/office/drawing/2014/main" id="{B8DB789B-58C7-0EFA-5D0E-2CD31975858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04F9176-0CE1-4D12-B09D-2F68EEF75364}" type="slidenum">
              <a:rPr lang="en-US" altLang="en-US" smtClean="0">
                <a:latin typeface="Arial" panose="020B0604020202020204" pitchFamily="34" charset="0"/>
              </a:rPr>
              <a:t>2</a:t>
            </a:fld>
            <a:endParaRPr lang="en-US" altLang="en-US">
              <a:latin typeface="Arial" panose="020B0604020202020204" pitchFamily="34" charset="0"/>
            </a:endParaRPr>
          </a:p>
        </p:txBody>
      </p:sp>
      <p:sp>
        <p:nvSpPr>
          <p:cNvPr id="12293" name="Footer Placeholder 4">
            <a:extLst>
              <a:ext uri="{FF2B5EF4-FFF2-40B4-BE49-F238E27FC236}">
                <a16:creationId xmlns:a16="http://schemas.microsoft.com/office/drawing/2014/main" id="{A88886EC-F988-1BA8-6E03-7F648D70AEA3}"/>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cs typeface="Arial" panose="020B0604020202020204" pitchFamily="34" charset="0"/>
              </a:rPr>
              <a:t>Larson/Farber第四版</a:t>
            </a:r>
          </a:p>
        </p:txBody>
      </p:sp>
      <p:sp>
        <p:nvSpPr>
          <p:cNvPr id="12294" name="Header Placeholder 5">
            <a:extLst>
              <a:ext uri="{FF2B5EF4-FFF2-40B4-BE49-F238E27FC236}">
                <a16:creationId xmlns:a16="http://schemas.microsoft.com/office/drawing/2014/main" id="{5448CCF5-C30A-1CDF-A12B-DA033A1E2266}"/>
              </a:ext>
            </a:extLst>
          </p:cNvPr>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panose="020B0604020202020204" pitchFamily="34" charset="0"/>
                <a:cs typeface="Arial" panose="020B0604020202020204" pitchFamily="34" charset="0"/>
              </a:rPr>
              <a:t>第一章</a:t>
            </a:r>
          </a:p>
        </p:txBody>
      </p:sp>
    </p:spTree>
  </p:cSld>
  <p:clrMapOvr>
    <a:masterClrMapping/>
  </p:clrMapOvr>
</p:notes>
</file>

<file path=ppt/slideLayouts/_rels/slideLayout133.xml.rels>&#65279;<?xml version="1.0" encoding="utf-8"?><Relationships xmlns="http://schemas.openxmlformats.org/package/2006/relationships"><Relationship Type="http://schemas.openxmlformats.org/officeDocument/2006/relationships/slideMaster" Target="/ppt/slideMasters/slideMaster111.xml" Id="rId1" /></Relationships>
</file>

<file path=ppt/slideLayouts/_rels/slideLayout211.xml.rels>&#65279;<?xml version="1.0" encoding="utf-8"?><Relationships xmlns="http://schemas.openxmlformats.org/package/2006/relationships"><Relationship Type="http://schemas.openxmlformats.org/officeDocument/2006/relationships/slideMaster" Target="/ppt/slideMasters/slideMaster111.xml" Id="rId1" /></Relationships>
</file>

<file path=ppt/slideLayouts/_rels/slideLayout322.xml.rels>&#65279;<?xml version="1.0" encoding="utf-8"?><Relationships xmlns="http://schemas.openxmlformats.org/package/2006/relationships"><Relationship Type="http://schemas.openxmlformats.org/officeDocument/2006/relationships/slideMaster" Target="/ppt/slideMasters/slideMaster111.xml" Id="rId1" /></Relationships>
</file>

<file path=ppt/slideLayouts/_rels/slideLayout466.xml.rels>&#65279;<?xml version="1.0" encoding="utf-8"?><Relationships xmlns="http://schemas.openxmlformats.org/package/2006/relationships"><Relationship Type="http://schemas.openxmlformats.org/officeDocument/2006/relationships/slideMaster" Target="/ppt/slideMasters/slideMaster111.xml" Id="rId1" /></Relationships>
</file>

<file path=ppt/slideLayouts/_rels/slideLayout555.xml.rels>&#65279;<?xml version="1.0" encoding="utf-8"?><Relationships xmlns="http://schemas.openxmlformats.org/package/2006/relationships"><Relationship Type="http://schemas.openxmlformats.org/officeDocument/2006/relationships/slideMaster" Target="/ppt/slideMasters/slideMaster111.xml" Id="rId1" /></Relationships>
</file>

<file path=ppt/slideLayouts/_rels/slideLayout644.xml.rels>&#65279;<?xml version="1.0" encoding="utf-8"?><Relationships xmlns="http://schemas.openxmlformats.org/package/2006/relationships"><Relationship Type="http://schemas.openxmlformats.org/officeDocument/2006/relationships/slideMaster" Target="/ppt/slideMasters/slideMaster111.xml" Id="rId1" /></Relationships>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b="1">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Footer Placeholder 4">
            <a:extLst>
              <a:ext uri="{FF2B5EF4-FFF2-40B4-BE49-F238E27FC236}">
                <a16:creationId xmlns:a16="http://schemas.microsoft.com/office/drawing/2014/main" id="{3ED41EA5-D170-ED7E-AD6E-631F7BBEE0F6}"/>
              </a:ext>
            </a:extLst>
          </p:cNvPr>
          <p:cNvSpPr>
            <a:spLocks noGrp="1"/>
          </p:cNvSpPr>
          <p:nvPr>
            <p:ph type="ftr" sz="quarter" idx="10"/>
          </p:nvPr>
        </p:nvSpPr>
        <p:spPr/>
        <p:txBody>
          <a:bodyPr/>
          <a:lstStyle>
            <a:lvl1pPr>
              <a:defRPr>
                <a:solidFill>
                  <a:schemeClr val="tx2"/>
                </a:solidFill>
              </a:defRPr>
            </a:lvl1pPr>
          </a:lstStyle>
          <a:p>
            <a:pPr>
              <a:defRPr/>
            </a:pPr>
            <a:endParaRPr lang="en-US"/>
          </a:p>
        </p:txBody>
      </p:sp>
      <p:sp>
        <p:nvSpPr>
          <p:cNvPr id="5" name="Slide Number Placeholder 5">
            <a:extLst>
              <a:ext uri="{FF2B5EF4-FFF2-40B4-BE49-F238E27FC236}">
                <a16:creationId xmlns:a16="http://schemas.microsoft.com/office/drawing/2014/main" id="{0231CDF8-6E1B-B03B-7BCF-E4468F7386CB}"/>
              </a:ext>
            </a:extLst>
          </p:cNvPr>
          <p:cNvSpPr>
            <a:spLocks noGrp="1"/>
          </p:cNvSpPr>
          <p:nvPr>
            <p:ph type="sldNum" sz="quarter" idx="11"/>
          </p:nvPr>
        </p:nvSpPr>
        <p:spPr/>
        <p:txBody>
          <a:bodyPr/>
          <a:lstStyle>
            <a:lvl1pPr>
              <a:defRPr>
                <a:solidFill>
                  <a:schemeClr val="tx2"/>
                </a:solidFill>
              </a:defRPr>
            </a:lvl1pPr>
          </a:lstStyle>
          <a:p>
            <a:pPr>
              <a:defRPr/>
            </a:pPr>
            <a:fld id="{5024C60F-1A15-4348-813A-06968864F6C5}" type="slidenum">
              <a:rPr lang="en-US" altLang="en-US"/>
              <a:pPr>
                <a:defRPr/>
              </a:pPr>
              <a:t>‹#›</a:t>
            </a:fld>
            <a:endParaRPr lang="en-US" altLang="en-US"/>
          </a:p>
        </p:txBody>
      </p:sp>
    </p:spTree>
    <p:extLst>
      <p:ext uri="{BB962C8B-B14F-4D97-AF65-F5344CB8AC3E}">
        <p14:creationId xmlns:p14="http://schemas.microsoft.com/office/powerpoint/2010/main" val="385605046"/>
      </p:ext>
    </p:extLst>
  </p:cSld>
  <p:clrMapOvr>
    <a:masterClrMapping/>
  </p:clrMapOvr>
  <p:transition>
    <p:wipe dir="r"/>
  </p:transition>
</p:sldLayout>
</file>

<file path=ppt/slideLayouts/slideLayout2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a:extLst>
              <a:ext uri="{FF2B5EF4-FFF2-40B4-BE49-F238E27FC236}">
                <a16:creationId xmlns:a16="http://schemas.microsoft.com/office/drawing/2014/main" id="{915C56BD-A0CD-77C3-FDC5-E66045DBB01E}"/>
              </a:ext>
            </a:extLst>
          </p:cNvPr>
          <p:cNvSpPr>
            <a:spLocks noGrp="1"/>
          </p:cNvSpPr>
          <p:nvPr>
            <p:ph type="ftr" sz="quarter" idx="10"/>
          </p:nvPr>
        </p:nvSpPr>
        <p:spPr/>
        <p:txBody>
          <a:bodyPr/>
          <a:lstStyle>
            <a:lvl1pPr>
              <a:defRPr>
                <a:solidFill>
                  <a:schemeClr val="tx2"/>
                </a:solidFill>
              </a:defRPr>
            </a:lvl1pPr>
          </a:lstStyle>
          <a:p>
            <a:pPr>
              <a:defRPr/>
            </a:pPr>
            <a:endParaRPr lang="en-US"/>
          </a:p>
        </p:txBody>
      </p:sp>
      <p:sp>
        <p:nvSpPr>
          <p:cNvPr id="5" name="Slide Number Placeholder 5">
            <a:extLst>
              <a:ext uri="{FF2B5EF4-FFF2-40B4-BE49-F238E27FC236}">
                <a16:creationId xmlns:a16="http://schemas.microsoft.com/office/drawing/2014/main" id="{172DC2CC-F61C-E2A7-6D94-439D7F7742E4}"/>
              </a:ext>
            </a:extLst>
          </p:cNvPr>
          <p:cNvSpPr>
            <a:spLocks noGrp="1"/>
          </p:cNvSpPr>
          <p:nvPr>
            <p:ph type="sldNum" sz="quarter" idx="11"/>
          </p:nvPr>
        </p:nvSpPr>
        <p:spPr/>
        <p:txBody>
          <a:bodyPr/>
          <a:lstStyle>
            <a:lvl1pPr>
              <a:defRPr>
                <a:solidFill>
                  <a:schemeClr val="tx2"/>
                </a:solidFill>
              </a:defRPr>
            </a:lvl1pPr>
          </a:lstStyle>
          <a:p>
            <a:pPr>
              <a:defRPr/>
            </a:pPr>
            <a:fld id="{12B22BB1-C8E1-4DF2-BA20-9703BBB228AE}" type="slidenum">
              <a:rPr lang="en-US" altLang="en-US"/>
              <a:pPr>
                <a:defRPr/>
              </a:pPr>
              <a:t>‹#›</a:t>
            </a:fld>
            <a:endParaRPr lang="en-US" altLang="en-US"/>
          </a:p>
        </p:txBody>
      </p:sp>
    </p:spTree>
    <p:extLst>
      <p:ext uri="{BB962C8B-B14F-4D97-AF65-F5344CB8AC3E}">
        <p14:creationId xmlns:p14="http://schemas.microsoft.com/office/powerpoint/2010/main" val="3763761342"/>
      </p:ext>
    </p:extLst>
  </p:cSld>
  <p:clrMapOvr>
    <a:masterClrMapping/>
  </p:clrMapOvr>
  <p:transition>
    <p:wipe dir="r"/>
  </p:transition>
</p:sldLayout>
</file>

<file path=ppt/slideLayouts/slideLayout3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E61620C7-3B2A-5D6A-04B6-E882DC12E61F}"/>
              </a:ext>
            </a:extLst>
          </p:cNvPr>
          <p:cNvSpPr>
            <a:spLocks noGrp="1"/>
          </p:cNvSpPr>
          <p:nvPr>
            <p:ph type="ftr" sz="quarter" idx="10"/>
          </p:nvPr>
        </p:nvSpPr>
        <p:spPr/>
        <p:txBody>
          <a:bodyPr/>
          <a:lstStyle>
            <a:lvl1pPr>
              <a:defRPr>
                <a:solidFill>
                  <a:schemeClr val="tx2"/>
                </a:solidFill>
              </a:defRPr>
            </a:lvl1pPr>
          </a:lstStyle>
          <a:p>
            <a:pPr>
              <a:defRPr/>
            </a:pPr>
            <a:endParaRPr lang="en-US"/>
          </a:p>
        </p:txBody>
      </p:sp>
      <p:sp>
        <p:nvSpPr>
          <p:cNvPr id="6" name="Slide Number Placeholder 5">
            <a:extLst>
              <a:ext uri="{FF2B5EF4-FFF2-40B4-BE49-F238E27FC236}">
                <a16:creationId xmlns:a16="http://schemas.microsoft.com/office/drawing/2014/main" id="{AF159A21-7F8A-FDE4-A3A8-D355C33A7AAB}"/>
              </a:ext>
            </a:extLst>
          </p:cNvPr>
          <p:cNvSpPr>
            <a:spLocks noGrp="1"/>
          </p:cNvSpPr>
          <p:nvPr>
            <p:ph type="sldNum" sz="quarter" idx="11"/>
          </p:nvPr>
        </p:nvSpPr>
        <p:spPr/>
        <p:txBody>
          <a:bodyPr/>
          <a:lstStyle>
            <a:lvl1pPr>
              <a:defRPr>
                <a:solidFill>
                  <a:schemeClr val="tx2"/>
                </a:solidFill>
              </a:defRPr>
            </a:lvl1pPr>
          </a:lstStyle>
          <a:p>
            <a:pPr>
              <a:defRPr/>
            </a:pPr>
            <a:fld id="{725FAD78-3BD3-4F90-89F5-8BE306994DA6}" type="slidenum">
              <a:rPr lang="en-US" altLang="en-US"/>
              <a:pPr>
                <a:defRPr/>
              </a:pPr>
              <a:t>‹#›</a:t>
            </a:fld>
            <a:endParaRPr lang="en-US" altLang="en-US"/>
          </a:p>
        </p:txBody>
      </p:sp>
    </p:spTree>
    <p:extLst>
      <p:ext uri="{BB962C8B-B14F-4D97-AF65-F5344CB8AC3E}">
        <p14:creationId xmlns:p14="http://schemas.microsoft.com/office/powerpoint/2010/main" val="2191097516"/>
      </p:ext>
    </p:extLst>
  </p:cSld>
  <p:clrMapOvr>
    <a:masterClrMapping/>
  </p:clrMapOvr>
  <p:transition>
    <p:wipe dir="r"/>
  </p:transition>
</p:sldLayout>
</file>

<file path=ppt/slideLayouts/slideLayout4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a:extLst>
              <a:ext uri="{FF2B5EF4-FFF2-40B4-BE49-F238E27FC236}">
                <a16:creationId xmlns:a16="http://schemas.microsoft.com/office/drawing/2014/main" id="{FBDB78D6-0174-B47D-C420-2C1CE54FEAFC}"/>
              </a:ext>
            </a:extLst>
          </p:cNvPr>
          <p:cNvSpPr>
            <a:spLocks noGrp="1"/>
          </p:cNvSpPr>
          <p:nvPr>
            <p:ph type="ftr" sz="quarter" idx="10"/>
          </p:nvPr>
        </p:nvSpPr>
        <p:spPr/>
        <p:txBody>
          <a:bodyPr/>
          <a:lstStyle>
            <a:lvl1pPr>
              <a:defRPr>
                <a:solidFill>
                  <a:schemeClr val="tx2"/>
                </a:solidFill>
              </a:defRPr>
            </a:lvl1pPr>
          </a:lstStyle>
          <a:p>
            <a:pPr>
              <a:defRPr/>
            </a:pPr>
            <a:endParaRPr lang="en-US"/>
          </a:p>
        </p:txBody>
      </p:sp>
      <p:sp>
        <p:nvSpPr>
          <p:cNvPr id="8" name="Slide Number Placeholder 5">
            <a:extLst>
              <a:ext uri="{FF2B5EF4-FFF2-40B4-BE49-F238E27FC236}">
                <a16:creationId xmlns:a16="http://schemas.microsoft.com/office/drawing/2014/main" id="{A4E3E322-17B0-D221-0413-654ED5BB9EE6}"/>
              </a:ext>
            </a:extLst>
          </p:cNvPr>
          <p:cNvSpPr>
            <a:spLocks noGrp="1"/>
          </p:cNvSpPr>
          <p:nvPr>
            <p:ph type="sldNum" sz="quarter" idx="11"/>
          </p:nvPr>
        </p:nvSpPr>
        <p:spPr/>
        <p:txBody>
          <a:bodyPr/>
          <a:lstStyle>
            <a:lvl1pPr>
              <a:defRPr>
                <a:solidFill>
                  <a:schemeClr val="tx2"/>
                </a:solidFill>
              </a:defRPr>
            </a:lvl1pPr>
          </a:lstStyle>
          <a:p>
            <a:pPr>
              <a:defRPr/>
            </a:pPr>
            <a:fld id="{68C80FA9-C6FB-499A-A23B-F023D6FE4B76}" type="slidenum">
              <a:rPr lang="en-US" altLang="en-US"/>
              <a:pPr>
                <a:defRPr/>
              </a:pPr>
              <a:t>‹#›</a:t>
            </a:fld>
            <a:endParaRPr lang="en-US" altLang="en-US"/>
          </a:p>
        </p:txBody>
      </p:sp>
    </p:spTree>
    <p:extLst>
      <p:ext uri="{BB962C8B-B14F-4D97-AF65-F5344CB8AC3E}">
        <p14:creationId xmlns:p14="http://schemas.microsoft.com/office/powerpoint/2010/main" val="93014899"/>
      </p:ext>
    </p:extLst>
  </p:cSld>
  <p:clrMapOvr>
    <a:masterClrMapping/>
  </p:clrMapOvr>
  <p:transition>
    <p:wipe dir="r"/>
  </p:transition>
</p:sldLayout>
</file>

<file path=ppt/slideLayouts/slideLayout5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a:t>Click to edit Master title style</a:t>
            </a:r>
          </a:p>
        </p:txBody>
      </p:sp>
      <p:sp>
        <p:nvSpPr>
          <p:cNvPr id="3" name="Footer Placeholder 4">
            <a:extLst>
              <a:ext uri="{FF2B5EF4-FFF2-40B4-BE49-F238E27FC236}">
                <a16:creationId xmlns:a16="http://schemas.microsoft.com/office/drawing/2014/main" id="{6169CB68-3944-4802-FD89-87B806BE015B}"/>
              </a:ext>
            </a:extLst>
          </p:cNvPr>
          <p:cNvSpPr>
            <a:spLocks noGrp="1"/>
          </p:cNvSpPr>
          <p:nvPr>
            <p:ph type="ftr" sz="quarter" idx="10"/>
          </p:nvPr>
        </p:nvSpPr>
        <p:spPr/>
        <p:txBody>
          <a:bodyPr/>
          <a:lstStyle>
            <a:lvl1pPr>
              <a:defRPr>
                <a:solidFill>
                  <a:schemeClr val="tx2"/>
                </a:solidFill>
              </a:defRPr>
            </a:lvl1pPr>
          </a:lstStyle>
          <a:p>
            <a:pPr>
              <a:defRPr/>
            </a:pPr>
            <a:endParaRPr lang="en-US"/>
          </a:p>
        </p:txBody>
      </p:sp>
      <p:sp>
        <p:nvSpPr>
          <p:cNvPr id="4" name="Slide Number Placeholder 5">
            <a:extLst>
              <a:ext uri="{FF2B5EF4-FFF2-40B4-BE49-F238E27FC236}">
                <a16:creationId xmlns:a16="http://schemas.microsoft.com/office/drawing/2014/main" id="{5E8E6248-538F-5BD0-766A-BC2734FB296D}"/>
              </a:ext>
            </a:extLst>
          </p:cNvPr>
          <p:cNvSpPr>
            <a:spLocks noGrp="1"/>
          </p:cNvSpPr>
          <p:nvPr>
            <p:ph type="sldNum" sz="quarter" idx="11"/>
          </p:nvPr>
        </p:nvSpPr>
        <p:spPr/>
        <p:txBody>
          <a:bodyPr/>
          <a:lstStyle>
            <a:lvl1pPr>
              <a:defRPr>
                <a:solidFill>
                  <a:schemeClr val="tx2"/>
                </a:solidFill>
              </a:defRPr>
            </a:lvl1pPr>
          </a:lstStyle>
          <a:p>
            <a:pPr>
              <a:defRPr/>
            </a:pPr>
            <a:fld id="{A6FCFA45-C45A-4816-8250-75A08482D4A4}" type="slidenum">
              <a:rPr lang="en-US" altLang="en-US"/>
              <a:pPr>
                <a:defRPr/>
              </a:pPr>
              <a:t>‹#›</a:t>
            </a:fld>
            <a:endParaRPr lang="en-US" altLang="en-US"/>
          </a:p>
        </p:txBody>
      </p:sp>
    </p:spTree>
    <p:extLst>
      <p:ext uri="{BB962C8B-B14F-4D97-AF65-F5344CB8AC3E}">
        <p14:creationId xmlns:p14="http://schemas.microsoft.com/office/powerpoint/2010/main" val="1933464969"/>
      </p:ext>
    </p:extLst>
  </p:cSld>
  <p:clrMapOvr>
    <a:masterClrMapping/>
  </p:clrMapOvr>
  <p:transition>
    <p:wipe dir="r"/>
  </p:transition>
</p:sldLayout>
</file>

<file path=ppt/slideLayouts/slideLayout64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a:xfrm>
            <a:off x="609600" y="457200"/>
            <a:ext cx="8077200" cy="1066800"/>
          </a:xfrm>
        </p:spPr>
        <p:txBody>
          <a:bodyPr/>
          <a:lstStyle>
            <a:lvl1pPr>
              <a:buNone/>
              <a:defRPr/>
            </a:lvl1pPr>
            <a:lvl2pPr>
              <a:buNone/>
              <a:defRPr/>
            </a:lvl2pPr>
            <a:lvl3pPr>
              <a:buNone/>
              <a:defRPr/>
            </a:lvl3pPr>
            <a:lvl4pPr>
              <a:buNone/>
              <a:defRPr/>
            </a:lvl4pPr>
            <a:lvl5pP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4">
            <a:extLst>
              <a:ext uri="{FF2B5EF4-FFF2-40B4-BE49-F238E27FC236}">
                <a16:creationId xmlns:a16="http://schemas.microsoft.com/office/drawing/2014/main" id="{C84D11C4-A8B1-BCD3-2BAF-71771A5CD3AC}"/>
              </a:ext>
            </a:extLst>
          </p:cNvPr>
          <p:cNvSpPr>
            <a:spLocks noGrp="1"/>
          </p:cNvSpPr>
          <p:nvPr>
            <p:ph type="ftr" sz="quarter" idx="13"/>
          </p:nvPr>
        </p:nvSpPr>
        <p:spPr/>
        <p:txBody>
          <a:bodyPr/>
          <a:lstStyle>
            <a:lvl1pPr>
              <a:defRPr>
                <a:solidFill>
                  <a:schemeClr val="tx2"/>
                </a:solidFill>
              </a:defRPr>
            </a:lvl1pPr>
          </a:lstStyle>
          <a:p>
            <a:pPr>
              <a:defRPr/>
            </a:pPr>
            <a:endParaRPr lang="en-US"/>
          </a:p>
        </p:txBody>
      </p:sp>
      <p:sp>
        <p:nvSpPr>
          <p:cNvPr id="4" name="Slide Number Placeholder 5">
            <a:extLst>
              <a:ext uri="{FF2B5EF4-FFF2-40B4-BE49-F238E27FC236}">
                <a16:creationId xmlns:a16="http://schemas.microsoft.com/office/drawing/2014/main" id="{9773E223-A1C7-9B56-B791-262402F4BE8E}"/>
              </a:ext>
            </a:extLst>
          </p:cNvPr>
          <p:cNvSpPr>
            <a:spLocks noGrp="1"/>
          </p:cNvSpPr>
          <p:nvPr>
            <p:ph type="sldNum" sz="quarter" idx="14"/>
          </p:nvPr>
        </p:nvSpPr>
        <p:spPr/>
        <p:txBody>
          <a:bodyPr/>
          <a:lstStyle>
            <a:lvl1pPr>
              <a:defRPr>
                <a:solidFill>
                  <a:schemeClr val="tx2"/>
                </a:solidFill>
              </a:defRPr>
            </a:lvl1pPr>
          </a:lstStyle>
          <a:p>
            <a:pPr>
              <a:defRPr/>
            </a:pPr>
            <a:fld id="{EE85C11C-A30A-4B08-A387-46A10375C972}" type="slidenum">
              <a:rPr lang="en-US" altLang="en-US"/>
              <a:pPr>
                <a:defRPr/>
              </a:pPr>
              <a:t>‹#›</a:t>
            </a:fld>
            <a:endParaRPr lang="en-US" altLang="en-US"/>
          </a:p>
        </p:txBody>
      </p:sp>
    </p:spTree>
    <p:extLst>
      <p:ext uri="{BB962C8B-B14F-4D97-AF65-F5344CB8AC3E}">
        <p14:creationId xmlns:p14="http://schemas.microsoft.com/office/powerpoint/2010/main" val="2401141339"/>
      </p:ext>
    </p:extLst>
  </p:cSld>
  <p:clrMapOvr>
    <a:masterClrMapping/>
  </p:clrMapOvr>
  <p:transition>
    <p:wipe dir="r"/>
  </p:transition>
</p:sldLayout>
</file>

<file path=ppt/slideMasters/_rels/slideMaster111.xml.rels>&#65279;<?xml version="1.0" encoding="utf-8"?><Relationships xmlns="http://schemas.openxmlformats.org/package/2006/relationships"><Relationship Type="http://schemas.openxmlformats.org/officeDocument/2006/relationships/slideLayout" Target="/ppt/slideLayouts/slideLayout322.xml" Id="rId3" /><Relationship Type="http://schemas.openxmlformats.org/officeDocument/2006/relationships/theme" Target="/ppt/theme/theme111.xml" Id="rId7" /><Relationship Type="http://schemas.openxmlformats.org/officeDocument/2006/relationships/slideLayout" Target="/ppt/slideLayouts/slideLayout211.xml" Id="rId2" /><Relationship Type="http://schemas.openxmlformats.org/officeDocument/2006/relationships/slideLayout" Target="/ppt/slideLayouts/slideLayout133.xml" Id="rId1" /><Relationship Type="http://schemas.openxmlformats.org/officeDocument/2006/relationships/slideLayout" Target="/ppt/slideLayouts/slideLayout644.xml" Id="rId6" /><Relationship Type="http://schemas.openxmlformats.org/officeDocument/2006/relationships/slideLayout" Target="/ppt/slideLayouts/slideLayout555.xml" Id="rId5" /><Relationship Type="http://schemas.openxmlformats.org/officeDocument/2006/relationships/slideLayout" Target="/ppt/slideLayouts/slideLayout466.xml" Id="rId4" /></Relationships>
</file>

<file path=ppt/slideMasters/slideMaster111.xml><?xml version="1.0" encoding="utf-8"?>
<p:sldMaster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0DF8CEA7-3023-8542-E9EE-C0625C145197}"/>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点击编辑主标题样式</a:t>
            </a:r>
          </a:p>
        </p:txBody>
      </p:sp>
      <p:sp>
        <p:nvSpPr>
          <p:cNvPr id="1027" name="Text Placeholder 2">
            <a:extLst>
              <a:ext uri="{FF2B5EF4-FFF2-40B4-BE49-F238E27FC236}">
                <a16:creationId xmlns:a16="http://schemas.microsoft.com/office/drawing/2014/main" id="{81793AE8-3BF5-F0B0-BBB5-40AA9E614E4F}"/>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点击编辑主文本样式</a:t>
            </a:r>
          </a:p>
          <a:p>
            <a:pPr lvl="1"/>
            <a:r>
              <a:rPr lang="en-US" altLang="en-US"/>
              <a:t>第二层</a:t>
            </a:r>
          </a:p>
          <a:p>
            <a:pPr lvl="2"/>
            <a:r>
              <a:rPr lang="en-US" altLang="en-US"/>
              <a:t>第三层</a:t>
            </a:r>
          </a:p>
          <a:p>
            <a:pPr lvl="3"/>
            <a:r>
              <a:rPr lang="en-US" altLang="en-US"/>
              <a:t>第四层</a:t>
            </a:r>
          </a:p>
          <a:p>
            <a:pPr lvl="4"/>
            <a:r>
              <a:rPr lang="en-US" altLang="en-US"/>
              <a:t>第五层</a:t>
            </a:r>
          </a:p>
        </p:txBody>
      </p:sp>
      <p:sp>
        <p:nvSpPr>
          <p:cNvPr id="7" name="Footer Placeholder 4">
            <a:extLst>
              <a:ext uri="{FF2B5EF4-FFF2-40B4-BE49-F238E27FC236}">
                <a16:creationId xmlns:a16="http://schemas.microsoft.com/office/drawing/2014/main" id="{EF6AD6A6-9B68-D249-1240-CB1359392209}"/>
              </a:ext>
            </a:extLst>
          </p:cNvPr>
          <p:cNvSpPr>
            <a:spLocks noGrp="1"/>
          </p:cNvSpPr>
          <p:nvPr>
            <p:ph type="ftr" sz="quarter" idx="3"/>
          </p:nvPr>
        </p:nvSpPr>
        <p:spPr>
          <a:xfrm>
            <a:off x="228600" y="6416675"/>
            <a:ext cx="2895600" cy="365125"/>
          </a:xfrm>
          <a:prstGeom prst="rect">
            <a:avLst/>
          </a:prstGeom>
        </p:spPr>
        <p:txBody>
          <a:bodyPr anchor="ctr"/>
          <a:lstStyle>
            <a:lvl1pPr algn="l" eaLnBrk="1" fontAlgn="auto" hangingPunct="1">
              <a:spcBef>
                <a:spcPts val="0"/>
              </a:spcBef>
              <a:spcAft>
                <a:spcPts val="0"/>
              </a:spcAft>
              <a:defRPr sz="1200" i="1">
                <a:latin typeface="+mn-lt"/>
                <a:cs typeface="+mn-cs"/>
              </a:defRPr>
            </a:lvl1pPr>
          </a:lstStyle>
          <a:p>
            <a:pPr>
              <a:defRPr/>
            </a:pPr>
            <a:endParaRPr lang="en-US"/>
          </a:p>
        </p:txBody>
      </p:sp>
      <p:sp>
        <p:nvSpPr>
          <p:cNvPr id="8" name="Slide Number Placeholder 5">
            <a:extLst>
              <a:ext uri="{FF2B5EF4-FFF2-40B4-BE49-F238E27FC236}">
                <a16:creationId xmlns:a16="http://schemas.microsoft.com/office/drawing/2014/main" id="{6259B59F-6B2D-D05B-103B-9D76C5CEFAD1}"/>
              </a:ext>
            </a:extLst>
          </p:cNvPr>
          <p:cNvSpPr>
            <a:spLocks noGrp="1"/>
          </p:cNvSpPr>
          <p:nvPr>
            <p:ph type="sldNum" sz="quarter" idx="4"/>
          </p:nvPr>
        </p:nvSpPr>
        <p:spPr>
          <a:xfrm>
            <a:off x="6858000" y="6416675"/>
            <a:ext cx="2133600" cy="365125"/>
          </a:xfrm>
          <a:prstGeom prst="rect">
            <a:avLst/>
          </a:prstGeom>
        </p:spPr>
        <p:txBody>
          <a:bodyPr vert="horz" wrap="square" lIns="91440" tIns="45720" rIns="91440" bIns="45720" numCol="1" anchor="t" anchorCtr="0" compatLnSpc="1">
            <a:prstTxWarp prst="textNoShape">
              <a:avLst/>
            </a:prstTxWarp>
          </a:bodyPr>
          <a:lstStyle>
            <a:lvl1pPr algn="r" eaLnBrk="1" hangingPunct="1">
              <a:defRPr>
                <a:latin typeface="Times New Roman" panose="02020603050405020304" pitchFamily="18" charset="0"/>
              </a:defRPr>
            </a:lvl1pPr>
          </a:lstStyle>
          <a:p>
            <a:pPr>
              <a:defRPr/>
            </a:pPr>
            <a:fld id="{329012A5-9CDF-4B40-9758-7110B8AB4B65}"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4489" r:id="rId1"/>
    <p:sldLayoutId id="2147484490" r:id="rId2"/>
    <p:sldLayoutId id="2147484491" r:id="rId3"/>
    <p:sldLayoutId id="2147484492" r:id="rId4"/>
    <p:sldLayoutId id="2147484493" r:id="rId5"/>
    <p:sldLayoutId id="2147484494" r:id="rId6"/>
  </p:sldLayoutIdLst>
  <p:transition>
    <p:wipe dir="r"/>
  </p:transition>
  <p:hf hdr="0" ftr="0" dt="0"/>
  <p:txStyles>
    <p:titleStyle>
      <a:lvl1pPr algn="ctr" rtl="0" eaLnBrk="0" fontAlgn="base" hangingPunct="0">
        <a:spcBef>
          <a:spcPct val="0"/>
        </a:spcBef>
        <a:spcAft>
          <a:spcPct val="0"/>
        </a:spcAft>
        <a:defRPr sz="4400" b="1" kern="1200">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Arial" charset="0"/>
        </a:defRPr>
      </a:lvl2pPr>
      <a:lvl3pPr algn="ctr" rtl="0" eaLnBrk="0" fontAlgn="base" hangingPunct="0">
        <a:spcBef>
          <a:spcPct val="0"/>
        </a:spcBef>
        <a:spcAft>
          <a:spcPct val="0"/>
        </a:spcAft>
        <a:defRPr sz="4400" b="1">
          <a:solidFill>
            <a:schemeClr val="tx2"/>
          </a:solidFill>
          <a:latin typeface="Arial" charset="0"/>
        </a:defRPr>
      </a:lvl3pPr>
      <a:lvl4pPr algn="ctr" rtl="0" eaLnBrk="0" fontAlgn="base" hangingPunct="0">
        <a:spcBef>
          <a:spcPct val="0"/>
        </a:spcBef>
        <a:spcAft>
          <a:spcPct val="0"/>
        </a:spcAft>
        <a:defRPr sz="4400" b="1">
          <a:solidFill>
            <a:schemeClr val="tx2"/>
          </a:solidFill>
          <a:latin typeface="Arial" charset="0"/>
        </a:defRPr>
      </a:lvl4pPr>
      <a:lvl5pPr algn="ctr" rtl="0" eaLnBrk="0" fontAlgn="base" hangingPunct="0">
        <a:spcBef>
          <a:spcPct val="0"/>
        </a:spcBef>
        <a:spcAft>
          <a:spcPct val="0"/>
        </a:spcAft>
        <a:defRPr sz="4400" b="1">
          <a:solidFill>
            <a:schemeClr val="tx2"/>
          </a:solidFill>
          <a:latin typeface="Arial" charset="0"/>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Clr>
          <a:schemeClr val="accent1"/>
        </a:buClr>
        <a:buFont typeface="Arial" panose="020B0604020202020204" pitchFamily="34" charset="0"/>
        <a:buChar char="•"/>
        <a:defRPr sz="2800" kern="12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Times New Roman" pitchFamily="18" charset="0"/>
          <a:ea typeface="+mn-ea"/>
          <a:cs typeface="Times New Roman" pitchFamily="18" charset="0"/>
        </a:defRPr>
      </a:lvl2pPr>
      <a:lvl3pPr marL="1143000" indent="-228600" algn="l" rtl="0" eaLnBrk="0" fontAlgn="base" hangingPunct="0">
        <a:spcBef>
          <a:spcPct val="20000"/>
        </a:spcBef>
        <a:spcAft>
          <a:spcPct val="0"/>
        </a:spcAft>
        <a:buClr>
          <a:schemeClr val="accent1"/>
        </a:buClr>
        <a:buFont typeface="Arial" panose="020B0604020202020204" pitchFamily="34" charset="0"/>
        <a:buChar char="•"/>
        <a:defRPr sz="2800" kern="1200">
          <a:solidFill>
            <a:schemeClr val="tx1"/>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accent1"/>
        </a:buClr>
        <a:buFont typeface="Arial" panose="020B0604020202020204" pitchFamily="34" charset="0"/>
        <a:buChar char="–"/>
        <a:defRPr sz="2800" kern="1200">
          <a:solidFill>
            <a:schemeClr val="tx1"/>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accent1"/>
        </a:buClr>
        <a:buFont typeface="Arial" panose="020B0604020202020204" pitchFamily="34" charset="0"/>
        <a:buChar char="»"/>
        <a:defRPr sz="28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01515.xml.rels>&#65279;<?xml version="1.0" encoding="utf-8"?><Relationships xmlns="http://schemas.openxmlformats.org/package/2006/relationships"><Relationship Type="http://schemas.openxmlformats.org/officeDocument/2006/relationships/slideLayout" Target="/ppt/slideLayouts/slideLayout211.xml" Id="rId1" /></Relationships>
</file>

<file path=ppt/slides/_rels/slide11010.xml.rels>&#65279;<?xml version="1.0" encoding="utf-8"?><Relationships xmlns="http://schemas.openxmlformats.org/package/2006/relationships"><Relationship Type="http://schemas.openxmlformats.org/officeDocument/2006/relationships/slide" Target="/ppt/slides/slide1688.xml" Id="rId2" /><Relationship Type="http://schemas.openxmlformats.org/officeDocument/2006/relationships/slideLayout" Target="/ppt/slideLayouts/slideLayout211.xml" Id="rId1" /></Relationships>
</file>

<file path=ppt/slides/_rels/slide1177.xml.rels>&#65279;<?xml version="1.0" encoding="utf-8"?><Relationships xmlns="http://schemas.openxmlformats.org/package/2006/relationships"><Relationship Type="http://schemas.openxmlformats.org/officeDocument/2006/relationships/image" Target="/ppt/media/image366.png" Id="rId3" /><Relationship Type="http://schemas.openxmlformats.org/officeDocument/2006/relationships/slideLayout" Target="/ppt/slideLayouts/slideLayout211.xml" Id="rId1" /><Relationship Type="http://schemas.openxmlformats.org/officeDocument/2006/relationships/image" Target="/ppt/media/image477.png" Id="rId4" /><Relationship Type="http://schemas.openxmlformats.org/officeDocument/2006/relationships/hyperlink" Target="http://www.mymathlab.com/" TargetMode="External" Id="rId2" /></Relationships>
</file>

<file path=ppt/slides/_rels/slide1211.xml.rels>&#65279;<?xml version="1.0" encoding="utf-8"?><Relationships xmlns="http://schemas.openxmlformats.org/package/2006/relationships"><Relationship Type="http://schemas.openxmlformats.org/officeDocument/2006/relationships/image" Target="/ppt/media/image5.png" Id="rId2" /><Relationship Type="http://schemas.openxmlformats.org/officeDocument/2006/relationships/slideLayout" Target="/ppt/slideLayouts/slideLayout211.xml" Id="rId1" /></Relationships>
</file>

<file path=ppt/slides/_rels/slide132525.xml.rels>&#65279;<?xml version="1.0" encoding="utf-8"?><Relationships xmlns="http://schemas.openxmlformats.org/package/2006/relationships"><Relationship Type="http://schemas.openxmlformats.org/officeDocument/2006/relationships/image" Target="/ppt/media/image61515.png" Id="rId2" /><Relationship Type="http://schemas.openxmlformats.org/officeDocument/2006/relationships/slideLayout" Target="/ppt/slideLayouts/slideLayout211.xml" Id="rId1" /></Relationships>
</file>

<file path=ppt/slides/_rels/slide141818.xml.rels>&#65279;<?xml version="1.0" encoding="utf-8"?><Relationships xmlns="http://schemas.openxmlformats.org/package/2006/relationships"><Relationship Type="http://schemas.openxmlformats.org/officeDocument/2006/relationships/image" Target="/ppt/media/image71212.png" Id="rId2" /><Relationship Type="http://schemas.openxmlformats.org/officeDocument/2006/relationships/slideLayout" Target="/ppt/slideLayouts/slideLayout211.xml" Id="rId1" /></Relationships>
</file>

<file path=ppt/slides/_rels/slide151111.xml.rels>&#65279;<?xml version="1.0" encoding="utf-8"?><Relationships xmlns="http://schemas.openxmlformats.org/package/2006/relationships"><Relationship Type="http://schemas.openxmlformats.org/officeDocument/2006/relationships/image" Target="/ppt/media/image81010.png" Id="rId2" /><Relationship Type="http://schemas.openxmlformats.org/officeDocument/2006/relationships/slideLayout" Target="/ppt/slideLayouts/slideLayout133.xml" Id="rId1" /></Relationships>
</file>

<file path=ppt/slides/_rels/slide1688.xml.rels>&#65279;<?xml version="1.0" encoding="utf-8"?><Relationships xmlns="http://schemas.openxmlformats.org/package/2006/relationships"><Relationship Type="http://schemas.openxmlformats.org/officeDocument/2006/relationships/image" Target="/ppt/media/image988.png" Id="rId2" /><Relationship Type="http://schemas.openxmlformats.org/officeDocument/2006/relationships/slideLayout" Target="/ppt/slideLayouts/slideLayout211.xml" Id="rId1" /></Relationships>
</file>

<file path=ppt/slides/_rels/slide1722.xml.rels>&#65279;<?xml version="1.0" encoding="utf-8"?><Relationships xmlns="http://schemas.openxmlformats.org/package/2006/relationships"><Relationship Type="http://schemas.openxmlformats.org/officeDocument/2006/relationships/slideLayout" Target="/ppt/slideLayouts/slideLayout211.xml" Id="rId1" /><Relationship Type="http://schemas.openxmlformats.org/officeDocument/2006/relationships/hyperlink" Target="http://www.mystatlab.com/" TargetMode="External" Id="rId2" /></Relationships>
</file>

<file path=ppt/slides/_rels/slide182222.xml.rels>&#65279;<?xml version="1.0" encoding="utf-8"?><Relationships xmlns="http://schemas.openxmlformats.org/package/2006/relationships"><Relationship Type="http://schemas.openxmlformats.org/officeDocument/2006/relationships/slideLayout" Target="/ppt/slideLayouts/slideLayout211.xml" Id="rId1" /></Relationships>
</file>

<file path=ppt/slides/_rels/slide191212.xml.rels>&#65279;<?xml version="1.0" encoding="utf-8"?><Relationships xmlns="http://schemas.openxmlformats.org/package/2006/relationships"><Relationship Type="http://schemas.openxmlformats.org/officeDocument/2006/relationships/slideLayout" Target="/ppt/slideLayouts/slideLayout211.xml" Id="rId1" /></Relationships>
</file>

<file path=ppt/slides/_rels/slide2055.xml.rels>&#65279;<?xml version="1.0" encoding="utf-8"?><Relationships xmlns="http://schemas.openxmlformats.org/package/2006/relationships"><Relationship Type="http://schemas.openxmlformats.org/officeDocument/2006/relationships/image" Target="/ppt/media/image1022.jpeg" Id="rId2" /><Relationship Type="http://schemas.openxmlformats.org/officeDocument/2006/relationships/slideLayout" Target="/ppt/slideLayouts/slideLayout322.xml" Id="rId1" /></Relationships>
</file>

<file path=ppt/slides/_rels/slide212626.xml.rels>&#65279;<?xml version="1.0" encoding="utf-8"?><Relationships xmlns="http://schemas.openxmlformats.org/package/2006/relationships"><Relationship Type="http://schemas.openxmlformats.org/officeDocument/2006/relationships/image" Target="/ppt/media/image111616.png" Id="rId2" /><Relationship Type="http://schemas.openxmlformats.org/officeDocument/2006/relationships/slideLayout" Target="/ppt/slideLayouts/slideLayout211.xml" Id="rId1" /></Relationships>
</file>

<file path=ppt/slides/_rels/slide221919.xml.rels>&#65279;<?xml version="1.0" encoding="utf-8"?><Relationships xmlns="http://schemas.openxmlformats.org/package/2006/relationships"><Relationship Type="http://schemas.openxmlformats.org/officeDocument/2006/relationships/image" Target="/ppt/media/image131313.png" Id="rId3" /><Relationship Type="http://schemas.openxmlformats.org/officeDocument/2006/relationships/image" Target="/ppt/media/image121414.png" Id="rId2" /><Relationship Type="http://schemas.openxmlformats.org/officeDocument/2006/relationships/slideLayout" Target="/ppt/slideLayouts/slideLayout211.xml" Id="rId1" /></Relationships>
</file>

<file path=ppt/slides/_rels/slide231616.xml.rels>&#65279;<?xml version="1.0" encoding="utf-8"?><Relationships xmlns="http://schemas.openxmlformats.org/package/2006/relationships"><Relationship Type="http://schemas.openxmlformats.org/officeDocument/2006/relationships/image" Target="/ppt/media/image141111.png" Id="rId2" /><Relationship Type="http://schemas.openxmlformats.org/officeDocument/2006/relationships/slideLayout" Target="/ppt/slideLayouts/slideLayout211.xml" Id="rId1" /></Relationships>
</file>

<file path=ppt/slides/_rels/slide244.xml.rels>&#65279;<?xml version="1.0" encoding="utf-8"?><Relationships xmlns="http://schemas.openxmlformats.org/package/2006/relationships"><Relationship Type="http://schemas.openxmlformats.org/officeDocument/2006/relationships/notesSlide" Target="/ppt/notesSlides/notesSlide111.xml" Id="rId2" /><Relationship Type="http://schemas.openxmlformats.org/officeDocument/2006/relationships/slideLayout" Target="/ppt/slideLayouts/slideLayout133.xml" Id="rId1" /><Relationship Type="http://schemas.openxmlformats.org/officeDocument/2006/relationships/hyperlink" Target="mailto:lsm7@psu.edu" TargetMode="External" Id="rId3" /></Relationships>
</file>

<file path=ppt/slides/_rels/slide2499.xml.rels>&#65279;<?xml version="1.0" encoding="utf-8"?><Relationships xmlns="http://schemas.openxmlformats.org/package/2006/relationships"><Relationship Type="http://schemas.openxmlformats.org/officeDocument/2006/relationships/image" Target="/ppt/media/image1599.png" Id="rId2" /><Relationship Type="http://schemas.openxmlformats.org/officeDocument/2006/relationships/slideLayout" Target="/ppt/slideLayouts/slideLayout211.xml" Id="rId1" /></Relationships>
</file>

<file path=ppt/slides/_rels/slide2533.xml.rels>&#65279;<?xml version="1.0" encoding="utf-8"?><Relationships xmlns="http://schemas.openxmlformats.org/package/2006/relationships"><Relationship Type="http://schemas.openxmlformats.org/officeDocument/2006/relationships/image" Target="/ppt/media/image1722.png" Id="rId3" /><Relationship Type="http://schemas.openxmlformats.org/officeDocument/2006/relationships/image" Target="/ppt/media/image1633.png" Id="rId2" /><Relationship Type="http://schemas.openxmlformats.org/officeDocument/2006/relationships/slideLayout" Target="/ppt/slideLayouts/slideLayout211.xml" Id="rId1" /></Relationships>
</file>

<file path=ppt/slides/_rels/slide262727.xml.rels>&#65279;<?xml version="1.0" encoding="utf-8"?><Relationships xmlns="http://schemas.openxmlformats.org/package/2006/relationships"><Relationship Type="http://schemas.openxmlformats.org/officeDocument/2006/relationships/image" Target="/ppt/media/image181717.png" Id="rId3" /><Relationship Type="http://schemas.openxmlformats.org/officeDocument/2006/relationships/image" Target="/ppt/media/image1633.png" Id="rId2" /><Relationship Type="http://schemas.openxmlformats.org/officeDocument/2006/relationships/slideLayout" Target="/ppt/slideLayouts/slideLayout211.xml" Id="rId1" /></Relationships>
</file>

<file path=ppt/slides/_rels/slide272020.xml.rels>&#65279;<?xml version="1.0" encoding="utf-8"?><Relationships xmlns="http://schemas.openxmlformats.org/package/2006/relationships"><Relationship Type="http://schemas.openxmlformats.org/officeDocument/2006/relationships/slideLayout" Target="/ppt/slideLayouts/slideLayout211.xml" Id="rId1" /></Relationships>
</file>

<file path=ppt/slides/_rels/slide281313.xml.rels>&#65279;<?xml version="1.0" encoding="utf-8"?><Relationships xmlns="http://schemas.openxmlformats.org/package/2006/relationships"><Relationship Type="http://schemas.openxmlformats.org/officeDocument/2006/relationships/slideLayout" Target="/ppt/slideLayouts/slideLayout133.xml" Id="rId1" /><Relationship Type="http://schemas.openxmlformats.org/officeDocument/2006/relationships/hyperlink" Target="https://onlinecourses.science.psu.edu/stat200/" TargetMode="External" Id="rId3" /><Relationship Type="http://schemas.openxmlformats.org/officeDocument/2006/relationships/hyperlink" Target="https://lehighvalley.psu.edu/tutor-request-form" TargetMode="External" Id="rId2" /><Relationship Type="http://schemas.openxmlformats.org/officeDocument/2006/relationships/hyperlink" Target="http://tutorials.istudy.psu.edu/basicstatistics/" TargetMode="External" Id="rId4" /></Relationships>
</file>

<file path=ppt/slides/_rels/slide292828.xml.rels>&#65279;<?xml version="1.0" encoding="utf-8"?><Relationships xmlns="http://schemas.openxmlformats.org/package/2006/relationships"><Relationship Type="http://schemas.openxmlformats.org/officeDocument/2006/relationships/slideLayout" Target="/ppt/slideLayouts/slideLayout211.xml" Id="rId1" /><Relationship Type="http://schemas.openxmlformats.org/officeDocument/2006/relationships/hyperlink" Target="https://youtu.be/pKzFcW-66XM" TargetMode="External" Id="rId3" /><Relationship Type="http://schemas.openxmlformats.org/officeDocument/2006/relationships/hyperlink" Target="http://www.khanacademy.org/" TargetMode="External" Id="rId2" /><Relationship Type="http://schemas.openxmlformats.org/officeDocument/2006/relationships/hyperlink" Target="https://www.youtube.com/view_play_list?p=BE055F65E43B4973" TargetMode="External" Id="rId5" /><Relationship Type="http://schemas.openxmlformats.org/officeDocument/2006/relationships/hyperlink" Target="https://www.statcrunch.com/5.0/example.php" TargetMode="External" Id="rId4" /></Relationships>
</file>

<file path=ppt/slides/_rels/slide30.xml.rels>&#65279;<?xml version="1.0" encoding="utf-8"?><Relationships xmlns="http://schemas.openxmlformats.org/package/2006/relationships"><Relationship Type="http://schemas.openxmlformats.org/officeDocument/2006/relationships/slideLayout" Target="/ppt/slideLayouts/slideLayout211.xml" Id="R34c1bd31430c4d64" /><Relationship Type="http://schemas.openxmlformats.org/officeDocument/2006/relationships/hyperlink" Target="https://www.deepl.com/pro?cta=edit-document" TargetMode="External" Id="R99de081341b548f5" /><Relationship Type="http://schemas.openxmlformats.org/officeDocument/2006/relationships/image" Target="/ppt/media/image18.png" Id="R74bdb53af2234431" /></Relationships>
</file>

<file path=ppt/slides/_rels/slide32323.xml.rels>&#65279;<?xml version="1.0" encoding="utf-8"?><Relationships xmlns="http://schemas.openxmlformats.org/package/2006/relationships"><Relationship Type="http://schemas.openxmlformats.org/officeDocument/2006/relationships/slideLayout" Target="/ppt/slideLayouts/slideLayout133.xml" Id="rId1" /></Relationships>
</file>

<file path=ppt/slides/_rels/slide41717.xml.rels>&#65279;<?xml version="1.0" encoding="utf-8"?><Relationships xmlns="http://schemas.openxmlformats.org/package/2006/relationships"><Relationship Type="http://schemas.openxmlformats.org/officeDocument/2006/relationships/slideLayout" Target="/ppt/slideLayouts/slideLayout133.xml" Id="rId1" /><Relationship Type="http://schemas.openxmlformats.org/officeDocument/2006/relationships/hyperlink" Target="http://www.pearsonhighered.com/educator/product/Elementary-Statistics-Picturing-the-World-Plus-MyStatLab-Access-Card-Package-5E/9780321891877.page" TargetMode="External" Id="rId2" /></Relationships>
</file>

<file path=ppt/slides/_rels/slide51414.xml.rels>&#65279;<?xml version="1.0" encoding="utf-8"?><Relationships xmlns="http://schemas.openxmlformats.org/package/2006/relationships"><Relationship Type="http://schemas.openxmlformats.org/officeDocument/2006/relationships/slideLayout" Target="/ppt/slideLayouts/slideLayout211.xml" Id="rId1" /><Relationship Type="http://schemas.openxmlformats.org/officeDocument/2006/relationships/hyperlink" Target="http://www.mymathlab.com/" TargetMode="External" Id="rId2" /></Relationships>
</file>

<file path=ppt/slides/_rels/slide666.xml.rels>&#65279;<?xml version="1.0" encoding="utf-8"?><Relationships xmlns="http://schemas.openxmlformats.org/package/2006/relationships"><Relationship Type="http://schemas.openxmlformats.org/officeDocument/2006/relationships/image" Target="/ppt/media/image244.png" Id="rId3" /><Relationship Type="http://schemas.openxmlformats.org/officeDocument/2006/relationships/image" Target="/ppt/media/image155.png" Id="rId2" /><Relationship Type="http://schemas.openxmlformats.org/officeDocument/2006/relationships/slideLayout" Target="/ppt/slideLayouts/slideLayout211.xml" Id="rId1" /></Relationships>
</file>

<file path=ppt/slides/_rels/slide72929.xml.rels>&#65279;<?xml version="1.0" encoding="utf-8"?><Relationships xmlns="http://schemas.openxmlformats.org/package/2006/relationships"><Relationship Type="http://schemas.openxmlformats.org/officeDocument/2006/relationships/slideLayout" Target="/ppt/slideLayouts/slideLayout211.xml" Id="rId1" /></Relationships>
</file>

<file path=ppt/slides/_rels/slide82424.xml.rels>&#65279;<?xml version="1.0" encoding="utf-8"?><Relationships xmlns="http://schemas.openxmlformats.org/package/2006/relationships"><Relationship Type="http://schemas.openxmlformats.org/officeDocument/2006/relationships/slideLayout" Target="/ppt/slideLayouts/slideLayout211.xml" Id="rId1" /></Relationships>
</file>

<file path=ppt/slides/_rels/slide92121.xml.rels>&#65279;<?xml version="1.0" encoding="utf-8"?><Relationships xmlns="http://schemas.openxmlformats.org/package/2006/relationships"><Relationship Type="http://schemas.openxmlformats.org/officeDocument/2006/relationships/slideLayout" Target="/ppt/slideLayouts/slideLayout211.xml" Id="rId1" /><Relationship Type="http://schemas.openxmlformats.org/officeDocument/2006/relationships/hyperlink" Target="http://senate.psu.edu/policies-and-rules-for-undergraduate-students/47-00-48-00-and-49-00-grades/#49-20" TargetMode="External" Id="rId2" /></Relationships>
</file>

<file path=ppt/slides/slide10151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43C5019-5E3C-61C0-569C-6AC2CAFECDA4}"/>
              </a:ext>
            </a:extLst>
          </p:cNvPr>
          <p:cNvSpPr>
            <a:spLocks noGrp="1"/>
          </p:cNvSpPr>
          <p:nvPr>
            <p:ph type="title"/>
          </p:nvPr>
        </p:nvSpPr>
        <p:spPr/>
        <p:txBody>
          <a:bodyPr/>
          <a:lstStyle/>
          <a:p>
            <a:r>
              <a:rPr lang="en-US" altLang="en-US"/>
              <a:t>逾期政策</a:t>
            </a:r>
          </a:p>
        </p:txBody>
      </p:sp>
      <p:sp>
        <p:nvSpPr>
          <p:cNvPr id="20483" name="Content Placeholder 2">
            <a:extLst>
              <a:ext uri="{FF2B5EF4-FFF2-40B4-BE49-F238E27FC236}">
                <a16:creationId xmlns:a16="http://schemas.microsoft.com/office/drawing/2014/main" id="{FFCFEA15-FC7E-40C0-CD18-4AC738A8B147}"/>
              </a:ext>
            </a:extLst>
          </p:cNvPr>
          <p:cNvSpPr>
            <a:spLocks noGrp="1"/>
          </p:cNvSpPr>
          <p:nvPr>
            <p:ph idx="1"/>
          </p:nvPr>
        </p:nvSpPr>
        <p:spPr/>
        <p:txBody>
          <a:bodyPr/>
          <a:lstStyle/>
          <a:p>
            <a:r>
              <a:rPr lang="en-US" altLang="en-US"/>
              <a:t>出于对所有学生的公平考虑，家庭作业、考试不允许迟到。</a:t>
            </a:r>
          </a:p>
          <a:p>
            <a:pPr lvl="1"/>
            <a:r>
              <a:rPr lang="en-US" altLang="en-US" b="1">
                <a:solidFill>
                  <a:srgbClr val="FF0000"/>
                </a:solidFill>
              </a:rPr>
              <a:t>请不要为STAT200中的任何评分活动申请延期。</a:t>
            </a:r>
          </a:p>
          <a:p>
            <a:r>
              <a:rPr lang="en-US" altLang="en-US"/>
              <a:t>唯一的例外是有文件证明的缺勤，如住院、紧急家庭事务等。  </a:t>
            </a:r>
          </a:p>
          <a:p>
            <a:pPr lvl="1"/>
            <a:r>
              <a:rPr lang="en-US" altLang="en-US"/>
              <a:t>在这些情况下，</a:t>
            </a:r>
            <a:r>
              <a:rPr lang="en-US" altLang="en-US"/>
              <a:t>需要</a:t>
            </a:r>
            <a:r>
              <a:rPr lang="en-US" altLang="en-US" b="1" u="sng"/>
              <a:t>有书面</a:t>
            </a:r>
            <a:r>
              <a:rPr lang="en-US" altLang="en-US"/>
              <a:t>证据（医院出院单、医生证明等）。</a:t>
            </a:r>
          </a:p>
        </p:txBody>
      </p:sp>
      <p:sp>
        <p:nvSpPr>
          <p:cNvPr id="20484" name="Slide Number Placeholder 3">
            <a:extLst>
              <a:ext uri="{FF2B5EF4-FFF2-40B4-BE49-F238E27FC236}">
                <a16:creationId xmlns:a16="http://schemas.microsoft.com/office/drawing/2014/main" id="{39FB0AC7-5F84-CCD4-B1BD-6E4FBCF7DD1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345A9624-8C74-4F57-83C6-DC6A296F2C68}" type="slidenum">
              <a:rPr lang="en-US" altLang="en-US" sz="1800" smtClean="0">
                <a:solidFill>
                  <a:schemeClr val="tx2"/>
                </a:solidFill>
                <a:cs typeface="Arial" panose="020B0604020202020204" pitchFamily="34" charset="0"/>
              </a:rPr>
              <a:t>10</a:t>
            </a:fld>
            <a:endParaRPr lang="en-US" altLang="en-US" sz="1800">
              <a:solidFill>
                <a:schemeClr val="tx2"/>
              </a:solidFill>
              <a:cs typeface="Arial" panose="020B0604020202020204" pitchFamily="34" charset="0"/>
            </a:endParaRPr>
          </a:p>
        </p:txBody>
      </p:sp>
    </p:spTree>
  </p:cSld>
  <p:clrMapOvr>
    <a:masterClrMapping/>
  </p:clrMapOvr>
  <p:transition>
    <p:wipe dir="r"/>
  </p:transition>
</p:sld>
</file>

<file path=ppt/slides/slide1101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8732F2E7-FC5F-76A0-2E88-16ABB8F79B48}"/>
              </a:ext>
            </a:extLst>
          </p:cNvPr>
          <p:cNvSpPr>
            <a:spLocks noGrp="1"/>
          </p:cNvSpPr>
          <p:nvPr>
            <p:ph type="title"/>
          </p:nvPr>
        </p:nvSpPr>
        <p:spPr>
          <a:xfrm>
            <a:off x="382588" y="0"/>
            <a:ext cx="8229600" cy="1143000"/>
          </a:xfrm>
        </p:spPr>
        <p:txBody>
          <a:bodyPr/>
          <a:lstStyle/>
          <a:p>
            <a:r>
              <a:rPr lang="en-US" altLang="en-US"/>
              <a:t>欢迎来到STAT200</a:t>
            </a:r>
          </a:p>
        </p:txBody>
      </p:sp>
      <p:sp>
        <p:nvSpPr>
          <p:cNvPr id="10243" name="Slide Number Placeholder 3">
            <a:extLst>
              <a:ext uri="{FF2B5EF4-FFF2-40B4-BE49-F238E27FC236}">
                <a16:creationId xmlns:a16="http://schemas.microsoft.com/office/drawing/2014/main" id="{01162862-F686-D04C-7CAD-8799416ADE93}"/>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E7DA929E-84D7-4594-A346-4A4AE48EC63F}" type="slidenum">
              <a:rPr lang="en-US" altLang="en-US" sz="1800" smtClean="0">
                <a:solidFill>
                  <a:schemeClr val="tx2"/>
                </a:solidFill>
                <a:cs typeface="Arial" panose="020B0604020202020204" pitchFamily="34" charset="0"/>
              </a:rPr>
              <a:t>1</a:t>
            </a:fld>
            <a:endParaRPr lang="en-US" altLang="en-US" sz="1800">
              <a:solidFill>
                <a:schemeClr val="tx2"/>
              </a:solidFill>
              <a:cs typeface="Arial" panose="020B0604020202020204" pitchFamily="34" charset="0"/>
            </a:endParaRPr>
          </a:p>
        </p:txBody>
      </p:sp>
      <p:sp>
        <p:nvSpPr>
          <p:cNvPr id="10244" name="Content Placeholder 1">
            <a:extLst>
              <a:ext uri="{FF2B5EF4-FFF2-40B4-BE49-F238E27FC236}">
                <a16:creationId xmlns:a16="http://schemas.microsoft.com/office/drawing/2014/main" id="{3DC00ED9-4CEB-0A44-7F9E-F7DE45555D03}"/>
              </a:ext>
            </a:extLst>
          </p:cNvPr>
          <p:cNvSpPr>
            <a:spLocks noGrp="1"/>
          </p:cNvSpPr>
          <p:nvPr>
            <p:ph idx="1"/>
          </p:nvPr>
        </p:nvSpPr>
        <p:spPr>
          <a:xfrm>
            <a:off x="228600" y="1600200"/>
            <a:ext cx="8763000" cy="4525963"/>
          </a:xfrm>
        </p:spPr>
        <p:txBody>
          <a:bodyPr/>
          <a:lstStyle/>
          <a:p>
            <a:pPr marL="0" indent="0" algn="ctr">
              <a:buFont typeface="Arial" panose="020B0604020202020204" pitchFamily="34" charset="0"/>
              <a:buNone/>
            </a:pPr>
            <a:r>
              <a:rPr lang="en-US" altLang="en-US" sz="4000" b="1">
                <a:solidFill>
                  <a:srgbClr val="0070C0"/>
                </a:solidFill>
              </a:rPr>
              <a:t>"</a:t>
            </a:r>
            <a:r>
              <a:rPr lang="en-US" altLang="en-US" sz="4000" b="1" i="1">
                <a:solidFill>
                  <a:srgbClr val="0070C0"/>
                </a:solidFill>
              </a:rPr>
              <a:t>每个美国人都应该有高于平均水平的收入，而我的政府将确保他们得到这种收入。</a:t>
            </a:r>
            <a:r>
              <a:rPr lang="en-US" altLang="en-US" sz="4000" b="1">
                <a:solidFill>
                  <a:srgbClr val="0070C0"/>
                </a:solidFill>
              </a:rPr>
              <a:t>" </a:t>
            </a:r>
          </a:p>
          <a:p>
            <a:pPr marL="0" indent="0" algn="ctr">
              <a:buFont typeface="Arial" panose="020B0604020202020204" pitchFamily="34" charset="0"/>
              <a:buNone/>
            </a:pPr>
            <a:r>
              <a:rPr lang="en-US" altLang="en-US" sz="3600"/>
              <a:t>(比尔-克林顿在竞选路上)</a:t>
            </a:r>
          </a:p>
          <a:p>
            <a:pPr marL="0" indent="0" algn="ctr">
              <a:buFont typeface="Arial" panose="020B0604020202020204" pitchFamily="34" charset="0"/>
              <a:buNone/>
            </a:pPr>
            <a:endParaRPr lang="en-US" altLang="en-US" sz="3600"/>
          </a:p>
          <a:p>
            <a:pPr marL="0" indent="0">
              <a:buFont typeface="Arial" panose="020B0604020202020204" pitchFamily="34" charset="0"/>
              <a:buNone/>
            </a:pPr>
            <a:r>
              <a:rPr lang="en-US" altLang="en-US" sz="3600" b="1" u="sng">
                <a:solidFill>
                  <a:srgbClr val="FF0000"/>
                </a:solidFill>
              </a:rPr>
              <a:t>结论。</a:t>
            </a:r>
          </a:p>
          <a:p>
            <a:pPr lvl="1"/>
            <a:r>
              <a:rPr lang="en-US" altLang="en-US" sz="3600" b="1">
                <a:solidFill>
                  <a:srgbClr val="FF0000"/>
                </a:solidFill>
              </a:rPr>
              <a:t>比尔-克林顿从未服用过STAT200</a:t>
            </a:r>
          </a:p>
        </p:txBody>
      </p:sp>
      <p:sp>
        <p:nvSpPr>
          <p:cNvPr id="2" name="TextBox 1">
            <a:extLst>
              <a:ext uri="{FF2B5EF4-FFF2-40B4-BE49-F238E27FC236}">
                <a16:creationId xmlns:a16="http://schemas.microsoft.com/office/drawing/2014/main" id="{5676ED23-82DA-1B6F-74E4-91BBC538AFE5}"/>
              </a:ext>
            </a:extLst>
          </p:cNvPr>
          <p:cNvSpPr txBox="1"/>
          <p:nvPr/>
        </p:nvSpPr>
        <p:spPr>
          <a:xfrm>
            <a:off x="6858000" y="1025525"/>
            <a:ext cx="1754188" cy="522288"/>
          </a:xfrm>
          <a:prstGeom prst="rect">
            <a:avLst/>
          </a:prstGeom>
          <a:noFill/>
        </p:spPr>
        <p:txBody>
          <a:bodyPr>
            <a:spAutoFit/>
          </a:bodyPr>
          <a:lstStyle/>
          <a:p>
            <a:pPr>
              <a:defRPr/>
            </a:pPr>
            <a:r>
              <a:rPr lang="en-US" sz="2800" dirty="0">
                <a:latin typeface="+mn-lt"/>
                <a:hlinkClick r:id="rId2" action="ppaction://hlinksldjump"/>
              </a:rPr>
              <a:t>日历</a:t>
            </a:r>
            <a:endParaRPr lang="en-US" sz="2800" dirty="0">
              <a:latin typeface="+mn-lt"/>
            </a:endParaRPr>
          </a:p>
        </p:txBody>
      </p:sp>
    </p:spTree>
  </p:cSld>
  <p:clrMapOvr>
    <a:masterClrMapping/>
  </p:clrMapOvr>
  <p:transition>
    <p:wipe dir="r"/>
  </p:transition>
</p:sld>
</file>

<file path=ppt/slides/slide117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C54F439C-FA19-FE8D-2FE5-96B992E5FE63}"/>
              </a:ext>
            </a:extLst>
          </p:cNvPr>
          <p:cNvSpPr>
            <a:spLocks noGrp="1"/>
          </p:cNvSpPr>
          <p:nvPr>
            <p:ph type="title"/>
          </p:nvPr>
        </p:nvSpPr>
        <p:spPr>
          <a:xfrm>
            <a:off x="495300" y="87313"/>
            <a:ext cx="8229600" cy="555625"/>
          </a:xfrm>
        </p:spPr>
        <p:txBody>
          <a:bodyPr/>
          <a:lstStyle/>
          <a:p>
            <a:r>
              <a:rPr lang="en-US" altLang="en-US"/>
              <a:t>注册MyMathLab</a:t>
            </a:r>
          </a:p>
        </p:txBody>
      </p:sp>
      <p:sp>
        <p:nvSpPr>
          <p:cNvPr id="16387" name="Content Placeholder 2">
            <a:extLst>
              <a:ext uri="{FF2B5EF4-FFF2-40B4-BE49-F238E27FC236}">
                <a16:creationId xmlns:a16="http://schemas.microsoft.com/office/drawing/2014/main" id="{2C57153A-9573-24A0-7F3C-DAB519015CC4}"/>
              </a:ext>
            </a:extLst>
          </p:cNvPr>
          <p:cNvSpPr>
            <a:spLocks noGrp="1"/>
          </p:cNvSpPr>
          <p:nvPr>
            <p:ph idx="1"/>
          </p:nvPr>
        </p:nvSpPr>
        <p:spPr>
          <a:xfrm>
            <a:off x="223838" y="695325"/>
            <a:ext cx="8920162" cy="4525963"/>
          </a:xfrm>
        </p:spPr>
        <p:txBody>
          <a:bodyPr/>
          <a:lstStyle/>
          <a:p>
            <a:pPr marL="514350" indent="-514350">
              <a:buFont typeface="Arial" panose="020B0604020202020204" pitchFamily="34" charset="0"/>
              <a:buAutoNum type="arabicPeriod"/>
              <a:defRPr/>
            </a:pPr>
            <a:r>
              <a:rPr lang="en-US" altLang="en-US" sz="2400" dirty="0"/>
              <a:t>转到</a:t>
            </a:r>
            <a:r>
              <a:rPr lang="en-US" altLang="en-US" sz="2400" dirty="0"/>
              <a:t>www.MyMathLab.com </a:t>
            </a:r>
          </a:p>
          <a:p>
            <a:pPr marL="514350" indent="-514350">
              <a:buFont typeface="Arial" panose="020B0604020202020204" pitchFamily="34" charset="0"/>
              <a:buAutoNum type="arabicPeriod"/>
              <a:defRPr/>
            </a:pPr>
            <a:r>
              <a:rPr lang="en-US" altLang="en-US" sz="2400" dirty="0"/>
              <a:t>点击 "注册"，作为一个学生</a:t>
            </a:r>
          </a:p>
          <a:p>
            <a:pPr marL="514350" indent="-514350">
              <a:buFont typeface="Arial" panose="020B0604020202020204" pitchFamily="34" charset="0"/>
              <a:buAutoNum type="arabicPeriod"/>
              <a:defRPr/>
            </a:pPr>
            <a:endParaRPr lang="en-US" altLang="en-US" sz="2400" dirty="0"/>
          </a:p>
          <a:p>
            <a:pPr marL="514350" indent="-514350">
              <a:buFont typeface="Arial" panose="020B0604020202020204" pitchFamily="34" charset="0"/>
              <a:buAutoNum type="arabicPeriod"/>
              <a:defRPr/>
            </a:pPr>
            <a:r>
              <a:rPr lang="en-US" altLang="en-US" sz="2400" dirty="0"/>
              <a:t>输入课程ID </a:t>
            </a:r>
            <a:r>
              <a:rPr lang="en-US" b="1" dirty="0">
                <a:solidFill>
                  <a:srgbClr val="FF0000"/>
                </a:solidFill>
              </a:rPr>
              <a:t>musolino01992</a:t>
            </a:r>
            <a:endParaRPr lang="en-US" altLang="en-US" b="1" dirty="0">
              <a:solidFill>
                <a:srgbClr val="FF0000"/>
              </a:solidFill>
            </a:endParaRPr>
          </a:p>
          <a:p>
            <a:pPr marL="514350" indent="-514350">
              <a:buFont typeface="Arial" panose="020B0604020202020204" pitchFamily="34" charset="0"/>
              <a:buAutoNum type="arabicPeriod"/>
              <a:defRPr/>
            </a:pPr>
            <a:endParaRPr lang="en-US" altLang="en-US" sz="2400" b="1" dirty="0">
              <a:solidFill>
                <a:srgbClr val="FF0000"/>
              </a:solidFill>
            </a:endParaRPr>
          </a:p>
          <a:p>
            <a:pPr marL="514350" indent="-514350">
              <a:buFont typeface="Arial" panose="020B0604020202020204" pitchFamily="34" charset="0"/>
              <a:buAutoNum type="arabicPeriod"/>
              <a:defRPr/>
            </a:pPr>
            <a:endParaRPr lang="en-US" altLang="en-US" sz="2400" b="1" dirty="0">
              <a:solidFill>
                <a:srgbClr val="FF0000"/>
              </a:solidFill>
            </a:endParaRPr>
          </a:p>
          <a:p>
            <a:pPr marL="514350" indent="-514350">
              <a:buFont typeface="Arial" panose="020B0604020202020204" pitchFamily="34" charset="0"/>
              <a:buAutoNum type="arabicPeriod"/>
              <a:defRPr/>
            </a:pPr>
            <a:r>
              <a:rPr lang="en-US" altLang="en-US" sz="2400" dirty="0"/>
              <a:t>点击 "CREATE"，创建一个</a:t>
            </a:r>
            <a:r>
              <a:rPr lang="en-US" altLang="en-US" sz="2400" dirty="0" err="1"/>
              <a:t>Pearson</a:t>
            </a:r>
            <a:r>
              <a:rPr lang="en-US" altLang="en-US" sz="2400" dirty="0"/>
              <a:t>账户</a:t>
            </a:r>
          </a:p>
          <a:p>
            <a:pPr marL="514350" indent="-514350">
              <a:buFont typeface="Arial" panose="020B0604020202020204" pitchFamily="34" charset="0"/>
              <a:buAutoNum type="arabicPeriod"/>
              <a:defRPr/>
            </a:pPr>
            <a:endParaRPr lang="en-US" altLang="en-US" sz="2400" dirty="0"/>
          </a:p>
          <a:p>
            <a:pPr marL="514350" indent="-514350">
              <a:buFont typeface="Arial" panose="020B0604020202020204" pitchFamily="34" charset="0"/>
              <a:buAutoNum type="arabicPeriod"/>
              <a:defRPr/>
            </a:pPr>
            <a:endParaRPr lang="en-US" altLang="en-US" sz="2400" dirty="0"/>
          </a:p>
          <a:p>
            <a:pPr marL="514350" indent="-514350">
              <a:buFont typeface="Arial" panose="020B0604020202020204" pitchFamily="34" charset="0"/>
              <a:buAutoNum type="arabicPeriod"/>
              <a:defRPr/>
            </a:pPr>
            <a:endParaRPr lang="en-US" altLang="en-US" sz="2400" dirty="0"/>
          </a:p>
          <a:p>
            <a:pPr marL="514350" indent="-514350">
              <a:buFont typeface="Arial" panose="020B0604020202020204" pitchFamily="34" charset="0"/>
              <a:buAutoNum type="arabicPeriod"/>
              <a:defRPr/>
            </a:pPr>
            <a:r>
              <a:rPr lang="en-US" altLang="en-US" sz="2400" dirty="0"/>
              <a:t>然后选择 "访问代码 "或 "使用信用卡"。</a:t>
            </a:r>
          </a:p>
          <a:p>
            <a:pPr marL="0" indent="0">
              <a:buFont typeface="Arial" panose="020B0604020202020204" pitchFamily="34" charset="0"/>
              <a:buNone/>
              <a:defRPr/>
            </a:pPr>
            <a:r>
              <a:rPr lang="en-US" altLang="en-US" sz="2400" dirty="0"/>
              <a:t>	或者你可以选择 "稍后付款，14天的临时访问。</a:t>
            </a:r>
          </a:p>
        </p:txBody>
      </p:sp>
      <p:sp>
        <p:nvSpPr>
          <p:cNvPr id="21508" name="Slide Number Placeholder 3">
            <a:extLst>
              <a:ext uri="{FF2B5EF4-FFF2-40B4-BE49-F238E27FC236}">
                <a16:creationId xmlns:a16="http://schemas.microsoft.com/office/drawing/2014/main" id="{23EC4CAE-0C66-B806-0332-5C18E1C0EDC0}"/>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14A220AA-9654-4339-B6A8-17355A70CC8E}" type="slidenum">
              <a:rPr lang="en-US" altLang="en-US" sz="1800" smtClean="0">
                <a:solidFill>
                  <a:schemeClr val="tx2"/>
                </a:solidFill>
                <a:cs typeface="Arial" panose="020B0604020202020204" pitchFamily="34" charset="0"/>
              </a:rPr>
              <a:t>11</a:t>
            </a:fld>
            <a:endParaRPr lang="en-US" altLang="en-US" sz="1800">
              <a:solidFill>
                <a:schemeClr val="tx2"/>
              </a:solidFill>
              <a:cs typeface="Arial" panose="020B0604020202020204" pitchFamily="34" charset="0"/>
            </a:endParaRPr>
          </a:p>
        </p:txBody>
      </p:sp>
      <p:sp>
        <p:nvSpPr>
          <p:cNvPr id="6" name="TextBox 5">
            <a:extLst>
              <a:ext uri="{FF2B5EF4-FFF2-40B4-BE49-F238E27FC236}">
                <a16:creationId xmlns:a16="http://schemas.microsoft.com/office/drawing/2014/main" id="{CCCEC427-1BA6-EA3F-7D80-2946FF813DFD}"/>
              </a:ext>
            </a:extLst>
          </p:cNvPr>
          <p:cNvSpPr txBox="1"/>
          <p:nvPr/>
        </p:nvSpPr>
        <p:spPr>
          <a:xfrm>
            <a:off x="3802063" y="6149975"/>
            <a:ext cx="1689100" cy="369888"/>
          </a:xfrm>
          <a:prstGeom prst="rect">
            <a:avLst/>
          </a:prstGeom>
          <a:solidFill>
            <a:srgbClr val="FFFF00"/>
          </a:solidFill>
          <a:ln w="76200">
            <a:solidFill>
              <a:srgbClr val="002060"/>
            </a:solidFill>
          </a:ln>
        </p:spPr>
        <p:txBody>
          <a:bodyPr>
            <a:spAutoFit/>
          </a:bodyPr>
          <a:lstStyle/>
          <a:p>
            <a:pPr>
              <a:defRPr/>
            </a:pPr>
            <a:r>
              <a:rPr lang="en-US" dirty="0">
                <a:solidFill>
                  <a:srgbClr val="002060"/>
                </a:solidFill>
                <a:latin typeface="+mn-lt"/>
              </a:rPr>
              <a:t>见下一张幻灯片</a:t>
            </a:r>
          </a:p>
        </p:txBody>
      </p:sp>
      <p:pic>
        <p:nvPicPr>
          <p:cNvPr id="21510" name="Picture 1">
            <a:extLst>
              <a:ext uri="{FF2B5EF4-FFF2-40B4-BE49-F238E27FC236}">
                <a16:creationId xmlns:a16="http://schemas.microsoft.com/office/drawing/2014/main" id="{DC8DE2D5-C38D-8C71-0030-8543DE0325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4700" y="719138"/>
            <a:ext cx="2409825"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Picture 3">
            <a:extLst>
              <a:ext uri="{FF2B5EF4-FFF2-40B4-BE49-F238E27FC236}">
                <a16:creationId xmlns:a16="http://schemas.microsoft.com/office/drawing/2014/main" id="{09A568FA-7E34-9EF0-2D6C-40CCB3FC9A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2913" y="3825875"/>
            <a:ext cx="242887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121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a:extLst>
              <a:ext uri="{FF2B5EF4-FFF2-40B4-BE49-F238E27FC236}">
                <a16:creationId xmlns:a16="http://schemas.microsoft.com/office/drawing/2014/main" id="{77DFBED6-2991-B29E-9DF5-89079920E0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098675"/>
            <a:ext cx="6362700" cy="424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Title 1">
            <a:extLst>
              <a:ext uri="{FF2B5EF4-FFF2-40B4-BE49-F238E27FC236}">
                <a16:creationId xmlns:a16="http://schemas.microsoft.com/office/drawing/2014/main" id="{001ECB77-D894-54BD-A388-4BD2D48A4F59}"/>
              </a:ext>
            </a:extLst>
          </p:cNvPr>
          <p:cNvSpPr>
            <a:spLocks noGrp="1"/>
          </p:cNvSpPr>
          <p:nvPr>
            <p:ph type="title"/>
          </p:nvPr>
        </p:nvSpPr>
        <p:spPr>
          <a:xfrm>
            <a:off x="495300" y="87313"/>
            <a:ext cx="8229600" cy="555625"/>
          </a:xfrm>
        </p:spPr>
        <p:txBody>
          <a:bodyPr/>
          <a:lstStyle/>
          <a:p>
            <a:r>
              <a:rPr lang="en-US" altLang="en-US"/>
              <a:t>注册MyMathLab</a:t>
            </a:r>
          </a:p>
        </p:txBody>
      </p:sp>
      <p:sp>
        <p:nvSpPr>
          <p:cNvPr id="16387" name="Content Placeholder 2">
            <a:extLst>
              <a:ext uri="{FF2B5EF4-FFF2-40B4-BE49-F238E27FC236}">
                <a16:creationId xmlns:a16="http://schemas.microsoft.com/office/drawing/2014/main" id="{E127585B-735A-1652-AD1B-8D59A654EF8A}"/>
              </a:ext>
            </a:extLst>
          </p:cNvPr>
          <p:cNvSpPr>
            <a:spLocks noGrp="1"/>
          </p:cNvSpPr>
          <p:nvPr>
            <p:ph idx="1"/>
          </p:nvPr>
        </p:nvSpPr>
        <p:spPr>
          <a:xfrm>
            <a:off x="152400" y="676275"/>
            <a:ext cx="8920163" cy="4525963"/>
          </a:xfrm>
        </p:spPr>
        <p:txBody>
          <a:bodyPr/>
          <a:lstStyle/>
          <a:p>
            <a:pPr marL="514350" indent="-514350">
              <a:buFont typeface="Arial" panose="020B0604020202020204" pitchFamily="34" charset="0"/>
              <a:buAutoNum type="arabicPeriod"/>
              <a:defRPr/>
            </a:pPr>
            <a:r>
              <a:rPr lang="en-US" altLang="en-US" sz="2400" dirty="0"/>
              <a:t>在注册</a:t>
            </a:r>
            <a:r>
              <a:rPr lang="en-US" altLang="en-US" sz="2400" dirty="0" err="1"/>
              <a:t>MyMatlLab时</a:t>
            </a:r>
            <a:r>
              <a:rPr lang="en-US" altLang="en-US" sz="2400" dirty="0"/>
              <a:t>。</a:t>
            </a:r>
          </a:p>
          <a:p>
            <a:pPr marL="514350" indent="-514350">
              <a:buFont typeface="Arial" panose="020B0604020202020204" pitchFamily="34" charset="0"/>
              <a:buAutoNum type="arabicPeriod"/>
              <a:defRPr/>
            </a:pPr>
            <a:r>
              <a:rPr lang="en-US" altLang="en-US" sz="2400" dirty="0"/>
              <a:t>然后选择 "访问代码 "或 "使用信用卡"。</a:t>
            </a:r>
          </a:p>
          <a:p>
            <a:pPr marL="0" indent="0">
              <a:buFont typeface="Arial" panose="020B0604020202020204" pitchFamily="34" charset="0"/>
              <a:buNone/>
              <a:defRPr/>
            </a:pPr>
            <a:r>
              <a:rPr lang="en-US" altLang="en-US" sz="2400" dirty="0"/>
              <a:t>	或者你可以选择 "稍后付款，14天的临时访问。</a:t>
            </a:r>
          </a:p>
        </p:txBody>
      </p:sp>
      <p:sp>
        <p:nvSpPr>
          <p:cNvPr id="22533" name="Slide Number Placeholder 3">
            <a:extLst>
              <a:ext uri="{FF2B5EF4-FFF2-40B4-BE49-F238E27FC236}">
                <a16:creationId xmlns:a16="http://schemas.microsoft.com/office/drawing/2014/main" id="{A997732E-2277-9DBB-E5B7-32D0422E59AD}"/>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4A883901-C2FC-4C6B-A61F-369EB0241ABF}" type="slidenum">
              <a:rPr lang="en-US" altLang="en-US" sz="1800" smtClean="0">
                <a:solidFill>
                  <a:schemeClr val="tx2"/>
                </a:solidFill>
                <a:cs typeface="Arial" panose="020B0604020202020204" pitchFamily="34" charset="0"/>
              </a:rPr>
              <a:t>12</a:t>
            </a:fld>
            <a:endParaRPr lang="en-US" altLang="en-US" sz="1800">
              <a:solidFill>
                <a:schemeClr val="tx2"/>
              </a:solidFill>
              <a:cs typeface="Arial" panose="020B0604020202020204" pitchFamily="34" charset="0"/>
            </a:endParaRPr>
          </a:p>
        </p:txBody>
      </p:sp>
      <p:sp>
        <p:nvSpPr>
          <p:cNvPr id="6" name="TextBox 5">
            <a:extLst>
              <a:ext uri="{FF2B5EF4-FFF2-40B4-BE49-F238E27FC236}">
                <a16:creationId xmlns:a16="http://schemas.microsoft.com/office/drawing/2014/main" id="{F83E6DD1-22FF-483D-1500-B464598B0B82}"/>
              </a:ext>
            </a:extLst>
          </p:cNvPr>
          <p:cNvSpPr txBox="1"/>
          <p:nvPr/>
        </p:nvSpPr>
        <p:spPr>
          <a:xfrm>
            <a:off x="6515100" y="5468938"/>
            <a:ext cx="2209800" cy="647700"/>
          </a:xfrm>
          <a:prstGeom prst="rect">
            <a:avLst/>
          </a:prstGeom>
          <a:solidFill>
            <a:srgbClr val="FFFF00"/>
          </a:solidFill>
          <a:ln w="76200">
            <a:solidFill>
              <a:srgbClr val="002060"/>
            </a:solidFill>
          </a:ln>
        </p:spPr>
        <p:txBody>
          <a:bodyPr>
            <a:spAutoFit/>
          </a:bodyPr>
          <a:lstStyle/>
          <a:p>
            <a:pPr>
              <a:defRPr/>
            </a:pPr>
            <a:r>
              <a:rPr lang="en-US" dirty="0">
                <a:solidFill>
                  <a:srgbClr val="002060"/>
                </a:solidFill>
                <a:latin typeface="+mn-lt"/>
              </a:rPr>
              <a:t>点击这里获得14天的免费使用权</a:t>
            </a:r>
          </a:p>
        </p:txBody>
      </p:sp>
      <p:sp>
        <p:nvSpPr>
          <p:cNvPr id="10" name="TextBox 9">
            <a:extLst>
              <a:ext uri="{FF2B5EF4-FFF2-40B4-BE49-F238E27FC236}">
                <a16:creationId xmlns:a16="http://schemas.microsoft.com/office/drawing/2014/main" id="{66E6B194-ABBC-B9EE-402C-CA2F096F5545}"/>
              </a:ext>
            </a:extLst>
          </p:cNvPr>
          <p:cNvSpPr txBox="1"/>
          <p:nvPr/>
        </p:nvSpPr>
        <p:spPr>
          <a:xfrm>
            <a:off x="6515100" y="4359275"/>
            <a:ext cx="2476500" cy="646113"/>
          </a:xfrm>
          <a:prstGeom prst="rect">
            <a:avLst/>
          </a:prstGeom>
          <a:solidFill>
            <a:srgbClr val="FFFF00"/>
          </a:solidFill>
          <a:ln w="76200">
            <a:solidFill>
              <a:srgbClr val="002060"/>
            </a:solidFill>
          </a:ln>
        </p:spPr>
        <p:txBody>
          <a:bodyPr>
            <a:spAutoFit/>
          </a:bodyPr>
          <a:lstStyle/>
          <a:p>
            <a:pPr>
              <a:defRPr/>
            </a:pPr>
            <a:r>
              <a:rPr lang="en-US" dirty="0">
                <a:solidFill>
                  <a:srgbClr val="002060"/>
                </a:solidFill>
                <a:latin typeface="+mn-lt"/>
              </a:rPr>
              <a:t>点击这里，以80美元的价格购买权限</a:t>
            </a:r>
          </a:p>
        </p:txBody>
      </p:sp>
      <p:sp>
        <p:nvSpPr>
          <p:cNvPr id="11" name="Rectangle: Rounded Corners 10">
            <a:extLst>
              <a:ext uri="{FF2B5EF4-FFF2-40B4-BE49-F238E27FC236}">
                <a16:creationId xmlns:a16="http://schemas.microsoft.com/office/drawing/2014/main" id="{6DC4B8E4-0DF0-FE20-FBA4-B1E1853B6A45}"/>
              </a:ext>
            </a:extLst>
          </p:cNvPr>
          <p:cNvSpPr/>
          <p:nvPr/>
        </p:nvSpPr>
        <p:spPr>
          <a:xfrm>
            <a:off x="3195638" y="4681538"/>
            <a:ext cx="1573212" cy="487362"/>
          </a:xfrm>
          <a:prstGeom prst="roundRect">
            <a:avLst/>
          </a:prstGeom>
          <a:noFill/>
          <a:ln w="539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Rounded Corners 11">
            <a:extLst>
              <a:ext uri="{FF2B5EF4-FFF2-40B4-BE49-F238E27FC236}">
                <a16:creationId xmlns:a16="http://schemas.microsoft.com/office/drawing/2014/main" id="{AE298620-CA8A-F83B-EB2A-4E34E5A4CF87}"/>
              </a:ext>
            </a:extLst>
          </p:cNvPr>
          <p:cNvSpPr/>
          <p:nvPr/>
        </p:nvSpPr>
        <p:spPr>
          <a:xfrm>
            <a:off x="1622425" y="5746750"/>
            <a:ext cx="2949575" cy="468313"/>
          </a:xfrm>
          <a:prstGeom prst="roundRect">
            <a:avLst/>
          </a:prstGeom>
          <a:noFill/>
          <a:ln w="539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Arrow: Left 3">
            <a:extLst>
              <a:ext uri="{FF2B5EF4-FFF2-40B4-BE49-F238E27FC236}">
                <a16:creationId xmlns:a16="http://schemas.microsoft.com/office/drawing/2014/main" id="{0F56FEFE-A94F-4099-1AA7-4C122F2799EE}"/>
              </a:ext>
            </a:extLst>
          </p:cNvPr>
          <p:cNvSpPr/>
          <p:nvPr/>
        </p:nvSpPr>
        <p:spPr>
          <a:xfrm rot="21083497">
            <a:off x="4889500" y="4560888"/>
            <a:ext cx="1535113" cy="32861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Arrow: Left 13">
            <a:extLst>
              <a:ext uri="{FF2B5EF4-FFF2-40B4-BE49-F238E27FC236}">
                <a16:creationId xmlns:a16="http://schemas.microsoft.com/office/drawing/2014/main" id="{D25FA16C-B3C2-50EC-C1EB-ECED75DB59CC}"/>
              </a:ext>
            </a:extLst>
          </p:cNvPr>
          <p:cNvSpPr/>
          <p:nvPr/>
        </p:nvSpPr>
        <p:spPr>
          <a:xfrm rot="21083497">
            <a:off x="4845050" y="5538788"/>
            <a:ext cx="1535113" cy="330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TextBox 12">
            <a:extLst>
              <a:ext uri="{FF2B5EF4-FFF2-40B4-BE49-F238E27FC236}">
                <a16:creationId xmlns:a16="http://schemas.microsoft.com/office/drawing/2014/main" id="{E1DB9F51-C6F2-DBA4-2674-89CF5F0D7FC5}"/>
              </a:ext>
            </a:extLst>
          </p:cNvPr>
          <p:cNvSpPr txBox="1"/>
          <p:nvPr/>
        </p:nvSpPr>
        <p:spPr>
          <a:xfrm>
            <a:off x="6515100" y="3308350"/>
            <a:ext cx="2476500" cy="369888"/>
          </a:xfrm>
          <a:prstGeom prst="rect">
            <a:avLst/>
          </a:prstGeom>
          <a:solidFill>
            <a:srgbClr val="FFFF00"/>
          </a:solidFill>
          <a:ln w="76200">
            <a:solidFill>
              <a:srgbClr val="002060"/>
            </a:solidFill>
          </a:ln>
        </p:spPr>
        <p:txBody>
          <a:bodyPr>
            <a:spAutoFit/>
          </a:bodyPr>
          <a:lstStyle/>
          <a:p>
            <a:pPr>
              <a:defRPr/>
            </a:pPr>
            <a:r>
              <a:rPr lang="en-US" dirty="0">
                <a:solidFill>
                  <a:srgbClr val="002060"/>
                </a:solidFill>
                <a:latin typeface="+mn-lt"/>
              </a:rPr>
              <a:t>请勿点击此处</a:t>
            </a:r>
          </a:p>
        </p:txBody>
      </p:sp>
      <p:sp>
        <p:nvSpPr>
          <p:cNvPr id="15" name="Arrow: Left 14">
            <a:extLst>
              <a:ext uri="{FF2B5EF4-FFF2-40B4-BE49-F238E27FC236}">
                <a16:creationId xmlns:a16="http://schemas.microsoft.com/office/drawing/2014/main" id="{7E9B0564-3DEA-A71A-C279-D652752D34DE}"/>
              </a:ext>
            </a:extLst>
          </p:cNvPr>
          <p:cNvSpPr/>
          <p:nvPr/>
        </p:nvSpPr>
        <p:spPr>
          <a:xfrm rot="21083497">
            <a:off x="4964113" y="3444875"/>
            <a:ext cx="1535112" cy="32861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6" name="Straight Connector 15">
            <a:extLst>
              <a:ext uri="{FF2B5EF4-FFF2-40B4-BE49-F238E27FC236}">
                <a16:creationId xmlns:a16="http://schemas.microsoft.com/office/drawing/2014/main" id="{39E59031-CEB2-F439-137C-1C603DDF1AE3}"/>
              </a:ext>
            </a:extLst>
          </p:cNvPr>
          <p:cNvCxnSpPr>
            <a:cxnSpLocks/>
          </p:cNvCxnSpPr>
          <p:nvPr/>
        </p:nvCxnSpPr>
        <p:spPr>
          <a:xfrm flipV="1">
            <a:off x="3389313" y="3595688"/>
            <a:ext cx="1323975" cy="447675"/>
          </a:xfrm>
          <a:prstGeom prst="line">
            <a:avLst/>
          </a:prstGeom>
          <a:ln w="25400"/>
        </p:spPr>
        <p:style>
          <a:lnRef idx="1">
            <a:schemeClr val="accent2"/>
          </a:lnRef>
          <a:fillRef idx="0">
            <a:schemeClr val="accent2"/>
          </a:fillRef>
          <a:effectRef idx="0">
            <a:schemeClr val="accent2"/>
          </a:effectRef>
          <a:fontRef idx="minor">
            <a:schemeClr val="tx1"/>
          </a:fontRef>
        </p:style>
      </p:cxnSp>
      <p:cxnSp>
        <p:nvCxnSpPr>
          <p:cNvPr id="18" name="Straight Connector 17">
            <a:extLst>
              <a:ext uri="{FF2B5EF4-FFF2-40B4-BE49-F238E27FC236}">
                <a16:creationId xmlns:a16="http://schemas.microsoft.com/office/drawing/2014/main" id="{7A782A01-2E9E-9F90-7DCC-0CE1B804AF68}"/>
              </a:ext>
            </a:extLst>
          </p:cNvPr>
          <p:cNvCxnSpPr>
            <a:cxnSpLocks/>
          </p:cNvCxnSpPr>
          <p:nvPr/>
        </p:nvCxnSpPr>
        <p:spPr>
          <a:xfrm>
            <a:off x="3454400" y="3530600"/>
            <a:ext cx="1376363" cy="461963"/>
          </a:xfrm>
          <a:prstGeom prst="line">
            <a:avLst/>
          </a:prstGeom>
          <a:ln w="25400"/>
        </p:spPr>
        <p:style>
          <a:lnRef idx="1">
            <a:schemeClr val="accent2"/>
          </a:lnRef>
          <a:fillRef idx="0">
            <a:schemeClr val="accent2"/>
          </a:fillRef>
          <a:effectRef idx="0">
            <a:schemeClr val="accent2"/>
          </a:effectRef>
          <a:fontRef idx="minor">
            <a:schemeClr val="tx1"/>
          </a:fontRef>
        </p:style>
      </p:cxnSp>
    </p:spTree>
  </p:cSld>
  <p:clrMapOvr>
    <a:masterClrMapping/>
  </p:clrMapOvr>
  <p:transition>
    <p:wipe dir="r"/>
  </p:transition>
</p:sld>
</file>

<file path=ppt/slides/slide13252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5121B8B2-205C-E6F4-E5AD-93FF0437F7DF}"/>
              </a:ext>
            </a:extLst>
          </p:cNvPr>
          <p:cNvSpPr>
            <a:spLocks noGrp="1"/>
          </p:cNvSpPr>
          <p:nvPr>
            <p:ph type="title"/>
          </p:nvPr>
        </p:nvSpPr>
        <p:spPr>
          <a:xfrm>
            <a:off x="457200" y="274638"/>
            <a:ext cx="8229600" cy="811212"/>
          </a:xfrm>
        </p:spPr>
        <p:txBody>
          <a:bodyPr/>
          <a:lstStyle/>
          <a:p>
            <a:r>
              <a:rPr lang="en-US" altLang="en-US"/>
              <a:t>在STAT200中使用MyMathLab</a:t>
            </a:r>
          </a:p>
        </p:txBody>
      </p:sp>
      <p:sp>
        <p:nvSpPr>
          <p:cNvPr id="23555" name="Content Placeholder 2">
            <a:extLst>
              <a:ext uri="{FF2B5EF4-FFF2-40B4-BE49-F238E27FC236}">
                <a16:creationId xmlns:a16="http://schemas.microsoft.com/office/drawing/2014/main" id="{F5FE8F4A-9404-76A9-2D8B-44B7E9B46353}"/>
              </a:ext>
            </a:extLst>
          </p:cNvPr>
          <p:cNvSpPr>
            <a:spLocks noGrp="1"/>
          </p:cNvSpPr>
          <p:nvPr>
            <p:ph idx="1"/>
          </p:nvPr>
        </p:nvSpPr>
        <p:spPr>
          <a:xfrm>
            <a:off x="141288" y="1271588"/>
            <a:ext cx="5254625" cy="5145087"/>
          </a:xfrm>
        </p:spPr>
        <p:txBody>
          <a:bodyPr/>
          <a:lstStyle/>
          <a:p>
            <a:r>
              <a:rPr lang="en-US" altLang="en-US" sz="2000"/>
              <a:t>MyMathLab (MML)包括许多视频，提供了一步步的工作实例。</a:t>
            </a:r>
          </a:p>
          <a:p>
            <a:r>
              <a:rPr lang="en-US" altLang="en-US" sz="2000"/>
              <a:t>此外，MML还提供其他补充资源，如动画、互动数字、播客和powerpoint文件。  </a:t>
            </a:r>
          </a:p>
          <a:p>
            <a:pPr lvl="1"/>
            <a:r>
              <a:rPr lang="en-US" altLang="en-US" sz="2000"/>
              <a:t>注意：所有的视频讲座和工作实例也可以作为播客下载观看。  你必须在你的电脑上安装iTunes才能观看这些视频。</a:t>
            </a:r>
          </a:p>
          <a:p>
            <a:r>
              <a:rPr lang="en-US" altLang="en-US" sz="2000"/>
              <a:t>这些资源可以在MyMathLab的多媒体图书馆部分找到。  (点击MyMathLab课程主页左侧的MULTIMEDIA LIBRARY链接）。</a:t>
            </a:r>
          </a:p>
          <a:p>
            <a:endParaRPr lang="en-US" altLang="en-US" sz="2400"/>
          </a:p>
        </p:txBody>
      </p:sp>
      <p:sp>
        <p:nvSpPr>
          <p:cNvPr id="23556" name="Slide Number Placeholder 3">
            <a:extLst>
              <a:ext uri="{FF2B5EF4-FFF2-40B4-BE49-F238E27FC236}">
                <a16:creationId xmlns:a16="http://schemas.microsoft.com/office/drawing/2014/main" id="{07B4F706-1D94-757F-3A2A-8093B42CADF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B3700C9F-F5F4-4328-AF4C-146457F360BD}" type="slidenum">
              <a:rPr lang="en-US" altLang="en-US" sz="1800" smtClean="0">
                <a:solidFill>
                  <a:schemeClr val="tx2"/>
                </a:solidFill>
                <a:cs typeface="Arial" panose="020B0604020202020204" pitchFamily="34" charset="0"/>
              </a:rPr>
              <a:t>13</a:t>
            </a:fld>
            <a:endParaRPr lang="en-US" altLang="en-US" sz="1800">
              <a:solidFill>
                <a:schemeClr val="tx2"/>
              </a:solidFill>
              <a:cs typeface="Arial" panose="020B0604020202020204" pitchFamily="34" charset="0"/>
            </a:endParaRPr>
          </a:p>
        </p:txBody>
      </p:sp>
      <p:pic>
        <p:nvPicPr>
          <p:cNvPr id="23557" name="Picture 1">
            <a:extLst>
              <a:ext uri="{FF2B5EF4-FFF2-40B4-BE49-F238E27FC236}">
                <a16:creationId xmlns:a16="http://schemas.microsoft.com/office/drawing/2014/main" id="{712C9281-1CF1-807A-1DC9-7A7A29BE00E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41950" y="1271588"/>
            <a:ext cx="3402013" cy="372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ounded Rectangle 5">
            <a:extLst>
              <a:ext uri="{FF2B5EF4-FFF2-40B4-BE49-F238E27FC236}">
                <a16:creationId xmlns:a16="http://schemas.microsoft.com/office/drawing/2014/main" id="{7FAD3E4C-7A6D-7977-564B-A8E1647F3A21}"/>
              </a:ext>
            </a:extLst>
          </p:cNvPr>
          <p:cNvSpPr/>
          <p:nvPr/>
        </p:nvSpPr>
        <p:spPr>
          <a:xfrm>
            <a:off x="5441950" y="4468813"/>
            <a:ext cx="1785938" cy="714375"/>
          </a:xfrm>
          <a:prstGeom prst="roundRect">
            <a:avLst/>
          </a:prstGeom>
          <a:noFill/>
          <a:ln w="1047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Arrow: Right 2">
            <a:extLst>
              <a:ext uri="{FF2B5EF4-FFF2-40B4-BE49-F238E27FC236}">
                <a16:creationId xmlns:a16="http://schemas.microsoft.com/office/drawing/2014/main" id="{A691FDEC-EE03-395C-3473-17B28D2BDCAA}"/>
              </a:ext>
            </a:extLst>
          </p:cNvPr>
          <p:cNvSpPr/>
          <p:nvPr/>
        </p:nvSpPr>
        <p:spPr>
          <a:xfrm rot="19911781">
            <a:off x="4921250" y="4876800"/>
            <a:ext cx="677863" cy="3524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ransition>
    <p:wipe dir="r"/>
  </p:transition>
</p:sld>
</file>

<file path=ppt/slides/slide14181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3D632D7D-FFBF-7CC4-37FF-3C9EB970976B}"/>
              </a:ext>
            </a:extLst>
          </p:cNvPr>
          <p:cNvSpPr>
            <a:spLocks noGrp="1"/>
          </p:cNvSpPr>
          <p:nvPr>
            <p:ph type="title"/>
          </p:nvPr>
        </p:nvSpPr>
        <p:spPr>
          <a:xfrm>
            <a:off x="296863" y="166688"/>
            <a:ext cx="8229600" cy="1143000"/>
          </a:xfrm>
        </p:spPr>
        <p:txBody>
          <a:bodyPr/>
          <a:lstStyle/>
          <a:p>
            <a:r>
              <a:rPr lang="en-US" altLang="en-US"/>
              <a:t>作业和考试的截止日期</a:t>
            </a:r>
          </a:p>
        </p:txBody>
      </p:sp>
      <p:sp>
        <p:nvSpPr>
          <p:cNvPr id="23555" name="Content Placeholder 2">
            <a:extLst>
              <a:ext uri="{FF2B5EF4-FFF2-40B4-BE49-F238E27FC236}">
                <a16:creationId xmlns:a16="http://schemas.microsoft.com/office/drawing/2014/main" id="{1DAEE7B6-4DBD-F142-E757-93437561BE31}"/>
              </a:ext>
            </a:extLst>
          </p:cNvPr>
          <p:cNvSpPr>
            <a:spLocks noGrp="1"/>
          </p:cNvSpPr>
          <p:nvPr>
            <p:ph idx="1"/>
          </p:nvPr>
        </p:nvSpPr>
        <p:spPr>
          <a:xfrm>
            <a:off x="296863" y="1600200"/>
            <a:ext cx="8694737" cy="4525963"/>
          </a:xfrm>
        </p:spPr>
        <p:txBody>
          <a:bodyPr/>
          <a:lstStyle/>
          <a:p>
            <a:pPr>
              <a:defRPr/>
            </a:pPr>
            <a:r>
              <a:rPr lang="en-US" altLang="en-US" sz="4400" dirty="0">
                <a:solidFill>
                  <a:srgbClr val="FF0000"/>
                </a:solidFill>
              </a:rPr>
              <a:t>应付日期是在</a:t>
            </a:r>
            <a:r>
              <a:rPr lang="en-US" altLang="en-US" sz="4400" u="sng" dirty="0">
                <a:solidFill>
                  <a:srgbClr val="FF0000"/>
                </a:solidFill>
              </a:rPr>
              <a:t>星期天</a:t>
            </a:r>
            <a:r>
              <a:rPr lang="en-US" altLang="en-US" sz="4400" dirty="0">
                <a:solidFill>
                  <a:srgbClr val="FF0000"/>
                </a:solidFill>
              </a:rPr>
              <a:t>。</a:t>
            </a:r>
          </a:p>
          <a:p>
            <a:pPr lvl="1">
              <a:defRPr/>
            </a:pPr>
            <a:r>
              <a:rPr lang="en-US" altLang="en-US" sz="3200" dirty="0" err="1"/>
              <a:t>在MyMathLab</a:t>
            </a:r>
            <a:r>
              <a:rPr lang="en-US" altLang="en-US" sz="3200" dirty="0"/>
              <a:t>中进行的</a:t>
            </a:r>
            <a:r>
              <a:rPr lang="en-US" altLang="en-US" sz="3200" dirty="0"/>
              <a:t>在线</a:t>
            </a:r>
            <a:r>
              <a:rPr lang="en-US" altLang="en-US" sz="3200" dirty="0" err="1"/>
              <a:t>作业</a:t>
            </a:r>
            <a:endParaRPr lang="en-US" altLang="en-US" sz="3200" dirty="0"/>
          </a:p>
          <a:p>
            <a:pPr>
              <a:defRPr/>
            </a:pPr>
            <a:r>
              <a:rPr lang="en-US" altLang="en-US" sz="4400" dirty="0">
                <a:solidFill>
                  <a:srgbClr val="FF0000"/>
                </a:solidFill>
              </a:rPr>
              <a:t>应付日期为</a:t>
            </a:r>
            <a:r>
              <a:rPr lang="en-US" altLang="en-US" sz="4400" u="sng" dirty="0">
                <a:solidFill>
                  <a:srgbClr val="FF0000"/>
                </a:solidFill>
              </a:rPr>
              <a:t>每周一</a:t>
            </a:r>
            <a:r>
              <a:rPr lang="en-US" altLang="en-US" sz="4400" dirty="0">
                <a:solidFill>
                  <a:srgbClr val="FF0000"/>
                </a:solidFill>
              </a:rPr>
              <a:t>。</a:t>
            </a:r>
          </a:p>
          <a:p>
            <a:pPr lvl="1">
              <a:defRPr/>
            </a:pPr>
            <a:r>
              <a:rPr lang="en-US" altLang="en-US" sz="3200" dirty="0"/>
              <a:t>在</a:t>
            </a:r>
            <a:r>
              <a:rPr lang="en-US" altLang="en-US" sz="3200" dirty="0" err="1"/>
              <a:t>MyMathLab</a:t>
            </a:r>
            <a:r>
              <a:rPr lang="en-US" altLang="en-US" sz="3200" dirty="0"/>
              <a:t>中进行的在线考试</a:t>
            </a:r>
            <a:endParaRPr lang="en-US" altLang="en-US" sz="3200" dirty="0"/>
          </a:p>
          <a:p>
            <a:pPr marL="457200" lvl="1" indent="0">
              <a:buFont typeface="Wingdings" panose="05000000000000000000" pitchFamily="2" charset="2"/>
              <a:buNone/>
              <a:defRPr/>
            </a:pPr>
            <a:endParaRPr lang="en-US" altLang="en-US" sz="3200" dirty="0"/>
          </a:p>
        </p:txBody>
      </p:sp>
      <p:sp>
        <p:nvSpPr>
          <p:cNvPr id="24580" name="Slide Number Placeholder 3">
            <a:extLst>
              <a:ext uri="{FF2B5EF4-FFF2-40B4-BE49-F238E27FC236}">
                <a16:creationId xmlns:a16="http://schemas.microsoft.com/office/drawing/2014/main" id="{6AFAF49E-721F-26CC-F09E-57560E468863}"/>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0E109BE8-3A41-492D-99EB-4FD0CC0F6E95}" type="slidenum">
              <a:rPr lang="en-US" altLang="en-US" sz="1800" smtClean="0">
                <a:solidFill>
                  <a:schemeClr val="tx2"/>
                </a:solidFill>
                <a:cs typeface="Arial" panose="020B0604020202020204" pitchFamily="34" charset="0"/>
              </a:rPr>
              <a:t>14</a:t>
            </a:fld>
            <a:endParaRPr lang="en-US" altLang="en-US" sz="1800">
              <a:solidFill>
                <a:schemeClr val="tx2"/>
              </a:solidFill>
              <a:cs typeface="Arial" panose="020B0604020202020204" pitchFamily="34" charset="0"/>
            </a:endParaRPr>
          </a:p>
        </p:txBody>
      </p:sp>
      <p:pic>
        <p:nvPicPr>
          <p:cNvPr id="24581" name="Picture 2">
            <a:extLst>
              <a:ext uri="{FF2B5EF4-FFF2-40B4-BE49-F238E27FC236}">
                <a16:creationId xmlns:a16="http://schemas.microsoft.com/office/drawing/2014/main" id="{812CE239-85D2-5A21-C0C1-F1EC1F63A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8" y="4435475"/>
            <a:ext cx="8777287"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15111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a:extLst>
              <a:ext uri="{FF2B5EF4-FFF2-40B4-BE49-F238E27FC236}">
                <a16:creationId xmlns:a16="http://schemas.microsoft.com/office/drawing/2014/main" id="{D3B6EC77-DEED-6389-DE14-D3D33F89095B}"/>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5664B29C-BD6C-49EA-8A25-12F8F09066DE}" type="slidenum">
              <a:rPr lang="en-US" altLang="en-US" sz="1800" smtClean="0">
                <a:solidFill>
                  <a:schemeClr val="tx2"/>
                </a:solidFill>
                <a:cs typeface="Arial" panose="020B0604020202020204" pitchFamily="34" charset="0"/>
              </a:rPr>
              <a:t>15</a:t>
            </a:fld>
            <a:endParaRPr lang="en-US" altLang="en-US" sz="1800">
              <a:solidFill>
                <a:schemeClr val="tx2"/>
              </a:solidFill>
              <a:cs typeface="Arial" panose="020B0604020202020204" pitchFamily="34" charset="0"/>
            </a:endParaRPr>
          </a:p>
        </p:txBody>
      </p:sp>
      <p:pic>
        <p:nvPicPr>
          <p:cNvPr id="25603" name="Picture 2">
            <a:extLst>
              <a:ext uri="{FF2B5EF4-FFF2-40B4-BE49-F238E27FC236}">
                <a16:creationId xmlns:a16="http://schemas.microsoft.com/office/drawing/2014/main" id="{E3B927AC-C9E8-F384-4253-B2D88702E1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 y="206375"/>
            <a:ext cx="8299450" cy="639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168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497256E6-FC49-A7C3-24D5-01AEED0D4352}"/>
              </a:ext>
            </a:extLst>
          </p:cNvPr>
          <p:cNvSpPr>
            <a:spLocks noGrp="1"/>
          </p:cNvSpPr>
          <p:nvPr>
            <p:ph type="title"/>
          </p:nvPr>
        </p:nvSpPr>
        <p:spPr>
          <a:xfrm>
            <a:off x="457200" y="274638"/>
            <a:ext cx="8229600" cy="579437"/>
          </a:xfrm>
        </p:spPr>
        <p:txBody>
          <a:bodyPr/>
          <a:lstStyle/>
          <a:p>
            <a:r>
              <a:rPr lang="en-US" altLang="en-US"/>
              <a:t>课程管理</a:t>
            </a:r>
          </a:p>
        </p:txBody>
      </p:sp>
      <p:sp>
        <p:nvSpPr>
          <p:cNvPr id="26627" name="Content Placeholder 2">
            <a:extLst>
              <a:ext uri="{FF2B5EF4-FFF2-40B4-BE49-F238E27FC236}">
                <a16:creationId xmlns:a16="http://schemas.microsoft.com/office/drawing/2014/main" id="{BF09C71E-4B98-418A-0E65-FCB776E502F8}"/>
              </a:ext>
            </a:extLst>
          </p:cNvPr>
          <p:cNvSpPr>
            <a:spLocks noGrp="1"/>
          </p:cNvSpPr>
          <p:nvPr>
            <p:ph idx="1"/>
          </p:nvPr>
        </p:nvSpPr>
        <p:spPr>
          <a:xfrm>
            <a:off x="217488" y="955675"/>
            <a:ext cx="5224462" cy="5902325"/>
          </a:xfrm>
        </p:spPr>
        <p:txBody>
          <a:bodyPr/>
          <a:lstStyle/>
          <a:p>
            <a:r>
              <a:rPr lang="en-US" altLang="en-US" sz="2400"/>
              <a:t>CANVAS将被用作张贴讲义、视频、教学大纲、成绩册等的位置。</a:t>
            </a:r>
          </a:p>
          <a:p>
            <a:r>
              <a:rPr lang="en-US" altLang="en-US" sz="2400"/>
              <a:t>将提供每章的关键概念和关键公式的章节摘要。</a:t>
            </a:r>
          </a:p>
          <a:p>
            <a:pPr lvl="1"/>
            <a:r>
              <a:rPr lang="en-US" altLang="en-US" sz="2000"/>
              <a:t>在你完成任何作业和测试时，请将这些东西放在手边。 </a:t>
            </a:r>
          </a:p>
          <a:p>
            <a:pPr lvl="1"/>
            <a:r>
              <a:rPr lang="en-US" altLang="en-US" sz="2000"/>
              <a:t>本章摘要将提供给你，以便在期中和期末考试时使用。 </a:t>
            </a:r>
          </a:p>
          <a:p>
            <a:r>
              <a:rPr lang="en-US" altLang="en-US" sz="2400"/>
              <a:t>我们将使用</a:t>
            </a:r>
            <a:r>
              <a:rPr lang="en-US" altLang="en-US" sz="2400">
                <a:solidFill>
                  <a:srgbClr val="FF0000"/>
                </a:solidFill>
              </a:rPr>
              <a:t>StatCrunch</a:t>
            </a:r>
            <a:r>
              <a:rPr lang="en-US" altLang="en-US" sz="2400"/>
              <a:t>作为统计分析工具</a:t>
            </a:r>
          </a:p>
          <a:p>
            <a:pPr lvl="1"/>
            <a:r>
              <a:rPr lang="en-US" altLang="en-US" sz="2000"/>
              <a:t>作为MyMathLab的一部分，Access包括在其中。</a:t>
            </a:r>
          </a:p>
        </p:txBody>
      </p:sp>
      <p:sp>
        <p:nvSpPr>
          <p:cNvPr id="26628" name="Slide Number Placeholder 3">
            <a:extLst>
              <a:ext uri="{FF2B5EF4-FFF2-40B4-BE49-F238E27FC236}">
                <a16:creationId xmlns:a16="http://schemas.microsoft.com/office/drawing/2014/main" id="{F7F42A8E-E2CB-6D38-592A-D75BD590C29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55823F85-5398-4325-BA37-19468C22765F}" type="slidenum">
              <a:rPr lang="en-US" altLang="en-US" sz="1800" smtClean="0">
                <a:solidFill>
                  <a:schemeClr val="tx2"/>
                </a:solidFill>
                <a:cs typeface="Arial" panose="020B0604020202020204" pitchFamily="34" charset="0"/>
              </a:rPr>
              <a:t>16</a:t>
            </a:fld>
            <a:endParaRPr lang="en-US" altLang="en-US" sz="1800">
              <a:solidFill>
                <a:schemeClr val="tx2"/>
              </a:solidFill>
              <a:cs typeface="Arial" panose="020B0604020202020204" pitchFamily="34" charset="0"/>
            </a:endParaRPr>
          </a:p>
        </p:txBody>
      </p:sp>
      <p:pic>
        <p:nvPicPr>
          <p:cNvPr id="26629" name="Picture 3">
            <a:extLst>
              <a:ext uri="{FF2B5EF4-FFF2-40B4-BE49-F238E27FC236}">
                <a16:creationId xmlns:a16="http://schemas.microsoft.com/office/drawing/2014/main" id="{A1715392-3F22-C47B-3EB2-653D6F8FFE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975" y="854075"/>
            <a:ext cx="2501900" cy="579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172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3F57EC67-2577-8777-F8A4-EB46602C27BB}"/>
              </a:ext>
            </a:extLst>
          </p:cNvPr>
          <p:cNvSpPr>
            <a:spLocks noGrp="1"/>
          </p:cNvSpPr>
          <p:nvPr>
            <p:ph type="title"/>
          </p:nvPr>
        </p:nvSpPr>
        <p:spPr>
          <a:xfrm>
            <a:off x="457200" y="0"/>
            <a:ext cx="8229600" cy="1143000"/>
          </a:xfrm>
        </p:spPr>
        <p:txBody>
          <a:bodyPr/>
          <a:lstStyle/>
          <a:p>
            <a:r>
              <a:rPr lang="en-US" altLang="en-US"/>
              <a:t>关于评估的更多细节</a:t>
            </a:r>
          </a:p>
        </p:txBody>
      </p:sp>
      <p:sp>
        <p:nvSpPr>
          <p:cNvPr id="27651" name="Slide Number Placeholder 3">
            <a:extLst>
              <a:ext uri="{FF2B5EF4-FFF2-40B4-BE49-F238E27FC236}">
                <a16:creationId xmlns:a16="http://schemas.microsoft.com/office/drawing/2014/main" id="{02DA9190-9219-FD0B-9CE9-480C57AE72C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A9F520BE-EB22-4A44-8DCD-DB7C82D8AA4B}" type="slidenum">
              <a:rPr lang="en-US" altLang="en-US" sz="1800" smtClean="0">
                <a:solidFill>
                  <a:schemeClr val="tx2"/>
                </a:solidFill>
                <a:cs typeface="Arial" panose="020B0604020202020204" pitchFamily="34" charset="0"/>
              </a:rPr>
              <a:t>17</a:t>
            </a:fld>
            <a:endParaRPr lang="en-US" altLang="en-US" sz="1800">
              <a:solidFill>
                <a:schemeClr val="tx2"/>
              </a:solidFill>
              <a:cs typeface="Arial" panose="020B0604020202020204" pitchFamily="34" charset="0"/>
            </a:endParaRPr>
          </a:p>
        </p:txBody>
      </p:sp>
      <p:sp>
        <p:nvSpPr>
          <p:cNvPr id="17412" name="Content Placeholder 6">
            <a:extLst>
              <a:ext uri="{FF2B5EF4-FFF2-40B4-BE49-F238E27FC236}">
                <a16:creationId xmlns:a16="http://schemas.microsoft.com/office/drawing/2014/main" id="{0D58D09D-7BA2-79D9-877D-297C142DF45D}"/>
              </a:ext>
            </a:extLst>
          </p:cNvPr>
          <p:cNvSpPr txBox="1">
            <a:spLocks/>
          </p:cNvSpPr>
          <p:nvPr/>
        </p:nvSpPr>
        <p:spPr bwMode="auto">
          <a:xfrm>
            <a:off x="306388" y="885825"/>
            <a:ext cx="8674100" cy="5440363"/>
          </a:xfrm>
          <a:prstGeom prst="rect">
            <a:avLst/>
          </a:prstGeom>
          <a:noFill/>
          <a:ln w="9525">
            <a:noFill/>
            <a:miter lim="800000"/>
            <a:headEnd/>
            <a:tailEnd/>
          </a:ln>
        </p:spPr>
        <p:txBody>
          <a:bodyPr/>
          <a:lstStyle/>
          <a:p>
            <a:pPr marL="342900" indent="-342900">
              <a:spcBef>
                <a:spcPct val="20000"/>
              </a:spcBef>
              <a:buClr>
                <a:schemeClr val="accent1"/>
              </a:buClr>
              <a:buFont typeface="Arial" charset="0"/>
              <a:buChar char="•"/>
              <a:defRPr/>
            </a:pPr>
            <a:r>
              <a:rPr lang="en-US" sz="2800" b="1" u="sng" dirty="0">
                <a:latin typeface="Times New Roman" pitchFamily="18" charset="0"/>
                <a:cs typeface="Times New Roman" pitchFamily="18" charset="0"/>
              </a:rPr>
              <a:t>家庭作业</a:t>
            </a:r>
          </a:p>
          <a:p>
            <a:pPr marL="742950" lvl="1" indent="-285750">
              <a:spcBef>
                <a:spcPct val="20000"/>
              </a:spcBef>
              <a:buClr>
                <a:schemeClr val="accent1"/>
              </a:buClr>
              <a:buFont typeface="Wingdings" pitchFamily="2" charset="2"/>
              <a:buChar char="§"/>
              <a:defRPr/>
            </a:pPr>
            <a:r>
              <a:rPr lang="en-US" sz="2200" dirty="0">
                <a:latin typeface="Times New Roman" pitchFamily="18" charset="0"/>
                <a:cs typeface="Times New Roman" pitchFamily="18" charset="0"/>
              </a:rPr>
              <a:t>在</a:t>
            </a:r>
            <a:r>
              <a:rPr lang="en-US" sz="2200" dirty="0" err="1">
                <a:latin typeface="Times New Roman" pitchFamily="18" charset="0"/>
                <a:cs typeface="Times New Roman" pitchFamily="18" charset="0"/>
              </a:rPr>
              <a:t>MyMathLab</a:t>
            </a:r>
            <a:r>
              <a:rPr lang="en-US" sz="2200" dirty="0">
                <a:latin typeface="Times New Roman" pitchFamily="18" charset="0"/>
                <a:cs typeface="Times New Roman" pitchFamily="18" charset="0"/>
                <a:hlinkClick r:id="rId2"/>
              </a:rPr>
              <a:t>(</a:t>
            </a:r>
            <a:r>
              <a:rPr lang="en-US" sz="2200" dirty="0">
                <a:latin typeface="Times New Roman" pitchFamily="18" charset="0"/>
                <a:cs typeface="Times New Roman" pitchFamily="18" charset="0"/>
              </a:rPr>
              <a:t>www.MyMathLab.com)</a:t>
            </a:r>
            <a:r>
              <a:rPr lang="en-US" sz="2200" dirty="0">
                <a:latin typeface="Times New Roman" pitchFamily="18" charset="0"/>
                <a:cs typeface="Times New Roman" pitchFamily="18" charset="0"/>
              </a:rPr>
              <a:t>中学习 </a:t>
            </a:r>
            <a:r>
              <a:rPr lang="en-US" sz="2200" dirty="0">
                <a:latin typeface="Times New Roman" pitchFamily="18" charset="0"/>
                <a:cs typeface="Times New Roman" pitchFamily="18" charset="0"/>
              </a:rPr>
              <a:t>- 根据教学大纲中的课程日历，应在晚上11:59前完成。</a:t>
            </a:r>
          </a:p>
          <a:p>
            <a:pPr marL="742950" lvl="1" indent="-285750">
              <a:spcBef>
                <a:spcPct val="20000"/>
              </a:spcBef>
              <a:buClr>
                <a:schemeClr val="accent1"/>
              </a:buClr>
              <a:buFont typeface="Wingdings" pitchFamily="2" charset="2"/>
              <a:buChar char="§"/>
              <a:defRPr/>
            </a:pPr>
            <a:r>
              <a:rPr lang="en-US" sz="2200" dirty="0">
                <a:latin typeface="Times New Roman" pitchFamily="18" charset="0"/>
                <a:cs typeface="Times New Roman" pitchFamily="18" charset="0"/>
              </a:rPr>
              <a:t>每份作业包括约20-50个问题（不计时）。</a:t>
            </a:r>
          </a:p>
          <a:p>
            <a:pPr marL="742950" lvl="1" indent="-285750">
              <a:spcBef>
                <a:spcPct val="20000"/>
              </a:spcBef>
              <a:buClr>
                <a:schemeClr val="accent1"/>
              </a:buClr>
              <a:buFont typeface="Wingdings" pitchFamily="2" charset="2"/>
              <a:buChar char="§"/>
              <a:defRPr/>
            </a:pPr>
            <a:r>
              <a:rPr lang="en-US" sz="2200" dirty="0">
                <a:latin typeface="Times New Roman" pitchFamily="18" charset="0"/>
                <a:cs typeface="Times New Roman" pitchFamily="18" charset="0"/>
              </a:rPr>
              <a:t>每章一个家庭作业，</a:t>
            </a:r>
            <a:r>
              <a:rPr lang="en-US" sz="2200" dirty="0">
                <a:latin typeface="Times New Roman" pitchFamily="18" charset="0"/>
                <a:cs typeface="Times New Roman" pitchFamily="18" charset="0"/>
              </a:rPr>
              <a:t>共</a:t>
            </a:r>
            <a:r>
              <a:rPr lang="en-US" sz="2200" dirty="0">
                <a:latin typeface="Times New Roman" pitchFamily="18" charset="0"/>
                <a:cs typeface="Times New Roman" pitchFamily="18" charset="0"/>
              </a:rPr>
              <a:t>十个</a:t>
            </a:r>
            <a:r>
              <a:rPr lang="en-US" sz="2200" dirty="0" err="1">
                <a:latin typeface="Times New Roman" pitchFamily="18" charset="0"/>
                <a:cs typeface="Times New Roman" pitchFamily="18" charset="0"/>
              </a:rPr>
              <a:t>家庭作业</a:t>
            </a:r>
          </a:p>
          <a:p>
            <a:pPr marL="1143000" lvl="2" indent="-228600">
              <a:spcBef>
                <a:spcPct val="20000"/>
              </a:spcBef>
              <a:buClr>
                <a:schemeClr val="accent1"/>
              </a:buClr>
              <a:buFont typeface="Arial" charset="0"/>
              <a:buChar char="•"/>
              <a:defRPr/>
            </a:pPr>
            <a:r>
              <a:rPr lang="en-US" sz="2200" dirty="0">
                <a:latin typeface="Times New Roman" pitchFamily="18" charset="0"/>
                <a:cs typeface="Times New Roman" pitchFamily="18" charset="0"/>
              </a:rPr>
              <a:t>每个问题都有帮助，例如，你可以点击。</a:t>
            </a:r>
          </a:p>
          <a:p>
            <a:pPr marL="1600200" lvl="3" indent="-228600">
              <a:spcBef>
                <a:spcPct val="20000"/>
              </a:spcBef>
              <a:buClr>
                <a:schemeClr val="accent1"/>
              </a:buClr>
              <a:buFont typeface="Arial" charset="0"/>
              <a:buChar char="•"/>
              <a:defRPr/>
            </a:pPr>
            <a:r>
              <a:rPr lang="en-US" sz="2200" b="1" dirty="0">
                <a:solidFill>
                  <a:srgbClr val="00B050"/>
                </a:solidFill>
                <a:highlight>
                  <a:srgbClr val="FFFF00"/>
                </a:highlight>
                <a:latin typeface="Times New Roman" pitchFamily="18" charset="0"/>
                <a:cs typeface="Times New Roman" pitchFamily="18" charset="0"/>
              </a:rPr>
              <a:t>给我看一个类似的例子</a:t>
            </a:r>
          </a:p>
          <a:p>
            <a:pPr marL="1600200" lvl="3" indent="-228600">
              <a:spcBef>
                <a:spcPct val="20000"/>
              </a:spcBef>
              <a:buClr>
                <a:schemeClr val="accent1"/>
              </a:buClr>
              <a:buFont typeface="Arial" charset="0"/>
              <a:buChar char="•"/>
              <a:defRPr/>
            </a:pPr>
            <a:r>
              <a:rPr lang="en-US" sz="2200" b="1" dirty="0">
                <a:solidFill>
                  <a:srgbClr val="00B050"/>
                </a:solidFill>
                <a:highlight>
                  <a:srgbClr val="FFFF00"/>
                </a:highlight>
                <a:latin typeface="Times New Roman" pitchFamily="18" charset="0"/>
                <a:cs typeface="Times New Roman" pitchFamily="18" charset="0"/>
              </a:rPr>
              <a:t>帮助我解决这个问题</a:t>
            </a:r>
          </a:p>
          <a:p>
            <a:pPr marL="1600200" lvl="3" indent="-228600">
              <a:spcBef>
                <a:spcPct val="20000"/>
              </a:spcBef>
              <a:buClr>
                <a:schemeClr val="accent1"/>
              </a:buClr>
              <a:buFont typeface="Arial" charset="0"/>
              <a:buChar char="•"/>
              <a:defRPr/>
            </a:pPr>
            <a:r>
              <a:rPr lang="en-US" sz="2200" b="1" dirty="0">
                <a:solidFill>
                  <a:srgbClr val="00B050"/>
                </a:solidFill>
                <a:highlight>
                  <a:srgbClr val="FFFF00"/>
                </a:highlight>
                <a:latin typeface="Times New Roman" pitchFamily="18" charset="0"/>
                <a:cs typeface="Times New Roman" pitchFamily="18" charset="0"/>
              </a:rPr>
              <a:t>视频/动画</a:t>
            </a:r>
          </a:p>
          <a:p>
            <a:pPr marL="1600200" lvl="3" indent="-228600">
              <a:spcBef>
                <a:spcPct val="20000"/>
              </a:spcBef>
              <a:buClr>
                <a:schemeClr val="accent1"/>
              </a:buClr>
              <a:buFont typeface="Arial" charset="0"/>
              <a:buChar char="•"/>
              <a:defRPr/>
            </a:pPr>
            <a:r>
              <a:rPr lang="en-US" sz="2200" b="1" dirty="0">
                <a:solidFill>
                  <a:srgbClr val="00B050"/>
                </a:solidFill>
                <a:highlight>
                  <a:srgbClr val="FFFF00"/>
                </a:highlight>
                <a:latin typeface="Times New Roman" pitchFamily="18" charset="0"/>
                <a:cs typeface="Times New Roman" pitchFamily="18" charset="0"/>
              </a:rPr>
              <a:t>问我的教员。</a:t>
            </a:r>
          </a:p>
          <a:p>
            <a:pPr marL="742950" lvl="1" indent="-285750">
              <a:spcBef>
                <a:spcPct val="20000"/>
              </a:spcBef>
              <a:buClr>
                <a:schemeClr val="accent1"/>
              </a:buClr>
              <a:buFont typeface="Wingdings" pitchFamily="2" charset="2"/>
              <a:buChar char="§"/>
              <a:defRPr/>
            </a:pPr>
            <a:r>
              <a:rPr lang="en-US" sz="2200" b="1" u="sng" dirty="0">
                <a:latin typeface="Times New Roman" pitchFamily="18" charset="0"/>
                <a:cs typeface="Times New Roman" pitchFamily="18" charset="0"/>
              </a:rPr>
              <a:t>你将有无限次的机会去尝试每一个HW问题</a:t>
            </a:r>
            <a:r>
              <a:rPr lang="en-US" sz="2200" u="sng" dirty="0">
                <a:latin typeface="Times New Roman" pitchFamily="18" charset="0"/>
                <a:cs typeface="Times New Roman" pitchFamily="18" charset="0"/>
              </a:rPr>
              <a:t>。 </a:t>
            </a:r>
          </a:p>
          <a:p>
            <a:pPr marL="1200150" lvl="2" indent="-285750">
              <a:spcBef>
                <a:spcPct val="20000"/>
              </a:spcBef>
              <a:buClr>
                <a:schemeClr val="accent1"/>
              </a:buClr>
              <a:buFont typeface="Wingdings" pitchFamily="2" charset="2"/>
              <a:buChar char="§"/>
              <a:defRPr/>
            </a:pPr>
            <a:r>
              <a:rPr lang="en-US" sz="2000" b="1" dirty="0">
                <a:solidFill>
                  <a:srgbClr val="C00000"/>
                </a:solidFill>
                <a:latin typeface="Times New Roman" pitchFamily="18" charset="0"/>
                <a:cs typeface="Times New Roman" pitchFamily="18" charset="0"/>
              </a:rPr>
              <a:t>最初你有3次尝试的机会，如果不正确，点击 "</a:t>
            </a:r>
            <a:r>
              <a:rPr lang="en-US" sz="2000" b="1" u="sng" dirty="0">
                <a:solidFill>
                  <a:srgbClr val="C00000"/>
                </a:solidFill>
                <a:latin typeface="Times New Roman" pitchFamily="18" charset="0"/>
                <a:cs typeface="Times New Roman" pitchFamily="18" charset="0"/>
              </a:rPr>
              <a:t>类似练习 "</a:t>
            </a:r>
            <a:r>
              <a:rPr lang="en-US" sz="2000" b="1" dirty="0">
                <a:solidFill>
                  <a:srgbClr val="C00000"/>
                </a:solidFill>
                <a:latin typeface="Times New Roman" pitchFamily="18" charset="0"/>
                <a:cs typeface="Times New Roman" pitchFamily="18" charset="0"/>
              </a:rPr>
              <a:t>链接，你将得到另外3次尝试的机会，无休止。</a:t>
            </a:r>
          </a:p>
          <a:p>
            <a:pPr marL="285750" indent="-285750">
              <a:spcBef>
                <a:spcPct val="20000"/>
              </a:spcBef>
              <a:buClr>
                <a:schemeClr val="accent1"/>
              </a:buClr>
              <a:buFont typeface="Wingdings" pitchFamily="2" charset="2"/>
              <a:buChar char="§"/>
              <a:defRPr/>
            </a:pPr>
            <a:r>
              <a:rPr lang="en-US" sz="2200" dirty="0">
                <a:latin typeface="Times New Roman" pitchFamily="18" charset="0"/>
                <a:cs typeface="Times New Roman" pitchFamily="18" charset="0"/>
              </a:rPr>
              <a:t>注：各种视频和动画也可在</a:t>
            </a:r>
            <a:r>
              <a:rPr lang="en-US" sz="2200" dirty="0" err="1">
                <a:latin typeface="Times New Roman" pitchFamily="18" charset="0"/>
                <a:cs typeface="Times New Roman" pitchFamily="18" charset="0"/>
              </a:rPr>
              <a:t>MyMathLab</a:t>
            </a:r>
            <a:r>
              <a:rPr lang="en-US" sz="2200" dirty="0">
                <a:latin typeface="Times New Roman" pitchFamily="18" charset="0"/>
                <a:cs typeface="Times New Roman" pitchFamily="18" charset="0"/>
              </a:rPr>
              <a:t>中找到</a:t>
            </a:r>
            <a:r>
              <a:rPr lang="en-US" sz="2200" dirty="0">
                <a:latin typeface="Times New Roman" pitchFamily="18" charset="0"/>
                <a:cs typeface="Times New Roman" pitchFamily="18" charset="0"/>
              </a:rPr>
              <a:t>。  点击多媒体库</a:t>
            </a:r>
          </a:p>
        </p:txBody>
      </p:sp>
    </p:spTree>
  </p:cSld>
  <p:clrMapOvr>
    <a:masterClrMapping/>
  </p:clrMapOvr>
  <p:transition>
    <p:wipe dir="r"/>
  </p:transition>
</p:sld>
</file>

<file path=ppt/slides/slide18222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D9DE2C63-EF11-4A64-DCC5-5065BB6B1255}"/>
              </a:ext>
            </a:extLst>
          </p:cNvPr>
          <p:cNvSpPr>
            <a:spLocks noGrp="1"/>
          </p:cNvSpPr>
          <p:nvPr>
            <p:ph type="title"/>
          </p:nvPr>
        </p:nvSpPr>
        <p:spPr>
          <a:xfrm>
            <a:off x="457200" y="153988"/>
            <a:ext cx="8229600" cy="474662"/>
          </a:xfrm>
        </p:spPr>
        <p:txBody>
          <a:bodyPr/>
          <a:lstStyle/>
          <a:p>
            <a:r>
              <a:rPr lang="en-US" altLang="en-US"/>
              <a:t>测试是在MyMathLab中进行的</a:t>
            </a:r>
          </a:p>
        </p:txBody>
      </p:sp>
      <p:sp>
        <p:nvSpPr>
          <p:cNvPr id="28675" name="Slide Number Placeholder 3">
            <a:extLst>
              <a:ext uri="{FF2B5EF4-FFF2-40B4-BE49-F238E27FC236}">
                <a16:creationId xmlns:a16="http://schemas.microsoft.com/office/drawing/2014/main" id="{5E06E491-A734-007A-B2A3-F38CAEB14F6D}"/>
              </a:ext>
            </a:extLst>
          </p:cNvPr>
          <p:cNvSpPr>
            <a:spLocks noGrp="1"/>
          </p:cNvSpPr>
          <p:nvPr>
            <p:ph type="sldNum" sz="quarter" idx="11"/>
          </p:nvPr>
        </p:nvSpPr>
        <p:spPr bwMode="auto">
          <a:xfrm>
            <a:off x="6886575"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69AB1499-F11C-4344-B768-9022CA50DB56}" type="slidenum">
              <a:rPr lang="en-US" altLang="en-US" sz="1800" smtClean="0">
                <a:solidFill>
                  <a:schemeClr val="tx2"/>
                </a:solidFill>
                <a:cs typeface="Arial" panose="020B0604020202020204" pitchFamily="34" charset="0"/>
              </a:rPr>
              <a:t>18</a:t>
            </a:fld>
            <a:endParaRPr lang="en-US" altLang="en-US" sz="1800">
              <a:solidFill>
                <a:schemeClr val="tx2"/>
              </a:solidFill>
              <a:cs typeface="Arial" panose="020B0604020202020204" pitchFamily="34" charset="0"/>
            </a:endParaRPr>
          </a:p>
        </p:txBody>
      </p:sp>
      <p:sp>
        <p:nvSpPr>
          <p:cNvPr id="28676" name="Content Placeholder 6">
            <a:extLst>
              <a:ext uri="{FF2B5EF4-FFF2-40B4-BE49-F238E27FC236}">
                <a16:creationId xmlns:a16="http://schemas.microsoft.com/office/drawing/2014/main" id="{43FD7147-01CA-912E-5C6A-8E9C71526954}"/>
              </a:ext>
            </a:extLst>
          </p:cNvPr>
          <p:cNvSpPr>
            <a:spLocks noGrp="1"/>
          </p:cNvSpPr>
          <p:nvPr>
            <p:ph idx="1"/>
          </p:nvPr>
        </p:nvSpPr>
        <p:spPr>
          <a:xfrm>
            <a:off x="211138" y="558800"/>
            <a:ext cx="8475662" cy="5440363"/>
          </a:xfrm>
        </p:spPr>
        <p:txBody>
          <a:bodyPr/>
          <a:lstStyle/>
          <a:p>
            <a:r>
              <a:rPr lang="en-US" altLang="en-US" b="1" u="sng"/>
              <a:t>MyMathLab中的在线测试（5次测试）</a:t>
            </a:r>
          </a:p>
          <a:p>
            <a:pPr lvl="1"/>
            <a:r>
              <a:rPr lang="en-US" altLang="en-US" sz="2400"/>
              <a:t>课外在MyMathLab上在线学习（在家）--将代表课堂上的工作实例和MyMathLab的HW问题（包括访问StatCrunch）。</a:t>
            </a:r>
          </a:p>
          <a:p>
            <a:pPr lvl="1"/>
            <a:r>
              <a:rPr lang="en-US" altLang="en-US" sz="2400"/>
              <a:t>每次测试有20个问题。   2小时内完成。   </a:t>
            </a:r>
          </a:p>
          <a:p>
            <a:pPr lvl="2"/>
            <a:r>
              <a:rPr lang="en-US" altLang="en-US" sz="2000"/>
              <a:t>打开书/打开笔记/使用StatCrunch/使用计算器都可以。</a:t>
            </a:r>
          </a:p>
          <a:p>
            <a:pPr lvl="1"/>
            <a:r>
              <a:rPr lang="en-US" altLang="en-US" sz="2400"/>
              <a:t>测试中的问题来自于与家庭作业相同的题库！!  (没有提供帮助资源)</a:t>
            </a:r>
          </a:p>
          <a:p>
            <a:pPr lvl="1"/>
            <a:r>
              <a:rPr lang="en-US" altLang="en-US" sz="2400"/>
              <a:t>每次考试前都会在课堂上进行复习测试。</a:t>
            </a:r>
          </a:p>
          <a:p>
            <a:pPr lvl="2"/>
            <a:r>
              <a:rPr lang="en-US" altLang="en-US" sz="1800"/>
              <a:t>测试#1 - 包括第1和第2章</a:t>
            </a:r>
          </a:p>
          <a:p>
            <a:pPr lvl="2"/>
            <a:r>
              <a:rPr lang="en-US" altLang="en-US" sz="1800"/>
              <a:t>测试#2--涵盖第3和第4章</a:t>
            </a:r>
          </a:p>
          <a:p>
            <a:pPr lvl="2"/>
            <a:r>
              <a:rPr lang="en-US" altLang="en-US" sz="1800"/>
              <a:t>测试#3--涵盖第五章 </a:t>
            </a:r>
          </a:p>
          <a:p>
            <a:pPr lvl="2"/>
            <a:r>
              <a:rPr lang="en-US" altLang="en-US" sz="1800"/>
              <a:t>第四次测试 - 包括第六和第七章</a:t>
            </a:r>
          </a:p>
          <a:p>
            <a:pPr lvl="2"/>
            <a:r>
              <a:rPr lang="en-US" altLang="en-US" sz="1800"/>
              <a:t>测试#5--涵盖第8和第9章</a:t>
            </a:r>
          </a:p>
          <a:p>
            <a:pPr lvl="2"/>
            <a:r>
              <a:rPr lang="en-US" altLang="en-US" sz="1800"/>
              <a:t>注意：第十章的材料将包括在期末考试中。</a:t>
            </a:r>
          </a:p>
          <a:p>
            <a:pPr lvl="1"/>
            <a:r>
              <a:rPr lang="en-US" altLang="en-US" sz="2400"/>
              <a:t>具体到期日期请参考教学大纲中的课程日历。</a:t>
            </a:r>
          </a:p>
        </p:txBody>
      </p:sp>
    </p:spTree>
  </p:cSld>
  <p:clrMapOvr>
    <a:masterClrMapping/>
  </p:clrMapOvr>
  <p:transition>
    <p:wipe dir="r"/>
  </p:transition>
</p:sld>
</file>

<file path=ppt/slides/slide19121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62FC826A-2B84-A33B-784D-26EC1854D87C}"/>
              </a:ext>
            </a:extLst>
          </p:cNvPr>
          <p:cNvSpPr>
            <a:spLocks noGrp="1"/>
          </p:cNvSpPr>
          <p:nvPr>
            <p:ph type="title"/>
          </p:nvPr>
        </p:nvSpPr>
        <p:spPr>
          <a:xfrm>
            <a:off x="457200" y="274638"/>
            <a:ext cx="8229600" cy="436562"/>
          </a:xfrm>
        </p:spPr>
        <p:txBody>
          <a:bodyPr/>
          <a:lstStyle/>
          <a:p>
            <a:r>
              <a:rPr lang="en-US" altLang="en-US"/>
              <a:t>STAT200的期中和期末考试</a:t>
            </a:r>
          </a:p>
        </p:txBody>
      </p:sp>
      <p:sp>
        <p:nvSpPr>
          <p:cNvPr id="24579" name="Content Placeholder 2">
            <a:extLst>
              <a:ext uri="{FF2B5EF4-FFF2-40B4-BE49-F238E27FC236}">
                <a16:creationId xmlns:a16="http://schemas.microsoft.com/office/drawing/2014/main" id="{AE5C3242-0C74-408D-EFBB-66785526BF4D}"/>
              </a:ext>
            </a:extLst>
          </p:cNvPr>
          <p:cNvSpPr>
            <a:spLocks noGrp="1"/>
          </p:cNvSpPr>
          <p:nvPr>
            <p:ph idx="1"/>
          </p:nvPr>
        </p:nvSpPr>
        <p:spPr>
          <a:xfrm>
            <a:off x="249238" y="771524"/>
            <a:ext cx="8742362" cy="5811837"/>
          </a:xfrm>
        </p:spPr>
        <p:txBody>
          <a:bodyPr/>
          <a:lstStyle/>
          <a:p>
            <a:pPr>
              <a:defRPr/>
            </a:pPr>
            <a:r>
              <a:rPr lang="en-US" altLang="en-US" dirty="0"/>
              <a:t>这些都是在</a:t>
            </a:r>
            <a:r>
              <a:rPr lang="en-US" altLang="en-US" dirty="0" err="1"/>
              <a:t>MyMathLab</a:t>
            </a:r>
            <a:r>
              <a:rPr lang="en-US" altLang="en-US" dirty="0"/>
              <a:t>中进行的</a:t>
            </a:r>
            <a:r>
              <a:rPr lang="en-US" altLang="en-US" dirty="0"/>
              <a:t>，并将使用ZOOM远程会议进行监考。</a:t>
            </a:r>
          </a:p>
          <a:p>
            <a:pPr>
              <a:defRPr/>
            </a:pPr>
            <a:r>
              <a:rPr lang="en-US" altLang="en-US" dirty="0"/>
              <a:t>期中考试于</a:t>
            </a:r>
            <a:r>
              <a:rPr lang="en-US" altLang="en-US" dirty="0">
                <a:highlight>
                  <a:srgbClr val="FFFF00"/>
                </a:highlight>
              </a:rPr>
              <a:t>7月27日（星期三）下午1点</a:t>
            </a:r>
            <a:r>
              <a:rPr lang="en-US" altLang="en-US" dirty="0"/>
              <a:t>进行。</a:t>
            </a:r>
          </a:p>
          <a:p>
            <a:pPr lvl="1">
              <a:defRPr/>
            </a:pPr>
            <a:r>
              <a:rPr lang="en-US" altLang="en-US" sz="2400" dirty="0"/>
              <a:t>涵盖第1至5章</a:t>
            </a:r>
          </a:p>
          <a:p>
            <a:pPr>
              <a:defRPr/>
            </a:pPr>
            <a:r>
              <a:rPr lang="en-US" altLang="en-US" dirty="0"/>
              <a:t>期末考试于</a:t>
            </a:r>
            <a:r>
              <a:rPr lang="en-US" altLang="en-US" dirty="0">
                <a:highlight>
                  <a:srgbClr val="FFFF00"/>
                </a:highlight>
              </a:rPr>
              <a:t>8月10日（星期三）下午4点</a:t>
            </a:r>
            <a:r>
              <a:rPr lang="en-US" altLang="en-US" dirty="0"/>
              <a:t>进行。</a:t>
            </a:r>
          </a:p>
          <a:p>
            <a:pPr lvl="1">
              <a:defRPr/>
            </a:pPr>
            <a:r>
              <a:rPr lang="en-US" altLang="en-US" sz="2400" dirty="0"/>
              <a:t>课程中所有材料的全面性</a:t>
            </a:r>
          </a:p>
          <a:p>
            <a:pPr>
              <a:defRPr/>
            </a:pPr>
            <a:r>
              <a:rPr lang="en-US" altLang="en-US" sz="2400" dirty="0"/>
              <a:t>对于不能在这些时间参加活动的学生，我们将提供替代安排。</a:t>
            </a:r>
          </a:p>
          <a:p>
            <a:pPr>
              <a:defRPr/>
            </a:pPr>
            <a:r>
              <a:rPr lang="en-US" altLang="en-US" sz="2400" dirty="0"/>
              <a:t>将提供更多关于缩放会议的细节（见下一张幻灯片）。</a:t>
            </a:r>
          </a:p>
          <a:p>
            <a:pPr>
              <a:defRPr/>
            </a:pPr>
            <a:r>
              <a:rPr lang="en-US" altLang="en-US" dirty="0"/>
              <a:t>约20个问题，2.5小时完成</a:t>
            </a:r>
          </a:p>
          <a:p>
            <a:pPr lvl="1">
              <a:defRPr/>
            </a:pPr>
            <a:r>
              <a:rPr lang="en-US" altLang="en-US" sz="2000" dirty="0"/>
              <a:t>允许</a:t>
            </a:r>
            <a:r>
              <a:rPr lang="en-US" altLang="en-US" sz="2000" dirty="0"/>
              <a:t>闭卷、封闭式笔记、计算器和</a:t>
            </a:r>
            <a:r>
              <a:rPr lang="en-US" altLang="en-US" sz="2000" dirty="0" err="1"/>
              <a:t>StatCrunch。</a:t>
            </a:r>
          </a:p>
          <a:p>
            <a:pPr>
              <a:defRPr/>
            </a:pPr>
            <a:r>
              <a:rPr lang="en-US" altLang="en-US" sz="2400" dirty="0"/>
              <a:t>期中和期末考试问题--与作业问题非常相似</a:t>
            </a:r>
          </a:p>
          <a:p>
            <a:pPr>
              <a:defRPr/>
            </a:pPr>
            <a:r>
              <a:rPr lang="en-US" altLang="en-US" sz="2400" dirty="0"/>
              <a:t>可以使用章节摘要</a:t>
            </a:r>
            <a:r>
              <a:rPr lang="en-US" altLang="en-US" sz="2400" b="1" u="sng" dirty="0"/>
              <a:t>。 </a:t>
            </a:r>
            <a:endParaRPr lang="en-US" altLang="en-US" sz="2000" dirty="0"/>
          </a:p>
          <a:p>
            <a:pPr>
              <a:defRPr/>
            </a:pPr>
            <a:endParaRPr lang="en-US" altLang="en-US" dirty="0"/>
          </a:p>
        </p:txBody>
      </p:sp>
      <p:sp>
        <p:nvSpPr>
          <p:cNvPr id="29700" name="Slide Number Placeholder 3">
            <a:extLst>
              <a:ext uri="{FF2B5EF4-FFF2-40B4-BE49-F238E27FC236}">
                <a16:creationId xmlns:a16="http://schemas.microsoft.com/office/drawing/2014/main" id="{08B8F0B1-36B3-D231-B4DE-ECED783DBDB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8D19602C-7D1B-4CEC-BAA2-D67FF6C921A5}" type="slidenum">
              <a:rPr lang="en-US" altLang="en-US" sz="1800" smtClean="0">
                <a:solidFill>
                  <a:schemeClr val="tx2"/>
                </a:solidFill>
                <a:cs typeface="Arial" panose="020B0604020202020204" pitchFamily="34" charset="0"/>
              </a:rPr>
              <a:t>19</a:t>
            </a:fld>
            <a:endParaRPr lang="en-US" altLang="en-US" sz="1800">
              <a:solidFill>
                <a:schemeClr val="tx2"/>
              </a:solidFill>
              <a:cs typeface="Arial" panose="020B0604020202020204" pitchFamily="34" charset="0"/>
            </a:endParaRPr>
          </a:p>
        </p:txBody>
      </p:sp>
    </p:spTree>
  </p:cSld>
  <p:clrMapOvr>
    <a:masterClrMapping/>
  </p:clrMapOvr>
  <p:transition>
    <p:wipe dir="r"/>
  </p:transition>
</p:sld>
</file>

<file path=ppt/slides/slide205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77672E72-4F2E-4E73-7AF5-D497C4F7D5E6}"/>
              </a:ext>
            </a:extLst>
          </p:cNvPr>
          <p:cNvSpPr>
            <a:spLocks noGrp="1"/>
          </p:cNvSpPr>
          <p:nvPr>
            <p:ph type="title"/>
          </p:nvPr>
        </p:nvSpPr>
        <p:spPr>
          <a:xfrm>
            <a:off x="457200" y="274638"/>
            <a:ext cx="7875588" cy="534987"/>
          </a:xfrm>
        </p:spPr>
        <p:txBody>
          <a:bodyPr/>
          <a:lstStyle/>
          <a:p>
            <a:r>
              <a:rPr lang="en-US" altLang="en-US">
                <a:solidFill>
                  <a:srgbClr val="0070C0"/>
                </a:solidFill>
              </a:rPr>
              <a:t>为期中和期末考试做准备</a:t>
            </a:r>
          </a:p>
        </p:txBody>
      </p:sp>
      <p:sp>
        <p:nvSpPr>
          <p:cNvPr id="3" name="Content Placeholder 2">
            <a:extLst>
              <a:ext uri="{FF2B5EF4-FFF2-40B4-BE49-F238E27FC236}">
                <a16:creationId xmlns:a16="http://schemas.microsoft.com/office/drawing/2014/main" id="{4C54BB4E-3EC3-A7E8-71FE-C6AA3D9A3397}"/>
              </a:ext>
            </a:extLst>
          </p:cNvPr>
          <p:cNvSpPr>
            <a:spLocks noGrp="1"/>
          </p:cNvSpPr>
          <p:nvPr>
            <p:ph sz="half" idx="1"/>
          </p:nvPr>
        </p:nvSpPr>
        <p:spPr>
          <a:xfrm>
            <a:off x="119063" y="960438"/>
            <a:ext cx="3159125" cy="5757862"/>
          </a:xfrm>
          <a:ln w="38100">
            <a:solidFill>
              <a:srgbClr val="002060"/>
            </a:solidFill>
          </a:ln>
        </p:spPr>
        <p:txBody>
          <a:bodyPr>
            <a:noAutofit/>
          </a:bodyPr>
          <a:lstStyle/>
          <a:p>
            <a:pPr marL="0" indent="0">
              <a:buFont typeface="Arial" panose="020B0604020202020204" pitchFamily="34" charset="0"/>
              <a:buNone/>
              <a:defRPr/>
            </a:pPr>
            <a:r>
              <a:rPr lang="en-US" sz="1800" dirty="0"/>
              <a:t>参加期中或期末考试的步骤</a:t>
            </a:r>
          </a:p>
          <a:p>
            <a:pPr marL="385763" indent="-385763">
              <a:buFont typeface="+mj-lt"/>
              <a:buAutoNum type="arabicPeriod"/>
              <a:defRPr/>
            </a:pPr>
            <a:r>
              <a:rPr lang="en-US" sz="1800" dirty="0"/>
              <a:t>用你的智能手机登录CANVAS，从左手菜单中选择ZOOM。</a:t>
            </a:r>
          </a:p>
          <a:p>
            <a:pPr marL="385763" indent="-385763">
              <a:buFont typeface="+mj-lt"/>
              <a:buAutoNum type="arabicPeriod"/>
              <a:defRPr/>
            </a:pPr>
            <a:r>
              <a:rPr lang="en-US" sz="1800" dirty="0"/>
              <a:t>点击缩放会议链接</a:t>
            </a:r>
          </a:p>
          <a:p>
            <a:pPr marL="385763" indent="-385763">
              <a:buFont typeface="+mj-lt"/>
              <a:buAutoNum type="arabicPeriod"/>
              <a:defRPr/>
            </a:pPr>
            <a:r>
              <a:rPr lang="en-US" sz="1800" dirty="0"/>
              <a:t>启用视频，将你的智能手机摄像头对准你的桌面和电脑屏幕，如图所示</a:t>
            </a:r>
          </a:p>
          <a:p>
            <a:pPr marL="385763" indent="-385763">
              <a:buFont typeface="+mj-lt"/>
              <a:buAutoNum type="arabicPeriod"/>
              <a:defRPr/>
            </a:pPr>
            <a:r>
              <a:rPr lang="en-US" sz="1800" dirty="0"/>
              <a:t>使用您的笔记本电脑/台式机访问</a:t>
            </a:r>
            <a:r>
              <a:rPr lang="en-US" sz="1800" dirty="0" err="1"/>
              <a:t>MyMathLab</a:t>
            </a:r>
            <a:r>
              <a:rPr lang="en-US" sz="1800" dirty="0"/>
              <a:t>，并点击考试的链接</a:t>
            </a:r>
          </a:p>
          <a:p>
            <a:pPr marL="0" indent="0">
              <a:buFont typeface="Arial" panose="020B0604020202020204" pitchFamily="34" charset="0"/>
              <a:buNone/>
              <a:defRPr/>
            </a:pPr>
            <a:r>
              <a:rPr lang="en-US" sz="1800" dirty="0"/>
              <a:t>考试的密码将在会议期间提供。</a:t>
            </a:r>
            <a:endParaRPr lang="en-US" sz="1800" dirty="0">
              <a:solidFill>
                <a:srgbClr val="FF0000"/>
              </a:solidFill>
            </a:endParaRPr>
          </a:p>
          <a:p>
            <a:pPr marL="0" indent="0">
              <a:buFont typeface="Arial" panose="020B0604020202020204" pitchFamily="34" charset="0"/>
              <a:buNone/>
              <a:defRPr/>
            </a:pPr>
            <a:endParaRPr lang="en-US" sz="1800" dirty="0">
              <a:solidFill>
                <a:srgbClr val="FF0000"/>
              </a:solidFill>
            </a:endParaRPr>
          </a:p>
          <a:p>
            <a:pPr marL="0" indent="0">
              <a:buFont typeface="Arial" panose="020B0604020202020204" pitchFamily="34" charset="0"/>
              <a:buNone/>
              <a:defRPr/>
            </a:pPr>
            <a:endParaRPr lang="en-US" sz="1800" dirty="0"/>
          </a:p>
        </p:txBody>
      </p:sp>
      <p:sp>
        <p:nvSpPr>
          <p:cNvPr id="4" name="Content Placeholder 3">
            <a:extLst>
              <a:ext uri="{FF2B5EF4-FFF2-40B4-BE49-F238E27FC236}">
                <a16:creationId xmlns:a16="http://schemas.microsoft.com/office/drawing/2014/main" id="{373CD13A-80FB-80ED-EA39-13F61E366B3C}"/>
              </a:ext>
            </a:extLst>
          </p:cNvPr>
          <p:cNvSpPr>
            <a:spLocks noGrp="1"/>
          </p:cNvSpPr>
          <p:nvPr>
            <p:ph sz="half" idx="2"/>
          </p:nvPr>
        </p:nvSpPr>
        <p:spPr>
          <a:xfrm>
            <a:off x="3354388" y="960438"/>
            <a:ext cx="2743200" cy="5757862"/>
          </a:xfrm>
          <a:ln w="38100">
            <a:solidFill>
              <a:srgbClr val="002060"/>
            </a:solidFill>
          </a:ln>
        </p:spPr>
        <p:txBody>
          <a:bodyPr lIns="68580" tIns="34290" rIns="68580" bIns="34290" rtlCol="0">
            <a:normAutofit fontScale="70000" lnSpcReduction="20000"/>
          </a:bodyPr>
          <a:lstStyle/>
          <a:p>
            <a:pPr marL="0" indent="0">
              <a:buFont typeface="Arial" panose="020B0604020202020204" pitchFamily="34" charset="0"/>
              <a:buNone/>
              <a:defRPr/>
            </a:pPr>
            <a:r>
              <a:rPr lang="en-US" dirty="0">
                <a:solidFill>
                  <a:srgbClr val="FF0000"/>
                </a:solidFill>
              </a:rPr>
              <a:t>除了</a:t>
            </a:r>
            <a:r>
              <a:rPr lang="en-US" dirty="0" err="1">
                <a:solidFill>
                  <a:srgbClr val="FF0000"/>
                </a:solidFill>
              </a:rPr>
              <a:t>MyMathLab</a:t>
            </a:r>
            <a:r>
              <a:rPr lang="en-US" dirty="0">
                <a:solidFill>
                  <a:srgbClr val="FF0000"/>
                </a:solidFill>
              </a:rPr>
              <a:t>和</a:t>
            </a:r>
            <a:r>
              <a:rPr lang="en-US" dirty="0" err="1">
                <a:solidFill>
                  <a:srgbClr val="FF0000"/>
                </a:solidFill>
              </a:rPr>
              <a:t>StatCrunch</a:t>
            </a:r>
            <a:r>
              <a:rPr lang="en-US" dirty="0">
                <a:solidFill>
                  <a:srgbClr val="FF0000"/>
                </a:solidFill>
              </a:rPr>
              <a:t>之外，不要在你的电脑上调出任何其他网站</a:t>
            </a:r>
            <a:endParaRPr lang="en-US" dirty="0">
              <a:solidFill>
                <a:srgbClr val="FF0000"/>
              </a:solidFill>
            </a:endParaRPr>
          </a:p>
          <a:p>
            <a:pPr marL="0" indent="0">
              <a:buFont typeface="Arial" panose="020B0604020202020204" pitchFamily="34" charset="0"/>
              <a:buNone/>
              <a:defRPr/>
            </a:pPr>
            <a:endParaRPr lang="en-US" dirty="0">
              <a:solidFill>
                <a:srgbClr val="FF0000"/>
              </a:solidFill>
            </a:endParaRPr>
          </a:p>
          <a:p>
            <a:pPr lvl="1">
              <a:defRPr/>
            </a:pPr>
            <a:r>
              <a:rPr lang="en-US" dirty="0" err="1"/>
              <a:t>MyMathLab</a:t>
            </a:r>
            <a:r>
              <a:rPr lang="en-US" dirty="0"/>
              <a:t>会监控您的IP地址，如果您浏览其他网站，会提醒教师。</a:t>
            </a:r>
          </a:p>
          <a:p>
            <a:pPr marL="0" indent="0">
              <a:buFont typeface="Arial" panose="020B0604020202020204" pitchFamily="34" charset="0"/>
              <a:buNone/>
              <a:defRPr/>
            </a:pPr>
            <a:endParaRPr lang="en-US" dirty="0">
              <a:solidFill>
                <a:srgbClr val="FF0000"/>
              </a:solidFill>
            </a:endParaRPr>
          </a:p>
          <a:p>
            <a:pPr marL="0" indent="0">
              <a:buFont typeface="Arial" panose="020B0604020202020204" pitchFamily="34" charset="0"/>
              <a:buNone/>
              <a:defRPr/>
            </a:pPr>
            <a:r>
              <a:rPr lang="en-US" dirty="0">
                <a:solidFill>
                  <a:srgbClr val="FF0000"/>
                </a:solidFill>
              </a:rPr>
              <a:t>在参加考试时，不要从其他任何人那里得到任何外部帮助。</a:t>
            </a:r>
          </a:p>
          <a:p>
            <a:pPr marL="0" indent="0">
              <a:buFont typeface="Arial" panose="020B0604020202020204" pitchFamily="34" charset="0"/>
              <a:buNone/>
              <a:defRPr/>
            </a:pPr>
            <a:endParaRPr lang="en-US" dirty="0">
              <a:solidFill>
                <a:srgbClr val="FF0000"/>
              </a:solidFill>
            </a:endParaRPr>
          </a:p>
          <a:p>
            <a:pPr marL="0" indent="0">
              <a:buFont typeface="Arial" panose="020B0604020202020204" pitchFamily="34" charset="0"/>
              <a:buNone/>
              <a:defRPr/>
            </a:pPr>
            <a:r>
              <a:rPr lang="en-US" dirty="0"/>
              <a:t>你可以使用废纸</a:t>
            </a:r>
            <a:br>
              <a:rPr lang="en-US" dirty="0"/>
            </a:br>
            <a:r>
              <a:rPr lang="en-US" dirty="0"/>
              <a:t>你可以用计算器</a:t>
            </a:r>
            <a:br>
              <a:rPr lang="en-US" dirty="0"/>
            </a:br>
            <a:r>
              <a:rPr lang="en-US" dirty="0"/>
              <a:t>你可以使用</a:t>
            </a:r>
            <a:r>
              <a:rPr lang="en-US" dirty="0" err="1"/>
              <a:t>StatCrunch</a:t>
            </a:r>
            <a:endParaRPr lang="en-US" dirty="0"/>
          </a:p>
          <a:p>
            <a:pPr marL="0" indent="0">
              <a:buFont typeface="Arial" panose="020B0604020202020204" pitchFamily="34" charset="0"/>
              <a:buNone/>
              <a:defRPr/>
            </a:pPr>
            <a:r>
              <a:rPr lang="en-US" dirty="0"/>
              <a:t>你可以使用章节摘要</a:t>
            </a:r>
          </a:p>
        </p:txBody>
      </p:sp>
      <p:sp>
        <p:nvSpPr>
          <p:cNvPr id="30725" name="TextBox 4">
            <a:extLst>
              <a:ext uri="{FF2B5EF4-FFF2-40B4-BE49-F238E27FC236}">
                <a16:creationId xmlns:a16="http://schemas.microsoft.com/office/drawing/2014/main" id="{30BB23C5-B42B-6F8D-1E9E-03EDA7ADFE48}"/>
              </a:ext>
            </a:extLst>
          </p:cNvPr>
          <p:cNvSpPr txBox="1">
            <a:spLocks noChangeArrowheads="1"/>
          </p:cNvSpPr>
          <p:nvPr/>
        </p:nvSpPr>
        <p:spPr bwMode="auto">
          <a:xfrm>
            <a:off x="6686550" y="909638"/>
            <a:ext cx="2298700" cy="1476375"/>
          </a:xfrm>
          <a:prstGeom prst="rect">
            <a:avLst/>
          </a:prstGeom>
          <a:solidFill>
            <a:srgbClr val="FFFF00"/>
          </a:solidFill>
          <a:ln w="38100">
            <a:solidFill>
              <a:srgbClr val="002060"/>
            </a:solidFill>
            <a:miter lim="800000"/>
            <a:headEnd/>
            <a:tailEnd/>
          </a:ln>
        </p:spPr>
        <p:txBody>
          <a:bodyPr>
            <a:spAutoFit/>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r>
              <a:rPr lang="en-US" altLang="en-US" sz="1800">
                <a:latin typeface="Arial" panose="020B0604020202020204" pitchFamily="34" charset="0"/>
                <a:cs typeface="Arial" panose="020B0604020202020204" pitchFamily="34" charset="0"/>
              </a:rPr>
              <a:t>在考试期间，将你的智能手机摄像头对准你的桌面和电脑屏幕</a:t>
            </a:r>
          </a:p>
        </p:txBody>
      </p:sp>
      <p:sp>
        <p:nvSpPr>
          <p:cNvPr id="6" name="Arrow: Right 5">
            <a:extLst>
              <a:ext uri="{FF2B5EF4-FFF2-40B4-BE49-F238E27FC236}">
                <a16:creationId xmlns:a16="http://schemas.microsoft.com/office/drawing/2014/main" id="{BB63B0D2-9E7A-A0AA-3C07-FAEAFFF9040F}"/>
              </a:ext>
            </a:extLst>
          </p:cNvPr>
          <p:cNvSpPr/>
          <p:nvPr/>
        </p:nvSpPr>
        <p:spPr>
          <a:xfrm rot="5400000">
            <a:off x="7643813" y="2457450"/>
            <a:ext cx="273050" cy="238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0727" name="Picture 7" descr="A picture containing computer, sitting, open, laptop&#10;&#10;Description automatically generated">
            <a:extLst>
              <a:ext uri="{FF2B5EF4-FFF2-40B4-BE49-F238E27FC236}">
                <a16:creationId xmlns:a16="http://schemas.microsoft.com/office/drawing/2014/main" id="{5B048450-130C-73E4-5E55-4EEDA7620B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5375" y="2817813"/>
            <a:ext cx="29718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21262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1">
            <a:extLst>
              <a:ext uri="{FF2B5EF4-FFF2-40B4-BE49-F238E27FC236}">
                <a16:creationId xmlns:a16="http://schemas.microsoft.com/office/drawing/2014/main" id="{2BBB1A5D-CC8B-CF66-69DA-CBE97F945B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1141413"/>
            <a:ext cx="6410325" cy="457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Title 1">
            <a:extLst>
              <a:ext uri="{FF2B5EF4-FFF2-40B4-BE49-F238E27FC236}">
                <a16:creationId xmlns:a16="http://schemas.microsoft.com/office/drawing/2014/main" id="{49EFCB54-206A-D919-CAF6-F9F9D08ED5CB}"/>
              </a:ext>
            </a:extLst>
          </p:cNvPr>
          <p:cNvSpPr>
            <a:spLocks noGrp="1"/>
          </p:cNvSpPr>
          <p:nvPr>
            <p:ph type="title"/>
          </p:nvPr>
        </p:nvSpPr>
        <p:spPr>
          <a:xfrm>
            <a:off x="447675" y="219075"/>
            <a:ext cx="8229600" cy="690563"/>
          </a:xfrm>
        </p:spPr>
        <p:txBody>
          <a:bodyPr/>
          <a:lstStyle/>
          <a:p>
            <a:r>
              <a:rPr lang="en-US" altLang="en-US"/>
              <a:t> MyMathLab的作业</a:t>
            </a:r>
          </a:p>
        </p:txBody>
      </p:sp>
      <p:sp>
        <p:nvSpPr>
          <p:cNvPr id="31748" name="Content Placeholder 2">
            <a:extLst>
              <a:ext uri="{FF2B5EF4-FFF2-40B4-BE49-F238E27FC236}">
                <a16:creationId xmlns:a16="http://schemas.microsoft.com/office/drawing/2014/main" id="{E55E1DF5-815E-827A-CDC9-1FE865E64068}"/>
              </a:ext>
            </a:extLst>
          </p:cNvPr>
          <p:cNvSpPr>
            <a:spLocks noGrp="1"/>
          </p:cNvSpPr>
          <p:nvPr>
            <p:ph idx="1"/>
          </p:nvPr>
        </p:nvSpPr>
        <p:spPr>
          <a:xfrm>
            <a:off x="0" y="1244600"/>
            <a:ext cx="2646363" cy="5613400"/>
          </a:xfrm>
        </p:spPr>
        <p:txBody>
          <a:bodyPr/>
          <a:lstStyle/>
          <a:p>
            <a:r>
              <a:rPr lang="en-US" altLang="en-US"/>
              <a:t>如何访问MyMathLab的家庭作业。</a:t>
            </a:r>
          </a:p>
          <a:p>
            <a:pPr lvl="1"/>
            <a:r>
              <a:rPr lang="en-US" altLang="en-US" sz="1800"/>
              <a:t>点击MyMathLab课程页面左侧的 "家庭作业"。 </a:t>
            </a:r>
          </a:p>
          <a:p>
            <a:pPr lvl="1"/>
            <a:r>
              <a:rPr lang="en-US" altLang="en-US" sz="1800"/>
              <a:t> 然后点击任何具体的HW任务</a:t>
            </a:r>
          </a:p>
          <a:p>
            <a:pPr lvl="1"/>
            <a:endParaRPr lang="en-US" altLang="en-US" sz="1800"/>
          </a:p>
        </p:txBody>
      </p:sp>
      <p:sp>
        <p:nvSpPr>
          <p:cNvPr id="31749" name="Slide Number Placeholder 3">
            <a:extLst>
              <a:ext uri="{FF2B5EF4-FFF2-40B4-BE49-F238E27FC236}">
                <a16:creationId xmlns:a16="http://schemas.microsoft.com/office/drawing/2014/main" id="{4E5CEB03-1605-B42C-6411-5ED4AE548E5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E440D0E7-1FC1-40E3-B1EE-6EB9975A0F55}" type="slidenum">
              <a:rPr lang="en-US" altLang="en-US" sz="1800" smtClean="0">
                <a:solidFill>
                  <a:schemeClr val="tx2"/>
                </a:solidFill>
                <a:cs typeface="Arial" panose="020B0604020202020204" pitchFamily="34" charset="0"/>
              </a:rPr>
              <a:t>21</a:t>
            </a:fld>
            <a:endParaRPr lang="en-US" altLang="en-US" sz="1800">
              <a:solidFill>
                <a:schemeClr val="tx2"/>
              </a:solidFill>
              <a:cs typeface="Arial" panose="020B0604020202020204" pitchFamily="34" charset="0"/>
            </a:endParaRPr>
          </a:p>
        </p:txBody>
      </p:sp>
      <p:sp>
        <p:nvSpPr>
          <p:cNvPr id="6" name="Right Arrow 5">
            <a:extLst>
              <a:ext uri="{FF2B5EF4-FFF2-40B4-BE49-F238E27FC236}">
                <a16:creationId xmlns:a16="http://schemas.microsoft.com/office/drawing/2014/main" id="{3416D09F-BDA3-F5A1-8843-257CF207B748}"/>
              </a:ext>
            </a:extLst>
          </p:cNvPr>
          <p:cNvSpPr/>
          <p:nvPr/>
        </p:nvSpPr>
        <p:spPr>
          <a:xfrm rot="9396966">
            <a:off x="3895725" y="2401888"/>
            <a:ext cx="425450" cy="2000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9" name="Oval 8">
            <a:extLst>
              <a:ext uri="{FF2B5EF4-FFF2-40B4-BE49-F238E27FC236}">
                <a16:creationId xmlns:a16="http://schemas.microsoft.com/office/drawing/2014/main" id="{2F670868-1D3E-CF61-93EE-7783EFB7E8F2}"/>
              </a:ext>
            </a:extLst>
          </p:cNvPr>
          <p:cNvSpPr/>
          <p:nvPr/>
        </p:nvSpPr>
        <p:spPr>
          <a:xfrm>
            <a:off x="2422525" y="2501900"/>
            <a:ext cx="1514475" cy="554038"/>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0" name="Oval 9">
            <a:extLst>
              <a:ext uri="{FF2B5EF4-FFF2-40B4-BE49-F238E27FC236}">
                <a16:creationId xmlns:a16="http://schemas.microsoft.com/office/drawing/2014/main" id="{78E659A5-21AB-0CA7-2F1C-79023FFEB665}"/>
              </a:ext>
            </a:extLst>
          </p:cNvPr>
          <p:cNvSpPr/>
          <p:nvPr/>
        </p:nvSpPr>
        <p:spPr>
          <a:xfrm>
            <a:off x="5786438" y="3055938"/>
            <a:ext cx="3370262" cy="3155950"/>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 name="Right Arrow 6">
            <a:extLst>
              <a:ext uri="{FF2B5EF4-FFF2-40B4-BE49-F238E27FC236}">
                <a16:creationId xmlns:a16="http://schemas.microsoft.com/office/drawing/2014/main" id="{D9FB62FC-4E85-5E26-2082-7CAC1F27B8C6}"/>
              </a:ext>
            </a:extLst>
          </p:cNvPr>
          <p:cNvSpPr/>
          <p:nvPr/>
        </p:nvSpPr>
        <p:spPr>
          <a:xfrm rot="8689314">
            <a:off x="8547100" y="3746500"/>
            <a:ext cx="425450" cy="2000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ransition>
    <p:wipe dir="r"/>
  </p:transition>
</p:sld>
</file>

<file path=ppt/slides/slide22191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a:extLst>
              <a:ext uri="{FF2B5EF4-FFF2-40B4-BE49-F238E27FC236}">
                <a16:creationId xmlns:a16="http://schemas.microsoft.com/office/drawing/2014/main" id="{A331AEB3-C5BC-23DF-DE4E-EA27EF55D40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2575" y="4781550"/>
            <a:ext cx="83534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1" name="Picture 1">
            <a:extLst>
              <a:ext uri="{FF2B5EF4-FFF2-40B4-BE49-F238E27FC236}">
                <a16:creationId xmlns:a16="http://schemas.microsoft.com/office/drawing/2014/main" id="{581A3633-8EF3-FBE1-104D-880C0C833B0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4950" y="1349375"/>
            <a:ext cx="8477250"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2" name="Title 1">
            <a:extLst>
              <a:ext uri="{FF2B5EF4-FFF2-40B4-BE49-F238E27FC236}">
                <a16:creationId xmlns:a16="http://schemas.microsoft.com/office/drawing/2014/main" id="{495A848B-00E4-42B5-1922-827075D2028E}"/>
              </a:ext>
            </a:extLst>
          </p:cNvPr>
          <p:cNvSpPr>
            <a:spLocks noGrp="1"/>
          </p:cNvSpPr>
          <p:nvPr>
            <p:ph type="title"/>
          </p:nvPr>
        </p:nvSpPr>
        <p:spPr>
          <a:xfrm>
            <a:off x="290513" y="46038"/>
            <a:ext cx="6696075" cy="719137"/>
          </a:xfrm>
        </p:spPr>
        <p:txBody>
          <a:bodyPr/>
          <a:lstStyle/>
          <a:p>
            <a:pPr algn="l"/>
            <a:r>
              <a:rPr lang="en-US" altLang="en-US"/>
              <a:t>MyMathLab实例</a:t>
            </a:r>
          </a:p>
        </p:txBody>
      </p:sp>
      <p:sp>
        <p:nvSpPr>
          <p:cNvPr id="32773" name="Slide Number Placeholder 3">
            <a:extLst>
              <a:ext uri="{FF2B5EF4-FFF2-40B4-BE49-F238E27FC236}">
                <a16:creationId xmlns:a16="http://schemas.microsoft.com/office/drawing/2014/main" id="{DB7771E6-F333-BCBA-B581-C9F01D97D39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CA6A2E2E-42B6-489E-95FF-E3E46B0B3C40}" type="slidenum">
              <a:rPr lang="en-US" altLang="en-US" sz="1800" smtClean="0">
                <a:solidFill>
                  <a:schemeClr val="tx2"/>
                </a:solidFill>
                <a:cs typeface="Arial" panose="020B0604020202020204" pitchFamily="34" charset="0"/>
              </a:rPr>
              <a:t>22</a:t>
            </a:fld>
            <a:endParaRPr lang="en-US" altLang="en-US" sz="1800">
              <a:solidFill>
                <a:schemeClr val="tx2"/>
              </a:solidFill>
              <a:cs typeface="Arial" panose="020B0604020202020204" pitchFamily="34" charset="0"/>
            </a:endParaRPr>
          </a:p>
        </p:txBody>
      </p:sp>
      <p:sp>
        <p:nvSpPr>
          <p:cNvPr id="17" name="TextBox 16">
            <a:extLst>
              <a:ext uri="{FF2B5EF4-FFF2-40B4-BE49-F238E27FC236}">
                <a16:creationId xmlns:a16="http://schemas.microsoft.com/office/drawing/2014/main" id="{CC11ABE2-BB6E-D4D9-A3A2-9C3351B8A738}"/>
              </a:ext>
            </a:extLst>
          </p:cNvPr>
          <p:cNvSpPr txBox="1"/>
          <p:nvPr/>
        </p:nvSpPr>
        <p:spPr>
          <a:xfrm>
            <a:off x="1974850" y="958850"/>
            <a:ext cx="5522913" cy="339725"/>
          </a:xfrm>
          <a:prstGeom prst="rect">
            <a:avLst/>
          </a:prstGeom>
          <a:noFill/>
        </p:spPr>
        <p:txBody>
          <a:bodyPr>
            <a:spAutoFit/>
          </a:bodyPr>
          <a:lstStyle/>
          <a:p>
            <a:pPr eaLnBrk="1" hangingPunct="1">
              <a:defRPr/>
            </a:pPr>
            <a:r>
              <a:rPr lang="en-US" sz="1600" dirty="0">
                <a:solidFill>
                  <a:srgbClr val="FF0000"/>
                </a:solidFill>
                <a:latin typeface="+mn-lt"/>
                <a:cs typeface="Arial" charset="0"/>
              </a:rPr>
              <a:t>点击这些箭头可以从一个问题移到另一个问题上</a:t>
            </a:r>
          </a:p>
        </p:txBody>
      </p:sp>
      <p:sp>
        <p:nvSpPr>
          <p:cNvPr id="11" name="Left Brace 10">
            <a:extLst>
              <a:ext uri="{FF2B5EF4-FFF2-40B4-BE49-F238E27FC236}">
                <a16:creationId xmlns:a16="http://schemas.microsoft.com/office/drawing/2014/main" id="{DCFB1CF7-439A-0A33-AAD6-B5784052FF14}"/>
              </a:ext>
            </a:extLst>
          </p:cNvPr>
          <p:cNvSpPr/>
          <p:nvPr/>
        </p:nvSpPr>
        <p:spPr>
          <a:xfrm rot="5400000">
            <a:off x="4079082" y="492919"/>
            <a:ext cx="941387" cy="2593975"/>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5" name="Right Arrow 4">
            <a:extLst>
              <a:ext uri="{FF2B5EF4-FFF2-40B4-BE49-F238E27FC236}">
                <a16:creationId xmlns:a16="http://schemas.microsoft.com/office/drawing/2014/main" id="{DB5B2779-F157-8D81-8B8D-FEC32EBF5240}"/>
              </a:ext>
            </a:extLst>
          </p:cNvPr>
          <p:cNvSpPr/>
          <p:nvPr/>
        </p:nvSpPr>
        <p:spPr>
          <a:xfrm rot="14765302">
            <a:off x="1655763" y="4176712"/>
            <a:ext cx="427038" cy="2016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3" name="TextBox 12">
            <a:extLst>
              <a:ext uri="{FF2B5EF4-FFF2-40B4-BE49-F238E27FC236}">
                <a16:creationId xmlns:a16="http://schemas.microsoft.com/office/drawing/2014/main" id="{F7E0F828-8474-687E-BFB9-E1D01374D9C7}"/>
              </a:ext>
            </a:extLst>
          </p:cNvPr>
          <p:cNvSpPr txBox="1"/>
          <p:nvPr/>
        </p:nvSpPr>
        <p:spPr>
          <a:xfrm>
            <a:off x="6964363" y="3871913"/>
            <a:ext cx="1846262" cy="338137"/>
          </a:xfrm>
          <a:prstGeom prst="rect">
            <a:avLst/>
          </a:prstGeom>
          <a:noFill/>
        </p:spPr>
        <p:txBody>
          <a:bodyPr>
            <a:spAutoFit/>
          </a:bodyPr>
          <a:lstStyle/>
          <a:p>
            <a:pPr eaLnBrk="1" hangingPunct="1">
              <a:defRPr/>
            </a:pPr>
            <a:r>
              <a:rPr lang="en-US" sz="1600" dirty="0">
                <a:solidFill>
                  <a:srgbClr val="FF0000"/>
                </a:solidFill>
                <a:latin typeface="+mn-lt"/>
                <a:cs typeface="Arial" charset="0"/>
              </a:rPr>
              <a:t>可提供帮助！! </a:t>
            </a:r>
          </a:p>
        </p:txBody>
      </p:sp>
      <p:sp>
        <p:nvSpPr>
          <p:cNvPr id="7" name="Right Arrow 6">
            <a:extLst>
              <a:ext uri="{FF2B5EF4-FFF2-40B4-BE49-F238E27FC236}">
                <a16:creationId xmlns:a16="http://schemas.microsoft.com/office/drawing/2014/main" id="{B9B9DB78-B4BF-3B26-E99D-753087455C93}"/>
              </a:ext>
            </a:extLst>
          </p:cNvPr>
          <p:cNvSpPr/>
          <p:nvPr/>
        </p:nvSpPr>
        <p:spPr>
          <a:xfrm rot="4130347" flipH="1">
            <a:off x="7404894" y="2912269"/>
            <a:ext cx="1179512"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TextBox 5">
            <a:extLst>
              <a:ext uri="{FF2B5EF4-FFF2-40B4-BE49-F238E27FC236}">
                <a16:creationId xmlns:a16="http://schemas.microsoft.com/office/drawing/2014/main" id="{E0FCF829-02DE-D9EA-C558-1891A1A8077D}"/>
              </a:ext>
            </a:extLst>
          </p:cNvPr>
          <p:cNvSpPr txBox="1"/>
          <p:nvPr/>
        </p:nvSpPr>
        <p:spPr>
          <a:xfrm>
            <a:off x="2047875" y="4425950"/>
            <a:ext cx="1219200" cy="338138"/>
          </a:xfrm>
          <a:prstGeom prst="rect">
            <a:avLst/>
          </a:prstGeom>
          <a:noFill/>
        </p:spPr>
        <p:txBody>
          <a:bodyPr>
            <a:spAutoFit/>
          </a:bodyPr>
          <a:lstStyle/>
          <a:p>
            <a:pPr eaLnBrk="1" hangingPunct="1">
              <a:defRPr/>
            </a:pPr>
            <a:r>
              <a:rPr lang="en-US" sz="1600" dirty="0">
                <a:solidFill>
                  <a:srgbClr val="FF0000"/>
                </a:solidFill>
                <a:latin typeface="+mn-lt"/>
                <a:cs typeface="Arial" charset="0"/>
              </a:rPr>
              <a:t>答题盒</a:t>
            </a:r>
          </a:p>
        </p:txBody>
      </p:sp>
      <p:sp>
        <p:nvSpPr>
          <p:cNvPr id="14" name="TextBox 13">
            <a:extLst>
              <a:ext uri="{FF2B5EF4-FFF2-40B4-BE49-F238E27FC236}">
                <a16:creationId xmlns:a16="http://schemas.microsoft.com/office/drawing/2014/main" id="{D90D8AFE-643E-4801-6AFE-1561721C2122}"/>
              </a:ext>
            </a:extLst>
          </p:cNvPr>
          <p:cNvSpPr txBox="1"/>
          <p:nvPr/>
        </p:nvSpPr>
        <p:spPr>
          <a:xfrm>
            <a:off x="4549775" y="5795963"/>
            <a:ext cx="2605088" cy="585787"/>
          </a:xfrm>
          <a:prstGeom prst="rect">
            <a:avLst/>
          </a:prstGeom>
          <a:noFill/>
        </p:spPr>
        <p:txBody>
          <a:bodyPr>
            <a:spAutoFit/>
          </a:bodyPr>
          <a:lstStyle/>
          <a:p>
            <a:pPr eaLnBrk="1" hangingPunct="1">
              <a:defRPr/>
            </a:pPr>
            <a:r>
              <a:rPr lang="en-US" sz="1600" dirty="0">
                <a:solidFill>
                  <a:srgbClr val="FF0000"/>
                </a:solidFill>
                <a:latin typeface="+mn-lt"/>
                <a:cs typeface="Arial" charset="0"/>
              </a:rPr>
              <a:t>输入答案后点击检查答案</a:t>
            </a:r>
          </a:p>
        </p:txBody>
      </p:sp>
      <p:sp>
        <p:nvSpPr>
          <p:cNvPr id="9" name="Right Arrow 8">
            <a:extLst>
              <a:ext uri="{FF2B5EF4-FFF2-40B4-BE49-F238E27FC236}">
                <a16:creationId xmlns:a16="http://schemas.microsoft.com/office/drawing/2014/main" id="{CB7330E6-81FB-CD5B-E052-E94876529D5D}"/>
              </a:ext>
            </a:extLst>
          </p:cNvPr>
          <p:cNvSpPr/>
          <p:nvPr/>
        </p:nvSpPr>
        <p:spPr>
          <a:xfrm rot="20691784">
            <a:off x="6243638" y="5481638"/>
            <a:ext cx="425450" cy="2000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0" name="Right Arrow 9">
            <a:extLst>
              <a:ext uri="{FF2B5EF4-FFF2-40B4-BE49-F238E27FC236}">
                <a16:creationId xmlns:a16="http://schemas.microsoft.com/office/drawing/2014/main" id="{A84A713A-B709-B2D7-9614-38B0949FE236}"/>
              </a:ext>
            </a:extLst>
          </p:cNvPr>
          <p:cNvSpPr/>
          <p:nvPr/>
        </p:nvSpPr>
        <p:spPr>
          <a:xfrm rot="4234258">
            <a:off x="8097838" y="1014412"/>
            <a:ext cx="425450" cy="2000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5" name="TextBox 14">
            <a:extLst>
              <a:ext uri="{FF2B5EF4-FFF2-40B4-BE49-F238E27FC236}">
                <a16:creationId xmlns:a16="http://schemas.microsoft.com/office/drawing/2014/main" id="{F9828090-D71C-9AF9-6030-6B43F3D36CC4}"/>
              </a:ext>
            </a:extLst>
          </p:cNvPr>
          <p:cNvSpPr txBox="1"/>
          <p:nvPr/>
        </p:nvSpPr>
        <p:spPr>
          <a:xfrm>
            <a:off x="7011988" y="344488"/>
            <a:ext cx="2132012" cy="585787"/>
          </a:xfrm>
          <a:prstGeom prst="rect">
            <a:avLst/>
          </a:prstGeom>
          <a:noFill/>
        </p:spPr>
        <p:txBody>
          <a:bodyPr>
            <a:spAutoFit/>
          </a:bodyPr>
          <a:lstStyle/>
          <a:p>
            <a:pPr eaLnBrk="1" hangingPunct="1">
              <a:defRPr/>
            </a:pPr>
            <a:r>
              <a:rPr lang="en-US" sz="1600" dirty="0">
                <a:solidFill>
                  <a:srgbClr val="FF0000"/>
                </a:solidFill>
                <a:latin typeface="+mn-lt"/>
                <a:cs typeface="Arial" charset="0"/>
              </a:rPr>
              <a:t>点击SAVE，记录你的结果</a:t>
            </a:r>
          </a:p>
        </p:txBody>
      </p:sp>
      <p:sp>
        <p:nvSpPr>
          <p:cNvPr id="19" name="Oval 18">
            <a:extLst>
              <a:ext uri="{FF2B5EF4-FFF2-40B4-BE49-F238E27FC236}">
                <a16:creationId xmlns:a16="http://schemas.microsoft.com/office/drawing/2014/main" id="{FB71B499-3564-760D-5959-54224212DD8E}"/>
              </a:ext>
            </a:extLst>
          </p:cNvPr>
          <p:cNvSpPr/>
          <p:nvPr/>
        </p:nvSpPr>
        <p:spPr>
          <a:xfrm>
            <a:off x="-104775" y="2139950"/>
            <a:ext cx="1514475" cy="554038"/>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4" name="Arrow: Left 3">
            <a:extLst>
              <a:ext uri="{FF2B5EF4-FFF2-40B4-BE49-F238E27FC236}">
                <a16:creationId xmlns:a16="http://schemas.microsoft.com/office/drawing/2014/main" id="{B2C35883-A515-20B9-96ED-F39BE840BF9B}"/>
              </a:ext>
            </a:extLst>
          </p:cNvPr>
          <p:cNvSpPr/>
          <p:nvPr/>
        </p:nvSpPr>
        <p:spPr>
          <a:xfrm>
            <a:off x="1622425" y="2303463"/>
            <a:ext cx="623888" cy="25241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TextBox 20">
            <a:extLst>
              <a:ext uri="{FF2B5EF4-FFF2-40B4-BE49-F238E27FC236}">
                <a16:creationId xmlns:a16="http://schemas.microsoft.com/office/drawing/2014/main" id="{6B49D637-5A1B-101D-2D68-0B4BD6B8735C}"/>
              </a:ext>
            </a:extLst>
          </p:cNvPr>
          <p:cNvSpPr txBox="1"/>
          <p:nvPr/>
        </p:nvSpPr>
        <p:spPr>
          <a:xfrm>
            <a:off x="2455863" y="2276475"/>
            <a:ext cx="4103687" cy="338138"/>
          </a:xfrm>
          <a:prstGeom prst="rect">
            <a:avLst/>
          </a:prstGeom>
          <a:noFill/>
        </p:spPr>
        <p:txBody>
          <a:bodyPr>
            <a:spAutoFit/>
          </a:bodyPr>
          <a:lstStyle/>
          <a:p>
            <a:pPr eaLnBrk="1" hangingPunct="1">
              <a:defRPr/>
            </a:pPr>
            <a:r>
              <a:rPr lang="en-US" sz="1600" dirty="0">
                <a:solidFill>
                  <a:srgbClr val="FF0000"/>
                </a:solidFill>
                <a:latin typeface="+mn-lt"/>
                <a:cs typeface="Arial" charset="0"/>
              </a:rPr>
              <a:t>注意这个问题是来自第2.3节的文字</a:t>
            </a:r>
          </a:p>
        </p:txBody>
      </p:sp>
    </p:spTree>
  </p:cSld>
  <p:clrMapOvr>
    <a:masterClrMapping/>
  </p:clrMapOvr>
  <p:transition>
    <p:wipe dir="r"/>
  </p:transition>
</p:sld>
</file>

<file path=ppt/slides/slide23161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9A6DE451-6E2B-DCCB-38F9-4A71F36BAF79}"/>
              </a:ext>
            </a:extLst>
          </p:cNvPr>
          <p:cNvSpPr>
            <a:spLocks noGrp="1"/>
          </p:cNvSpPr>
          <p:nvPr>
            <p:ph type="title"/>
          </p:nvPr>
        </p:nvSpPr>
        <p:spPr/>
        <p:txBody>
          <a:bodyPr/>
          <a:lstStyle/>
          <a:p>
            <a:r>
              <a:rPr lang="en-US" altLang="en-US"/>
              <a:t>MyMathLab内的帮助</a:t>
            </a:r>
          </a:p>
        </p:txBody>
      </p:sp>
      <p:sp>
        <p:nvSpPr>
          <p:cNvPr id="33795" name="Slide Number Placeholder 3">
            <a:extLst>
              <a:ext uri="{FF2B5EF4-FFF2-40B4-BE49-F238E27FC236}">
                <a16:creationId xmlns:a16="http://schemas.microsoft.com/office/drawing/2014/main" id="{9D573D54-25E1-236A-8469-CE57BF3F57E7}"/>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E1AF4C63-AF99-4AC8-A7B1-981C8CB794F3}" type="slidenum">
              <a:rPr lang="en-US" altLang="en-US" sz="1800" smtClean="0">
                <a:solidFill>
                  <a:schemeClr val="tx2"/>
                </a:solidFill>
                <a:cs typeface="Arial" panose="020B0604020202020204" pitchFamily="34" charset="0"/>
              </a:rPr>
              <a:t>23</a:t>
            </a:fld>
            <a:endParaRPr lang="en-US" altLang="en-US" sz="1800">
              <a:solidFill>
                <a:schemeClr val="tx2"/>
              </a:solidFill>
              <a:cs typeface="Arial" panose="020B0604020202020204" pitchFamily="34" charset="0"/>
            </a:endParaRPr>
          </a:p>
        </p:txBody>
      </p:sp>
      <p:pic>
        <p:nvPicPr>
          <p:cNvPr id="33796" name="Picture 6">
            <a:extLst>
              <a:ext uri="{FF2B5EF4-FFF2-40B4-BE49-F238E27FC236}">
                <a16:creationId xmlns:a16="http://schemas.microsoft.com/office/drawing/2014/main" id="{D5D428B6-9692-AEA1-5770-A647564BD8D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1450" y="1119188"/>
            <a:ext cx="8874125" cy="391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Rounded Corners 7">
            <a:extLst>
              <a:ext uri="{FF2B5EF4-FFF2-40B4-BE49-F238E27FC236}">
                <a16:creationId xmlns:a16="http://schemas.microsoft.com/office/drawing/2014/main" id="{2796B2C7-DAC3-7935-8861-71E30AB677CE}"/>
              </a:ext>
            </a:extLst>
          </p:cNvPr>
          <p:cNvSpPr/>
          <p:nvPr/>
        </p:nvSpPr>
        <p:spPr>
          <a:xfrm>
            <a:off x="6615113" y="1897063"/>
            <a:ext cx="2201862" cy="3138487"/>
          </a:xfrm>
          <a:prstGeom prst="roundRect">
            <a:avLst/>
          </a:prstGeom>
          <a:noFill/>
          <a:ln w="730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ight Arrow 6">
            <a:extLst>
              <a:ext uri="{FF2B5EF4-FFF2-40B4-BE49-F238E27FC236}">
                <a16:creationId xmlns:a16="http://schemas.microsoft.com/office/drawing/2014/main" id="{B2CA166D-C373-07E5-122C-483A6D47FBDE}"/>
              </a:ext>
            </a:extLst>
          </p:cNvPr>
          <p:cNvSpPr/>
          <p:nvPr/>
        </p:nvSpPr>
        <p:spPr>
          <a:xfrm rot="8313092" flipH="1">
            <a:off x="5380038" y="4183063"/>
            <a:ext cx="11811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0" name="TextBox 9">
            <a:extLst>
              <a:ext uri="{FF2B5EF4-FFF2-40B4-BE49-F238E27FC236}">
                <a16:creationId xmlns:a16="http://schemas.microsoft.com/office/drawing/2014/main" id="{CC0C83A8-1DF6-846B-C1FF-542472133743}"/>
              </a:ext>
            </a:extLst>
          </p:cNvPr>
          <p:cNvSpPr txBox="1"/>
          <p:nvPr/>
        </p:nvSpPr>
        <p:spPr>
          <a:xfrm>
            <a:off x="3328988" y="5126038"/>
            <a:ext cx="4629150" cy="1076325"/>
          </a:xfrm>
          <a:prstGeom prst="rect">
            <a:avLst/>
          </a:prstGeom>
          <a:noFill/>
        </p:spPr>
        <p:txBody>
          <a:bodyPr>
            <a:spAutoFit/>
          </a:bodyPr>
          <a:lstStyle/>
          <a:p>
            <a:pPr eaLnBrk="1" hangingPunct="1">
              <a:defRPr/>
            </a:pPr>
            <a:r>
              <a:rPr lang="en-US" sz="3200" b="1" dirty="0">
                <a:solidFill>
                  <a:srgbClr val="FF0000"/>
                </a:solidFill>
                <a:latin typeface="+mn-lt"/>
                <a:cs typeface="Arial" charset="0"/>
              </a:rPr>
              <a:t>请确保使用这些帮助资源！！。 </a:t>
            </a:r>
          </a:p>
        </p:txBody>
      </p:sp>
    </p:spTree>
  </p:cSld>
  <p:clrMapOvr>
    <a:masterClrMapping/>
  </p:clrMapOvr>
  <p:transition>
    <p:wipe dir="r"/>
  </p:transition>
</p:sld>
</file>

<file path=ppt/slides/slide24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7CD8A0B4-B458-C7AF-1CB4-3465F5D04567}"/>
              </a:ext>
            </a:extLst>
          </p:cNvPr>
          <p:cNvSpPr>
            <a:spLocks noGrp="1"/>
          </p:cNvSpPr>
          <p:nvPr>
            <p:ph type="ctrTitle"/>
          </p:nvPr>
        </p:nvSpPr>
        <p:spPr>
          <a:xfrm>
            <a:off x="482600" y="479425"/>
            <a:ext cx="8002588" cy="1470025"/>
          </a:xfrm>
        </p:spPr>
        <p:txBody>
          <a:bodyPr/>
          <a:lstStyle/>
          <a:p>
            <a:pPr eaLnBrk="1" hangingPunct="1"/>
            <a:r>
              <a:rPr lang="en-US" altLang="en-US" sz="4000">
                <a:solidFill>
                  <a:srgbClr val="0070C0"/>
                </a:solidFill>
              </a:rPr>
              <a:t>STAT200 - 初级统计学</a:t>
            </a:r>
            <a:br>
              <a:rPr lang="en-US" altLang="en-US" sz="4000">
                <a:solidFill>
                  <a:srgbClr val="0070C0"/>
                </a:solidFill>
              </a:rPr>
            </a:br>
            <a:r>
              <a:rPr lang="en-US" altLang="en-US" sz="4000">
                <a:solidFill>
                  <a:srgbClr val="0070C0"/>
                </a:solidFill>
              </a:rPr>
              <a:t>2022年夏季2</a:t>
            </a:r>
          </a:p>
        </p:txBody>
      </p:sp>
      <p:sp>
        <p:nvSpPr>
          <p:cNvPr id="11267" name="Slide Number Placeholder 3">
            <a:extLst>
              <a:ext uri="{FF2B5EF4-FFF2-40B4-BE49-F238E27FC236}">
                <a16:creationId xmlns:a16="http://schemas.microsoft.com/office/drawing/2014/main" id="{E047776A-4EAD-FFFF-F3EA-42099AF8FFC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90EB4724-9A1A-4378-B37B-A02237B04875}" type="slidenum">
              <a:rPr lang="en-US" altLang="en-US" sz="1800" smtClean="0">
                <a:solidFill>
                  <a:schemeClr val="tx2"/>
                </a:solidFill>
                <a:cs typeface="Arial" panose="020B0604020202020204" pitchFamily="34" charset="0"/>
              </a:rPr>
              <a:t>2</a:t>
            </a:fld>
            <a:endParaRPr lang="en-US" altLang="en-US" sz="1800">
              <a:solidFill>
                <a:schemeClr val="tx2"/>
              </a:solidFill>
              <a:cs typeface="Arial" panose="020B0604020202020204" pitchFamily="34" charset="0"/>
            </a:endParaRPr>
          </a:p>
        </p:txBody>
      </p:sp>
      <p:sp>
        <p:nvSpPr>
          <p:cNvPr id="7" name="Subtitle 2">
            <a:extLst>
              <a:ext uri="{FF2B5EF4-FFF2-40B4-BE49-F238E27FC236}">
                <a16:creationId xmlns:a16="http://schemas.microsoft.com/office/drawing/2014/main" id="{B72CB0F4-CD01-E07F-14E3-740914348913}"/>
              </a:ext>
            </a:extLst>
          </p:cNvPr>
          <p:cNvSpPr txBox="1">
            <a:spLocks/>
          </p:cNvSpPr>
          <p:nvPr/>
        </p:nvSpPr>
        <p:spPr bwMode="auto">
          <a:xfrm>
            <a:off x="201613" y="1949450"/>
            <a:ext cx="8740775" cy="4832350"/>
          </a:xfrm>
          <a:prstGeom prst="rect">
            <a:avLst/>
          </a:prstGeom>
          <a:noFill/>
          <a:ln w="9525">
            <a:noFill/>
            <a:miter lim="800000"/>
            <a:headEnd/>
            <a:tailEnd/>
          </a:ln>
        </p:spPr>
        <p:txBody>
          <a:bodyPr/>
          <a:lstStyle/>
          <a:p>
            <a:pPr eaLnBrk="1" hangingPunct="1">
              <a:lnSpc>
                <a:spcPct val="90000"/>
              </a:lnSpc>
              <a:spcBef>
                <a:spcPct val="20000"/>
              </a:spcBef>
              <a:buClr>
                <a:schemeClr val="accent1"/>
              </a:buClr>
              <a:defRPr/>
            </a:pPr>
            <a:r>
              <a:rPr lang="en-US" sz="2400" b="1" dirty="0">
                <a:solidFill>
                  <a:schemeClr val="tx2"/>
                </a:solidFill>
                <a:latin typeface="+mj-lt"/>
                <a:cs typeface="Times New Roman" pitchFamily="18" charset="0"/>
              </a:rPr>
              <a:t>		</a:t>
            </a:r>
          </a:p>
          <a:p>
            <a:pPr eaLnBrk="1" hangingPunct="1">
              <a:lnSpc>
                <a:spcPct val="90000"/>
              </a:lnSpc>
              <a:spcBef>
                <a:spcPct val="20000"/>
              </a:spcBef>
              <a:buClr>
                <a:schemeClr val="accent1"/>
              </a:buClr>
              <a:defRPr/>
            </a:pPr>
            <a:r>
              <a:rPr lang="en-US" sz="2400" b="1" dirty="0">
                <a:solidFill>
                  <a:schemeClr val="tx2"/>
                </a:solidFill>
                <a:latin typeface="+mj-lt"/>
                <a:cs typeface="Times New Roman" pitchFamily="18" charset="0"/>
              </a:rPr>
              <a:t>时间/房间：完全在线课程（无班会）。</a:t>
            </a:r>
          </a:p>
          <a:p>
            <a:pPr eaLnBrk="1" hangingPunct="1">
              <a:lnSpc>
                <a:spcPct val="90000"/>
              </a:lnSpc>
              <a:spcBef>
                <a:spcPct val="20000"/>
              </a:spcBef>
              <a:buClr>
                <a:schemeClr val="accent1"/>
              </a:buClr>
              <a:buFont typeface="Arial" charset="0"/>
              <a:buNone/>
              <a:defRPr/>
            </a:pPr>
            <a:r>
              <a:rPr lang="en-US" sz="2000" b="1" dirty="0">
                <a:solidFill>
                  <a:schemeClr val="tx2"/>
                </a:solidFill>
                <a:latin typeface="Arial" charset="0"/>
                <a:cs typeface="Arial" charset="0"/>
              </a:rPr>
              <a:t>			期中考试以监考形式进行</a:t>
            </a:r>
          </a:p>
          <a:p>
            <a:pPr eaLnBrk="1" hangingPunct="1">
              <a:lnSpc>
                <a:spcPct val="90000"/>
              </a:lnSpc>
              <a:spcBef>
                <a:spcPct val="20000"/>
              </a:spcBef>
              <a:buClr>
                <a:schemeClr val="accent1"/>
              </a:buClr>
              <a:buFont typeface="Arial" charset="0"/>
              <a:buNone/>
              <a:defRPr/>
            </a:pPr>
            <a:r>
              <a:rPr lang="en-US" sz="2000" b="1" dirty="0">
                <a:solidFill>
                  <a:schemeClr val="tx2"/>
                </a:solidFill>
                <a:latin typeface="Arial" charset="0"/>
                <a:cs typeface="Arial" charset="0"/>
              </a:rPr>
              <a:t>			以监考形式进行的期末考试</a:t>
            </a:r>
            <a:endParaRPr lang="en-US" sz="2400" b="1" dirty="0">
              <a:solidFill>
                <a:schemeClr val="tx2"/>
              </a:solidFill>
              <a:latin typeface="Arial" charset="0"/>
              <a:cs typeface="Arial" charset="0"/>
            </a:endParaRPr>
          </a:p>
          <a:p>
            <a:pPr eaLnBrk="1" hangingPunct="1">
              <a:lnSpc>
                <a:spcPct val="90000"/>
              </a:lnSpc>
              <a:spcBef>
                <a:spcPct val="20000"/>
              </a:spcBef>
              <a:buClr>
                <a:schemeClr val="accent1"/>
              </a:buClr>
              <a:defRPr/>
            </a:pPr>
            <a:r>
              <a:rPr lang="en-US" sz="2400" b="1" dirty="0">
                <a:solidFill>
                  <a:schemeClr val="tx2"/>
                </a:solidFill>
                <a:latin typeface="+mj-lt"/>
                <a:cs typeface="Times New Roman" pitchFamily="18" charset="0"/>
              </a:rPr>
              <a:t>课程日期。 	</a:t>
            </a:r>
            <a:r>
              <a:rPr lang="en-US" sz="2400" b="1" dirty="0">
                <a:solidFill>
                  <a:schemeClr val="tx2"/>
                </a:solidFill>
                <a:latin typeface="Arial" charset="0"/>
                <a:cs typeface="Arial" charset="0"/>
              </a:rPr>
              <a:t>6月29日至8月10日</a:t>
            </a:r>
          </a:p>
          <a:p>
            <a:pPr eaLnBrk="1" hangingPunct="1">
              <a:lnSpc>
                <a:spcPct val="90000"/>
              </a:lnSpc>
              <a:spcBef>
                <a:spcPct val="20000"/>
              </a:spcBef>
              <a:buClr>
                <a:schemeClr val="accent1"/>
              </a:buClr>
              <a:buFont typeface="Arial" charset="0"/>
              <a:buNone/>
              <a:defRPr/>
            </a:pPr>
            <a:r>
              <a:rPr lang="en-US" sz="2400" b="1" dirty="0">
                <a:solidFill>
                  <a:schemeClr val="tx2"/>
                </a:solidFill>
                <a:latin typeface="+mj-lt"/>
                <a:cs typeface="Times New Roman" pitchFamily="18" charset="0"/>
              </a:rPr>
              <a:t>时间：</a:t>
            </a:r>
            <a:r>
              <a:rPr lang="en-US" sz="2400" b="1" dirty="0">
                <a:latin typeface="Arial" charset="0"/>
                <a:cs typeface="Arial" charset="0"/>
              </a:rPr>
              <a:t>6周（加期末考试</a:t>
            </a:r>
            <a:r>
              <a:rPr lang="en-US" sz="2400" b="1" dirty="0">
                <a:solidFill>
                  <a:schemeClr val="tx2"/>
                </a:solidFill>
                <a:latin typeface="+mj-lt"/>
                <a:cs typeface="Times New Roman" pitchFamily="18" charset="0"/>
              </a:rPr>
              <a:t>）。</a:t>
            </a:r>
          </a:p>
          <a:p>
            <a:pPr eaLnBrk="1" hangingPunct="1">
              <a:lnSpc>
                <a:spcPct val="90000"/>
              </a:lnSpc>
              <a:spcBef>
                <a:spcPct val="20000"/>
              </a:spcBef>
              <a:buClr>
                <a:schemeClr val="accent1"/>
              </a:buClr>
              <a:buFont typeface="Arial" charset="0"/>
              <a:buNone/>
              <a:defRPr/>
            </a:pPr>
            <a:r>
              <a:rPr lang="en-US" sz="2400" b="1" dirty="0">
                <a:solidFill>
                  <a:schemeClr val="tx2"/>
                </a:solidFill>
                <a:latin typeface="+mj-lt"/>
                <a:cs typeface="Times New Roman" pitchFamily="18" charset="0"/>
              </a:rPr>
              <a:t>指导老师：</a:t>
            </a:r>
            <a:r>
              <a:rPr lang="en-US" sz="2400" b="1" dirty="0">
                <a:latin typeface="Arial" charset="0"/>
                <a:cs typeface="Arial" charset="0"/>
              </a:rPr>
              <a:t>拉里-穆索里诺</a:t>
            </a:r>
          </a:p>
          <a:p>
            <a:pPr eaLnBrk="1" hangingPunct="1">
              <a:lnSpc>
                <a:spcPct val="90000"/>
              </a:lnSpc>
              <a:spcBef>
                <a:spcPct val="20000"/>
              </a:spcBef>
              <a:buClr>
                <a:schemeClr val="accent1"/>
              </a:buClr>
              <a:buFont typeface="Arial" charset="0"/>
              <a:buNone/>
              <a:defRPr/>
            </a:pPr>
            <a:r>
              <a:rPr lang="en-US" sz="2400" b="1" dirty="0">
                <a:solidFill>
                  <a:schemeClr val="tx2"/>
                </a:solidFill>
                <a:latin typeface="+mj-lt"/>
                <a:cs typeface="Times New Roman" pitchFamily="18" charset="0"/>
              </a:rPr>
              <a:t>电子邮件</a:t>
            </a:r>
            <a:r>
              <a:rPr lang="en-US" sz="2400" b="1" dirty="0">
                <a:solidFill>
                  <a:schemeClr val="tx2"/>
                </a:solidFill>
                <a:latin typeface="+mj-lt"/>
                <a:cs typeface="Times New Roman" pitchFamily="18" charset="0"/>
                <a:hlinkClick r:id="rId3"/>
              </a:rPr>
              <a:t>：</a:t>
            </a:r>
            <a:r>
              <a:rPr lang="en-US" sz="2400" b="1" dirty="0">
                <a:solidFill>
                  <a:schemeClr val="tx2"/>
                </a:solidFill>
                <a:latin typeface="+mj-lt"/>
                <a:cs typeface="Times New Roman" pitchFamily="18" charset="0"/>
              </a:rPr>
              <a:t>lsm7@psu.edu </a:t>
            </a:r>
          </a:p>
          <a:p>
            <a:pPr eaLnBrk="1" hangingPunct="1">
              <a:lnSpc>
                <a:spcPct val="90000"/>
              </a:lnSpc>
              <a:spcBef>
                <a:spcPct val="20000"/>
              </a:spcBef>
              <a:buClr>
                <a:schemeClr val="accent1"/>
              </a:buClr>
              <a:buFont typeface="Arial" charset="0"/>
              <a:buNone/>
              <a:defRPr/>
            </a:pPr>
            <a:r>
              <a:rPr lang="en-US" sz="2400" b="1" dirty="0">
                <a:solidFill>
                  <a:schemeClr val="tx2"/>
                </a:solidFill>
                <a:latin typeface="+mj-lt"/>
                <a:cs typeface="Times New Roman" pitchFamily="18" charset="0"/>
              </a:rPr>
              <a:t>电话：</a:t>
            </a:r>
            <a:r>
              <a:rPr lang="en-US" sz="2000" b="1" dirty="0">
                <a:latin typeface="Arial" charset="0"/>
                <a:cs typeface="Arial" charset="0"/>
              </a:rPr>
              <a:t>610-285-5032（办公室）610-217-5843（手机）。</a:t>
            </a:r>
          </a:p>
          <a:p>
            <a:pPr eaLnBrk="1" hangingPunct="1">
              <a:lnSpc>
                <a:spcPct val="90000"/>
              </a:lnSpc>
              <a:spcBef>
                <a:spcPct val="20000"/>
              </a:spcBef>
              <a:buClr>
                <a:schemeClr val="accent1"/>
              </a:buClr>
              <a:buFont typeface="Arial" charset="0"/>
              <a:buNone/>
              <a:defRPr/>
            </a:pPr>
            <a:r>
              <a:rPr lang="en-US" sz="2400" b="1" dirty="0">
                <a:solidFill>
                  <a:schemeClr val="tx2"/>
                </a:solidFill>
                <a:latin typeface="+mj-lt"/>
                <a:cs typeface="Times New Roman" pitchFamily="18" charset="0"/>
              </a:rPr>
              <a:t>办公室：</a:t>
            </a:r>
            <a:r>
              <a:rPr lang="en-US" sz="2400" b="1" dirty="0">
                <a:latin typeface="Arial" charset="0"/>
                <a:cs typeface="Arial" charset="0"/>
              </a:rPr>
              <a:t>217I室</a:t>
            </a:r>
            <a:endParaRPr lang="en-US" sz="2400" b="1" dirty="0">
              <a:solidFill>
                <a:schemeClr val="tx2"/>
              </a:solidFill>
              <a:latin typeface="+mj-lt"/>
              <a:cs typeface="Times New Roman" pitchFamily="18" charset="0"/>
            </a:endParaRPr>
          </a:p>
          <a:p>
            <a:pPr eaLnBrk="1" hangingPunct="1">
              <a:lnSpc>
                <a:spcPct val="90000"/>
              </a:lnSpc>
              <a:spcBef>
                <a:spcPct val="20000"/>
              </a:spcBef>
              <a:buClr>
                <a:schemeClr val="accent1"/>
              </a:buClr>
              <a:buFont typeface="Arial" charset="0"/>
              <a:buNone/>
              <a:defRPr/>
            </a:pPr>
            <a:r>
              <a:rPr lang="en-US" sz="2400" b="1" dirty="0">
                <a:solidFill>
                  <a:schemeClr val="tx2"/>
                </a:solidFill>
                <a:latin typeface="+mj-lt"/>
                <a:cs typeface="Times New Roman" pitchFamily="18" charset="0"/>
              </a:rPr>
              <a:t>办公时间。 	</a:t>
            </a:r>
            <a:r>
              <a:rPr lang="en-US" sz="2400" b="1" dirty="0">
                <a:latin typeface="Arial" charset="0"/>
                <a:cs typeface="Arial" charset="0"/>
              </a:rPr>
              <a:t>每周五上午11点，通过Zoom </a:t>
            </a:r>
            <a:br>
              <a:rPr lang="en-US" sz="2400" b="1" dirty="0">
                <a:latin typeface="Arial" charset="0"/>
                <a:cs typeface="Arial" charset="0"/>
              </a:rPr>
            </a:br>
            <a:r>
              <a:rPr lang="en-US" sz="2400" b="1" dirty="0">
                <a:latin typeface="Arial" charset="0"/>
                <a:cs typeface="Arial" charset="0"/>
              </a:rPr>
              <a:t>			或预约</a:t>
            </a:r>
          </a:p>
        </p:txBody>
      </p:sp>
    </p:spTree>
  </p:cSld>
  <p:clrMapOvr>
    <a:masterClrMapping/>
  </p:clrMapOvr>
  <p:transition>
    <p:wipe dir="r"/>
  </p:transition>
</p:sld>
</file>

<file path=ppt/slides/slide249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5C880914-B904-6073-3582-B3E2AD4440C4}"/>
              </a:ext>
            </a:extLst>
          </p:cNvPr>
          <p:cNvSpPr>
            <a:spLocks noGrp="1"/>
          </p:cNvSpPr>
          <p:nvPr>
            <p:ph type="title"/>
          </p:nvPr>
        </p:nvSpPr>
        <p:spPr>
          <a:xfrm>
            <a:off x="457200" y="274638"/>
            <a:ext cx="8229600" cy="552450"/>
          </a:xfrm>
        </p:spPr>
        <p:txBody>
          <a:bodyPr/>
          <a:lstStyle/>
          <a:p>
            <a:r>
              <a:rPr lang="en-US" altLang="en-US"/>
              <a:t>MyMathLab HW内的帮助</a:t>
            </a:r>
          </a:p>
        </p:txBody>
      </p:sp>
      <p:sp>
        <p:nvSpPr>
          <p:cNvPr id="34819" name="Content Placeholder 2">
            <a:extLst>
              <a:ext uri="{FF2B5EF4-FFF2-40B4-BE49-F238E27FC236}">
                <a16:creationId xmlns:a16="http://schemas.microsoft.com/office/drawing/2014/main" id="{3158ED8D-267A-C2AF-4E72-C79C10439FD7}"/>
              </a:ext>
            </a:extLst>
          </p:cNvPr>
          <p:cNvSpPr>
            <a:spLocks noGrp="1"/>
          </p:cNvSpPr>
          <p:nvPr>
            <p:ph idx="1"/>
          </p:nvPr>
        </p:nvSpPr>
        <p:spPr>
          <a:xfrm>
            <a:off x="236538" y="752475"/>
            <a:ext cx="8094662" cy="5538788"/>
          </a:xfrm>
        </p:spPr>
        <p:txBody>
          <a:bodyPr/>
          <a:lstStyle/>
          <a:p>
            <a:pPr marL="0" indent="0">
              <a:buFont typeface="Arial" panose="020B0604020202020204" pitchFamily="34" charset="0"/>
              <a:buNone/>
            </a:pPr>
            <a:r>
              <a:rPr lang="en-US" altLang="en-US" b="1">
                <a:solidFill>
                  <a:srgbClr val="FF0000"/>
                </a:solidFill>
              </a:rPr>
              <a:t>内置的帮助资源可用于HW :</a:t>
            </a:r>
          </a:p>
          <a:p>
            <a:pPr lvl="1"/>
            <a:r>
              <a:rPr lang="en-US" altLang="en-US" sz="2400"/>
              <a:t>帮助我解决这个问题</a:t>
            </a:r>
          </a:p>
          <a:p>
            <a:pPr lvl="2"/>
            <a:r>
              <a:rPr lang="en-US" altLang="en-US" sz="1800"/>
              <a:t>以逐步的方式为你解决给定的问题，然后生成一个新的类似问题  </a:t>
            </a:r>
          </a:p>
          <a:p>
            <a:pPr lvl="1"/>
            <a:r>
              <a:rPr lang="en-US" altLang="en-US" sz="2400"/>
              <a:t>查看实例</a:t>
            </a:r>
          </a:p>
          <a:p>
            <a:pPr lvl="2"/>
            <a:r>
              <a:rPr lang="en-US" altLang="en-US" sz="1800"/>
              <a:t>以逐步的方式为你解决类似的问题</a:t>
            </a:r>
          </a:p>
          <a:p>
            <a:pPr lvl="1"/>
            <a:r>
              <a:rPr lang="en-US" altLang="en-US" sz="2400"/>
              <a:t>视频/动画</a:t>
            </a:r>
          </a:p>
          <a:p>
            <a:pPr lvl="2"/>
            <a:r>
              <a:rPr lang="en-US" altLang="en-US" sz="1800"/>
              <a:t>呈现解释概念的简短视频或动画</a:t>
            </a:r>
          </a:p>
          <a:p>
            <a:pPr lvl="1"/>
            <a:r>
              <a:rPr lang="en-US" altLang="en-US" sz="2400"/>
              <a:t>教科书</a:t>
            </a:r>
          </a:p>
          <a:p>
            <a:pPr lvl="2"/>
            <a:r>
              <a:rPr lang="en-US" altLang="en-US" sz="1800"/>
              <a:t>打开电子课本，进入复习该概念的具体页面</a:t>
            </a:r>
          </a:p>
          <a:p>
            <a:pPr lvl="1"/>
            <a:r>
              <a:rPr lang="en-US" altLang="en-US" sz="2400"/>
              <a:t>统计局</a:t>
            </a:r>
          </a:p>
          <a:p>
            <a:pPr lvl="2"/>
            <a:r>
              <a:rPr lang="en-US" altLang="en-US" sz="1800"/>
              <a:t>打开StatCrunch统计分析工具。   你也可以将数据集直接复制到StatCrunch中。</a:t>
            </a:r>
          </a:p>
          <a:p>
            <a:pPr lvl="1"/>
            <a:r>
              <a:rPr lang="en-US" altLang="en-US" sz="2400"/>
              <a:t>询问我的导师</a:t>
            </a:r>
          </a:p>
          <a:p>
            <a:pPr lvl="2"/>
            <a:r>
              <a:rPr lang="en-US" altLang="en-US" sz="1800"/>
              <a:t>向教员发送电子邮件，并附上问题的链接</a:t>
            </a:r>
          </a:p>
        </p:txBody>
      </p:sp>
      <p:sp>
        <p:nvSpPr>
          <p:cNvPr id="34820" name="Slide Number Placeholder 3">
            <a:extLst>
              <a:ext uri="{FF2B5EF4-FFF2-40B4-BE49-F238E27FC236}">
                <a16:creationId xmlns:a16="http://schemas.microsoft.com/office/drawing/2014/main" id="{B799E026-A1EC-2037-62AF-DFDCA71B579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A4DC8A54-C7D8-4E48-AAC0-C71CE2F35CBE}" type="slidenum">
              <a:rPr lang="en-US" altLang="en-US" sz="1800" smtClean="0">
                <a:solidFill>
                  <a:schemeClr val="tx2"/>
                </a:solidFill>
                <a:cs typeface="Arial" panose="020B0604020202020204" pitchFamily="34" charset="0"/>
              </a:rPr>
              <a:t>24</a:t>
            </a:fld>
            <a:endParaRPr lang="en-US" altLang="en-US" sz="1800">
              <a:solidFill>
                <a:schemeClr val="tx2"/>
              </a:solidFill>
              <a:cs typeface="Arial" panose="020B0604020202020204" pitchFamily="34" charset="0"/>
            </a:endParaRPr>
          </a:p>
        </p:txBody>
      </p:sp>
      <p:pic>
        <p:nvPicPr>
          <p:cNvPr id="34821" name="Picture 1">
            <a:extLst>
              <a:ext uri="{FF2B5EF4-FFF2-40B4-BE49-F238E27FC236}">
                <a16:creationId xmlns:a16="http://schemas.microsoft.com/office/drawing/2014/main" id="{6E5F6D75-93FE-B6FC-B00B-3FBBAF6C7DC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29438" y="1228725"/>
            <a:ext cx="2214562" cy="250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253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a:extLst>
              <a:ext uri="{FF2B5EF4-FFF2-40B4-BE49-F238E27FC236}">
                <a16:creationId xmlns:a16="http://schemas.microsoft.com/office/drawing/2014/main" id="{E6C2EF50-6107-5D68-0B9D-294C4624AE76}"/>
              </a:ext>
            </a:extLst>
          </p:cNvPr>
          <p:cNvSpPr>
            <a:spLocks noGrp="1"/>
          </p:cNvSpPr>
          <p:nvPr>
            <p:ph idx="1"/>
          </p:nvPr>
        </p:nvSpPr>
        <p:spPr>
          <a:xfrm>
            <a:off x="457200" y="822325"/>
            <a:ext cx="8229600" cy="5614988"/>
          </a:xfrm>
        </p:spPr>
        <p:txBody>
          <a:bodyPr/>
          <a:lstStyle/>
          <a:p>
            <a:r>
              <a:rPr lang="en-US" altLang="en-US"/>
              <a:t>教科书可在MyMathLab中找到。</a:t>
            </a:r>
          </a:p>
          <a:p>
            <a:pPr lvl="1"/>
            <a:r>
              <a:rPr lang="en-US" altLang="en-US" sz="1800"/>
              <a:t>点击章节内容，进入教科书</a:t>
            </a:r>
          </a:p>
          <a:p>
            <a:pPr lvl="1"/>
            <a:r>
              <a:rPr lang="en-US" altLang="en-US" sz="1800"/>
              <a:t>然后从导航菜单中选择任何章节  </a:t>
            </a:r>
          </a:p>
          <a:p>
            <a:pPr lvl="1"/>
            <a:endParaRPr lang="en-US" altLang="en-US" sz="1800"/>
          </a:p>
        </p:txBody>
      </p:sp>
      <p:sp>
        <p:nvSpPr>
          <p:cNvPr id="35843" name="Title 1">
            <a:extLst>
              <a:ext uri="{FF2B5EF4-FFF2-40B4-BE49-F238E27FC236}">
                <a16:creationId xmlns:a16="http://schemas.microsoft.com/office/drawing/2014/main" id="{C53023FE-CD7C-CDDB-FEF5-A2EAAA11CAA1}"/>
              </a:ext>
            </a:extLst>
          </p:cNvPr>
          <p:cNvSpPr>
            <a:spLocks noGrp="1"/>
          </p:cNvSpPr>
          <p:nvPr>
            <p:ph type="title"/>
          </p:nvPr>
        </p:nvSpPr>
        <p:spPr>
          <a:xfrm>
            <a:off x="457200" y="274638"/>
            <a:ext cx="8229600" cy="690562"/>
          </a:xfrm>
        </p:spPr>
        <p:txBody>
          <a:bodyPr/>
          <a:lstStyle/>
          <a:p>
            <a:r>
              <a:rPr lang="en-US" altLang="en-US"/>
              <a:t>更多关于MyMathLab的信息</a:t>
            </a:r>
          </a:p>
        </p:txBody>
      </p:sp>
      <p:sp>
        <p:nvSpPr>
          <p:cNvPr id="35844" name="Slide Number Placeholder 3">
            <a:extLst>
              <a:ext uri="{FF2B5EF4-FFF2-40B4-BE49-F238E27FC236}">
                <a16:creationId xmlns:a16="http://schemas.microsoft.com/office/drawing/2014/main" id="{0877EDDE-8F23-802E-E5E0-1F9AE897A83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BA38EEC3-4A40-4609-B9A9-225DCE46EB27}" type="slidenum">
              <a:rPr lang="en-US" altLang="en-US" sz="1800" smtClean="0">
                <a:solidFill>
                  <a:schemeClr val="tx2"/>
                </a:solidFill>
                <a:cs typeface="Arial" panose="020B0604020202020204" pitchFamily="34" charset="0"/>
              </a:rPr>
              <a:t>25</a:t>
            </a:fld>
            <a:endParaRPr lang="en-US" altLang="en-US" sz="1800">
              <a:solidFill>
                <a:schemeClr val="tx2"/>
              </a:solidFill>
              <a:cs typeface="Arial" panose="020B0604020202020204" pitchFamily="34" charset="0"/>
            </a:endParaRPr>
          </a:p>
        </p:txBody>
      </p:sp>
      <p:sp>
        <p:nvSpPr>
          <p:cNvPr id="7" name="Right Arrow 6">
            <a:extLst>
              <a:ext uri="{FF2B5EF4-FFF2-40B4-BE49-F238E27FC236}">
                <a16:creationId xmlns:a16="http://schemas.microsoft.com/office/drawing/2014/main" id="{7806E7BA-E684-C87A-8E7C-3F0B9A4CFFA0}"/>
              </a:ext>
            </a:extLst>
          </p:cNvPr>
          <p:cNvSpPr/>
          <p:nvPr/>
        </p:nvSpPr>
        <p:spPr>
          <a:xfrm rot="14765302">
            <a:off x="6596063" y="4262437"/>
            <a:ext cx="425450" cy="2000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35846" name="Picture 1">
            <a:extLst>
              <a:ext uri="{FF2B5EF4-FFF2-40B4-BE49-F238E27FC236}">
                <a16:creationId xmlns:a16="http://schemas.microsoft.com/office/drawing/2014/main" id="{1CC200BD-21A8-7302-66B4-DC4AEB033EB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7038" y="2087563"/>
            <a:ext cx="2562225"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7" name="Picture 2">
            <a:extLst>
              <a:ext uri="{FF2B5EF4-FFF2-40B4-BE49-F238E27FC236}">
                <a16:creationId xmlns:a16="http://schemas.microsoft.com/office/drawing/2014/main" id="{4BB4556E-0D81-9427-C7F3-186EFA55516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40463" y="882650"/>
            <a:ext cx="2524125"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val 9">
            <a:extLst>
              <a:ext uri="{FF2B5EF4-FFF2-40B4-BE49-F238E27FC236}">
                <a16:creationId xmlns:a16="http://schemas.microsoft.com/office/drawing/2014/main" id="{FE1691D7-E665-1C1C-F032-42A9F6C754EB}"/>
              </a:ext>
            </a:extLst>
          </p:cNvPr>
          <p:cNvSpPr/>
          <p:nvPr/>
        </p:nvSpPr>
        <p:spPr>
          <a:xfrm>
            <a:off x="1619250" y="4197350"/>
            <a:ext cx="2640013" cy="495300"/>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4" name="Rectangle: Rounded Corners 3">
            <a:extLst>
              <a:ext uri="{FF2B5EF4-FFF2-40B4-BE49-F238E27FC236}">
                <a16:creationId xmlns:a16="http://schemas.microsoft.com/office/drawing/2014/main" id="{A36BB646-3360-034D-F3FE-255E11057911}"/>
              </a:ext>
            </a:extLst>
          </p:cNvPr>
          <p:cNvSpPr/>
          <p:nvPr/>
        </p:nvSpPr>
        <p:spPr>
          <a:xfrm>
            <a:off x="5973763" y="1489075"/>
            <a:ext cx="3017837" cy="4791075"/>
          </a:xfrm>
          <a:prstGeom prst="round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Arrow: Right 4">
            <a:extLst>
              <a:ext uri="{FF2B5EF4-FFF2-40B4-BE49-F238E27FC236}">
                <a16:creationId xmlns:a16="http://schemas.microsoft.com/office/drawing/2014/main" id="{4534AE1F-DE4D-24CB-D170-08E85433AF67}"/>
              </a:ext>
            </a:extLst>
          </p:cNvPr>
          <p:cNvSpPr/>
          <p:nvPr/>
        </p:nvSpPr>
        <p:spPr>
          <a:xfrm>
            <a:off x="4538663" y="3962400"/>
            <a:ext cx="1435100" cy="1016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ransition>
    <p:wipe dir="r"/>
  </p:transition>
</p:sld>
</file>

<file path=ppt/slides/slide26272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a:extLst>
              <a:ext uri="{FF2B5EF4-FFF2-40B4-BE49-F238E27FC236}">
                <a16:creationId xmlns:a16="http://schemas.microsoft.com/office/drawing/2014/main" id="{298ED1E7-115B-EF74-970A-EB0FC0EDD91B}"/>
              </a:ext>
            </a:extLst>
          </p:cNvPr>
          <p:cNvSpPr>
            <a:spLocks noGrp="1"/>
          </p:cNvSpPr>
          <p:nvPr>
            <p:ph idx="1"/>
          </p:nvPr>
        </p:nvSpPr>
        <p:spPr>
          <a:xfrm>
            <a:off x="457200" y="822325"/>
            <a:ext cx="8229600" cy="5614988"/>
          </a:xfrm>
        </p:spPr>
        <p:txBody>
          <a:bodyPr/>
          <a:lstStyle/>
          <a:p>
            <a:r>
              <a:rPr lang="en-US" altLang="en-US"/>
              <a:t>MyMathLab中提供的视频。</a:t>
            </a:r>
          </a:p>
          <a:p>
            <a:pPr lvl="1"/>
            <a:r>
              <a:rPr lang="en-US" altLang="en-US" sz="1800"/>
              <a:t>单击 "多媒体库"。</a:t>
            </a:r>
          </a:p>
          <a:p>
            <a:pPr lvl="1"/>
            <a:r>
              <a:rPr lang="en-US" altLang="en-US" sz="1800"/>
              <a:t>然后选择视频并点击 "立即查找"。  </a:t>
            </a:r>
          </a:p>
          <a:p>
            <a:pPr lvl="1"/>
            <a:endParaRPr lang="en-US" altLang="en-US" sz="1800"/>
          </a:p>
        </p:txBody>
      </p:sp>
      <p:sp>
        <p:nvSpPr>
          <p:cNvPr id="36867" name="Title 1">
            <a:extLst>
              <a:ext uri="{FF2B5EF4-FFF2-40B4-BE49-F238E27FC236}">
                <a16:creationId xmlns:a16="http://schemas.microsoft.com/office/drawing/2014/main" id="{6912C5F1-85CF-A228-BE37-1E183565E139}"/>
              </a:ext>
            </a:extLst>
          </p:cNvPr>
          <p:cNvSpPr>
            <a:spLocks noGrp="1"/>
          </p:cNvSpPr>
          <p:nvPr>
            <p:ph type="title"/>
          </p:nvPr>
        </p:nvSpPr>
        <p:spPr>
          <a:xfrm>
            <a:off x="457200" y="274638"/>
            <a:ext cx="8229600" cy="423862"/>
          </a:xfrm>
        </p:spPr>
        <p:txBody>
          <a:bodyPr/>
          <a:lstStyle/>
          <a:p>
            <a:r>
              <a:rPr lang="en-US" altLang="en-US"/>
              <a:t>更多关于MyMathLab的信息</a:t>
            </a:r>
          </a:p>
        </p:txBody>
      </p:sp>
      <p:sp>
        <p:nvSpPr>
          <p:cNvPr id="36868" name="Slide Number Placeholder 3">
            <a:extLst>
              <a:ext uri="{FF2B5EF4-FFF2-40B4-BE49-F238E27FC236}">
                <a16:creationId xmlns:a16="http://schemas.microsoft.com/office/drawing/2014/main" id="{562F0BC0-D147-3EFA-527E-CDCD0836111A}"/>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BD22D845-70E2-4F31-8BFD-EA21CEE557F7}" type="slidenum">
              <a:rPr lang="en-US" altLang="en-US" sz="1800" smtClean="0">
                <a:solidFill>
                  <a:schemeClr val="tx2"/>
                </a:solidFill>
                <a:cs typeface="Arial" panose="020B0604020202020204" pitchFamily="34" charset="0"/>
              </a:rPr>
              <a:t>26</a:t>
            </a:fld>
            <a:endParaRPr lang="en-US" altLang="en-US" sz="1800">
              <a:solidFill>
                <a:schemeClr val="tx2"/>
              </a:solidFill>
              <a:cs typeface="Arial" panose="020B0604020202020204" pitchFamily="34" charset="0"/>
            </a:endParaRPr>
          </a:p>
        </p:txBody>
      </p:sp>
      <p:pic>
        <p:nvPicPr>
          <p:cNvPr id="36869" name="Picture 1">
            <a:extLst>
              <a:ext uri="{FF2B5EF4-FFF2-40B4-BE49-F238E27FC236}">
                <a16:creationId xmlns:a16="http://schemas.microsoft.com/office/drawing/2014/main" id="{38908C10-BC67-D015-E6A3-2143A64F851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69088" y="7938"/>
            <a:ext cx="1814512" cy="232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val 9">
            <a:extLst>
              <a:ext uri="{FF2B5EF4-FFF2-40B4-BE49-F238E27FC236}">
                <a16:creationId xmlns:a16="http://schemas.microsoft.com/office/drawing/2014/main" id="{393733C7-FBC8-9813-C37D-2846E9FD383F}"/>
              </a:ext>
            </a:extLst>
          </p:cNvPr>
          <p:cNvSpPr/>
          <p:nvPr/>
        </p:nvSpPr>
        <p:spPr>
          <a:xfrm>
            <a:off x="6451600" y="1944688"/>
            <a:ext cx="2209800" cy="495300"/>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36871" name="Picture 5">
            <a:extLst>
              <a:ext uri="{FF2B5EF4-FFF2-40B4-BE49-F238E27FC236}">
                <a16:creationId xmlns:a16="http://schemas.microsoft.com/office/drawing/2014/main" id="{B664EAD6-81C8-7D2F-181D-4C4B8B2A3F2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2138" y="2492375"/>
            <a:ext cx="7721600" cy="431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rrow: Right 4">
            <a:extLst>
              <a:ext uri="{FF2B5EF4-FFF2-40B4-BE49-F238E27FC236}">
                <a16:creationId xmlns:a16="http://schemas.microsoft.com/office/drawing/2014/main" id="{0C7A6730-1496-90CE-F7E3-F688BEDF652E}"/>
              </a:ext>
            </a:extLst>
          </p:cNvPr>
          <p:cNvSpPr/>
          <p:nvPr/>
        </p:nvSpPr>
        <p:spPr>
          <a:xfrm rot="6155074">
            <a:off x="6672262" y="2687638"/>
            <a:ext cx="792163" cy="547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ight Arrow 6">
            <a:extLst>
              <a:ext uri="{FF2B5EF4-FFF2-40B4-BE49-F238E27FC236}">
                <a16:creationId xmlns:a16="http://schemas.microsoft.com/office/drawing/2014/main" id="{374BF050-26B0-7D1E-4B3B-EA3A2C4D07C6}"/>
              </a:ext>
            </a:extLst>
          </p:cNvPr>
          <p:cNvSpPr/>
          <p:nvPr/>
        </p:nvSpPr>
        <p:spPr>
          <a:xfrm rot="12280687">
            <a:off x="5907088" y="4946650"/>
            <a:ext cx="425450" cy="2000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8" name="Rectangle: Rounded Corners 7">
            <a:extLst>
              <a:ext uri="{FF2B5EF4-FFF2-40B4-BE49-F238E27FC236}">
                <a16:creationId xmlns:a16="http://schemas.microsoft.com/office/drawing/2014/main" id="{61A8A31C-4D7A-329D-8CCE-3ED888088C14}"/>
              </a:ext>
            </a:extLst>
          </p:cNvPr>
          <p:cNvSpPr/>
          <p:nvPr/>
        </p:nvSpPr>
        <p:spPr>
          <a:xfrm>
            <a:off x="1908175" y="4316413"/>
            <a:ext cx="1908175" cy="357187"/>
          </a:xfrm>
          <a:prstGeom prst="roundRect">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Rectangle: Rounded Corners 12">
            <a:extLst>
              <a:ext uri="{FF2B5EF4-FFF2-40B4-BE49-F238E27FC236}">
                <a16:creationId xmlns:a16="http://schemas.microsoft.com/office/drawing/2014/main" id="{7AC5CCCB-F572-AAD9-10DD-FE0478E9FF70}"/>
              </a:ext>
            </a:extLst>
          </p:cNvPr>
          <p:cNvSpPr/>
          <p:nvPr/>
        </p:nvSpPr>
        <p:spPr>
          <a:xfrm>
            <a:off x="6557963" y="3708400"/>
            <a:ext cx="1908175" cy="358775"/>
          </a:xfrm>
          <a:prstGeom prst="roundRect">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ransition>
    <p:wipe dir="r"/>
  </p:transition>
</p:sld>
</file>

<file path=ppt/slides/slide27202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51C7E7ED-1CA0-B0FA-532B-5C23C814C020}"/>
              </a:ext>
            </a:extLst>
          </p:cNvPr>
          <p:cNvSpPr>
            <a:spLocks noGrp="1"/>
          </p:cNvSpPr>
          <p:nvPr>
            <p:ph type="title"/>
          </p:nvPr>
        </p:nvSpPr>
        <p:spPr/>
        <p:txBody>
          <a:bodyPr/>
          <a:lstStyle/>
          <a:p>
            <a:r>
              <a:rPr lang="en-US" altLang="en-US"/>
              <a:t>在统计方面的挑战200</a:t>
            </a:r>
          </a:p>
        </p:txBody>
      </p:sp>
      <p:sp>
        <p:nvSpPr>
          <p:cNvPr id="37891" name="Content Placeholder 3">
            <a:extLst>
              <a:ext uri="{FF2B5EF4-FFF2-40B4-BE49-F238E27FC236}">
                <a16:creationId xmlns:a16="http://schemas.microsoft.com/office/drawing/2014/main" id="{2E90E652-8F0C-13BB-03E6-AE0DFD5E87FD}"/>
              </a:ext>
            </a:extLst>
          </p:cNvPr>
          <p:cNvSpPr>
            <a:spLocks noGrp="1"/>
          </p:cNvSpPr>
          <p:nvPr>
            <p:ph idx="1"/>
          </p:nvPr>
        </p:nvSpPr>
        <p:spPr>
          <a:xfrm>
            <a:off x="0" y="1600200"/>
            <a:ext cx="8991600" cy="4525963"/>
          </a:xfrm>
        </p:spPr>
        <p:txBody>
          <a:bodyPr/>
          <a:lstStyle/>
          <a:p>
            <a:r>
              <a:rPr lang="en-US" altLang="en-US"/>
              <a:t>我们将涵盖许多不同的概念和公式。</a:t>
            </a:r>
          </a:p>
          <a:p>
            <a:pPr lvl="1"/>
            <a:r>
              <a:rPr lang="en-US" altLang="en-US" sz="2400"/>
              <a:t>你如何知道何时使用哪个公式和哪个概念来解决任何特定的问题呢？</a:t>
            </a:r>
          </a:p>
          <a:p>
            <a:pPr lvl="1"/>
            <a:r>
              <a:rPr lang="en-US" altLang="en-US" sz="2400"/>
              <a:t>你怎么知道在给定的公式中要插入什么数字呢？</a:t>
            </a:r>
          </a:p>
          <a:p>
            <a:r>
              <a:rPr lang="en-US" altLang="en-US" sz="3600" b="1" u="sng">
                <a:solidFill>
                  <a:srgbClr val="FF0000"/>
                </a:solidFill>
              </a:rPr>
              <a:t>通过实例工作 !!!!</a:t>
            </a:r>
          </a:p>
          <a:p>
            <a:pPr lvl="1"/>
            <a:r>
              <a:rPr lang="en-US" altLang="en-US"/>
              <a:t>MyMathLab家庭作业问题 </a:t>
            </a:r>
          </a:p>
          <a:p>
            <a:pPr lvl="1"/>
            <a:r>
              <a:rPr lang="en-US" altLang="en-US"/>
              <a:t>教科书中的工作实例</a:t>
            </a:r>
          </a:p>
          <a:p>
            <a:pPr lvl="2"/>
            <a:r>
              <a:rPr lang="en-US" altLang="en-US"/>
              <a:t>教科书中每节末尾的练习题</a:t>
            </a:r>
          </a:p>
          <a:p>
            <a:pPr lvl="1"/>
            <a:r>
              <a:rPr lang="en-US" altLang="en-US"/>
              <a:t>课内 锻炼的例子</a:t>
            </a:r>
          </a:p>
          <a:p>
            <a:endParaRPr lang="en-US" altLang="en-US"/>
          </a:p>
        </p:txBody>
      </p:sp>
      <p:sp>
        <p:nvSpPr>
          <p:cNvPr id="37892" name="Slide Number Placeholder 2">
            <a:extLst>
              <a:ext uri="{FF2B5EF4-FFF2-40B4-BE49-F238E27FC236}">
                <a16:creationId xmlns:a16="http://schemas.microsoft.com/office/drawing/2014/main" id="{718A1260-A921-4AAC-D6C9-4DCBF965599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A42E9295-1A03-4599-84A9-A55240BC8ADC}" type="slidenum">
              <a:rPr lang="en-US" altLang="en-US" sz="1800" smtClean="0">
                <a:solidFill>
                  <a:schemeClr val="tx2"/>
                </a:solidFill>
                <a:cs typeface="Arial" panose="020B0604020202020204" pitchFamily="34" charset="0"/>
              </a:rPr>
              <a:t>27</a:t>
            </a:fld>
            <a:endParaRPr lang="en-US" altLang="en-US" sz="1800">
              <a:solidFill>
                <a:schemeClr val="tx2"/>
              </a:solidFill>
              <a:cs typeface="Arial" panose="020B0604020202020204" pitchFamily="34" charset="0"/>
            </a:endParaRPr>
          </a:p>
        </p:txBody>
      </p:sp>
    </p:spTree>
  </p:cSld>
  <p:clrMapOvr>
    <a:masterClrMapping/>
  </p:clrMapOvr>
  <p:transition>
    <p:wipe dir="r"/>
  </p:transition>
</p:sld>
</file>

<file path=ppt/slides/slide28131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DADE8ADC-0483-7E1B-671F-7DAAEF58A1B9}"/>
              </a:ext>
            </a:extLst>
          </p:cNvPr>
          <p:cNvSpPr>
            <a:spLocks noGrp="1"/>
          </p:cNvSpPr>
          <p:nvPr>
            <p:ph type="title" idx="4294967295"/>
          </p:nvPr>
        </p:nvSpPr>
        <p:spPr>
          <a:xfrm>
            <a:off x="457200" y="274638"/>
            <a:ext cx="8229600" cy="368300"/>
          </a:xfrm>
        </p:spPr>
        <p:txBody>
          <a:bodyPr/>
          <a:lstStyle/>
          <a:p>
            <a:r>
              <a:rPr lang="en-US" altLang="en-US"/>
              <a:t>额外支持</a:t>
            </a:r>
          </a:p>
        </p:txBody>
      </p:sp>
      <p:sp>
        <p:nvSpPr>
          <p:cNvPr id="37891" name="Rectangle 3">
            <a:extLst>
              <a:ext uri="{FF2B5EF4-FFF2-40B4-BE49-F238E27FC236}">
                <a16:creationId xmlns:a16="http://schemas.microsoft.com/office/drawing/2014/main" id="{5A4FBD1D-8237-F1C5-3CDD-D44C3557DCFE}"/>
              </a:ext>
            </a:extLst>
          </p:cNvPr>
          <p:cNvSpPr>
            <a:spLocks noGrp="1"/>
          </p:cNvSpPr>
          <p:nvPr>
            <p:ph type="body" idx="4294967295"/>
          </p:nvPr>
        </p:nvSpPr>
        <p:spPr>
          <a:xfrm>
            <a:off x="146050" y="733425"/>
            <a:ext cx="8648700" cy="5683250"/>
          </a:xfrm>
        </p:spPr>
        <p:txBody>
          <a:bodyPr/>
          <a:lstStyle/>
          <a:p>
            <a:pPr>
              <a:lnSpc>
                <a:spcPct val="80000"/>
              </a:lnSpc>
              <a:buFont typeface="Arial" panose="020B0604020202020204" pitchFamily="34" charset="0"/>
              <a:buNone/>
              <a:defRPr/>
            </a:pPr>
            <a:endParaRPr lang="en-US" altLang="en-US" sz="2000" dirty="0"/>
          </a:p>
          <a:p>
            <a:pPr>
              <a:lnSpc>
                <a:spcPct val="80000"/>
              </a:lnSpc>
              <a:buFont typeface="Arial" panose="020B0604020202020204" pitchFamily="34" charset="0"/>
              <a:buNone/>
              <a:defRPr/>
            </a:pPr>
            <a:r>
              <a:rPr lang="en-US" altLang="en-US" sz="2000" b="1" dirty="0">
                <a:solidFill>
                  <a:srgbClr val="C00000"/>
                </a:solidFill>
              </a:rPr>
              <a:t>我将在每周五上午11点利用ZOOM会议举行一个随堂办公时间。   (如果你不能参加，请随时提前发送问题）。</a:t>
            </a:r>
          </a:p>
          <a:p>
            <a:pPr>
              <a:lnSpc>
                <a:spcPct val="80000"/>
              </a:lnSpc>
              <a:buFont typeface="Arial" panose="020B0604020202020204" pitchFamily="34" charset="0"/>
              <a:buNone/>
              <a:defRPr/>
            </a:pPr>
            <a:endParaRPr lang="en-US" altLang="en-US" sz="2000" dirty="0"/>
          </a:p>
          <a:p>
            <a:pPr>
              <a:lnSpc>
                <a:spcPct val="80000"/>
              </a:lnSpc>
              <a:buFont typeface="Arial" panose="020B0604020202020204" pitchFamily="34" charset="0"/>
              <a:buNone/>
              <a:defRPr/>
            </a:pPr>
            <a:r>
              <a:rPr lang="en-US" altLang="en-US" sz="2000" dirty="0"/>
              <a:t>使用</a:t>
            </a:r>
            <a:r>
              <a:rPr lang="en-US" altLang="en-US" sz="2000" dirty="0" err="1"/>
              <a:t>MyMathLab</a:t>
            </a:r>
            <a:r>
              <a:rPr lang="en-US" altLang="en-US" sz="2000" dirty="0" err="1"/>
              <a:t>家庭作业</a:t>
            </a:r>
            <a:r>
              <a:rPr lang="en-US" altLang="en-US" sz="2000" dirty="0"/>
              <a:t>中的 "询问我的老师 "链接</a:t>
            </a:r>
            <a:r>
              <a:rPr lang="en-US" altLang="en-US" sz="2000" dirty="0"/>
              <a:t>（在问题帮助下）。 </a:t>
            </a:r>
          </a:p>
          <a:p>
            <a:pPr>
              <a:lnSpc>
                <a:spcPct val="80000"/>
              </a:lnSpc>
              <a:buFont typeface="Arial" panose="020B0604020202020204" pitchFamily="34" charset="0"/>
              <a:buNone/>
              <a:defRPr/>
            </a:pPr>
            <a:endParaRPr lang="en-US" altLang="en-US" sz="2000" dirty="0"/>
          </a:p>
          <a:p>
            <a:pPr>
              <a:lnSpc>
                <a:spcPct val="80000"/>
              </a:lnSpc>
              <a:buFont typeface="Arial" panose="020B0604020202020204" pitchFamily="34" charset="0"/>
              <a:buNone/>
              <a:defRPr/>
            </a:pPr>
            <a:r>
              <a:rPr lang="en-US" altLang="en-US" sz="2000" b="1" u="sng" dirty="0" err="1">
                <a:solidFill>
                  <a:srgbClr val="C00000"/>
                </a:solidFill>
              </a:rPr>
              <a:t>MyMathLab</a:t>
            </a:r>
            <a:r>
              <a:rPr lang="en-US" altLang="en-US" sz="2000" b="1" u="sng" dirty="0">
                <a:solidFill>
                  <a:srgbClr val="C00000"/>
                </a:solidFill>
              </a:rPr>
              <a:t>中的视频</a:t>
            </a:r>
            <a:r>
              <a:rPr lang="en-US" altLang="en-US" sz="2000" b="1" u="sng" dirty="0">
                <a:solidFill>
                  <a:srgbClr val="C00000"/>
                </a:solidFill>
              </a:rPr>
              <a:t>。    </a:t>
            </a:r>
            <a:r>
              <a:rPr lang="en-US" altLang="en-US" sz="1800" dirty="0"/>
              <a:t>点击多媒体库 </a:t>
            </a:r>
          </a:p>
          <a:p>
            <a:pPr>
              <a:lnSpc>
                <a:spcPct val="80000"/>
              </a:lnSpc>
              <a:buFont typeface="Arial" panose="020B0604020202020204" pitchFamily="34" charset="0"/>
              <a:buNone/>
              <a:defRPr/>
            </a:pPr>
            <a:r>
              <a:rPr lang="en-US" altLang="en-US" sz="2000" b="1" u="sng" dirty="0">
                <a:solidFill>
                  <a:srgbClr val="C00000"/>
                </a:solidFill>
              </a:rPr>
              <a:t>CANVAS中的视频：</a:t>
            </a:r>
            <a:r>
              <a:rPr lang="en-US" altLang="en-US" sz="1800" dirty="0"/>
              <a:t>教师为每一章提供的视频（进入CANVAS，然后进入MODULES</a:t>
            </a:r>
          </a:p>
          <a:p>
            <a:pPr>
              <a:lnSpc>
                <a:spcPct val="80000"/>
              </a:lnSpc>
              <a:buFont typeface="Arial" panose="020B0604020202020204" pitchFamily="34" charset="0"/>
              <a:buNone/>
              <a:defRPr/>
            </a:pPr>
            <a:endParaRPr lang="en-US" altLang="en-US" sz="1800" b="1" u="sng" dirty="0">
              <a:solidFill>
                <a:srgbClr val="C00000"/>
              </a:solidFill>
            </a:endParaRPr>
          </a:p>
          <a:p>
            <a:pPr>
              <a:lnSpc>
                <a:spcPct val="80000"/>
              </a:lnSpc>
              <a:buFont typeface="Arial" panose="020B0604020202020204" pitchFamily="34" charset="0"/>
              <a:buNone/>
              <a:defRPr/>
            </a:pPr>
            <a:r>
              <a:rPr lang="en-US" altLang="en-US" sz="2000" b="1" u="sng" dirty="0">
                <a:solidFill>
                  <a:srgbClr val="C00000"/>
                </a:solidFill>
              </a:rPr>
              <a:t>宾夕法尼亚州立大学辅导（填写辅导员申请表格）</a:t>
            </a:r>
          </a:p>
          <a:p>
            <a:pPr marL="0">
              <a:spcBef>
                <a:spcPts val="0"/>
              </a:spcBef>
              <a:spcAft>
                <a:spcPts val="0"/>
              </a:spcAft>
              <a:defRPr/>
            </a:pPr>
            <a:r>
              <a:rPr lang="en-US" sz="1600" u="sng" dirty="0">
                <a:solidFill>
                  <a:srgbClr val="000000"/>
                </a:solidFill>
                <a:latin typeface="Calibri" panose="020F0502020204030204" pitchFamily="34" charset="0"/>
                <a:ea typeface="Times New Roman" panose="02020603050405020304" pitchFamily="18" charset="0"/>
                <a:hlinkClick r:id="rId2"/>
              </a:rPr>
              <a:t>https://lehighvalley.psu.edu/tutor-request-form   </a:t>
            </a:r>
            <a:br>
              <a:rPr lang="en-US" sz="1600" dirty="0">
                <a:solidFill>
                  <a:srgbClr val="000000"/>
                </a:solidFill>
                <a:latin typeface="Calibri" panose="020F0502020204030204" pitchFamily="34" charset="0"/>
                <a:ea typeface="Times New Roman" panose="02020603050405020304" pitchFamily="18" charset="0"/>
              </a:rPr>
            </a:br>
            <a:r>
              <a:rPr lang="en-US" sz="1600" dirty="0">
                <a:solidFill>
                  <a:srgbClr val="000000"/>
                </a:solidFill>
                <a:latin typeface="Calibri" panose="020F0502020204030204" pitchFamily="34" charset="0"/>
                <a:ea typeface="Times New Roman" panose="02020603050405020304" pitchFamily="18" charset="0"/>
              </a:rPr>
              <a:t>你需要给导师2个工作日的时间来收到回复并开始安排预约。   </a:t>
            </a:r>
            <a:endParaRPr lang="en-US" sz="1600" dirty="0">
              <a:latin typeface="Calibri" panose="020F0502020204030204" pitchFamily="34" charset="0"/>
              <a:ea typeface="Calibri" panose="020F0502020204030204" pitchFamily="34" charset="0"/>
            </a:endParaRPr>
          </a:p>
          <a:p>
            <a:pPr>
              <a:lnSpc>
                <a:spcPct val="80000"/>
              </a:lnSpc>
              <a:defRPr/>
            </a:pPr>
            <a:r>
              <a:rPr lang="en-US" altLang="en-US" sz="1600" dirty="0"/>
              <a:t>使用Tutor.com进行</a:t>
            </a:r>
            <a:r>
              <a:rPr lang="en-US" altLang="en-US" sz="1600" dirty="0" err="1"/>
              <a:t>在线</a:t>
            </a:r>
            <a:r>
              <a:rPr lang="en-US" altLang="en-US" sz="1600" dirty="0"/>
              <a:t>辅导帮助。</a:t>
            </a:r>
          </a:p>
          <a:p>
            <a:pPr lvl="1">
              <a:lnSpc>
                <a:spcPct val="80000"/>
              </a:lnSpc>
              <a:defRPr/>
            </a:pPr>
            <a:r>
              <a:rPr lang="en-US" altLang="en-US" sz="1600" dirty="0"/>
              <a:t>点击CANVAS中左手菜单上的TUTOR.COM链接。</a:t>
            </a:r>
          </a:p>
          <a:p>
            <a:pPr>
              <a:lnSpc>
                <a:spcPct val="80000"/>
              </a:lnSpc>
              <a:defRPr/>
            </a:pPr>
            <a:r>
              <a:rPr lang="en-US" altLang="en-US" sz="1600" dirty="0" err="1"/>
              <a:t>在线</a:t>
            </a:r>
            <a:r>
              <a:rPr lang="en-US" altLang="en-US" sz="1600" dirty="0"/>
              <a:t>宾夕法尼亚州立大学STAT200的笔记和课程。</a:t>
            </a:r>
          </a:p>
          <a:p>
            <a:pPr lvl="1">
              <a:lnSpc>
                <a:spcPct val="80000"/>
              </a:lnSpc>
              <a:defRPr/>
            </a:pPr>
            <a:r>
              <a:rPr lang="en-US" altLang="en-US" sz="1600" dirty="0">
                <a:hlinkClick r:id="rId3"/>
              </a:rPr>
              <a:t>https://onlinecourses.science.psu.edu/stat200/ </a:t>
            </a:r>
          </a:p>
          <a:p>
            <a:pPr>
              <a:lnSpc>
                <a:spcPct val="80000"/>
              </a:lnSpc>
              <a:defRPr/>
            </a:pPr>
            <a:endParaRPr lang="en-US" altLang="en-US" sz="1800" dirty="0"/>
          </a:p>
          <a:p>
            <a:pPr>
              <a:lnSpc>
                <a:spcPct val="80000"/>
              </a:lnSpc>
              <a:buFont typeface="Arial" panose="020B0604020202020204" pitchFamily="34" charset="0"/>
              <a:buNone/>
              <a:defRPr/>
            </a:pPr>
            <a:r>
              <a:rPr lang="en-US" altLang="en-US" sz="1800" b="1" u="sng" dirty="0" err="1">
                <a:solidFill>
                  <a:srgbClr val="C00000"/>
                </a:solidFill>
              </a:rPr>
              <a:t>iStudy </a:t>
            </a:r>
            <a:r>
              <a:rPr lang="en-US" altLang="en-US" sz="1800" b="1" u="sng" dirty="0">
                <a:solidFill>
                  <a:srgbClr val="C00000"/>
                </a:solidFill>
              </a:rPr>
              <a:t>Tutorials: </a:t>
            </a:r>
            <a:r>
              <a:rPr lang="en-US" altLang="en-US" sz="1800" dirty="0">
                <a:hlinkClick r:id="rId4"/>
              </a:rPr>
              <a:t>http:</a:t>
            </a:r>
            <a:r>
              <a:rPr lang="en-US" altLang="en-US" sz="1800" dirty="0"/>
              <a:t>//tutorials.istudy.psu.edu/basicstatistics/ </a:t>
            </a:r>
          </a:p>
          <a:p>
            <a:pPr>
              <a:lnSpc>
                <a:spcPct val="80000"/>
              </a:lnSpc>
              <a:defRPr/>
            </a:pPr>
            <a:endParaRPr lang="en-US" altLang="en-US" sz="1800" dirty="0"/>
          </a:p>
          <a:p>
            <a:pPr marL="0" indent="0">
              <a:lnSpc>
                <a:spcPct val="80000"/>
              </a:lnSpc>
              <a:buFont typeface="Arial" panose="020B0604020202020204" pitchFamily="34" charset="0"/>
              <a:buNone/>
              <a:defRPr/>
            </a:pPr>
            <a:endParaRPr lang="en-US" altLang="en-US" sz="2000" dirty="0"/>
          </a:p>
          <a:p>
            <a:pPr lvl="1">
              <a:lnSpc>
                <a:spcPct val="80000"/>
              </a:lnSpc>
              <a:buFont typeface="Wingdings" panose="05000000000000000000" pitchFamily="2" charset="2"/>
              <a:buNone/>
              <a:defRPr/>
            </a:pPr>
            <a:endParaRPr lang="en-US" altLang="en-US" sz="2400" dirty="0"/>
          </a:p>
          <a:p>
            <a:pPr>
              <a:lnSpc>
                <a:spcPct val="80000"/>
              </a:lnSpc>
              <a:buFont typeface="Arial" panose="020B0604020202020204" pitchFamily="34" charset="0"/>
              <a:buNone/>
              <a:defRPr/>
            </a:pPr>
            <a:endParaRPr lang="en-US" altLang="en-US" sz="2400" dirty="0"/>
          </a:p>
        </p:txBody>
      </p:sp>
      <p:sp>
        <p:nvSpPr>
          <p:cNvPr id="38916" name="Slide Number Placeholder 3">
            <a:extLst>
              <a:ext uri="{FF2B5EF4-FFF2-40B4-BE49-F238E27FC236}">
                <a16:creationId xmlns:a16="http://schemas.microsoft.com/office/drawing/2014/main" id="{EA1870D6-FF03-29AC-AE8E-476B91C7804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73D7F3FE-2122-4783-A3E3-EAC4741FE255}" type="slidenum">
              <a:rPr lang="en-US" altLang="en-US" sz="1800" smtClean="0">
                <a:solidFill>
                  <a:schemeClr val="tx2"/>
                </a:solidFill>
                <a:cs typeface="Arial" panose="020B0604020202020204" pitchFamily="34" charset="0"/>
              </a:rPr>
              <a:t>28</a:t>
            </a:fld>
            <a:endParaRPr lang="en-US" altLang="en-US" sz="1800">
              <a:solidFill>
                <a:schemeClr val="tx2"/>
              </a:solidFill>
              <a:cs typeface="Arial" panose="020B0604020202020204" pitchFamily="34" charset="0"/>
            </a:endParaRPr>
          </a:p>
        </p:txBody>
      </p:sp>
    </p:spTree>
  </p:cSld>
  <p:clrMapOvr>
    <a:masterClrMapping/>
  </p:clrMapOvr>
  <p:transition>
    <p:wipe dir="r"/>
  </p:transition>
</p:sld>
</file>

<file path=ppt/slides/slide29282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8E9395D8-C77E-0CFA-8BFB-8F32461516A6}"/>
              </a:ext>
            </a:extLst>
          </p:cNvPr>
          <p:cNvSpPr>
            <a:spLocks noGrp="1"/>
          </p:cNvSpPr>
          <p:nvPr>
            <p:ph type="title"/>
          </p:nvPr>
        </p:nvSpPr>
        <p:spPr/>
        <p:txBody>
          <a:bodyPr/>
          <a:lstStyle/>
          <a:p>
            <a:r>
              <a:rPr lang="en-US" altLang="en-US"/>
              <a:t>额外支持（续）</a:t>
            </a:r>
          </a:p>
        </p:txBody>
      </p:sp>
      <p:sp>
        <p:nvSpPr>
          <p:cNvPr id="3" name="Content Placeholder 2">
            <a:extLst>
              <a:ext uri="{FF2B5EF4-FFF2-40B4-BE49-F238E27FC236}">
                <a16:creationId xmlns:a16="http://schemas.microsoft.com/office/drawing/2014/main" id="{64B7D147-6B04-89DB-FF5D-9E3D2FFC46B8}"/>
              </a:ext>
            </a:extLst>
          </p:cNvPr>
          <p:cNvSpPr>
            <a:spLocks noGrp="1"/>
          </p:cNvSpPr>
          <p:nvPr>
            <p:ph idx="1"/>
          </p:nvPr>
        </p:nvSpPr>
        <p:spPr/>
        <p:txBody>
          <a:bodyPr/>
          <a:lstStyle/>
          <a:p>
            <a:pPr marL="0" indent="0">
              <a:lnSpc>
                <a:spcPct val="80000"/>
              </a:lnSpc>
              <a:buFont typeface="Arial" panose="020B0604020202020204" pitchFamily="34" charset="0"/>
              <a:buNone/>
              <a:defRPr/>
            </a:pPr>
            <a:r>
              <a:rPr lang="en-US" altLang="en-US" b="1" u="sng" dirty="0">
                <a:solidFill>
                  <a:srgbClr val="C00000"/>
                </a:solidFill>
              </a:rPr>
              <a:t>许多优秀的统计学视频: </a:t>
            </a:r>
            <a:r>
              <a:rPr lang="en-US" altLang="en-US" dirty="0"/>
              <a:t>www.khanacademy.org </a:t>
            </a:r>
          </a:p>
          <a:p>
            <a:pPr>
              <a:lnSpc>
                <a:spcPct val="80000"/>
              </a:lnSpc>
              <a:defRPr/>
            </a:pPr>
            <a:endParaRPr lang="en-US" altLang="en-US" dirty="0"/>
          </a:p>
          <a:p>
            <a:pPr marL="0" indent="0">
              <a:lnSpc>
                <a:spcPct val="80000"/>
              </a:lnSpc>
              <a:buFont typeface="Arial" panose="020B0604020202020204" pitchFamily="34" charset="0"/>
              <a:buNone/>
              <a:defRPr/>
            </a:pPr>
            <a:r>
              <a:rPr lang="en-US" altLang="en-US" b="1" u="sng" dirty="0">
                <a:solidFill>
                  <a:srgbClr val="C00000"/>
                </a:solidFill>
              </a:rPr>
              <a:t>开始使用</a:t>
            </a:r>
            <a:r>
              <a:rPr lang="en-US" altLang="en-US" b="1" u="sng" dirty="0" err="1">
                <a:solidFill>
                  <a:srgbClr val="C00000"/>
                </a:solidFill>
              </a:rPr>
              <a:t>StatCrunch</a:t>
            </a:r>
            <a:r>
              <a:rPr lang="en-US" u="sng" dirty="0">
                <a:hlinkClick r:id="rId3"/>
              </a:rPr>
              <a:t>：</a:t>
            </a:r>
            <a:r>
              <a:rPr lang="en-US" dirty="0"/>
              <a:t>https://youtu.be/pKzFcW-66XM </a:t>
            </a:r>
            <a:endParaRPr lang="en-US" altLang="en-US" b="1" u="sng" dirty="0">
              <a:solidFill>
                <a:srgbClr val="C00000"/>
              </a:solidFill>
            </a:endParaRPr>
          </a:p>
          <a:p>
            <a:pPr marL="0" indent="0">
              <a:lnSpc>
                <a:spcPct val="80000"/>
              </a:lnSpc>
              <a:buFont typeface="Arial" panose="020B0604020202020204" pitchFamily="34" charset="0"/>
              <a:buNone/>
              <a:defRPr/>
            </a:pPr>
            <a:br>
              <a:rPr lang="en-US" altLang="en-US" b="1" u="sng" dirty="0">
                <a:solidFill>
                  <a:srgbClr val="C00000"/>
                </a:solidFill>
              </a:rPr>
            </a:br>
            <a:r>
              <a:rPr lang="en-US" altLang="en-US" b="1" u="sng" dirty="0" err="1">
                <a:solidFill>
                  <a:srgbClr val="C00000"/>
                </a:solidFill>
              </a:rPr>
              <a:t>StatCrunch</a:t>
            </a:r>
            <a:r>
              <a:rPr lang="en-US" altLang="en-US" b="1" u="sng" dirty="0">
                <a:solidFill>
                  <a:srgbClr val="C00000"/>
                </a:solidFill>
              </a:rPr>
              <a:t>帮助指南与实例</a:t>
            </a:r>
            <a:r>
              <a:rPr lang="en-US" sz="2400" u="sng" dirty="0">
                <a:hlinkClick r:id="rId4"/>
              </a:rPr>
              <a:t>：</a:t>
            </a:r>
            <a:r>
              <a:rPr lang="en-US" sz="2400" dirty="0"/>
              <a:t>https://www.statcrunch.com/5.0/example.php </a:t>
            </a:r>
            <a:endParaRPr lang="en-US" altLang="en-US" b="1" u="sng" dirty="0">
              <a:solidFill>
                <a:srgbClr val="C00000"/>
              </a:solidFill>
            </a:endParaRPr>
          </a:p>
          <a:p>
            <a:pPr marL="0" indent="0">
              <a:lnSpc>
                <a:spcPct val="80000"/>
              </a:lnSpc>
              <a:buFont typeface="Arial" panose="020B0604020202020204" pitchFamily="34" charset="0"/>
              <a:buNone/>
              <a:defRPr/>
            </a:pPr>
            <a:endParaRPr lang="en-US" altLang="en-US" b="1" u="sng" dirty="0">
              <a:solidFill>
                <a:srgbClr val="C00000"/>
              </a:solidFill>
            </a:endParaRPr>
          </a:p>
          <a:p>
            <a:pPr marL="0" indent="0">
              <a:lnSpc>
                <a:spcPct val="80000"/>
              </a:lnSpc>
              <a:buFont typeface="Arial" panose="020B0604020202020204" pitchFamily="34" charset="0"/>
              <a:buNone/>
              <a:defRPr/>
            </a:pPr>
            <a:r>
              <a:rPr lang="en-US" altLang="en-US" b="1" u="sng" dirty="0" err="1">
                <a:solidFill>
                  <a:srgbClr val="C00000"/>
                </a:solidFill>
              </a:rPr>
              <a:t>StatCrunch </a:t>
            </a:r>
            <a:r>
              <a:rPr lang="en-US" altLang="en-US" b="1" u="sng" dirty="0">
                <a:solidFill>
                  <a:srgbClr val="C00000"/>
                </a:solidFill>
              </a:rPr>
              <a:t>YouTube频道（视频教程）。</a:t>
            </a:r>
          </a:p>
          <a:p>
            <a:pPr>
              <a:lnSpc>
                <a:spcPct val="80000"/>
              </a:lnSpc>
              <a:defRPr/>
            </a:pPr>
            <a:r>
              <a:rPr lang="en-US" altLang="en-US" dirty="0">
                <a:hlinkClick r:id="rId5"/>
              </a:rPr>
              <a:t>https://www.youtube.com/view_play_list?p=BE055F65E43B4973</a:t>
            </a:r>
            <a:endParaRPr lang="en-US" altLang="en-US" dirty="0"/>
          </a:p>
          <a:p>
            <a:pPr>
              <a:defRPr/>
            </a:pPr>
            <a:endParaRPr lang="en-US" dirty="0"/>
          </a:p>
        </p:txBody>
      </p:sp>
      <p:sp>
        <p:nvSpPr>
          <p:cNvPr id="39940" name="Slide Number Placeholder 3">
            <a:extLst>
              <a:ext uri="{FF2B5EF4-FFF2-40B4-BE49-F238E27FC236}">
                <a16:creationId xmlns:a16="http://schemas.microsoft.com/office/drawing/2014/main" id="{78C229CD-5020-FF32-0C6D-B73550838D79}"/>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23012201-73FD-47A2-A6CA-2B02A6712757}" type="slidenum">
              <a:rPr lang="en-US" altLang="en-US" sz="1800" smtClean="0">
                <a:solidFill>
                  <a:schemeClr val="tx2"/>
                </a:solidFill>
                <a:cs typeface="Arial" panose="020B0604020202020204" pitchFamily="34" charset="0"/>
              </a:rPr>
              <a:t>29</a:t>
            </a:fld>
            <a:endParaRPr lang="en-US" altLang="en-US" sz="1800">
              <a:solidFill>
                <a:schemeClr val="tx2"/>
              </a:solidFill>
              <a:cs typeface="Arial" panose="020B0604020202020204" pitchFamily="34" charset="0"/>
            </a:endParaRPr>
          </a:p>
        </p:txBody>
      </p:sp>
    </p:spTree>
  </p:cSld>
  <p:clrMapOvr>
    <a:masterClrMapping/>
  </p:clrMapOvr>
  <p:transition>
    <p:wipe dir="r"/>
  </p:transition>
</p:sld>
</file>

<file path=ppt/slides/slide30.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bg>
      <p:bgPr>
        <a:solidFill>
          <a:srgbClr val="F4F9FD"/>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F3296CD-A63C-4D4F-AAD6-347B6E792551}"/>
              </a:ext>
            </a:extLst>
          </p:cNvPr>
          <p:cNvSpPr txBox="1"/>
          <p:nvPr/>
        </p:nvSpPr>
        <p:spPr>
          <a:xfrm>
            <a:off x="289301" y="2779889"/>
            <a:ext cx="6222794" cy="461665"/>
          </a:xfrm>
          <a:prstGeom prst="rect">
            <a:avLst/>
          </a:prstGeom>
          <a:noFill/>
        </p:spPr>
        <p:txBody>
          <a:bodyPr wrap="none" rtlCol="0">
            <a:spAutoFit/>
          </a:bodyPr>
          <a:lstStyle/>
          <a:p>
            <a:r>
              <a:rPr lang="de-DE" sz="2400" noProof="1">
                <a:solidFill>
                  <a:srgbClr val="0F2B46"/>
                </a:solidFill>
                <a:latin typeface="Helvetica" pitchFamily="2" charset="0"/>
              </a:rPr>
              <a:t>订阅DeepL Pro以编辑此演示文稿。</a:t>
            </a:r>
          </a:p>
        </p:txBody>
      </p:sp>
      <p:sp>
        <p:nvSpPr>
          <p:cNvPr id="8" name="TextBox 7">
            <a:extLst>
              <a:ext uri="{FF2B5EF4-FFF2-40B4-BE49-F238E27FC236}">
                <a16:creationId xmlns:a16="http://schemas.microsoft.com/office/drawing/2014/main" id="{1DDA699B-AA79-2E42-83E3-ACBDD53F87D8}"/>
              </a:ext>
            </a:extLst>
          </p:cNvPr>
          <p:cNvSpPr txBox="1"/>
          <p:nvPr/>
        </p:nvSpPr>
        <p:spPr>
          <a:xfrm>
            <a:off x="289301" y="3241554"/>
            <a:ext cx="4887235" cy="369332"/>
          </a:xfrm>
          <a:prstGeom prst="rect">
            <a:avLst/>
          </a:prstGeom>
          <a:noFill/>
        </p:spPr>
        <p:txBody>
          <a:bodyPr wrap="none" rtlCol="0">
            <a:spAutoFit/>
          </a:bodyPr>
          <a:lstStyle/>
          <a:p>
            <a:r>
              <a:rPr lang="de-DE" noProof="1">
                <a:solidFill>
                  <a:srgbClr val="0F2B46"/>
                </a:solidFill>
                <a:latin typeface="Helvetica" pitchFamily="2" charset="0"/>
              </a:rPr>
              <a:t>访问</a:t>
            </a:r>
            <a:r>
              <a:rPr lang="de-DE" noProof="1">
                <a:solidFill>
                  <a:srgbClr val="006494"/>
                </a:solidFill>
                <a:latin typeface="Helvetica" pitchFamily="2" charset="0"/>
                <a:hlinkClick r:id="R99de081341b548f5"/>
              </a:rPr>
              <a:t>www.DeepL.com/pro</a:t>
            </a:r>
            <a:r>
              <a:rPr lang="de-DE" noProof="1">
                <a:solidFill>
                  <a:srgbClr val="0F2B46"/>
                </a:solidFill>
                <a:latin typeface="Helvetica" pitchFamily="2" charset="0"/>
              </a:rPr>
              <a:t>，了解更多信息。</a:t>
            </a:r>
          </a:p>
        </p:txBody>
      </p:sp>
      <p:pic>
        <p:nvPicPr>
          <p:cNvPr id="3" name="Picture 2">
            <a:extLst>
              <a:ext uri="{FF2B5EF4-FFF2-40B4-BE49-F238E27FC236}">
                <a16:creationId xmlns:a16="http://schemas.microsoft.com/office/drawing/2014/main" id="{91465485-E747-EF46-84F2-5C5CB0F90C9B}"/>
              </a:ext>
            </a:extLst>
          </p:cNvPr>
          <p:cNvPicPr>
            <a:picLocks noChangeAspect="1"/>
          </p:cNvPicPr>
          <p:nvPr/>
        </p:nvPicPr>
        <p:blipFill>
          <a:blip r:embed="R74bdb53af2234431"/>
          <a:stretch>
            <a:fillRect/>
          </a:stretch>
        </p:blipFill>
        <p:spPr>
          <a:xfrm>
            <a:off x="400512" y="1215557"/>
            <a:ext cx="2616200" cy="889000"/>
          </a:xfrm>
          <a:prstGeom prst="rect">
            <a:avLst/>
          </a:prstGeom>
        </p:spPr>
      </p:pic>
    </p:spTree>
    <p:extLst>
      <p:ext uri="{BB962C8B-B14F-4D97-AF65-F5344CB8AC3E}">
        <p14:creationId xmlns:p14="http://schemas.microsoft.com/office/powerpoint/2010/main" val="1412364504"/>
      </p:ext>
    </p:extLst>
  </p:cSld>
  <p:clrMapOvr>
    <a:masterClrMapping/>
  </p:clrMapOvr>
</p:sld>
</file>

<file path=ppt/slides/slide3232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55AC522-ED56-2BF5-A063-2CF9F3692837}"/>
              </a:ext>
            </a:extLst>
          </p:cNvPr>
          <p:cNvSpPr>
            <a:spLocks noGrp="1"/>
          </p:cNvSpPr>
          <p:nvPr>
            <p:ph type="title" idx="4294967295"/>
          </p:nvPr>
        </p:nvSpPr>
        <p:spPr/>
        <p:txBody>
          <a:bodyPr/>
          <a:lstStyle/>
          <a:p>
            <a:r>
              <a:rPr lang="en-US" altLang="en-US"/>
              <a:t>STAT200的关键概念</a:t>
            </a:r>
          </a:p>
        </p:txBody>
      </p:sp>
      <p:sp>
        <p:nvSpPr>
          <p:cNvPr id="13315" name="Rectangle 3">
            <a:extLst>
              <a:ext uri="{FF2B5EF4-FFF2-40B4-BE49-F238E27FC236}">
                <a16:creationId xmlns:a16="http://schemas.microsoft.com/office/drawing/2014/main" id="{75AA6B63-8A3D-14B9-6F23-4F9E272EF137}"/>
              </a:ext>
            </a:extLst>
          </p:cNvPr>
          <p:cNvSpPr>
            <a:spLocks noGrp="1"/>
          </p:cNvSpPr>
          <p:nvPr>
            <p:ph type="body" idx="4294967295"/>
          </p:nvPr>
        </p:nvSpPr>
        <p:spPr>
          <a:xfrm>
            <a:off x="457200" y="1600200"/>
            <a:ext cx="8229600" cy="4816475"/>
          </a:xfrm>
        </p:spPr>
        <p:txBody>
          <a:bodyPr/>
          <a:lstStyle/>
          <a:p>
            <a:r>
              <a:rPr lang="en-US" altLang="en-US" sz="2400"/>
              <a:t>描述性统计。 </a:t>
            </a:r>
          </a:p>
          <a:p>
            <a:r>
              <a:rPr lang="en-US" altLang="en-US" sz="2400"/>
              <a:t>频率分布。 </a:t>
            </a:r>
          </a:p>
          <a:p>
            <a:r>
              <a:rPr lang="en-US" altLang="en-US" sz="2400"/>
              <a:t>中心趋势和分散的措施</a:t>
            </a:r>
          </a:p>
          <a:p>
            <a:r>
              <a:rPr lang="en-US" altLang="en-US" sz="2400"/>
              <a:t>检测离群值。 </a:t>
            </a:r>
          </a:p>
          <a:p>
            <a:r>
              <a:rPr lang="en-US" altLang="en-US" sz="2400"/>
              <a:t>概率。 </a:t>
            </a:r>
          </a:p>
          <a:p>
            <a:r>
              <a:rPr lang="en-US" altLang="en-US" sz="2400"/>
              <a:t>二项式和正态分布。 </a:t>
            </a:r>
          </a:p>
          <a:p>
            <a:r>
              <a:rPr lang="en-US" altLang="en-US" sz="2400"/>
              <a:t>统计推断。 </a:t>
            </a:r>
          </a:p>
          <a:p>
            <a:r>
              <a:rPr lang="en-US" altLang="en-US" sz="2400"/>
              <a:t>线性回归，以及相关关系</a:t>
            </a:r>
          </a:p>
          <a:p>
            <a:r>
              <a:rPr lang="en-US" altLang="en-US" sz="2400"/>
              <a:t>置信区间</a:t>
            </a:r>
          </a:p>
          <a:p>
            <a:r>
              <a:rPr lang="en-US" altLang="en-US" sz="2400"/>
              <a:t>假设测试</a:t>
            </a:r>
          </a:p>
          <a:p>
            <a:r>
              <a:rPr lang="en-US" altLang="en-US" sz="2400"/>
              <a:t>独立性测试，方差分析</a:t>
            </a:r>
          </a:p>
        </p:txBody>
      </p:sp>
      <p:sp>
        <p:nvSpPr>
          <p:cNvPr id="13316" name="Slide Number Placeholder 3">
            <a:extLst>
              <a:ext uri="{FF2B5EF4-FFF2-40B4-BE49-F238E27FC236}">
                <a16:creationId xmlns:a16="http://schemas.microsoft.com/office/drawing/2014/main" id="{4FD19B63-5564-7E2E-6517-02F8735E270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708C4C68-5717-41DA-A8AC-E43ABF9F6CD9}" type="slidenum">
              <a:rPr lang="en-US" altLang="en-US" sz="1800" smtClean="0">
                <a:solidFill>
                  <a:schemeClr val="tx2"/>
                </a:solidFill>
                <a:cs typeface="Arial" panose="020B0604020202020204" pitchFamily="34" charset="0"/>
              </a:rPr>
              <a:t>3</a:t>
            </a:fld>
            <a:endParaRPr lang="en-US" altLang="en-US" sz="1800">
              <a:solidFill>
                <a:schemeClr val="tx2"/>
              </a:solidFill>
              <a:cs typeface="Arial" panose="020B0604020202020204" pitchFamily="34" charset="0"/>
            </a:endParaRPr>
          </a:p>
        </p:txBody>
      </p:sp>
      <p:sp>
        <p:nvSpPr>
          <p:cNvPr id="2" name="Right Brace 1">
            <a:extLst>
              <a:ext uri="{FF2B5EF4-FFF2-40B4-BE49-F238E27FC236}">
                <a16:creationId xmlns:a16="http://schemas.microsoft.com/office/drawing/2014/main" id="{AE234F94-9687-E186-82F9-C92B973C0D73}"/>
              </a:ext>
            </a:extLst>
          </p:cNvPr>
          <p:cNvSpPr/>
          <p:nvPr/>
        </p:nvSpPr>
        <p:spPr>
          <a:xfrm>
            <a:off x="5916613" y="1417638"/>
            <a:ext cx="1408112" cy="4999037"/>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 name="TextBox 2">
            <a:extLst>
              <a:ext uri="{FF2B5EF4-FFF2-40B4-BE49-F238E27FC236}">
                <a16:creationId xmlns:a16="http://schemas.microsoft.com/office/drawing/2014/main" id="{B1C2E6AB-B40D-6BC5-F8BF-3E0A48EE4DF6}"/>
              </a:ext>
            </a:extLst>
          </p:cNvPr>
          <p:cNvSpPr txBox="1"/>
          <p:nvPr/>
        </p:nvSpPr>
        <p:spPr>
          <a:xfrm>
            <a:off x="7459663" y="3440113"/>
            <a:ext cx="1531937" cy="954087"/>
          </a:xfrm>
          <a:prstGeom prst="rect">
            <a:avLst/>
          </a:prstGeom>
          <a:noFill/>
        </p:spPr>
        <p:txBody>
          <a:bodyPr>
            <a:spAutoFit/>
          </a:bodyPr>
          <a:lstStyle/>
          <a:p>
            <a:pPr>
              <a:defRPr/>
            </a:pPr>
            <a:r>
              <a:rPr lang="en-US" sz="2800" dirty="0">
                <a:latin typeface="+mn-lt"/>
              </a:rPr>
              <a:t>第一至第十章</a:t>
            </a:r>
          </a:p>
        </p:txBody>
      </p:sp>
    </p:spTree>
  </p:cSld>
  <p:clrMapOvr>
    <a:masterClrMapping/>
  </p:clrMapOvr>
  <p:transition>
    <p:wipe dir="r"/>
  </p:transition>
</p:sld>
</file>

<file path=ppt/slides/slide4171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7746B430-CCBA-6A4E-5299-0B9FE4DFE9C3}"/>
              </a:ext>
            </a:extLst>
          </p:cNvPr>
          <p:cNvSpPr>
            <a:spLocks noGrp="1"/>
          </p:cNvSpPr>
          <p:nvPr>
            <p:ph type="title" idx="4294967295"/>
          </p:nvPr>
        </p:nvSpPr>
        <p:spPr/>
        <p:txBody>
          <a:bodyPr/>
          <a:lstStyle/>
          <a:p>
            <a:r>
              <a:rPr lang="en-US" altLang="en-US"/>
              <a:t>课程材料</a:t>
            </a:r>
          </a:p>
        </p:txBody>
      </p:sp>
      <p:sp>
        <p:nvSpPr>
          <p:cNvPr id="11267" name="Rectangle 3">
            <a:extLst>
              <a:ext uri="{FF2B5EF4-FFF2-40B4-BE49-F238E27FC236}">
                <a16:creationId xmlns:a16="http://schemas.microsoft.com/office/drawing/2014/main" id="{84B027AC-EED9-CA45-5236-447F9F614864}"/>
              </a:ext>
            </a:extLst>
          </p:cNvPr>
          <p:cNvSpPr>
            <a:spLocks noGrp="1"/>
          </p:cNvSpPr>
          <p:nvPr>
            <p:ph type="body" idx="4294967295"/>
          </p:nvPr>
        </p:nvSpPr>
        <p:spPr>
          <a:xfrm>
            <a:off x="239713" y="1258888"/>
            <a:ext cx="8904287" cy="5522912"/>
          </a:xfrm>
        </p:spPr>
        <p:txBody>
          <a:bodyPr/>
          <a:lstStyle/>
          <a:p>
            <a:pPr>
              <a:lnSpc>
                <a:spcPct val="90000"/>
              </a:lnSpc>
              <a:buFont typeface="Arial" panose="020B0604020202020204" pitchFamily="34" charset="0"/>
              <a:buNone/>
              <a:defRPr/>
            </a:pPr>
            <a:r>
              <a:rPr lang="en-US" altLang="ja-JP" sz="2000" dirty="0">
                <a:ea typeface="MS PGothic" panose="020B0600070205080204" pitchFamily="34" charset="-128"/>
              </a:rPr>
              <a:t>  1</a:t>
            </a:r>
            <a:r>
              <a:rPr lang="en-US" altLang="ja-JP" sz="2000" dirty="0">
                <a:solidFill>
                  <a:schemeClr val="hlink"/>
                </a:solidFill>
                <a:ea typeface="MS PGothic" panose="020B0600070205080204" pitchFamily="34" charset="-128"/>
              </a:rPr>
              <a:t>.</a:t>
            </a:r>
            <a:r>
              <a:rPr lang="en-US" altLang="en-US" sz="2000" b="1" dirty="0"/>
              <a:t>教科书。</a:t>
            </a:r>
            <a:endParaRPr lang="en-US" altLang="en-US" sz="2000" dirty="0"/>
          </a:p>
          <a:p>
            <a:pPr>
              <a:defRPr/>
            </a:pPr>
            <a:r>
              <a:rPr lang="en-US" altLang="en-US" sz="2000" u="sng" dirty="0">
                <a:hlinkClick r:id="rId2"/>
              </a:rPr>
              <a:t>初级统计学。Picturing the World Plus </a:t>
            </a:r>
            <a:r>
              <a:rPr lang="en-US" altLang="en-US" sz="2000" u="sng" dirty="0" err="1">
                <a:hlinkClick r:id="rId2"/>
              </a:rPr>
              <a:t>MyMathLab </a:t>
            </a:r>
            <a:r>
              <a:rPr lang="en-US" altLang="en-US" sz="2000" u="sng" dirty="0">
                <a:hlinkClick r:id="rId2"/>
              </a:rPr>
              <a:t>- Access Card Package, 6/E</a:t>
            </a:r>
            <a:endParaRPr lang="en-US" altLang="en-US" sz="2000" dirty="0"/>
          </a:p>
          <a:p>
            <a:pPr>
              <a:defRPr/>
            </a:pPr>
            <a:r>
              <a:rPr lang="en-US" altLang="en-US" sz="2000" dirty="0"/>
              <a:t>6</a:t>
            </a:r>
            <a:r>
              <a:rPr lang="en-US" altLang="en-US" sz="2000" baseline="30000" dirty="0"/>
              <a:t>th</a:t>
            </a:r>
            <a:r>
              <a:rPr lang="en-US" altLang="en-US" sz="2000" dirty="0"/>
              <a:t> 版，作者是Larson和Farber，培生出版社。 </a:t>
            </a:r>
            <a:br>
              <a:rPr lang="en-US" altLang="en-US" sz="2000" dirty="0"/>
            </a:br>
            <a:r>
              <a:rPr lang="en-US" sz="2000" dirty="0"/>
              <a:t>ISBN-10: 0321911210 , ISBN-13: 978-0321911216</a:t>
            </a:r>
            <a:endParaRPr lang="en-US" dirty="0"/>
          </a:p>
          <a:p>
            <a:pPr marL="0" indent="0">
              <a:buFont typeface="Arial" panose="020B0604020202020204" pitchFamily="34" charset="0"/>
              <a:buNone/>
              <a:defRPr/>
            </a:pPr>
            <a:r>
              <a:rPr lang="en-US" altLang="en-US" sz="2000" b="1" dirty="0"/>
              <a:t> 2.  </a:t>
            </a:r>
            <a:r>
              <a:rPr lang="en-US" altLang="en-US" sz="2000" b="1" dirty="0"/>
              <a:t>需要访问</a:t>
            </a:r>
            <a:r>
              <a:rPr lang="en-US" altLang="en-US" sz="2000" b="1" dirty="0" err="1"/>
              <a:t>MyMathLab。</a:t>
            </a:r>
            <a:r>
              <a:rPr lang="en-US" altLang="en-US" sz="2000" b="1" dirty="0"/>
              <a:t>  </a:t>
            </a:r>
            <a:endParaRPr lang="en-US" altLang="en-US" sz="2000" dirty="0"/>
          </a:p>
          <a:p>
            <a:pPr>
              <a:defRPr/>
            </a:pPr>
            <a:r>
              <a:rPr lang="en-US" altLang="en-US" sz="2000" b="1" u="sng" dirty="0">
                <a:uFill>
                  <a:solidFill>
                    <a:srgbClr val="FF0000"/>
                  </a:solidFill>
                </a:uFill>
              </a:rPr>
              <a:t>你不需要购买文本的硬拷贝</a:t>
            </a:r>
            <a:r>
              <a:rPr lang="en-US" altLang="en-US" sz="2000" b="1" dirty="0"/>
              <a:t>，因为文本是以</a:t>
            </a:r>
            <a:r>
              <a:rPr lang="en-US" altLang="en-US" sz="2000" b="1" dirty="0" err="1"/>
              <a:t>电子书的</a:t>
            </a:r>
            <a:r>
              <a:rPr lang="en-US" altLang="en-US" sz="2000" b="1" dirty="0"/>
              <a:t>形式提供的</a:t>
            </a:r>
            <a:r>
              <a:rPr lang="en-US" altLang="en-US" sz="2000" b="1" dirty="0"/>
              <a:t>，它包含在</a:t>
            </a:r>
            <a:r>
              <a:rPr lang="en-US" altLang="en-US" sz="2000" b="1" dirty="0" err="1"/>
              <a:t>MyMathLab的</a:t>
            </a:r>
            <a:r>
              <a:rPr lang="en-US" altLang="en-US" sz="2000" b="1" dirty="0"/>
              <a:t>访问中。 </a:t>
            </a:r>
            <a:r>
              <a:rPr lang="en-US" altLang="en-US" sz="2000" dirty="0"/>
              <a:t>  </a:t>
            </a:r>
          </a:p>
          <a:p>
            <a:pPr>
              <a:defRPr/>
            </a:pPr>
            <a:r>
              <a:rPr lang="en-US" altLang="en-US" sz="2000" dirty="0"/>
              <a:t>要在</a:t>
            </a:r>
            <a:r>
              <a:rPr lang="en-US" altLang="en-US" sz="2000" dirty="0" err="1"/>
              <a:t>MyMathLab</a:t>
            </a:r>
            <a:r>
              <a:rPr lang="en-US" altLang="en-US" sz="2000" dirty="0"/>
              <a:t>注册</a:t>
            </a:r>
            <a:r>
              <a:rPr lang="en-US" altLang="en-US" sz="2000" dirty="0"/>
              <a:t>，请使用课程代码：</a:t>
            </a:r>
            <a:r>
              <a:rPr lang="en-US" b="1" i="1" u="sng" dirty="0">
                <a:solidFill>
                  <a:srgbClr val="FF0000"/>
                </a:solidFill>
              </a:rPr>
              <a:t>musolino01992</a:t>
            </a:r>
          </a:p>
          <a:p>
            <a:pPr>
              <a:defRPr/>
            </a:pPr>
            <a:r>
              <a:rPr lang="en-US" altLang="ja-JP" sz="2000" b="1" i="1" dirty="0">
                <a:solidFill>
                  <a:srgbClr val="FF0000"/>
                </a:solidFill>
              </a:rPr>
              <a:t>注意：我们将使用</a:t>
            </a:r>
            <a:r>
              <a:rPr lang="en-US" altLang="ja-JP" sz="2000" b="1" i="1" dirty="0" err="1">
                <a:solidFill>
                  <a:srgbClr val="FF0000"/>
                </a:solidFill>
              </a:rPr>
              <a:t>StatCrunch</a:t>
            </a:r>
            <a:r>
              <a:rPr lang="en-US" altLang="ja-JP" sz="2000" b="1" i="1" dirty="0">
                <a:solidFill>
                  <a:srgbClr val="FF0000"/>
                </a:solidFill>
              </a:rPr>
              <a:t>作为统计分析工具，它是</a:t>
            </a:r>
            <a:r>
              <a:rPr lang="en-US" altLang="ja-JP" sz="2000" b="1" i="1" dirty="0" err="1">
                <a:solidFill>
                  <a:srgbClr val="FF0000"/>
                </a:solidFill>
              </a:rPr>
              <a:t>MyMathLab</a:t>
            </a:r>
            <a:r>
              <a:rPr lang="en-US" altLang="ja-JP" sz="2000" b="1" i="1" dirty="0">
                <a:solidFill>
                  <a:srgbClr val="FF0000"/>
                </a:solidFill>
              </a:rPr>
              <a:t>访问的</a:t>
            </a:r>
            <a:r>
              <a:rPr lang="en-US" altLang="ja-JP" sz="2000" b="1" i="1" dirty="0">
                <a:solidFill>
                  <a:srgbClr val="FF0000"/>
                </a:solidFill>
              </a:rPr>
              <a:t>一部分</a:t>
            </a:r>
            <a:r>
              <a:rPr lang="en-US" altLang="ja-JP" sz="2000" b="1" i="1" dirty="0">
                <a:solidFill>
                  <a:srgbClr val="FF0000"/>
                </a:solidFill>
              </a:rPr>
              <a:t>。</a:t>
            </a:r>
            <a:endParaRPr lang="hi-IN" altLang="ja-JP" sz="2000" b="1" i="1" dirty="0">
              <a:solidFill>
                <a:srgbClr val="FF0000"/>
              </a:solidFill>
            </a:endParaRPr>
          </a:p>
          <a:p>
            <a:pPr>
              <a:lnSpc>
                <a:spcPct val="90000"/>
              </a:lnSpc>
              <a:buFont typeface="Arial" panose="020B0604020202020204" pitchFamily="34" charset="0"/>
              <a:buNone/>
              <a:defRPr/>
            </a:pPr>
            <a:r>
              <a:rPr lang="en-US" altLang="ja-JP" sz="2000" dirty="0">
                <a:ea typeface="MS PGothic" panose="020B0600070205080204" pitchFamily="34" charset="-128"/>
              </a:rPr>
              <a:t>3.建议使用科学计算器，例子。 </a:t>
            </a:r>
          </a:p>
          <a:p>
            <a:pPr lvl="3">
              <a:defRPr/>
            </a:pPr>
            <a:r>
              <a:rPr lang="en-US" altLang="en-US" sz="2000" b="1" dirty="0"/>
              <a:t>钛30xiis (~$13)</a:t>
            </a:r>
          </a:p>
          <a:p>
            <a:pPr lvl="3">
              <a:defRPr/>
            </a:pPr>
            <a:r>
              <a:rPr lang="en-US" altLang="en-US" sz="2000" b="1" dirty="0"/>
              <a:t>TI 30XS Multiview（约14美元）。</a:t>
            </a:r>
          </a:p>
          <a:p>
            <a:pPr lvl="3">
              <a:defRPr/>
            </a:pPr>
            <a:r>
              <a:rPr lang="en-US" altLang="en-US" sz="2000" b="1" dirty="0"/>
              <a:t>TI 83 Plus, TI 84 图形计算器 (~$120)</a:t>
            </a:r>
          </a:p>
          <a:p>
            <a:pPr>
              <a:lnSpc>
                <a:spcPct val="90000"/>
              </a:lnSpc>
              <a:buFont typeface="Arial" panose="020B0604020202020204" pitchFamily="34" charset="0"/>
              <a:buNone/>
              <a:defRPr/>
            </a:pPr>
            <a:r>
              <a:rPr lang="en-US" altLang="ja-JP" sz="2000" dirty="0">
                <a:ea typeface="MS PGothic" panose="020B0600070205080204" pitchFamily="34" charset="-128"/>
              </a:rPr>
              <a:t>	 </a:t>
            </a:r>
            <a:endParaRPr lang="hi-IN" altLang="ja-JP" sz="2000" dirty="0"/>
          </a:p>
          <a:p>
            <a:pPr>
              <a:lnSpc>
                <a:spcPct val="90000"/>
              </a:lnSpc>
              <a:buFont typeface="Arial" panose="020B0604020202020204" pitchFamily="34" charset="0"/>
              <a:buNone/>
              <a:defRPr/>
            </a:pPr>
            <a:endParaRPr lang="en-US" altLang="en-US" sz="2000" b="1" dirty="0"/>
          </a:p>
        </p:txBody>
      </p:sp>
      <p:sp>
        <p:nvSpPr>
          <p:cNvPr id="14340" name="Slide Number Placeholder 3">
            <a:extLst>
              <a:ext uri="{FF2B5EF4-FFF2-40B4-BE49-F238E27FC236}">
                <a16:creationId xmlns:a16="http://schemas.microsoft.com/office/drawing/2014/main" id="{80592AB5-2B73-6A56-7205-D5B3F2A98B6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CA14F1A3-3111-442C-A9C1-6E8D28DA3625}" type="slidenum">
              <a:rPr lang="en-US" altLang="en-US" sz="1800" smtClean="0">
                <a:solidFill>
                  <a:schemeClr val="tx2"/>
                </a:solidFill>
                <a:cs typeface="Arial" panose="020B0604020202020204" pitchFamily="34" charset="0"/>
              </a:rPr>
              <a:t>4</a:t>
            </a:fld>
            <a:endParaRPr lang="en-US" altLang="en-US" sz="1800">
              <a:solidFill>
                <a:schemeClr val="tx2"/>
              </a:solidFill>
              <a:cs typeface="Arial" panose="020B0604020202020204" pitchFamily="34" charset="0"/>
            </a:endParaRPr>
          </a:p>
        </p:txBody>
      </p:sp>
      <p:sp>
        <p:nvSpPr>
          <p:cNvPr id="2" name="Arrow: Left 1">
            <a:extLst>
              <a:ext uri="{FF2B5EF4-FFF2-40B4-BE49-F238E27FC236}">
                <a16:creationId xmlns:a16="http://schemas.microsoft.com/office/drawing/2014/main" id="{46588F96-8B4D-0899-9D67-4B1FA3EC9047}"/>
              </a:ext>
            </a:extLst>
          </p:cNvPr>
          <p:cNvSpPr/>
          <p:nvPr/>
        </p:nvSpPr>
        <p:spPr>
          <a:xfrm>
            <a:off x="4616450" y="2935288"/>
            <a:ext cx="1806575" cy="4857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Rounded Corners 5">
            <a:extLst>
              <a:ext uri="{FF2B5EF4-FFF2-40B4-BE49-F238E27FC236}">
                <a16:creationId xmlns:a16="http://schemas.microsoft.com/office/drawing/2014/main" id="{F4F08DF2-790F-87A1-782B-76243D971AEF}"/>
              </a:ext>
            </a:extLst>
          </p:cNvPr>
          <p:cNvSpPr/>
          <p:nvPr/>
        </p:nvSpPr>
        <p:spPr>
          <a:xfrm>
            <a:off x="68263" y="2935288"/>
            <a:ext cx="4424362" cy="385762"/>
          </a:xfrm>
          <a:prstGeom prst="roundRect">
            <a:avLst/>
          </a:prstGeom>
          <a:noFill/>
          <a:ln w="539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TextBox 6">
            <a:extLst>
              <a:ext uri="{FF2B5EF4-FFF2-40B4-BE49-F238E27FC236}">
                <a16:creationId xmlns:a16="http://schemas.microsoft.com/office/drawing/2014/main" id="{A5C81409-97F2-7C2C-2ADC-6265073366C9}"/>
              </a:ext>
            </a:extLst>
          </p:cNvPr>
          <p:cNvSpPr txBox="1"/>
          <p:nvPr/>
        </p:nvSpPr>
        <p:spPr>
          <a:xfrm>
            <a:off x="6423025" y="2168525"/>
            <a:ext cx="1501775" cy="1200150"/>
          </a:xfrm>
          <a:prstGeom prst="rect">
            <a:avLst/>
          </a:prstGeom>
          <a:solidFill>
            <a:srgbClr val="FFFF00"/>
          </a:solidFill>
          <a:ln w="76200">
            <a:solidFill>
              <a:srgbClr val="002060"/>
            </a:solidFill>
          </a:ln>
        </p:spPr>
        <p:txBody>
          <a:bodyPr>
            <a:spAutoFit/>
          </a:bodyPr>
          <a:lstStyle/>
          <a:p>
            <a:pPr>
              <a:defRPr/>
            </a:pPr>
            <a:r>
              <a:rPr lang="en-US" dirty="0">
                <a:solidFill>
                  <a:srgbClr val="002060"/>
                </a:solidFill>
                <a:latin typeface="+mn-lt"/>
              </a:rPr>
              <a:t>14天免费访问</a:t>
            </a:r>
            <a:r>
              <a:rPr lang="en-US" dirty="0" err="1">
                <a:solidFill>
                  <a:srgbClr val="002060"/>
                </a:solidFill>
                <a:latin typeface="+mn-lt"/>
              </a:rPr>
              <a:t>MyMathLab</a:t>
            </a:r>
            <a:r>
              <a:rPr lang="en-US" dirty="0">
                <a:solidFill>
                  <a:srgbClr val="002060"/>
                </a:solidFill>
                <a:latin typeface="+mn-lt"/>
              </a:rPr>
              <a:t>，费用为80美元。</a:t>
            </a:r>
          </a:p>
        </p:txBody>
      </p:sp>
    </p:spTree>
  </p:cSld>
  <p:clrMapOvr>
    <a:masterClrMapping/>
  </p:clrMapOvr>
  <p:transition>
    <p:wipe dir="r"/>
  </p:transition>
</p:sld>
</file>

<file path=ppt/slides/slide5141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331A42B5-FAC3-D624-DCA1-81C30F22310F}"/>
              </a:ext>
            </a:extLst>
          </p:cNvPr>
          <p:cNvSpPr>
            <a:spLocks noGrp="1"/>
          </p:cNvSpPr>
          <p:nvPr>
            <p:ph type="title"/>
          </p:nvPr>
        </p:nvSpPr>
        <p:spPr>
          <a:xfrm>
            <a:off x="457200" y="274638"/>
            <a:ext cx="8229600" cy="639762"/>
          </a:xfrm>
        </p:spPr>
        <p:txBody>
          <a:bodyPr/>
          <a:lstStyle/>
          <a:p>
            <a:r>
              <a:rPr lang="en-US" altLang="en-US"/>
              <a:t>注：需要访问MyMathLab！!</a:t>
            </a:r>
          </a:p>
        </p:txBody>
      </p:sp>
      <p:graphicFrame>
        <p:nvGraphicFramePr>
          <p:cNvPr id="5" name="Content Placeholder 4">
            <a:extLst>
              <a:ext uri="{FF2B5EF4-FFF2-40B4-BE49-F238E27FC236}">
                <a16:creationId xmlns:a16="http://schemas.microsoft.com/office/drawing/2014/main" id="{0FC00A11-A7D2-640C-40F5-72E36CAAA4D3}"/>
              </a:ext>
            </a:extLst>
          </p:cNvPr>
          <p:cNvGraphicFramePr>
            <a:graphicFrameLocks noGrp="1"/>
          </p:cNvGraphicFramePr>
          <p:nvPr>
            <p:ph idx="1"/>
          </p:nvPr>
        </p:nvGraphicFramePr>
        <p:xfrm>
          <a:off x="257175" y="914400"/>
          <a:ext cx="8429625" cy="5780088"/>
        </p:xfrm>
        <a:graphic>
          <a:graphicData uri="http://schemas.openxmlformats.org/drawingml/2006/table">
            <a:tbl>
              <a:tblPr firstRow="1" bandRow="1">
                <a:tableStyleId>{5C22544A-7EE6-4342-B048-85BDC9FD1C3A}</a:tableStyleId>
              </a:tblPr>
              <a:tblGrid>
                <a:gridCol w="1000125">
                  <a:extLst>
                    <a:ext uri="{9D8B030D-6E8A-4147-A177-3AD203B41FA5}">
                      <a16:colId xmlns:a16="http://schemas.microsoft.com/office/drawing/2014/main" val="20000"/>
                    </a:ext>
                  </a:extLst>
                </a:gridCol>
                <a:gridCol w="1121917">
                  <a:extLst>
                    <a:ext uri="{9D8B030D-6E8A-4147-A177-3AD203B41FA5}">
                      <a16:colId xmlns:a16="http://schemas.microsoft.com/office/drawing/2014/main" val="20001"/>
                    </a:ext>
                  </a:extLst>
                </a:gridCol>
                <a:gridCol w="3153792">
                  <a:extLst>
                    <a:ext uri="{9D8B030D-6E8A-4147-A177-3AD203B41FA5}">
                      <a16:colId xmlns:a16="http://schemas.microsoft.com/office/drawing/2014/main" val="20002"/>
                    </a:ext>
                  </a:extLst>
                </a:gridCol>
                <a:gridCol w="3153792">
                  <a:extLst>
                    <a:ext uri="{9D8B030D-6E8A-4147-A177-3AD203B41FA5}">
                      <a16:colId xmlns:a16="http://schemas.microsoft.com/office/drawing/2014/main" val="20003"/>
                    </a:ext>
                  </a:extLst>
                </a:gridCol>
              </a:tblGrid>
              <a:tr h="640081">
                <a:tc>
                  <a:txBody>
                    <a:bodyPr/>
                    <a:lstStyle/>
                    <a:p>
                      <a:pPr algn="ctr"/>
                      <a:r>
                        <a:rPr lang="en-US" sz="1800" dirty="0"/>
                        <a:t>选项</a:t>
                      </a:r>
                    </a:p>
                  </a:txBody>
                  <a:tcPr marT="45683" marB="45683"/>
                </a:tc>
                <a:tc>
                  <a:txBody>
                    <a:bodyPr/>
                    <a:lstStyle/>
                    <a:p>
                      <a:pPr algn="ctr"/>
                      <a:r>
                        <a:rPr lang="en-US" sz="1800" dirty="0" err="1"/>
                        <a:t>大约</a:t>
                      </a:r>
                      <a:r>
                        <a:rPr lang="en-US" sz="1800" dirty="0"/>
                        <a:t>费用</a:t>
                      </a:r>
                    </a:p>
                  </a:txBody>
                  <a:tcPr marT="45683" marB="45683"/>
                </a:tc>
                <a:tc>
                  <a:txBody>
                    <a:bodyPr/>
                    <a:lstStyle/>
                    <a:p>
                      <a:pPr algn="ctr"/>
                      <a:endParaRPr lang="en-US" sz="1800" dirty="0"/>
                    </a:p>
                    <a:p>
                      <a:pPr algn="ctr"/>
                      <a:r>
                        <a:rPr lang="en-US" sz="1800" dirty="0"/>
                        <a:t>你得到什么</a:t>
                      </a:r>
                    </a:p>
                  </a:txBody>
                  <a:tcPr marT="45683" marB="45683"/>
                </a:tc>
                <a:tc>
                  <a:txBody>
                    <a:bodyPr/>
                    <a:lstStyle/>
                    <a:p>
                      <a:pPr algn="ctr"/>
                      <a:endParaRPr lang="en-US" sz="1800" dirty="0"/>
                    </a:p>
                    <a:p>
                      <a:pPr algn="ctr"/>
                      <a:r>
                        <a:rPr lang="en-US" sz="1800" dirty="0"/>
                        <a:t>哪里可以买到</a:t>
                      </a:r>
                    </a:p>
                  </a:txBody>
                  <a:tcPr marT="45683" marB="45683"/>
                </a:tc>
                <a:extLst>
                  <a:ext uri="{0D108BD9-81ED-4DB2-BD59-A6C34878D82A}">
                    <a16:rowId xmlns:a16="http://schemas.microsoft.com/office/drawing/2014/main" val="10000"/>
                  </a:ext>
                </a:extLst>
              </a:tr>
              <a:tr h="914439">
                <a:tc>
                  <a:txBody>
                    <a:bodyPr/>
                    <a:lstStyle/>
                    <a:p>
                      <a:pPr algn="ctr"/>
                      <a:r>
                        <a:rPr lang="en-US" sz="1800" dirty="0"/>
                        <a:t>A</a:t>
                      </a:r>
                    </a:p>
                  </a:txBody>
                  <a:tcPr marT="45683" marB="45683"/>
                </a:tc>
                <a:tc>
                  <a:txBody>
                    <a:bodyPr/>
                    <a:lstStyle/>
                    <a:p>
                      <a:pPr algn="ctr"/>
                      <a:r>
                        <a:rPr lang="en-US" sz="2400" b="1" dirty="0">
                          <a:solidFill>
                            <a:srgbClr val="FF0000"/>
                          </a:solidFill>
                        </a:rPr>
                        <a:t>$80</a:t>
                      </a:r>
                    </a:p>
                  </a:txBody>
                  <a:tcPr marT="45683" marB="45683"/>
                </a:tc>
                <a:tc>
                  <a:txBody>
                    <a:bodyPr/>
                    <a:lstStyle/>
                    <a:p>
                      <a:r>
                        <a:rPr lang="en-US" sz="1800" dirty="0" err="1"/>
                        <a:t>MyMathLab </a:t>
                      </a:r>
                      <a:r>
                        <a:rPr lang="en-US" sz="1800" dirty="0"/>
                        <a:t>Access </a:t>
                      </a:r>
                    </a:p>
                    <a:p>
                      <a:r>
                        <a:rPr lang="en-US" sz="1800" dirty="0"/>
                        <a:t>(</a:t>
                      </a:r>
                      <a:r>
                        <a:rPr lang="en-US" sz="1800" baseline="0" dirty="0"/>
                        <a:t>包括访问在线版本的教科书)</a:t>
                      </a:r>
                      <a:endParaRPr lang="en-US" sz="1800" dirty="0"/>
                    </a:p>
                  </a:txBody>
                  <a:tcPr marT="45683" marB="45683"/>
                </a:tc>
                <a:tc>
                  <a:txBody>
                    <a:bodyPr/>
                    <a:lstStyle/>
                    <a:p>
                      <a:r>
                        <a:rPr lang="en-US" sz="1800" baseline="0" dirty="0"/>
                        <a:t>使用信用卡</a:t>
                      </a:r>
                      <a:r>
                        <a:rPr lang="en-US" sz="1800" baseline="0" dirty="0"/>
                        <a:t>在网上</a:t>
                      </a:r>
                      <a:r>
                        <a:rPr lang="en-US" sz="1800" dirty="0"/>
                        <a:t>购买</a:t>
                      </a:r>
                      <a:r>
                        <a:rPr lang="en-US" sz="1800" baseline="0" dirty="0">
                          <a:hlinkClick r:id="rId2"/>
                        </a:rPr>
                        <a:t>：www.MyMathLab.com</a:t>
                      </a:r>
                      <a:endParaRPr lang="en-US" sz="1800" dirty="0"/>
                    </a:p>
                  </a:txBody>
                  <a:tcPr marT="45683" marB="45683"/>
                </a:tc>
                <a:extLst>
                  <a:ext uri="{0D108BD9-81ED-4DB2-BD59-A6C34878D82A}">
                    <a16:rowId xmlns:a16="http://schemas.microsoft.com/office/drawing/2014/main" val="10001"/>
                  </a:ext>
                </a:extLst>
              </a:tr>
              <a:tr h="1024990">
                <a:tc>
                  <a:txBody>
                    <a:bodyPr/>
                    <a:lstStyle/>
                    <a:p>
                      <a:pPr algn="ctr"/>
                      <a:r>
                        <a:rPr lang="en-US" sz="1800" dirty="0"/>
                        <a:t>B</a:t>
                      </a:r>
                    </a:p>
                  </a:txBody>
                  <a:tcPr marT="45683" marB="4568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dirty="0">
                          <a:solidFill>
                            <a:srgbClr val="FF0000"/>
                          </a:solidFill>
                          <a:latin typeface="+mn-lt"/>
                          <a:ea typeface="+mn-ea"/>
                          <a:cs typeface="+mn-cs"/>
                        </a:rPr>
                        <a:t>$130</a:t>
                      </a:r>
                    </a:p>
                    <a:p>
                      <a:endParaRPr lang="en-US" sz="1800" dirty="0"/>
                    </a:p>
                  </a:txBody>
                  <a:tcPr marT="45683" marB="45683"/>
                </a:tc>
                <a:tc>
                  <a:txBody>
                    <a:bodyPr/>
                    <a:lstStyle/>
                    <a:p>
                      <a:r>
                        <a:rPr lang="en-US" sz="1800" dirty="0" err="1"/>
                        <a:t>MyMathLab </a:t>
                      </a:r>
                      <a:r>
                        <a:rPr lang="en-US" sz="1800" dirty="0"/>
                        <a:t>Access </a:t>
                      </a:r>
                    </a:p>
                    <a:p>
                      <a:r>
                        <a:rPr lang="en-US" sz="1800" dirty="0"/>
                        <a:t>(</a:t>
                      </a:r>
                      <a:r>
                        <a:rPr lang="en-US" sz="1800" baseline="0" dirty="0"/>
                        <a:t>包括访问在线版本的教科书)</a:t>
                      </a:r>
                      <a:endParaRPr lang="en-US" sz="1800" dirty="0"/>
                    </a:p>
                  </a:txBody>
                  <a:tcPr marT="45683" marB="45683"/>
                </a:tc>
                <a:tc>
                  <a:txBody>
                    <a:bodyPr/>
                    <a:lstStyle/>
                    <a:p>
                      <a:r>
                        <a:rPr lang="en-US" sz="1800" baseline="0" dirty="0"/>
                        <a:t>宾夕法尼亚州立大学书店</a:t>
                      </a:r>
                      <a:endParaRPr lang="en-US" sz="1800" dirty="0"/>
                    </a:p>
                  </a:txBody>
                  <a:tcPr marT="45683" marB="45683"/>
                </a:tc>
                <a:extLst>
                  <a:ext uri="{0D108BD9-81ED-4DB2-BD59-A6C34878D82A}">
                    <a16:rowId xmlns:a16="http://schemas.microsoft.com/office/drawing/2014/main" val="10002"/>
                  </a:ext>
                </a:extLst>
              </a:tr>
              <a:tr h="914439">
                <a:tc>
                  <a:txBody>
                    <a:bodyPr/>
                    <a:lstStyle/>
                    <a:p>
                      <a:pPr algn="ctr"/>
                      <a:r>
                        <a:rPr lang="en-US" sz="1800" dirty="0"/>
                        <a:t>C</a:t>
                      </a:r>
                    </a:p>
                  </a:txBody>
                  <a:tcPr marT="45683" marB="4568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dirty="0">
                          <a:solidFill>
                            <a:srgbClr val="FF0000"/>
                          </a:solidFill>
                          <a:latin typeface="+mn-lt"/>
                          <a:ea typeface="+mn-ea"/>
                          <a:cs typeface="+mn-cs"/>
                        </a:rPr>
                        <a:t>$88</a:t>
                      </a:r>
                    </a:p>
                  </a:txBody>
                  <a:tcPr marT="45683" marB="45683"/>
                </a:tc>
                <a:tc>
                  <a:txBody>
                    <a:bodyPr/>
                    <a:lstStyle/>
                    <a:p>
                      <a:r>
                        <a:rPr lang="en-US" sz="1800" dirty="0"/>
                        <a:t>三环活页</a:t>
                      </a:r>
                      <a:r>
                        <a:rPr lang="en-US" sz="1800" baseline="0" dirty="0"/>
                        <a:t>版教科书（不包括</a:t>
                      </a:r>
                      <a:r>
                        <a:rPr lang="en-US" sz="1800" baseline="0" dirty="0" err="1"/>
                        <a:t>MyMathLab</a:t>
                      </a:r>
                      <a:r>
                        <a:rPr lang="en-US" sz="1800" baseline="0" dirty="0"/>
                        <a:t>访问）。</a:t>
                      </a:r>
                      <a:endParaRPr lang="en-US" sz="1800" dirty="0"/>
                    </a:p>
                  </a:txBody>
                  <a:tcPr marT="45683" marB="4568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aseline="0" dirty="0"/>
                        <a:t>使用信用卡</a:t>
                      </a:r>
                      <a:r>
                        <a:rPr lang="en-US" sz="1800" baseline="0" dirty="0"/>
                        <a:t>在网上</a:t>
                      </a:r>
                      <a:r>
                        <a:rPr lang="en-US" sz="1800" dirty="0"/>
                        <a:t>购买</a:t>
                      </a:r>
                      <a:r>
                        <a:rPr lang="en-US" sz="1800" baseline="0" dirty="0">
                          <a:hlinkClick r:id="rId2"/>
                        </a:rPr>
                        <a:t>：www.MyMathLab.com</a:t>
                      </a:r>
                      <a:endParaRPr lang="en-US" sz="1800" dirty="0"/>
                    </a:p>
                  </a:txBody>
                  <a:tcPr marT="45683" marB="45683"/>
                </a:tc>
                <a:extLst>
                  <a:ext uri="{0D108BD9-81ED-4DB2-BD59-A6C34878D82A}">
                    <a16:rowId xmlns:a16="http://schemas.microsoft.com/office/drawing/2014/main" val="10003"/>
                  </a:ext>
                </a:extLst>
              </a:tr>
              <a:tr h="822986">
                <a:tc>
                  <a:txBody>
                    <a:bodyPr/>
                    <a:lstStyle/>
                    <a:p>
                      <a:pPr algn="ctr"/>
                      <a:r>
                        <a:rPr lang="en-US" sz="1800" dirty="0"/>
                        <a:t>B</a:t>
                      </a:r>
                    </a:p>
                  </a:txBody>
                  <a:tcPr marT="45683" marB="4568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dirty="0">
                          <a:solidFill>
                            <a:srgbClr val="FF0000"/>
                          </a:solidFill>
                          <a:latin typeface="+mn-lt"/>
                          <a:ea typeface="+mn-ea"/>
                          <a:cs typeface="+mn-cs"/>
                        </a:rPr>
                        <a:t>$270</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1" kern="1200" dirty="0">
                        <a:solidFill>
                          <a:srgbClr val="FF0000"/>
                        </a:solidFill>
                        <a:latin typeface="+mn-lt"/>
                        <a:ea typeface="+mn-ea"/>
                        <a:cs typeface="+mn-cs"/>
                      </a:endParaRPr>
                    </a:p>
                  </a:txBody>
                  <a:tcPr marT="45683" marB="45683"/>
                </a:tc>
                <a:tc>
                  <a:txBody>
                    <a:bodyPr/>
                    <a:lstStyle/>
                    <a:p>
                      <a:r>
                        <a:rPr lang="en-US" sz="1800" dirty="0" err="1"/>
                        <a:t>MyMathLab </a:t>
                      </a:r>
                      <a:r>
                        <a:rPr lang="en-US" sz="1800" dirty="0"/>
                        <a:t>Access</a:t>
                      </a:r>
                    </a:p>
                    <a:p>
                      <a:r>
                        <a:rPr lang="en-US" sz="1800" baseline="0" dirty="0"/>
                        <a:t>教科书的</a:t>
                      </a:r>
                      <a:r>
                        <a:rPr lang="en-US" sz="1800" dirty="0"/>
                        <a:t>硬拷贝版本</a:t>
                      </a:r>
                      <a:endParaRPr lang="en-US" sz="1800" dirty="0"/>
                    </a:p>
                  </a:txBody>
                  <a:tcPr marT="45683" marB="4568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a:t>宾夕法尼亚州立大学书店</a:t>
                      </a:r>
                      <a:endParaRPr lang="en-US" sz="1800" dirty="0"/>
                    </a:p>
                  </a:txBody>
                  <a:tcPr marT="45683" marB="45683"/>
                </a:tc>
                <a:extLst>
                  <a:ext uri="{0D108BD9-81ED-4DB2-BD59-A6C34878D82A}">
                    <a16:rowId xmlns:a16="http://schemas.microsoft.com/office/drawing/2014/main" val="10004"/>
                  </a:ext>
                </a:extLst>
              </a:tr>
              <a:tr h="1463153">
                <a:tc>
                  <a:txBody>
                    <a:bodyPr/>
                    <a:lstStyle/>
                    <a:p>
                      <a:pPr algn="ctr"/>
                      <a:r>
                        <a:rPr lang="en-US" sz="1800" dirty="0"/>
                        <a:t>C</a:t>
                      </a:r>
                    </a:p>
                  </a:txBody>
                  <a:tcPr marT="45683" marB="4568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dirty="0">
                          <a:solidFill>
                            <a:srgbClr val="FF0000"/>
                          </a:solidFill>
                          <a:latin typeface="+mn-lt"/>
                          <a:ea typeface="+mn-ea"/>
                          <a:cs typeface="+mn-cs"/>
                        </a:rPr>
                        <a:t>$200</a:t>
                      </a:r>
                    </a:p>
                  </a:txBody>
                  <a:tcPr marT="45683" marB="45683"/>
                </a:tc>
                <a:tc>
                  <a:txBody>
                    <a:bodyPr/>
                    <a:lstStyle/>
                    <a:p>
                      <a:r>
                        <a:rPr lang="en-US" sz="1800" dirty="0" err="1"/>
                        <a:t>MyMathLab </a:t>
                      </a:r>
                      <a:r>
                        <a:rPr lang="en-US" sz="1800" dirty="0"/>
                        <a:t>Access</a:t>
                      </a:r>
                    </a:p>
                    <a:p>
                      <a:r>
                        <a:rPr lang="en-US" sz="1800" dirty="0"/>
                        <a:t>二手硬拷贝版</a:t>
                      </a:r>
                      <a:r>
                        <a:rPr lang="en-US" sz="1800" baseline="0" dirty="0"/>
                        <a:t>教科书</a:t>
                      </a:r>
                    </a:p>
                    <a:p>
                      <a:endParaRPr lang="en-US" sz="1800" dirty="0"/>
                    </a:p>
                  </a:txBody>
                  <a:tcPr marT="45683" marB="4568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a:t>使用信用卡</a:t>
                      </a:r>
                      <a:r>
                        <a:rPr lang="en-US" sz="1800" baseline="0" dirty="0"/>
                        <a:t>在网上</a:t>
                      </a:r>
                      <a:r>
                        <a:rPr lang="en-US" sz="1800" dirty="0"/>
                        <a:t>购买</a:t>
                      </a:r>
                      <a:r>
                        <a:rPr lang="en-US" sz="1800" baseline="0" dirty="0"/>
                        <a:t>通道，网址是</a:t>
                      </a:r>
                      <a:r>
                        <a:rPr lang="en-US" sz="1800" baseline="0" dirty="0">
                          <a:hlinkClick r:id="rId2"/>
                        </a:rPr>
                        <a:t>：www.MyMathLab.com</a:t>
                      </a:r>
                      <a:endParaRPr lang="en-US" sz="1800" dirty="0"/>
                    </a:p>
                    <a:p>
                      <a:r>
                        <a:rPr lang="en-US" sz="1800" dirty="0"/>
                        <a:t>然后，</a:t>
                      </a:r>
                      <a:r>
                        <a:rPr lang="en-US" sz="1800" baseline="0" dirty="0"/>
                        <a:t>在amazon.com、half.com等网站上</a:t>
                      </a:r>
                      <a:r>
                        <a:rPr lang="en-US" sz="1800" dirty="0"/>
                        <a:t>购买二手课本。</a:t>
                      </a:r>
                      <a:endParaRPr lang="en-US" sz="1800" dirty="0"/>
                    </a:p>
                  </a:txBody>
                  <a:tcPr marT="45683" marB="45683"/>
                </a:tc>
                <a:extLst>
                  <a:ext uri="{0D108BD9-81ED-4DB2-BD59-A6C34878D82A}">
                    <a16:rowId xmlns:a16="http://schemas.microsoft.com/office/drawing/2014/main" val="10005"/>
                  </a:ext>
                </a:extLst>
              </a:tr>
            </a:tbl>
          </a:graphicData>
        </a:graphic>
      </p:graphicFrame>
      <p:sp>
        <p:nvSpPr>
          <p:cNvPr id="15400" name="Slide Number Placeholder 3">
            <a:extLst>
              <a:ext uri="{FF2B5EF4-FFF2-40B4-BE49-F238E27FC236}">
                <a16:creationId xmlns:a16="http://schemas.microsoft.com/office/drawing/2014/main" id="{7C823A7C-C5D8-0884-C45D-4472859863AD}"/>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8EDDDC7B-959B-4101-A353-3433A7E5A110}" type="slidenum">
              <a:rPr lang="en-US" altLang="en-US" sz="1800" smtClean="0">
                <a:solidFill>
                  <a:schemeClr val="tx2"/>
                </a:solidFill>
                <a:cs typeface="Arial" panose="020B0604020202020204" pitchFamily="34" charset="0"/>
              </a:rPr>
              <a:t>5</a:t>
            </a:fld>
            <a:endParaRPr lang="en-US" altLang="en-US" sz="1800">
              <a:solidFill>
                <a:schemeClr val="tx2"/>
              </a:solidFill>
              <a:cs typeface="Arial" panose="020B0604020202020204" pitchFamily="34" charset="0"/>
            </a:endParaRPr>
          </a:p>
        </p:txBody>
      </p:sp>
      <p:sp>
        <p:nvSpPr>
          <p:cNvPr id="6" name="Rectangle: Rounded Corners 5">
            <a:extLst>
              <a:ext uri="{FF2B5EF4-FFF2-40B4-BE49-F238E27FC236}">
                <a16:creationId xmlns:a16="http://schemas.microsoft.com/office/drawing/2014/main" id="{716384F0-C7B6-92AA-CB45-FA6C0B56F80D}"/>
              </a:ext>
            </a:extLst>
          </p:cNvPr>
          <p:cNvSpPr/>
          <p:nvPr/>
        </p:nvSpPr>
        <p:spPr>
          <a:xfrm>
            <a:off x="147638" y="1554163"/>
            <a:ext cx="8539162" cy="917575"/>
          </a:xfrm>
          <a:prstGeom prst="roundRect">
            <a:avLst/>
          </a:prstGeom>
          <a:noFill/>
          <a:ln w="539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extBox 1">
            <a:extLst>
              <a:ext uri="{FF2B5EF4-FFF2-40B4-BE49-F238E27FC236}">
                <a16:creationId xmlns:a16="http://schemas.microsoft.com/office/drawing/2014/main" id="{CF4DCFA8-3784-0D7E-0801-3BAB4AC290B7}"/>
              </a:ext>
            </a:extLst>
          </p:cNvPr>
          <p:cNvSpPr txBox="1"/>
          <p:nvPr/>
        </p:nvSpPr>
        <p:spPr>
          <a:xfrm>
            <a:off x="576263" y="2076450"/>
            <a:ext cx="1500187" cy="369888"/>
          </a:xfrm>
          <a:prstGeom prst="rect">
            <a:avLst/>
          </a:prstGeom>
          <a:solidFill>
            <a:srgbClr val="FFFF00"/>
          </a:solidFill>
          <a:ln w="76200">
            <a:solidFill>
              <a:srgbClr val="002060"/>
            </a:solidFill>
          </a:ln>
        </p:spPr>
        <p:txBody>
          <a:bodyPr>
            <a:spAutoFit/>
          </a:bodyPr>
          <a:lstStyle/>
          <a:p>
            <a:pPr>
              <a:defRPr/>
            </a:pPr>
            <a:r>
              <a:rPr lang="en-US" dirty="0">
                <a:solidFill>
                  <a:srgbClr val="002060"/>
                </a:solidFill>
                <a:latin typeface="+mn-lt"/>
              </a:rPr>
              <a:t>最低的成本</a:t>
            </a:r>
          </a:p>
        </p:txBody>
      </p:sp>
    </p:spTree>
  </p:cSld>
  <p:clrMapOvr>
    <a:masterClrMapping/>
  </p:clrMapOvr>
  <p:transition>
    <p:wipe dir="r"/>
  </p:transition>
</p:sld>
</file>

<file path=ppt/slides/slide66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F9BCF94A-BF83-DC06-A5A9-FB59953AB8A4}"/>
              </a:ext>
            </a:extLst>
          </p:cNvPr>
          <p:cNvSpPr>
            <a:spLocks noGrp="1"/>
          </p:cNvSpPr>
          <p:nvPr>
            <p:ph type="title"/>
          </p:nvPr>
        </p:nvSpPr>
        <p:spPr>
          <a:xfrm>
            <a:off x="457200" y="274638"/>
            <a:ext cx="8229600" cy="379412"/>
          </a:xfrm>
        </p:spPr>
        <p:txBody>
          <a:bodyPr/>
          <a:lstStyle/>
          <a:p>
            <a:r>
              <a:rPr lang="en-US" altLang="en-US"/>
              <a:t>课程评分</a:t>
            </a:r>
          </a:p>
        </p:txBody>
      </p:sp>
      <p:sp>
        <p:nvSpPr>
          <p:cNvPr id="16387" name="Slide Number Placeholder 3">
            <a:extLst>
              <a:ext uri="{FF2B5EF4-FFF2-40B4-BE49-F238E27FC236}">
                <a16:creationId xmlns:a16="http://schemas.microsoft.com/office/drawing/2014/main" id="{91AA24FA-3DED-84A6-EF82-F8B0EF7DB97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D8A89DCB-8288-48E1-B609-F42FB15A7331}" type="slidenum">
              <a:rPr lang="en-US" altLang="en-US" sz="1800" smtClean="0">
                <a:solidFill>
                  <a:schemeClr val="tx2"/>
                </a:solidFill>
                <a:cs typeface="Arial" panose="020B0604020202020204" pitchFamily="34" charset="0"/>
              </a:rPr>
              <a:t>6</a:t>
            </a:fld>
            <a:endParaRPr lang="en-US" altLang="en-US" sz="1800">
              <a:solidFill>
                <a:schemeClr val="tx2"/>
              </a:solidFill>
              <a:cs typeface="Arial" panose="020B0604020202020204" pitchFamily="34" charset="0"/>
            </a:endParaRPr>
          </a:p>
        </p:txBody>
      </p:sp>
      <p:pic>
        <p:nvPicPr>
          <p:cNvPr id="16388" name="Picture 1">
            <a:extLst>
              <a:ext uri="{FF2B5EF4-FFF2-40B4-BE49-F238E27FC236}">
                <a16:creationId xmlns:a16="http://schemas.microsoft.com/office/drawing/2014/main" id="{73CDCEB9-3736-1311-CEF1-54ECE90359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33450"/>
            <a:ext cx="8320088" cy="315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2">
            <a:extLst>
              <a:ext uri="{FF2B5EF4-FFF2-40B4-BE49-F238E27FC236}">
                <a16:creationId xmlns:a16="http://schemas.microsoft.com/office/drawing/2014/main" id="{BDB45347-2D63-B487-8047-DF3AB87B8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102225"/>
            <a:ext cx="8199438"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7292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AB3AE2FA-5A63-3DA8-4BAD-FF0D0ADE622E}"/>
              </a:ext>
            </a:extLst>
          </p:cNvPr>
          <p:cNvSpPr>
            <a:spLocks noGrp="1"/>
          </p:cNvSpPr>
          <p:nvPr>
            <p:ph type="title"/>
          </p:nvPr>
        </p:nvSpPr>
        <p:spPr/>
        <p:txBody>
          <a:bodyPr/>
          <a:lstStyle/>
          <a:p>
            <a:r>
              <a:rPr lang="en-US" altLang="en-US"/>
              <a:t>在STAT200中取得成功的关键</a:t>
            </a:r>
          </a:p>
        </p:txBody>
      </p:sp>
      <p:sp>
        <p:nvSpPr>
          <p:cNvPr id="17411" name="Content Placeholder 2">
            <a:extLst>
              <a:ext uri="{FF2B5EF4-FFF2-40B4-BE49-F238E27FC236}">
                <a16:creationId xmlns:a16="http://schemas.microsoft.com/office/drawing/2014/main" id="{C427D82C-5838-F71B-BD5F-CBE45AE62EA3}"/>
              </a:ext>
            </a:extLst>
          </p:cNvPr>
          <p:cNvSpPr>
            <a:spLocks noGrp="1"/>
          </p:cNvSpPr>
          <p:nvPr>
            <p:ph idx="1"/>
          </p:nvPr>
        </p:nvSpPr>
        <p:spPr>
          <a:xfrm>
            <a:off x="457200" y="1250950"/>
            <a:ext cx="8229600" cy="5165725"/>
          </a:xfrm>
        </p:spPr>
        <p:txBody>
          <a:bodyPr/>
          <a:lstStyle/>
          <a:p>
            <a:r>
              <a:rPr lang="en-US" altLang="en-US">
                <a:solidFill>
                  <a:srgbClr val="FF0000"/>
                </a:solidFill>
              </a:rPr>
              <a:t>跟上家庭作业的进度</a:t>
            </a:r>
            <a:r>
              <a:rPr lang="en-US" altLang="en-US"/>
              <a:t>，认真、完整地完成这些作业。</a:t>
            </a:r>
          </a:p>
          <a:p>
            <a:pPr lvl="1"/>
            <a:r>
              <a:rPr lang="en-US" altLang="en-US" sz="2400"/>
              <a:t>在线测试是基于家庭作业问题的。</a:t>
            </a:r>
          </a:p>
          <a:p>
            <a:pPr lvl="1"/>
            <a:r>
              <a:rPr lang="en-US" altLang="en-US" sz="2400"/>
              <a:t>期中考试是基于作业问题的。</a:t>
            </a:r>
          </a:p>
          <a:p>
            <a:pPr lvl="1"/>
            <a:r>
              <a:rPr lang="en-US" altLang="en-US" sz="2400"/>
              <a:t>期末考试是基于家庭作业问题。</a:t>
            </a:r>
          </a:p>
          <a:p>
            <a:r>
              <a:rPr lang="en-US" altLang="en-US">
                <a:solidFill>
                  <a:srgbClr val="FF0000"/>
                </a:solidFill>
              </a:rPr>
              <a:t>不要等到最后一分钟！!</a:t>
            </a:r>
          </a:p>
          <a:p>
            <a:pPr lvl="1"/>
            <a:r>
              <a:rPr lang="en-US" altLang="en-US" sz="2400"/>
              <a:t>家庭作业将需要多个小时来完成。</a:t>
            </a:r>
          </a:p>
          <a:p>
            <a:pPr lvl="1"/>
            <a:r>
              <a:rPr lang="en-US" altLang="en-US" sz="2400"/>
              <a:t>不要在到期日的晚上10:45开始做HW。</a:t>
            </a:r>
          </a:p>
          <a:p>
            <a:r>
              <a:rPr lang="en-US" altLang="en-US">
                <a:solidFill>
                  <a:srgbClr val="FF0000"/>
                </a:solidFill>
              </a:rPr>
              <a:t>学习使用StatCrunch</a:t>
            </a:r>
          </a:p>
          <a:p>
            <a:pPr lvl="1"/>
            <a:r>
              <a:rPr lang="en-US" altLang="en-US" sz="2400"/>
              <a:t>这将是一个重要的节省时间的方法，特别是对于2</a:t>
            </a:r>
            <a:r>
              <a:rPr lang="en-US" altLang="en-US" sz="2400" baseline="30000"/>
              <a:t>nd</a:t>
            </a:r>
            <a:r>
              <a:rPr lang="en-US" altLang="en-US" sz="2400"/>
              <a:t> 一半的课程</a:t>
            </a:r>
            <a:r>
              <a:rPr lang="en-US" altLang="en-US" sz="2400"/>
              <a:t>中比较复杂的主题。</a:t>
            </a:r>
          </a:p>
          <a:p>
            <a:pPr lvl="1"/>
            <a:endParaRPr lang="en-US" altLang="en-US"/>
          </a:p>
        </p:txBody>
      </p:sp>
      <p:sp>
        <p:nvSpPr>
          <p:cNvPr id="17412" name="Slide Number Placeholder 3">
            <a:extLst>
              <a:ext uri="{FF2B5EF4-FFF2-40B4-BE49-F238E27FC236}">
                <a16:creationId xmlns:a16="http://schemas.microsoft.com/office/drawing/2014/main" id="{5600108B-CA4B-1FE3-114C-2F16893FA36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49827BC3-4BC5-4E82-907F-93DAFEF342F0}" type="slidenum">
              <a:rPr lang="en-US" altLang="en-US" sz="1800" smtClean="0">
                <a:solidFill>
                  <a:schemeClr val="tx2"/>
                </a:solidFill>
                <a:cs typeface="Arial" panose="020B0604020202020204" pitchFamily="34" charset="0"/>
              </a:rPr>
              <a:t>7</a:t>
            </a:fld>
            <a:endParaRPr lang="en-US" altLang="en-US" sz="1800">
              <a:solidFill>
                <a:schemeClr val="tx2"/>
              </a:solidFill>
              <a:cs typeface="Arial" panose="020B0604020202020204" pitchFamily="34" charset="0"/>
            </a:endParaRPr>
          </a:p>
        </p:txBody>
      </p:sp>
    </p:spTree>
  </p:cSld>
  <p:clrMapOvr>
    <a:masterClrMapping/>
  </p:clrMapOvr>
  <p:transition>
    <p:wipe dir="r"/>
  </p:transition>
</p:sld>
</file>

<file path=ppt/slides/slide8242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37DF30AD-A26E-1C34-C99F-F8F7A979ECA7}"/>
              </a:ext>
            </a:extLst>
          </p:cNvPr>
          <p:cNvSpPr>
            <a:spLocks noGrp="1"/>
          </p:cNvSpPr>
          <p:nvPr>
            <p:ph type="title"/>
          </p:nvPr>
        </p:nvSpPr>
        <p:spPr/>
        <p:txBody>
          <a:bodyPr/>
          <a:lstStyle/>
          <a:p>
            <a:r>
              <a:rPr lang="en-US" altLang="en-US"/>
              <a:t>是否有任何额外信贷？</a:t>
            </a:r>
          </a:p>
        </p:txBody>
      </p:sp>
      <p:sp>
        <p:nvSpPr>
          <p:cNvPr id="18435" name="Content Placeholder 2">
            <a:extLst>
              <a:ext uri="{FF2B5EF4-FFF2-40B4-BE49-F238E27FC236}">
                <a16:creationId xmlns:a16="http://schemas.microsoft.com/office/drawing/2014/main" id="{E0EF5F74-E49C-7961-6438-6DBC1D842329}"/>
              </a:ext>
            </a:extLst>
          </p:cNvPr>
          <p:cNvSpPr>
            <a:spLocks noGrp="1"/>
          </p:cNvSpPr>
          <p:nvPr>
            <p:ph idx="1"/>
          </p:nvPr>
        </p:nvSpPr>
        <p:spPr/>
        <p:txBody>
          <a:bodyPr/>
          <a:lstStyle/>
          <a:p>
            <a:r>
              <a:rPr lang="en-US" altLang="en-US"/>
              <a:t>请注意。</a:t>
            </a:r>
          </a:p>
          <a:p>
            <a:endParaRPr lang="en-US" altLang="en-US"/>
          </a:p>
          <a:p>
            <a:r>
              <a:rPr lang="en-US" altLang="en-US" sz="3200">
                <a:solidFill>
                  <a:srgbClr val="FF0000"/>
                </a:solidFill>
              </a:rPr>
              <a:t>这门STAT200课程</a:t>
            </a:r>
            <a:r>
              <a:rPr lang="en-US" altLang="en-US" sz="3200" b="1" i="1" u="sng">
                <a:solidFill>
                  <a:srgbClr val="FF0000"/>
                </a:solidFill>
              </a:rPr>
              <a:t>不</a:t>
            </a:r>
            <a:r>
              <a:rPr lang="en-US" altLang="en-US" sz="3200">
                <a:solidFill>
                  <a:srgbClr val="FF0000"/>
                </a:solidFill>
              </a:rPr>
              <a:t>存在</a:t>
            </a:r>
            <a:r>
              <a:rPr lang="en-US" altLang="en-US" sz="3200">
                <a:solidFill>
                  <a:srgbClr val="FF0000"/>
                </a:solidFill>
              </a:rPr>
              <a:t>额外的学分。</a:t>
            </a:r>
          </a:p>
          <a:p>
            <a:endParaRPr lang="en-US" altLang="en-US" sz="3200">
              <a:solidFill>
                <a:srgbClr val="FF0000"/>
              </a:solidFill>
            </a:endParaRPr>
          </a:p>
          <a:p>
            <a:r>
              <a:rPr lang="en-US" altLang="en-US"/>
              <a:t>家庭作业的设计是为了让你可以回去提高你的分数和重做不正确的问题（理论上可以达到100%的家庭作业）。</a:t>
            </a:r>
          </a:p>
        </p:txBody>
      </p:sp>
      <p:sp>
        <p:nvSpPr>
          <p:cNvPr id="18436" name="Slide Number Placeholder 3">
            <a:extLst>
              <a:ext uri="{FF2B5EF4-FFF2-40B4-BE49-F238E27FC236}">
                <a16:creationId xmlns:a16="http://schemas.microsoft.com/office/drawing/2014/main" id="{65BC36B4-D93F-1533-AF42-717F0E0A88B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CCE46C1E-463B-4E61-B8EF-BE167DE37ABB}" type="slidenum">
              <a:rPr lang="en-US" altLang="en-US" sz="1800" smtClean="0">
                <a:solidFill>
                  <a:schemeClr val="tx2"/>
                </a:solidFill>
                <a:cs typeface="Arial" panose="020B0604020202020204" pitchFamily="34" charset="0"/>
              </a:rPr>
              <a:t>8</a:t>
            </a:fld>
            <a:endParaRPr lang="en-US" altLang="en-US" sz="1800">
              <a:solidFill>
                <a:schemeClr val="tx2"/>
              </a:solidFill>
              <a:cs typeface="Arial" panose="020B0604020202020204" pitchFamily="34" charset="0"/>
            </a:endParaRPr>
          </a:p>
        </p:txBody>
      </p:sp>
    </p:spTree>
  </p:cSld>
  <p:clrMapOvr>
    <a:masterClrMapping/>
  </p:clrMapOvr>
  <p:transition>
    <p:wipe dir="r"/>
  </p:transition>
</p:sld>
</file>

<file path=ppt/slides/slide9212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CA47B19B-731E-D681-C54E-D4534CFCF9D4}"/>
              </a:ext>
            </a:extLst>
          </p:cNvPr>
          <p:cNvSpPr>
            <a:spLocks noGrp="1"/>
          </p:cNvSpPr>
          <p:nvPr>
            <p:ph type="title"/>
          </p:nvPr>
        </p:nvSpPr>
        <p:spPr>
          <a:xfrm>
            <a:off x="457200" y="274638"/>
            <a:ext cx="8229600" cy="538162"/>
          </a:xfrm>
        </p:spPr>
        <p:txBody>
          <a:bodyPr/>
          <a:lstStyle/>
          <a:p>
            <a:r>
              <a:rPr lang="en-US" altLang="en-US"/>
              <a:t>学术诚信 </a:t>
            </a:r>
          </a:p>
        </p:txBody>
      </p:sp>
      <p:sp>
        <p:nvSpPr>
          <p:cNvPr id="19459" name="Content Placeholder 2">
            <a:extLst>
              <a:ext uri="{FF2B5EF4-FFF2-40B4-BE49-F238E27FC236}">
                <a16:creationId xmlns:a16="http://schemas.microsoft.com/office/drawing/2014/main" id="{E3A566E3-99D4-611B-4482-05469261FEBE}"/>
              </a:ext>
            </a:extLst>
          </p:cNvPr>
          <p:cNvSpPr>
            <a:spLocks noGrp="1"/>
          </p:cNvSpPr>
          <p:nvPr>
            <p:ph idx="1"/>
          </p:nvPr>
        </p:nvSpPr>
        <p:spPr>
          <a:xfrm>
            <a:off x="249238" y="790575"/>
            <a:ext cx="8229600" cy="4525963"/>
          </a:xfrm>
        </p:spPr>
        <p:txBody>
          <a:bodyPr/>
          <a:lstStyle/>
          <a:p>
            <a:r>
              <a:rPr lang="en-US" altLang="en-US" sz="2000"/>
              <a:t>大学将学术诚信定义为以公开、诚实和负责任的方式追求学术活动。所有学生都应以个人诚信行事，尊重其他学生的尊严、权利和财产，并帮助创造和维持一个环境，使所有人都能通过自己的努力成果取得成功（参考</a:t>
            </a:r>
            <a:r>
              <a:rPr lang="en-US" altLang="en-US" sz="2000">
                <a:hlinkClick r:id="rId2"/>
              </a:rPr>
              <a:t>教务处政策49-20</a:t>
            </a:r>
            <a:r>
              <a:rPr lang="en-US" altLang="en-US" sz="2000"/>
              <a:t>）。 </a:t>
            </a:r>
          </a:p>
          <a:p>
            <a:r>
              <a:rPr lang="en-US" altLang="en-US" sz="2000"/>
              <a:t>任何形式的不诚实行为在本课程中都是不能容忍的。不诚实行为包括但不限于：作弊、抄袭、编造信息或引文、为他人的学术不诚实行为提供便利、未经授权拥有考试材料、提交他人的作品或以前使用过的作品而不通知教师、或篡改其他学生的学术作品。 </a:t>
            </a:r>
          </a:p>
          <a:p>
            <a:r>
              <a:rPr lang="en-US" altLang="en-US" sz="2000"/>
              <a:t>被发现不诚实的学生将受到学术制裁，并将被报告给大学的学生行为办公室，以获得可能的进一步纪律制裁。</a:t>
            </a:r>
          </a:p>
        </p:txBody>
      </p:sp>
      <p:sp>
        <p:nvSpPr>
          <p:cNvPr id="19460" name="Slide Number Placeholder 3">
            <a:extLst>
              <a:ext uri="{FF2B5EF4-FFF2-40B4-BE49-F238E27FC236}">
                <a16:creationId xmlns:a16="http://schemas.microsoft.com/office/drawing/2014/main" id="{6D34F921-CAE5-1925-9ABC-B21484AB1DE7}"/>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accent1"/>
              </a:buClr>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9pPr>
          </a:lstStyle>
          <a:p>
            <a:pPr>
              <a:spcBef>
                <a:spcPct val="0"/>
              </a:spcBef>
              <a:buClrTx/>
              <a:buFontTx/>
              <a:buNone/>
            </a:pPr>
            <a:fld id="{51DE18C2-C56B-4B73-8B63-D24D14A5AC87}" type="slidenum">
              <a:rPr lang="en-US" altLang="en-US" sz="1800" smtClean="0">
                <a:solidFill>
                  <a:schemeClr val="tx2"/>
                </a:solidFill>
                <a:cs typeface="Arial" panose="020B0604020202020204" pitchFamily="34" charset="0"/>
              </a:rPr>
              <a:t>9</a:t>
            </a:fld>
            <a:endParaRPr lang="en-US" altLang="en-US" sz="1800">
              <a:solidFill>
                <a:schemeClr val="tx2"/>
              </a:solidFill>
              <a:cs typeface="Arial" panose="020B0604020202020204" pitchFamily="34" charset="0"/>
            </a:endParaRPr>
          </a:p>
        </p:txBody>
      </p:sp>
      <p:sp>
        <p:nvSpPr>
          <p:cNvPr id="2" name="TextBox 1">
            <a:extLst>
              <a:ext uri="{FF2B5EF4-FFF2-40B4-BE49-F238E27FC236}">
                <a16:creationId xmlns:a16="http://schemas.microsoft.com/office/drawing/2014/main" id="{175D5838-F8BD-1E27-99D7-226584CF14D1}"/>
              </a:ext>
            </a:extLst>
          </p:cNvPr>
          <p:cNvSpPr txBox="1"/>
          <p:nvPr/>
        </p:nvSpPr>
        <p:spPr>
          <a:xfrm>
            <a:off x="249238" y="5414963"/>
            <a:ext cx="8742362" cy="1385887"/>
          </a:xfrm>
          <a:prstGeom prst="rect">
            <a:avLst/>
          </a:prstGeom>
          <a:solidFill>
            <a:srgbClr val="FFFF00"/>
          </a:solidFill>
          <a:ln w="47625">
            <a:solidFill>
              <a:srgbClr val="002060"/>
            </a:solidFill>
          </a:ln>
        </p:spPr>
        <p:txBody>
          <a:bodyPr>
            <a:spAutoFit/>
          </a:bodyPr>
          <a:lstStyle/>
          <a:p>
            <a:pPr>
              <a:defRPr/>
            </a:pPr>
            <a:r>
              <a:rPr lang="en-US" sz="2800" dirty="0">
                <a:solidFill>
                  <a:srgbClr val="FF0000"/>
                </a:solidFill>
                <a:latin typeface="+mn-lt"/>
              </a:rPr>
              <a:t>任何学生在完成在线作业或在线考试时使用任何形式的外部帮助，将自动获得该课程的 "F "级成绩。</a:t>
            </a:r>
          </a:p>
        </p:txBody>
      </p:sp>
    </p:spTree>
  </p:cSld>
  <p:clrMapOvr>
    <a:masterClrMapping/>
  </p:clrMapOvr>
  <p:transition>
    <p:wipe dir="r"/>
  </p:transition>
</p:sld>
</file>

<file path=ppt/theme/theme111.xml><?xml version="1.0" encoding="utf-8"?>
<a:theme xmlns:a="http://schemas.openxmlformats.org/drawingml/2006/main" name="lf4template">
  <a:themeElements>
    <a:clrScheme name="Custom 1">
      <a:dk1>
        <a:sysClr val="windowText" lastClr="000000"/>
      </a:dk1>
      <a:lt1>
        <a:srgbClr val="FFFFFF"/>
      </a:lt1>
      <a:dk2>
        <a:srgbClr val="004988"/>
      </a:dk2>
      <a:lt2>
        <a:srgbClr val="EEECE1"/>
      </a:lt2>
      <a:accent1>
        <a:srgbClr val="D17230"/>
      </a:accent1>
      <a:accent2>
        <a:srgbClr val="AE0337"/>
      </a:accent2>
      <a:accent3>
        <a:srgbClr val="83BB35"/>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err="1" smtClean="0">
            <a:latin typeface="+mn-lt"/>
          </a:defRPr>
        </a:defPPr>
      </a:lstStyle>
    </a:txDef>
  </a:objectDefaults>
  <a:extraClrSchemeLst/>
</a:theme>
</file>

<file path=ppt/theme/theme22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3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ap:Properties xmlns:vt="http://schemas.openxmlformats.org/officeDocument/2006/docPropsVTypes" xmlns:ap="http://schemas.openxmlformats.org/officeDocument/2006/extended-properties">
  <ap:Template>lf4template</ap:Template>
  <ap:TotalTime>4149</ap:TotalTime>
  <ap:Words>2342</ap:Words>
  <ap:Application>Microsoft Office PowerPoint</ap:Application>
  <ap:PresentationFormat>全屏显示(4:3)</ap:PresentationFormat>
  <ap:Paragraphs>301</ap:Paragraphs>
  <ap:Slides>29</ap:Slides>
  <ap:Notes>1</ap:Notes>
  <ap:HiddenSlides>0</ap:HiddenSlides>
  <ap:MMClips>0</ap:MMClips>
  <ap:ScaleCrop>false</ap:ScaleCrop>
  <ap:HeadingPairs>
    <vt:vector baseType="variant" size="6">
      <vt:variant>
        <vt:lpstr>已用的字体</vt:lpstr>
      </vt:variant>
      <vt:variant>
        <vt:i4>6</vt:i4>
      </vt:variant>
      <vt:variant>
        <vt:lpstr>主题</vt:lpstr>
      </vt:variant>
      <vt:variant>
        <vt:i4>1</vt:i4>
      </vt:variant>
      <vt:variant>
        <vt:lpstr>幻灯片标题</vt:lpstr>
      </vt:variant>
      <vt:variant>
        <vt:i4>29</vt:i4>
      </vt:variant>
    </vt:vector>
  </ap:HeadingPairs>
  <ap:TitlesOfParts>
    <vt:vector baseType="lpstr" size="36">
      <vt:lpstr>Arial</vt:lpstr>
      <vt:lpstr>Times New Roman</vt:lpstr>
      <vt:lpstr>Wingdings</vt:lpstr>
      <vt:lpstr>Calibri</vt:lpstr>
      <vt:lpstr>MS PGothic</vt:lpstr>
      <vt:lpstr>ＭＳ Ｐ明朝</vt:lpstr>
      <vt:lpstr>lf4template</vt:lpstr>
      <vt:lpstr>Welcome to STAT200</vt:lpstr>
      <vt:lpstr>STAT200 – Elementary Statistics Summer2, 2022</vt:lpstr>
      <vt:lpstr>Key Concepts for STAT200</vt:lpstr>
      <vt:lpstr>MATERIALS For Course</vt:lpstr>
      <vt:lpstr>Note: MyMathLab Access is Required !!</vt:lpstr>
      <vt:lpstr>Course Grading</vt:lpstr>
      <vt:lpstr>Keys to Success in STAT200</vt:lpstr>
      <vt:lpstr>Is there any Extra Credit available?</vt:lpstr>
      <vt:lpstr>Academic Integrity </vt:lpstr>
      <vt:lpstr>Late Policy</vt:lpstr>
      <vt:lpstr>Registering for MyMathLab</vt:lpstr>
      <vt:lpstr>Registering for MyMathLab</vt:lpstr>
      <vt:lpstr>Using MyMathLab in STAT200</vt:lpstr>
      <vt:lpstr>Due Dates for HWs and Exams</vt:lpstr>
      <vt:lpstr>PowerPoint 演示文稿</vt:lpstr>
      <vt:lpstr>Course Administration</vt:lpstr>
      <vt:lpstr>More Details on Assessments</vt:lpstr>
      <vt:lpstr>Tests are taken in MyMathLab</vt:lpstr>
      <vt:lpstr>Midterm and Final Exam  in STAT200</vt:lpstr>
      <vt:lpstr>Setup for Midterm and  Final Exams</vt:lpstr>
      <vt:lpstr> MyMathLab Homeworks</vt:lpstr>
      <vt:lpstr>MyMathLab Example</vt:lpstr>
      <vt:lpstr>Help Within MyMathLab</vt:lpstr>
      <vt:lpstr>Help Within MyMathLab HW</vt:lpstr>
      <vt:lpstr>More on MyMathLab</vt:lpstr>
      <vt:lpstr>More on MyMathLab</vt:lpstr>
      <vt:lpstr>CHALLENGES IN STAT200</vt:lpstr>
      <vt:lpstr>Additional Support</vt:lpstr>
      <vt:lpstr>Additional Support (continued)</vt:lpstr>
    </vt:vector>
  </ap:TitlesOfParts>
  <ap:Company>FCCJ</ap:Company>
  <ap:LinksUpToDate>false</ap:LinksUpToDate>
  <ap:SharedDoc>false</ap:SharedDoc>
  <ap:HyperlinksChanged>false</ap:HyperlinksChanged>
  <ap:AppVersion>16.0000</ap:AppVersion>
</ap:Properties>
</file>

<file path=docProps/core.xml><?xml version="1.0" encoding="utf-8"?>
<coreProperties xmlns:dc="http://purl.org/dc/elements/1.1/" xmlns:dcterms="http://purl.org/dc/terms/" xmlns:xsi="http://www.w3.org/2001/XMLSchema-instance" xmlns="http://schemas.openxmlformats.org/package/2006/metadata/core-properties">
  <dc:title>Chapter 1</dc:title>
  <dc:creator>Lyn Noble</dc:creator>
  <dc:description>Send Comments To:
Lyn Noble
11901 Beach Blvd
Jacksonville FL 32246
lnoble@fccj.edu</dc:description>
  <lastModifiedBy>qiu shi</lastModifiedBy>
  <revision>234</revision>
  <dcterms:created xsi:type="dcterms:W3CDTF">2007-07-18T23:54:35.0000000Z</dcterms:created>
  <dcterms:modified xsi:type="dcterms:W3CDTF">2022-07-09T04:02:44.0000000Z</dcterms:modified>
  <keywords>, docId:DF54B209831AB65409810CC066B04244</keywords>
</coreProperties>
</file>