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handoutMasterIdLst>
    <p:handoutMasterId r:id="rId32"/>
  </p:handoutMasterIdLst>
  <p:sldIdLst>
    <p:sldId id="357" r:id="rId2"/>
    <p:sldId id="257" r:id="rId3"/>
    <p:sldId id="328" r:id="rId4"/>
    <p:sldId id="319" r:id="rId5"/>
    <p:sldId id="367" r:id="rId6"/>
    <p:sldId id="352" r:id="rId7"/>
    <p:sldId id="379" r:id="rId8"/>
    <p:sldId id="375" r:id="rId9"/>
    <p:sldId id="377" r:id="rId10"/>
    <p:sldId id="378" r:id="rId11"/>
    <p:sldId id="384" r:id="rId12"/>
    <p:sldId id="410" r:id="rId13"/>
    <p:sldId id="371" r:id="rId14"/>
    <p:sldId id="383" r:id="rId15"/>
    <p:sldId id="351" r:id="rId16"/>
    <p:sldId id="358" r:id="rId17"/>
    <p:sldId id="354" r:id="rId18"/>
    <p:sldId id="353" r:id="rId19"/>
    <p:sldId id="407" r:id="rId20"/>
    <p:sldId id="408" r:id="rId21"/>
    <p:sldId id="364" r:id="rId22"/>
    <p:sldId id="362" r:id="rId23"/>
    <p:sldId id="372" r:id="rId24"/>
    <p:sldId id="361" r:id="rId25"/>
    <p:sldId id="363" r:id="rId26"/>
    <p:sldId id="373" r:id="rId27"/>
    <p:sldId id="366" r:id="rId28"/>
    <p:sldId id="360" r:id="rId29"/>
    <p:sldId id="409" r:id="rId3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106" d="100"/>
          <a:sy n="106" d="100"/>
        </p:scale>
        <p:origin x="175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26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0F9E77-34D5-8C63-70D7-7525F5A3EFBF}"/>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Chapter 1</a:t>
            </a:r>
          </a:p>
        </p:txBody>
      </p:sp>
      <p:sp>
        <p:nvSpPr>
          <p:cNvPr id="4" name="Footer Placeholder 3">
            <a:extLst>
              <a:ext uri="{FF2B5EF4-FFF2-40B4-BE49-F238E27FC236}">
                <a16:creationId xmlns:a16="http://schemas.microsoft.com/office/drawing/2014/main" id="{5331EDF1-58AD-4545-418E-F82D1653F2B8}"/>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 4th ed</a:t>
            </a:r>
          </a:p>
        </p:txBody>
      </p:sp>
      <p:sp>
        <p:nvSpPr>
          <p:cNvPr id="5" name="Slide Number Placeholder 4">
            <a:extLst>
              <a:ext uri="{FF2B5EF4-FFF2-40B4-BE49-F238E27FC236}">
                <a16:creationId xmlns:a16="http://schemas.microsoft.com/office/drawing/2014/main" id="{B22B79C4-2A3A-7292-F4CF-319487782605}"/>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6CD0EF8-22DB-43FC-9A73-927F320AE4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83B8B-E2C1-B46D-8EBA-2EAD595B5515}"/>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Chapter 1</a:t>
            </a:r>
          </a:p>
        </p:txBody>
      </p:sp>
      <p:sp>
        <p:nvSpPr>
          <p:cNvPr id="4" name="Slide Image Placeholder 3">
            <a:extLst>
              <a:ext uri="{FF2B5EF4-FFF2-40B4-BE49-F238E27FC236}">
                <a16:creationId xmlns:a16="http://schemas.microsoft.com/office/drawing/2014/main" id="{C782F99B-6B5A-2733-4162-F7FD90E9A6D5}"/>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7CEEAC23-917C-7FAB-608B-964478ED1CFF}"/>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14D5E9D-2059-A89D-4F49-7F44787599C3}"/>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 4th ed</a:t>
            </a:r>
          </a:p>
        </p:txBody>
      </p:sp>
      <p:sp>
        <p:nvSpPr>
          <p:cNvPr id="7" name="Slide Number Placeholder 6">
            <a:extLst>
              <a:ext uri="{FF2B5EF4-FFF2-40B4-BE49-F238E27FC236}">
                <a16:creationId xmlns:a16="http://schemas.microsoft.com/office/drawing/2014/main" id="{9C7E0095-D3D7-E962-BF12-B3C5A1DAF1F0}"/>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D61AE1B6-4E45-48FE-9DC2-6303841BE8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D1C94A-AD78-956C-43F6-52CEDF7856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350B8AC0-EA1B-6388-5C76-0D9DD47448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B8DB789B-58C7-0EFA-5D0E-2CD319758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4F9176-0CE1-4D12-B09D-2F68EEF75364}"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
        <p:nvSpPr>
          <p:cNvPr id="12293" name="Footer Placeholder 4">
            <a:extLst>
              <a:ext uri="{FF2B5EF4-FFF2-40B4-BE49-F238E27FC236}">
                <a16:creationId xmlns:a16="http://schemas.microsoft.com/office/drawing/2014/main" id="{A88886EC-F988-1BA8-6E03-7F648D70AEA3}"/>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Larson/Farber 4th ed</a:t>
            </a:r>
          </a:p>
        </p:txBody>
      </p:sp>
      <p:sp>
        <p:nvSpPr>
          <p:cNvPr id="12294" name="Header Placeholder 5">
            <a:extLst>
              <a:ext uri="{FF2B5EF4-FFF2-40B4-BE49-F238E27FC236}">
                <a16:creationId xmlns:a16="http://schemas.microsoft.com/office/drawing/2014/main" id="{5448CCF5-C30A-1CDF-A12B-DA033A1E2266}"/>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Chapter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Footer Placeholder 4">
            <a:extLst>
              <a:ext uri="{FF2B5EF4-FFF2-40B4-BE49-F238E27FC236}">
                <a16:creationId xmlns:a16="http://schemas.microsoft.com/office/drawing/2014/main" id="{3ED41EA5-D170-ED7E-AD6E-631F7BBEE0F6}"/>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0231CDF8-6E1B-B03B-7BCF-E4468F7386CB}"/>
              </a:ext>
            </a:extLst>
          </p:cNvPr>
          <p:cNvSpPr>
            <a:spLocks noGrp="1"/>
          </p:cNvSpPr>
          <p:nvPr>
            <p:ph type="sldNum" sz="quarter" idx="11"/>
          </p:nvPr>
        </p:nvSpPr>
        <p:spPr/>
        <p:txBody>
          <a:bodyPr/>
          <a:lstStyle>
            <a:lvl1pPr>
              <a:defRPr>
                <a:solidFill>
                  <a:schemeClr val="tx2"/>
                </a:solidFill>
              </a:defRPr>
            </a:lvl1pPr>
          </a:lstStyle>
          <a:p>
            <a:pPr>
              <a:defRPr/>
            </a:pPr>
            <a:fld id="{5024C60F-1A15-4348-813A-06968864F6C5}" type="slidenum">
              <a:rPr lang="en-US" altLang="en-US"/>
              <a:pPr>
                <a:defRPr/>
              </a:pPr>
              <a:t>‹#›</a:t>
            </a:fld>
            <a:endParaRPr lang="en-US" altLang="en-US"/>
          </a:p>
        </p:txBody>
      </p:sp>
    </p:spTree>
    <p:extLst>
      <p:ext uri="{BB962C8B-B14F-4D97-AF65-F5344CB8AC3E}">
        <p14:creationId xmlns:p14="http://schemas.microsoft.com/office/powerpoint/2010/main" val="38560504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915C56BD-A0CD-77C3-FDC5-E66045DBB01E}"/>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172DC2CC-F61C-E2A7-6D94-439D7F7742E4}"/>
              </a:ext>
            </a:extLst>
          </p:cNvPr>
          <p:cNvSpPr>
            <a:spLocks noGrp="1"/>
          </p:cNvSpPr>
          <p:nvPr>
            <p:ph type="sldNum" sz="quarter" idx="11"/>
          </p:nvPr>
        </p:nvSpPr>
        <p:spPr/>
        <p:txBody>
          <a:bodyPr/>
          <a:lstStyle>
            <a:lvl1pPr>
              <a:defRPr>
                <a:solidFill>
                  <a:schemeClr val="tx2"/>
                </a:solidFill>
              </a:defRPr>
            </a:lvl1pPr>
          </a:lstStyle>
          <a:p>
            <a:pPr>
              <a:defRPr/>
            </a:pPr>
            <a:fld id="{12B22BB1-C8E1-4DF2-BA20-9703BBB228AE}" type="slidenum">
              <a:rPr lang="en-US" altLang="en-US"/>
              <a:pPr>
                <a:defRPr/>
              </a:pPr>
              <a:t>‹#›</a:t>
            </a:fld>
            <a:endParaRPr lang="en-US" altLang="en-US"/>
          </a:p>
        </p:txBody>
      </p:sp>
    </p:spTree>
    <p:extLst>
      <p:ext uri="{BB962C8B-B14F-4D97-AF65-F5344CB8AC3E}">
        <p14:creationId xmlns:p14="http://schemas.microsoft.com/office/powerpoint/2010/main" val="376376134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61620C7-3B2A-5D6A-04B6-E882DC12E61F}"/>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AF159A21-7F8A-FDE4-A3A8-D355C33A7AAB}"/>
              </a:ext>
            </a:extLst>
          </p:cNvPr>
          <p:cNvSpPr>
            <a:spLocks noGrp="1"/>
          </p:cNvSpPr>
          <p:nvPr>
            <p:ph type="sldNum" sz="quarter" idx="11"/>
          </p:nvPr>
        </p:nvSpPr>
        <p:spPr/>
        <p:txBody>
          <a:bodyPr/>
          <a:lstStyle>
            <a:lvl1pPr>
              <a:defRPr>
                <a:solidFill>
                  <a:schemeClr val="tx2"/>
                </a:solidFill>
              </a:defRPr>
            </a:lvl1pPr>
          </a:lstStyle>
          <a:p>
            <a:pPr>
              <a:defRPr/>
            </a:pPr>
            <a:fld id="{725FAD78-3BD3-4F90-89F5-8BE306994DA6}" type="slidenum">
              <a:rPr lang="en-US" altLang="en-US"/>
              <a:pPr>
                <a:defRPr/>
              </a:pPr>
              <a:t>‹#›</a:t>
            </a:fld>
            <a:endParaRPr lang="en-US" altLang="en-US"/>
          </a:p>
        </p:txBody>
      </p:sp>
    </p:spTree>
    <p:extLst>
      <p:ext uri="{BB962C8B-B14F-4D97-AF65-F5344CB8AC3E}">
        <p14:creationId xmlns:p14="http://schemas.microsoft.com/office/powerpoint/2010/main" val="219109751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FBDB78D6-0174-B47D-C420-2C1CE54FEAFC}"/>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8" name="Slide Number Placeholder 5">
            <a:extLst>
              <a:ext uri="{FF2B5EF4-FFF2-40B4-BE49-F238E27FC236}">
                <a16:creationId xmlns:a16="http://schemas.microsoft.com/office/drawing/2014/main" id="{A4E3E322-17B0-D221-0413-654ED5BB9EE6}"/>
              </a:ext>
            </a:extLst>
          </p:cNvPr>
          <p:cNvSpPr>
            <a:spLocks noGrp="1"/>
          </p:cNvSpPr>
          <p:nvPr>
            <p:ph type="sldNum" sz="quarter" idx="11"/>
          </p:nvPr>
        </p:nvSpPr>
        <p:spPr/>
        <p:txBody>
          <a:bodyPr/>
          <a:lstStyle>
            <a:lvl1pPr>
              <a:defRPr>
                <a:solidFill>
                  <a:schemeClr val="tx2"/>
                </a:solidFill>
              </a:defRPr>
            </a:lvl1pPr>
          </a:lstStyle>
          <a:p>
            <a:pPr>
              <a:defRPr/>
            </a:pPr>
            <a:fld id="{68C80FA9-C6FB-499A-A23B-F023D6FE4B76}" type="slidenum">
              <a:rPr lang="en-US" altLang="en-US"/>
              <a:pPr>
                <a:defRPr/>
              </a:pPr>
              <a:t>‹#›</a:t>
            </a:fld>
            <a:endParaRPr lang="en-US" altLang="en-US"/>
          </a:p>
        </p:txBody>
      </p:sp>
    </p:spTree>
    <p:extLst>
      <p:ext uri="{BB962C8B-B14F-4D97-AF65-F5344CB8AC3E}">
        <p14:creationId xmlns:p14="http://schemas.microsoft.com/office/powerpoint/2010/main" val="9301489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Footer Placeholder 4">
            <a:extLst>
              <a:ext uri="{FF2B5EF4-FFF2-40B4-BE49-F238E27FC236}">
                <a16:creationId xmlns:a16="http://schemas.microsoft.com/office/drawing/2014/main" id="{6169CB68-3944-4802-FD89-87B806BE015B}"/>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5E8E6248-538F-5BD0-766A-BC2734FB296D}"/>
              </a:ext>
            </a:extLst>
          </p:cNvPr>
          <p:cNvSpPr>
            <a:spLocks noGrp="1"/>
          </p:cNvSpPr>
          <p:nvPr>
            <p:ph type="sldNum" sz="quarter" idx="11"/>
          </p:nvPr>
        </p:nvSpPr>
        <p:spPr/>
        <p:txBody>
          <a:bodyPr/>
          <a:lstStyle>
            <a:lvl1pPr>
              <a:defRPr>
                <a:solidFill>
                  <a:schemeClr val="tx2"/>
                </a:solidFill>
              </a:defRPr>
            </a:lvl1pPr>
          </a:lstStyle>
          <a:p>
            <a:pPr>
              <a:defRPr/>
            </a:pPr>
            <a:fld id="{A6FCFA45-C45A-4816-8250-75A08482D4A4}" type="slidenum">
              <a:rPr lang="en-US" altLang="en-US"/>
              <a:pPr>
                <a:defRPr/>
              </a:pPr>
              <a:t>‹#›</a:t>
            </a:fld>
            <a:endParaRPr lang="en-US" altLang="en-US"/>
          </a:p>
        </p:txBody>
      </p:sp>
    </p:spTree>
    <p:extLst>
      <p:ext uri="{BB962C8B-B14F-4D97-AF65-F5344CB8AC3E}">
        <p14:creationId xmlns:p14="http://schemas.microsoft.com/office/powerpoint/2010/main" val="193346496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4">
            <a:extLst>
              <a:ext uri="{FF2B5EF4-FFF2-40B4-BE49-F238E27FC236}">
                <a16:creationId xmlns:a16="http://schemas.microsoft.com/office/drawing/2014/main" id="{C84D11C4-A8B1-BCD3-2BAF-71771A5CD3AC}"/>
              </a:ext>
            </a:extLst>
          </p:cNvPr>
          <p:cNvSpPr>
            <a:spLocks noGrp="1"/>
          </p:cNvSpPr>
          <p:nvPr>
            <p:ph type="ftr" sz="quarter" idx="13"/>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9773E223-A1C7-9B56-B791-262402F4BE8E}"/>
              </a:ext>
            </a:extLst>
          </p:cNvPr>
          <p:cNvSpPr>
            <a:spLocks noGrp="1"/>
          </p:cNvSpPr>
          <p:nvPr>
            <p:ph type="sldNum" sz="quarter" idx="14"/>
          </p:nvPr>
        </p:nvSpPr>
        <p:spPr/>
        <p:txBody>
          <a:bodyPr/>
          <a:lstStyle>
            <a:lvl1pPr>
              <a:defRPr>
                <a:solidFill>
                  <a:schemeClr val="tx2"/>
                </a:solidFill>
              </a:defRPr>
            </a:lvl1pPr>
          </a:lstStyle>
          <a:p>
            <a:pPr>
              <a:defRPr/>
            </a:pPr>
            <a:fld id="{EE85C11C-A30A-4B08-A387-46A10375C972}" type="slidenum">
              <a:rPr lang="en-US" altLang="en-US"/>
              <a:pPr>
                <a:defRPr/>
              </a:pPr>
              <a:t>‹#›</a:t>
            </a:fld>
            <a:endParaRPr lang="en-US" altLang="en-US"/>
          </a:p>
        </p:txBody>
      </p:sp>
    </p:spTree>
    <p:extLst>
      <p:ext uri="{BB962C8B-B14F-4D97-AF65-F5344CB8AC3E}">
        <p14:creationId xmlns:p14="http://schemas.microsoft.com/office/powerpoint/2010/main" val="240114133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DF8CEA7-3023-8542-E9EE-C0625C14519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1793AE8-3BF5-F0B0-BBB5-40AA9E614E4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a:extLst>
              <a:ext uri="{FF2B5EF4-FFF2-40B4-BE49-F238E27FC236}">
                <a16:creationId xmlns:a16="http://schemas.microsoft.com/office/drawing/2014/main" id="{EF6AD6A6-9B68-D249-1240-CB1359392209}"/>
              </a:ext>
            </a:extLst>
          </p:cNvPr>
          <p:cNvSpPr>
            <a:spLocks noGrp="1"/>
          </p:cNvSpPr>
          <p:nvPr>
            <p:ph type="ftr" sz="quarter" idx="3"/>
          </p:nvPr>
        </p:nvSpPr>
        <p:spPr>
          <a:xfrm>
            <a:off x="228600" y="6416675"/>
            <a:ext cx="2895600" cy="365125"/>
          </a:xfrm>
          <a:prstGeom prst="rect">
            <a:avLst/>
          </a:prstGeom>
        </p:spPr>
        <p:txBody>
          <a:bodyPr anchor="ctr"/>
          <a:lstStyle>
            <a:lvl1pPr algn="l" eaLnBrk="1" fontAlgn="auto" hangingPunct="1">
              <a:spcBef>
                <a:spcPts val="0"/>
              </a:spcBef>
              <a:spcAft>
                <a:spcPts val="0"/>
              </a:spcAft>
              <a:defRPr sz="1200" i="1">
                <a:latin typeface="+mn-lt"/>
                <a:cs typeface="+mn-cs"/>
              </a:defRPr>
            </a:lvl1pPr>
          </a:lstStyle>
          <a:p>
            <a:pPr>
              <a:defRPr/>
            </a:pPr>
            <a:endParaRPr lang="en-US"/>
          </a:p>
        </p:txBody>
      </p:sp>
      <p:sp>
        <p:nvSpPr>
          <p:cNvPr id="8" name="Slide Number Placeholder 5">
            <a:extLst>
              <a:ext uri="{FF2B5EF4-FFF2-40B4-BE49-F238E27FC236}">
                <a16:creationId xmlns:a16="http://schemas.microsoft.com/office/drawing/2014/main" id="{6259B59F-6B2D-D05B-103B-9D76C5CEFAD1}"/>
              </a:ext>
            </a:extLst>
          </p:cNvPr>
          <p:cNvSpPr>
            <a:spLocks noGrp="1"/>
          </p:cNvSpPr>
          <p:nvPr>
            <p:ph type="sldNum" sz="quarter" idx="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a:latin typeface="Times New Roman" panose="02020603050405020304" pitchFamily="18" charset="0"/>
              </a:defRPr>
            </a:lvl1pPr>
          </a:lstStyle>
          <a:p>
            <a:pPr>
              <a:defRPr/>
            </a:pPr>
            <a:fld id="{329012A5-9CDF-4B40-9758-7110B8AB4B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Lst>
  <p:transition>
    <p:wipe dir="r"/>
  </p:transition>
  <p:hf hdr="0" ftr="0" dt="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mymathlab.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mystatlab.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lsm7@ps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onlinecourses.science.psu.edu/stat200/" TargetMode="External"/><Relationship Id="rId2" Type="http://schemas.openxmlformats.org/officeDocument/2006/relationships/hyperlink" Target="https://lehighvalley.psu.edu/tutor-request-form" TargetMode="External"/><Relationship Id="rId1" Type="http://schemas.openxmlformats.org/officeDocument/2006/relationships/slideLayout" Target="../slideLayouts/slideLayout1.xml"/><Relationship Id="rId4" Type="http://schemas.openxmlformats.org/officeDocument/2006/relationships/hyperlink" Target="http://tutorials.istudy.psu.edu/basicstatistic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youtu.be/pKzFcW-66XM" TargetMode="External"/><Relationship Id="rId2" Type="http://schemas.openxmlformats.org/officeDocument/2006/relationships/hyperlink" Target="http://www.khanacademy.org/" TargetMode="External"/><Relationship Id="rId1" Type="http://schemas.openxmlformats.org/officeDocument/2006/relationships/slideLayout" Target="../slideLayouts/slideLayout2.xml"/><Relationship Id="rId5" Type="http://schemas.openxmlformats.org/officeDocument/2006/relationships/hyperlink" Target="https://www.youtube.com/view_play_list?p=BE055F65E43B4973" TargetMode="External"/><Relationship Id="rId4" Type="http://schemas.openxmlformats.org/officeDocument/2006/relationships/hyperlink" Target="https://www.statcrunch.com/5.0/example.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pearsonhighered.com/educator/product/Elementary-Statistics-Picturing-the-World-Plus-MyStatLab-Access-Card-Package-5E/9780321891877.pag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mymathla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ate.psu.edu/policies-and-rules-for-undergraduate-students/47-00-48-00-and-49-00-grades/#49-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732F2E7-FC5F-76A0-2E88-16ABB8F79B48}"/>
              </a:ext>
            </a:extLst>
          </p:cNvPr>
          <p:cNvSpPr>
            <a:spLocks noGrp="1"/>
          </p:cNvSpPr>
          <p:nvPr>
            <p:ph type="title"/>
          </p:nvPr>
        </p:nvSpPr>
        <p:spPr>
          <a:xfrm>
            <a:off x="382588" y="0"/>
            <a:ext cx="8229600" cy="1143000"/>
          </a:xfrm>
        </p:spPr>
        <p:txBody>
          <a:bodyPr/>
          <a:lstStyle/>
          <a:p>
            <a:r>
              <a:rPr lang="en-US" altLang="en-US"/>
              <a:t>Welcome to STAT200</a:t>
            </a:r>
          </a:p>
        </p:txBody>
      </p:sp>
      <p:sp>
        <p:nvSpPr>
          <p:cNvPr id="10243" name="Slide Number Placeholder 3">
            <a:extLst>
              <a:ext uri="{FF2B5EF4-FFF2-40B4-BE49-F238E27FC236}">
                <a16:creationId xmlns:a16="http://schemas.microsoft.com/office/drawing/2014/main" id="{01162862-F686-D04C-7CAD-8799416ADE9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7DA929E-84D7-4594-A346-4A4AE48EC63F}" type="slidenum">
              <a:rPr lang="en-US" altLang="en-US" sz="1800" smtClean="0">
                <a:solidFill>
                  <a:schemeClr val="tx2"/>
                </a:solidFill>
                <a:cs typeface="Arial" panose="020B0604020202020204" pitchFamily="34" charset="0"/>
              </a:rPr>
              <a:pPr>
                <a:spcBef>
                  <a:spcPct val="0"/>
                </a:spcBef>
                <a:buClrTx/>
                <a:buFontTx/>
                <a:buNone/>
              </a:pPr>
              <a:t>1</a:t>
            </a:fld>
            <a:endParaRPr lang="en-US" altLang="en-US" sz="1800">
              <a:solidFill>
                <a:schemeClr val="tx2"/>
              </a:solidFill>
              <a:cs typeface="Arial" panose="020B0604020202020204" pitchFamily="34" charset="0"/>
            </a:endParaRPr>
          </a:p>
        </p:txBody>
      </p:sp>
      <p:sp>
        <p:nvSpPr>
          <p:cNvPr id="10244" name="Content Placeholder 1">
            <a:extLst>
              <a:ext uri="{FF2B5EF4-FFF2-40B4-BE49-F238E27FC236}">
                <a16:creationId xmlns:a16="http://schemas.microsoft.com/office/drawing/2014/main" id="{3DC00ED9-4CEB-0A44-7F9E-F7DE45555D03}"/>
              </a:ext>
            </a:extLst>
          </p:cNvPr>
          <p:cNvSpPr>
            <a:spLocks noGrp="1"/>
          </p:cNvSpPr>
          <p:nvPr>
            <p:ph idx="1"/>
          </p:nvPr>
        </p:nvSpPr>
        <p:spPr>
          <a:xfrm>
            <a:off x="228600" y="1600200"/>
            <a:ext cx="8763000" cy="4525963"/>
          </a:xfrm>
        </p:spPr>
        <p:txBody>
          <a:bodyPr/>
          <a:lstStyle/>
          <a:p>
            <a:pPr marL="0" indent="0" algn="ctr">
              <a:buFont typeface="Arial" panose="020B0604020202020204" pitchFamily="34" charset="0"/>
              <a:buNone/>
            </a:pPr>
            <a:r>
              <a:rPr lang="en-US" altLang="en-US" sz="4000" b="1">
                <a:solidFill>
                  <a:srgbClr val="0070C0"/>
                </a:solidFill>
              </a:rPr>
              <a:t>"</a:t>
            </a:r>
            <a:r>
              <a:rPr lang="en-US" altLang="en-US" sz="4000" b="1" i="1">
                <a:solidFill>
                  <a:srgbClr val="0070C0"/>
                </a:solidFill>
              </a:rPr>
              <a:t>Every American should have above average income, and my Administration is going to see they get it.</a:t>
            </a:r>
            <a:r>
              <a:rPr lang="en-US" altLang="en-US" sz="4000" b="1">
                <a:solidFill>
                  <a:srgbClr val="0070C0"/>
                </a:solidFill>
              </a:rPr>
              <a:t>" </a:t>
            </a:r>
          </a:p>
          <a:p>
            <a:pPr marL="0" indent="0" algn="ctr">
              <a:buFont typeface="Arial" panose="020B0604020202020204" pitchFamily="34" charset="0"/>
              <a:buNone/>
            </a:pPr>
            <a:r>
              <a:rPr lang="en-US" altLang="en-US" sz="3600"/>
              <a:t>(Bill Clinton on the campaign trail)</a:t>
            </a:r>
          </a:p>
          <a:p>
            <a:pPr marL="0" indent="0" algn="ctr">
              <a:buFont typeface="Arial" panose="020B0604020202020204" pitchFamily="34" charset="0"/>
              <a:buNone/>
            </a:pPr>
            <a:endParaRPr lang="en-US" altLang="en-US" sz="3600"/>
          </a:p>
          <a:p>
            <a:pPr marL="0" indent="0">
              <a:buFont typeface="Arial" panose="020B0604020202020204" pitchFamily="34" charset="0"/>
              <a:buNone/>
            </a:pPr>
            <a:r>
              <a:rPr lang="en-US" altLang="en-US" sz="3600" b="1" u="sng">
                <a:solidFill>
                  <a:srgbClr val="FF0000"/>
                </a:solidFill>
              </a:rPr>
              <a:t>Conclusion:</a:t>
            </a:r>
          </a:p>
          <a:p>
            <a:pPr lvl="1"/>
            <a:r>
              <a:rPr lang="en-US" altLang="en-US" sz="3600" b="1">
                <a:solidFill>
                  <a:srgbClr val="FF0000"/>
                </a:solidFill>
              </a:rPr>
              <a:t>Bill Clinton never took STAT200</a:t>
            </a:r>
          </a:p>
        </p:txBody>
      </p:sp>
      <p:sp>
        <p:nvSpPr>
          <p:cNvPr id="2" name="TextBox 1">
            <a:extLst>
              <a:ext uri="{FF2B5EF4-FFF2-40B4-BE49-F238E27FC236}">
                <a16:creationId xmlns:a16="http://schemas.microsoft.com/office/drawing/2014/main" id="{5676ED23-82DA-1B6F-74E4-91BBC538AFE5}"/>
              </a:ext>
            </a:extLst>
          </p:cNvPr>
          <p:cNvSpPr txBox="1"/>
          <p:nvPr/>
        </p:nvSpPr>
        <p:spPr>
          <a:xfrm>
            <a:off x="6858000" y="1025525"/>
            <a:ext cx="1754188" cy="522288"/>
          </a:xfrm>
          <a:prstGeom prst="rect">
            <a:avLst/>
          </a:prstGeom>
          <a:noFill/>
        </p:spPr>
        <p:txBody>
          <a:bodyPr>
            <a:spAutoFit/>
          </a:bodyPr>
          <a:lstStyle/>
          <a:p>
            <a:pPr>
              <a:defRPr/>
            </a:pPr>
            <a:r>
              <a:rPr lang="en-US" sz="2800" dirty="0">
                <a:latin typeface="+mn-lt"/>
                <a:hlinkClick r:id="rId2" action="ppaction://hlinksldjump"/>
              </a:rPr>
              <a:t>Calendar</a:t>
            </a:r>
            <a:endParaRPr lang="en-US" sz="2800" dirty="0">
              <a:latin typeface="+mn-lt"/>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43C5019-5E3C-61C0-569C-6AC2CAFECDA4}"/>
              </a:ext>
            </a:extLst>
          </p:cNvPr>
          <p:cNvSpPr>
            <a:spLocks noGrp="1"/>
          </p:cNvSpPr>
          <p:nvPr>
            <p:ph type="title"/>
          </p:nvPr>
        </p:nvSpPr>
        <p:spPr/>
        <p:txBody>
          <a:bodyPr/>
          <a:lstStyle/>
          <a:p>
            <a:r>
              <a:rPr lang="en-US" altLang="en-US"/>
              <a:t>Late Policy</a:t>
            </a:r>
          </a:p>
        </p:txBody>
      </p:sp>
      <p:sp>
        <p:nvSpPr>
          <p:cNvPr id="20483" name="Content Placeholder 2">
            <a:extLst>
              <a:ext uri="{FF2B5EF4-FFF2-40B4-BE49-F238E27FC236}">
                <a16:creationId xmlns:a16="http://schemas.microsoft.com/office/drawing/2014/main" id="{FFCFEA15-FC7E-40C0-CD18-4AC738A8B147}"/>
              </a:ext>
            </a:extLst>
          </p:cNvPr>
          <p:cNvSpPr>
            <a:spLocks noGrp="1"/>
          </p:cNvSpPr>
          <p:nvPr>
            <p:ph idx="1"/>
          </p:nvPr>
        </p:nvSpPr>
        <p:spPr/>
        <p:txBody>
          <a:bodyPr/>
          <a:lstStyle/>
          <a:p>
            <a:r>
              <a:rPr lang="en-US" altLang="en-US"/>
              <a:t>Out of fairness to all students, no late work is permitted for Homework, Tests.</a:t>
            </a:r>
          </a:p>
          <a:p>
            <a:pPr lvl="1"/>
            <a:r>
              <a:rPr lang="en-US" altLang="en-US" b="1">
                <a:solidFill>
                  <a:srgbClr val="FF0000"/>
                </a:solidFill>
              </a:rPr>
              <a:t>Please do not request extensions for any graded activities in STAT200</a:t>
            </a:r>
          </a:p>
          <a:p>
            <a:r>
              <a:rPr lang="en-US" altLang="en-US"/>
              <a:t>The only exception is for documented absences such as hospitalization, urgent family matters, etc.  </a:t>
            </a:r>
          </a:p>
          <a:p>
            <a:pPr lvl="1"/>
            <a:r>
              <a:rPr lang="en-US" altLang="en-US"/>
              <a:t>In these circumstances, </a:t>
            </a:r>
            <a:r>
              <a:rPr lang="en-US" altLang="en-US" b="1" u="sng"/>
              <a:t>documented</a:t>
            </a:r>
            <a:r>
              <a:rPr lang="en-US" altLang="en-US"/>
              <a:t> evidence is required (hospital release form, doctor note, etc).</a:t>
            </a:r>
          </a:p>
        </p:txBody>
      </p:sp>
      <p:sp>
        <p:nvSpPr>
          <p:cNvPr id="20484" name="Slide Number Placeholder 3">
            <a:extLst>
              <a:ext uri="{FF2B5EF4-FFF2-40B4-BE49-F238E27FC236}">
                <a16:creationId xmlns:a16="http://schemas.microsoft.com/office/drawing/2014/main" id="{39FB0AC7-5F84-CCD4-B1BD-6E4FBCF7DD1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45A9624-8C74-4F57-83C6-DC6A296F2C68}" type="slidenum">
              <a:rPr lang="en-US" altLang="en-US" sz="1800" smtClean="0">
                <a:solidFill>
                  <a:schemeClr val="tx2"/>
                </a:solidFill>
                <a:cs typeface="Arial" panose="020B0604020202020204" pitchFamily="34" charset="0"/>
              </a:rPr>
              <a:pPr>
                <a:spcBef>
                  <a:spcPct val="0"/>
                </a:spcBef>
                <a:buClrTx/>
                <a:buFontTx/>
                <a:buNone/>
              </a:pPr>
              <a:t>10</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54F439C-FA19-FE8D-2FE5-96B992E5FE63}"/>
              </a:ext>
            </a:extLst>
          </p:cNvPr>
          <p:cNvSpPr>
            <a:spLocks noGrp="1"/>
          </p:cNvSpPr>
          <p:nvPr>
            <p:ph type="title"/>
          </p:nvPr>
        </p:nvSpPr>
        <p:spPr>
          <a:xfrm>
            <a:off x="495300" y="87313"/>
            <a:ext cx="8229600" cy="555625"/>
          </a:xfrm>
        </p:spPr>
        <p:txBody>
          <a:bodyPr/>
          <a:lstStyle/>
          <a:p>
            <a:r>
              <a:rPr lang="en-US" altLang="en-US"/>
              <a:t>Registering for MyMathLab</a:t>
            </a:r>
          </a:p>
        </p:txBody>
      </p:sp>
      <p:sp>
        <p:nvSpPr>
          <p:cNvPr id="16387" name="Content Placeholder 2">
            <a:extLst>
              <a:ext uri="{FF2B5EF4-FFF2-40B4-BE49-F238E27FC236}">
                <a16:creationId xmlns:a16="http://schemas.microsoft.com/office/drawing/2014/main" id="{2C57153A-9573-24A0-7F3C-DAB519015CC4}"/>
              </a:ext>
            </a:extLst>
          </p:cNvPr>
          <p:cNvSpPr>
            <a:spLocks noGrp="1"/>
          </p:cNvSpPr>
          <p:nvPr>
            <p:ph idx="1"/>
          </p:nvPr>
        </p:nvSpPr>
        <p:spPr>
          <a:xfrm>
            <a:off x="223838" y="695325"/>
            <a:ext cx="8920162" cy="4525963"/>
          </a:xfrm>
        </p:spPr>
        <p:txBody>
          <a:bodyPr/>
          <a:lstStyle/>
          <a:p>
            <a:pPr marL="514350" indent="-514350">
              <a:buFont typeface="Arial" panose="020B0604020202020204" pitchFamily="34" charset="0"/>
              <a:buAutoNum type="arabicPeriod"/>
              <a:defRPr/>
            </a:pPr>
            <a:r>
              <a:rPr lang="en-US" altLang="en-US" sz="2400" dirty="0"/>
              <a:t>Go to </a:t>
            </a:r>
            <a:r>
              <a:rPr lang="en-US" altLang="en-US" sz="2400" dirty="0">
                <a:hlinkClick r:id="rId2"/>
              </a:rPr>
              <a:t>www.MyMathLab.com</a:t>
            </a:r>
            <a:r>
              <a:rPr lang="en-US" altLang="en-US" sz="2400" dirty="0"/>
              <a:t> </a:t>
            </a:r>
          </a:p>
          <a:p>
            <a:pPr marL="514350" indent="-514350">
              <a:buFont typeface="Arial" panose="020B0604020202020204" pitchFamily="34" charset="0"/>
              <a:buAutoNum type="arabicPeriod"/>
              <a:defRPr/>
            </a:pPr>
            <a:r>
              <a:rPr lang="en-US" altLang="en-US" sz="2400" dirty="0"/>
              <a:t>Click on REGISTER, as a STUDENT</a:t>
            </a:r>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r>
              <a:rPr lang="en-US" altLang="en-US" sz="2400" dirty="0"/>
              <a:t>Enter Course ID of    </a:t>
            </a:r>
            <a:r>
              <a:rPr lang="en-US" b="1" dirty="0">
                <a:solidFill>
                  <a:srgbClr val="FF0000"/>
                </a:solidFill>
              </a:rPr>
              <a:t>musolino01992</a:t>
            </a:r>
            <a:endParaRPr lang="en-US" altLang="en-US" b="1" dirty="0">
              <a:solidFill>
                <a:srgbClr val="FF0000"/>
              </a:solidFill>
            </a:endParaRPr>
          </a:p>
          <a:p>
            <a:pPr marL="514350" indent="-514350">
              <a:buFont typeface="Arial" panose="020B0604020202020204" pitchFamily="34" charset="0"/>
              <a:buAutoNum type="arabicPeriod"/>
              <a:defRPr/>
            </a:pPr>
            <a:endParaRPr lang="en-US" altLang="en-US" sz="2400" b="1" dirty="0">
              <a:solidFill>
                <a:srgbClr val="FF0000"/>
              </a:solidFill>
            </a:endParaRPr>
          </a:p>
          <a:p>
            <a:pPr marL="514350" indent="-514350">
              <a:buFont typeface="Arial" panose="020B0604020202020204" pitchFamily="34" charset="0"/>
              <a:buAutoNum type="arabicPeriod"/>
              <a:defRPr/>
            </a:pPr>
            <a:endParaRPr lang="en-US" altLang="en-US" sz="2400" b="1" dirty="0">
              <a:solidFill>
                <a:srgbClr val="FF0000"/>
              </a:solidFill>
            </a:endParaRPr>
          </a:p>
          <a:p>
            <a:pPr marL="514350" indent="-514350">
              <a:buFont typeface="Arial" panose="020B0604020202020204" pitchFamily="34" charset="0"/>
              <a:buAutoNum type="arabicPeriod"/>
              <a:defRPr/>
            </a:pPr>
            <a:r>
              <a:rPr lang="en-US" altLang="en-US" sz="2400" dirty="0"/>
              <a:t>Click on “CREATE” to create a </a:t>
            </a:r>
            <a:r>
              <a:rPr lang="en-US" altLang="en-US" sz="2400" dirty="0" err="1"/>
              <a:t>pearson</a:t>
            </a:r>
            <a:r>
              <a:rPr lang="en-US" altLang="en-US" sz="2400" dirty="0"/>
              <a:t> account</a:t>
            </a:r>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r>
              <a:rPr lang="en-US" altLang="en-US" sz="2400" dirty="0"/>
              <a:t>Then select Either “Access Code” or “Use Credit Card”</a:t>
            </a:r>
          </a:p>
          <a:p>
            <a:pPr marL="0" indent="0">
              <a:buFont typeface="Arial" panose="020B0604020202020204" pitchFamily="34" charset="0"/>
              <a:buNone/>
              <a:defRPr/>
            </a:pPr>
            <a:r>
              <a:rPr lang="en-US" altLang="en-US" sz="2400" dirty="0"/>
              <a:t>	Or you can select “PAY LATER for 14 day temp access</a:t>
            </a:r>
          </a:p>
        </p:txBody>
      </p:sp>
      <p:sp>
        <p:nvSpPr>
          <p:cNvPr id="21508" name="Slide Number Placeholder 3">
            <a:extLst>
              <a:ext uri="{FF2B5EF4-FFF2-40B4-BE49-F238E27FC236}">
                <a16:creationId xmlns:a16="http://schemas.microsoft.com/office/drawing/2014/main" id="{23EC4CAE-0C66-B806-0332-5C18E1C0EDC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4A220AA-9654-4339-B6A8-17355A70CC8E}" type="slidenum">
              <a:rPr lang="en-US" altLang="en-US" sz="1800" smtClean="0">
                <a:solidFill>
                  <a:schemeClr val="tx2"/>
                </a:solidFill>
                <a:cs typeface="Arial" panose="020B0604020202020204" pitchFamily="34" charset="0"/>
              </a:rPr>
              <a:pPr>
                <a:spcBef>
                  <a:spcPct val="0"/>
                </a:spcBef>
                <a:buClrTx/>
                <a:buFontTx/>
                <a:buNone/>
              </a:pPr>
              <a:t>11</a:t>
            </a:fld>
            <a:endParaRPr lang="en-US" altLang="en-US" sz="1800">
              <a:solidFill>
                <a:schemeClr val="tx2"/>
              </a:solidFill>
              <a:cs typeface="Arial" panose="020B0604020202020204" pitchFamily="34" charset="0"/>
            </a:endParaRPr>
          </a:p>
        </p:txBody>
      </p:sp>
      <p:sp>
        <p:nvSpPr>
          <p:cNvPr id="6" name="TextBox 5">
            <a:extLst>
              <a:ext uri="{FF2B5EF4-FFF2-40B4-BE49-F238E27FC236}">
                <a16:creationId xmlns:a16="http://schemas.microsoft.com/office/drawing/2014/main" id="{CCCEC427-1BA6-EA3F-7D80-2946FF813DFD}"/>
              </a:ext>
            </a:extLst>
          </p:cNvPr>
          <p:cNvSpPr txBox="1"/>
          <p:nvPr/>
        </p:nvSpPr>
        <p:spPr>
          <a:xfrm>
            <a:off x="3802063" y="6149975"/>
            <a:ext cx="1689100" cy="369888"/>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See Next Slide</a:t>
            </a:r>
          </a:p>
        </p:txBody>
      </p:sp>
      <p:pic>
        <p:nvPicPr>
          <p:cNvPr id="21510" name="Picture 1">
            <a:extLst>
              <a:ext uri="{FF2B5EF4-FFF2-40B4-BE49-F238E27FC236}">
                <a16:creationId xmlns:a16="http://schemas.microsoft.com/office/drawing/2014/main" id="{DC8DE2D5-C38D-8C71-0030-8543DE032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719138"/>
            <a:ext cx="24098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a:extLst>
              <a:ext uri="{FF2B5EF4-FFF2-40B4-BE49-F238E27FC236}">
                <a16:creationId xmlns:a16="http://schemas.microsoft.com/office/drawing/2014/main" id="{09A568FA-7E34-9EF0-2D6C-40CCB3FC9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913" y="3825875"/>
            <a:ext cx="24288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77DFBED6-2991-B29E-9DF5-89079920E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98675"/>
            <a:ext cx="63627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001ECB77-D894-54BD-A388-4BD2D48A4F59}"/>
              </a:ext>
            </a:extLst>
          </p:cNvPr>
          <p:cNvSpPr>
            <a:spLocks noGrp="1"/>
          </p:cNvSpPr>
          <p:nvPr>
            <p:ph type="title"/>
          </p:nvPr>
        </p:nvSpPr>
        <p:spPr>
          <a:xfrm>
            <a:off x="495300" y="87313"/>
            <a:ext cx="8229600" cy="555625"/>
          </a:xfrm>
        </p:spPr>
        <p:txBody>
          <a:bodyPr/>
          <a:lstStyle/>
          <a:p>
            <a:r>
              <a:rPr lang="en-US" altLang="en-US"/>
              <a:t>Registering for MyMathLab</a:t>
            </a:r>
          </a:p>
        </p:txBody>
      </p:sp>
      <p:sp>
        <p:nvSpPr>
          <p:cNvPr id="16387" name="Content Placeholder 2">
            <a:extLst>
              <a:ext uri="{FF2B5EF4-FFF2-40B4-BE49-F238E27FC236}">
                <a16:creationId xmlns:a16="http://schemas.microsoft.com/office/drawing/2014/main" id="{E127585B-735A-1652-AD1B-8D59A654EF8A}"/>
              </a:ext>
            </a:extLst>
          </p:cNvPr>
          <p:cNvSpPr>
            <a:spLocks noGrp="1"/>
          </p:cNvSpPr>
          <p:nvPr>
            <p:ph idx="1"/>
          </p:nvPr>
        </p:nvSpPr>
        <p:spPr>
          <a:xfrm>
            <a:off x="152400" y="676275"/>
            <a:ext cx="8920163" cy="4525963"/>
          </a:xfrm>
        </p:spPr>
        <p:txBody>
          <a:bodyPr/>
          <a:lstStyle/>
          <a:p>
            <a:pPr marL="514350" indent="-514350">
              <a:buFont typeface="Arial" panose="020B0604020202020204" pitchFamily="34" charset="0"/>
              <a:buAutoNum type="arabicPeriod"/>
              <a:defRPr/>
            </a:pPr>
            <a:r>
              <a:rPr lang="en-US" altLang="en-US" sz="2400" dirty="0"/>
              <a:t>When Registering for </a:t>
            </a:r>
            <a:r>
              <a:rPr lang="en-US" altLang="en-US" sz="2400" dirty="0" err="1"/>
              <a:t>MyMatlLab</a:t>
            </a:r>
            <a:r>
              <a:rPr lang="en-US" altLang="en-US" sz="2400" dirty="0"/>
              <a:t>:</a:t>
            </a:r>
          </a:p>
          <a:p>
            <a:pPr marL="514350" indent="-514350">
              <a:buFont typeface="Arial" panose="020B0604020202020204" pitchFamily="34" charset="0"/>
              <a:buAutoNum type="arabicPeriod"/>
              <a:defRPr/>
            </a:pPr>
            <a:r>
              <a:rPr lang="en-US" altLang="en-US" sz="2400" dirty="0"/>
              <a:t>Then select Either “Access Code” or “Use Credit Card”</a:t>
            </a:r>
          </a:p>
          <a:p>
            <a:pPr marL="0" indent="0">
              <a:buFont typeface="Arial" panose="020B0604020202020204" pitchFamily="34" charset="0"/>
              <a:buNone/>
              <a:defRPr/>
            </a:pPr>
            <a:r>
              <a:rPr lang="en-US" altLang="en-US" sz="2400" dirty="0"/>
              <a:t>	Or you can select “PAY LATER for 14 day temp access</a:t>
            </a:r>
          </a:p>
        </p:txBody>
      </p:sp>
      <p:sp>
        <p:nvSpPr>
          <p:cNvPr id="22533" name="Slide Number Placeholder 3">
            <a:extLst>
              <a:ext uri="{FF2B5EF4-FFF2-40B4-BE49-F238E27FC236}">
                <a16:creationId xmlns:a16="http://schemas.microsoft.com/office/drawing/2014/main" id="{A997732E-2277-9DBB-E5B7-32D0422E59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A883901-C2FC-4C6B-A61F-369EB0241ABF}" type="slidenum">
              <a:rPr lang="en-US" altLang="en-US" sz="1800" smtClean="0">
                <a:solidFill>
                  <a:schemeClr val="tx2"/>
                </a:solidFill>
                <a:cs typeface="Arial" panose="020B0604020202020204" pitchFamily="34" charset="0"/>
              </a:rPr>
              <a:pPr>
                <a:spcBef>
                  <a:spcPct val="0"/>
                </a:spcBef>
                <a:buClrTx/>
                <a:buFontTx/>
                <a:buNone/>
              </a:pPr>
              <a:t>12</a:t>
            </a:fld>
            <a:endParaRPr lang="en-US" altLang="en-US" sz="1800">
              <a:solidFill>
                <a:schemeClr val="tx2"/>
              </a:solidFill>
              <a:cs typeface="Arial" panose="020B0604020202020204" pitchFamily="34" charset="0"/>
            </a:endParaRPr>
          </a:p>
        </p:txBody>
      </p:sp>
      <p:sp>
        <p:nvSpPr>
          <p:cNvPr id="6" name="TextBox 5">
            <a:extLst>
              <a:ext uri="{FF2B5EF4-FFF2-40B4-BE49-F238E27FC236}">
                <a16:creationId xmlns:a16="http://schemas.microsoft.com/office/drawing/2014/main" id="{F83E6DD1-22FF-483D-1500-B464598B0B82}"/>
              </a:ext>
            </a:extLst>
          </p:cNvPr>
          <p:cNvSpPr txBox="1"/>
          <p:nvPr/>
        </p:nvSpPr>
        <p:spPr>
          <a:xfrm>
            <a:off x="6515100" y="5468938"/>
            <a:ext cx="2209800" cy="647700"/>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Click here for 14 day FREE ACCESS</a:t>
            </a:r>
          </a:p>
        </p:txBody>
      </p:sp>
      <p:sp>
        <p:nvSpPr>
          <p:cNvPr id="10" name="TextBox 9">
            <a:extLst>
              <a:ext uri="{FF2B5EF4-FFF2-40B4-BE49-F238E27FC236}">
                <a16:creationId xmlns:a16="http://schemas.microsoft.com/office/drawing/2014/main" id="{66E6B194-ABBC-B9EE-402C-CA2F096F5545}"/>
              </a:ext>
            </a:extLst>
          </p:cNvPr>
          <p:cNvSpPr txBox="1"/>
          <p:nvPr/>
        </p:nvSpPr>
        <p:spPr>
          <a:xfrm>
            <a:off x="6515100" y="4359275"/>
            <a:ext cx="2476500" cy="646113"/>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Click here to purchase access for $80</a:t>
            </a:r>
          </a:p>
        </p:txBody>
      </p:sp>
      <p:sp>
        <p:nvSpPr>
          <p:cNvPr id="11" name="Rectangle: Rounded Corners 10">
            <a:extLst>
              <a:ext uri="{FF2B5EF4-FFF2-40B4-BE49-F238E27FC236}">
                <a16:creationId xmlns:a16="http://schemas.microsoft.com/office/drawing/2014/main" id="{6DC4B8E4-0DF0-FE20-FBA4-B1E1853B6A45}"/>
              </a:ext>
            </a:extLst>
          </p:cNvPr>
          <p:cNvSpPr/>
          <p:nvPr/>
        </p:nvSpPr>
        <p:spPr>
          <a:xfrm>
            <a:off x="3195638" y="4681538"/>
            <a:ext cx="1573212" cy="487362"/>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Rounded Corners 11">
            <a:extLst>
              <a:ext uri="{FF2B5EF4-FFF2-40B4-BE49-F238E27FC236}">
                <a16:creationId xmlns:a16="http://schemas.microsoft.com/office/drawing/2014/main" id="{AE298620-CA8A-F83B-EB2A-4E34E5A4CF87}"/>
              </a:ext>
            </a:extLst>
          </p:cNvPr>
          <p:cNvSpPr/>
          <p:nvPr/>
        </p:nvSpPr>
        <p:spPr>
          <a:xfrm>
            <a:off x="1622425" y="5746750"/>
            <a:ext cx="2949575" cy="468313"/>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Arrow: Left 3">
            <a:extLst>
              <a:ext uri="{FF2B5EF4-FFF2-40B4-BE49-F238E27FC236}">
                <a16:creationId xmlns:a16="http://schemas.microsoft.com/office/drawing/2014/main" id="{0F56FEFE-A94F-4099-1AA7-4C122F2799EE}"/>
              </a:ext>
            </a:extLst>
          </p:cNvPr>
          <p:cNvSpPr/>
          <p:nvPr/>
        </p:nvSpPr>
        <p:spPr>
          <a:xfrm rot="21083497">
            <a:off x="4889500" y="4560888"/>
            <a:ext cx="1535113" cy="3286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Arrow: Left 13">
            <a:extLst>
              <a:ext uri="{FF2B5EF4-FFF2-40B4-BE49-F238E27FC236}">
                <a16:creationId xmlns:a16="http://schemas.microsoft.com/office/drawing/2014/main" id="{D25FA16C-B3C2-50EC-C1EB-ECED75DB59CC}"/>
              </a:ext>
            </a:extLst>
          </p:cNvPr>
          <p:cNvSpPr/>
          <p:nvPr/>
        </p:nvSpPr>
        <p:spPr>
          <a:xfrm rot="21083497">
            <a:off x="4845050" y="5538788"/>
            <a:ext cx="1535113" cy="330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E1DB9F51-C6F2-DBA4-2674-89CF5F0D7FC5}"/>
              </a:ext>
            </a:extLst>
          </p:cNvPr>
          <p:cNvSpPr txBox="1"/>
          <p:nvPr/>
        </p:nvSpPr>
        <p:spPr>
          <a:xfrm>
            <a:off x="6515100" y="3308350"/>
            <a:ext cx="2476500" cy="369888"/>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DO NOT CLICK HERE</a:t>
            </a:r>
          </a:p>
        </p:txBody>
      </p:sp>
      <p:sp>
        <p:nvSpPr>
          <p:cNvPr id="15" name="Arrow: Left 14">
            <a:extLst>
              <a:ext uri="{FF2B5EF4-FFF2-40B4-BE49-F238E27FC236}">
                <a16:creationId xmlns:a16="http://schemas.microsoft.com/office/drawing/2014/main" id="{7E9B0564-3DEA-A71A-C279-D652752D34DE}"/>
              </a:ext>
            </a:extLst>
          </p:cNvPr>
          <p:cNvSpPr/>
          <p:nvPr/>
        </p:nvSpPr>
        <p:spPr>
          <a:xfrm rot="21083497">
            <a:off x="4964113" y="3444875"/>
            <a:ext cx="1535112" cy="3286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a:extLst>
              <a:ext uri="{FF2B5EF4-FFF2-40B4-BE49-F238E27FC236}">
                <a16:creationId xmlns:a16="http://schemas.microsoft.com/office/drawing/2014/main" id="{39E59031-CEB2-F439-137C-1C603DDF1AE3}"/>
              </a:ext>
            </a:extLst>
          </p:cNvPr>
          <p:cNvCxnSpPr>
            <a:cxnSpLocks/>
          </p:cNvCxnSpPr>
          <p:nvPr/>
        </p:nvCxnSpPr>
        <p:spPr>
          <a:xfrm flipV="1">
            <a:off x="3389313" y="3595688"/>
            <a:ext cx="1323975" cy="447675"/>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7A782A01-2E9E-9F90-7DCC-0CE1B804AF68}"/>
              </a:ext>
            </a:extLst>
          </p:cNvPr>
          <p:cNvCxnSpPr>
            <a:cxnSpLocks/>
          </p:cNvCxnSpPr>
          <p:nvPr/>
        </p:nvCxnSpPr>
        <p:spPr>
          <a:xfrm>
            <a:off x="3454400" y="3530600"/>
            <a:ext cx="1376363" cy="461963"/>
          </a:xfrm>
          <a:prstGeom prst="line">
            <a:avLst/>
          </a:prstGeom>
          <a:ln w="25400"/>
        </p:spPr>
        <p:style>
          <a:lnRef idx="1">
            <a:schemeClr val="accent2"/>
          </a:lnRef>
          <a:fillRef idx="0">
            <a:schemeClr val="accent2"/>
          </a:fillRef>
          <a:effectRef idx="0">
            <a:schemeClr val="accent2"/>
          </a:effectRef>
          <a:fontRef idx="minor">
            <a:schemeClr val="tx1"/>
          </a:fontRef>
        </p:style>
      </p:cxn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121B8B2-205C-E6F4-E5AD-93FF0437F7DF}"/>
              </a:ext>
            </a:extLst>
          </p:cNvPr>
          <p:cNvSpPr>
            <a:spLocks noGrp="1"/>
          </p:cNvSpPr>
          <p:nvPr>
            <p:ph type="title"/>
          </p:nvPr>
        </p:nvSpPr>
        <p:spPr>
          <a:xfrm>
            <a:off x="457200" y="274638"/>
            <a:ext cx="8229600" cy="811212"/>
          </a:xfrm>
        </p:spPr>
        <p:txBody>
          <a:bodyPr/>
          <a:lstStyle/>
          <a:p>
            <a:r>
              <a:rPr lang="en-US" altLang="en-US"/>
              <a:t>Using MyMathLab in STAT200</a:t>
            </a:r>
          </a:p>
        </p:txBody>
      </p:sp>
      <p:sp>
        <p:nvSpPr>
          <p:cNvPr id="23555" name="Content Placeholder 2">
            <a:extLst>
              <a:ext uri="{FF2B5EF4-FFF2-40B4-BE49-F238E27FC236}">
                <a16:creationId xmlns:a16="http://schemas.microsoft.com/office/drawing/2014/main" id="{F5FE8F4A-9404-76A9-2D8B-44B7E9B46353}"/>
              </a:ext>
            </a:extLst>
          </p:cNvPr>
          <p:cNvSpPr>
            <a:spLocks noGrp="1"/>
          </p:cNvSpPr>
          <p:nvPr>
            <p:ph idx="1"/>
          </p:nvPr>
        </p:nvSpPr>
        <p:spPr>
          <a:xfrm>
            <a:off x="141288" y="1271588"/>
            <a:ext cx="5254625" cy="5145087"/>
          </a:xfrm>
        </p:spPr>
        <p:txBody>
          <a:bodyPr/>
          <a:lstStyle/>
          <a:p>
            <a:r>
              <a:rPr lang="en-US" altLang="en-US" sz="2000"/>
              <a:t>MyMathLab (MML) includes many videos which provide step by step  worked out examples</a:t>
            </a:r>
          </a:p>
          <a:p>
            <a:r>
              <a:rPr lang="en-US" altLang="en-US" sz="2000"/>
              <a:t>Also MML provides other supplemental resources such as animations, interactive figures, podcasts and powerpoint files.  </a:t>
            </a:r>
          </a:p>
          <a:p>
            <a:pPr lvl="1"/>
            <a:r>
              <a:rPr lang="en-US" altLang="en-US" sz="2000"/>
              <a:t>Note: All video lectures and worked out examples can also be downloaded for viewing as podcasts.  You must have iTunes installed on your computer to view these videos.</a:t>
            </a:r>
          </a:p>
          <a:p>
            <a:r>
              <a:rPr lang="en-US" altLang="en-US" sz="2000"/>
              <a:t>These resources are available under the MULTIMEDIA LIBRARY section within MyMathLab.  (click on MULTIMEDIA LIBRARY link on the left hand side of the MyMathLab Course Home page).</a:t>
            </a:r>
          </a:p>
          <a:p>
            <a:endParaRPr lang="en-US" altLang="en-US" sz="2400"/>
          </a:p>
        </p:txBody>
      </p:sp>
      <p:sp>
        <p:nvSpPr>
          <p:cNvPr id="23556" name="Slide Number Placeholder 3">
            <a:extLst>
              <a:ext uri="{FF2B5EF4-FFF2-40B4-BE49-F238E27FC236}">
                <a16:creationId xmlns:a16="http://schemas.microsoft.com/office/drawing/2014/main" id="{07B4F706-1D94-757F-3A2A-8093B42CAD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3700C9F-F5F4-4328-AF4C-146457F360BD}" type="slidenum">
              <a:rPr lang="en-US" altLang="en-US" sz="1800" smtClean="0">
                <a:solidFill>
                  <a:schemeClr val="tx2"/>
                </a:solidFill>
                <a:cs typeface="Arial" panose="020B0604020202020204" pitchFamily="34" charset="0"/>
              </a:rPr>
              <a:pPr>
                <a:spcBef>
                  <a:spcPct val="0"/>
                </a:spcBef>
                <a:buClrTx/>
                <a:buFontTx/>
                <a:buNone/>
              </a:pPr>
              <a:t>13</a:t>
            </a:fld>
            <a:endParaRPr lang="en-US" altLang="en-US" sz="1800">
              <a:solidFill>
                <a:schemeClr val="tx2"/>
              </a:solidFill>
              <a:cs typeface="Arial" panose="020B0604020202020204" pitchFamily="34" charset="0"/>
            </a:endParaRPr>
          </a:p>
        </p:txBody>
      </p:sp>
      <p:pic>
        <p:nvPicPr>
          <p:cNvPr id="23557" name="Picture 1">
            <a:extLst>
              <a:ext uri="{FF2B5EF4-FFF2-40B4-BE49-F238E27FC236}">
                <a16:creationId xmlns:a16="http://schemas.microsoft.com/office/drawing/2014/main" id="{712C9281-1CF1-807A-1DC9-7A7A29BE00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1950" y="1271588"/>
            <a:ext cx="3402013"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7FAD3E4C-7A6D-7977-564B-A8E1647F3A21}"/>
              </a:ext>
            </a:extLst>
          </p:cNvPr>
          <p:cNvSpPr/>
          <p:nvPr/>
        </p:nvSpPr>
        <p:spPr>
          <a:xfrm>
            <a:off x="5441950" y="4468813"/>
            <a:ext cx="1785938" cy="714375"/>
          </a:xfrm>
          <a:prstGeom prst="roundRect">
            <a:avLst/>
          </a:prstGeom>
          <a:noFill/>
          <a:ln w="1047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Arrow: Right 2">
            <a:extLst>
              <a:ext uri="{FF2B5EF4-FFF2-40B4-BE49-F238E27FC236}">
                <a16:creationId xmlns:a16="http://schemas.microsoft.com/office/drawing/2014/main" id="{A691FDEC-EE03-395C-3473-17B28D2BDCAA}"/>
              </a:ext>
            </a:extLst>
          </p:cNvPr>
          <p:cNvSpPr/>
          <p:nvPr/>
        </p:nvSpPr>
        <p:spPr>
          <a:xfrm rot="19911781">
            <a:off x="4921250" y="4876800"/>
            <a:ext cx="677863"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D632D7D-FFBF-7CC4-37FF-3C9EB970976B}"/>
              </a:ext>
            </a:extLst>
          </p:cNvPr>
          <p:cNvSpPr>
            <a:spLocks noGrp="1"/>
          </p:cNvSpPr>
          <p:nvPr>
            <p:ph type="title"/>
          </p:nvPr>
        </p:nvSpPr>
        <p:spPr>
          <a:xfrm>
            <a:off x="296863" y="166688"/>
            <a:ext cx="8229600" cy="1143000"/>
          </a:xfrm>
        </p:spPr>
        <p:txBody>
          <a:bodyPr/>
          <a:lstStyle/>
          <a:p>
            <a:r>
              <a:rPr lang="en-US" altLang="en-US"/>
              <a:t>Due Dates for HWs and Exams</a:t>
            </a:r>
          </a:p>
        </p:txBody>
      </p:sp>
      <p:sp>
        <p:nvSpPr>
          <p:cNvPr id="23555" name="Content Placeholder 2">
            <a:extLst>
              <a:ext uri="{FF2B5EF4-FFF2-40B4-BE49-F238E27FC236}">
                <a16:creationId xmlns:a16="http://schemas.microsoft.com/office/drawing/2014/main" id="{1DAEE7B6-4DBD-F142-E757-93437561BE31}"/>
              </a:ext>
            </a:extLst>
          </p:cNvPr>
          <p:cNvSpPr>
            <a:spLocks noGrp="1"/>
          </p:cNvSpPr>
          <p:nvPr>
            <p:ph idx="1"/>
          </p:nvPr>
        </p:nvSpPr>
        <p:spPr>
          <a:xfrm>
            <a:off x="296863" y="1600200"/>
            <a:ext cx="8694737" cy="4525963"/>
          </a:xfrm>
        </p:spPr>
        <p:txBody>
          <a:bodyPr/>
          <a:lstStyle/>
          <a:p>
            <a:pPr>
              <a:defRPr/>
            </a:pPr>
            <a:r>
              <a:rPr lang="en-US" altLang="en-US" sz="4400" dirty="0">
                <a:solidFill>
                  <a:srgbClr val="FF0000"/>
                </a:solidFill>
              </a:rPr>
              <a:t>Due Dates are on </a:t>
            </a:r>
            <a:r>
              <a:rPr lang="en-US" altLang="en-US" sz="4400" u="sng" dirty="0">
                <a:solidFill>
                  <a:srgbClr val="FF0000"/>
                </a:solidFill>
              </a:rPr>
              <a:t>SUNDAYS</a:t>
            </a:r>
            <a:r>
              <a:rPr lang="en-US" altLang="en-US" sz="4400" dirty="0">
                <a:solidFill>
                  <a:srgbClr val="FF0000"/>
                </a:solidFill>
              </a:rPr>
              <a:t> for:</a:t>
            </a:r>
          </a:p>
          <a:p>
            <a:pPr lvl="1">
              <a:defRPr/>
            </a:pPr>
            <a:r>
              <a:rPr lang="en-US" altLang="en-US" sz="3200" dirty="0"/>
              <a:t>Online </a:t>
            </a:r>
            <a:r>
              <a:rPr lang="en-US" altLang="en-US" sz="3200" dirty="0" err="1"/>
              <a:t>Homeworks</a:t>
            </a:r>
            <a:r>
              <a:rPr lang="en-US" altLang="en-US" sz="3200" dirty="0"/>
              <a:t> taken in </a:t>
            </a:r>
            <a:r>
              <a:rPr lang="en-US" altLang="en-US" sz="3200" dirty="0" err="1"/>
              <a:t>MyMathLab</a:t>
            </a:r>
            <a:endParaRPr lang="en-US" altLang="en-US" sz="3200" dirty="0"/>
          </a:p>
          <a:p>
            <a:pPr>
              <a:defRPr/>
            </a:pPr>
            <a:r>
              <a:rPr lang="en-US" altLang="en-US" sz="4400" dirty="0">
                <a:solidFill>
                  <a:srgbClr val="FF0000"/>
                </a:solidFill>
              </a:rPr>
              <a:t>Due Dates are on </a:t>
            </a:r>
            <a:r>
              <a:rPr lang="en-US" altLang="en-US" sz="4400" u="sng" dirty="0">
                <a:solidFill>
                  <a:srgbClr val="FF0000"/>
                </a:solidFill>
              </a:rPr>
              <a:t>MONDAYS</a:t>
            </a:r>
            <a:r>
              <a:rPr lang="en-US" altLang="en-US" sz="4400" dirty="0">
                <a:solidFill>
                  <a:srgbClr val="FF0000"/>
                </a:solidFill>
              </a:rPr>
              <a:t> for:</a:t>
            </a:r>
          </a:p>
          <a:p>
            <a:pPr lvl="1">
              <a:defRPr/>
            </a:pPr>
            <a:r>
              <a:rPr lang="en-US" altLang="en-US" sz="3200" dirty="0"/>
              <a:t>Online Exams taken in </a:t>
            </a:r>
            <a:r>
              <a:rPr lang="en-US" altLang="en-US" sz="3200" dirty="0" err="1"/>
              <a:t>MyMathLab</a:t>
            </a:r>
            <a:endParaRPr lang="en-US" altLang="en-US" sz="3200" dirty="0"/>
          </a:p>
          <a:p>
            <a:pPr marL="457200" lvl="1" indent="0">
              <a:buFont typeface="Wingdings" panose="05000000000000000000" pitchFamily="2" charset="2"/>
              <a:buNone/>
              <a:defRPr/>
            </a:pPr>
            <a:endParaRPr lang="en-US" altLang="en-US" sz="3200" dirty="0"/>
          </a:p>
        </p:txBody>
      </p:sp>
      <p:sp>
        <p:nvSpPr>
          <p:cNvPr id="24580" name="Slide Number Placeholder 3">
            <a:extLst>
              <a:ext uri="{FF2B5EF4-FFF2-40B4-BE49-F238E27FC236}">
                <a16:creationId xmlns:a16="http://schemas.microsoft.com/office/drawing/2014/main" id="{6AFAF49E-721F-26CC-F09E-57560E468863}"/>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E109BE8-3A41-492D-99EB-4FD0CC0F6E95}" type="slidenum">
              <a:rPr lang="en-US" altLang="en-US" sz="1800" smtClean="0">
                <a:solidFill>
                  <a:schemeClr val="tx2"/>
                </a:solidFill>
                <a:cs typeface="Arial" panose="020B0604020202020204" pitchFamily="34" charset="0"/>
              </a:rPr>
              <a:pPr>
                <a:spcBef>
                  <a:spcPct val="0"/>
                </a:spcBef>
                <a:buClrTx/>
                <a:buFontTx/>
                <a:buNone/>
              </a:pPr>
              <a:t>14</a:t>
            </a:fld>
            <a:endParaRPr lang="en-US" altLang="en-US" sz="1800">
              <a:solidFill>
                <a:schemeClr val="tx2"/>
              </a:solidFill>
              <a:cs typeface="Arial" panose="020B0604020202020204" pitchFamily="34" charset="0"/>
            </a:endParaRPr>
          </a:p>
        </p:txBody>
      </p:sp>
      <p:pic>
        <p:nvPicPr>
          <p:cNvPr id="24581" name="Picture 2">
            <a:extLst>
              <a:ext uri="{FF2B5EF4-FFF2-40B4-BE49-F238E27FC236}">
                <a16:creationId xmlns:a16="http://schemas.microsoft.com/office/drawing/2014/main" id="{812CE239-85D2-5A21-C0C1-F1EC1F63A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8" y="4435475"/>
            <a:ext cx="877728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D3B6EC77-DEED-6389-DE14-D3D33F89095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664B29C-BD6C-49EA-8A25-12F8F09066DE}" type="slidenum">
              <a:rPr lang="en-US" altLang="en-US" sz="1800" smtClean="0">
                <a:solidFill>
                  <a:schemeClr val="tx2"/>
                </a:solidFill>
                <a:cs typeface="Arial" panose="020B0604020202020204" pitchFamily="34" charset="0"/>
              </a:rPr>
              <a:pPr>
                <a:spcBef>
                  <a:spcPct val="0"/>
                </a:spcBef>
                <a:buClrTx/>
                <a:buFontTx/>
                <a:buNone/>
              </a:pPr>
              <a:t>15</a:t>
            </a:fld>
            <a:endParaRPr lang="en-US" altLang="en-US" sz="1800">
              <a:solidFill>
                <a:schemeClr val="tx2"/>
              </a:solidFill>
              <a:cs typeface="Arial" panose="020B0604020202020204" pitchFamily="34" charset="0"/>
            </a:endParaRPr>
          </a:p>
        </p:txBody>
      </p:sp>
      <p:pic>
        <p:nvPicPr>
          <p:cNvPr id="25603" name="Picture 2">
            <a:extLst>
              <a:ext uri="{FF2B5EF4-FFF2-40B4-BE49-F238E27FC236}">
                <a16:creationId xmlns:a16="http://schemas.microsoft.com/office/drawing/2014/main" id="{E3B927AC-C9E8-F384-4253-B2D88702E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06375"/>
            <a:ext cx="8299450" cy="639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97256E6-FC49-A7C3-24D5-01AEED0D4352}"/>
              </a:ext>
            </a:extLst>
          </p:cNvPr>
          <p:cNvSpPr>
            <a:spLocks noGrp="1"/>
          </p:cNvSpPr>
          <p:nvPr>
            <p:ph type="title"/>
          </p:nvPr>
        </p:nvSpPr>
        <p:spPr>
          <a:xfrm>
            <a:off x="457200" y="274638"/>
            <a:ext cx="8229600" cy="579437"/>
          </a:xfrm>
        </p:spPr>
        <p:txBody>
          <a:bodyPr/>
          <a:lstStyle/>
          <a:p>
            <a:r>
              <a:rPr lang="en-US" altLang="en-US"/>
              <a:t>Course Administration</a:t>
            </a:r>
          </a:p>
        </p:txBody>
      </p:sp>
      <p:sp>
        <p:nvSpPr>
          <p:cNvPr id="26627" name="Content Placeholder 2">
            <a:extLst>
              <a:ext uri="{FF2B5EF4-FFF2-40B4-BE49-F238E27FC236}">
                <a16:creationId xmlns:a16="http://schemas.microsoft.com/office/drawing/2014/main" id="{BF09C71E-4B98-418A-0E65-FCB776E502F8}"/>
              </a:ext>
            </a:extLst>
          </p:cNvPr>
          <p:cNvSpPr>
            <a:spLocks noGrp="1"/>
          </p:cNvSpPr>
          <p:nvPr>
            <p:ph idx="1"/>
          </p:nvPr>
        </p:nvSpPr>
        <p:spPr>
          <a:xfrm>
            <a:off x="217488" y="955675"/>
            <a:ext cx="5224462" cy="5902325"/>
          </a:xfrm>
        </p:spPr>
        <p:txBody>
          <a:bodyPr/>
          <a:lstStyle/>
          <a:p>
            <a:r>
              <a:rPr lang="en-US" altLang="en-US" sz="2400"/>
              <a:t>CANVAS will be used as a location for posting lecture notes, videos, syllabus, gradebook, etc.</a:t>
            </a:r>
          </a:p>
          <a:p>
            <a:r>
              <a:rPr lang="en-US" altLang="en-US" sz="2400"/>
              <a:t>A Chapter Summary of key concepts and key formulas from each chapter will be provided.</a:t>
            </a:r>
          </a:p>
          <a:p>
            <a:pPr lvl="1"/>
            <a:r>
              <a:rPr lang="en-US" altLang="en-US" sz="2000"/>
              <a:t>Keep these handy as you work through any HW’s and Tests </a:t>
            </a:r>
          </a:p>
          <a:p>
            <a:pPr lvl="1"/>
            <a:r>
              <a:rPr lang="en-US" altLang="en-US" sz="2000"/>
              <a:t>Chapter summaries will be provided to you for use during Midterm and Final Exams </a:t>
            </a:r>
          </a:p>
          <a:p>
            <a:r>
              <a:rPr lang="en-US" altLang="en-US" sz="2400"/>
              <a:t>We will use </a:t>
            </a:r>
            <a:r>
              <a:rPr lang="en-US" altLang="en-US" sz="2400">
                <a:solidFill>
                  <a:srgbClr val="FF0000"/>
                </a:solidFill>
              </a:rPr>
              <a:t>StatCrunch</a:t>
            </a:r>
            <a:r>
              <a:rPr lang="en-US" altLang="en-US" sz="2400"/>
              <a:t> as a statistical analysis tool</a:t>
            </a:r>
          </a:p>
          <a:p>
            <a:pPr lvl="1"/>
            <a:r>
              <a:rPr lang="en-US" altLang="en-US" sz="2000"/>
              <a:t>Access is included as part of MyMathLab</a:t>
            </a:r>
          </a:p>
        </p:txBody>
      </p:sp>
      <p:sp>
        <p:nvSpPr>
          <p:cNvPr id="26628" name="Slide Number Placeholder 3">
            <a:extLst>
              <a:ext uri="{FF2B5EF4-FFF2-40B4-BE49-F238E27FC236}">
                <a16:creationId xmlns:a16="http://schemas.microsoft.com/office/drawing/2014/main" id="{F7F42A8E-E2CB-6D38-592A-D75BD590C29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5823F85-5398-4325-BA37-19468C22765F}" type="slidenum">
              <a:rPr lang="en-US" altLang="en-US" sz="1800" smtClean="0">
                <a:solidFill>
                  <a:schemeClr val="tx2"/>
                </a:solidFill>
                <a:cs typeface="Arial" panose="020B0604020202020204" pitchFamily="34" charset="0"/>
              </a:rPr>
              <a:pPr>
                <a:spcBef>
                  <a:spcPct val="0"/>
                </a:spcBef>
                <a:buClrTx/>
                <a:buFontTx/>
                <a:buNone/>
              </a:pPr>
              <a:t>16</a:t>
            </a:fld>
            <a:endParaRPr lang="en-US" altLang="en-US" sz="1800">
              <a:solidFill>
                <a:schemeClr val="tx2"/>
              </a:solidFill>
              <a:cs typeface="Arial" panose="020B0604020202020204" pitchFamily="34" charset="0"/>
            </a:endParaRPr>
          </a:p>
        </p:txBody>
      </p:sp>
      <p:pic>
        <p:nvPicPr>
          <p:cNvPr id="26629" name="Picture 3">
            <a:extLst>
              <a:ext uri="{FF2B5EF4-FFF2-40B4-BE49-F238E27FC236}">
                <a16:creationId xmlns:a16="http://schemas.microsoft.com/office/drawing/2014/main" id="{A1715392-3F22-C47B-3EB2-653D6F8FF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854075"/>
            <a:ext cx="25019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F57EC67-2577-8777-F8A4-EB46602C27BB}"/>
              </a:ext>
            </a:extLst>
          </p:cNvPr>
          <p:cNvSpPr>
            <a:spLocks noGrp="1"/>
          </p:cNvSpPr>
          <p:nvPr>
            <p:ph type="title"/>
          </p:nvPr>
        </p:nvSpPr>
        <p:spPr>
          <a:xfrm>
            <a:off x="457200" y="0"/>
            <a:ext cx="8229600" cy="1143000"/>
          </a:xfrm>
        </p:spPr>
        <p:txBody>
          <a:bodyPr/>
          <a:lstStyle/>
          <a:p>
            <a:r>
              <a:rPr lang="en-US" altLang="en-US"/>
              <a:t>More Details on Assessments</a:t>
            </a:r>
          </a:p>
        </p:txBody>
      </p:sp>
      <p:sp>
        <p:nvSpPr>
          <p:cNvPr id="27651" name="Slide Number Placeholder 3">
            <a:extLst>
              <a:ext uri="{FF2B5EF4-FFF2-40B4-BE49-F238E27FC236}">
                <a16:creationId xmlns:a16="http://schemas.microsoft.com/office/drawing/2014/main" id="{02DA9190-9219-FD0B-9CE9-480C57AE72C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9F520BE-EB22-4A44-8DCD-DB7C82D8AA4B}" type="slidenum">
              <a:rPr lang="en-US" altLang="en-US" sz="1800" smtClean="0">
                <a:solidFill>
                  <a:schemeClr val="tx2"/>
                </a:solidFill>
                <a:cs typeface="Arial" panose="020B0604020202020204" pitchFamily="34" charset="0"/>
              </a:rPr>
              <a:pPr>
                <a:spcBef>
                  <a:spcPct val="0"/>
                </a:spcBef>
                <a:buClrTx/>
                <a:buFontTx/>
                <a:buNone/>
              </a:pPr>
              <a:t>17</a:t>
            </a:fld>
            <a:endParaRPr lang="en-US" altLang="en-US" sz="1800">
              <a:solidFill>
                <a:schemeClr val="tx2"/>
              </a:solidFill>
              <a:cs typeface="Arial" panose="020B0604020202020204" pitchFamily="34" charset="0"/>
            </a:endParaRPr>
          </a:p>
        </p:txBody>
      </p:sp>
      <p:sp>
        <p:nvSpPr>
          <p:cNvPr id="17412" name="Content Placeholder 6">
            <a:extLst>
              <a:ext uri="{FF2B5EF4-FFF2-40B4-BE49-F238E27FC236}">
                <a16:creationId xmlns:a16="http://schemas.microsoft.com/office/drawing/2014/main" id="{0D58D09D-7BA2-79D9-877D-297C142DF45D}"/>
              </a:ext>
            </a:extLst>
          </p:cNvPr>
          <p:cNvSpPr txBox="1">
            <a:spLocks/>
          </p:cNvSpPr>
          <p:nvPr/>
        </p:nvSpPr>
        <p:spPr bwMode="auto">
          <a:xfrm>
            <a:off x="306388" y="885825"/>
            <a:ext cx="8674100" cy="5440363"/>
          </a:xfrm>
          <a:prstGeom prst="rect">
            <a:avLst/>
          </a:prstGeom>
          <a:noFill/>
          <a:ln w="9525">
            <a:noFill/>
            <a:miter lim="800000"/>
            <a:headEnd/>
            <a:tailEnd/>
          </a:ln>
        </p:spPr>
        <p:txBody>
          <a:bodyPr/>
          <a:lstStyle/>
          <a:p>
            <a:pPr marL="342900" indent="-342900">
              <a:spcBef>
                <a:spcPct val="20000"/>
              </a:spcBef>
              <a:buClr>
                <a:schemeClr val="accent1"/>
              </a:buClr>
              <a:buFont typeface="Arial" charset="0"/>
              <a:buChar char="•"/>
              <a:defRPr/>
            </a:pPr>
            <a:r>
              <a:rPr lang="en-US" sz="2800" b="1" u="sng" dirty="0">
                <a:latin typeface="Times New Roman" pitchFamily="18" charset="0"/>
                <a:cs typeface="Times New Roman" pitchFamily="18" charset="0"/>
              </a:rPr>
              <a:t>Homework</a:t>
            </a:r>
          </a:p>
          <a:p>
            <a:pPr marL="742950" lvl="1"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Taken in </a:t>
            </a:r>
            <a:r>
              <a:rPr lang="en-US" sz="2200" dirty="0" err="1">
                <a:latin typeface="Times New Roman" pitchFamily="18" charset="0"/>
                <a:cs typeface="Times New Roman" pitchFamily="18" charset="0"/>
              </a:rPr>
              <a:t>MyMathLab</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hlinkClick r:id="rId2"/>
              </a:rPr>
              <a:t>www.MyMathLab.com</a:t>
            </a:r>
            <a:r>
              <a:rPr lang="en-US" sz="2200" dirty="0">
                <a:latin typeface="Times New Roman" pitchFamily="18" charset="0"/>
                <a:cs typeface="Times New Roman" pitchFamily="18" charset="0"/>
              </a:rPr>
              <a:t>) - Due at 11:59pm per Course Calendar in syllabus.</a:t>
            </a:r>
          </a:p>
          <a:p>
            <a:pPr marL="742950" lvl="1" indent="-285750">
              <a:spcBef>
                <a:spcPct val="20000"/>
              </a:spcBef>
              <a:buClr>
                <a:schemeClr val="accent1"/>
              </a:buClr>
              <a:buFont typeface="Wingdings" pitchFamily="2" charset="2"/>
              <a:buChar char="§"/>
              <a:defRPr/>
            </a:pPr>
            <a:r>
              <a:rPr lang="en-US" sz="2200" dirty="0" err="1">
                <a:latin typeface="Times New Roman" pitchFamily="18" charset="0"/>
                <a:cs typeface="Times New Roman" pitchFamily="18" charset="0"/>
              </a:rPr>
              <a:t>Homeworks</a:t>
            </a:r>
            <a:r>
              <a:rPr lang="en-US" sz="2200" dirty="0">
                <a:latin typeface="Times New Roman" pitchFamily="18" charset="0"/>
                <a:cs typeface="Times New Roman" pitchFamily="18" charset="0"/>
              </a:rPr>
              <a:t> consist of ~20 – 50 problems per assignment (untimed)</a:t>
            </a:r>
          </a:p>
          <a:p>
            <a:pPr marL="742950" lvl="1"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One Homework per Chapter, Ten </a:t>
            </a:r>
            <a:r>
              <a:rPr lang="en-US" sz="2200" dirty="0" err="1">
                <a:latin typeface="Times New Roman" pitchFamily="18" charset="0"/>
                <a:cs typeface="Times New Roman" pitchFamily="18" charset="0"/>
              </a:rPr>
              <a:t>Homeworks</a:t>
            </a:r>
            <a:r>
              <a:rPr lang="en-US" sz="2200" dirty="0">
                <a:latin typeface="Times New Roman" pitchFamily="18" charset="0"/>
                <a:cs typeface="Times New Roman" pitchFamily="18" charset="0"/>
              </a:rPr>
              <a:t> in Total</a:t>
            </a:r>
          </a:p>
          <a:p>
            <a:pPr marL="1143000" lvl="2" indent="-228600">
              <a:spcBef>
                <a:spcPct val="20000"/>
              </a:spcBef>
              <a:buClr>
                <a:schemeClr val="accent1"/>
              </a:buClr>
              <a:buFont typeface="Arial" charset="0"/>
              <a:buChar char="•"/>
              <a:defRPr/>
            </a:pPr>
            <a:r>
              <a:rPr lang="en-US" sz="2200" dirty="0">
                <a:latin typeface="Times New Roman" pitchFamily="18" charset="0"/>
                <a:cs typeface="Times New Roman" pitchFamily="18" charset="0"/>
              </a:rPr>
              <a:t>Help is available for each problem, for example you can click on:</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Show me a Similar Example</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Help me Solve This problem</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Video/Animation</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Ask my Instructor.</a:t>
            </a:r>
          </a:p>
          <a:p>
            <a:pPr marL="742950" lvl="1" indent="-285750">
              <a:spcBef>
                <a:spcPct val="20000"/>
              </a:spcBef>
              <a:buClr>
                <a:schemeClr val="accent1"/>
              </a:buClr>
              <a:buFont typeface="Wingdings" pitchFamily="2" charset="2"/>
              <a:buChar char="§"/>
              <a:defRPr/>
            </a:pPr>
            <a:r>
              <a:rPr lang="en-US" sz="2200" b="1" u="sng" dirty="0">
                <a:latin typeface="Times New Roman" pitchFamily="18" charset="0"/>
                <a:cs typeface="Times New Roman" pitchFamily="18" charset="0"/>
              </a:rPr>
              <a:t>You will have unlimited attempts for each HW problem</a:t>
            </a:r>
            <a:r>
              <a:rPr lang="en-US" sz="2200" u="sng" dirty="0">
                <a:latin typeface="Times New Roman" pitchFamily="18" charset="0"/>
                <a:cs typeface="Times New Roman" pitchFamily="18" charset="0"/>
              </a:rPr>
              <a:t>. </a:t>
            </a:r>
          </a:p>
          <a:p>
            <a:pPr marL="1200150" lvl="2" indent="-285750">
              <a:spcBef>
                <a:spcPct val="20000"/>
              </a:spcBef>
              <a:buClr>
                <a:schemeClr val="accent1"/>
              </a:buClr>
              <a:buFont typeface="Wingdings" pitchFamily="2" charset="2"/>
              <a:buChar char="§"/>
              <a:defRPr/>
            </a:pPr>
            <a:r>
              <a:rPr lang="en-US" sz="2000" b="1" dirty="0">
                <a:solidFill>
                  <a:srgbClr val="C00000"/>
                </a:solidFill>
                <a:latin typeface="Times New Roman" pitchFamily="18" charset="0"/>
                <a:cs typeface="Times New Roman" pitchFamily="18" charset="0"/>
              </a:rPr>
              <a:t>Initially you have 3 attempts, if incorrect, click on </a:t>
            </a:r>
            <a:r>
              <a:rPr lang="en-US" sz="2000" b="1" u="sng" dirty="0">
                <a:solidFill>
                  <a:srgbClr val="C00000"/>
                </a:solidFill>
                <a:latin typeface="Times New Roman" pitchFamily="18" charset="0"/>
                <a:cs typeface="Times New Roman" pitchFamily="18" charset="0"/>
              </a:rPr>
              <a:t>Similar Exercise </a:t>
            </a:r>
            <a:r>
              <a:rPr lang="en-US" sz="2000" b="1" dirty="0">
                <a:solidFill>
                  <a:srgbClr val="C00000"/>
                </a:solidFill>
                <a:latin typeface="Times New Roman" pitchFamily="18" charset="0"/>
                <a:cs typeface="Times New Roman" pitchFamily="18" charset="0"/>
              </a:rPr>
              <a:t>link and you will get another 3 attempts, ad infinitum</a:t>
            </a:r>
          </a:p>
          <a:p>
            <a:pPr marL="285750"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Note:  Various Videos and Animations are also available in </a:t>
            </a:r>
            <a:r>
              <a:rPr lang="en-US" sz="2200" dirty="0" err="1">
                <a:latin typeface="Times New Roman" pitchFamily="18" charset="0"/>
                <a:cs typeface="Times New Roman" pitchFamily="18" charset="0"/>
              </a:rPr>
              <a:t>MyMathLab</a:t>
            </a:r>
            <a:r>
              <a:rPr lang="en-US" sz="2200" dirty="0">
                <a:latin typeface="Times New Roman" pitchFamily="18" charset="0"/>
                <a:cs typeface="Times New Roman" pitchFamily="18" charset="0"/>
              </a:rPr>
              <a:t>:  Click on Multimedia Library</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9DE2C63-EF11-4A64-DCC5-5065BB6B1255}"/>
              </a:ext>
            </a:extLst>
          </p:cNvPr>
          <p:cNvSpPr>
            <a:spLocks noGrp="1"/>
          </p:cNvSpPr>
          <p:nvPr>
            <p:ph type="title"/>
          </p:nvPr>
        </p:nvSpPr>
        <p:spPr>
          <a:xfrm>
            <a:off x="457200" y="153988"/>
            <a:ext cx="8229600" cy="474662"/>
          </a:xfrm>
        </p:spPr>
        <p:txBody>
          <a:bodyPr/>
          <a:lstStyle/>
          <a:p>
            <a:r>
              <a:rPr lang="en-US" altLang="en-US"/>
              <a:t>Tests are taken in MyMathLab</a:t>
            </a:r>
          </a:p>
        </p:txBody>
      </p:sp>
      <p:sp>
        <p:nvSpPr>
          <p:cNvPr id="28675" name="Slide Number Placeholder 3">
            <a:extLst>
              <a:ext uri="{FF2B5EF4-FFF2-40B4-BE49-F238E27FC236}">
                <a16:creationId xmlns:a16="http://schemas.microsoft.com/office/drawing/2014/main" id="{5E06E491-A734-007A-B2A3-F38CAEB14F6D}"/>
              </a:ext>
            </a:extLst>
          </p:cNvPr>
          <p:cNvSpPr>
            <a:spLocks noGrp="1"/>
          </p:cNvSpPr>
          <p:nvPr>
            <p:ph type="sldNum" sz="quarter" idx="11"/>
          </p:nvPr>
        </p:nvSpPr>
        <p:spPr bwMode="auto">
          <a:xfrm>
            <a:off x="6886575"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69AB1499-F11C-4344-B768-9022CA50DB56}" type="slidenum">
              <a:rPr lang="en-US" altLang="en-US" sz="1800" smtClean="0">
                <a:solidFill>
                  <a:schemeClr val="tx2"/>
                </a:solidFill>
                <a:cs typeface="Arial" panose="020B0604020202020204" pitchFamily="34" charset="0"/>
              </a:rPr>
              <a:pPr>
                <a:spcBef>
                  <a:spcPct val="0"/>
                </a:spcBef>
                <a:buClrTx/>
                <a:buFontTx/>
                <a:buNone/>
              </a:pPr>
              <a:t>18</a:t>
            </a:fld>
            <a:endParaRPr lang="en-US" altLang="en-US" sz="1800">
              <a:solidFill>
                <a:schemeClr val="tx2"/>
              </a:solidFill>
              <a:cs typeface="Arial" panose="020B0604020202020204" pitchFamily="34" charset="0"/>
            </a:endParaRPr>
          </a:p>
        </p:txBody>
      </p:sp>
      <p:sp>
        <p:nvSpPr>
          <p:cNvPr id="28676" name="Content Placeholder 6">
            <a:extLst>
              <a:ext uri="{FF2B5EF4-FFF2-40B4-BE49-F238E27FC236}">
                <a16:creationId xmlns:a16="http://schemas.microsoft.com/office/drawing/2014/main" id="{43FD7147-01CA-912E-5C6A-8E9C71526954}"/>
              </a:ext>
            </a:extLst>
          </p:cNvPr>
          <p:cNvSpPr>
            <a:spLocks noGrp="1"/>
          </p:cNvSpPr>
          <p:nvPr>
            <p:ph idx="1"/>
          </p:nvPr>
        </p:nvSpPr>
        <p:spPr>
          <a:xfrm>
            <a:off x="211138" y="558800"/>
            <a:ext cx="8475662" cy="5440363"/>
          </a:xfrm>
        </p:spPr>
        <p:txBody>
          <a:bodyPr/>
          <a:lstStyle/>
          <a:p>
            <a:r>
              <a:rPr lang="en-US" altLang="en-US" b="1" u="sng"/>
              <a:t>Tests online in MyMathLab (5 Tests)</a:t>
            </a:r>
          </a:p>
          <a:p>
            <a:pPr lvl="1"/>
            <a:r>
              <a:rPr lang="en-US" altLang="en-US" sz="2400"/>
              <a:t>Taken online in MyMathLab out of class (at home)– will be representative of worked examples from class and MyMathLab HW problems (includes access to StatCrunch)</a:t>
            </a:r>
          </a:p>
          <a:p>
            <a:pPr lvl="1"/>
            <a:r>
              <a:rPr lang="en-US" altLang="en-US" sz="2400"/>
              <a:t>20 problems per Test.   2 hours to complete.   </a:t>
            </a:r>
          </a:p>
          <a:p>
            <a:pPr lvl="2"/>
            <a:r>
              <a:rPr lang="en-US" altLang="en-US" sz="2000"/>
              <a:t>Open book/Open Notes/Use of StatCrunch/Use of Calculator all OK.</a:t>
            </a:r>
          </a:p>
          <a:p>
            <a:pPr lvl="1"/>
            <a:r>
              <a:rPr lang="en-US" altLang="en-US" sz="2400"/>
              <a:t>Problems on the Tests are taken from same pool of questions as used on the Homeworks !!  (No Help Resources available)</a:t>
            </a:r>
          </a:p>
          <a:p>
            <a:pPr lvl="1"/>
            <a:r>
              <a:rPr lang="en-US" altLang="en-US" sz="2400"/>
              <a:t>Review for tests will be held in class before each test.</a:t>
            </a:r>
          </a:p>
          <a:p>
            <a:pPr lvl="2"/>
            <a:r>
              <a:rPr lang="en-US" altLang="en-US" sz="1800"/>
              <a:t>Test #1 – Covers Chapters 1 and 2</a:t>
            </a:r>
          </a:p>
          <a:p>
            <a:pPr lvl="2"/>
            <a:r>
              <a:rPr lang="en-US" altLang="en-US" sz="1800"/>
              <a:t>Test #2 – Covers Chapters 3 and 4</a:t>
            </a:r>
          </a:p>
          <a:p>
            <a:pPr lvl="2"/>
            <a:r>
              <a:rPr lang="en-US" altLang="en-US" sz="1800"/>
              <a:t>Test #3 – Covers Chapter 5 </a:t>
            </a:r>
          </a:p>
          <a:p>
            <a:pPr lvl="2"/>
            <a:r>
              <a:rPr lang="en-US" altLang="en-US" sz="1800"/>
              <a:t>Test #4 – Covers Chapter 6 and 7</a:t>
            </a:r>
          </a:p>
          <a:p>
            <a:pPr lvl="2"/>
            <a:r>
              <a:rPr lang="en-US" altLang="en-US" sz="1800"/>
              <a:t>Test #5 – Covers Chapters 8 and 9</a:t>
            </a:r>
          </a:p>
          <a:p>
            <a:pPr lvl="2"/>
            <a:r>
              <a:rPr lang="en-US" altLang="en-US" sz="1800"/>
              <a:t>Note:  Chapter 10 material will be included on the Final Exam</a:t>
            </a:r>
          </a:p>
          <a:p>
            <a:pPr lvl="1"/>
            <a:r>
              <a:rPr lang="en-US" altLang="en-US" sz="2400"/>
              <a:t>Refer to Course Calendar in syllabus for specific due dates.</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2FC826A-2B84-A33B-784D-26EC1854D87C}"/>
              </a:ext>
            </a:extLst>
          </p:cNvPr>
          <p:cNvSpPr>
            <a:spLocks noGrp="1"/>
          </p:cNvSpPr>
          <p:nvPr>
            <p:ph type="title"/>
          </p:nvPr>
        </p:nvSpPr>
        <p:spPr>
          <a:xfrm>
            <a:off x="457200" y="274638"/>
            <a:ext cx="8229600" cy="436562"/>
          </a:xfrm>
        </p:spPr>
        <p:txBody>
          <a:bodyPr/>
          <a:lstStyle/>
          <a:p>
            <a:r>
              <a:rPr lang="en-US" altLang="en-US"/>
              <a:t>Midterm and Final Exam  in STAT200</a:t>
            </a:r>
          </a:p>
        </p:txBody>
      </p:sp>
      <p:sp>
        <p:nvSpPr>
          <p:cNvPr id="24579" name="Content Placeholder 2">
            <a:extLst>
              <a:ext uri="{FF2B5EF4-FFF2-40B4-BE49-F238E27FC236}">
                <a16:creationId xmlns:a16="http://schemas.microsoft.com/office/drawing/2014/main" id="{AE5C3242-0C74-408D-EFBB-66785526BF4D}"/>
              </a:ext>
            </a:extLst>
          </p:cNvPr>
          <p:cNvSpPr>
            <a:spLocks noGrp="1"/>
          </p:cNvSpPr>
          <p:nvPr>
            <p:ph idx="1"/>
          </p:nvPr>
        </p:nvSpPr>
        <p:spPr>
          <a:xfrm>
            <a:off x="249238" y="771524"/>
            <a:ext cx="8742362" cy="5811837"/>
          </a:xfrm>
        </p:spPr>
        <p:txBody>
          <a:bodyPr/>
          <a:lstStyle/>
          <a:p>
            <a:pPr>
              <a:defRPr/>
            </a:pPr>
            <a:r>
              <a:rPr lang="en-US" altLang="en-US" dirty="0"/>
              <a:t>These are taken in </a:t>
            </a:r>
            <a:r>
              <a:rPr lang="en-US" altLang="en-US" dirty="0" err="1"/>
              <a:t>MyMathLab</a:t>
            </a:r>
            <a:r>
              <a:rPr lang="en-US" altLang="en-US" dirty="0"/>
              <a:t> and will be proctored using ZOOM teleconferencing.</a:t>
            </a:r>
          </a:p>
          <a:p>
            <a:pPr>
              <a:defRPr/>
            </a:pPr>
            <a:r>
              <a:rPr lang="en-US" altLang="en-US" dirty="0"/>
              <a:t>Midterm Exam taken on </a:t>
            </a:r>
            <a:r>
              <a:rPr lang="en-US" altLang="en-US" dirty="0">
                <a:highlight>
                  <a:srgbClr val="FFFF00"/>
                </a:highlight>
              </a:rPr>
              <a:t>Weds July 27 at 1pm</a:t>
            </a:r>
          </a:p>
          <a:p>
            <a:pPr lvl="1">
              <a:defRPr/>
            </a:pPr>
            <a:r>
              <a:rPr lang="en-US" altLang="en-US" sz="2400" dirty="0"/>
              <a:t>Covers Chapters 1 to 5</a:t>
            </a:r>
          </a:p>
          <a:p>
            <a:pPr>
              <a:defRPr/>
            </a:pPr>
            <a:r>
              <a:rPr lang="en-US" altLang="en-US" dirty="0"/>
              <a:t>Final Exam taken on </a:t>
            </a:r>
            <a:r>
              <a:rPr lang="en-US" altLang="en-US" dirty="0">
                <a:highlight>
                  <a:srgbClr val="FFFF00"/>
                </a:highlight>
              </a:rPr>
              <a:t>Weds August 10 at 4pm</a:t>
            </a:r>
          </a:p>
          <a:p>
            <a:pPr lvl="1">
              <a:defRPr/>
            </a:pPr>
            <a:r>
              <a:rPr lang="en-US" altLang="en-US" sz="2400" dirty="0"/>
              <a:t>Comprehensive of all material in course</a:t>
            </a:r>
          </a:p>
          <a:p>
            <a:pPr>
              <a:defRPr/>
            </a:pPr>
            <a:r>
              <a:rPr lang="en-US" altLang="en-US" sz="2400" dirty="0"/>
              <a:t>Alternate arrangements will be provided for students that cannot attend at these times.</a:t>
            </a:r>
          </a:p>
          <a:p>
            <a:pPr>
              <a:defRPr/>
            </a:pPr>
            <a:r>
              <a:rPr lang="en-US" altLang="en-US" sz="2400" dirty="0"/>
              <a:t>More details on Zoom meetings will be provided (see next slide).</a:t>
            </a:r>
          </a:p>
          <a:p>
            <a:pPr>
              <a:defRPr/>
            </a:pPr>
            <a:r>
              <a:rPr lang="en-US" altLang="en-US" dirty="0"/>
              <a:t>Approximately 20 problems, 2.5 hours to complete</a:t>
            </a:r>
          </a:p>
          <a:p>
            <a:pPr lvl="1">
              <a:defRPr/>
            </a:pPr>
            <a:r>
              <a:rPr lang="en-US" altLang="en-US" sz="2000" dirty="0"/>
              <a:t>Closed book, closed notes, calculators and </a:t>
            </a:r>
            <a:r>
              <a:rPr lang="en-US" altLang="en-US" sz="2000" dirty="0" err="1"/>
              <a:t>StatCrunch</a:t>
            </a:r>
            <a:r>
              <a:rPr lang="en-US" altLang="en-US" sz="2000" dirty="0"/>
              <a:t> permitted</a:t>
            </a:r>
          </a:p>
          <a:p>
            <a:pPr>
              <a:defRPr/>
            </a:pPr>
            <a:r>
              <a:rPr lang="en-US" altLang="en-US" sz="2400" dirty="0"/>
              <a:t>Midterm and Final Exam problems -very similar to HW problems</a:t>
            </a:r>
          </a:p>
          <a:p>
            <a:pPr>
              <a:defRPr/>
            </a:pPr>
            <a:r>
              <a:rPr lang="en-US" altLang="en-US" sz="2400" dirty="0"/>
              <a:t>Chapter Summaries can be used.</a:t>
            </a:r>
            <a:r>
              <a:rPr lang="en-US" altLang="en-US" sz="2400" b="1" u="sng" dirty="0"/>
              <a:t> </a:t>
            </a:r>
            <a:endParaRPr lang="en-US" altLang="en-US" sz="2000" dirty="0"/>
          </a:p>
          <a:p>
            <a:pPr>
              <a:defRPr/>
            </a:pPr>
            <a:endParaRPr lang="en-US" altLang="en-US" dirty="0"/>
          </a:p>
        </p:txBody>
      </p:sp>
      <p:sp>
        <p:nvSpPr>
          <p:cNvPr id="29700" name="Slide Number Placeholder 3">
            <a:extLst>
              <a:ext uri="{FF2B5EF4-FFF2-40B4-BE49-F238E27FC236}">
                <a16:creationId xmlns:a16="http://schemas.microsoft.com/office/drawing/2014/main" id="{08B8F0B1-36B3-D231-B4DE-ECED783DBDB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D19602C-7D1B-4CEC-BAA2-D67FF6C921A5}" type="slidenum">
              <a:rPr lang="en-US" altLang="en-US" sz="1800" smtClean="0">
                <a:solidFill>
                  <a:schemeClr val="tx2"/>
                </a:solidFill>
                <a:cs typeface="Arial" panose="020B0604020202020204" pitchFamily="34" charset="0"/>
              </a:rPr>
              <a:pPr>
                <a:spcBef>
                  <a:spcPct val="0"/>
                </a:spcBef>
                <a:buClrTx/>
                <a:buFontTx/>
                <a:buNone/>
              </a:pPr>
              <a:t>19</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CD8A0B4-B458-C7AF-1CB4-3465F5D04567}"/>
              </a:ext>
            </a:extLst>
          </p:cNvPr>
          <p:cNvSpPr>
            <a:spLocks noGrp="1"/>
          </p:cNvSpPr>
          <p:nvPr>
            <p:ph type="ctrTitle"/>
          </p:nvPr>
        </p:nvSpPr>
        <p:spPr>
          <a:xfrm>
            <a:off x="482600" y="479425"/>
            <a:ext cx="8002588" cy="1470025"/>
          </a:xfrm>
        </p:spPr>
        <p:txBody>
          <a:bodyPr/>
          <a:lstStyle/>
          <a:p>
            <a:pPr eaLnBrk="1" hangingPunct="1"/>
            <a:r>
              <a:rPr lang="en-US" altLang="en-US" sz="4000">
                <a:solidFill>
                  <a:srgbClr val="0070C0"/>
                </a:solidFill>
              </a:rPr>
              <a:t>STAT200 – Elementary Statistics</a:t>
            </a:r>
            <a:br>
              <a:rPr lang="en-US" altLang="en-US" sz="4000">
                <a:solidFill>
                  <a:srgbClr val="0070C0"/>
                </a:solidFill>
              </a:rPr>
            </a:br>
            <a:r>
              <a:rPr lang="en-US" altLang="en-US" sz="4000">
                <a:solidFill>
                  <a:srgbClr val="0070C0"/>
                </a:solidFill>
              </a:rPr>
              <a:t>Summer2, 2022</a:t>
            </a:r>
          </a:p>
        </p:txBody>
      </p:sp>
      <p:sp>
        <p:nvSpPr>
          <p:cNvPr id="11267" name="Slide Number Placeholder 3">
            <a:extLst>
              <a:ext uri="{FF2B5EF4-FFF2-40B4-BE49-F238E27FC236}">
                <a16:creationId xmlns:a16="http://schemas.microsoft.com/office/drawing/2014/main" id="{E047776A-4EAD-FFFF-F3EA-42099AF8FF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0EB4724-9A1A-4378-B37B-A02237B04875}" type="slidenum">
              <a:rPr lang="en-US" altLang="en-US" sz="1800" smtClean="0">
                <a:solidFill>
                  <a:schemeClr val="tx2"/>
                </a:solidFill>
                <a:cs typeface="Arial" panose="020B0604020202020204" pitchFamily="34" charset="0"/>
              </a:rPr>
              <a:pPr>
                <a:spcBef>
                  <a:spcPct val="0"/>
                </a:spcBef>
                <a:buClrTx/>
                <a:buFontTx/>
                <a:buNone/>
              </a:pPr>
              <a:t>2</a:t>
            </a:fld>
            <a:endParaRPr lang="en-US" altLang="en-US" sz="1800">
              <a:solidFill>
                <a:schemeClr val="tx2"/>
              </a:solidFill>
              <a:cs typeface="Arial" panose="020B0604020202020204" pitchFamily="34" charset="0"/>
            </a:endParaRPr>
          </a:p>
        </p:txBody>
      </p:sp>
      <p:sp>
        <p:nvSpPr>
          <p:cNvPr id="7" name="Subtitle 2">
            <a:extLst>
              <a:ext uri="{FF2B5EF4-FFF2-40B4-BE49-F238E27FC236}">
                <a16:creationId xmlns:a16="http://schemas.microsoft.com/office/drawing/2014/main" id="{B72CB0F4-CD01-E07F-14E3-740914348913}"/>
              </a:ext>
            </a:extLst>
          </p:cNvPr>
          <p:cNvSpPr txBox="1">
            <a:spLocks/>
          </p:cNvSpPr>
          <p:nvPr/>
        </p:nvSpPr>
        <p:spPr bwMode="auto">
          <a:xfrm>
            <a:off x="201613" y="1949450"/>
            <a:ext cx="8740775" cy="4832350"/>
          </a:xfrm>
          <a:prstGeom prst="rect">
            <a:avLst/>
          </a:prstGeom>
          <a:noFill/>
          <a:ln w="9525">
            <a:noFill/>
            <a:miter lim="800000"/>
            <a:headEnd/>
            <a:tailEnd/>
          </a:ln>
        </p:spPr>
        <p:txBody>
          <a:bodyPr/>
          <a:lstStyle/>
          <a:p>
            <a:pPr eaLnBrk="1" hangingPunct="1">
              <a:lnSpc>
                <a:spcPct val="90000"/>
              </a:lnSpc>
              <a:spcBef>
                <a:spcPct val="20000"/>
              </a:spcBef>
              <a:buClr>
                <a:schemeClr val="accent1"/>
              </a:buClr>
              <a:defRPr/>
            </a:pPr>
            <a:r>
              <a:rPr lang="en-US" sz="2400" b="1" dirty="0">
                <a:solidFill>
                  <a:schemeClr val="tx2"/>
                </a:solidFill>
                <a:latin typeface="+mj-lt"/>
                <a:cs typeface="Times New Roman" pitchFamily="18" charset="0"/>
              </a:rPr>
              <a:t>		</a:t>
            </a:r>
          </a:p>
          <a:p>
            <a:pPr eaLnBrk="1" hangingPunct="1">
              <a:lnSpc>
                <a:spcPct val="90000"/>
              </a:lnSpc>
              <a:spcBef>
                <a:spcPct val="20000"/>
              </a:spcBef>
              <a:buClr>
                <a:schemeClr val="accent1"/>
              </a:buClr>
              <a:defRPr/>
            </a:pPr>
            <a:r>
              <a:rPr lang="en-US" sz="2400" b="1" dirty="0">
                <a:solidFill>
                  <a:schemeClr val="tx2"/>
                </a:solidFill>
                <a:latin typeface="+mj-lt"/>
                <a:cs typeface="Times New Roman" pitchFamily="18" charset="0"/>
              </a:rPr>
              <a:t>Time/Room:		Fully Online Course (no class meetings)</a:t>
            </a:r>
          </a:p>
          <a:p>
            <a:pPr eaLnBrk="1" hangingPunct="1">
              <a:lnSpc>
                <a:spcPct val="90000"/>
              </a:lnSpc>
              <a:spcBef>
                <a:spcPct val="20000"/>
              </a:spcBef>
              <a:buClr>
                <a:schemeClr val="accent1"/>
              </a:buClr>
              <a:buFont typeface="Arial" charset="0"/>
              <a:buNone/>
              <a:defRPr/>
            </a:pPr>
            <a:r>
              <a:rPr lang="en-US" sz="2400" b="1" dirty="0">
                <a:latin typeface="Arial" charset="0"/>
                <a:cs typeface="Arial" charset="0"/>
              </a:rPr>
              <a:t>			</a:t>
            </a:r>
            <a:r>
              <a:rPr lang="en-US" sz="2000" b="1" dirty="0">
                <a:solidFill>
                  <a:schemeClr val="tx2"/>
                </a:solidFill>
                <a:latin typeface="Arial" charset="0"/>
                <a:cs typeface="Arial" charset="0"/>
              </a:rPr>
              <a:t>Midterm exam taken in proctored format</a:t>
            </a:r>
          </a:p>
          <a:p>
            <a:pPr eaLnBrk="1" hangingPunct="1">
              <a:lnSpc>
                <a:spcPct val="90000"/>
              </a:lnSpc>
              <a:spcBef>
                <a:spcPct val="20000"/>
              </a:spcBef>
              <a:buClr>
                <a:schemeClr val="accent1"/>
              </a:buClr>
              <a:buFont typeface="Arial" charset="0"/>
              <a:buNone/>
              <a:defRPr/>
            </a:pPr>
            <a:r>
              <a:rPr lang="en-US" sz="2000" b="1" dirty="0">
                <a:solidFill>
                  <a:schemeClr val="tx2"/>
                </a:solidFill>
                <a:latin typeface="Arial" charset="0"/>
                <a:cs typeface="Arial" charset="0"/>
              </a:rPr>
              <a:t>			Final exam taken in proctored format</a:t>
            </a:r>
            <a:endParaRPr lang="en-US" sz="2400" b="1" dirty="0">
              <a:solidFill>
                <a:schemeClr val="tx2"/>
              </a:solidFill>
              <a:latin typeface="Arial" charset="0"/>
              <a:cs typeface="Arial" charset="0"/>
            </a:endParaRPr>
          </a:p>
          <a:p>
            <a:pPr eaLnBrk="1" hangingPunct="1">
              <a:lnSpc>
                <a:spcPct val="90000"/>
              </a:lnSpc>
              <a:spcBef>
                <a:spcPct val="20000"/>
              </a:spcBef>
              <a:buClr>
                <a:schemeClr val="accent1"/>
              </a:buClr>
              <a:defRPr/>
            </a:pPr>
            <a:r>
              <a:rPr lang="en-US" sz="2400" b="1" dirty="0">
                <a:solidFill>
                  <a:schemeClr val="tx2"/>
                </a:solidFill>
                <a:latin typeface="+mj-lt"/>
                <a:cs typeface="Times New Roman" pitchFamily="18" charset="0"/>
              </a:rPr>
              <a:t>Course Dates: 	</a:t>
            </a:r>
            <a:r>
              <a:rPr lang="en-US" sz="2400" b="1" dirty="0">
                <a:solidFill>
                  <a:schemeClr val="tx2"/>
                </a:solidFill>
                <a:latin typeface="Arial" charset="0"/>
                <a:cs typeface="Arial" charset="0"/>
              </a:rPr>
              <a:t>June 29 to Aug 10</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Length:		</a:t>
            </a:r>
            <a:r>
              <a:rPr lang="en-US" sz="2400" b="1" dirty="0">
                <a:latin typeface="Arial" charset="0"/>
                <a:cs typeface="Arial" charset="0"/>
              </a:rPr>
              <a:t>6 weeks (plus Final Exam</a:t>
            </a:r>
            <a:r>
              <a:rPr lang="en-US" sz="2400" b="1" dirty="0">
                <a:solidFill>
                  <a:schemeClr val="tx2"/>
                </a:solidFill>
                <a:latin typeface="+mj-lt"/>
                <a:cs typeface="Times New Roman" pitchFamily="18" charset="0"/>
              </a:rPr>
              <a:t>)</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Instructor:		</a:t>
            </a:r>
            <a:r>
              <a:rPr lang="en-US" sz="2400" b="1" dirty="0">
                <a:latin typeface="Arial" charset="0"/>
                <a:cs typeface="Arial" charset="0"/>
              </a:rPr>
              <a:t>Larry Musolino</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Email:		</a:t>
            </a:r>
            <a:r>
              <a:rPr lang="en-US" sz="2400" b="1" dirty="0">
                <a:solidFill>
                  <a:schemeClr val="tx2"/>
                </a:solidFill>
                <a:latin typeface="+mj-lt"/>
                <a:cs typeface="Times New Roman" pitchFamily="18" charset="0"/>
                <a:hlinkClick r:id="rId3"/>
              </a:rPr>
              <a:t>lsm7@psu.edu</a:t>
            </a:r>
            <a:r>
              <a:rPr lang="en-US" sz="2400" b="1" dirty="0">
                <a:solidFill>
                  <a:schemeClr val="tx2"/>
                </a:solidFill>
                <a:latin typeface="+mj-lt"/>
                <a:cs typeface="Times New Roman" pitchFamily="18" charset="0"/>
              </a:rPr>
              <a:t> </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Phone:		</a:t>
            </a:r>
            <a:r>
              <a:rPr lang="en-US" sz="2000" b="1" dirty="0">
                <a:latin typeface="Arial" charset="0"/>
                <a:cs typeface="Arial" charset="0"/>
              </a:rPr>
              <a:t>610-285-5032 (office)   610-217-5843 (cell)</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Office:		</a:t>
            </a:r>
            <a:r>
              <a:rPr lang="en-US" sz="2400" b="1" dirty="0">
                <a:latin typeface="Arial" charset="0"/>
                <a:cs typeface="Arial" charset="0"/>
              </a:rPr>
              <a:t>Room 217I</a:t>
            </a:r>
            <a:endParaRPr lang="en-US" sz="2400" b="1" dirty="0">
              <a:solidFill>
                <a:schemeClr val="tx2"/>
              </a:solidFill>
              <a:latin typeface="+mj-lt"/>
              <a:cs typeface="Times New Roman" pitchFamily="18" charset="0"/>
            </a:endParaRP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Office Hours: 	</a:t>
            </a:r>
            <a:r>
              <a:rPr lang="en-US" sz="2400" b="1" dirty="0">
                <a:latin typeface="Arial" charset="0"/>
                <a:cs typeface="Arial" charset="0"/>
              </a:rPr>
              <a:t>Fridays at 11am via Zoom </a:t>
            </a:r>
            <a:br>
              <a:rPr lang="en-US" sz="2400" b="1" dirty="0">
                <a:latin typeface="Arial" charset="0"/>
                <a:cs typeface="Arial" charset="0"/>
              </a:rPr>
            </a:br>
            <a:r>
              <a:rPr lang="en-US" sz="2400" b="1" dirty="0">
                <a:latin typeface="Arial" charset="0"/>
                <a:cs typeface="Arial" charset="0"/>
              </a:rPr>
              <a:t>			or by appointment</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7672E72-4F2E-4E73-7AF5-D497C4F7D5E6}"/>
              </a:ext>
            </a:extLst>
          </p:cNvPr>
          <p:cNvSpPr>
            <a:spLocks noGrp="1"/>
          </p:cNvSpPr>
          <p:nvPr>
            <p:ph type="title"/>
          </p:nvPr>
        </p:nvSpPr>
        <p:spPr>
          <a:xfrm>
            <a:off x="457200" y="274638"/>
            <a:ext cx="7875588" cy="534987"/>
          </a:xfrm>
        </p:spPr>
        <p:txBody>
          <a:bodyPr/>
          <a:lstStyle/>
          <a:p>
            <a:r>
              <a:rPr lang="en-US" altLang="en-US">
                <a:solidFill>
                  <a:srgbClr val="0070C0"/>
                </a:solidFill>
              </a:rPr>
              <a:t>Setup for Midterm and  Final Exams</a:t>
            </a:r>
          </a:p>
        </p:txBody>
      </p:sp>
      <p:sp>
        <p:nvSpPr>
          <p:cNvPr id="3" name="Content Placeholder 2">
            <a:extLst>
              <a:ext uri="{FF2B5EF4-FFF2-40B4-BE49-F238E27FC236}">
                <a16:creationId xmlns:a16="http://schemas.microsoft.com/office/drawing/2014/main" id="{4C54BB4E-3EC3-A7E8-71FE-C6AA3D9A3397}"/>
              </a:ext>
            </a:extLst>
          </p:cNvPr>
          <p:cNvSpPr>
            <a:spLocks noGrp="1"/>
          </p:cNvSpPr>
          <p:nvPr>
            <p:ph sz="half" idx="1"/>
          </p:nvPr>
        </p:nvSpPr>
        <p:spPr>
          <a:xfrm>
            <a:off x="119063" y="960438"/>
            <a:ext cx="3159125" cy="5757862"/>
          </a:xfrm>
          <a:ln w="38100">
            <a:solidFill>
              <a:srgbClr val="002060"/>
            </a:solidFill>
          </a:ln>
        </p:spPr>
        <p:txBody>
          <a:bodyPr>
            <a:noAutofit/>
          </a:bodyPr>
          <a:lstStyle/>
          <a:p>
            <a:pPr marL="0" indent="0">
              <a:buFont typeface="Arial" panose="020B0604020202020204" pitchFamily="34" charset="0"/>
              <a:buNone/>
              <a:defRPr/>
            </a:pPr>
            <a:r>
              <a:rPr lang="en-US" sz="1800" dirty="0"/>
              <a:t>Steps to take the Midterm or Final Exam</a:t>
            </a:r>
          </a:p>
          <a:p>
            <a:pPr marL="385763" indent="-385763">
              <a:buFont typeface="+mj-lt"/>
              <a:buAutoNum type="arabicPeriod"/>
              <a:defRPr/>
            </a:pPr>
            <a:r>
              <a:rPr lang="en-US" sz="1800" dirty="0"/>
              <a:t>Use your smartphone to log into CANVAS and select ZOOM from left hand menu.</a:t>
            </a:r>
          </a:p>
          <a:p>
            <a:pPr marL="385763" indent="-385763">
              <a:buFont typeface="+mj-lt"/>
              <a:buAutoNum type="arabicPeriod"/>
              <a:defRPr/>
            </a:pPr>
            <a:r>
              <a:rPr lang="en-US" sz="1800" dirty="0"/>
              <a:t>Click on the Zoom Meeting Link</a:t>
            </a:r>
          </a:p>
          <a:p>
            <a:pPr marL="385763" indent="-385763">
              <a:buFont typeface="+mj-lt"/>
              <a:buAutoNum type="arabicPeriod"/>
              <a:defRPr/>
            </a:pPr>
            <a:r>
              <a:rPr lang="en-US" sz="1800" dirty="0"/>
              <a:t>Enable video and point your smartphone camera at your desktop and computer screen as shown in the image</a:t>
            </a:r>
          </a:p>
          <a:p>
            <a:pPr marL="385763" indent="-385763">
              <a:buFont typeface="+mj-lt"/>
              <a:buAutoNum type="arabicPeriod"/>
              <a:defRPr/>
            </a:pPr>
            <a:r>
              <a:rPr lang="en-US" sz="1800" dirty="0"/>
              <a:t>Use your laptop/desktop to access </a:t>
            </a:r>
            <a:r>
              <a:rPr lang="en-US" sz="1800" dirty="0" err="1"/>
              <a:t>MyMathLab</a:t>
            </a:r>
            <a:r>
              <a:rPr lang="en-US" sz="1800" dirty="0"/>
              <a:t> and click on the link for the exam</a:t>
            </a:r>
          </a:p>
          <a:p>
            <a:pPr marL="0" indent="0">
              <a:buFont typeface="Arial" panose="020B0604020202020204" pitchFamily="34" charset="0"/>
              <a:buNone/>
              <a:defRPr/>
            </a:pPr>
            <a:r>
              <a:rPr lang="en-US" sz="1800" dirty="0"/>
              <a:t>The password for the exam will be provided during the meeting.</a:t>
            </a:r>
            <a:endParaRPr lang="en-US" sz="1800" dirty="0">
              <a:solidFill>
                <a:srgbClr val="FF0000"/>
              </a:solidFill>
            </a:endParaRPr>
          </a:p>
          <a:p>
            <a:pPr marL="0" indent="0">
              <a:buFont typeface="Arial" panose="020B0604020202020204" pitchFamily="34" charset="0"/>
              <a:buNone/>
              <a:defRPr/>
            </a:pPr>
            <a:endParaRPr lang="en-US" sz="1800" dirty="0">
              <a:solidFill>
                <a:srgbClr val="FF0000"/>
              </a:solidFill>
            </a:endParaRPr>
          </a:p>
          <a:p>
            <a:pPr marL="0" indent="0">
              <a:buFont typeface="Arial" panose="020B0604020202020204" pitchFamily="34" charset="0"/>
              <a:buNone/>
              <a:defRPr/>
            </a:pPr>
            <a:endParaRPr lang="en-US" sz="1800" dirty="0"/>
          </a:p>
        </p:txBody>
      </p:sp>
      <p:sp>
        <p:nvSpPr>
          <p:cNvPr id="4" name="Content Placeholder 3">
            <a:extLst>
              <a:ext uri="{FF2B5EF4-FFF2-40B4-BE49-F238E27FC236}">
                <a16:creationId xmlns:a16="http://schemas.microsoft.com/office/drawing/2014/main" id="{373CD13A-80FB-80ED-EA39-13F61E366B3C}"/>
              </a:ext>
            </a:extLst>
          </p:cNvPr>
          <p:cNvSpPr>
            <a:spLocks noGrp="1"/>
          </p:cNvSpPr>
          <p:nvPr>
            <p:ph sz="half" idx="2"/>
          </p:nvPr>
        </p:nvSpPr>
        <p:spPr>
          <a:xfrm>
            <a:off x="3354388" y="960438"/>
            <a:ext cx="2743200" cy="5757862"/>
          </a:xfrm>
          <a:ln w="38100">
            <a:solidFill>
              <a:srgbClr val="002060"/>
            </a:solidFill>
          </a:ln>
        </p:spPr>
        <p:txBody>
          <a:bodyPr lIns="68580" tIns="34290" rIns="68580" bIns="34290" rtlCol="0">
            <a:normAutofit fontScale="70000" lnSpcReduction="20000"/>
          </a:bodyPr>
          <a:lstStyle/>
          <a:p>
            <a:pPr marL="0" indent="0">
              <a:buFont typeface="Arial" panose="020B0604020202020204" pitchFamily="34" charset="0"/>
              <a:buNone/>
              <a:defRPr/>
            </a:pPr>
            <a:r>
              <a:rPr lang="en-US" dirty="0">
                <a:solidFill>
                  <a:srgbClr val="FF0000"/>
                </a:solidFill>
              </a:rPr>
              <a:t>Do not bring up any other websites on your computer except </a:t>
            </a:r>
            <a:r>
              <a:rPr lang="en-US" dirty="0" err="1">
                <a:solidFill>
                  <a:srgbClr val="FF0000"/>
                </a:solidFill>
              </a:rPr>
              <a:t>MyMathLab</a:t>
            </a:r>
            <a:r>
              <a:rPr lang="en-US" dirty="0">
                <a:solidFill>
                  <a:srgbClr val="FF0000"/>
                </a:solidFill>
              </a:rPr>
              <a:t> and </a:t>
            </a:r>
            <a:r>
              <a:rPr lang="en-US" dirty="0" err="1">
                <a:solidFill>
                  <a:srgbClr val="FF0000"/>
                </a:solidFill>
              </a:rPr>
              <a:t>StatCrunch</a:t>
            </a:r>
            <a:endParaRPr lang="en-US" dirty="0">
              <a:solidFill>
                <a:srgbClr val="FF0000"/>
              </a:solidFill>
            </a:endParaRPr>
          </a:p>
          <a:p>
            <a:pPr marL="0" indent="0">
              <a:buFont typeface="Arial" panose="020B0604020202020204" pitchFamily="34" charset="0"/>
              <a:buNone/>
              <a:defRPr/>
            </a:pPr>
            <a:endParaRPr lang="en-US" dirty="0">
              <a:solidFill>
                <a:srgbClr val="FF0000"/>
              </a:solidFill>
            </a:endParaRPr>
          </a:p>
          <a:p>
            <a:pPr lvl="1">
              <a:defRPr/>
            </a:pPr>
            <a:r>
              <a:rPr lang="en-US" dirty="0" err="1"/>
              <a:t>MyMathLab</a:t>
            </a:r>
            <a:r>
              <a:rPr lang="en-US" dirty="0"/>
              <a:t> monitors your IP address and will alert the instructor if you navigate to another website.</a:t>
            </a:r>
          </a:p>
          <a:p>
            <a:pPr marL="0" indent="0">
              <a:buFont typeface="Arial" panose="020B0604020202020204" pitchFamily="34" charset="0"/>
              <a:buNone/>
              <a:defRPr/>
            </a:pPr>
            <a:endParaRPr lang="en-US" dirty="0">
              <a:solidFill>
                <a:srgbClr val="FF0000"/>
              </a:solidFill>
            </a:endParaRPr>
          </a:p>
          <a:p>
            <a:pPr marL="0" indent="0">
              <a:buFont typeface="Arial" panose="020B0604020202020204" pitchFamily="34" charset="0"/>
              <a:buNone/>
              <a:defRPr/>
            </a:pPr>
            <a:r>
              <a:rPr lang="en-US" dirty="0">
                <a:solidFill>
                  <a:srgbClr val="FF0000"/>
                </a:solidFill>
              </a:rPr>
              <a:t>Do not get any outside help from anyone else while taking the exam</a:t>
            </a:r>
          </a:p>
          <a:p>
            <a:pPr marL="0" indent="0">
              <a:buFont typeface="Arial" panose="020B0604020202020204" pitchFamily="34" charset="0"/>
              <a:buNone/>
              <a:defRPr/>
            </a:pPr>
            <a:endParaRPr lang="en-US" dirty="0">
              <a:solidFill>
                <a:srgbClr val="FF0000"/>
              </a:solidFill>
            </a:endParaRPr>
          </a:p>
          <a:p>
            <a:pPr marL="0" indent="0">
              <a:buFont typeface="Arial" panose="020B0604020202020204" pitchFamily="34" charset="0"/>
              <a:buNone/>
              <a:defRPr/>
            </a:pPr>
            <a:r>
              <a:rPr lang="en-US" dirty="0"/>
              <a:t>You can use scrap paper</a:t>
            </a:r>
            <a:br>
              <a:rPr lang="en-US" dirty="0"/>
            </a:br>
            <a:r>
              <a:rPr lang="en-US" dirty="0"/>
              <a:t>You can use calculator</a:t>
            </a:r>
            <a:br>
              <a:rPr lang="en-US" dirty="0"/>
            </a:br>
            <a:r>
              <a:rPr lang="en-US" dirty="0"/>
              <a:t>You can use </a:t>
            </a:r>
            <a:r>
              <a:rPr lang="en-US" dirty="0" err="1"/>
              <a:t>StatCrunch</a:t>
            </a:r>
            <a:endParaRPr lang="en-US" dirty="0"/>
          </a:p>
          <a:p>
            <a:pPr marL="0" indent="0">
              <a:buFont typeface="Arial" panose="020B0604020202020204" pitchFamily="34" charset="0"/>
              <a:buNone/>
              <a:defRPr/>
            </a:pPr>
            <a:r>
              <a:rPr lang="en-US" dirty="0"/>
              <a:t>You can use Chapter summaries</a:t>
            </a:r>
          </a:p>
        </p:txBody>
      </p:sp>
      <p:sp>
        <p:nvSpPr>
          <p:cNvPr id="30725" name="TextBox 4">
            <a:extLst>
              <a:ext uri="{FF2B5EF4-FFF2-40B4-BE49-F238E27FC236}">
                <a16:creationId xmlns:a16="http://schemas.microsoft.com/office/drawing/2014/main" id="{30BB23C5-B42B-6F8D-1E9E-03EDA7ADFE48}"/>
              </a:ext>
            </a:extLst>
          </p:cNvPr>
          <p:cNvSpPr txBox="1">
            <a:spLocks noChangeArrowheads="1"/>
          </p:cNvSpPr>
          <p:nvPr/>
        </p:nvSpPr>
        <p:spPr bwMode="auto">
          <a:xfrm>
            <a:off x="6686550" y="909638"/>
            <a:ext cx="2298700" cy="1476375"/>
          </a:xfrm>
          <a:prstGeom prst="rect">
            <a:avLst/>
          </a:prstGeom>
          <a:solidFill>
            <a:srgbClr val="FFFF00"/>
          </a:solidFill>
          <a:ln w="38100">
            <a:solidFill>
              <a:srgbClr val="002060"/>
            </a:solidFill>
            <a:miter lim="800000"/>
            <a:headEnd/>
            <a:tailEnd/>
          </a:ln>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latin typeface="Arial" panose="020B0604020202020204" pitchFamily="34" charset="0"/>
                <a:cs typeface="Arial" panose="020B0604020202020204" pitchFamily="34" charset="0"/>
              </a:rPr>
              <a:t>During the exam, point your smartphone camera at your desktop and computer screen</a:t>
            </a:r>
          </a:p>
        </p:txBody>
      </p:sp>
      <p:sp>
        <p:nvSpPr>
          <p:cNvPr id="6" name="Arrow: Right 5">
            <a:extLst>
              <a:ext uri="{FF2B5EF4-FFF2-40B4-BE49-F238E27FC236}">
                <a16:creationId xmlns:a16="http://schemas.microsoft.com/office/drawing/2014/main" id="{BB63B0D2-9E7A-A0AA-3C07-FAEAFFF9040F}"/>
              </a:ext>
            </a:extLst>
          </p:cNvPr>
          <p:cNvSpPr/>
          <p:nvPr/>
        </p:nvSpPr>
        <p:spPr>
          <a:xfrm rot="5400000">
            <a:off x="7643813" y="2457450"/>
            <a:ext cx="273050"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727" name="Picture 7" descr="A picture containing computer, sitting, open, laptop&#10;&#10;Description automatically generated">
            <a:extLst>
              <a:ext uri="{FF2B5EF4-FFF2-40B4-BE49-F238E27FC236}">
                <a16:creationId xmlns:a16="http://schemas.microsoft.com/office/drawing/2014/main" id="{5B048450-130C-73E4-5E55-4EEDA7620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75" y="2817813"/>
            <a:ext cx="2971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2BBB1A5D-CC8B-CF66-69DA-CBE97F945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141413"/>
            <a:ext cx="641032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49EFCB54-206A-D919-CAF6-F9F9D08ED5CB}"/>
              </a:ext>
            </a:extLst>
          </p:cNvPr>
          <p:cNvSpPr>
            <a:spLocks noGrp="1"/>
          </p:cNvSpPr>
          <p:nvPr>
            <p:ph type="title"/>
          </p:nvPr>
        </p:nvSpPr>
        <p:spPr>
          <a:xfrm>
            <a:off x="447675" y="219075"/>
            <a:ext cx="8229600" cy="690563"/>
          </a:xfrm>
        </p:spPr>
        <p:txBody>
          <a:bodyPr/>
          <a:lstStyle/>
          <a:p>
            <a:r>
              <a:rPr lang="en-US" altLang="en-US"/>
              <a:t> MyMathLab Homeworks</a:t>
            </a:r>
          </a:p>
        </p:txBody>
      </p:sp>
      <p:sp>
        <p:nvSpPr>
          <p:cNvPr id="31748" name="Content Placeholder 2">
            <a:extLst>
              <a:ext uri="{FF2B5EF4-FFF2-40B4-BE49-F238E27FC236}">
                <a16:creationId xmlns:a16="http://schemas.microsoft.com/office/drawing/2014/main" id="{E55E1DF5-815E-827A-CDC9-1FE865E64068}"/>
              </a:ext>
            </a:extLst>
          </p:cNvPr>
          <p:cNvSpPr>
            <a:spLocks noGrp="1"/>
          </p:cNvSpPr>
          <p:nvPr>
            <p:ph idx="1"/>
          </p:nvPr>
        </p:nvSpPr>
        <p:spPr>
          <a:xfrm>
            <a:off x="0" y="1244600"/>
            <a:ext cx="2646363" cy="5613400"/>
          </a:xfrm>
        </p:spPr>
        <p:txBody>
          <a:bodyPr/>
          <a:lstStyle/>
          <a:p>
            <a:r>
              <a:rPr lang="en-US" altLang="en-US"/>
              <a:t>How to Access MyMathLab Homeworks:</a:t>
            </a:r>
          </a:p>
          <a:p>
            <a:pPr lvl="1"/>
            <a:r>
              <a:rPr lang="en-US" altLang="en-US" sz="1800"/>
              <a:t>Click on Homeworks on Left Side of MyMathLab course page </a:t>
            </a:r>
          </a:p>
          <a:p>
            <a:pPr lvl="1"/>
            <a:r>
              <a:rPr lang="en-US" altLang="en-US" sz="1800"/>
              <a:t> Then click on any specific HW assignment</a:t>
            </a:r>
          </a:p>
          <a:p>
            <a:pPr lvl="1"/>
            <a:endParaRPr lang="en-US" altLang="en-US" sz="1800"/>
          </a:p>
        </p:txBody>
      </p:sp>
      <p:sp>
        <p:nvSpPr>
          <p:cNvPr id="31749" name="Slide Number Placeholder 3">
            <a:extLst>
              <a:ext uri="{FF2B5EF4-FFF2-40B4-BE49-F238E27FC236}">
                <a16:creationId xmlns:a16="http://schemas.microsoft.com/office/drawing/2014/main" id="{4E5CEB03-1605-B42C-6411-5ED4AE548E5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440D0E7-1FC1-40E3-B1EE-6EB9975A0F55}" type="slidenum">
              <a:rPr lang="en-US" altLang="en-US" sz="1800" smtClean="0">
                <a:solidFill>
                  <a:schemeClr val="tx2"/>
                </a:solidFill>
                <a:cs typeface="Arial" panose="020B0604020202020204" pitchFamily="34" charset="0"/>
              </a:rPr>
              <a:pPr>
                <a:spcBef>
                  <a:spcPct val="0"/>
                </a:spcBef>
                <a:buClrTx/>
                <a:buFontTx/>
                <a:buNone/>
              </a:pPr>
              <a:t>21</a:t>
            </a:fld>
            <a:endParaRPr lang="en-US" altLang="en-US" sz="1800">
              <a:solidFill>
                <a:schemeClr val="tx2"/>
              </a:solidFill>
              <a:cs typeface="Arial" panose="020B0604020202020204" pitchFamily="34" charset="0"/>
            </a:endParaRPr>
          </a:p>
        </p:txBody>
      </p:sp>
      <p:sp>
        <p:nvSpPr>
          <p:cNvPr id="6" name="Right Arrow 5">
            <a:extLst>
              <a:ext uri="{FF2B5EF4-FFF2-40B4-BE49-F238E27FC236}">
                <a16:creationId xmlns:a16="http://schemas.microsoft.com/office/drawing/2014/main" id="{3416D09F-BDA3-F5A1-8843-257CF207B748}"/>
              </a:ext>
            </a:extLst>
          </p:cNvPr>
          <p:cNvSpPr/>
          <p:nvPr/>
        </p:nvSpPr>
        <p:spPr>
          <a:xfrm rot="9396966">
            <a:off x="3895725" y="2401888"/>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Oval 8">
            <a:extLst>
              <a:ext uri="{FF2B5EF4-FFF2-40B4-BE49-F238E27FC236}">
                <a16:creationId xmlns:a16="http://schemas.microsoft.com/office/drawing/2014/main" id="{2F670868-1D3E-CF61-93EE-7783EFB7E8F2}"/>
              </a:ext>
            </a:extLst>
          </p:cNvPr>
          <p:cNvSpPr/>
          <p:nvPr/>
        </p:nvSpPr>
        <p:spPr>
          <a:xfrm>
            <a:off x="2422525" y="2501900"/>
            <a:ext cx="1514475" cy="554038"/>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Oval 9">
            <a:extLst>
              <a:ext uri="{FF2B5EF4-FFF2-40B4-BE49-F238E27FC236}">
                <a16:creationId xmlns:a16="http://schemas.microsoft.com/office/drawing/2014/main" id="{78E659A5-21AB-0CA7-2F1C-79023FFEB665}"/>
              </a:ext>
            </a:extLst>
          </p:cNvPr>
          <p:cNvSpPr/>
          <p:nvPr/>
        </p:nvSpPr>
        <p:spPr>
          <a:xfrm>
            <a:off x="5786438" y="3055938"/>
            <a:ext cx="3370262" cy="31559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ight Arrow 6">
            <a:extLst>
              <a:ext uri="{FF2B5EF4-FFF2-40B4-BE49-F238E27FC236}">
                <a16:creationId xmlns:a16="http://schemas.microsoft.com/office/drawing/2014/main" id="{D9FB62FC-4E85-5E26-2082-7CAC1F27B8C6}"/>
              </a:ext>
            </a:extLst>
          </p:cNvPr>
          <p:cNvSpPr/>
          <p:nvPr/>
        </p:nvSpPr>
        <p:spPr>
          <a:xfrm rot="8689314">
            <a:off x="8547100" y="3746500"/>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A331AEB3-C5BC-23DF-DE4E-EA27EF55D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781550"/>
            <a:ext cx="83534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1">
            <a:extLst>
              <a:ext uri="{FF2B5EF4-FFF2-40B4-BE49-F238E27FC236}">
                <a16:creationId xmlns:a16="http://schemas.microsoft.com/office/drawing/2014/main" id="{581A3633-8EF3-FBE1-104D-880C0C833B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349375"/>
            <a:ext cx="847725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itle 1">
            <a:extLst>
              <a:ext uri="{FF2B5EF4-FFF2-40B4-BE49-F238E27FC236}">
                <a16:creationId xmlns:a16="http://schemas.microsoft.com/office/drawing/2014/main" id="{495A848B-00E4-42B5-1922-827075D2028E}"/>
              </a:ext>
            </a:extLst>
          </p:cNvPr>
          <p:cNvSpPr>
            <a:spLocks noGrp="1"/>
          </p:cNvSpPr>
          <p:nvPr>
            <p:ph type="title"/>
          </p:nvPr>
        </p:nvSpPr>
        <p:spPr>
          <a:xfrm>
            <a:off x="290513" y="46038"/>
            <a:ext cx="6696075" cy="719137"/>
          </a:xfrm>
        </p:spPr>
        <p:txBody>
          <a:bodyPr/>
          <a:lstStyle/>
          <a:p>
            <a:pPr algn="l"/>
            <a:r>
              <a:rPr lang="en-US" altLang="en-US"/>
              <a:t>MyMathLab Example</a:t>
            </a:r>
          </a:p>
        </p:txBody>
      </p:sp>
      <p:sp>
        <p:nvSpPr>
          <p:cNvPr id="32773" name="Slide Number Placeholder 3">
            <a:extLst>
              <a:ext uri="{FF2B5EF4-FFF2-40B4-BE49-F238E27FC236}">
                <a16:creationId xmlns:a16="http://schemas.microsoft.com/office/drawing/2014/main" id="{DB7771E6-F333-BCBA-B581-C9F01D97D39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A6A2E2E-42B6-489E-95FF-E3E46B0B3C40}" type="slidenum">
              <a:rPr lang="en-US" altLang="en-US" sz="1800" smtClean="0">
                <a:solidFill>
                  <a:schemeClr val="tx2"/>
                </a:solidFill>
                <a:cs typeface="Arial" panose="020B0604020202020204" pitchFamily="34" charset="0"/>
              </a:rPr>
              <a:pPr>
                <a:spcBef>
                  <a:spcPct val="0"/>
                </a:spcBef>
                <a:buClrTx/>
                <a:buFontTx/>
                <a:buNone/>
              </a:pPr>
              <a:t>22</a:t>
            </a:fld>
            <a:endParaRPr lang="en-US" altLang="en-US" sz="1800">
              <a:solidFill>
                <a:schemeClr val="tx2"/>
              </a:solidFill>
              <a:cs typeface="Arial" panose="020B0604020202020204" pitchFamily="34" charset="0"/>
            </a:endParaRPr>
          </a:p>
        </p:txBody>
      </p:sp>
      <p:sp>
        <p:nvSpPr>
          <p:cNvPr id="17" name="TextBox 16">
            <a:extLst>
              <a:ext uri="{FF2B5EF4-FFF2-40B4-BE49-F238E27FC236}">
                <a16:creationId xmlns:a16="http://schemas.microsoft.com/office/drawing/2014/main" id="{CC11ABE2-BB6E-D4D9-A3A2-9C3351B8A738}"/>
              </a:ext>
            </a:extLst>
          </p:cNvPr>
          <p:cNvSpPr txBox="1"/>
          <p:nvPr/>
        </p:nvSpPr>
        <p:spPr>
          <a:xfrm>
            <a:off x="1974850" y="958850"/>
            <a:ext cx="5522913" cy="339725"/>
          </a:xfrm>
          <a:prstGeom prst="rect">
            <a:avLst/>
          </a:prstGeom>
          <a:noFill/>
        </p:spPr>
        <p:txBody>
          <a:bodyPr>
            <a:spAutoFit/>
          </a:bodyPr>
          <a:lstStyle/>
          <a:p>
            <a:pPr eaLnBrk="1" hangingPunct="1">
              <a:defRPr/>
            </a:pPr>
            <a:r>
              <a:rPr lang="en-US" sz="1600" dirty="0">
                <a:solidFill>
                  <a:srgbClr val="FF0000"/>
                </a:solidFill>
                <a:latin typeface="+mn-lt"/>
                <a:cs typeface="Arial" charset="0"/>
              </a:rPr>
              <a:t>Click on these arrows to move from one problem to another</a:t>
            </a:r>
          </a:p>
        </p:txBody>
      </p:sp>
      <p:sp>
        <p:nvSpPr>
          <p:cNvPr id="11" name="Left Brace 10">
            <a:extLst>
              <a:ext uri="{FF2B5EF4-FFF2-40B4-BE49-F238E27FC236}">
                <a16:creationId xmlns:a16="http://schemas.microsoft.com/office/drawing/2014/main" id="{DCFB1CF7-439A-0A33-AAD6-B5784052FF14}"/>
              </a:ext>
            </a:extLst>
          </p:cNvPr>
          <p:cNvSpPr/>
          <p:nvPr/>
        </p:nvSpPr>
        <p:spPr>
          <a:xfrm rot="5400000">
            <a:off x="4079082" y="492919"/>
            <a:ext cx="941387" cy="259397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5" name="Right Arrow 4">
            <a:extLst>
              <a:ext uri="{FF2B5EF4-FFF2-40B4-BE49-F238E27FC236}">
                <a16:creationId xmlns:a16="http://schemas.microsoft.com/office/drawing/2014/main" id="{DB5B2779-F157-8D81-8B8D-FEC32EBF5240}"/>
              </a:ext>
            </a:extLst>
          </p:cNvPr>
          <p:cNvSpPr/>
          <p:nvPr/>
        </p:nvSpPr>
        <p:spPr>
          <a:xfrm rot="14765302">
            <a:off x="1655763" y="4176712"/>
            <a:ext cx="427038" cy="20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12">
            <a:extLst>
              <a:ext uri="{FF2B5EF4-FFF2-40B4-BE49-F238E27FC236}">
                <a16:creationId xmlns:a16="http://schemas.microsoft.com/office/drawing/2014/main" id="{F7E0F828-8474-687E-BFB9-E1D01374D9C7}"/>
              </a:ext>
            </a:extLst>
          </p:cNvPr>
          <p:cNvSpPr txBox="1"/>
          <p:nvPr/>
        </p:nvSpPr>
        <p:spPr>
          <a:xfrm>
            <a:off x="6964363" y="3871913"/>
            <a:ext cx="1846262" cy="338137"/>
          </a:xfrm>
          <a:prstGeom prst="rect">
            <a:avLst/>
          </a:prstGeom>
          <a:noFill/>
        </p:spPr>
        <p:txBody>
          <a:bodyPr>
            <a:spAutoFit/>
          </a:bodyPr>
          <a:lstStyle/>
          <a:p>
            <a:pPr eaLnBrk="1" hangingPunct="1">
              <a:defRPr/>
            </a:pPr>
            <a:r>
              <a:rPr lang="en-US" sz="1600" dirty="0">
                <a:solidFill>
                  <a:srgbClr val="FF0000"/>
                </a:solidFill>
                <a:latin typeface="+mn-lt"/>
                <a:cs typeface="Arial" charset="0"/>
              </a:rPr>
              <a:t>Help is Available !!! </a:t>
            </a:r>
          </a:p>
        </p:txBody>
      </p:sp>
      <p:sp>
        <p:nvSpPr>
          <p:cNvPr id="7" name="Right Arrow 6">
            <a:extLst>
              <a:ext uri="{FF2B5EF4-FFF2-40B4-BE49-F238E27FC236}">
                <a16:creationId xmlns:a16="http://schemas.microsoft.com/office/drawing/2014/main" id="{B9B9DB78-B4BF-3B26-E99D-753087455C93}"/>
              </a:ext>
            </a:extLst>
          </p:cNvPr>
          <p:cNvSpPr/>
          <p:nvPr/>
        </p:nvSpPr>
        <p:spPr>
          <a:xfrm rot="4130347" flipH="1">
            <a:off x="7404894" y="2912269"/>
            <a:ext cx="117951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5">
            <a:extLst>
              <a:ext uri="{FF2B5EF4-FFF2-40B4-BE49-F238E27FC236}">
                <a16:creationId xmlns:a16="http://schemas.microsoft.com/office/drawing/2014/main" id="{E0FCF829-02DE-D9EA-C558-1891A1A8077D}"/>
              </a:ext>
            </a:extLst>
          </p:cNvPr>
          <p:cNvSpPr txBox="1"/>
          <p:nvPr/>
        </p:nvSpPr>
        <p:spPr>
          <a:xfrm>
            <a:off x="2047875" y="4425950"/>
            <a:ext cx="1219200" cy="338138"/>
          </a:xfrm>
          <a:prstGeom prst="rect">
            <a:avLst/>
          </a:prstGeom>
          <a:noFill/>
        </p:spPr>
        <p:txBody>
          <a:bodyPr>
            <a:spAutoFit/>
          </a:bodyPr>
          <a:lstStyle/>
          <a:p>
            <a:pPr eaLnBrk="1" hangingPunct="1">
              <a:defRPr/>
            </a:pPr>
            <a:r>
              <a:rPr lang="en-US" sz="1600" dirty="0">
                <a:solidFill>
                  <a:srgbClr val="FF0000"/>
                </a:solidFill>
                <a:latin typeface="+mn-lt"/>
                <a:cs typeface="Arial" charset="0"/>
              </a:rPr>
              <a:t>Answer box</a:t>
            </a:r>
          </a:p>
        </p:txBody>
      </p:sp>
      <p:sp>
        <p:nvSpPr>
          <p:cNvPr id="14" name="TextBox 13">
            <a:extLst>
              <a:ext uri="{FF2B5EF4-FFF2-40B4-BE49-F238E27FC236}">
                <a16:creationId xmlns:a16="http://schemas.microsoft.com/office/drawing/2014/main" id="{D90D8AFE-643E-4801-6AFE-1561721C2122}"/>
              </a:ext>
            </a:extLst>
          </p:cNvPr>
          <p:cNvSpPr txBox="1"/>
          <p:nvPr/>
        </p:nvSpPr>
        <p:spPr>
          <a:xfrm>
            <a:off x="4549775" y="5795963"/>
            <a:ext cx="2605088" cy="585787"/>
          </a:xfrm>
          <a:prstGeom prst="rect">
            <a:avLst/>
          </a:prstGeom>
          <a:noFill/>
        </p:spPr>
        <p:txBody>
          <a:bodyPr>
            <a:spAutoFit/>
          </a:bodyPr>
          <a:lstStyle/>
          <a:p>
            <a:pPr eaLnBrk="1" hangingPunct="1">
              <a:defRPr/>
            </a:pPr>
            <a:r>
              <a:rPr lang="en-US" sz="1600" dirty="0">
                <a:solidFill>
                  <a:srgbClr val="FF0000"/>
                </a:solidFill>
                <a:latin typeface="+mn-lt"/>
                <a:cs typeface="Arial" charset="0"/>
              </a:rPr>
              <a:t>Click Check Answer after entering your response</a:t>
            </a:r>
          </a:p>
        </p:txBody>
      </p:sp>
      <p:sp>
        <p:nvSpPr>
          <p:cNvPr id="9" name="Right Arrow 8">
            <a:extLst>
              <a:ext uri="{FF2B5EF4-FFF2-40B4-BE49-F238E27FC236}">
                <a16:creationId xmlns:a16="http://schemas.microsoft.com/office/drawing/2014/main" id="{CB7330E6-81FB-CD5B-E052-E94876529D5D}"/>
              </a:ext>
            </a:extLst>
          </p:cNvPr>
          <p:cNvSpPr/>
          <p:nvPr/>
        </p:nvSpPr>
        <p:spPr>
          <a:xfrm rot="20691784">
            <a:off x="6243638" y="5481638"/>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ight Arrow 9">
            <a:extLst>
              <a:ext uri="{FF2B5EF4-FFF2-40B4-BE49-F238E27FC236}">
                <a16:creationId xmlns:a16="http://schemas.microsoft.com/office/drawing/2014/main" id="{A84A713A-B709-B2D7-9614-38B0949FE236}"/>
              </a:ext>
            </a:extLst>
          </p:cNvPr>
          <p:cNvSpPr/>
          <p:nvPr/>
        </p:nvSpPr>
        <p:spPr>
          <a:xfrm rot="4234258">
            <a:off x="8097838" y="1014412"/>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TextBox 14">
            <a:extLst>
              <a:ext uri="{FF2B5EF4-FFF2-40B4-BE49-F238E27FC236}">
                <a16:creationId xmlns:a16="http://schemas.microsoft.com/office/drawing/2014/main" id="{F9828090-D71C-9AF9-6030-6B43F3D36CC4}"/>
              </a:ext>
            </a:extLst>
          </p:cNvPr>
          <p:cNvSpPr txBox="1"/>
          <p:nvPr/>
        </p:nvSpPr>
        <p:spPr>
          <a:xfrm>
            <a:off x="7011988" y="344488"/>
            <a:ext cx="2132012" cy="585787"/>
          </a:xfrm>
          <a:prstGeom prst="rect">
            <a:avLst/>
          </a:prstGeom>
          <a:noFill/>
        </p:spPr>
        <p:txBody>
          <a:bodyPr>
            <a:spAutoFit/>
          </a:bodyPr>
          <a:lstStyle/>
          <a:p>
            <a:pPr eaLnBrk="1" hangingPunct="1">
              <a:defRPr/>
            </a:pPr>
            <a:r>
              <a:rPr lang="en-US" sz="1600" dirty="0">
                <a:solidFill>
                  <a:srgbClr val="FF0000"/>
                </a:solidFill>
                <a:latin typeface="+mn-lt"/>
                <a:cs typeface="Arial" charset="0"/>
              </a:rPr>
              <a:t>Click SAVE to record your results</a:t>
            </a:r>
          </a:p>
        </p:txBody>
      </p:sp>
      <p:sp>
        <p:nvSpPr>
          <p:cNvPr id="19" name="Oval 18">
            <a:extLst>
              <a:ext uri="{FF2B5EF4-FFF2-40B4-BE49-F238E27FC236}">
                <a16:creationId xmlns:a16="http://schemas.microsoft.com/office/drawing/2014/main" id="{FB71B499-3564-760D-5959-54224212DD8E}"/>
              </a:ext>
            </a:extLst>
          </p:cNvPr>
          <p:cNvSpPr/>
          <p:nvPr/>
        </p:nvSpPr>
        <p:spPr>
          <a:xfrm>
            <a:off x="-104775" y="2139950"/>
            <a:ext cx="1514475" cy="554038"/>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Arrow: Left 3">
            <a:extLst>
              <a:ext uri="{FF2B5EF4-FFF2-40B4-BE49-F238E27FC236}">
                <a16:creationId xmlns:a16="http://schemas.microsoft.com/office/drawing/2014/main" id="{B2C35883-A515-20B9-96ED-F39BE840BF9B}"/>
              </a:ext>
            </a:extLst>
          </p:cNvPr>
          <p:cNvSpPr/>
          <p:nvPr/>
        </p:nvSpPr>
        <p:spPr>
          <a:xfrm>
            <a:off x="1622425" y="2303463"/>
            <a:ext cx="623888" cy="2524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20">
            <a:extLst>
              <a:ext uri="{FF2B5EF4-FFF2-40B4-BE49-F238E27FC236}">
                <a16:creationId xmlns:a16="http://schemas.microsoft.com/office/drawing/2014/main" id="{6B49D637-5A1B-101D-2D68-0B4BD6B8735C}"/>
              </a:ext>
            </a:extLst>
          </p:cNvPr>
          <p:cNvSpPr txBox="1"/>
          <p:nvPr/>
        </p:nvSpPr>
        <p:spPr>
          <a:xfrm>
            <a:off x="2455863" y="2276475"/>
            <a:ext cx="4103687" cy="338138"/>
          </a:xfrm>
          <a:prstGeom prst="rect">
            <a:avLst/>
          </a:prstGeom>
          <a:noFill/>
        </p:spPr>
        <p:txBody>
          <a:bodyPr>
            <a:spAutoFit/>
          </a:bodyPr>
          <a:lstStyle/>
          <a:p>
            <a:pPr eaLnBrk="1" hangingPunct="1">
              <a:defRPr/>
            </a:pPr>
            <a:r>
              <a:rPr lang="en-US" sz="1600" dirty="0">
                <a:solidFill>
                  <a:srgbClr val="FF0000"/>
                </a:solidFill>
                <a:latin typeface="+mn-lt"/>
                <a:cs typeface="Arial" charset="0"/>
              </a:rPr>
              <a:t>Notice this problem is from Section 2.3 in text</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A6DE451-6E2B-DCCB-38F9-4A71F36BAF79}"/>
              </a:ext>
            </a:extLst>
          </p:cNvPr>
          <p:cNvSpPr>
            <a:spLocks noGrp="1"/>
          </p:cNvSpPr>
          <p:nvPr>
            <p:ph type="title"/>
          </p:nvPr>
        </p:nvSpPr>
        <p:spPr/>
        <p:txBody>
          <a:bodyPr/>
          <a:lstStyle/>
          <a:p>
            <a:r>
              <a:rPr lang="en-US" altLang="en-US"/>
              <a:t>Help Within MyMathLab</a:t>
            </a:r>
          </a:p>
        </p:txBody>
      </p:sp>
      <p:sp>
        <p:nvSpPr>
          <p:cNvPr id="33795" name="Slide Number Placeholder 3">
            <a:extLst>
              <a:ext uri="{FF2B5EF4-FFF2-40B4-BE49-F238E27FC236}">
                <a16:creationId xmlns:a16="http://schemas.microsoft.com/office/drawing/2014/main" id="{9D573D54-25E1-236A-8469-CE57BF3F57E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1AF4C63-AF99-4AC8-A7B1-981C8CB794F3}" type="slidenum">
              <a:rPr lang="en-US" altLang="en-US" sz="1800" smtClean="0">
                <a:solidFill>
                  <a:schemeClr val="tx2"/>
                </a:solidFill>
                <a:cs typeface="Arial" panose="020B0604020202020204" pitchFamily="34" charset="0"/>
              </a:rPr>
              <a:pPr>
                <a:spcBef>
                  <a:spcPct val="0"/>
                </a:spcBef>
                <a:buClrTx/>
                <a:buFontTx/>
                <a:buNone/>
              </a:pPr>
              <a:t>23</a:t>
            </a:fld>
            <a:endParaRPr lang="en-US" altLang="en-US" sz="1800">
              <a:solidFill>
                <a:schemeClr val="tx2"/>
              </a:solidFill>
              <a:cs typeface="Arial" panose="020B0604020202020204" pitchFamily="34" charset="0"/>
            </a:endParaRPr>
          </a:p>
        </p:txBody>
      </p:sp>
      <p:pic>
        <p:nvPicPr>
          <p:cNvPr id="33796" name="Picture 6">
            <a:extLst>
              <a:ext uri="{FF2B5EF4-FFF2-40B4-BE49-F238E27FC236}">
                <a16:creationId xmlns:a16="http://schemas.microsoft.com/office/drawing/2014/main" id="{D5D428B6-9692-AEA1-5770-A647564BD8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119188"/>
            <a:ext cx="8874125"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2796B2C7-DAC3-7935-8861-71E30AB677CE}"/>
              </a:ext>
            </a:extLst>
          </p:cNvPr>
          <p:cNvSpPr/>
          <p:nvPr/>
        </p:nvSpPr>
        <p:spPr>
          <a:xfrm>
            <a:off x="6615113" y="1897063"/>
            <a:ext cx="2201862" cy="3138487"/>
          </a:xfrm>
          <a:prstGeom prst="roundRect">
            <a:avLst/>
          </a:prstGeom>
          <a:noFill/>
          <a:ln w="730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ight Arrow 6">
            <a:extLst>
              <a:ext uri="{FF2B5EF4-FFF2-40B4-BE49-F238E27FC236}">
                <a16:creationId xmlns:a16="http://schemas.microsoft.com/office/drawing/2014/main" id="{B2CA166D-C373-07E5-122C-483A6D47FBDE}"/>
              </a:ext>
            </a:extLst>
          </p:cNvPr>
          <p:cNvSpPr/>
          <p:nvPr/>
        </p:nvSpPr>
        <p:spPr>
          <a:xfrm rot="8313092" flipH="1">
            <a:off x="5380038" y="4183063"/>
            <a:ext cx="11811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TextBox 9">
            <a:extLst>
              <a:ext uri="{FF2B5EF4-FFF2-40B4-BE49-F238E27FC236}">
                <a16:creationId xmlns:a16="http://schemas.microsoft.com/office/drawing/2014/main" id="{CC0C83A8-1DF6-846B-C1FF-542472133743}"/>
              </a:ext>
            </a:extLst>
          </p:cNvPr>
          <p:cNvSpPr txBox="1"/>
          <p:nvPr/>
        </p:nvSpPr>
        <p:spPr>
          <a:xfrm>
            <a:off x="3328988" y="5126038"/>
            <a:ext cx="4629150" cy="1076325"/>
          </a:xfrm>
          <a:prstGeom prst="rect">
            <a:avLst/>
          </a:prstGeom>
          <a:noFill/>
        </p:spPr>
        <p:txBody>
          <a:bodyPr>
            <a:spAutoFit/>
          </a:bodyPr>
          <a:lstStyle/>
          <a:p>
            <a:pPr eaLnBrk="1" hangingPunct="1">
              <a:defRPr/>
            </a:pPr>
            <a:r>
              <a:rPr lang="en-US" sz="3200" b="1" dirty="0">
                <a:solidFill>
                  <a:srgbClr val="FF0000"/>
                </a:solidFill>
                <a:latin typeface="+mn-lt"/>
                <a:cs typeface="Arial" charset="0"/>
              </a:rPr>
              <a:t>Make sure to use these HELP RESOURCES !!! </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C880914-B904-6073-3582-B3E2AD4440C4}"/>
              </a:ext>
            </a:extLst>
          </p:cNvPr>
          <p:cNvSpPr>
            <a:spLocks noGrp="1"/>
          </p:cNvSpPr>
          <p:nvPr>
            <p:ph type="title"/>
          </p:nvPr>
        </p:nvSpPr>
        <p:spPr>
          <a:xfrm>
            <a:off x="457200" y="274638"/>
            <a:ext cx="8229600" cy="552450"/>
          </a:xfrm>
        </p:spPr>
        <p:txBody>
          <a:bodyPr/>
          <a:lstStyle/>
          <a:p>
            <a:r>
              <a:rPr lang="en-US" altLang="en-US"/>
              <a:t>Help Within MyMathLab HW</a:t>
            </a:r>
          </a:p>
        </p:txBody>
      </p:sp>
      <p:sp>
        <p:nvSpPr>
          <p:cNvPr id="34819" name="Content Placeholder 2">
            <a:extLst>
              <a:ext uri="{FF2B5EF4-FFF2-40B4-BE49-F238E27FC236}">
                <a16:creationId xmlns:a16="http://schemas.microsoft.com/office/drawing/2014/main" id="{3158ED8D-267A-C2AF-4E72-C79C10439FD7}"/>
              </a:ext>
            </a:extLst>
          </p:cNvPr>
          <p:cNvSpPr>
            <a:spLocks noGrp="1"/>
          </p:cNvSpPr>
          <p:nvPr>
            <p:ph idx="1"/>
          </p:nvPr>
        </p:nvSpPr>
        <p:spPr>
          <a:xfrm>
            <a:off x="236538" y="752475"/>
            <a:ext cx="8094662" cy="5538788"/>
          </a:xfrm>
        </p:spPr>
        <p:txBody>
          <a:bodyPr/>
          <a:lstStyle/>
          <a:p>
            <a:pPr marL="0" indent="0">
              <a:buFont typeface="Arial" panose="020B0604020202020204" pitchFamily="34" charset="0"/>
              <a:buNone/>
            </a:pPr>
            <a:r>
              <a:rPr lang="en-US" altLang="en-US" b="1">
                <a:solidFill>
                  <a:srgbClr val="FF0000"/>
                </a:solidFill>
              </a:rPr>
              <a:t>Built in Help Resources Available for HW :</a:t>
            </a:r>
          </a:p>
          <a:p>
            <a:pPr lvl="1"/>
            <a:r>
              <a:rPr lang="en-US" altLang="en-US" sz="2400"/>
              <a:t>Help Me Solve This</a:t>
            </a:r>
          </a:p>
          <a:p>
            <a:pPr lvl="2"/>
            <a:r>
              <a:rPr lang="en-US" altLang="en-US" sz="1800"/>
              <a:t>Solves the given problem for you in step by step manner,                      then generates a new and similar problem  </a:t>
            </a:r>
          </a:p>
          <a:p>
            <a:pPr lvl="1"/>
            <a:r>
              <a:rPr lang="en-US" altLang="en-US" sz="2400"/>
              <a:t>View an Example	</a:t>
            </a:r>
          </a:p>
          <a:p>
            <a:pPr lvl="2"/>
            <a:r>
              <a:rPr lang="en-US" altLang="en-US" sz="1800"/>
              <a:t>Solves a similar problem for you in step by step manner</a:t>
            </a:r>
          </a:p>
          <a:p>
            <a:pPr lvl="1"/>
            <a:r>
              <a:rPr lang="en-US" altLang="en-US" sz="2400"/>
              <a:t>Videos/Animation</a:t>
            </a:r>
          </a:p>
          <a:p>
            <a:pPr lvl="2"/>
            <a:r>
              <a:rPr lang="en-US" altLang="en-US" sz="1800"/>
              <a:t>Brings up short video or animation explaining the concepts</a:t>
            </a:r>
          </a:p>
          <a:p>
            <a:pPr lvl="1"/>
            <a:r>
              <a:rPr lang="en-US" altLang="en-US" sz="2400"/>
              <a:t>Textbook</a:t>
            </a:r>
          </a:p>
          <a:p>
            <a:pPr lvl="2"/>
            <a:r>
              <a:rPr lang="en-US" altLang="en-US" sz="1800"/>
              <a:t>Opens up electronic textbook to the specific page where the concept is reviewed</a:t>
            </a:r>
          </a:p>
          <a:p>
            <a:pPr lvl="1"/>
            <a:r>
              <a:rPr lang="en-US" altLang="en-US" sz="2400"/>
              <a:t>StatCrunch</a:t>
            </a:r>
          </a:p>
          <a:p>
            <a:pPr lvl="2"/>
            <a:r>
              <a:rPr lang="en-US" altLang="en-US" sz="1800"/>
              <a:t>Opens StatCrunch statistical analysis tool.   You can also copy datasets directly into StatCrunch</a:t>
            </a:r>
          </a:p>
          <a:p>
            <a:pPr lvl="1"/>
            <a:r>
              <a:rPr lang="en-US" altLang="en-US" sz="2400"/>
              <a:t>Ask My Instructor</a:t>
            </a:r>
          </a:p>
          <a:p>
            <a:pPr lvl="2"/>
            <a:r>
              <a:rPr lang="en-US" altLang="en-US" sz="1800"/>
              <a:t>Sends an email to instructor with link to problem</a:t>
            </a:r>
          </a:p>
        </p:txBody>
      </p:sp>
      <p:sp>
        <p:nvSpPr>
          <p:cNvPr id="34820" name="Slide Number Placeholder 3">
            <a:extLst>
              <a:ext uri="{FF2B5EF4-FFF2-40B4-BE49-F238E27FC236}">
                <a16:creationId xmlns:a16="http://schemas.microsoft.com/office/drawing/2014/main" id="{B799E026-A1EC-2037-62AF-DFDCA71B579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4DC8A54-C7D8-4E48-AAC0-C71CE2F35CBE}" type="slidenum">
              <a:rPr lang="en-US" altLang="en-US" sz="1800" smtClean="0">
                <a:solidFill>
                  <a:schemeClr val="tx2"/>
                </a:solidFill>
                <a:cs typeface="Arial" panose="020B0604020202020204" pitchFamily="34" charset="0"/>
              </a:rPr>
              <a:pPr>
                <a:spcBef>
                  <a:spcPct val="0"/>
                </a:spcBef>
                <a:buClrTx/>
                <a:buFontTx/>
                <a:buNone/>
              </a:pPr>
              <a:t>24</a:t>
            </a:fld>
            <a:endParaRPr lang="en-US" altLang="en-US" sz="1800">
              <a:solidFill>
                <a:schemeClr val="tx2"/>
              </a:solidFill>
              <a:cs typeface="Arial" panose="020B0604020202020204" pitchFamily="34" charset="0"/>
            </a:endParaRPr>
          </a:p>
        </p:txBody>
      </p:sp>
      <p:pic>
        <p:nvPicPr>
          <p:cNvPr id="34821" name="Picture 1">
            <a:extLst>
              <a:ext uri="{FF2B5EF4-FFF2-40B4-BE49-F238E27FC236}">
                <a16:creationId xmlns:a16="http://schemas.microsoft.com/office/drawing/2014/main" id="{6E5F6D75-93FE-B6FC-B00B-3FBBAF6C7D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228725"/>
            <a:ext cx="2214562"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E6C2EF50-6107-5D68-0B9D-294C4624AE76}"/>
              </a:ext>
            </a:extLst>
          </p:cNvPr>
          <p:cNvSpPr>
            <a:spLocks noGrp="1"/>
          </p:cNvSpPr>
          <p:nvPr>
            <p:ph idx="1"/>
          </p:nvPr>
        </p:nvSpPr>
        <p:spPr>
          <a:xfrm>
            <a:off x="457200" y="822325"/>
            <a:ext cx="8229600" cy="5614988"/>
          </a:xfrm>
        </p:spPr>
        <p:txBody>
          <a:bodyPr/>
          <a:lstStyle/>
          <a:p>
            <a:r>
              <a:rPr lang="en-US" altLang="en-US"/>
              <a:t>Textbook available in MyMathLab:</a:t>
            </a:r>
          </a:p>
          <a:p>
            <a:pPr lvl="1"/>
            <a:r>
              <a:rPr lang="en-US" altLang="en-US" sz="1800"/>
              <a:t>Click on Chapter Contents to access Textbook</a:t>
            </a:r>
          </a:p>
          <a:p>
            <a:pPr lvl="1"/>
            <a:r>
              <a:rPr lang="en-US" altLang="en-US" sz="1800"/>
              <a:t>Then select any Chapter from Navigation Menu  </a:t>
            </a:r>
          </a:p>
          <a:p>
            <a:pPr lvl="1"/>
            <a:endParaRPr lang="en-US" altLang="en-US" sz="1800"/>
          </a:p>
        </p:txBody>
      </p:sp>
      <p:sp>
        <p:nvSpPr>
          <p:cNvPr id="35843" name="Title 1">
            <a:extLst>
              <a:ext uri="{FF2B5EF4-FFF2-40B4-BE49-F238E27FC236}">
                <a16:creationId xmlns:a16="http://schemas.microsoft.com/office/drawing/2014/main" id="{C53023FE-CD7C-CDDB-FEF5-A2EAAA11CAA1}"/>
              </a:ext>
            </a:extLst>
          </p:cNvPr>
          <p:cNvSpPr>
            <a:spLocks noGrp="1"/>
          </p:cNvSpPr>
          <p:nvPr>
            <p:ph type="title"/>
          </p:nvPr>
        </p:nvSpPr>
        <p:spPr>
          <a:xfrm>
            <a:off x="457200" y="274638"/>
            <a:ext cx="8229600" cy="690562"/>
          </a:xfrm>
        </p:spPr>
        <p:txBody>
          <a:bodyPr/>
          <a:lstStyle/>
          <a:p>
            <a:r>
              <a:rPr lang="en-US" altLang="en-US"/>
              <a:t>More on MyMathLab</a:t>
            </a:r>
          </a:p>
        </p:txBody>
      </p:sp>
      <p:sp>
        <p:nvSpPr>
          <p:cNvPr id="35844" name="Slide Number Placeholder 3">
            <a:extLst>
              <a:ext uri="{FF2B5EF4-FFF2-40B4-BE49-F238E27FC236}">
                <a16:creationId xmlns:a16="http://schemas.microsoft.com/office/drawing/2014/main" id="{0877EDDE-8F23-802E-E5E0-1F9AE897A8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A38EEC3-4A40-4609-B9A9-225DCE46EB27}" type="slidenum">
              <a:rPr lang="en-US" altLang="en-US" sz="1800" smtClean="0">
                <a:solidFill>
                  <a:schemeClr val="tx2"/>
                </a:solidFill>
                <a:cs typeface="Arial" panose="020B0604020202020204" pitchFamily="34" charset="0"/>
              </a:rPr>
              <a:pPr>
                <a:spcBef>
                  <a:spcPct val="0"/>
                </a:spcBef>
                <a:buClrTx/>
                <a:buFontTx/>
                <a:buNone/>
              </a:pPr>
              <a:t>25</a:t>
            </a:fld>
            <a:endParaRPr lang="en-US" altLang="en-US" sz="1800">
              <a:solidFill>
                <a:schemeClr val="tx2"/>
              </a:solidFill>
              <a:cs typeface="Arial" panose="020B0604020202020204" pitchFamily="34" charset="0"/>
            </a:endParaRPr>
          </a:p>
        </p:txBody>
      </p:sp>
      <p:sp>
        <p:nvSpPr>
          <p:cNvPr id="7" name="Right Arrow 6">
            <a:extLst>
              <a:ext uri="{FF2B5EF4-FFF2-40B4-BE49-F238E27FC236}">
                <a16:creationId xmlns:a16="http://schemas.microsoft.com/office/drawing/2014/main" id="{7806E7BA-E684-C87A-8E7C-3F0B9A4CFFA0}"/>
              </a:ext>
            </a:extLst>
          </p:cNvPr>
          <p:cNvSpPr/>
          <p:nvPr/>
        </p:nvSpPr>
        <p:spPr>
          <a:xfrm rot="14765302">
            <a:off x="6596063" y="4262437"/>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5846" name="Picture 1">
            <a:extLst>
              <a:ext uri="{FF2B5EF4-FFF2-40B4-BE49-F238E27FC236}">
                <a16:creationId xmlns:a16="http://schemas.microsoft.com/office/drawing/2014/main" id="{1CC200BD-21A8-7302-66B4-DC4AEB033E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2087563"/>
            <a:ext cx="25622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2">
            <a:extLst>
              <a:ext uri="{FF2B5EF4-FFF2-40B4-BE49-F238E27FC236}">
                <a16:creationId xmlns:a16="http://schemas.microsoft.com/office/drawing/2014/main" id="{4BB4556E-0D81-9427-C7F3-186EFA5551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882650"/>
            <a:ext cx="25241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FE1691D7-E665-1C1C-F032-42A9F6C754EB}"/>
              </a:ext>
            </a:extLst>
          </p:cNvPr>
          <p:cNvSpPr/>
          <p:nvPr/>
        </p:nvSpPr>
        <p:spPr>
          <a:xfrm>
            <a:off x="1619250" y="4197350"/>
            <a:ext cx="2640013" cy="4953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Rounded Corners 3">
            <a:extLst>
              <a:ext uri="{FF2B5EF4-FFF2-40B4-BE49-F238E27FC236}">
                <a16:creationId xmlns:a16="http://schemas.microsoft.com/office/drawing/2014/main" id="{A36BB646-3360-034D-F3FE-255E11057911}"/>
              </a:ext>
            </a:extLst>
          </p:cNvPr>
          <p:cNvSpPr/>
          <p:nvPr/>
        </p:nvSpPr>
        <p:spPr>
          <a:xfrm>
            <a:off x="5973763" y="1489075"/>
            <a:ext cx="3017837" cy="4791075"/>
          </a:xfrm>
          <a:prstGeom prst="round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Arrow: Right 4">
            <a:extLst>
              <a:ext uri="{FF2B5EF4-FFF2-40B4-BE49-F238E27FC236}">
                <a16:creationId xmlns:a16="http://schemas.microsoft.com/office/drawing/2014/main" id="{4534AE1F-DE4D-24CB-D170-08E85433AF67}"/>
              </a:ext>
            </a:extLst>
          </p:cNvPr>
          <p:cNvSpPr/>
          <p:nvPr/>
        </p:nvSpPr>
        <p:spPr>
          <a:xfrm>
            <a:off x="4538663" y="3962400"/>
            <a:ext cx="1435100" cy="10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298ED1E7-115B-EF74-970A-EB0FC0EDD91B}"/>
              </a:ext>
            </a:extLst>
          </p:cNvPr>
          <p:cNvSpPr>
            <a:spLocks noGrp="1"/>
          </p:cNvSpPr>
          <p:nvPr>
            <p:ph idx="1"/>
          </p:nvPr>
        </p:nvSpPr>
        <p:spPr>
          <a:xfrm>
            <a:off x="457200" y="822325"/>
            <a:ext cx="8229600" cy="5614988"/>
          </a:xfrm>
        </p:spPr>
        <p:txBody>
          <a:bodyPr/>
          <a:lstStyle/>
          <a:p>
            <a:r>
              <a:rPr lang="en-US" altLang="en-US"/>
              <a:t>Videos available in MyMathLab:</a:t>
            </a:r>
          </a:p>
          <a:p>
            <a:pPr lvl="1"/>
            <a:r>
              <a:rPr lang="en-US" altLang="en-US" sz="1800"/>
              <a:t>Click on Multimedia Library</a:t>
            </a:r>
          </a:p>
          <a:p>
            <a:pPr lvl="1"/>
            <a:r>
              <a:rPr lang="en-US" altLang="en-US" sz="1800"/>
              <a:t>Then select Videos and Click “Find Now”  </a:t>
            </a:r>
          </a:p>
          <a:p>
            <a:pPr lvl="1"/>
            <a:endParaRPr lang="en-US" altLang="en-US" sz="1800"/>
          </a:p>
        </p:txBody>
      </p:sp>
      <p:sp>
        <p:nvSpPr>
          <p:cNvPr id="36867" name="Title 1">
            <a:extLst>
              <a:ext uri="{FF2B5EF4-FFF2-40B4-BE49-F238E27FC236}">
                <a16:creationId xmlns:a16="http://schemas.microsoft.com/office/drawing/2014/main" id="{6912C5F1-85CF-A228-BE37-1E183565E139}"/>
              </a:ext>
            </a:extLst>
          </p:cNvPr>
          <p:cNvSpPr>
            <a:spLocks noGrp="1"/>
          </p:cNvSpPr>
          <p:nvPr>
            <p:ph type="title"/>
          </p:nvPr>
        </p:nvSpPr>
        <p:spPr>
          <a:xfrm>
            <a:off x="457200" y="274638"/>
            <a:ext cx="8229600" cy="423862"/>
          </a:xfrm>
        </p:spPr>
        <p:txBody>
          <a:bodyPr/>
          <a:lstStyle/>
          <a:p>
            <a:r>
              <a:rPr lang="en-US" altLang="en-US"/>
              <a:t>More on MyMathLab</a:t>
            </a:r>
          </a:p>
        </p:txBody>
      </p:sp>
      <p:sp>
        <p:nvSpPr>
          <p:cNvPr id="36868" name="Slide Number Placeholder 3">
            <a:extLst>
              <a:ext uri="{FF2B5EF4-FFF2-40B4-BE49-F238E27FC236}">
                <a16:creationId xmlns:a16="http://schemas.microsoft.com/office/drawing/2014/main" id="{562F0BC0-D147-3EFA-527E-CDCD0836111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D22D845-70E2-4F31-8BFD-EA21CEE557F7}" type="slidenum">
              <a:rPr lang="en-US" altLang="en-US" sz="1800" smtClean="0">
                <a:solidFill>
                  <a:schemeClr val="tx2"/>
                </a:solidFill>
                <a:cs typeface="Arial" panose="020B0604020202020204" pitchFamily="34" charset="0"/>
              </a:rPr>
              <a:pPr>
                <a:spcBef>
                  <a:spcPct val="0"/>
                </a:spcBef>
                <a:buClrTx/>
                <a:buFontTx/>
                <a:buNone/>
              </a:pPr>
              <a:t>26</a:t>
            </a:fld>
            <a:endParaRPr lang="en-US" altLang="en-US" sz="1800">
              <a:solidFill>
                <a:schemeClr val="tx2"/>
              </a:solidFill>
              <a:cs typeface="Arial" panose="020B0604020202020204" pitchFamily="34" charset="0"/>
            </a:endParaRPr>
          </a:p>
        </p:txBody>
      </p:sp>
      <p:pic>
        <p:nvPicPr>
          <p:cNvPr id="36869" name="Picture 1">
            <a:extLst>
              <a:ext uri="{FF2B5EF4-FFF2-40B4-BE49-F238E27FC236}">
                <a16:creationId xmlns:a16="http://schemas.microsoft.com/office/drawing/2014/main" id="{38908C10-BC67-D015-E6A3-2143A64F85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9088" y="7938"/>
            <a:ext cx="1814512"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393733C7-FBC8-9813-C37D-2846E9FD383F}"/>
              </a:ext>
            </a:extLst>
          </p:cNvPr>
          <p:cNvSpPr/>
          <p:nvPr/>
        </p:nvSpPr>
        <p:spPr>
          <a:xfrm>
            <a:off x="6451600" y="1944688"/>
            <a:ext cx="2209800" cy="4953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6871" name="Picture 5">
            <a:extLst>
              <a:ext uri="{FF2B5EF4-FFF2-40B4-BE49-F238E27FC236}">
                <a16:creationId xmlns:a16="http://schemas.microsoft.com/office/drawing/2014/main" id="{B664EAD6-81C8-7D2F-181D-4C4B8B2A3F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2492375"/>
            <a:ext cx="77216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0C7A6730-1496-90CE-F7E3-F688BEDF652E}"/>
              </a:ext>
            </a:extLst>
          </p:cNvPr>
          <p:cNvSpPr/>
          <p:nvPr/>
        </p:nvSpPr>
        <p:spPr>
          <a:xfrm rot="6155074">
            <a:off x="6672262" y="2687638"/>
            <a:ext cx="792163" cy="547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ight Arrow 6">
            <a:extLst>
              <a:ext uri="{FF2B5EF4-FFF2-40B4-BE49-F238E27FC236}">
                <a16:creationId xmlns:a16="http://schemas.microsoft.com/office/drawing/2014/main" id="{374BF050-26B0-7D1E-4B3B-EA3A2C4D07C6}"/>
              </a:ext>
            </a:extLst>
          </p:cNvPr>
          <p:cNvSpPr/>
          <p:nvPr/>
        </p:nvSpPr>
        <p:spPr>
          <a:xfrm rot="12280687">
            <a:off x="5907088" y="4946650"/>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Rounded Corners 7">
            <a:extLst>
              <a:ext uri="{FF2B5EF4-FFF2-40B4-BE49-F238E27FC236}">
                <a16:creationId xmlns:a16="http://schemas.microsoft.com/office/drawing/2014/main" id="{61A8A31C-4D7A-329D-8CCE-3ED888088C14}"/>
              </a:ext>
            </a:extLst>
          </p:cNvPr>
          <p:cNvSpPr/>
          <p:nvPr/>
        </p:nvSpPr>
        <p:spPr>
          <a:xfrm>
            <a:off x="1908175" y="4316413"/>
            <a:ext cx="1908175" cy="357187"/>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Rounded Corners 12">
            <a:extLst>
              <a:ext uri="{FF2B5EF4-FFF2-40B4-BE49-F238E27FC236}">
                <a16:creationId xmlns:a16="http://schemas.microsoft.com/office/drawing/2014/main" id="{7AC5CCCB-F572-AAD9-10DD-FE0478E9FF70}"/>
              </a:ext>
            </a:extLst>
          </p:cNvPr>
          <p:cNvSpPr/>
          <p:nvPr/>
        </p:nvSpPr>
        <p:spPr>
          <a:xfrm>
            <a:off x="6557963" y="3708400"/>
            <a:ext cx="1908175" cy="358775"/>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1C7E7ED-1CA0-B0FA-532B-5C23C814C020}"/>
              </a:ext>
            </a:extLst>
          </p:cNvPr>
          <p:cNvSpPr>
            <a:spLocks noGrp="1"/>
          </p:cNvSpPr>
          <p:nvPr>
            <p:ph type="title"/>
          </p:nvPr>
        </p:nvSpPr>
        <p:spPr/>
        <p:txBody>
          <a:bodyPr/>
          <a:lstStyle/>
          <a:p>
            <a:r>
              <a:rPr lang="en-US" altLang="en-US"/>
              <a:t>CHALLENGES IN STAT200</a:t>
            </a:r>
          </a:p>
        </p:txBody>
      </p:sp>
      <p:sp>
        <p:nvSpPr>
          <p:cNvPr id="37891" name="Content Placeholder 3">
            <a:extLst>
              <a:ext uri="{FF2B5EF4-FFF2-40B4-BE49-F238E27FC236}">
                <a16:creationId xmlns:a16="http://schemas.microsoft.com/office/drawing/2014/main" id="{2E90E652-8F0C-13BB-03E6-AE0DFD5E87FD}"/>
              </a:ext>
            </a:extLst>
          </p:cNvPr>
          <p:cNvSpPr>
            <a:spLocks noGrp="1"/>
          </p:cNvSpPr>
          <p:nvPr>
            <p:ph idx="1"/>
          </p:nvPr>
        </p:nvSpPr>
        <p:spPr>
          <a:xfrm>
            <a:off x="0" y="1600200"/>
            <a:ext cx="8991600" cy="4525963"/>
          </a:xfrm>
        </p:spPr>
        <p:txBody>
          <a:bodyPr/>
          <a:lstStyle/>
          <a:p>
            <a:r>
              <a:rPr lang="en-US" altLang="en-US"/>
              <a:t>We will be covering many different concepts and formulas.</a:t>
            </a:r>
          </a:p>
          <a:p>
            <a:pPr lvl="1"/>
            <a:r>
              <a:rPr lang="en-US" altLang="en-US" sz="2400"/>
              <a:t>How will you know when to use which formula and which concept to solve any given problem ??</a:t>
            </a:r>
          </a:p>
          <a:p>
            <a:pPr lvl="1"/>
            <a:r>
              <a:rPr lang="en-US" altLang="en-US" sz="2400"/>
              <a:t>How will you know what numbers to plug into a given formula ??</a:t>
            </a:r>
          </a:p>
          <a:p>
            <a:r>
              <a:rPr lang="en-US" altLang="en-US" sz="3600" b="1" u="sng">
                <a:solidFill>
                  <a:srgbClr val="FF0000"/>
                </a:solidFill>
              </a:rPr>
              <a:t>WORK THROUGH EXAMPLES !!!!</a:t>
            </a:r>
          </a:p>
          <a:p>
            <a:pPr lvl="1"/>
            <a:r>
              <a:rPr lang="en-US" altLang="en-US"/>
              <a:t>MyMathLab Homework Problems </a:t>
            </a:r>
          </a:p>
          <a:p>
            <a:pPr lvl="1"/>
            <a:r>
              <a:rPr lang="en-US" altLang="en-US"/>
              <a:t>Worked out Examples in TEXTBOOK</a:t>
            </a:r>
          </a:p>
          <a:p>
            <a:pPr lvl="2"/>
            <a:r>
              <a:rPr lang="en-US" altLang="en-US"/>
              <a:t>Exercises in Textbook at end of each section</a:t>
            </a:r>
          </a:p>
          <a:p>
            <a:pPr lvl="1"/>
            <a:r>
              <a:rPr lang="en-US" altLang="en-US"/>
              <a:t>In-class Worked out examples</a:t>
            </a:r>
          </a:p>
          <a:p>
            <a:endParaRPr lang="en-US" altLang="en-US"/>
          </a:p>
        </p:txBody>
      </p:sp>
      <p:sp>
        <p:nvSpPr>
          <p:cNvPr id="37892" name="Slide Number Placeholder 2">
            <a:extLst>
              <a:ext uri="{FF2B5EF4-FFF2-40B4-BE49-F238E27FC236}">
                <a16:creationId xmlns:a16="http://schemas.microsoft.com/office/drawing/2014/main" id="{718A1260-A921-4AAC-D6C9-4DCBF96559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42E9295-1A03-4599-84A9-A55240BC8ADC}" type="slidenum">
              <a:rPr lang="en-US" altLang="en-US" sz="1800" smtClean="0">
                <a:solidFill>
                  <a:schemeClr val="tx2"/>
                </a:solidFill>
                <a:cs typeface="Arial" panose="020B0604020202020204" pitchFamily="34" charset="0"/>
              </a:rPr>
              <a:pPr>
                <a:spcBef>
                  <a:spcPct val="0"/>
                </a:spcBef>
                <a:buClrTx/>
                <a:buFontTx/>
                <a:buNone/>
              </a:pPr>
              <a:t>27</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ADE8ADC-0483-7E1B-671F-7DAAEF58A1B9}"/>
              </a:ext>
            </a:extLst>
          </p:cNvPr>
          <p:cNvSpPr>
            <a:spLocks noGrp="1"/>
          </p:cNvSpPr>
          <p:nvPr>
            <p:ph type="title" idx="4294967295"/>
          </p:nvPr>
        </p:nvSpPr>
        <p:spPr>
          <a:xfrm>
            <a:off x="457200" y="274638"/>
            <a:ext cx="8229600" cy="368300"/>
          </a:xfrm>
        </p:spPr>
        <p:txBody>
          <a:bodyPr/>
          <a:lstStyle/>
          <a:p>
            <a:r>
              <a:rPr lang="en-US" altLang="en-US"/>
              <a:t>Additional Support</a:t>
            </a:r>
          </a:p>
        </p:txBody>
      </p:sp>
      <p:sp>
        <p:nvSpPr>
          <p:cNvPr id="37891" name="Rectangle 3">
            <a:extLst>
              <a:ext uri="{FF2B5EF4-FFF2-40B4-BE49-F238E27FC236}">
                <a16:creationId xmlns:a16="http://schemas.microsoft.com/office/drawing/2014/main" id="{5A4FBD1D-8237-F1C5-3CDD-D44C3557DCFE}"/>
              </a:ext>
            </a:extLst>
          </p:cNvPr>
          <p:cNvSpPr>
            <a:spLocks noGrp="1"/>
          </p:cNvSpPr>
          <p:nvPr>
            <p:ph type="body" idx="4294967295"/>
          </p:nvPr>
        </p:nvSpPr>
        <p:spPr>
          <a:xfrm>
            <a:off x="146050" y="733425"/>
            <a:ext cx="8648700" cy="5683250"/>
          </a:xfrm>
        </p:spPr>
        <p:txBody>
          <a:bodyPr/>
          <a:lstStyle/>
          <a:p>
            <a:pPr>
              <a:lnSpc>
                <a:spcPct val="80000"/>
              </a:lnSpc>
              <a:buFont typeface="Arial" panose="020B0604020202020204" pitchFamily="34" charset="0"/>
              <a:buNone/>
              <a:defRPr/>
            </a:pPr>
            <a:endParaRPr lang="en-US" altLang="en-US" sz="2000" dirty="0"/>
          </a:p>
          <a:p>
            <a:pPr>
              <a:lnSpc>
                <a:spcPct val="80000"/>
              </a:lnSpc>
              <a:buFont typeface="Arial" panose="020B0604020202020204" pitchFamily="34" charset="0"/>
              <a:buNone/>
              <a:defRPr/>
            </a:pPr>
            <a:r>
              <a:rPr lang="en-US" altLang="en-US" sz="2000" b="1" dirty="0">
                <a:solidFill>
                  <a:srgbClr val="C00000"/>
                </a:solidFill>
              </a:rPr>
              <a:t>I will hold a drop-in office hour each Friday at 11am using ZOOM conferencing.   (If you cannot attend,  feel free to send questions ahead of time)</a:t>
            </a:r>
          </a:p>
          <a:p>
            <a:pPr>
              <a:lnSpc>
                <a:spcPct val="80000"/>
              </a:lnSpc>
              <a:buFont typeface="Arial" panose="020B0604020202020204" pitchFamily="34" charset="0"/>
              <a:buNone/>
              <a:defRPr/>
            </a:pPr>
            <a:endParaRPr lang="en-US" altLang="en-US" sz="2000" dirty="0"/>
          </a:p>
          <a:p>
            <a:pPr>
              <a:lnSpc>
                <a:spcPct val="80000"/>
              </a:lnSpc>
              <a:buFont typeface="Arial" panose="020B0604020202020204" pitchFamily="34" charset="0"/>
              <a:buNone/>
              <a:defRPr/>
            </a:pPr>
            <a:r>
              <a:rPr lang="en-US" altLang="en-US" sz="2000" dirty="0"/>
              <a:t>Use “Ask My Instructor” link in </a:t>
            </a:r>
            <a:r>
              <a:rPr lang="en-US" altLang="en-US" sz="2000" dirty="0" err="1"/>
              <a:t>MyMathLab</a:t>
            </a:r>
            <a:r>
              <a:rPr lang="en-US" altLang="en-US" sz="2000" dirty="0"/>
              <a:t> </a:t>
            </a:r>
            <a:r>
              <a:rPr lang="en-US" altLang="en-US" sz="2000" dirty="0" err="1"/>
              <a:t>Homeworks</a:t>
            </a:r>
            <a:r>
              <a:rPr lang="en-US" altLang="en-US" sz="2000" dirty="0"/>
              <a:t> (under Question Help) </a:t>
            </a:r>
          </a:p>
          <a:p>
            <a:pPr>
              <a:lnSpc>
                <a:spcPct val="80000"/>
              </a:lnSpc>
              <a:buFont typeface="Arial" panose="020B0604020202020204" pitchFamily="34" charset="0"/>
              <a:buNone/>
              <a:defRPr/>
            </a:pPr>
            <a:endParaRPr lang="en-US" altLang="en-US" sz="2000" dirty="0"/>
          </a:p>
          <a:p>
            <a:pPr>
              <a:lnSpc>
                <a:spcPct val="80000"/>
              </a:lnSpc>
              <a:buFont typeface="Arial" panose="020B0604020202020204" pitchFamily="34" charset="0"/>
              <a:buNone/>
              <a:defRPr/>
            </a:pPr>
            <a:r>
              <a:rPr lang="en-US" altLang="en-US" sz="2000" b="1" u="sng" dirty="0">
                <a:solidFill>
                  <a:srgbClr val="C00000"/>
                </a:solidFill>
              </a:rPr>
              <a:t>Videos in </a:t>
            </a:r>
            <a:r>
              <a:rPr lang="en-US" altLang="en-US" sz="2000" b="1" u="sng" dirty="0" err="1">
                <a:solidFill>
                  <a:srgbClr val="C00000"/>
                </a:solidFill>
              </a:rPr>
              <a:t>MyMathLab</a:t>
            </a:r>
            <a:r>
              <a:rPr lang="en-US" altLang="en-US" sz="2000" b="1" u="sng" dirty="0">
                <a:solidFill>
                  <a:srgbClr val="C00000"/>
                </a:solidFill>
              </a:rPr>
              <a:t>:</a:t>
            </a:r>
            <a:r>
              <a:rPr lang="en-US" altLang="en-US" sz="2000" dirty="0">
                <a:solidFill>
                  <a:srgbClr val="C00000"/>
                </a:solidFill>
              </a:rPr>
              <a:t>    </a:t>
            </a:r>
            <a:r>
              <a:rPr lang="en-US" altLang="en-US" sz="1800" dirty="0"/>
              <a:t>Click on Multimedia Library </a:t>
            </a:r>
          </a:p>
          <a:p>
            <a:pPr>
              <a:lnSpc>
                <a:spcPct val="80000"/>
              </a:lnSpc>
              <a:buFont typeface="Arial" panose="020B0604020202020204" pitchFamily="34" charset="0"/>
              <a:buNone/>
              <a:defRPr/>
            </a:pPr>
            <a:r>
              <a:rPr lang="en-US" altLang="en-US" sz="2000" b="1" u="sng" dirty="0">
                <a:solidFill>
                  <a:srgbClr val="C00000"/>
                </a:solidFill>
              </a:rPr>
              <a:t>Videos in CANVAS:   </a:t>
            </a:r>
            <a:r>
              <a:rPr lang="en-US" altLang="en-US" sz="1800" dirty="0"/>
              <a:t>Instructor provided videos for each Chapter (go to CANVAS then MODULES</a:t>
            </a:r>
          </a:p>
          <a:p>
            <a:pPr>
              <a:lnSpc>
                <a:spcPct val="80000"/>
              </a:lnSpc>
              <a:buFont typeface="Arial" panose="020B0604020202020204" pitchFamily="34" charset="0"/>
              <a:buNone/>
              <a:defRPr/>
            </a:pPr>
            <a:endParaRPr lang="en-US" altLang="en-US" sz="1800" b="1" u="sng" dirty="0">
              <a:solidFill>
                <a:srgbClr val="C00000"/>
              </a:solidFill>
            </a:endParaRPr>
          </a:p>
          <a:p>
            <a:pPr>
              <a:lnSpc>
                <a:spcPct val="80000"/>
              </a:lnSpc>
              <a:buFont typeface="Arial" panose="020B0604020202020204" pitchFamily="34" charset="0"/>
              <a:buNone/>
              <a:defRPr/>
            </a:pPr>
            <a:r>
              <a:rPr lang="en-US" altLang="en-US" sz="2000" b="1" u="sng" dirty="0">
                <a:solidFill>
                  <a:srgbClr val="C00000"/>
                </a:solidFill>
              </a:rPr>
              <a:t>Penn State Tutoring (fill out tutor request form)</a:t>
            </a:r>
          </a:p>
          <a:p>
            <a:pPr marL="0">
              <a:spcBef>
                <a:spcPts val="0"/>
              </a:spcBef>
              <a:spcAft>
                <a:spcPts val="0"/>
              </a:spcAft>
              <a:defRPr/>
            </a:pPr>
            <a:r>
              <a:rPr lang="en-US" sz="1600" dirty="0">
                <a:solidFill>
                  <a:srgbClr val="000000"/>
                </a:solidFill>
                <a:latin typeface="Calibri" panose="020F0502020204030204" pitchFamily="34" charset="0"/>
                <a:ea typeface="Times New Roman" panose="02020603050405020304" pitchFamily="18" charset="0"/>
              </a:rPr>
              <a:t> </a:t>
            </a:r>
            <a:r>
              <a:rPr lang="en-US" sz="1600" u="sng" dirty="0">
                <a:solidFill>
                  <a:srgbClr val="000000"/>
                </a:solidFill>
                <a:latin typeface="Calibri" panose="020F0502020204030204" pitchFamily="34" charset="0"/>
                <a:ea typeface="Times New Roman" panose="02020603050405020304" pitchFamily="18" charset="0"/>
                <a:hlinkClick r:id="rId2"/>
              </a:rPr>
              <a:t>https://lehighvalley.psu.edu/tutor-request-form</a:t>
            </a:r>
            <a:r>
              <a:rPr lang="en-US" sz="1600" dirty="0">
                <a:solidFill>
                  <a:srgbClr val="000000"/>
                </a:solidFill>
                <a:latin typeface="Calibri" panose="020F0502020204030204" pitchFamily="34" charset="0"/>
                <a:ea typeface="Times New Roman" panose="02020603050405020304" pitchFamily="18" charset="0"/>
              </a:rPr>
              <a:t>   </a:t>
            </a:r>
            <a:br>
              <a:rPr lang="en-US" sz="1600" dirty="0">
                <a:solidFill>
                  <a:srgbClr val="000000"/>
                </a:solidFill>
                <a:latin typeface="Calibri" panose="020F0502020204030204" pitchFamily="34" charset="0"/>
                <a:ea typeface="Times New Roman" panose="02020603050405020304" pitchFamily="18" charset="0"/>
              </a:rPr>
            </a:br>
            <a:r>
              <a:rPr lang="en-US" sz="1600" dirty="0">
                <a:solidFill>
                  <a:srgbClr val="000000"/>
                </a:solidFill>
                <a:latin typeface="Calibri" panose="020F0502020204030204" pitchFamily="34" charset="0"/>
                <a:ea typeface="Times New Roman" panose="02020603050405020304" pitchFamily="18" charset="0"/>
              </a:rPr>
              <a:t>You will need to give the tutors 2 business days to receive a response and start setting up an appointment.   </a:t>
            </a:r>
            <a:endParaRPr lang="en-US" sz="1600" dirty="0">
              <a:latin typeface="Calibri" panose="020F0502020204030204" pitchFamily="34" charset="0"/>
              <a:ea typeface="Calibri" panose="020F0502020204030204" pitchFamily="34" charset="0"/>
            </a:endParaRPr>
          </a:p>
          <a:p>
            <a:pPr>
              <a:lnSpc>
                <a:spcPct val="80000"/>
              </a:lnSpc>
              <a:defRPr/>
            </a:pPr>
            <a:r>
              <a:rPr lang="en-US" altLang="en-US" sz="1600" dirty="0" err="1"/>
              <a:t>OnLine</a:t>
            </a:r>
            <a:r>
              <a:rPr lang="en-US" altLang="en-US" sz="1600" dirty="0"/>
              <a:t> Tutoring Help using Tutor.com:</a:t>
            </a:r>
          </a:p>
          <a:p>
            <a:pPr lvl="1">
              <a:lnSpc>
                <a:spcPct val="80000"/>
              </a:lnSpc>
              <a:defRPr/>
            </a:pPr>
            <a:r>
              <a:rPr lang="en-US" altLang="en-US" sz="1600" dirty="0"/>
              <a:t>Click on TUTOR.COM link on left hand menu in CANVAS</a:t>
            </a:r>
          </a:p>
          <a:p>
            <a:pPr>
              <a:lnSpc>
                <a:spcPct val="80000"/>
              </a:lnSpc>
              <a:defRPr/>
            </a:pPr>
            <a:r>
              <a:rPr lang="en-US" altLang="en-US" sz="1600" dirty="0" err="1"/>
              <a:t>OnLine</a:t>
            </a:r>
            <a:r>
              <a:rPr lang="en-US" altLang="en-US" sz="1600" dirty="0"/>
              <a:t> Penn State Notes and Lessons for STAT200:</a:t>
            </a:r>
          </a:p>
          <a:p>
            <a:pPr lvl="1">
              <a:lnSpc>
                <a:spcPct val="80000"/>
              </a:lnSpc>
              <a:defRPr/>
            </a:pPr>
            <a:r>
              <a:rPr lang="en-US" altLang="en-US" sz="1600" dirty="0">
                <a:hlinkClick r:id="rId3"/>
              </a:rPr>
              <a:t>https://onlinecourses.science.psu.edu/stat200/</a:t>
            </a:r>
            <a:r>
              <a:rPr lang="en-US" altLang="en-US" sz="1600" dirty="0"/>
              <a:t> </a:t>
            </a:r>
          </a:p>
          <a:p>
            <a:pPr>
              <a:lnSpc>
                <a:spcPct val="80000"/>
              </a:lnSpc>
              <a:defRPr/>
            </a:pPr>
            <a:endParaRPr lang="en-US" altLang="en-US" sz="1800" dirty="0"/>
          </a:p>
          <a:p>
            <a:pPr>
              <a:lnSpc>
                <a:spcPct val="80000"/>
              </a:lnSpc>
              <a:buFont typeface="Arial" panose="020B0604020202020204" pitchFamily="34" charset="0"/>
              <a:buNone/>
              <a:defRPr/>
            </a:pPr>
            <a:r>
              <a:rPr lang="en-US" altLang="en-US" sz="1800" b="1" u="sng" dirty="0" err="1">
                <a:solidFill>
                  <a:srgbClr val="C00000"/>
                </a:solidFill>
              </a:rPr>
              <a:t>iStudy</a:t>
            </a:r>
            <a:r>
              <a:rPr lang="en-US" altLang="en-US" sz="1800" b="1" u="sng" dirty="0">
                <a:solidFill>
                  <a:srgbClr val="C00000"/>
                </a:solidFill>
              </a:rPr>
              <a:t> Tutorials:</a:t>
            </a:r>
            <a:r>
              <a:rPr lang="en-US" altLang="en-US" sz="1800" b="1" dirty="0">
                <a:solidFill>
                  <a:srgbClr val="C00000"/>
                </a:solidFill>
              </a:rPr>
              <a:t>   </a:t>
            </a:r>
            <a:r>
              <a:rPr lang="en-US" altLang="en-US" sz="1800" dirty="0">
                <a:hlinkClick r:id="rId4"/>
              </a:rPr>
              <a:t>http://tutorials.istudy.psu.edu/basicstatistics/</a:t>
            </a:r>
            <a:r>
              <a:rPr lang="en-US" altLang="en-US" sz="1800" dirty="0"/>
              <a:t> </a:t>
            </a:r>
          </a:p>
          <a:p>
            <a:pPr>
              <a:lnSpc>
                <a:spcPct val="80000"/>
              </a:lnSpc>
              <a:defRPr/>
            </a:pPr>
            <a:endParaRPr lang="en-US" altLang="en-US" sz="1800" dirty="0"/>
          </a:p>
          <a:p>
            <a:pPr marL="0" indent="0">
              <a:lnSpc>
                <a:spcPct val="80000"/>
              </a:lnSpc>
              <a:buFont typeface="Arial" panose="020B0604020202020204" pitchFamily="34" charset="0"/>
              <a:buNone/>
              <a:defRPr/>
            </a:pPr>
            <a:endParaRPr lang="en-US" altLang="en-US" sz="2000" dirty="0"/>
          </a:p>
          <a:p>
            <a:pPr lvl="1">
              <a:lnSpc>
                <a:spcPct val="80000"/>
              </a:lnSpc>
              <a:buFont typeface="Wingdings" panose="05000000000000000000" pitchFamily="2" charset="2"/>
              <a:buNone/>
              <a:defRPr/>
            </a:pPr>
            <a:endParaRPr lang="en-US" altLang="en-US" sz="2400" dirty="0"/>
          </a:p>
          <a:p>
            <a:pPr>
              <a:lnSpc>
                <a:spcPct val="80000"/>
              </a:lnSpc>
              <a:buFont typeface="Arial" panose="020B0604020202020204" pitchFamily="34" charset="0"/>
              <a:buNone/>
              <a:defRPr/>
            </a:pPr>
            <a:endParaRPr lang="en-US" altLang="en-US" sz="2400" dirty="0"/>
          </a:p>
        </p:txBody>
      </p:sp>
      <p:sp>
        <p:nvSpPr>
          <p:cNvPr id="38916" name="Slide Number Placeholder 3">
            <a:extLst>
              <a:ext uri="{FF2B5EF4-FFF2-40B4-BE49-F238E27FC236}">
                <a16:creationId xmlns:a16="http://schemas.microsoft.com/office/drawing/2014/main" id="{EA1870D6-FF03-29AC-AE8E-476B91C780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3D7F3FE-2122-4783-A3E3-EAC4741FE255}" type="slidenum">
              <a:rPr lang="en-US" altLang="en-US" sz="1800" smtClean="0">
                <a:solidFill>
                  <a:schemeClr val="tx2"/>
                </a:solidFill>
                <a:cs typeface="Arial" panose="020B0604020202020204" pitchFamily="34" charset="0"/>
              </a:rPr>
              <a:pPr>
                <a:spcBef>
                  <a:spcPct val="0"/>
                </a:spcBef>
                <a:buClrTx/>
                <a:buFontTx/>
                <a:buNone/>
              </a:pPr>
              <a:t>28</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E9395D8-C77E-0CFA-8BFB-8F32461516A6}"/>
              </a:ext>
            </a:extLst>
          </p:cNvPr>
          <p:cNvSpPr>
            <a:spLocks noGrp="1"/>
          </p:cNvSpPr>
          <p:nvPr>
            <p:ph type="title"/>
          </p:nvPr>
        </p:nvSpPr>
        <p:spPr/>
        <p:txBody>
          <a:bodyPr/>
          <a:lstStyle/>
          <a:p>
            <a:r>
              <a:rPr lang="en-US" altLang="en-US"/>
              <a:t>Additional Support (continued)</a:t>
            </a:r>
          </a:p>
        </p:txBody>
      </p:sp>
      <p:sp>
        <p:nvSpPr>
          <p:cNvPr id="3" name="Content Placeholder 2">
            <a:extLst>
              <a:ext uri="{FF2B5EF4-FFF2-40B4-BE49-F238E27FC236}">
                <a16:creationId xmlns:a16="http://schemas.microsoft.com/office/drawing/2014/main" id="{64B7D147-6B04-89DB-FF5D-9E3D2FFC46B8}"/>
              </a:ext>
            </a:extLst>
          </p:cNvPr>
          <p:cNvSpPr>
            <a:spLocks noGrp="1"/>
          </p:cNvSpPr>
          <p:nvPr>
            <p:ph idx="1"/>
          </p:nvPr>
        </p:nvSpPr>
        <p:spPr/>
        <p:txBody>
          <a:bodyPr/>
          <a:lstStyle/>
          <a:p>
            <a:pPr marL="0" indent="0">
              <a:lnSpc>
                <a:spcPct val="80000"/>
              </a:lnSpc>
              <a:buFont typeface="Arial" panose="020B0604020202020204" pitchFamily="34" charset="0"/>
              <a:buNone/>
              <a:defRPr/>
            </a:pPr>
            <a:r>
              <a:rPr lang="en-US" altLang="en-US" b="1" u="sng" dirty="0">
                <a:solidFill>
                  <a:srgbClr val="C00000"/>
                </a:solidFill>
              </a:rPr>
              <a:t>Many Excellent Statistical Videos:</a:t>
            </a:r>
            <a:r>
              <a:rPr lang="en-US" altLang="en-US" b="1" dirty="0">
                <a:solidFill>
                  <a:srgbClr val="C00000"/>
                </a:solidFill>
              </a:rPr>
              <a:t>   </a:t>
            </a:r>
            <a:r>
              <a:rPr lang="en-US" altLang="en-US" dirty="0">
                <a:hlinkClick r:id="rId2"/>
              </a:rPr>
              <a:t>www.khanacademy.org</a:t>
            </a:r>
            <a:r>
              <a:rPr lang="en-US" altLang="en-US" dirty="0"/>
              <a:t> </a:t>
            </a:r>
          </a:p>
          <a:p>
            <a:pPr>
              <a:lnSpc>
                <a:spcPct val="80000"/>
              </a:lnSpc>
              <a:defRPr/>
            </a:pPr>
            <a:endParaRPr lang="en-US" altLang="en-US" dirty="0"/>
          </a:p>
          <a:p>
            <a:pPr marL="0" indent="0">
              <a:lnSpc>
                <a:spcPct val="80000"/>
              </a:lnSpc>
              <a:buFont typeface="Arial" panose="020B0604020202020204" pitchFamily="34" charset="0"/>
              <a:buNone/>
              <a:defRPr/>
            </a:pPr>
            <a:r>
              <a:rPr lang="en-US" altLang="en-US" b="1" u="sng" dirty="0">
                <a:solidFill>
                  <a:srgbClr val="C00000"/>
                </a:solidFill>
              </a:rPr>
              <a:t>Getting Started in </a:t>
            </a:r>
            <a:r>
              <a:rPr lang="en-US" altLang="en-US" b="1" u="sng" dirty="0" err="1">
                <a:solidFill>
                  <a:srgbClr val="C00000"/>
                </a:solidFill>
              </a:rPr>
              <a:t>StatCrunch</a:t>
            </a:r>
            <a:r>
              <a:rPr lang="en-US" altLang="en-US" b="1" u="sng" dirty="0">
                <a:solidFill>
                  <a:srgbClr val="C00000"/>
                </a:solidFill>
              </a:rPr>
              <a:t>:   </a:t>
            </a:r>
            <a:r>
              <a:rPr lang="en-US" u="sng" dirty="0">
                <a:hlinkClick r:id="rId3"/>
              </a:rPr>
              <a:t>https://youtu.be/pKzFcW-66XM</a:t>
            </a:r>
            <a:r>
              <a:rPr lang="en-US" dirty="0"/>
              <a:t> </a:t>
            </a:r>
            <a:endParaRPr lang="en-US" altLang="en-US" b="1" u="sng" dirty="0">
              <a:solidFill>
                <a:srgbClr val="C00000"/>
              </a:solidFill>
            </a:endParaRPr>
          </a:p>
          <a:p>
            <a:pPr marL="0" indent="0">
              <a:lnSpc>
                <a:spcPct val="80000"/>
              </a:lnSpc>
              <a:buFont typeface="Arial" panose="020B0604020202020204" pitchFamily="34" charset="0"/>
              <a:buNone/>
              <a:defRPr/>
            </a:pPr>
            <a:br>
              <a:rPr lang="en-US" altLang="en-US" b="1" u="sng" dirty="0">
                <a:solidFill>
                  <a:srgbClr val="C00000"/>
                </a:solidFill>
              </a:rPr>
            </a:br>
            <a:r>
              <a:rPr lang="en-US" altLang="en-US" b="1" u="sng" dirty="0" err="1">
                <a:solidFill>
                  <a:srgbClr val="C00000"/>
                </a:solidFill>
              </a:rPr>
              <a:t>StatCrunch</a:t>
            </a:r>
            <a:r>
              <a:rPr lang="en-US" altLang="en-US" b="1" u="sng" dirty="0">
                <a:solidFill>
                  <a:srgbClr val="C00000"/>
                </a:solidFill>
              </a:rPr>
              <a:t> Help Guide with Examples:  </a:t>
            </a:r>
            <a:r>
              <a:rPr lang="en-US" sz="2400" u="sng" dirty="0">
                <a:hlinkClick r:id="rId4"/>
              </a:rPr>
              <a:t>https://www.statcrunch.com/5.0/example.php</a:t>
            </a:r>
            <a:r>
              <a:rPr lang="en-US" sz="2400" dirty="0"/>
              <a:t> </a:t>
            </a:r>
            <a:endParaRPr lang="en-US" altLang="en-US" b="1" u="sng" dirty="0">
              <a:solidFill>
                <a:srgbClr val="C00000"/>
              </a:solidFill>
            </a:endParaRPr>
          </a:p>
          <a:p>
            <a:pPr marL="0" indent="0">
              <a:lnSpc>
                <a:spcPct val="80000"/>
              </a:lnSpc>
              <a:buFont typeface="Arial" panose="020B0604020202020204" pitchFamily="34" charset="0"/>
              <a:buNone/>
              <a:defRPr/>
            </a:pPr>
            <a:endParaRPr lang="en-US" altLang="en-US" b="1" u="sng" dirty="0">
              <a:solidFill>
                <a:srgbClr val="C00000"/>
              </a:solidFill>
            </a:endParaRPr>
          </a:p>
          <a:p>
            <a:pPr marL="0" indent="0">
              <a:lnSpc>
                <a:spcPct val="80000"/>
              </a:lnSpc>
              <a:buFont typeface="Arial" panose="020B0604020202020204" pitchFamily="34" charset="0"/>
              <a:buNone/>
              <a:defRPr/>
            </a:pPr>
            <a:r>
              <a:rPr lang="en-US" altLang="en-US" b="1" u="sng" dirty="0" err="1">
                <a:solidFill>
                  <a:srgbClr val="C00000"/>
                </a:solidFill>
              </a:rPr>
              <a:t>StatCrunch</a:t>
            </a:r>
            <a:r>
              <a:rPr lang="en-US" altLang="en-US" b="1" u="sng" dirty="0">
                <a:solidFill>
                  <a:srgbClr val="C00000"/>
                </a:solidFill>
              </a:rPr>
              <a:t> YouTube Channel (Video Tutorials):</a:t>
            </a:r>
          </a:p>
          <a:p>
            <a:pPr>
              <a:lnSpc>
                <a:spcPct val="80000"/>
              </a:lnSpc>
              <a:defRPr/>
            </a:pPr>
            <a:r>
              <a:rPr lang="en-US" altLang="en-US" dirty="0">
                <a:hlinkClick r:id="rId5"/>
              </a:rPr>
              <a:t>https://www.youtube.com/view_play_list?p=BE055F65E43B4973</a:t>
            </a:r>
            <a:endParaRPr lang="en-US" altLang="en-US" dirty="0"/>
          </a:p>
          <a:p>
            <a:pPr>
              <a:defRPr/>
            </a:pPr>
            <a:endParaRPr lang="en-US" dirty="0"/>
          </a:p>
        </p:txBody>
      </p:sp>
      <p:sp>
        <p:nvSpPr>
          <p:cNvPr id="39940" name="Slide Number Placeholder 3">
            <a:extLst>
              <a:ext uri="{FF2B5EF4-FFF2-40B4-BE49-F238E27FC236}">
                <a16:creationId xmlns:a16="http://schemas.microsoft.com/office/drawing/2014/main" id="{78C229CD-5020-FF32-0C6D-B73550838D7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3012201-73FD-47A2-A6CA-2B02A6712757}" type="slidenum">
              <a:rPr lang="en-US" altLang="en-US" sz="1800" smtClean="0">
                <a:solidFill>
                  <a:schemeClr val="tx2"/>
                </a:solidFill>
                <a:cs typeface="Arial" panose="020B0604020202020204" pitchFamily="34" charset="0"/>
              </a:rPr>
              <a:pPr>
                <a:spcBef>
                  <a:spcPct val="0"/>
                </a:spcBef>
                <a:buClrTx/>
                <a:buFontTx/>
                <a:buNone/>
              </a:pPr>
              <a:t>29</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55AC522-ED56-2BF5-A063-2CF9F3692837}"/>
              </a:ext>
            </a:extLst>
          </p:cNvPr>
          <p:cNvSpPr>
            <a:spLocks noGrp="1"/>
          </p:cNvSpPr>
          <p:nvPr>
            <p:ph type="title" idx="4294967295"/>
          </p:nvPr>
        </p:nvSpPr>
        <p:spPr/>
        <p:txBody>
          <a:bodyPr/>
          <a:lstStyle/>
          <a:p>
            <a:r>
              <a:rPr lang="en-US" altLang="en-US"/>
              <a:t>Key Concepts for STAT200</a:t>
            </a:r>
          </a:p>
        </p:txBody>
      </p:sp>
      <p:sp>
        <p:nvSpPr>
          <p:cNvPr id="13315" name="Rectangle 3">
            <a:extLst>
              <a:ext uri="{FF2B5EF4-FFF2-40B4-BE49-F238E27FC236}">
                <a16:creationId xmlns:a16="http://schemas.microsoft.com/office/drawing/2014/main" id="{75AA6B63-8A3D-14B9-6F23-4F9E272EF137}"/>
              </a:ext>
            </a:extLst>
          </p:cNvPr>
          <p:cNvSpPr>
            <a:spLocks noGrp="1"/>
          </p:cNvSpPr>
          <p:nvPr>
            <p:ph type="body" idx="4294967295"/>
          </p:nvPr>
        </p:nvSpPr>
        <p:spPr>
          <a:xfrm>
            <a:off x="457200" y="1600200"/>
            <a:ext cx="8229600" cy="4816475"/>
          </a:xfrm>
        </p:spPr>
        <p:txBody>
          <a:bodyPr/>
          <a:lstStyle/>
          <a:p>
            <a:r>
              <a:rPr lang="en-US" altLang="en-US" sz="2400"/>
              <a:t>Descriptive statistics, </a:t>
            </a:r>
          </a:p>
          <a:p>
            <a:r>
              <a:rPr lang="en-US" altLang="en-US" sz="2400"/>
              <a:t>Frequency distributions, </a:t>
            </a:r>
          </a:p>
          <a:p>
            <a:r>
              <a:rPr lang="en-US" altLang="en-US" sz="2400"/>
              <a:t>Measures of Central Tendency and Dispersion</a:t>
            </a:r>
          </a:p>
          <a:p>
            <a:r>
              <a:rPr lang="en-US" altLang="en-US" sz="2400"/>
              <a:t>Detecting Outliers, </a:t>
            </a:r>
          </a:p>
          <a:p>
            <a:r>
              <a:rPr lang="en-US" altLang="en-US" sz="2400"/>
              <a:t>Probability, </a:t>
            </a:r>
          </a:p>
          <a:p>
            <a:r>
              <a:rPr lang="en-US" altLang="en-US" sz="2400"/>
              <a:t>Binomial and normal distributions, </a:t>
            </a:r>
          </a:p>
          <a:p>
            <a:r>
              <a:rPr lang="en-US" altLang="en-US" sz="2400"/>
              <a:t>Statistical inference, </a:t>
            </a:r>
          </a:p>
          <a:p>
            <a:r>
              <a:rPr lang="en-US" altLang="en-US" sz="2400"/>
              <a:t>Linear regression, and correlation</a:t>
            </a:r>
          </a:p>
          <a:p>
            <a:r>
              <a:rPr lang="en-US" altLang="en-US" sz="2400"/>
              <a:t>Confidence intervals</a:t>
            </a:r>
          </a:p>
          <a:p>
            <a:r>
              <a:rPr lang="en-US" altLang="en-US" sz="2400"/>
              <a:t>Hypothesis Testing</a:t>
            </a:r>
          </a:p>
          <a:p>
            <a:r>
              <a:rPr lang="en-US" altLang="en-US" sz="2400"/>
              <a:t>Test for Independence, ANOVA</a:t>
            </a:r>
          </a:p>
        </p:txBody>
      </p:sp>
      <p:sp>
        <p:nvSpPr>
          <p:cNvPr id="13316" name="Slide Number Placeholder 3">
            <a:extLst>
              <a:ext uri="{FF2B5EF4-FFF2-40B4-BE49-F238E27FC236}">
                <a16:creationId xmlns:a16="http://schemas.microsoft.com/office/drawing/2014/main" id="{4FD19B63-5564-7E2E-6517-02F8735E270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08C4C68-5717-41DA-A8AC-E43ABF9F6CD9}" type="slidenum">
              <a:rPr lang="en-US" altLang="en-US" sz="1800" smtClean="0">
                <a:solidFill>
                  <a:schemeClr val="tx2"/>
                </a:solidFill>
                <a:cs typeface="Arial" panose="020B0604020202020204" pitchFamily="34" charset="0"/>
              </a:rPr>
              <a:pPr>
                <a:spcBef>
                  <a:spcPct val="0"/>
                </a:spcBef>
                <a:buClrTx/>
                <a:buFontTx/>
                <a:buNone/>
              </a:pPr>
              <a:t>3</a:t>
            </a:fld>
            <a:endParaRPr lang="en-US" altLang="en-US" sz="1800">
              <a:solidFill>
                <a:schemeClr val="tx2"/>
              </a:solidFill>
              <a:cs typeface="Arial" panose="020B0604020202020204" pitchFamily="34" charset="0"/>
            </a:endParaRPr>
          </a:p>
        </p:txBody>
      </p:sp>
      <p:sp>
        <p:nvSpPr>
          <p:cNvPr id="2" name="Right Brace 1">
            <a:extLst>
              <a:ext uri="{FF2B5EF4-FFF2-40B4-BE49-F238E27FC236}">
                <a16:creationId xmlns:a16="http://schemas.microsoft.com/office/drawing/2014/main" id="{AE234F94-9687-E186-82F9-C92B973C0D73}"/>
              </a:ext>
            </a:extLst>
          </p:cNvPr>
          <p:cNvSpPr/>
          <p:nvPr/>
        </p:nvSpPr>
        <p:spPr>
          <a:xfrm>
            <a:off x="5916613" y="1417638"/>
            <a:ext cx="1408112" cy="4999037"/>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 name="TextBox 2">
            <a:extLst>
              <a:ext uri="{FF2B5EF4-FFF2-40B4-BE49-F238E27FC236}">
                <a16:creationId xmlns:a16="http://schemas.microsoft.com/office/drawing/2014/main" id="{B1C2E6AB-B40D-6BC5-F8BF-3E0A48EE4DF6}"/>
              </a:ext>
            </a:extLst>
          </p:cNvPr>
          <p:cNvSpPr txBox="1"/>
          <p:nvPr/>
        </p:nvSpPr>
        <p:spPr>
          <a:xfrm>
            <a:off x="7459663" y="3440113"/>
            <a:ext cx="1531937" cy="954087"/>
          </a:xfrm>
          <a:prstGeom prst="rect">
            <a:avLst/>
          </a:prstGeom>
          <a:noFill/>
        </p:spPr>
        <p:txBody>
          <a:bodyPr>
            <a:spAutoFit/>
          </a:bodyPr>
          <a:lstStyle/>
          <a:p>
            <a:pPr>
              <a:defRPr/>
            </a:pPr>
            <a:r>
              <a:rPr lang="en-US" sz="2800" dirty="0">
                <a:latin typeface="+mn-lt"/>
              </a:rPr>
              <a:t>Chapters 1 to 10</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746B430-CCBA-6A4E-5299-0B9FE4DFE9C3}"/>
              </a:ext>
            </a:extLst>
          </p:cNvPr>
          <p:cNvSpPr>
            <a:spLocks noGrp="1"/>
          </p:cNvSpPr>
          <p:nvPr>
            <p:ph type="title" idx="4294967295"/>
          </p:nvPr>
        </p:nvSpPr>
        <p:spPr/>
        <p:txBody>
          <a:bodyPr/>
          <a:lstStyle/>
          <a:p>
            <a:r>
              <a:rPr lang="en-US" altLang="en-US"/>
              <a:t>MATERIALS For Course</a:t>
            </a:r>
          </a:p>
        </p:txBody>
      </p:sp>
      <p:sp>
        <p:nvSpPr>
          <p:cNvPr id="11267" name="Rectangle 3">
            <a:extLst>
              <a:ext uri="{FF2B5EF4-FFF2-40B4-BE49-F238E27FC236}">
                <a16:creationId xmlns:a16="http://schemas.microsoft.com/office/drawing/2014/main" id="{84B027AC-EED9-CA45-5236-447F9F614864}"/>
              </a:ext>
            </a:extLst>
          </p:cNvPr>
          <p:cNvSpPr>
            <a:spLocks noGrp="1"/>
          </p:cNvSpPr>
          <p:nvPr>
            <p:ph type="body" idx="4294967295"/>
          </p:nvPr>
        </p:nvSpPr>
        <p:spPr>
          <a:xfrm>
            <a:off x="239713" y="1258888"/>
            <a:ext cx="8904287" cy="5522912"/>
          </a:xfrm>
        </p:spPr>
        <p:txBody>
          <a:bodyPr/>
          <a:lstStyle/>
          <a:p>
            <a:pPr>
              <a:lnSpc>
                <a:spcPct val="90000"/>
              </a:lnSpc>
              <a:buFont typeface="Arial" panose="020B0604020202020204" pitchFamily="34" charset="0"/>
              <a:buNone/>
              <a:defRPr/>
            </a:pPr>
            <a:r>
              <a:rPr lang="en-US" altLang="ja-JP" sz="2000" dirty="0">
                <a:ea typeface="MS PGothic" panose="020B0600070205080204" pitchFamily="34" charset="-128"/>
              </a:rPr>
              <a:t>  1</a:t>
            </a:r>
            <a:r>
              <a:rPr lang="en-US" altLang="ja-JP" sz="2000" dirty="0">
                <a:solidFill>
                  <a:schemeClr val="hlink"/>
                </a:solidFill>
                <a:ea typeface="MS PGothic" panose="020B0600070205080204" pitchFamily="34" charset="-128"/>
              </a:rPr>
              <a:t>. </a:t>
            </a:r>
            <a:r>
              <a:rPr lang="en-US" altLang="en-US" sz="2000" b="1" dirty="0"/>
              <a:t>Textbook:</a:t>
            </a:r>
            <a:endParaRPr lang="en-US" altLang="en-US" sz="2000" dirty="0"/>
          </a:p>
          <a:p>
            <a:pPr>
              <a:defRPr/>
            </a:pPr>
            <a:r>
              <a:rPr lang="en-US" altLang="en-US" sz="2000" u="sng" dirty="0">
                <a:hlinkClick r:id="rId2"/>
              </a:rPr>
              <a:t>Elementary Statistics: Picturing the World Plus </a:t>
            </a:r>
            <a:r>
              <a:rPr lang="en-US" altLang="en-US" sz="2000" u="sng" dirty="0" err="1">
                <a:hlinkClick r:id="rId2"/>
              </a:rPr>
              <a:t>MyMathLab</a:t>
            </a:r>
            <a:r>
              <a:rPr lang="en-US" altLang="en-US" sz="2000" u="sng" dirty="0">
                <a:hlinkClick r:id="rId2"/>
              </a:rPr>
              <a:t> -- Access Card Package, 6/E</a:t>
            </a:r>
            <a:endParaRPr lang="en-US" altLang="en-US" sz="2000" dirty="0"/>
          </a:p>
          <a:p>
            <a:pPr>
              <a:defRPr/>
            </a:pPr>
            <a:r>
              <a:rPr lang="en-US" altLang="en-US" sz="2000" dirty="0"/>
              <a:t>6</a:t>
            </a:r>
            <a:r>
              <a:rPr lang="en-US" altLang="en-US" sz="2000" baseline="30000" dirty="0"/>
              <a:t>th</a:t>
            </a:r>
            <a:r>
              <a:rPr lang="en-US" altLang="en-US" sz="2000" dirty="0"/>
              <a:t> Edition by Larson and Farber,   Pearson Publishing, </a:t>
            </a:r>
            <a:br>
              <a:rPr lang="en-US" altLang="en-US" sz="2000" dirty="0"/>
            </a:br>
            <a:r>
              <a:rPr lang="en-US" altLang="en-US" sz="2000" dirty="0"/>
              <a:t> </a:t>
            </a:r>
            <a:r>
              <a:rPr lang="en-US" sz="2000" dirty="0"/>
              <a:t>ISBN-10: 0321911210 ,    ISBN-13: 978-0321911216</a:t>
            </a:r>
            <a:endParaRPr lang="en-US" dirty="0"/>
          </a:p>
          <a:p>
            <a:pPr marL="0" indent="0">
              <a:buFont typeface="Arial" panose="020B0604020202020204" pitchFamily="34" charset="0"/>
              <a:buNone/>
              <a:defRPr/>
            </a:pPr>
            <a:r>
              <a:rPr lang="en-US" altLang="en-US" sz="2000" b="1" dirty="0"/>
              <a:t> 2.  </a:t>
            </a:r>
            <a:r>
              <a:rPr lang="en-US" altLang="en-US" sz="2000" b="1" dirty="0" err="1"/>
              <a:t>MyMathLab</a:t>
            </a:r>
            <a:r>
              <a:rPr lang="en-US" altLang="en-US" sz="2000" b="1" dirty="0"/>
              <a:t> access is required.  </a:t>
            </a:r>
            <a:endParaRPr lang="en-US" altLang="en-US" sz="2000" dirty="0"/>
          </a:p>
          <a:p>
            <a:pPr>
              <a:defRPr/>
            </a:pPr>
            <a:r>
              <a:rPr lang="en-US" altLang="en-US" sz="2000" b="1" u="sng" dirty="0">
                <a:uFill>
                  <a:solidFill>
                    <a:srgbClr val="FF0000"/>
                  </a:solidFill>
                </a:uFill>
              </a:rPr>
              <a:t>You do not need to purchase the hardcopy of the text</a:t>
            </a:r>
            <a:r>
              <a:rPr lang="en-US" altLang="en-US" sz="2000" b="1" dirty="0"/>
              <a:t>, since the text is available as an </a:t>
            </a:r>
            <a:r>
              <a:rPr lang="en-US" altLang="en-US" sz="2000" b="1" dirty="0" err="1"/>
              <a:t>ebook</a:t>
            </a:r>
            <a:r>
              <a:rPr lang="en-US" altLang="en-US" sz="2000" b="1" dirty="0"/>
              <a:t> which is included with </a:t>
            </a:r>
            <a:r>
              <a:rPr lang="en-US" altLang="en-US" sz="2000" b="1" dirty="0" err="1"/>
              <a:t>MyMathLab</a:t>
            </a:r>
            <a:r>
              <a:rPr lang="en-US" altLang="en-US" sz="2000" b="1" dirty="0"/>
              <a:t> access. </a:t>
            </a:r>
            <a:r>
              <a:rPr lang="en-US" altLang="en-US" sz="2000" dirty="0"/>
              <a:t>  </a:t>
            </a:r>
          </a:p>
          <a:p>
            <a:pPr>
              <a:defRPr/>
            </a:pPr>
            <a:r>
              <a:rPr lang="en-US" altLang="en-US" sz="2000" dirty="0"/>
              <a:t>To Register in </a:t>
            </a:r>
            <a:r>
              <a:rPr lang="en-US" altLang="en-US" sz="2000" dirty="0" err="1"/>
              <a:t>MyMathLab</a:t>
            </a:r>
            <a:r>
              <a:rPr lang="en-US" altLang="en-US" sz="2000" dirty="0"/>
              <a:t>, use Course code:      </a:t>
            </a:r>
            <a:r>
              <a:rPr lang="en-US" b="1" i="1" u="sng" dirty="0">
                <a:solidFill>
                  <a:srgbClr val="FF0000"/>
                </a:solidFill>
              </a:rPr>
              <a:t>musolino01992</a:t>
            </a:r>
          </a:p>
          <a:p>
            <a:pPr>
              <a:defRPr/>
            </a:pPr>
            <a:r>
              <a:rPr lang="en-US" altLang="ja-JP" sz="2000" b="1" i="1" dirty="0">
                <a:solidFill>
                  <a:srgbClr val="FF0000"/>
                </a:solidFill>
              </a:rPr>
              <a:t>Note:  We will be using </a:t>
            </a:r>
            <a:r>
              <a:rPr lang="en-US" altLang="ja-JP" sz="2000" b="1" i="1" dirty="0" err="1">
                <a:solidFill>
                  <a:srgbClr val="FF0000"/>
                </a:solidFill>
              </a:rPr>
              <a:t>StatCrunch</a:t>
            </a:r>
            <a:r>
              <a:rPr lang="en-US" altLang="ja-JP" sz="2000" b="1" i="1" dirty="0">
                <a:solidFill>
                  <a:srgbClr val="FF0000"/>
                </a:solidFill>
              </a:rPr>
              <a:t> as a statistical analysis tool which is included as part of </a:t>
            </a:r>
            <a:r>
              <a:rPr lang="en-US" altLang="ja-JP" sz="2000" b="1" i="1" dirty="0" err="1">
                <a:solidFill>
                  <a:srgbClr val="FF0000"/>
                </a:solidFill>
              </a:rPr>
              <a:t>MyMathLab</a:t>
            </a:r>
            <a:r>
              <a:rPr lang="en-US" altLang="ja-JP" sz="2000" b="1" i="1" dirty="0">
                <a:solidFill>
                  <a:srgbClr val="FF0000"/>
                </a:solidFill>
              </a:rPr>
              <a:t> access.</a:t>
            </a:r>
            <a:endParaRPr lang="hi-IN" altLang="ja-JP" sz="2000" b="1" i="1" dirty="0">
              <a:solidFill>
                <a:srgbClr val="FF0000"/>
              </a:solidFill>
            </a:endParaRPr>
          </a:p>
          <a:p>
            <a:pPr>
              <a:lnSpc>
                <a:spcPct val="90000"/>
              </a:lnSpc>
              <a:buFont typeface="Arial" panose="020B0604020202020204" pitchFamily="34" charset="0"/>
              <a:buNone/>
              <a:defRPr/>
            </a:pPr>
            <a:r>
              <a:rPr lang="en-US" altLang="ja-JP" sz="2000" dirty="0">
                <a:ea typeface="MS PGothic" panose="020B0600070205080204" pitchFamily="34" charset="-128"/>
              </a:rPr>
              <a:t>3. A Scientific Calculator is recommended, examples: </a:t>
            </a:r>
          </a:p>
          <a:p>
            <a:pPr lvl="3">
              <a:defRPr/>
            </a:pPr>
            <a:r>
              <a:rPr lang="en-US" altLang="en-US" sz="2000" b="1" dirty="0"/>
              <a:t>TI 30XIIS (~$13)</a:t>
            </a:r>
          </a:p>
          <a:p>
            <a:pPr lvl="3">
              <a:defRPr/>
            </a:pPr>
            <a:r>
              <a:rPr lang="en-US" altLang="en-US" sz="2000" b="1" dirty="0"/>
              <a:t>TI 30XS Multiview (~$14)</a:t>
            </a:r>
          </a:p>
          <a:p>
            <a:pPr lvl="3">
              <a:defRPr/>
            </a:pPr>
            <a:r>
              <a:rPr lang="en-US" altLang="en-US" sz="2000" b="1" dirty="0"/>
              <a:t>TI 83 Plus, TI 84 Graphing Calculators (~$120)</a:t>
            </a:r>
          </a:p>
          <a:p>
            <a:pPr>
              <a:lnSpc>
                <a:spcPct val="90000"/>
              </a:lnSpc>
              <a:buFont typeface="Arial" panose="020B0604020202020204" pitchFamily="34" charset="0"/>
              <a:buNone/>
              <a:defRPr/>
            </a:pPr>
            <a:r>
              <a:rPr lang="en-US" altLang="ja-JP" sz="2000" dirty="0">
                <a:ea typeface="MS PGothic" panose="020B0600070205080204" pitchFamily="34" charset="-128"/>
              </a:rPr>
              <a:t>	 </a:t>
            </a:r>
            <a:endParaRPr lang="hi-IN" altLang="ja-JP" sz="2000" dirty="0"/>
          </a:p>
          <a:p>
            <a:pPr>
              <a:lnSpc>
                <a:spcPct val="90000"/>
              </a:lnSpc>
              <a:buFont typeface="Arial" panose="020B0604020202020204" pitchFamily="34" charset="0"/>
              <a:buNone/>
              <a:defRPr/>
            </a:pPr>
            <a:endParaRPr lang="en-US" altLang="en-US" sz="2000" b="1" dirty="0"/>
          </a:p>
        </p:txBody>
      </p:sp>
      <p:sp>
        <p:nvSpPr>
          <p:cNvPr id="14340" name="Slide Number Placeholder 3">
            <a:extLst>
              <a:ext uri="{FF2B5EF4-FFF2-40B4-BE49-F238E27FC236}">
                <a16:creationId xmlns:a16="http://schemas.microsoft.com/office/drawing/2014/main" id="{80592AB5-2B73-6A56-7205-D5B3F2A98B6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A14F1A3-3111-442C-A9C1-6E8D28DA3625}" type="slidenum">
              <a:rPr lang="en-US" altLang="en-US" sz="1800" smtClean="0">
                <a:solidFill>
                  <a:schemeClr val="tx2"/>
                </a:solidFill>
                <a:cs typeface="Arial" panose="020B0604020202020204" pitchFamily="34" charset="0"/>
              </a:rPr>
              <a:pPr>
                <a:spcBef>
                  <a:spcPct val="0"/>
                </a:spcBef>
                <a:buClrTx/>
                <a:buFontTx/>
                <a:buNone/>
              </a:pPr>
              <a:t>4</a:t>
            </a:fld>
            <a:endParaRPr lang="en-US" altLang="en-US" sz="1800">
              <a:solidFill>
                <a:schemeClr val="tx2"/>
              </a:solidFill>
              <a:cs typeface="Arial" panose="020B0604020202020204" pitchFamily="34" charset="0"/>
            </a:endParaRPr>
          </a:p>
        </p:txBody>
      </p:sp>
      <p:sp>
        <p:nvSpPr>
          <p:cNvPr id="2" name="Arrow: Left 1">
            <a:extLst>
              <a:ext uri="{FF2B5EF4-FFF2-40B4-BE49-F238E27FC236}">
                <a16:creationId xmlns:a16="http://schemas.microsoft.com/office/drawing/2014/main" id="{46588F96-8B4D-0899-9D67-4B1FA3EC9047}"/>
              </a:ext>
            </a:extLst>
          </p:cNvPr>
          <p:cNvSpPr/>
          <p:nvPr/>
        </p:nvSpPr>
        <p:spPr>
          <a:xfrm>
            <a:off x="4616450" y="2935288"/>
            <a:ext cx="1806575" cy="485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Rounded Corners 5">
            <a:extLst>
              <a:ext uri="{FF2B5EF4-FFF2-40B4-BE49-F238E27FC236}">
                <a16:creationId xmlns:a16="http://schemas.microsoft.com/office/drawing/2014/main" id="{F4F08DF2-790F-87A1-782B-76243D971AEF}"/>
              </a:ext>
            </a:extLst>
          </p:cNvPr>
          <p:cNvSpPr/>
          <p:nvPr/>
        </p:nvSpPr>
        <p:spPr>
          <a:xfrm>
            <a:off x="68263" y="2935288"/>
            <a:ext cx="4424362" cy="385762"/>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a:extLst>
              <a:ext uri="{FF2B5EF4-FFF2-40B4-BE49-F238E27FC236}">
                <a16:creationId xmlns:a16="http://schemas.microsoft.com/office/drawing/2014/main" id="{A5C81409-97F2-7C2C-2ADC-6265073366C9}"/>
              </a:ext>
            </a:extLst>
          </p:cNvPr>
          <p:cNvSpPr txBox="1"/>
          <p:nvPr/>
        </p:nvSpPr>
        <p:spPr>
          <a:xfrm>
            <a:off x="6423025" y="2168525"/>
            <a:ext cx="1501775" cy="1200150"/>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14 day FREE ACCESS for </a:t>
            </a:r>
            <a:r>
              <a:rPr lang="en-US" dirty="0" err="1">
                <a:solidFill>
                  <a:srgbClr val="002060"/>
                </a:solidFill>
                <a:latin typeface="+mn-lt"/>
              </a:rPr>
              <a:t>MyMathLab</a:t>
            </a:r>
            <a:r>
              <a:rPr lang="en-US" dirty="0">
                <a:solidFill>
                  <a:srgbClr val="002060"/>
                </a:solidFill>
                <a:latin typeface="+mn-lt"/>
              </a:rPr>
              <a:t>, Cost is $80</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31A42B5-FAC3-D624-DCA1-81C30F22310F}"/>
              </a:ext>
            </a:extLst>
          </p:cNvPr>
          <p:cNvSpPr>
            <a:spLocks noGrp="1"/>
          </p:cNvSpPr>
          <p:nvPr>
            <p:ph type="title"/>
          </p:nvPr>
        </p:nvSpPr>
        <p:spPr>
          <a:xfrm>
            <a:off x="457200" y="274638"/>
            <a:ext cx="8229600" cy="639762"/>
          </a:xfrm>
        </p:spPr>
        <p:txBody>
          <a:bodyPr/>
          <a:lstStyle/>
          <a:p>
            <a:r>
              <a:rPr lang="en-US" altLang="en-US"/>
              <a:t>Note: MyMathLab Access is Required !!</a:t>
            </a:r>
          </a:p>
        </p:txBody>
      </p:sp>
      <p:graphicFrame>
        <p:nvGraphicFramePr>
          <p:cNvPr id="5" name="Content Placeholder 4">
            <a:extLst>
              <a:ext uri="{FF2B5EF4-FFF2-40B4-BE49-F238E27FC236}">
                <a16:creationId xmlns:a16="http://schemas.microsoft.com/office/drawing/2014/main" id="{0FC00A11-A7D2-640C-40F5-72E36CAAA4D3}"/>
              </a:ext>
            </a:extLst>
          </p:cNvPr>
          <p:cNvGraphicFramePr>
            <a:graphicFrameLocks noGrp="1"/>
          </p:cNvGraphicFramePr>
          <p:nvPr>
            <p:ph idx="1"/>
          </p:nvPr>
        </p:nvGraphicFramePr>
        <p:xfrm>
          <a:off x="257175" y="914400"/>
          <a:ext cx="8429625" cy="578008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21917">
                  <a:extLst>
                    <a:ext uri="{9D8B030D-6E8A-4147-A177-3AD203B41FA5}">
                      <a16:colId xmlns:a16="http://schemas.microsoft.com/office/drawing/2014/main" val="20001"/>
                    </a:ext>
                  </a:extLst>
                </a:gridCol>
                <a:gridCol w="3153792">
                  <a:extLst>
                    <a:ext uri="{9D8B030D-6E8A-4147-A177-3AD203B41FA5}">
                      <a16:colId xmlns:a16="http://schemas.microsoft.com/office/drawing/2014/main" val="20002"/>
                    </a:ext>
                  </a:extLst>
                </a:gridCol>
                <a:gridCol w="3153792">
                  <a:extLst>
                    <a:ext uri="{9D8B030D-6E8A-4147-A177-3AD203B41FA5}">
                      <a16:colId xmlns:a16="http://schemas.microsoft.com/office/drawing/2014/main" val="20003"/>
                    </a:ext>
                  </a:extLst>
                </a:gridCol>
              </a:tblGrid>
              <a:tr h="640081">
                <a:tc>
                  <a:txBody>
                    <a:bodyPr/>
                    <a:lstStyle/>
                    <a:p>
                      <a:pPr algn="ctr"/>
                      <a:r>
                        <a:rPr lang="en-US" sz="1800" dirty="0"/>
                        <a:t>Option</a:t>
                      </a:r>
                    </a:p>
                  </a:txBody>
                  <a:tcPr marT="45683" marB="45683"/>
                </a:tc>
                <a:tc>
                  <a:txBody>
                    <a:bodyPr/>
                    <a:lstStyle/>
                    <a:p>
                      <a:pPr algn="ctr"/>
                      <a:r>
                        <a:rPr lang="en-US" sz="1800" dirty="0" err="1"/>
                        <a:t>Approx</a:t>
                      </a:r>
                      <a:r>
                        <a:rPr lang="en-US" sz="1800" dirty="0"/>
                        <a:t> Cost</a:t>
                      </a:r>
                    </a:p>
                  </a:txBody>
                  <a:tcPr marT="45683" marB="45683"/>
                </a:tc>
                <a:tc>
                  <a:txBody>
                    <a:bodyPr/>
                    <a:lstStyle/>
                    <a:p>
                      <a:pPr algn="ctr"/>
                      <a:endParaRPr lang="en-US" sz="1800" dirty="0"/>
                    </a:p>
                    <a:p>
                      <a:pPr algn="ctr"/>
                      <a:r>
                        <a:rPr lang="en-US" sz="1800" dirty="0"/>
                        <a:t>What you get</a:t>
                      </a:r>
                    </a:p>
                  </a:txBody>
                  <a:tcPr marT="45683" marB="45683"/>
                </a:tc>
                <a:tc>
                  <a:txBody>
                    <a:bodyPr/>
                    <a:lstStyle/>
                    <a:p>
                      <a:pPr algn="ctr"/>
                      <a:endParaRPr lang="en-US" sz="1800" dirty="0"/>
                    </a:p>
                    <a:p>
                      <a:pPr algn="ctr"/>
                      <a:r>
                        <a:rPr lang="en-US" sz="1800" dirty="0"/>
                        <a:t>Where to purchase</a:t>
                      </a:r>
                    </a:p>
                  </a:txBody>
                  <a:tcPr marT="45683" marB="45683"/>
                </a:tc>
                <a:extLst>
                  <a:ext uri="{0D108BD9-81ED-4DB2-BD59-A6C34878D82A}">
                    <a16:rowId xmlns:a16="http://schemas.microsoft.com/office/drawing/2014/main" val="10000"/>
                  </a:ext>
                </a:extLst>
              </a:tr>
              <a:tr h="914439">
                <a:tc>
                  <a:txBody>
                    <a:bodyPr/>
                    <a:lstStyle/>
                    <a:p>
                      <a:pPr algn="ctr"/>
                      <a:r>
                        <a:rPr lang="en-US" sz="1800" dirty="0"/>
                        <a:t>A</a:t>
                      </a:r>
                    </a:p>
                  </a:txBody>
                  <a:tcPr marT="45683" marB="45683"/>
                </a:tc>
                <a:tc>
                  <a:txBody>
                    <a:bodyPr/>
                    <a:lstStyle/>
                    <a:p>
                      <a:pPr algn="ctr"/>
                      <a:r>
                        <a:rPr lang="en-US" sz="2400" b="1" dirty="0">
                          <a:solidFill>
                            <a:srgbClr val="FF0000"/>
                          </a:solidFill>
                        </a:rPr>
                        <a:t>$80</a:t>
                      </a:r>
                    </a:p>
                  </a:txBody>
                  <a:tcPr marT="45683" marB="45683"/>
                </a:tc>
                <a:tc>
                  <a:txBody>
                    <a:bodyPr/>
                    <a:lstStyle/>
                    <a:p>
                      <a:r>
                        <a:rPr lang="en-US" sz="1800" dirty="0" err="1"/>
                        <a:t>MyMathLab</a:t>
                      </a:r>
                      <a:r>
                        <a:rPr lang="en-US" sz="1800" dirty="0"/>
                        <a:t> Access </a:t>
                      </a:r>
                    </a:p>
                    <a:p>
                      <a:r>
                        <a:rPr lang="en-US" sz="1800" dirty="0"/>
                        <a:t>(</a:t>
                      </a:r>
                      <a:r>
                        <a:rPr lang="en-US" sz="1800" baseline="0" dirty="0"/>
                        <a:t>includes access to the online version of the textbook)</a:t>
                      </a:r>
                      <a:endParaRPr lang="en-US" sz="1800" dirty="0"/>
                    </a:p>
                  </a:txBody>
                  <a:tcPr marT="45683" marB="45683"/>
                </a:tc>
                <a:tc>
                  <a:txBody>
                    <a:bodyPr/>
                    <a:lstStyle/>
                    <a:p>
                      <a:r>
                        <a:rPr lang="en-US" sz="1800" dirty="0"/>
                        <a:t>Purchase</a:t>
                      </a:r>
                      <a:r>
                        <a:rPr lang="en-US" sz="1800" baseline="0" dirty="0"/>
                        <a:t> online at </a:t>
                      </a:r>
                      <a:r>
                        <a:rPr lang="en-US" sz="1800" baseline="0" dirty="0">
                          <a:hlinkClick r:id="rId2"/>
                        </a:rPr>
                        <a:t>www.MyMathLab.com</a:t>
                      </a:r>
                      <a:r>
                        <a:rPr lang="en-US" sz="1800" baseline="0" dirty="0"/>
                        <a:t> using a credit card</a:t>
                      </a:r>
                      <a:endParaRPr lang="en-US" sz="1800" dirty="0"/>
                    </a:p>
                  </a:txBody>
                  <a:tcPr marT="45683" marB="45683"/>
                </a:tc>
                <a:extLst>
                  <a:ext uri="{0D108BD9-81ED-4DB2-BD59-A6C34878D82A}">
                    <a16:rowId xmlns:a16="http://schemas.microsoft.com/office/drawing/2014/main" val="10001"/>
                  </a:ext>
                </a:extLst>
              </a:tr>
              <a:tr h="1024990">
                <a:tc>
                  <a:txBody>
                    <a:bodyPr/>
                    <a:lstStyle/>
                    <a:p>
                      <a:pPr algn="ctr"/>
                      <a:r>
                        <a:rPr lang="en-US" sz="1800" dirty="0"/>
                        <a:t>B</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$130</a:t>
                      </a:r>
                    </a:p>
                    <a:p>
                      <a:endParaRPr lang="en-US" sz="1800" dirty="0"/>
                    </a:p>
                  </a:txBody>
                  <a:tcPr marT="45683" marB="45683"/>
                </a:tc>
                <a:tc>
                  <a:txBody>
                    <a:bodyPr/>
                    <a:lstStyle/>
                    <a:p>
                      <a:r>
                        <a:rPr lang="en-US" sz="1800" dirty="0" err="1"/>
                        <a:t>MyMathLab</a:t>
                      </a:r>
                      <a:r>
                        <a:rPr lang="en-US" sz="1800" dirty="0"/>
                        <a:t> Access </a:t>
                      </a:r>
                    </a:p>
                    <a:p>
                      <a:r>
                        <a:rPr lang="en-US" sz="1800" dirty="0"/>
                        <a:t>(</a:t>
                      </a:r>
                      <a:r>
                        <a:rPr lang="en-US" sz="1800" baseline="0" dirty="0"/>
                        <a:t>includes access to the online version of the textbook)</a:t>
                      </a:r>
                      <a:endParaRPr lang="en-US" sz="1800" dirty="0"/>
                    </a:p>
                  </a:txBody>
                  <a:tcPr marT="45683" marB="45683"/>
                </a:tc>
                <a:tc>
                  <a:txBody>
                    <a:bodyPr/>
                    <a:lstStyle/>
                    <a:p>
                      <a:r>
                        <a:rPr lang="en-US" sz="1800" dirty="0"/>
                        <a:t>Penn</a:t>
                      </a:r>
                      <a:r>
                        <a:rPr lang="en-US" sz="1800" baseline="0" dirty="0"/>
                        <a:t> State Bookstore</a:t>
                      </a:r>
                      <a:endParaRPr lang="en-US" sz="1800" dirty="0"/>
                    </a:p>
                  </a:txBody>
                  <a:tcPr marT="45683" marB="45683"/>
                </a:tc>
                <a:extLst>
                  <a:ext uri="{0D108BD9-81ED-4DB2-BD59-A6C34878D82A}">
                    <a16:rowId xmlns:a16="http://schemas.microsoft.com/office/drawing/2014/main" val="10002"/>
                  </a:ext>
                </a:extLst>
              </a:tr>
              <a:tr h="914439">
                <a:tc>
                  <a:txBody>
                    <a:bodyPr/>
                    <a:lstStyle/>
                    <a:p>
                      <a:pPr algn="ctr"/>
                      <a:r>
                        <a:rPr lang="en-US" sz="1800" dirty="0"/>
                        <a:t>C</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$88</a:t>
                      </a:r>
                    </a:p>
                  </a:txBody>
                  <a:tcPr marT="45683" marB="45683"/>
                </a:tc>
                <a:tc>
                  <a:txBody>
                    <a:bodyPr/>
                    <a:lstStyle/>
                    <a:p>
                      <a:r>
                        <a:rPr lang="en-US" sz="1800" dirty="0"/>
                        <a:t>Three ring loose-leaf</a:t>
                      </a:r>
                      <a:r>
                        <a:rPr lang="en-US" sz="1800" baseline="0" dirty="0"/>
                        <a:t> version of textbook (does not include </a:t>
                      </a:r>
                      <a:r>
                        <a:rPr lang="en-US" sz="1800" baseline="0" dirty="0" err="1"/>
                        <a:t>MyMathLab</a:t>
                      </a:r>
                      <a:r>
                        <a:rPr lang="en-US" sz="1800" baseline="0" dirty="0"/>
                        <a:t> access)</a:t>
                      </a:r>
                      <a:endParaRPr lang="en-US" sz="1800" dirty="0"/>
                    </a:p>
                  </a:txBody>
                  <a:tcPr marT="45683" marB="4568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Purchase</a:t>
                      </a:r>
                      <a:r>
                        <a:rPr lang="en-US" sz="1800" baseline="0" dirty="0"/>
                        <a:t> online at </a:t>
                      </a:r>
                      <a:r>
                        <a:rPr lang="en-US" sz="1800" baseline="0" dirty="0">
                          <a:hlinkClick r:id="rId2"/>
                        </a:rPr>
                        <a:t>www.MyMathLab.com</a:t>
                      </a:r>
                      <a:r>
                        <a:rPr lang="en-US" sz="1800" baseline="0" dirty="0"/>
                        <a:t> using a credit card</a:t>
                      </a:r>
                      <a:endParaRPr lang="en-US" sz="1800" dirty="0"/>
                    </a:p>
                  </a:txBody>
                  <a:tcPr marT="45683" marB="45683"/>
                </a:tc>
                <a:extLst>
                  <a:ext uri="{0D108BD9-81ED-4DB2-BD59-A6C34878D82A}">
                    <a16:rowId xmlns:a16="http://schemas.microsoft.com/office/drawing/2014/main" val="10003"/>
                  </a:ext>
                </a:extLst>
              </a:tr>
              <a:tr h="822986">
                <a:tc>
                  <a:txBody>
                    <a:bodyPr/>
                    <a:lstStyle/>
                    <a:p>
                      <a:pPr algn="ctr"/>
                      <a:r>
                        <a:rPr lang="en-US" sz="1800" dirty="0"/>
                        <a:t>B</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$270</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a:solidFill>
                          <a:srgbClr val="FF0000"/>
                        </a:solidFill>
                        <a:latin typeface="+mn-lt"/>
                        <a:ea typeface="+mn-ea"/>
                        <a:cs typeface="+mn-cs"/>
                      </a:endParaRPr>
                    </a:p>
                  </a:txBody>
                  <a:tcPr marT="45683" marB="45683"/>
                </a:tc>
                <a:tc>
                  <a:txBody>
                    <a:bodyPr/>
                    <a:lstStyle/>
                    <a:p>
                      <a:r>
                        <a:rPr lang="en-US" sz="1800" dirty="0" err="1"/>
                        <a:t>MyMathLab</a:t>
                      </a:r>
                      <a:r>
                        <a:rPr lang="en-US" sz="1800" dirty="0"/>
                        <a:t> Access</a:t>
                      </a:r>
                    </a:p>
                    <a:p>
                      <a:r>
                        <a:rPr lang="en-US" sz="1800" dirty="0"/>
                        <a:t>Hardcopy version of</a:t>
                      </a:r>
                      <a:r>
                        <a:rPr lang="en-US" sz="1800" baseline="0" dirty="0"/>
                        <a:t> textbook</a:t>
                      </a:r>
                      <a:endParaRPr lang="en-US" sz="1800" dirty="0"/>
                    </a:p>
                  </a:txBody>
                  <a:tcPr marT="45683" marB="4568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Penn</a:t>
                      </a:r>
                      <a:r>
                        <a:rPr lang="en-US" sz="1800" baseline="0" dirty="0"/>
                        <a:t> State Bookstore</a:t>
                      </a:r>
                      <a:endParaRPr lang="en-US" sz="1800" dirty="0"/>
                    </a:p>
                  </a:txBody>
                  <a:tcPr marT="45683" marB="45683"/>
                </a:tc>
                <a:extLst>
                  <a:ext uri="{0D108BD9-81ED-4DB2-BD59-A6C34878D82A}">
                    <a16:rowId xmlns:a16="http://schemas.microsoft.com/office/drawing/2014/main" val="10004"/>
                  </a:ext>
                </a:extLst>
              </a:tr>
              <a:tr h="1463153">
                <a:tc>
                  <a:txBody>
                    <a:bodyPr/>
                    <a:lstStyle/>
                    <a:p>
                      <a:pPr algn="ctr"/>
                      <a:r>
                        <a:rPr lang="en-US" sz="1800" dirty="0"/>
                        <a:t>C</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$200</a:t>
                      </a:r>
                    </a:p>
                  </a:txBody>
                  <a:tcPr marT="45683" marB="45683"/>
                </a:tc>
                <a:tc>
                  <a:txBody>
                    <a:bodyPr/>
                    <a:lstStyle/>
                    <a:p>
                      <a:r>
                        <a:rPr lang="en-US" sz="1800" dirty="0" err="1"/>
                        <a:t>MyMathLab</a:t>
                      </a:r>
                      <a:r>
                        <a:rPr lang="en-US" sz="1800" dirty="0"/>
                        <a:t> Access</a:t>
                      </a:r>
                    </a:p>
                    <a:p>
                      <a:r>
                        <a:rPr lang="en-US" sz="1800" dirty="0"/>
                        <a:t>Used Hardcopy version of</a:t>
                      </a:r>
                      <a:r>
                        <a:rPr lang="en-US" sz="1800" baseline="0" dirty="0"/>
                        <a:t> textbook</a:t>
                      </a:r>
                    </a:p>
                    <a:p>
                      <a:endParaRPr lang="en-US" sz="1800" dirty="0"/>
                    </a:p>
                  </a:txBody>
                  <a:tcPr marT="45683" marB="4568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Purchase</a:t>
                      </a:r>
                      <a:r>
                        <a:rPr lang="en-US" sz="1800" baseline="0" dirty="0"/>
                        <a:t> Access online at </a:t>
                      </a:r>
                      <a:r>
                        <a:rPr lang="en-US" sz="1800" baseline="0" dirty="0">
                          <a:hlinkClick r:id="rId2"/>
                        </a:rPr>
                        <a:t>www.MyMathLab.com</a:t>
                      </a:r>
                      <a:r>
                        <a:rPr lang="en-US" sz="1800" baseline="0" dirty="0"/>
                        <a:t> using a credit card</a:t>
                      </a:r>
                      <a:endParaRPr lang="en-US" sz="1800" dirty="0"/>
                    </a:p>
                    <a:p>
                      <a:r>
                        <a:rPr lang="en-US" sz="1800" dirty="0"/>
                        <a:t>Then,</a:t>
                      </a:r>
                      <a:r>
                        <a:rPr lang="en-US" sz="1800" baseline="0" dirty="0"/>
                        <a:t> </a:t>
                      </a:r>
                      <a:r>
                        <a:rPr lang="en-US" sz="1800" dirty="0"/>
                        <a:t>Purchase used textbook</a:t>
                      </a:r>
                      <a:r>
                        <a:rPr lang="en-US" sz="1800" baseline="0" dirty="0"/>
                        <a:t> at amazon.com, half.com, etc.</a:t>
                      </a:r>
                      <a:endParaRPr lang="en-US" sz="1800" dirty="0"/>
                    </a:p>
                  </a:txBody>
                  <a:tcPr marT="45683" marB="45683"/>
                </a:tc>
                <a:extLst>
                  <a:ext uri="{0D108BD9-81ED-4DB2-BD59-A6C34878D82A}">
                    <a16:rowId xmlns:a16="http://schemas.microsoft.com/office/drawing/2014/main" val="10005"/>
                  </a:ext>
                </a:extLst>
              </a:tr>
            </a:tbl>
          </a:graphicData>
        </a:graphic>
      </p:graphicFrame>
      <p:sp>
        <p:nvSpPr>
          <p:cNvPr id="15400" name="Slide Number Placeholder 3">
            <a:extLst>
              <a:ext uri="{FF2B5EF4-FFF2-40B4-BE49-F238E27FC236}">
                <a16:creationId xmlns:a16="http://schemas.microsoft.com/office/drawing/2014/main" id="{7C823A7C-C5D8-0884-C45D-4472859863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EDDDC7B-959B-4101-A353-3433A7E5A110}" type="slidenum">
              <a:rPr lang="en-US" altLang="en-US" sz="1800" smtClean="0">
                <a:solidFill>
                  <a:schemeClr val="tx2"/>
                </a:solidFill>
                <a:cs typeface="Arial" panose="020B0604020202020204" pitchFamily="34" charset="0"/>
              </a:rPr>
              <a:pPr>
                <a:spcBef>
                  <a:spcPct val="0"/>
                </a:spcBef>
                <a:buClrTx/>
                <a:buFontTx/>
                <a:buNone/>
              </a:pPr>
              <a:t>5</a:t>
            </a:fld>
            <a:endParaRPr lang="en-US" altLang="en-US" sz="1800">
              <a:solidFill>
                <a:schemeClr val="tx2"/>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716384F0-C7B6-92AA-CB45-FA6C0B56F80D}"/>
              </a:ext>
            </a:extLst>
          </p:cNvPr>
          <p:cNvSpPr/>
          <p:nvPr/>
        </p:nvSpPr>
        <p:spPr>
          <a:xfrm>
            <a:off x="147638" y="1554163"/>
            <a:ext cx="8539162" cy="917575"/>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extBox 1">
            <a:extLst>
              <a:ext uri="{FF2B5EF4-FFF2-40B4-BE49-F238E27FC236}">
                <a16:creationId xmlns:a16="http://schemas.microsoft.com/office/drawing/2014/main" id="{CF4DCFA8-3784-0D7E-0801-3BAB4AC290B7}"/>
              </a:ext>
            </a:extLst>
          </p:cNvPr>
          <p:cNvSpPr txBox="1"/>
          <p:nvPr/>
        </p:nvSpPr>
        <p:spPr>
          <a:xfrm>
            <a:off x="576263" y="2076450"/>
            <a:ext cx="1500187" cy="369888"/>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Lowest Cost</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9BCF94A-BF83-DC06-A5A9-FB59953AB8A4}"/>
              </a:ext>
            </a:extLst>
          </p:cNvPr>
          <p:cNvSpPr>
            <a:spLocks noGrp="1"/>
          </p:cNvSpPr>
          <p:nvPr>
            <p:ph type="title"/>
          </p:nvPr>
        </p:nvSpPr>
        <p:spPr>
          <a:xfrm>
            <a:off x="457200" y="274638"/>
            <a:ext cx="8229600" cy="379412"/>
          </a:xfrm>
        </p:spPr>
        <p:txBody>
          <a:bodyPr/>
          <a:lstStyle/>
          <a:p>
            <a:r>
              <a:rPr lang="en-US" altLang="en-US"/>
              <a:t>Course Grading</a:t>
            </a:r>
          </a:p>
        </p:txBody>
      </p:sp>
      <p:sp>
        <p:nvSpPr>
          <p:cNvPr id="16387" name="Slide Number Placeholder 3">
            <a:extLst>
              <a:ext uri="{FF2B5EF4-FFF2-40B4-BE49-F238E27FC236}">
                <a16:creationId xmlns:a16="http://schemas.microsoft.com/office/drawing/2014/main" id="{91AA24FA-3DED-84A6-EF82-F8B0EF7DB97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8A89DCB-8288-48E1-B609-F42FB15A7331}" type="slidenum">
              <a:rPr lang="en-US" altLang="en-US" sz="1800" smtClean="0">
                <a:solidFill>
                  <a:schemeClr val="tx2"/>
                </a:solidFill>
                <a:cs typeface="Arial" panose="020B0604020202020204" pitchFamily="34" charset="0"/>
              </a:rPr>
              <a:pPr>
                <a:spcBef>
                  <a:spcPct val="0"/>
                </a:spcBef>
                <a:buClrTx/>
                <a:buFontTx/>
                <a:buNone/>
              </a:pPr>
              <a:t>6</a:t>
            </a:fld>
            <a:endParaRPr lang="en-US" altLang="en-US" sz="1800">
              <a:solidFill>
                <a:schemeClr val="tx2"/>
              </a:solidFill>
              <a:cs typeface="Arial" panose="020B0604020202020204" pitchFamily="34" charset="0"/>
            </a:endParaRPr>
          </a:p>
        </p:txBody>
      </p:sp>
      <p:pic>
        <p:nvPicPr>
          <p:cNvPr id="16388" name="Picture 1">
            <a:extLst>
              <a:ext uri="{FF2B5EF4-FFF2-40B4-BE49-F238E27FC236}">
                <a16:creationId xmlns:a16="http://schemas.microsoft.com/office/drawing/2014/main" id="{73CDCEB9-3736-1311-CEF1-54ECE9035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33450"/>
            <a:ext cx="8320088"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a:extLst>
              <a:ext uri="{FF2B5EF4-FFF2-40B4-BE49-F238E27FC236}">
                <a16:creationId xmlns:a16="http://schemas.microsoft.com/office/drawing/2014/main" id="{BDB45347-2D63-B487-8047-DF3AB87B8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2225"/>
            <a:ext cx="8199438"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B3AE2FA-5A63-3DA8-4BAD-FF0D0ADE622E}"/>
              </a:ext>
            </a:extLst>
          </p:cNvPr>
          <p:cNvSpPr>
            <a:spLocks noGrp="1"/>
          </p:cNvSpPr>
          <p:nvPr>
            <p:ph type="title"/>
          </p:nvPr>
        </p:nvSpPr>
        <p:spPr/>
        <p:txBody>
          <a:bodyPr/>
          <a:lstStyle/>
          <a:p>
            <a:r>
              <a:rPr lang="en-US" altLang="en-US"/>
              <a:t>Keys to Success in STAT200</a:t>
            </a:r>
          </a:p>
        </p:txBody>
      </p:sp>
      <p:sp>
        <p:nvSpPr>
          <p:cNvPr id="17411" name="Content Placeholder 2">
            <a:extLst>
              <a:ext uri="{FF2B5EF4-FFF2-40B4-BE49-F238E27FC236}">
                <a16:creationId xmlns:a16="http://schemas.microsoft.com/office/drawing/2014/main" id="{C427D82C-5838-F71B-BD5F-CBE45AE62EA3}"/>
              </a:ext>
            </a:extLst>
          </p:cNvPr>
          <p:cNvSpPr>
            <a:spLocks noGrp="1"/>
          </p:cNvSpPr>
          <p:nvPr>
            <p:ph idx="1"/>
          </p:nvPr>
        </p:nvSpPr>
        <p:spPr>
          <a:xfrm>
            <a:off x="457200" y="1250950"/>
            <a:ext cx="8229600" cy="5165725"/>
          </a:xfrm>
        </p:spPr>
        <p:txBody>
          <a:bodyPr/>
          <a:lstStyle/>
          <a:p>
            <a:r>
              <a:rPr lang="en-US" altLang="en-US">
                <a:solidFill>
                  <a:srgbClr val="FF0000"/>
                </a:solidFill>
              </a:rPr>
              <a:t>Keep up with Homework Assignments</a:t>
            </a:r>
            <a:r>
              <a:rPr lang="en-US" altLang="en-US"/>
              <a:t>, work these carefully and completely.</a:t>
            </a:r>
          </a:p>
          <a:p>
            <a:pPr lvl="1"/>
            <a:r>
              <a:rPr lang="en-US" altLang="en-US" sz="2400"/>
              <a:t>Online Tests are based on Homework Problems.</a:t>
            </a:r>
          </a:p>
          <a:p>
            <a:pPr lvl="1"/>
            <a:r>
              <a:rPr lang="en-US" altLang="en-US" sz="2400"/>
              <a:t>Midterm Exam is based on Homework Problems</a:t>
            </a:r>
          </a:p>
          <a:p>
            <a:pPr lvl="1"/>
            <a:r>
              <a:rPr lang="en-US" altLang="en-US" sz="2400"/>
              <a:t>Final Exam is based on Homework Problems.</a:t>
            </a:r>
          </a:p>
          <a:p>
            <a:r>
              <a:rPr lang="en-US" altLang="en-US">
                <a:solidFill>
                  <a:srgbClr val="FF0000"/>
                </a:solidFill>
              </a:rPr>
              <a:t>Don’t wait until the last minute !!</a:t>
            </a:r>
          </a:p>
          <a:p>
            <a:pPr lvl="1"/>
            <a:r>
              <a:rPr lang="en-US" altLang="en-US" sz="2400"/>
              <a:t>Homework will take multiple hours to complete.</a:t>
            </a:r>
          </a:p>
          <a:p>
            <a:pPr lvl="1"/>
            <a:r>
              <a:rPr lang="en-US" altLang="en-US" sz="2400"/>
              <a:t>Don’t start the HW at 10:45pm on the due date</a:t>
            </a:r>
          </a:p>
          <a:p>
            <a:r>
              <a:rPr lang="en-US" altLang="en-US">
                <a:solidFill>
                  <a:srgbClr val="FF0000"/>
                </a:solidFill>
              </a:rPr>
              <a:t>Learn to use StatCrunch</a:t>
            </a:r>
          </a:p>
          <a:p>
            <a:pPr lvl="1"/>
            <a:r>
              <a:rPr lang="en-US" altLang="en-US" sz="2400"/>
              <a:t>This will be a major timesaver especially for more complicated topics in the 2</a:t>
            </a:r>
            <a:r>
              <a:rPr lang="en-US" altLang="en-US" sz="2400" baseline="30000"/>
              <a:t>nd</a:t>
            </a:r>
            <a:r>
              <a:rPr lang="en-US" altLang="en-US" sz="2400"/>
              <a:t> half of the course.</a:t>
            </a:r>
          </a:p>
          <a:p>
            <a:pPr lvl="1"/>
            <a:endParaRPr lang="en-US" altLang="en-US"/>
          </a:p>
        </p:txBody>
      </p:sp>
      <p:sp>
        <p:nvSpPr>
          <p:cNvPr id="17412" name="Slide Number Placeholder 3">
            <a:extLst>
              <a:ext uri="{FF2B5EF4-FFF2-40B4-BE49-F238E27FC236}">
                <a16:creationId xmlns:a16="http://schemas.microsoft.com/office/drawing/2014/main" id="{5600108B-CA4B-1FE3-114C-2F16893FA36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9827BC3-4BC5-4E82-907F-93DAFEF342F0}" type="slidenum">
              <a:rPr lang="en-US" altLang="en-US" sz="1800" smtClean="0">
                <a:solidFill>
                  <a:schemeClr val="tx2"/>
                </a:solidFill>
                <a:cs typeface="Arial" panose="020B0604020202020204" pitchFamily="34" charset="0"/>
              </a:rPr>
              <a:pPr>
                <a:spcBef>
                  <a:spcPct val="0"/>
                </a:spcBef>
                <a:buClrTx/>
                <a:buFontTx/>
                <a:buNone/>
              </a:pPr>
              <a:t>7</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7DF30AD-A26E-1C34-C99F-F8F7A979ECA7}"/>
              </a:ext>
            </a:extLst>
          </p:cNvPr>
          <p:cNvSpPr>
            <a:spLocks noGrp="1"/>
          </p:cNvSpPr>
          <p:nvPr>
            <p:ph type="title"/>
          </p:nvPr>
        </p:nvSpPr>
        <p:spPr/>
        <p:txBody>
          <a:bodyPr/>
          <a:lstStyle/>
          <a:p>
            <a:r>
              <a:rPr lang="en-US" altLang="en-US"/>
              <a:t>Is there any Extra Credit available?</a:t>
            </a:r>
          </a:p>
        </p:txBody>
      </p:sp>
      <p:sp>
        <p:nvSpPr>
          <p:cNvPr id="18435" name="Content Placeholder 2">
            <a:extLst>
              <a:ext uri="{FF2B5EF4-FFF2-40B4-BE49-F238E27FC236}">
                <a16:creationId xmlns:a16="http://schemas.microsoft.com/office/drawing/2014/main" id="{E0EF5F74-E49C-7961-6438-6DBC1D842329}"/>
              </a:ext>
            </a:extLst>
          </p:cNvPr>
          <p:cNvSpPr>
            <a:spLocks noGrp="1"/>
          </p:cNvSpPr>
          <p:nvPr>
            <p:ph idx="1"/>
          </p:nvPr>
        </p:nvSpPr>
        <p:spPr/>
        <p:txBody>
          <a:bodyPr/>
          <a:lstStyle/>
          <a:p>
            <a:r>
              <a:rPr lang="en-US" altLang="en-US"/>
              <a:t>Please make note:</a:t>
            </a:r>
          </a:p>
          <a:p>
            <a:endParaRPr lang="en-US" altLang="en-US"/>
          </a:p>
          <a:p>
            <a:r>
              <a:rPr lang="en-US" altLang="en-US" sz="3200">
                <a:solidFill>
                  <a:srgbClr val="FF0000"/>
                </a:solidFill>
              </a:rPr>
              <a:t>There is </a:t>
            </a:r>
            <a:r>
              <a:rPr lang="en-US" altLang="en-US" sz="3200" b="1" i="1" u="sng">
                <a:solidFill>
                  <a:srgbClr val="FF0000"/>
                </a:solidFill>
              </a:rPr>
              <a:t>no</a:t>
            </a:r>
            <a:r>
              <a:rPr lang="en-US" altLang="en-US" sz="3200">
                <a:solidFill>
                  <a:srgbClr val="FF0000"/>
                </a:solidFill>
              </a:rPr>
              <a:t> EXTRA CREDIT AVAILABLE in this STAT200 course.</a:t>
            </a:r>
          </a:p>
          <a:p>
            <a:endParaRPr lang="en-US" altLang="en-US" sz="3200">
              <a:solidFill>
                <a:srgbClr val="FF0000"/>
              </a:solidFill>
            </a:endParaRPr>
          </a:p>
          <a:p>
            <a:r>
              <a:rPr lang="en-US" altLang="en-US"/>
              <a:t>The Homeworks are designed so you can go back and improve your scores and redo incorrect problems (and theoretically achieve 100% on Homework).</a:t>
            </a:r>
          </a:p>
        </p:txBody>
      </p:sp>
      <p:sp>
        <p:nvSpPr>
          <p:cNvPr id="18436" name="Slide Number Placeholder 3">
            <a:extLst>
              <a:ext uri="{FF2B5EF4-FFF2-40B4-BE49-F238E27FC236}">
                <a16:creationId xmlns:a16="http://schemas.microsoft.com/office/drawing/2014/main" id="{65BC36B4-D93F-1533-AF42-717F0E0A88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CE46C1E-463B-4E61-B8EF-BE167DE37ABB}" type="slidenum">
              <a:rPr lang="en-US" altLang="en-US" sz="1800" smtClean="0">
                <a:solidFill>
                  <a:schemeClr val="tx2"/>
                </a:solidFill>
                <a:cs typeface="Arial" panose="020B0604020202020204" pitchFamily="34" charset="0"/>
              </a:rPr>
              <a:pPr>
                <a:spcBef>
                  <a:spcPct val="0"/>
                </a:spcBef>
                <a:buClrTx/>
                <a:buFontTx/>
                <a:buNone/>
              </a:pPr>
              <a:t>8</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A47B19B-731E-D681-C54E-D4534CFCF9D4}"/>
              </a:ext>
            </a:extLst>
          </p:cNvPr>
          <p:cNvSpPr>
            <a:spLocks noGrp="1"/>
          </p:cNvSpPr>
          <p:nvPr>
            <p:ph type="title"/>
          </p:nvPr>
        </p:nvSpPr>
        <p:spPr>
          <a:xfrm>
            <a:off x="457200" y="274638"/>
            <a:ext cx="8229600" cy="538162"/>
          </a:xfrm>
        </p:spPr>
        <p:txBody>
          <a:bodyPr/>
          <a:lstStyle/>
          <a:p>
            <a:r>
              <a:rPr lang="en-US" altLang="en-US"/>
              <a:t>Academic Integrity </a:t>
            </a:r>
          </a:p>
        </p:txBody>
      </p:sp>
      <p:sp>
        <p:nvSpPr>
          <p:cNvPr id="19459" name="Content Placeholder 2">
            <a:extLst>
              <a:ext uri="{FF2B5EF4-FFF2-40B4-BE49-F238E27FC236}">
                <a16:creationId xmlns:a16="http://schemas.microsoft.com/office/drawing/2014/main" id="{E3A566E3-99D4-611B-4482-05469261FEBE}"/>
              </a:ext>
            </a:extLst>
          </p:cNvPr>
          <p:cNvSpPr>
            <a:spLocks noGrp="1"/>
          </p:cNvSpPr>
          <p:nvPr>
            <p:ph idx="1"/>
          </p:nvPr>
        </p:nvSpPr>
        <p:spPr>
          <a:xfrm>
            <a:off x="249238" y="790575"/>
            <a:ext cx="8229600" cy="4525963"/>
          </a:xfrm>
        </p:spPr>
        <p:txBody>
          <a:bodyPr/>
          <a:lstStyle/>
          <a:p>
            <a:r>
              <a:rPr lang="en-US" altLang="en-US" sz="2000"/>
              <a:t>The University defines academic integrity as the pursuit of scholarly activity in an open, honest and responsible manner. All students should act with personal integrity, respect other students' dignity, rights and property, and help create and maintain an environment in which all can succeed through the fruits of their efforts (refer to </a:t>
            </a:r>
            <a:r>
              <a:rPr lang="en-US" altLang="en-US" sz="2000">
                <a:hlinkClick r:id="rId2"/>
              </a:rPr>
              <a:t>Senate Policy 49-20</a:t>
            </a:r>
            <a:r>
              <a:rPr lang="en-US" altLang="en-US" sz="2000"/>
              <a:t>). </a:t>
            </a:r>
          </a:p>
          <a:p>
            <a:r>
              <a:rPr lang="en-US" altLang="en-US" sz="2000"/>
              <a:t>Dishonesty of any kind will not be tolerated in this course. Dishonesty includes, but is not limited to, cheating, plagiarizing, fabricating information or citations, facilitating acts of academic dishonesty by others, having unauthorized possession of examinations, submitting work of another person or work previously used without informing the instructor, or tampering with the academic work of other students. </a:t>
            </a:r>
          </a:p>
          <a:p>
            <a:r>
              <a:rPr lang="en-US" altLang="en-US" sz="2000"/>
              <a:t>Students who are found to be dishonest will receive academic sanctions and will be reported to the University's Office of Student Conduct for possible further disciplinary sanctions</a:t>
            </a:r>
          </a:p>
        </p:txBody>
      </p:sp>
      <p:sp>
        <p:nvSpPr>
          <p:cNvPr id="19460" name="Slide Number Placeholder 3">
            <a:extLst>
              <a:ext uri="{FF2B5EF4-FFF2-40B4-BE49-F238E27FC236}">
                <a16:creationId xmlns:a16="http://schemas.microsoft.com/office/drawing/2014/main" id="{6D34F921-CAE5-1925-9ABC-B21484AB1DE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1DE18C2-C56B-4B73-8B63-D24D14A5AC87}" type="slidenum">
              <a:rPr lang="en-US" altLang="en-US" sz="1800" smtClean="0">
                <a:solidFill>
                  <a:schemeClr val="tx2"/>
                </a:solidFill>
                <a:cs typeface="Arial" panose="020B0604020202020204" pitchFamily="34" charset="0"/>
              </a:rPr>
              <a:pPr>
                <a:spcBef>
                  <a:spcPct val="0"/>
                </a:spcBef>
                <a:buClrTx/>
                <a:buFontTx/>
                <a:buNone/>
              </a:pPr>
              <a:t>9</a:t>
            </a:fld>
            <a:endParaRPr lang="en-US" altLang="en-US" sz="1800">
              <a:solidFill>
                <a:schemeClr val="tx2"/>
              </a:solidFill>
              <a:cs typeface="Arial" panose="020B0604020202020204" pitchFamily="34" charset="0"/>
            </a:endParaRPr>
          </a:p>
        </p:txBody>
      </p:sp>
      <p:sp>
        <p:nvSpPr>
          <p:cNvPr id="2" name="TextBox 1">
            <a:extLst>
              <a:ext uri="{FF2B5EF4-FFF2-40B4-BE49-F238E27FC236}">
                <a16:creationId xmlns:a16="http://schemas.microsoft.com/office/drawing/2014/main" id="{175D5838-F8BD-1E27-99D7-226584CF14D1}"/>
              </a:ext>
            </a:extLst>
          </p:cNvPr>
          <p:cNvSpPr txBox="1"/>
          <p:nvPr/>
        </p:nvSpPr>
        <p:spPr>
          <a:xfrm>
            <a:off x="249238" y="5414963"/>
            <a:ext cx="8742362" cy="1385887"/>
          </a:xfrm>
          <a:prstGeom prst="rect">
            <a:avLst/>
          </a:prstGeom>
          <a:solidFill>
            <a:srgbClr val="FFFF00"/>
          </a:solidFill>
          <a:ln w="47625">
            <a:solidFill>
              <a:srgbClr val="002060"/>
            </a:solidFill>
          </a:ln>
        </p:spPr>
        <p:txBody>
          <a:bodyPr>
            <a:spAutoFit/>
          </a:bodyPr>
          <a:lstStyle/>
          <a:p>
            <a:pPr>
              <a:defRPr/>
            </a:pPr>
            <a:r>
              <a:rPr lang="en-US" sz="2800" dirty="0">
                <a:solidFill>
                  <a:srgbClr val="FF0000"/>
                </a:solidFill>
                <a:latin typeface="+mn-lt"/>
              </a:rPr>
              <a:t>Any student who uses outside help of any kind when completing online HWs or online exams will automatically receive a grade of “F” for the course</a:t>
            </a:r>
          </a:p>
        </p:txBody>
      </p:sp>
    </p:spTree>
  </p:cSld>
  <p:clrMapOvr>
    <a:masterClrMapping/>
  </p:clrMapOvr>
  <p:transition>
    <p:wipe dir="r"/>
  </p:transition>
</p:sld>
</file>

<file path=ppt/theme/theme1.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lf4template</Template>
  <TotalTime>4149</TotalTime>
  <Words>2342</Words>
  <Application>Microsoft Office PowerPoint</Application>
  <PresentationFormat>全屏显示(4:3)</PresentationFormat>
  <Paragraphs>301</Paragraphs>
  <Slides>29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vt:lpstr>
      <vt:lpstr>Times New Roman</vt:lpstr>
      <vt:lpstr>Wingdings</vt:lpstr>
      <vt:lpstr>Calibri</vt:lpstr>
      <vt:lpstr>MS PGothic</vt:lpstr>
      <vt:lpstr>ＭＳ Ｐ明朝</vt:lpstr>
      <vt:lpstr>lf4template</vt:lpstr>
      <vt:lpstr>Welcome to STAT200</vt:lpstr>
      <vt:lpstr>STAT200 – Elementary Statistics Summer2, 2022</vt:lpstr>
      <vt:lpstr>Key Concepts for STAT200</vt:lpstr>
      <vt:lpstr>MATERIALS For Course</vt:lpstr>
      <vt:lpstr>Note: MyMathLab Access is Required !!</vt:lpstr>
      <vt:lpstr>Course Grading</vt:lpstr>
      <vt:lpstr>Keys to Success in STAT200</vt:lpstr>
      <vt:lpstr>Is there any Extra Credit available?</vt:lpstr>
      <vt:lpstr>Academic Integrity </vt:lpstr>
      <vt:lpstr>Late Policy</vt:lpstr>
      <vt:lpstr>Registering for MyMathLab</vt:lpstr>
      <vt:lpstr>Registering for MyMathLab</vt:lpstr>
      <vt:lpstr>Using MyMathLab in STAT200</vt:lpstr>
      <vt:lpstr>Due Dates for HWs and Exams</vt:lpstr>
      <vt:lpstr>PowerPoint 演示文稿</vt:lpstr>
      <vt:lpstr>Course Administration</vt:lpstr>
      <vt:lpstr>More Details on Assessments</vt:lpstr>
      <vt:lpstr>Tests are taken in MyMathLab</vt:lpstr>
      <vt:lpstr>Midterm and Final Exam  in STAT200</vt:lpstr>
      <vt:lpstr>Setup for Midterm and  Final Exams</vt:lpstr>
      <vt:lpstr> MyMathLab Homeworks</vt:lpstr>
      <vt:lpstr>MyMathLab Example</vt:lpstr>
      <vt:lpstr>Help Within MyMathLab</vt:lpstr>
      <vt:lpstr>Help Within MyMathLab HW</vt:lpstr>
      <vt:lpstr>More on MyMathLab</vt:lpstr>
      <vt:lpstr>More on MyMathLab</vt:lpstr>
      <vt:lpstr>CHALLENGES IN STAT200</vt:lpstr>
      <vt:lpstr>Additional Support</vt:lpstr>
      <vt:lpstr>Additional Support (continued)</vt:lpstr>
    </vt:vector>
  </TitlesOfParts>
  <Company>FCCJ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Lyn Noble</dc:creator>
  <dc:description>Send Comments To:
Lyn Noble
11901 Beach Blvd
Jacksonville FL 32246
lnoble@fccj.edu</dc:description>
  <cp:lastModifiedBy>qiu shi</cp:lastModifiedBy>
  <cp:revision>234</cp:revision>
  <dcterms:created xsi:type="dcterms:W3CDTF">2007-07-18T23:54:35Z</dcterms:created>
  <dcterms:modified xsi:type="dcterms:W3CDTF">2022-07-09T04:02:44Z</dcterms:modified>
</cp:coreProperties>
</file>