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handoutMasterIdLst>
    <p:handoutMasterId r:id="rId66"/>
  </p:handoutMasterIdLst>
  <p:sldIdLst>
    <p:sldId id="406" r:id="rId2"/>
    <p:sldId id="429" r:id="rId3"/>
    <p:sldId id="259" r:id="rId4"/>
    <p:sldId id="261" r:id="rId5"/>
    <p:sldId id="263" r:id="rId6"/>
    <p:sldId id="264" r:id="rId7"/>
    <p:sldId id="265" r:id="rId8"/>
    <p:sldId id="266" r:id="rId9"/>
    <p:sldId id="267" r:id="rId10"/>
    <p:sldId id="268" r:id="rId11"/>
    <p:sldId id="400" r:id="rId12"/>
    <p:sldId id="272" r:id="rId13"/>
    <p:sldId id="273" r:id="rId14"/>
    <p:sldId id="275" r:id="rId15"/>
    <p:sldId id="276" r:id="rId16"/>
    <p:sldId id="452" r:id="rId17"/>
    <p:sldId id="453" r:id="rId18"/>
    <p:sldId id="277" r:id="rId19"/>
    <p:sldId id="278" r:id="rId20"/>
    <p:sldId id="281" r:id="rId21"/>
    <p:sldId id="402" r:id="rId22"/>
    <p:sldId id="285" r:id="rId23"/>
    <p:sldId id="286" r:id="rId24"/>
    <p:sldId id="414" r:id="rId25"/>
    <p:sldId id="432" r:id="rId26"/>
    <p:sldId id="416" r:id="rId27"/>
    <p:sldId id="417" r:id="rId28"/>
    <p:sldId id="419" r:id="rId29"/>
    <p:sldId id="418" r:id="rId30"/>
    <p:sldId id="409" r:id="rId31"/>
    <p:sldId id="346" r:id="rId32"/>
    <p:sldId id="347" r:id="rId33"/>
    <p:sldId id="348" r:id="rId34"/>
    <p:sldId id="349" r:id="rId35"/>
    <p:sldId id="454" r:id="rId36"/>
    <p:sldId id="407" r:id="rId37"/>
    <p:sldId id="294" r:id="rId38"/>
    <p:sldId id="295" r:id="rId39"/>
    <p:sldId id="296" r:id="rId40"/>
    <p:sldId id="297" r:id="rId41"/>
    <p:sldId id="421" r:id="rId42"/>
    <p:sldId id="422" r:id="rId43"/>
    <p:sldId id="433" r:id="rId44"/>
    <p:sldId id="298" r:id="rId45"/>
    <p:sldId id="299" r:id="rId46"/>
    <p:sldId id="300" r:id="rId47"/>
    <p:sldId id="423" r:id="rId48"/>
    <p:sldId id="301" r:id="rId49"/>
    <p:sldId id="302" r:id="rId50"/>
    <p:sldId id="451" r:id="rId51"/>
    <p:sldId id="434" r:id="rId52"/>
    <p:sldId id="435" r:id="rId53"/>
    <p:sldId id="307" r:id="rId54"/>
    <p:sldId id="308" r:id="rId55"/>
    <p:sldId id="309" r:id="rId56"/>
    <p:sldId id="436" r:id="rId57"/>
    <p:sldId id="437" r:id="rId58"/>
    <p:sldId id="441" r:id="rId59"/>
    <p:sldId id="442" r:id="rId60"/>
    <p:sldId id="443" r:id="rId61"/>
    <p:sldId id="444" r:id="rId62"/>
    <p:sldId id="446" r:id="rId63"/>
    <p:sldId id="445" r:id="rId64"/>
  </p:sldIdLst>
  <p:sldSz cx="9144000" cy="6858000" type="screen4x3"/>
  <p:notesSz cx="7010400" cy="9296400"/>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ACC5"/>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722" y="114"/>
      </p:cViewPr>
      <p:guideLst>
        <p:guide orient="horz" pos="2160"/>
        <p:guide pos="2880"/>
      </p:guideLst>
    </p:cSldViewPr>
  </p:slideViewPr>
  <p:notesTextViewPr>
    <p:cViewPr>
      <p:scale>
        <a:sx n="100" d="100"/>
        <a:sy n="100" d="100"/>
      </p:scale>
      <p:origin x="0" y="0"/>
    </p:cViewPr>
  </p:notesTextViewPr>
  <p:notesViewPr>
    <p:cSldViewPr snapToGrid="0">
      <p:cViewPr varScale="1">
        <p:scale>
          <a:sx n="76" d="100"/>
          <a:sy n="76" d="100"/>
        </p:scale>
        <p:origin x="-216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D831A0-FA5C-4A05-B69F-04BD06947D8D}"/>
              </a:ext>
            </a:extLst>
          </p:cNvPr>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spcBef>
                <a:spcPct val="0"/>
              </a:spcBef>
              <a:defRPr sz="1200">
                <a:latin typeface="Arial" charset="0"/>
                <a:ea typeface="+mn-ea"/>
                <a:cs typeface="Arial" charset="0"/>
              </a:defRPr>
            </a:lvl1pPr>
          </a:lstStyle>
          <a:p>
            <a:pPr>
              <a:defRPr/>
            </a:pPr>
            <a:r>
              <a:rPr lang="en-US"/>
              <a:t>Chapter 2</a:t>
            </a:r>
          </a:p>
        </p:txBody>
      </p:sp>
      <p:sp>
        <p:nvSpPr>
          <p:cNvPr id="4" name="Footer Placeholder 3">
            <a:extLst>
              <a:ext uri="{FF2B5EF4-FFF2-40B4-BE49-F238E27FC236}">
                <a16:creationId xmlns:a16="http://schemas.microsoft.com/office/drawing/2014/main" id="{91C6F582-B618-44FD-9033-59A631144516}"/>
              </a:ext>
            </a:extLst>
          </p:cNvPr>
          <p:cNvSpPr>
            <a:spLocks noGrp="1"/>
          </p:cNvSpPr>
          <p:nvPr>
            <p:ph type="ftr" sz="quarter" idx="2"/>
          </p:nvPr>
        </p:nvSpPr>
        <p:spPr>
          <a:xfrm>
            <a:off x="0" y="8829675"/>
            <a:ext cx="3038475" cy="465138"/>
          </a:xfrm>
          <a:prstGeom prst="rect">
            <a:avLst/>
          </a:prstGeom>
        </p:spPr>
        <p:txBody>
          <a:bodyPr vert="horz" wrap="square" lIns="93177" tIns="46589" rIns="93177" bIns="46589" numCol="1" anchor="b" anchorCtr="0" compatLnSpc="1">
            <a:prstTxWarp prst="textNoShape">
              <a:avLst/>
            </a:prstTxWarp>
          </a:bodyPr>
          <a:lstStyle>
            <a:lvl1pPr eaLnBrk="1" hangingPunct="1">
              <a:spcBef>
                <a:spcPct val="0"/>
              </a:spcBef>
              <a:defRPr sz="1200">
                <a:latin typeface="Arial" charset="0"/>
                <a:ea typeface="Arial" charset="0"/>
                <a:cs typeface="Arial" charset="0"/>
              </a:defRPr>
            </a:lvl1pPr>
          </a:lstStyle>
          <a:p>
            <a:pPr>
              <a:defRPr/>
            </a:pPr>
            <a:r>
              <a:rPr lang="en-US"/>
              <a:t>Larson/Farber 5</a:t>
            </a:r>
            <a:r>
              <a:rPr lang="en-US" baseline="30000"/>
              <a:t>th</a:t>
            </a:r>
            <a:r>
              <a:rPr lang="en-US"/>
              <a:t> ed</a:t>
            </a:r>
          </a:p>
        </p:txBody>
      </p:sp>
      <p:sp>
        <p:nvSpPr>
          <p:cNvPr id="5" name="Slide Number Placeholder 4">
            <a:extLst>
              <a:ext uri="{FF2B5EF4-FFF2-40B4-BE49-F238E27FC236}">
                <a16:creationId xmlns:a16="http://schemas.microsoft.com/office/drawing/2014/main" id="{02DB4578-A5A4-4FFA-B1C4-9510A94F29F3}"/>
              </a:ext>
            </a:extLst>
          </p:cNvPr>
          <p:cNvSpPr>
            <a:spLocks noGrp="1"/>
          </p:cNvSpPr>
          <p:nvPr>
            <p:ph type="sldNum" sz="quarter" idx="3"/>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Arial" panose="020B0604020202020204" pitchFamily="34" charset="0"/>
              </a:defRPr>
            </a:lvl1pPr>
          </a:lstStyle>
          <a:p>
            <a:fld id="{0149CD1C-9AD2-45C7-A1D5-740FC2C1018E}"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5BDF1E-3ED0-4202-8448-E5AA9635B491}"/>
              </a:ext>
            </a:extLst>
          </p:cNvPr>
          <p:cNvSpPr>
            <a:spLocks noGrp="1"/>
          </p:cNvSpPr>
          <p:nvPr>
            <p:ph type="hdr" sz="quarter"/>
          </p:nvPr>
        </p:nvSpPr>
        <p:spPr>
          <a:xfrm>
            <a:off x="0" y="0"/>
            <a:ext cx="3038475" cy="465138"/>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cs typeface="+mn-cs"/>
              </a:defRPr>
            </a:lvl1pPr>
          </a:lstStyle>
          <a:p>
            <a:pPr>
              <a:defRPr/>
            </a:pPr>
            <a:r>
              <a:rPr lang="en-US"/>
              <a:t>Chapter 2</a:t>
            </a:r>
          </a:p>
        </p:txBody>
      </p:sp>
      <p:sp>
        <p:nvSpPr>
          <p:cNvPr id="4" name="Slide Image Placeholder 3">
            <a:extLst>
              <a:ext uri="{FF2B5EF4-FFF2-40B4-BE49-F238E27FC236}">
                <a16:creationId xmlns:a16="http://schemas.microsoft.com/office/drawing/2014/main" id="{6A590DDC-CB53-4205-B493-AEE4629A303A}"/>
              </a:ext>
            </a:extLst>
          </p:cNvPr>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a:extLst>
              <a:ext uri="{FF2B5EF4-FFF2-40B4-BE49-F238E27FC236}">
                <a16:creationId xmlns:a16="http://schemas.microsoft.com/office/drawing/2014/main" id="{FB29B47E-A170-4426-93EE-75D35765179D}"/>
              </a:ext>
            </a:extLst>
          </p:cNvPr>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4331310-4999-4D5F-AA95-5780E2706B2A}"/>
              </a:ext>
            </a:extLst>
          </p:cNvPr>
          <p:cNvSpPr>
            <a:spLocks noGrp="1"/>
          </p:cNvSpPr>
          <p:nvPr>
            <p:ph type="ftr" sz="quarter" idx="4"/>
          </p:nvPr>
        </p:nvSpPr>
        <p:spPr>
          <a:xfrm>
            <a:off x="0" y="8829675"/>
            <a:ext cx="3038475" cy="465138"/>
          </a:xfrm>
          <a:prstGeom prst="rect">
            <a:avLst/>
          </a:prstGeom>
        </p:spPr>
        <p:txBody>
          <a:bodyPr vert="horz" wrap="square" lIns="93177" tIns="46589" rIns="93177" bIns="46589" numCol="1" anchor="b" anchorCtr="0" compatLnSpc="1">
            <a:prstTxWarp prst="textNoShape">
              <a:avLst/>
            </a:prstTxWarp>
          </a:bodyPr>
          <a:lstStyle>
            <a:lvl1pPr eaLnBrk="1" hangingPunct="1">
              <a:spcBef>
                <a:spcPct val="0"/>
              </a:spcBef>
              <a:defRPr sz="1200">
                <a:latin typeface="Calibri" charset="0"/>
                <a:ea typeface="Arial" charset="0"/>
                <a:cs typeface="Arial" charset="0"/>
              </a:defRPr>
            </a:lvl1pPr>
          </a:lstStyle>
          <a:p>
            <a:pPr>
              <a:defRPr/>
            </a:pPr>
            <a:r>
              <a:rPr lang="en-US"/>
              <a:t>Larson/Farber 5</a:t>
            </a:r>
            <a:r>
              <a:rPr lang="en-US" baseline="30000"/>
              <a:t>th</a:t>
            </a:r>
            <a:r>
              <a:rPr lang="en-US"/>
              <a:t> ed.</a:t>
            </a:r>
          </a:p>
        </p:txBody>
      </p:sp>
      <p:sp>
        <p:nvSpPr>
          <p:cNvPr id="7" name="Slide Number Placeholder 6">
            <a:extLst>
              <a:ext uri="{FF2B5EF4-FFF2-40B4-BE49-F238E27FC236}">
                <a16:creationId xmlns:a16="http://schemas.microsoft.com/office/drawing/2014/main" id="{F2925F93-D982-4FCA-8147-2D0C0CA4FD2A}"/>
              </a:ext>
            </a:extLst>
          </p:cNvPr>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fld id="{BFA2A389-51D4-4FB3-94C6-EEDD8EBFC8E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7D9B0B2-9975-2F11-A2EE-56E6170DA3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Rectangle 3">
            <a:extLst>
              <a:ext uri="{FF2B5EF4-FFF2-40B4-BE49-F238E27FC236}">
                <a16:creationId xmlns:a16="http://schemas.microsoft.com/office/drawing/2014/main" id="{E7B3E38B-F009-F675-0BE9-9B38EA5392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1BCAE1F-2FC3-0FFB-836F-3079C49B5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43EC4522-5FD9-849C-7FEE-E33C75E9BD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F5F7ABB-3776-FFA7-9A6E-2F2161BE72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a:extLst>
              <a:ext uri="{FF2B5EF4-FFF2-40B4-BE49-F238E27FC236}">
                <a16:creationId xmlns:a16="http://schemas.microsoft.com/office/drawing/2014/main" id="{5DA02ACD-1F99-6026-6D84-F5F45C8E9F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75232E4-5E2E-A59C-E4D0-F283E95B05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a:extLst>
              <a:ext uri="{FF2B5EF4-FFF2-40B4-BE49-F238E27FC236}">
                <a16:creationId xmlns:a16="http://schemas.microsoft.com/office/drawing/2014/main" id="{253D9290-A71C-7022-0511-7E229DA93F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73175DA-F3FD-7A87-346A-22294E5A03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a:extLst>
              <a:ext uri="{FF2B5EF4-FFF2-40B4-BE49-F238E27FC236}">
                <a16:creationId xmlns:a16="http://schemas.microsoft.com/office/drawing/2014/main" id="{B712839C-78D0-A8B7-8296-15ACF8BCF0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765ED28-935B-6843-9A2E-579E3EC216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E308403A-3C85-975C-B3CB-B0D87BBC28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ECC4B3F-17F1-896F-8260-735CCF346E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0F7EA748-95EC-DD63-CAA4-68C250E9DC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3F41DA7-8D1A-EBC5-E771-75E5B835C4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a:extLst>
              <a:ext uri="{FF2B5EF4-FFF2-40B4-BE49-F238E27FC236}">
                <a16:creationId xmlns:a16="http://schemas.microsoft.com/office/drawing/2014/main" id="{63E967F6-E72B-32FC-A172-727B8FF053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3E6BEAE-5CE7-DCDA-8FFD-8C4EB6AAFA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a:extLst>
              <a:ext uri="{FF2B5EF4-FFF2-40B4-BE49-F238E27FC236}">
                <a16:creationId xmlns:a16="http://schemas.microsoft.com/office/drawing/2014/main" id="{95A7578B-9EFC-BAF9-9A3B-62D6C3806F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C274A30-FA60-3F2E-D708-13EE7E72EE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a:extLst>
              <a:ext uri="{FF2B5EF4-FFF2-40B4-BE49-F238E27FC236}">
                <a16:creationId xmlns:a16="http://schemas.microsoft.com/office/drawing/2014/main" id="{851184A1-1218-7A4F-1B4A-633DFE5F23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E779DAF-4772-D9AD-1FF3-A0954EA560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a:extLst>
              <a:ext uri="{FF2B5EF4-FFF2-40B4-BE49-F238E27FC236}">
                <a16:creationId xmlns:a16="http://schemas.microsoft.com/office/drawing/2014/main" id="{FB4262A4-7D99-177B-1A2C-B088076C05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9AAFA5D-83DD-7C4A-B405-79E3FFE245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Rectangle 3">
            <a:extLst>
              <a:ext uri="{FF2B5EF4-FFF2-40B4-BE49-F238E27FC236}">
                <a16:creationId xmlns:a16="http://schemas.microsoft.com/office/drawing/2014/main" id="{B3E29D15-6418-FF54-CD48-647E3A7EB8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8304E90-94A9-8A0C-0725-13F81F1D55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a:extLst>
              <a:ext uri="{FF2B5EF4-FFF2-40B4-BE49-F238E27FC236}">
                <a16:creationId xmlns:a16="http://schemas.microsoft.com/office/drawing/2014/main" id="{380F6F8A-0FAE-CC6F-955C-215802A027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9FE19D0-E1EC-2398-4933-1EC7A15A5C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D14E2F68-2E11-9496-6EF6-14058993AC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E8607C93-C189-864B-FCDB-CD6A1EB8E2C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097FFC21-2E80-85A4-080C-20C13835177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7A60C7C-32E1-B376-5FC9-0DD87956F5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B5EBA77C-7E24-48E9-2D12-20C500EA87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CAB7E90-0DD9-0715-15ED-BF16ECD9B6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085E6280-75B9-2122-24F2-D1DA375420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93ED9C8-6C5B-CA7E-9828-5FDC96E3AB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a:extLst>
              <a:ext uri="{FF2B5EF4-FFF2-40B4-BE49-F238E27FC236}">
                <a16:creationId xmlns:a16="http://schemas.microsoft.com/office/drawing/2014/main" id="{79D50686-4977-6C61-B5C3-8E8A523F42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D3C5EE5C-D029-D2B5-1989-1D46084F48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a:extLst>
              <a:ext uri="{FF2B5EF4-FFF2-40B4-BE49-F238E27FC236}">
                <a16:creationId xmlns:a16="http://schemas.microsoft.com/office/drawing/2014/main" id="{3A081521-E4C7-C5E3-0380-6925BFC8E4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071FD19B-AD79-1307-4F6D-ACBB63EF1F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a:extLst>
              <a:ext uri="{FF2B5EF4-FFF2-40B4-BE49-F238E27FC236}">
                <a16:creationId xmlns:a16="http://schemas.microsoft.com/office/drawing/2014/main" id="{B147C549-99FA-5DE1-B12F-3884E2CDF6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07DD838-D1B8-18E4-25FB-BE07E93896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a:extLst>
              <a:ext uri="{FF2B5EF4-FFF2-40B4-BE49-F238E27FC236}">
                <a16:creationId xmlns:a16="http://schemas.microsoft.com/office/drawing/2014/main" id="{49980F26-9A51-8903-04AB-5D15F8D339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CB5116F6-D646-9A59-DC5E-2C2C2758D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a:extLst>
              <a:ext uri="{FF2B5EF4-FFF2-40B4-BE49-F238E27FC236}">
                <a16:creationId xmlns:a16="http://schemas.microsoft.com/office/drawing/2014/main" id="{95D26116-8A4F-EA1D-81F2-189291BF75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68563E0-FE09-C26B-08B5-557B2DE70F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a:extLst>
              <a:ext uri="{FF2B5EF4-FFF2-40B4-BE49-F238E27FC236}">
                <a16:creationId xmlns:a16="http://schemas.microsoft.com/office/drawing/2014/main" id="{35FE2CF2-D142-4CBD-A116-257E92B025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4794659-7617-92C4-89F1-92558B49E9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a:extLst>
              <a:ext uri="{FF2B5EF4-FFF2-40B4-BE49-F238E27FC236}">
                <a16:creationId xmlns:a16="http://schemas.microsoft.com/office/drawing/2014/main" id="{657B998C-07C3-6D25-A830-54ABA13239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FDAD5EE5-A9CD-CC00-7119-D78EFEA58F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a:extLst>
              <a:ext uri="{FF2B5EF4-FFF2-40B4-BE49-F238E27FC236}">
                <a16:creationId xmlns:a16="http://schemas.microsoft.com/office/drawing/2014/main" id="{567696F2-C16D-CDEB-F74E-88866CC8D1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B2AE0E47-DCF0-FF0A-5F01-C95FC14D83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a:extLst>
              <a:ext uri="{FF2B5EF4-FFF2-40B4-BE49-F238E27FC236}">
                <a16:creationId xmlns:a16="http://schemas.microsoft.com/office/drawing/2014/main" id="{530A676B-61C7-2E1E-64E0-F66134B914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53CD9C13-7204-9BFA-B894-3E6C1DD702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a:extLst>
              <a:ext uri="{FF2B5EF4-FFF2-40B4-BE49-F238E27FC236}">
                <a16:creationId xmlns:a16="http://schemas.microsoft.com/office/drawing/2014/main" id="{C6DDEA0E-325E-E393-FFA7-66608BA87D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8CF7567-835D-599D-7FAD-DDD62B0032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a:extLst>
              <a:ext uri="{FF2B5EF4-FFF2-40B4-BE49-F238E27FC236}">
                <a16:creationId xmlns:a16="http://schemas.microsoft.com/office/drawing/2014/main" id="{D63C2071-8A64-6718-4274-1A0EE3D659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BEA8660-5668-66C4-5C5A-3A259FE7B2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a:extLst>
              <a:ext uri="{FF2B5EF4-FFF2-40B4-BE49-F238E27FC236}">
                <a16:creationId xmlns:a16="http://schemas.microsoft.com/office/drawing/2014/main" id="{B7A48C45-B67D-8890-7FA3-AF83269F5F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CFD23D11-36E3-D1D3-F8FE-99C94276D20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a:extLst>
              <a:ext uri="{FF2B5EF4-FFF2-40B4-BE49-F238E27FC236}">
                <a16:creationId xmlns:a16="http://schemas.microsoft.com/office/drawing/2014/main" id="{2BB51000-F0BF-0211-63DF-A2CB59CAA3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CE260CF3-B94F-1ED6-D73D-68DF3B5B1E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a:extLst>
              <a:ext uri="{FF2B5EF4-FFF2-40B4-BE49-F238E27FC236}">
                <a16:creationId xmlns:a16="http://schemas.microsoft.com/office/drawing/2014/main" id="{682C023B-3FA4-576A-FE8B-3FB46AD96B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14ED622-6665-9CF2-3E26-592B1704C1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070943FB-CCF5-AF1A-6914-B494F00032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F668B18-7283-BF30-5790-7412AB3A66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Rectangle 3">
            <a:extLst>
              <a:ext uri="{FF2B5EF4-FFF2-40B4-BE49-F238E27FC236}">
                <a16:creationId xmlns:a16="http://schemas.microsoft.com/office/drawing/2014/main" id="{71F58C88-5FAA-2E46-6357-B32CFC2E97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D8AE0F2-5794-9A1F-C119-5BCF6A8332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a:extLst>
              <a:ext uri="{FF2B5EF4-FFF2-40B4-BE49-F238E27FC236}">
                <a16:creationId xmlns:a16="http://schemas.microsoft.com/office/drawing/2014/main" id="{483F52A2-C47C-C81E-887B-29DFAEA666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66358E5-D9A9-75ED-AEC4-84887A99B5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a:extLst>
              <a:ext uri="{FF2B5EF4-FFF2-40B4-BE49-F238E27FC236}">
                <a16:creationId xmlns:a16="http://schemas.microsoft.com/office/drawing/2014/main" id="{D4B0B173-3024-33B0-5196-C3EBE52A91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2233B25-32BE-6E07-2C86-E6A9BD70B6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18E0F092-A3E4-F163-8028-FA2AFEFE7F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C526531-064D-2DDD-EE44-2567FDB431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a:extLst>
              <a:ext uri="{FF2B5EF4-FFF2-40B4-BE49-F238E27FC236}">
                <a16:creationId xmlns:a16="http://schemas.microsoft.com/office/drawing/2014/main" id="{55E398CD-3CC2-C8A4-764B-1C7E94C08D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Footer Placeholder 4">
            <a:extLst>
              <a:ext uri="{FF2B5EF4-FFF2-40B4-BE49-F238E27FC236}">
                <a16:creationId xmlns:a16="http://schemas.microsoft.com/office/drawing/2014/main" id="{67BEF5BF-D7B9-5557-00C0-D0B4CA8940A5}"/>
              </a:ext>
            </a:extLst>
          </p:cNvPr>
          <p:cNvSpPr>
            <a:spLocks noGrp="1"/>
          </p:cNvSpPr>
          <p:nvPr>
            <p:ph type="ftr" sz="quarter" idx="10"/>
          </p:nvPr>
        </p:nvSpPr>
        <p:spPr/>
        <p:txBody>
          <a:bodyPr/>
          <a:lstStyle>
            <a:lvl1pPr>
              <a:defRPr>
                <a:solidFill>
                  <a:schemeClr val="tx2"/>
                </a:solidFill>
              </a:defRPr>
            </a:lvl1pPr>
          </a:lstStyle>
          <a:p>
            <a:pPr>
              <a:defRPr/>
            </a:pPr>
            <a:r>
              <a:rPr lang="en-US"/>
              <a:t>Larson/Farber 5th ed.</a:t>
            </a:r>
          </a:p>
        </p:txBody>
      </p:sp>
      <p:sp>
        <p:nvSpPr>
          <p:cNvPr id="5" name="Slide Number Placeholder 5">
            <a:extLst>
              <a:ext uri="{FF2B5EF4-FFF2-40B4-BE49-F238E27FC236}">
                <a16:creationId xmlns:a16="http://schemas.microsoft.com/office/drawing/2014/main" id="{AB11AD19-1CFD-BBA9-F860-6CCC41B0709F}"/>
              </a:ext>
            </a:extLst>
          </p:cNvPr>
          <p:cNvSpPr>
            <a:spLocks noGrp="1"/>
          </p:cNvSpPr>
          <p:nvPr>
            <p:ph type="sldNum" sz="quarter" idx="11"/>
          </p:nvPr>
        </p:nvSpPr>
        <p:spPr/>
        <p:txBody>
          <a:bodyPr/>
          <a:lstStyle>
            <a:lvl1pPr>
              <a:defRPr>
                <a:solidFill>
                  <a:schemeClr val="tx2"/>
                </a:solidFill>
              </a:defRPr>
            </a:lvl1pPr>
          </a:lstStyle>
          <a:p>
            <a:fld id="{CC191D4A-F38F-4DC0-AF1A-73B65A956E1D}" type="slidenum">
              <a:rPr lang="en-US" altLang="en-US"/>
              <a:pPr/>
              <a:t>‹#›</a:t>
            </a:fld>
            <a:endParaRPr lang="en-US" altLang="en-US"/>
          </a:p>
        </p:txBody>
      </p:sp>
    </p:spTree>
    <p:extLst>
      <p:ext uri="{BB962C8B-B14F-4D97-AF65-F5344CB8AC3E}">
        <p14:creationId xmlns:p14="http://schemas.microsoft.com/office/powerpoint/2010/main" val="1187096416"/>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94F329C0-714D-3674-5EF9-ECBC9C573332}"/>
              </a:ext>
            </a:extLst>
          </p:cNvPr>
          <p:cNvSpPr>
            <a:spLocks noGrp="1"/>
          </p:cNvSpPr>
          <p:nvPr>
            <p:ph type="ftr" sz="quarter" idx="10"/>
          </p:nvPr>
        </p:nvSpPr>
        <p:spPr/>
        <p:txBody>
          <a:bodyPr/>
          <a:lstStyle>
            <a:lvl1pPr>
              <a:defRPr>
                <a:solidFill>
                  <a:schemeClr val="tx2"/>
                </a:solidFill>
              </a:defRPr>
            </a:lvl1pPr>
          </a:lstStyle>
          <a:p>
            <a:pPr>
              <a:defRPr/>
            </a:pPr>
            <a:r>
              <a:rPr lang="en-US"/>
              <a:t>Larson/Farber 5th ed.</a:t>
            </a:r>
          </a:p>
        </p:txBody>
      </p:sp>
      <p:sp>
        <p:nvSpPr>
          <p:cNvPr id="5" name="Slide Number Placeholder 5">
            <a:extLst>
              <a:ext uri="{FF2B5EF4-FFF2-40B4-BE49-F238E27FC236}">
                <a16:creationId xmlns:a16="http://schemas.microsoft.com/office/drawing/2014/main" id="{C079A6B6-1A73-EAC7-740B-EF54A3022ED2}"/>
              </a:ext>
            </a:extLst>
          </p:cNvPr>
          <p:cNvSpPr>
            <a:spLocks noGrp="1"/>
          </p:cNvSpPr>
          <p:nvPr>
            <p:ph type="sldNum" sz="quarter" idx="11"/>
          </p:nvPr>
        </p:nvSpPr>
        <p:spPr/>
        <p:txBody>
          <a:bodyPr/>
          <a:lstStyle>
            <a:lvl1pPr>
              <a:defRPr>
                <a:solidFill>
                  <a:schemeClr val="tx2"/>
                </a:solidFill>
              </a:defRPr>
            </a:lvl1pPr>
          </a:lstStyle>
          <a:p>
            <a:fld id="{2C791DE8-DBED-41D4-8AFB-E6622CA08D64}" type="slidenum">
              <a:rPr lang="en-US" altLang="en-US"/>
              <a:pPr/>
              <a:t>‹#›</a:t>
            </a:fld>
            <a:endParaRPr lang="en-US" altLang="en-US"/>
          </a:p>
        </p:txBody>
      </p:sp>
    </p:spTree>
    <p:extLst>
      <p:ext uri="{BB962C8B-B14F-4D97-AF65-F5344CB8AC3E}">
        <p14:creationId xmlns:p14="http://schemas.microsoft.com/office/powerpoint/2010/main" val="1263540297"/>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876159CB-BF50-0368-7A16-32DF75D73E22}"/>
              </a:ext>
            </a:extLst>
          </p:cNvPr>
          <p:cNvSpPr>
            <a:spLocks noGrp="1"/>
          </p:cNvSpPr>
          <p:nvPr>
            <p:ph type="ftr" sz="quarter" idx="10"/>
          </p:nvPr>
        </p:nvSpPr>
        <p:spPr/>
        <p:txBody>
          <a:bodyPr/>
          <a:lstStyle>
            <a:lvl1pPr>
              <a:defRPr>
                <a:solidFill>
                  <a:schemeClr val="tx2"/>
                </a:solidFill>
              </a:defRPr>
            </a:lvl1pPr>
          </a:lstStyle>
          <a:p>
            <a:pPr>
              <a:defRPr/>
            </a:pPr>
            <a:r>
              <a:rPr lang="en-US"/>
              <a:t>Larson/Farber 5th ed.</a:t>
            </a:r>
          </a:p>
        </p:txBody>
      </p:sp>
      <p:sp>
        <p:nvSpPr>
          <p:cNvPr id="6" name="Slide Number Placeholder 5">
            <a:extLst>
              <a:ext uri="{FF2B5EF4-FFF2-40B4-BE49-F238E27FC236}">
                <a16:creationId xmlns:a16="http://schemas.microsoft.com/office/drawing/2014/main" id="{23824622-74CA-0F4F-8184-E7D7E2DB4F97}"/>
              </a:ext>
            </a:extLst>
          </p:cNvPr>
          <p:cNvSpPr>
            <a:spLocks noGrp="1"/>
          </p:cNvSpPr>
          <p:nvPr>
            <p:ph type="sldNum" sz="quarter" idx="11"/>
          </p:nvPr>
        </p:nvSpPr>
        <p:spPr/>
        <p:txBody>
          <a:bodyPr/>
          <a:lstStyle>
            <a:lvl1pPr>
              <a:defRPr>
                <a:solidFill>
                  <a:schemeClr val="tx2"/>
                </a:solidFill>
              </a:defRPr>
            </a:lvl1pPr>
          </a:lstStyle>
          <a:p>
            <a:fld id="{102ED0CE-2FA6-4C6F-B579-81DC8D448F42}" type="slidenum">
              <a:rPr lang="en-US" altLang="en-US"/>
              <a:pPr/>
              <a:t>‹#›</a:t>
            </a:fld>
            <a:endParaRPr lang="en-US" altLang="en-US"/>
          </a:p>
        </p:txBody>
      </p:sp>
    </p:spTree>
    <p:extLst>
      <p:ext uri="{BB962C8B-B14F-4D97-AF65-F5344CB8AC3E}">
        <p14:creationId xmlns:p14="http://schemas.microsoft.com/office/powerpoint/2010/main" val="2485801515"/>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8009639A-4938-24FB-A8D1-36F8E2D8DDEB}"/>
              </a:ext>
            </a:extLst>
          </p:cNvPr>
          <p:cNvSpPr>
            <a:spLocks noGrp="1"/>
          </p:cNvSpPr>
          <p:nvPr>
            <p:ph type="ftr" sz="quarter" idx="10"/>
          </p:nvPr>
        </p:nvSpPr>
        <p:spPr/>
        <p:txBody>
          <a:bodyPr/>
          <a:lstStyle>
            <a:lvl1pPr>
              <a:defRPr>
                <a:solidFill>
                  <a:schemeClr val="tx2"/>
                </a:solidFill>
              </a:defRPr>
            </a:lvl1pPr>
          </a:lstStyle>
          <a:p>
            <a:pPr>
              <a:defRPr/>
            </a:pPr>
            <a:r>
              <a:rPr lang="en-US"/>
              <a:t>Larson/Farber 5th ed.</a:t>
            </a:r>
          </a:p>
        </p:txBody>
      </p:sp>
      <p:sp>
        <p:nvSpPr>
          <p:cNvPr id="8" name="Slide Number Placeholder 5">
            <a:extLst>
              <a:ext uri="{FF2B5EF4-FFF2-40B4-BE49-F238E27FC236}">
                <a16:creationId xmlns:a16="http://schemas.microsoft.com/office/drawing/2014/main" id="{F4D3E6F2-718F-4271-52F4-6ADA3B7949EB}"/>
              </a:ext>
            </a:extLst>
          </p:cNvPr>
          <p:cNvSpPr>
            <a:spLocks noGrp="1"/>
          </p:cNvSpPr>
          <p:nvPr>
            <p:ph type="sldNum" sz="quarter" idx="11"/>
          </p:nvPr>
        </p:nvSpPr>
        <p:spPr/>
        <p:txBody>
          <a:bodyPr/>
          <a:lstStyle>
            <a:lvl1pPr>
              <a:defRPr>
                <a:solidFill>
                  <a:schemeClr val="tx2"/>
                </a:solidFill>
              </a:defRPr>
            </a:lvl1pPr>
          </a:lstStyle>
          <a:p>
            <a:fld id="{BC8E2870-20EA-4BB1-A882-D5ECC687E8F4}" type="slidenum">
              <a:rPr lang="en-US" altLang="en-US"/>
              <a:pPr/>
              <a:t>‹#›</a:t>
            </a:fld>
            <a:endParaRPr lang="en-US" altLang="en-US"/>
          </a:p>
        </p:txBody>
      </p:sp>
    </p:spTree>
    <p:extLst>
      <p:ext uri="{BB962C8B-B14F-4D97-AF65-F5344CB8AC3E}">
        <p14:creationId xmlns:p14="http://schemas.microsoft.com/office/powerpoint/2010/main" val="4269684187"/>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Footer Placeholder 4">
            <a:extLst>
              <a:ext uri="{FF2B5EF4-FFF2-40B4-BE49-F238E27FC236}">
                <a16:creationId xmlns:a16="http://schemas.microsoft.com/office/drawing/2014/main" id="{EA353525-7CF7-4B97-D0E3-CC2A8742F726}"/>
              </a:ext>
            </a:extLst>
          </p:cNvPr>
          <p:cNvSpPr>
            <a:spLocks noGrp="1"/>
          </p:cNvSpPr>
          <p:nvPr>
            <p:ph type="ftr" sz="quarter" idx="10"/>
          </p:nvPr>
        </p:nvSpPr>
        <p:spPr/>
        <p:txBody>
          <a:bodyPr/>
          <a:lstStyle>
            <a:lvl1pPr>
              <a:defRPr>
                <a:solidFill>
                  <a:schemeClr val="tx2"/>
                </a:solidFill>
              </a:defRPr>
            </a:lvl1pPr>
          </a:lstStyle>
          <a:p>
            <a:pPr>
              <a:defRPr/>
            </a:pPr>
            <a:r>
              <a:rPr lang="en-US"/>
              <a:t>Larson/Farber 5th ed.</a:t>
            </a:r>
          </a:p>
        </p:txBody>
      </p:sp>
      <p:sp>
        <p:nvSpPr>
          <p:cNvPr id="4" name="Slide Number Placeholder 5">
            <a:extLst>
              <a:ext uri="{FF2B5EF4-FFF2-40B4-BE49-F238E27FC236}">
                <a16:creationId xmlns:a16="http://schemas.microsoft.com/office/drawing/2014/main" id="{4D1559BD-1CEB-4F3D-3865-3B5CF08AB3A6}"/>
              </a:ext>
            </a:extLst>
          </p:cNvPr>
          <p:cNvSpPr>
            <a:spLocks noGrp="1"/>
          </p:cNvSpPr>
          <p:nvPr>
            <p:ph type="sldNum" sz="quarter" idx="11"/>
          </p:nvPr>
        </p:nvSpPr>
        <p:spPr/>
        <p:txBody>
          <a:bodyPr/>
          <a:lstStyle>
            <a:lvl1pPr>
              <a:defRPr>
                <a:solidFill>
                  <a:schemeClr val="tx2"/>
                </a:solidFill>
              </a:defRPr>
            </a:lvl1pPr>
          </a:lstStyle>
          <a:p>
            <a:fld id="{E6360CC8-4BAA-46DC-A27A-58745739D37F}" type="slidenum">
              <a:rPr lang="en-US" altLang="en-US"/>
              <a:pPr/>
              <a:t>‹#›</a:t>
            </a:fld>
            <a:endParaRPr lang="en-US" altLang="en-US"/>
          </a:p>
        </p:txBody>
      </p:sp>
    </p:spTree>
    <p:extLst>
      <p:ext uri="{BB962C8B-B14F-4D97-AF65-F5344CB8AC3E}">
        <p14:creationId xmlns:p14="http://schemas.microsoft.com/office/powerpoint/2010/main" val="317141368"/>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609600" y="457200"/>
            <a:ext cx="8077200" cy="1066800"/>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4">
            <a:extLst>
              <a:ext uri="{FF2B5EF4-FFF2-40B4-BE49-F238E27FC236}">
                <a16:creationId xmlns:a16="http://schemas.microsoft.com/office/drawing/2014/main" id="{6788DED1-BCDC-25BD-D902-9544EF99A4C5}"/>
              </a:ext>
            </a:extLst>
          </p:cNvPr>
          <p:cNvSpPr>
            <a:spLocks noGrp="1"/>
          </p:cNvSpPr>
          <p:nvPr>
            <p:ph type="ftr" sz="quarter" idx="13"/>
          </p:nvPr>
        </p:nvSpPr>
        <p:spPr/>
        <p:txBody>
          <a:bodyPr/>
          <a:lstStyle>
            <a:lvl1pPr>
              <a:defRPr>
                <a:solidFill>
                  <a:schemeClr val="tx2"/>
                </a:solidFill>
              </a:defRPr>
            </a:lvl1pPr>
          </a:lstStyle>
          <a:p>
            <a:pPr>
              <a:defRPr/>
            </a:pPr>
            <a:r>
              <a:rPr lang="en-US"/>
              <a:t>Larson/Farber 5th ed.</a:t>
            </a:r>
          </a:p>
        </p:txBody>
      </p:sp>
      <p:sp>
        <p:nvSpPr>
          <p:cNvPr id="4" name="Slide Number Placeholder 5">
            <a:extLst>
              <a:ext uri="{FF2B5EF4-FFF2-40B4-BE49-F238E27FC236}">
                <a16:creationId xmlns:a16="http://schemas.microsoft.com/office/drawing/2014/main" id="{931B9D17-3200-7727-3DE0-9182C60228D0}"/>
              </a:ext>
            </a:extLst>
          </p:cNvPr>
          <p:cNvSpPr>
            <a:spLocks noGrp="1"/>
          </p:cNvSpPr>
          <p:nvPr>
            <p:ph type="sldNum" sz="quarter" idx="14"/>
          </p:nvPr>
        </p:nvSpPr>
        <p:spPr/>
        <p:txBody>
          <a:bodyPr/>
          <a:lstStyle>
            <a:lvl1pPr>
              <a:defRPr>
                <a:solidFill>
                  <a:schemeClr val="tx2"/>
                </a:solidFill>
              </a:defRPr>
            </a:lvl1pPr>
          </a:lstStyle>
          <a:p>
            <a:fld id="{09DEB1A2-63A7-44B6-BA70-7C36851693E6}" type="slidenum">
              <a:rPr lang="en-US" altLang="en-US"/>
              <a:pPr/>
              <a:t>‹#›</a:t>
            </a:fld>
            <a:endParaRPr lang="en-US" altLang="en-US"/>
          </a:p>
        </p:txBody>
      </p:sp>
    </p:spTree>
    <p:extLst>
      <p:ext uri="{BB962C8B-B14F-4D97-AF65-F5344CB8AC3E}">
        <p14:creationId xmlns:p14="http://schemas.microsoft.com/office/powerpoint/2010/main" val="1983329442"/>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FA5B8CB-5294-D07E-D790-221E066EBDA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7E92349-D34E-AFD6-9480-5285B769FB7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Footer Placeholder 4">
            <a:extLst>
              <a:ext uri="{FF2B5EF4-FFF2-40B4-BE49-F238E27FC236}">
                <a16:creationId xmlns:a16="http://schemas.microsoft.com/office/drawing/2014/main" id="{40A38417-7CDB-4281-877C-0FD54851A72B}"/>
              </a:ext>
            </a:extLst>
          </p:cNvPr>
          <p:cNvSpPr>
            <a:spLocks noGrp="1"/>
          </p:cNvSpPr>
          <p:nvPr>
            <p:ph type="ftr" sz="quarter" idx="3"/>
          </p:nvPr>
        </p:nvSpPr>
        <p:spPr>
          <a:xfrm>
            <a:off x="228600" y="6416675"/>
            <a:ext cx="2895600" cy="365125"/>
          </a:xfrm>
          <a:prstGeom prst="rect">
            <a:avLst/>
          </a:prstGeom>
        </p:spPr>
        <p:txBody>
          <a:bodyPr vert="horz" wrap="square" lIns="91440" tIns="45720" rIns="91440" bIns="45720" numCol="1" anchor="ctr" anchorCtr="0" compatLnSpc="1">
            <a:prstTxWarp prst="textNoShape">
              <a:avLst/>
            </a:prstTxWarp>
          </a:bodyPr>
          <a:lstStyle>
            <a:lvl1pPr eaLnBrk="1" hangingPunct="1">
              <a:spcBef>
                <a:spcPct val="0"/>
              </a:spcBef>
              <a:defRPr sz="1200" i="1">
                <a:latin typeface="Times New Roman" charset="0"/>
                <a:ea typeface="Arial" charset="0"/>
                <a:cs typeface="Arial" charset="0"/>
              </a:defRPr>
            </a:lvl1pPr>
          </a:lstStyle>
          <a:p>
            <a:pPr>
              <a:defRPr/>
            </a:pPr>
            <a:r>
              <a:rPr lang="en-US"/>
              <a:t>Larson/Farber 5th ed.</a:t>
            </a:r>
          </a:p>
        </p:txBody>
      </p:sp>
      <p:sp>
        <p:nvSpPr>
          <p:cNvPr id="8" name="Slide Number Placeholder 5">
            <a:extLst>
              <a:ext uri="{FF2B5EF4-FFF2-40B4-BE49-F238E27FC236}">
                <a16:creationId xmlns:a16="http://schemas.microsoft.com/office/drawing/2014/main" id="{78CF1A95-8F9E-46FD-8D42-97A428AFCDF1}"/>
              </a:ext>
            </a:extLst>
          </p:cNvPr>
          <p:cNvSpPr>
            <a:spLocks noGrp="1"/>
          </p:cNvSpPr>
          <p:nvPr>
            <p:ph type="sldNum" sz="quarter" idx="4"/>
          </p:nvPr>
        </p:nvSpPr>
        <p:spPr>
          <a:xfrm>
            <a:off x="6858000" y="6416675"/>
            <a:ext cx="2133600" cy="3651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800"/>
            </a:lvl1pPr>
          </a:lstStyle>
          <a:p>
            <a:fld id="{C25D79D4-B99A-4D71-A5C4-DCDCEA3141E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Lst>
  <p:transition>
    <p:wipe dir="r"/>
  </p:transition>
  <p:hf hdr="0" dt="0"/>
  <p:txStyles>
    <p:titleStyle>
      <a:lvl1pPr algn="ctr" rtl="0" eaLnBrk="0" fontAlgn="base" hangingPunct="0">
        <a:spcBef>
          <a:spcPct val="0"/>
        </a:spcBef>
        <a:spcAft>
          <a:spcPct val="0"/>
        </a:spcAft>
        <a:defRPr sz="4400" b="1" kern="1200">
          <a:solidFill>
            <a:schemeClr val="tx2"/>
          </a:solidFill>
          <a:latin typeface="+mj-lt"/>
          <a:ea typeface="MS PGothic" panose="020B0600070205080204" pitchFamily="34" charset="-128"/>
          <a:cs typeface="ＭＳ Ｐゴシック" charset="-128"/>
        </a:defRPr>
      </a:lvl1pPr>
      <a:lvl2pPr algn="ctr" rtl="0" eaLnBrk="0" fontAlgn="base" hangingPunct="0">
        <a:spcBef>
          <a:spcPct val="0"/>
        </a:spcBef>
        <a:spcAft>
          <a:spcPct val="0"/>
        </a:spcAft>
        <a:defRPr sz="4400" b="1">
          <a:solidFill>
            <a:schemeClr val="tx2"/>
          </a:solidFill>
          <a:latin typeface="Arial" charset="0"/>
          <a:ea typeface="MS PGothic" panose="020B0600070205080204" pitchFamily="34" charset="-128"/>
          <a:cs typeface="ＭＳ Ｐゴシック" charset="-128"/>
        </a:defRPr>
      </a:lvl2pPr>
      <a:lvl3pPr algn="ctr" rtl="0" eaLnBrk="0" fontAlgn="base" hangingPunct="0">
        <a:spcBef>
          <a:spcPct val="0"/>
        </a:spcBef>
        <a:spcAft>
          <a:spcPct val="0"/>
        </a:spcAft>
        <a:defRPr sz="4400" b="1">
          <a:solidFill>
            <a:schemeClr val="tx2"/>
          </a:solidFill>
          <a:latin typeface="Arial" charset="0"/>
          <a:ea typeface="MS PGothic" panose="020B0600070205080204" pitchFamily="34" charset="-128"/>
          <a:cs typeface="ＭＳ Ｐゴシック" charset="-128"/>
        </a:defRPr>
      </a:lvl3pPr>
      <a:lvl4pPr algn="ctr" rtl="0" eaLnBrk="0" fontAlgn="base" hangingPunct="0">
        <a:spcBef>
          <a:spcPct val="0"/>
        </a:spcBef>
        <a:spcAft>
          <a:spcPct val="0"/>
        </a:spcAft>
        <a:defRPr sz="4400" b="1">
          <a:solidFill>
            <a:schemeClr val="tx2"/>
          </a:solidFill>
          <a:latin typeface="Arial" charset="0"/>
          <a:ea typeface="MS PGothic" panose="020B0600070205080204" pitchFamily="34" charset="-128"/>
          <a:cs typeface="ＭＳ Ｐゴシック" charset="-128"/>
        </a:defRPr>
      </a:lvl4pPr>
      <a:lvl5pPr algn="ctr" rtl="0" eaLnBrk="0" fontAlgn="base" hangingPunct="0">
        <a:spcBef>
          <a:spcPct val="0"/>
        </a:spcBef>
        <a:spcAft>
          <a:spcPct val="0"/>
        </a:spcAft>
        <a:defRPr sz="4400" b="1">
          <a:solidFill>
            <a:schemeClr val="tx2"/>
          </a:solidFill>
          <a:latin typeface="Arial" charset="0"/>
          <a:ea typeface="MS PGothic" panose="020B0600070205080204" pitchFamily="34" charset="-128"/>
          <a:cs typeface="ＭＳ Ｐゴシック"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Times New Roman" charset="0"/>
          <a:cs typeface="Times New Roman" pitchFamily="18" charset="0"/>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Times New Roman" pitchFamily="18" charset="0"/>
          <a:ea typeface="Times New Roman" charset="0"/>
          <a:cs typeface="Times New Roman" pitchFamily="18" charset="0"/>
        </a:defRPr>
      </a:lvl2pPr>
      <a:lvl3pPr marL="1143000" indent="-2286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Times New Roman" charset="0"/>
          <a:cs typeface="Times New Roman" pitchFamily="18" charset="0"/>
        </a:defRPr>
      </a:lvl3pPr>
      <a:lvl4pPr marL="1600200" indent="-2286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Times New Roman" charset="0"/>
          <a:cs typeface="Times New Roman" pitchFamily="18" charset="0"/>
        </a:defRPr>
      </a:lvl4pPr>
      <a:lvl5pPr marL="2057400" indent="-2286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Times New Roman"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51.emf"/></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864746D-30B5-0546-2B43-9AC1FEB26267}"/>
              </a:ext>
            </a:extLst>
          </p:cNvPr>
          <p:cNvSpPr>
            <a:spLocks noGrp="1"/>
          </p:cNvSpPr>
          <p:nvPr>
            <p:ph type="ctrTitle"/>
          </p:nvPr>
        </p:nvSpPr>
        <p:spPr/>
        <p:txBody>
          <a:bodyPr/>
          <a:lstStyle/>
          <a:p>
            <a:pPr eaLnBrk="1" hangingPunct="1"/>
            <a:r>
              <a:rPr lang="en-US" altLang="en-US"/>
              <a:t>Section 2.1</a:t>
            </a:r>
          </a:p>
        </p:txBody>
      </p:sp>
      <p:sp>
        <p:nvSpPr>
          <p:cNvPr id="3" name="Subtitle 2">
            <a:extLst>
              <a:ext uri="{FF2B5EF4-FFF2-40B4-BE49-F238E27FC236}">
                <a16:creationId xmlns:a16="http://schemas.microsoft.com/office/drawing/2014/main" id="{C142D907-F730-4E4C-83BD-F4A880CEE3D4}"/>
              </a:ext>
            </a:extLst>
          </p:cNvPr>
          <p:cNvSpPr>
            <a:spLocks noGrp="1"/>
          </p:cNvSpPr>
          <p:nvPr>
            <p:ph type="subTitle" idx="1"/>
          </p:nvPr>
        </p:nvSpPr>
        <p:spPr/>
        <p:txBody>
          <a:bodyPr/>
          <a:lstStyle/>
          <a:p>
            <a:pPr eaLnBrk="1" hangingPunct="1">
              <a:buFont typeface="Arial" charset="0"/>
              <a:buNone/>
              <a:defRPr/>
            </a:pPr>
            <a:r>
              <a:rPr lang="en-US"/>
              <a:t>Frequency Distributions </a:t>
            </a:r>
          </a:p>
          <a:p>
            <a:pPr eaLnBrk="1" hangingPunct="1">
              <a:buFont typeface="Arial" charset="0"/>
              <a:buNone/>
              <a:defRPr/>
            </a:pPr>
            <a:r>
              <a:rPr lang="en-US"/>
              <a:t>and Their Graphs</a:t>
            </a:r>
          </a:p>
        </p:txBody>
      </p:sp>
      <p:sp>
        <p:nvSpPr>
          <p:cNvPr id="10244" name="Slide Number Placeholder 3">
            <a:extLst>
              <a:ext uri="{FF2B5EF4-FFF2-40B4-BE49-F238E27FC236}">
                <a16:creationId xmlns:a16="http://schemas.microsoft.com/office/drawing/2014/main" id="{BF13EABF-4F5A-05C5-8B7A-117B827CA3B8}"/>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F0A86053-F5E4-4BAE-B80C-CFF103356459}"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1</a:t>
            </a:fld>
            <a:r>
              <a:rPr lang="en-US" altLang="en-US" sz="1200">
                <a:latin typeface="Arial" panose="020B0604020202020204" pitchFamily="34" charset="0"/>
                <a:cs typeface="Arial" panose="020B0604020202020204" pitchFamily="34" charset="0"/>
              </a:rPr>
              <a:t> </a:t>
            </a:r>
          </a:p>
        </p:txBody>
      </p:sp>
      <p:sp>
        <p:nvSpPr>
          <p:cNvPr id="10245" name="Footer Placeholder 2">
            <a:extLst>
              <a:ext uri="{FF2B5EF4-FFF2-40B4-BE49-F238E27FC236}">
                <a16:creationId xmlns:a16="http://schemas.microsoft.com/office/drawing/2014/main" id="{E3FA485E-C0DE-0F72-AF5C-9D97D6C00275}"/>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58791BCE-027B-1633-F56C-D6E0B08E706B}"/>
              </a:ext>
            </a:extLst>
          </p:cNvPr>
          <p:cNvSpPr>
            <a:spLocks noGrp="1"/>
          </p:cNvSpPr>
          <p:nvPr>
            <p:ph type="title"/>
          </p:nvPr>
        </p:nvSpPr>
        <p:spPr/>
        <p:txBody>
          <a:bodyPr/>
          <a:lstStyle/>
          <a:p>
            <a:pPr eaLnBrk="1" hangingPunct="1"/>
            <a:r>
              <a:rPr lang="en-US" altLang="en-US">
                <a:solidFill>
                  <a:srgbClr val="83BB35"/>
                </a:solidFill>
              </a:rPr>
              <a:t>Solution: Constructing a Frequency Distribution</a:t>
            </a:r>
            <a:endParaRPr lang="en-US" altLang="en-US"/>
          </a:p>
        </p:txBody>
      </p:sp>
      <p:sp>
        <p:nvSpPr>
          <p:cNvPr id="56323" name="Content Placeholder 2">
            <a:extLst>
              <a:ext uri="{FF2B5EF4-FFF2-40B4-BE49-F238E27FC236}">
                <a16:creationId xmlns:a16="http://schemas.microsoft.com/office/drawing/2014/main" id="{739933AF-058A-80AB-3CDC-1A30F09CF453}"/>
              </a:ext>
            </a:extLst>
          </p:cNvPr>
          <p:cNvSpPr>
            <a:spLocks noGrp="1"/>
          </p:cNvSpPr>
          <p:nvPr>
            <p:ph idx="1"/>
          </p:nvPr>
        </p:nvSpPr>
        <p:spPr>
          <a:xfrm>
            <a:off x="457200" y="1600200"/>
            <a:ext cx="3883025" cy="4525963"/>
          </a:xfrm>
        </p:spPr>
        <p:txBody>
          <a:bodyPr/>
          <a:lstStyle/>
          <a:p>
            <a:pPr marL="0" indent="0" eaLnBrk="1" hangingPunct="1">
              <a:buFont typeface="Arial" panose="020B0604020202020204" pitchFamily="34" charset="0"/>
              <a:buNone/>
            </a:pPr>
            <a:r>
              <a:rPr lang="en-US" altLang="en-US"/>
              <a:t>The upper limit of the first class is 104 (one less than the lower limit of the second class). </a:t>
            </a:r>
          </a:p>
          <a:p>
            <a:pPr marL="0" indent="0" eaLnBrk="1" hangingPunct="1">
              <a:buFont typeface="Arial" panose="020B0604020202020204" pitchFamily="34" charset="0"/>
              <a:buNone/>
            </a:pPr>
            <a:r>
              <a:rPr lang="en-US" altLang="en-US"/>
              <a:t>Add the class width of 40 to get the upper limit of the next class.</a:t>
            </a:r>
          </a:p>
          <a:p>
            <a:pPr marL="0" indent="0" eaLnBrk="1" hangingPunct="1">
              <a:buFont typeface="Arial" panose="020B0604020202020204" pitchFamily="34" charset="0"/>
              <a:buNone/>
            </a:pPr>
            <a:r>
              <a:rPr lang="en-US" altLang="en-US"/>
              <a:t>	104 + 40 = 144</a:t>
            </a:r>
          </a:p>
          <a:p>
            <a:pPr marL="0" indent="0" eaLnBrk="1" hangingPunct="1">
              <a:buFont typeface="Arial" panose="020B0604020202020204" pitchFamily="34" charset="0"/>
              <a:buNone/>
            </a:pPr>
            <a:r>
              <a:rPr lang="en-US" altLang="en-US"/>
              <a:t>Find the remaining upper limits in the same way.</a:t>
            </a:r>
          </a:p>
        </p:txBody>
      </p:sp>
      <p:graphicFrame>
        <p:nvGraphicFramePr>
          <p:cNvPr id="58410" name="Group 42">
            <a:extLst>
              <a:ext uri="{FF2B5EF4-FFF2-40B4-BE49-F238E27FC236}">
                <a16:creationId xmlns:a16="http://schemas.microsoft.com/office/drawing/2014/main" id="{A41632D5-E527-4A37-9C4A-59CB9C88C048}"/>
              </a:ext>
            </a:extLst>
          </p:cNvPr>
          <p:cNvGraphicFramePr>
            <a:graphicFrameLocks noGrp="1"/>
          </p:cNvGraphicFramePr>
          <p:nvPr/>
        </p:nvGraphicFramePr>
        <p:xfrm>
          <a:off x="4624388" y="1797050"/>
          <a:ext cx="2732087" cy="4022725"/>
        </p:xfrm>
        <a:graphic>
          <a:graphicData uri="http://schemas.openxmlformats.org/drawingml/2006/table">
            <a:tbl>
              <a:tblPr/>
              <a:tblGrid>
                <a:gridCol w="1209675">
                  <a:extLst>
                    <a:ext uri="{9D8B030D-6E8A-4147-A177-3AD203B41FA5}">
                      <a16:colId xmlns:a16="http://schemas.microsoft.com/office/drawing/2014/main" val="20000"/>
                    </a:ext>
                  </a:extLst>
                </a:gridCol>
                <a:gridCol w="1522412">
                  <a:extLst>
                    <a:ext uri="{9D8B030D-6E8A-4147-A177-3AD203B41FA5}">
                      <a16:colId xmlns:a16="http://schemas.microsoft.com/office/drawing/2014/main" val="20001"/>
                    </a:ext>
                  </a:extLst>
                </a:gridCol>
              </a:tblGrid>
              <a:tr h="8228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charset="0"/>
                          <a:ea typeface="Arial" charset="0"/>
                          <a:cs typeface="Arial" charset="0"/>
                        </a:rPr>
                        <a:t>Lower limit</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bg1"/>
                          </a:solidFill>
                          <a:effectLst/>
                          <a:latin typeface="Times New Roman" charset="0"/>
                          <a:ea typeface="Arial" charset="0"/>
                          <a:cs typeface="Arial" charset="0"/>
                        </a:rPr>
                        <a:t>Upper limit</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4571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accent2"/>
                          </a:solidFill>
                          <a:effectLst/>
                          <a:latin typeface="Times New Roman" charset="0"/>
                          <a:ea typeface="Arial" charset="0"/>
                          <a:cs typeface="Arial" charset="0"/>
                        </a:rPr>
                        <a:t>65</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accent2"/>
                          </a:solidFill>
                          <a:effectLst/>
                          <a:latin typeface="Times New Roman" charset="0"/>
                          <a:ea typeface="Arial" charset="0"/>
                          <a:cs typeface="Arial" charset="0"/>
                        </a:rPr>
                        <a:t>104</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571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accent2"/>
                          </a:solidFill>
                          <a:effectLst/>
                          <a:latin typeface="Times New Roman" charset="0"/>
                          <a:ea typeface="Arial" charset="0"/>
                          <a:cs typeface="Arial" charset="0"/>
                        </a:rPr>
                        <a:t>105</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accent2"/>
                          </a:solidFill>
                          <a:effectLst/>
                          <a:latin typeface="Times New Roman" charset="0"/>
                          <a:ea typeface="Arial" charset="0"/>
                          <a:cs typeface="Arial" charset="0"/>
                        </a:rPr>
                        <a:t>144</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4571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ea typeface="Arial" charset="0"/>
                          <a:cs typeface="Arial" charset="0"/>
                        </a:rPr>
                        <a:t>145</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ea typeface="Arial" charset="0"/>
                          <a:cs typeface="Arial" charset="0"/>
                        </a:rPr>
                        <a:t>184</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571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ea typeface="Arial" charset="0"/>
                          <a:cs typeface="Arial" charset="0"/>
                        </a:rPr>
                        <a:t>185</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ea typeface="Arial" charset="0"/>
                          <a:cs typeface="Arial" charset="0"/>
                        </a:rPr>
                        <a:t>224</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4571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ea typeface="Arial" charset="0"/>
                          <a:cs typeface="Arial" charset="0"/>
                        </a:rPr>
                        <a:t>225</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ea typeface="Arial" charset="0"/>
                          <a:cs typeface="Arial" charset="0"/>
                        </a:rPr>
                        <a:t>264</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4571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ea typeface="Arial" charset="0"/>
                          <a:cs typeface="Arial" charset="0"/>
                        </a:rPr>
                        <a:t>265</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ea typeface="Arial" charset="0"/>
                          <a:cs typeface="Arial" charset="0"/>
                        </a:rPr>
                        <a:t>304</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4571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ea typeface="Arial" charset="0"/>
                          <a:cs typeface="Arial" charset="0"/>
                        </a:rPr>
                        <a:t>305</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ea typeface="Arial" charset="0"/>
                          <a:cs typeface="Arial" charset="0"/>
                        </a:rPr>
                        <a:t>344</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 name="Curved Right Arrow 6">
            <a:extLst>
              <a:ext uri="{FF2B5EF4-FFF2-40B4-BE49-F238E27FC236}">
                <a16:creationId xmlns:a16="http://schemas.microsoft.com/office/drawing/2014/main" id="{377E4510-3740-4F07-ACFD-CBCB0E691115}"/>
              </a:ext>
            </a:extLst>
          </p:cNvPr>
          <p:cNvSpPr/>
          <p:nvPr/>
        </p:nvSpPr>
        <p:spPr>
          <a:xfrm flipH="1">
            <a:off x="6892925" y="2813050"/>
            <a:ext cx="396875" cy="609600"/>
          </a:xfrm>
          <a:prstGeom prst="curvedRightArrow">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schemeClr val="tx1"/>
              </a:solidFill>
            </a:endParaRPr>
          </a:p>
        </p:txBody>
      </p:sp>
      <p:sp>
        <p:nvSpPr>
          <p:cNvPr id="56350" name="TextBox 8">
            <a:extLst>
              <a:ext uri="{FF2B5EF4-FFF2-40B4-BE49-F238E27FC236}">
                <a16:creationId xmlns:a16="http://schemas.microsoft.com/office/drawing/2014/main" id="{E3A9613C-0011-4B27-D781-D899C8F5FBAA}"/>
              </a:ext>
            </a:extLst>
          </p:cNvPr>
          <p:cNvSpPr txBox="1">
            <a:spLocks noChangeArrowheads="1"/>
          </p:cNvSpPr>
          <p:nvPr/>
        </p:nvSpPr>
        <p:spPr bwMode="auto">
          <a:xfrm>
            <a:off x="7329488" y="2563813"/>
            <a:ext cx="15287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2400">
                <a:solidFill>
                  <a:schemeClr val="accent2"/>
                </a:solidFill>
                <a:cs typeface="Arial" panose="020B0604020202020204" pitchFamily="34" charset="0"/>
              </a:rPr>
              <a:t>Class width = 40</a:t>
            </a:r>
          </a:p>
        </p:txBody>
      </p:sp>
      <p:cxnSp>
        <p:nvCxnSpPr>
          <p:cNvPr id="17" name="Straight Arrow Connector 16">
            <a:extLst>
              <a:ext uri="{FF2B5EF4-FFF2-40B4-BE49-F238E27FC236}">
                <a16:creationId xmlns:a16="http://schemas.microsoft.com/office/drawing/2014/main" id="{1B38B12B-CEE6-45CF-BCCD-D7F8CD844E86}"/>
              </a:ext>
            </a:extLst>
          </p:cNvPr>
          <p:cNvCxnSpPr/>
          <p:nvPr/>
        </p:nvCxnSpPr>
        <p:spPr>
          <a:xfrm flipV="1">
            <a:off x="5510213" y="2900363"/>
            <a:ext cx="841375" cy="357187"/>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7678" name="Slide Number Placeholder 3">
            <a:extLst>
              <a:ext uri="{FF2B5EF4-FFF2-40B4-BE49-F238E27FC236}">
                <a16:creationId xmlns:a16="http://schemas.microsoft.com/office/drawing/2014/main" id="{1048708E-855C-7EAD-6AFD-0688DA544C1B}"/>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532CAF38-A857-4EC1-8714-1A4D3A021F92}"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10</a:t>
            </a:fld>
            <a:r>
              <a:rPr lang="en-US" altLang="en-US" sz="1200">
                <a:latin typeface="Arial" panose="020B0604020202020204" pitchFamily="34" charset="0"/>
                <a:cs typeface="Arial" panose="020B0604020202020204" pitchFamily="34" charset="0"/>
              </a:rPr>
              <a:t> </a:t>
            </a:r>
          </a:p>
        </p:txBody>
      </p:sp>
      <p:sp>
        <p:nvSpPr>
          <p:cNvPr id="27679" name="Footer Placeholder 2">
            <a:extLst>
              <a:ext uri="{FF2B5EF4-FFF2-40B4-BE49-F238E27FC236}">
                <a16:creationId xmlns:a16="http://schemas.microsoft.com/office/drawing/2014/main" id="{17E7018F-C503-55EE-F699-AF8BD914283E}"/>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7"/>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3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63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46660B2E-29CF-E427-A3CD-E9A578C38852}"/>
              </a:ext>
            </a:extLst>
          </p:cNvPr>
          <p:cNvSpPr>
            <a:spLocks noGrp="1"/>
          </p:cNvSpPr>
          <p:nvPr>
            <p:ph type="title"/>
          </p:nvPr>
        </p:nvSpPr>
        <p:spPr/>
        <p:txBody>
          <a:bodyPr/>
          <a:lstStyle/>
          <a:p>
            <a:pPr eaLnBrk="1" hangingPunct="1"/>
            <a:r>
              <a:rPr lang="en-US" altLang="en-US">
                <a:solidFill>
                  <a:srgbClr val="83BB35"/>
                </a:solidFill>
              </a:rPr>
              <a:t>Solution: Constructing a Frequency Distribution</a:t>
            </a:r>
            <a:endParaRPr lang="en-US" altLang="en-US"/>
          </a:p>
        </p:txBody>
      </p:sp>
      <p:sp>
        <p:nvSpPr>
          <p:cNvPr id="29699" name="Content Placeholder 2">
            <a:extLst>
              <a:ext uri="{FF2B5EF4-FFF2-40B4-BE49-F238E27FC236}">
                <a16:creationId xmlns:a16="http://schemas.microsoft.com/office/drawing/2014/main" id="{A150E9EC-BBD1-9F12-12E7-AC7C21D4E967}"/>
              </a:ext>
            </a:extLst>
          </p:cNvPr>
          <p:cNvSpPr>
            <a:spLocks noGrp="1"/>
          </p:cNvSpPr>
          <p:nvPr>
            <p:ph idx="1"/>
          </p:nvPr>
        </p:nvSpPr>
        <p:spPr>
          <a:xfrm>
            <a:off x="361950" y="1390650"/>
            <a:ext cx="8626475" cy="4525963"/>
          </a:xfrm>
        </p:spPr>
        <p:txBody>
          <a:bodyPr/>
          <a:lstStyle/>
          <a:p>
            <a:pPr marL="514350" indent="-514350" eaLnBrk="1" hangingPunct="1">
              <a:buFont typeface="Arial" panose="020B0604020202020204" pitchFamily="34" charset="0"/>
              <a:buAutoNum type="arabicPeriod" startAt="4"/>
            </a:pPr>
            <a:r>
              <a:rPr lang="en-US" altLang="en-US"/>
              <a:t>Make a tally mark for each data entry in each row.</a:t>
            </a:r>
          </a:p>
          <a:p>
            <a:pPr marL="514350" indent="-514350" eaLnBrk="1" hangingPunct="1">
              <a:buFont typeface="Arial" panose="020B0604020202020204" pitchFamily="34" charset="0"/>
              <a:buAutoNum type="arabicPeriod" startAt="4"/>
            </a:pPr>
            <a:r>
              <a:rPr lang="en-US" altLang="en-US"/>
              <a:t>Count the tally marks to find the total frequency </a:t>
            </a:r>
            <a:r>
              <a:rPr lang="en-US" altLang="en-US" i="1"/>
              <a:t>f</a:t>
            </a:r>
            <a:r>
              <a:rPr lang="en-US" altLang="en-US"/>
              <a:t> for each row.</a:t>
            </a:r>
          </a:p>
        </p:txBody>
      </p:sp>
      <p:sp>
        <p:nvSpPr>
          <p:cNvPr id="29700" name="Slide Number Placeholder 3">
            <a:extLst>
              <a:ext uri="{FF2B5EF4-FFF2-40B4-BE49-F238E27FC236}">
                <a16:creationId xmlns:a16="http://schemas.microsoft.com/office/drawing/2014/main" id="{F1069CB1-0C04-7F21-FA92-69C76468FA1E}"/>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4A31CBC3-A492-479B-A9F6-677E99D9410A}"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11</a:t>
            </a:fld>
            <a:r>
              <a:rPr lang="en-US" altLang="en-US" sz="1200">
                <a:latin typeface="Arial" panose="020B0604020202020204" pitchFamily="34" charset="0"/>
                <a:cs typeface="Arial" panose="020B0604020202020204" pitchFamily="34" charset="0"/>
              </a:rPr>
              <a:t> </a:t>
            </a:r>
          </a:p>
        </p:txBody>
      </p:sp>
      <p:sp>
        <p:nvSpPr>
          <p:cNvPr id="29701" name="Footer Placeholder 2">
            <a:extLst>
              <a:ext uri="{FF2B5EF4-FFF2-40B4-BE49-F238E27FC236}">
                <a16:creationId xmlns:a16="http://schemas.microsoft.com/office/drawing/2014/main" id="{CEA2014D-102D-0D2E-7ECD-B4C6726B28E7}"/>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
        <p:nvSpPr>
          <p:cNvPr id="29702" name="Line 54">
            <a:extLst>
              <a:ext uri="{FF2B5EF4-FFF2-40B4-BE49-F238E27FC236}">
                <a16:creationId xmlns:a16="http://schemas.microsoft.com/office/drawing/2014/main" id="{60C9EFD9-6980-2D3C-857E-DCEA2DD04AD1}"/>
              </a:ext>
            </a:extLst>
          </p:cNvPr>
          <p:cNvSpPr>
            <a:spLocks noChangeShapeType="1"/>
          </p:cNvSpPr>
          <p:nvPr/>
        </p:nvSpPr>
        <p:spPr bwMode="auto">
          <a:xfrm flipH="1">
            <a:off x="720725" y="3411538"/>
            <a:ext cx="34925" cy="18637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p>
            <a:endParaRPr lang="zh-CN" altLang="en-US"/>
          </a:p>
        </p:txBody>
      </p:sp>
      <p:pic>
        <p:nvPicPr>
          <p:cNvPr id="29703" name="Picture 1">
            <a:extLst>
              <a:ext uri="{FF2B5EF4-FFF2-40B4-BE49-F238E27FC236}">
                <a16:creationId xmlns:a16="http://schemas.microsoft.com/office/drawing/2014/main" id="{74819907-E81A-CB06-71D7-0967729CC0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5050" y="2679700"/>
            <a:ext cx="6640513" cy="37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EB936D52-23D3-8388-C0C1-5F627A5F1299}"/>
              </a:ext>
            </a:extLst>
          </p:cNvPr>
          <p:cNvSpPr>
            <a:spLocks noGrp="1"/>
          </p:cNvSpPr>
          <p:nvPr>
            <p:ph type="title"/>
          </p:nvPr>
        </p:nvSpPr>
        <p:spPr/>
        <p:txBody>
          <a:bodyPr/>
          <a:lstStyle/>
          <a:p>
            <a:pPr eaLnBrk="1" hangingPunct="1"/>
            <a:r>
              <a:rPr lang="en-US" altLang="en-US"/>
              <a:t>Determining the Midpoint for each Row</a:t>
            </a:r>
          </a:p>
        </p:txBody>
      </p:sp>
      <p:sp>
        <p:nvSpPr>
          <p:cNvPr id="31747" name="Content Placeholder 2">
            <a:extLst>
              <a:ext uri="{FF2B5EF4-FFF2-40B4-BE49-F238E27FC236}">
                <a16:creationId xmlns:a16="http://schemas.microsoft.com/office/drawing/2014/main" id="{D29B358B-CD46-2519-635F-17858CCA73FB}"/>
              </a:ext>
            </a:extLst>
          </p:cNvPr>
          <p:cNvSpPr>
            <a:spLocks noGrp="1"/>
          </p:cNvSpPr>
          <p:nvPr>
            <p:ph idx="1"/>
          </p:nvPr>
        </p:nvSpPr>
        <p:spPr>
          <a:xfrm>
            <a:off x="495300" y="1409700"/>
            <a:ext cx="8229600" cy="1385888"/>
          </a:xfrm>
        </p:spPr>
        <p:txBody>
          <a:bodyPr/>
          <a:lstStyle/>
          <a:p>
            <a:pPr eaLnBrk="1" hangingPunct="1">
              <a:buFont typeface="Arial" panose="020B0604020202020204" pitchFamily="34" charset="0"/>
              <a:buNone/>
            </a:pPr>
            <a:r>
              <a:rPr lang="en-US" altLang="en-US" b="1">
                <a:solidFill>
                  <a:schemeClr val="accent2"/>
                </a:solidFill>
              </a:rPr>
              <a:t>Midpoint of a class:</a:t>
            </a:r>
          </a:p>
          <a:p>
            <a:pPr eaLnBrk="1" hangingPunct="1">
              <a:buFont typeface="Arial" panose="020B0604020202020204" pitchFamily="34" charset="0"/>
              <a:buNone/>
            </a:pPr>
            <a:endParaRPr lang="en-US" altLang="en-US" b="1">
              <a:solidFill>
                <a:schemeClr val="accent2"/>
              </a:solidFill>
            </a:endParaRPr>
          </a:p>
          <a:p>
            <a:pPr lvl="2" eaLnBrk="1" hangingPunct="1"/>
            <a:endParaRPr lang="en-US" altLang="en-US"/>
          </a:p>
        </p:txBody>
      </p:sp>
      <p:graphicFrame>
        <p:nvGraphicFramePr>
          <p:cNvPr id="31748" name="Object 6">
            <a:extLst>
              <a:ext uri="{FF2B5EF4-FFF2-40B4-BE49-F238E27FC236}">
                <a16:creationId xmlns:a16="http://schemas.microsoft.com/office/drawing/2014/main" id="{61DF6DC5-29C5-2BF3-DB9B-6B81D6AC2A34}"/>
              </a:ext>
            </a:extLst>
          </p:cNvPr>
          <p:cNvGraphicFramePr>
            <a:graphicFrameLocks noChangeAspect="1"/>
          </p:cNvGraphicFramePr>
          <p:nvPr/>
        </p:nvGraphicFramePr>
        <p:xfrm>
          <a:off x="3849688" y="1363663"/>
          <a:ext cx="5138737" cy="808037"/>
        </p:xfrm>
        <a:graphic>
          <a:graphicData uri="http://schemas.openxmlformats.org/presentationml/2006/ole">
            <mc:AlternateContent xmlns:mc="http://schemas.openxmlformats.org/markup-compatibility/2006">
              <mc:Choice xmlns:v="urn:schemas-microsoft-com:vml" Requires="v">
                <p:oleObj name="Equation" r:id="rId3" imgW="2501900" imgH="393700" progId="Equation.DSMT4">
                  <p:embed/>
                </p:oleObj>
              </mc:Choice>
              <mc:Fallback>
                <p:oleObj name="Equation" r:id="rId3" imgW="2501900" imgH="3937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9688" y="1363663"/>
                        <a:ext cx="5138737" cy="80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9" name="Slide Number Placeholder 3">
            <a:extLst>
              <a:ext uri="{FF2B5EF4-FFF2-40B4-BE49-F238E27FC236}">
                <a16:creationId xmlns:a16="http://schemas.microsoft.com/office/drawing/2014/main" id="{8EDF37A4-6180-05FB-0A0D-F44079157937}"/>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FDCFAD68-14F9-4680-A5B7-D9692B49C88F}"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12</a:t>
            </a:fld>
            <a:r>
              <a:rPr lang="en-US" altLang="en-US" sz="1200">
                <a:latin typeface="Arial" panose="020B0604020202020204" pitchFamily="34" charset="0"/>
                <a:cs typeface="Arial" panose="020B0604020202020204" pitchFamily="34" charset="0"/>
              </a:rPr>
              <a:t> </a:t>
            </a:r>
          </a:p>
        </p:txBody>
      </p:sp>
      <p:sp>
        <p:nvSpPr>
          <p:cNvPr id="31750" name="Footer Placeholder 2">
            <a:extLst>
              <a:ext uri="{FF2B5EF4-FFF2-40B4-BE49-F238E27FC236}">
                <a16:creationId xmlns:a16="http://schemas.microsoft.com/office/drawing/2014/main" id="{65F8F447-1C01-4518-3C56-EE4E352CC1FB}"/>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pic>
        <p:nvPicPr>
          <p:cNvPr id="31751" name="Picture 1">
            <a:extLst>
              <a:ext uri="{FF2B5EF4-FFF2-40B4-BE49-F238E27FC236}">
                <a16:creationId xmlns:a16="http://schemas.microsoft.com/office/drawing/2014/main" id="{41850F72-32BD-7ED2-9B58-61BF24B7120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4863" y="2138363"/>
            <a:ext cx="6049962"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TextBox 8">
            <a:extLst>
              <a:ext uri="{FF2B5EF4-FFF2-40B4-BE49-F238E27FC236}">
                <a16:creationId xmlns:a16="http://schemas.microsoft.com/office/drawing/2014/main" id="{A177F371-919B-E474-55D8-1955BB90DBB8}"/>
              </a:ext>
            </a:extLst>
          </p:cNvPr>
          <p:cNvSpPr txBox="1">
            <a:spLocks noChangeArrowheads="1"/>
          </p:cNvSpPr>
          <p:nvPr/>
        </p:nvSpPr>
        <p:spPr bwMode="auto">
          <a:xfrm>
            <a:off x="4572000" y="3636963"/>
            <a:ext cx="277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2400">
                <a:solidFill>
                  <a:schemeClr val="accent2"/>
                </a:solidFill>
                <a:cs typeface="Arial" panose="020B0604020202020204" pitchFamily="34" charset="0"/>
              </a:rPr>
              <a:t>Class width = 40</a:t>
            </a:r>
          </a:p>
        </p:txBody>
      </p:sp>
      <p:sp>
        <p:nvSpPr>
          <p:cNvPr id="11" name="Curved Right Arrow 10">
            <a:extLst>
              <a:ext uri="{FF2B5EF4-FFF2-40B4-BE49-F238E27FC236}">
                <a16:creationId xmlns:a16="http://schemas.microsoft.com/office/drawing/2014/main" id="{ED09D800-FCBF-427B-9856-58E815964B51}"/>
              </a:ext>
            </a:extLst>
          </p:cNvPr>
          <p:cNvSpPr/>
          <p:nvPr/>
        </p:nvSpPr>
        <p:spPr>
          <a:xfrm flipH="1">
            <a:off x="3829050" y="3457575"/>
            <a:ext cx="603250" cy="868363"/>
          </a:xfrm>
          <a:prstGeom prst="curvedRightArrow">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schemeClr val="tx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2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687F2C3C-2E0C-6488-E651-50B237970316}"/>
              </a:ext>
            </a:extLst>
          </p:cNvPr>
          <p:cNvSpPr>
            <a:spLocks noGrp="1"/>
          </p:cNvSpPr>
          <p:nvPr>
            <p:ph type="title"/>
          </p:nvPr>
        </p:nvSpPr>
        <p:spPr/>
        <p:txBody>
          <a:bodyPr/>
          <a:lstStyle/>
          <a:p>
            <a:pPr eaLnBrk="1" hangingPunct="1"/>
            <a:r>
              <a:rPr lang="en-US" altLang="en-US"/>
              <a:t>Determining the Relative Frequency</a:t>
            </a:r>
          </a:p>
        </p:txBody>
      </p:sp>
      <p:sp>
        <p:nvSpPr>
          <p:cNvPr id="33795" name="Content Placeholder 2">
            <a:extLst>
              <a:ext uri="{FF2B5EF4-FFF2-40B4-BE49-F238E27FC236}">
                <a16:creationId xmlns:a16="http://schemas.microsoft.com/office/drawing/2014/main" id="{3ED9E6D0-9B5E-89CD-C06D-D028D411B385}"/>
              </a:ext>
            </a:extLst>
          </p:cNvPr>
          <p:cNvSpPr>
            <a:spLocks noGrp="1"/>
          </p:cNvSpPr>
          <p:nvPr>
            <p:ph idx="1"/>
          </p:nvPr>
        </p:nvSpPr>
        <p:spPr>
          <a:xfrm>
            <a:off x="320675" y="1303338"/>
            <a:ext cx="8229600" cy="1487487"/>
          </a:xfrm>
        </p:spPr>
        <p:txBody>
          <a:bodyPr/>
          <a:lstStyle/>
          <a:p>
            <a:pPr eaLnBrk="1" hangingPunct="1">
              <a:buFont typeface="Arial" panose="020B0604020202020204" pitchFamily="34" charset="0"/>
              <a:buNone/>
            </a:pPr>
            <a:r>
              <a:rPr lang="en-US" altLang="en-US" b="1">
                <a:solidFill>
                  <a:schemeClr val="accent2"/>
                </a:solidFill>
              </a:rPr>
              <a:t>Relative Frequency of a class </a:t>
            </a:r>
          </a:p>
          <a:p>
            <a:pPr eaLnBrk="1" hangingPunct="1"/>
            <a:r>
              <a:rPr lang="en-US" altLang="en-US"/>
              <a:t>Portion or percentage of the data that falls in a particular class. </a:t>
            </a:r>
          </a:p>
          <a:p>
            <a:pPr eaLnBrk="1" hangingPunct="1">
              <a:buFont typeface="Arial" panose="020B0604020202020204" pitchFamily="34" charset="0"/>
              <a:buNone/>
            </a:pPr>
            <a:endParaRPr lang="en-US" altLang="en-US"/>
          </a:p>
        </p:txBody>
      </p:sp>
      <p:graphicFrame>
        <p:nvGraphicFramePr>
          <p:cNvPr id="33796" name="Object 6">
            <a:extLst>
              <a:ext uri="{FF2B5EF4-FFF2-40B4-BE49-F238E27FC236}">
                <a16:creationId xmlns:a16="http://schemas.microsoft.com/office/drawing/2014/main" id="{A394264D-AE19-8409-072E-89AB195C20AC}"/>
              </a:ext>
            </a:extLst>
          </p:cNvPr>
          <p:cNvGraphicFramePr>
            <a:graphicFrameLocks noChangeAspect="1"/>
          </p:cNvGraphicFramePr>
          <p:nvPr/>
        </p:nvGraphicFramePr>
        <p:xfrm>
          <a:off x="636588" y="2782888"/>
          <a:ext cx="5886450" cy="971550"/>
        </p:xfrm>
        <a:graphic>
          <a:graphicData uri="http://schemas.openxmlformats.org/presentationml/2006/ole">
            <mc:AlternateContent xmlns:mc="http://schemas.openxmlformats.org/markup-compatibility/2006">
              <mc:Choice xmlns:v="urn:schemas-microsoft-com:vml" Requires="v">
                <p:oleObj name="Equation" r:id="rId3" imgW="2616200" imgH="431800" progId="Equation.3">
                  <p:embed/>
                </p:oleObj>
              </mc:Choice>
              <mc:Fallback>
                <p:oleObj name="Equation" r:id="rId3" imgW="2616200" imgH="431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8" y="2782888"/>
                        <a:ext cx="5886450"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Box 10">
            <a:extLst>
              <a:ext uri="{FF2B5EF4-FFF2-40B4-BE49-F238E27FC236}">
                <a16:creationId xmlns:a16="http://schemas.microsoft.com/office/drawing/2014/main" id="{6D28A887-4BB6-4BA9-928D-CCD9F6B052C8}"/>
              </a:ext>
            </a:extLst>
          </p:cNvPr>
          <p:cNvSpPr txBox="1"/>
          <p:nvPr/>
        </p:nvSpPr>
        <p:spPr>
          <a:xfrm>
            <a:off x="365125" y="2971800"/>
            <a:ext cx="854075" cy="519113"/>
          </a:xfrm>
          <a:prstGeom prst="rect">
            <a:avLst/>
          </a:prstGeom>
          <a:noFill/>
        </p:spPr>
        <p:txBody>
          <a:bodyPr>
            <a:spAutoFit/>
          </a:bodyPr>
          <a:lstStyle/>
          <a:p>
            <a:pPr eaLnBrk="1" hangingPunct="1">
              <a:buClr>
                <a:schemeClr val="accent1"/>
              </a:buClr>
              <a:buFont typeface="Arial" pitchFamily="34" charset="0"/>
              <a:buChar char="•"/>
              <a:defRPr/>
            </a:pPr>
            <a:r>
              <a:rPr lang="en-US" dirty="0">
                <a:latin typeface="+mn-lt"/>
                <a:cs typeface="Arial" charset="0"/>
              </a:rPr>
              <a:t> </a:t>
            </a:r>
          </a:p>
        </p:txBody>
      </p:sp>
      <p:sp>
        <p:nvSpPr>
          <p:cNvPr id="33798" name="Slide Number Placeholder 3">
            <a:extLst>
              <a:ext uri="{FF2B5EF4-FFF2-40B4-BE49-F238E27FC236}">
                <a16:creationId xmlns:a16="http://schemas.microsoft.com/office/drawing/2014/main" id="{491F86AB-2AD1-96CB-AB1F-0442F3D46916}"/>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208983EC-190D-40AC-A140-BDBE442903BC}"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13</a:t>
            </a:fld>
            <a:r>
              <a:rPr lang="en-US" altLang="en-US" sz="1200">
                <a:latin typeface="Arial" panose="020B0604020202020204" pitchFamily="34" charset="0"/>
                <a:cs typeface="Arial" panose="020B0604020202020204" pitchFamily="34" charset="0"/>
              </a:rPr>
              <a:t> </a:t>
            </a:r>
          </a:p>
        </p:txBody>
      </p:sp>
      <p:sp>
        <p:nvSpPr>
          <p:cNvPr id="33799" name="Footer Placeholder 2">
            <a:extLst>
              <a:ext uri="{FF2B5EF4-FFF2-40B4-BE49-F238E27FC236}">
                <a16:creationId xmlns:a16="http://schemas.microsoft.com/office/drawing/2014/main" id="{9526EE23-0ACB-0189-FA3F-B5A08FB3AF98}"/>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pic>
        <p:nvPicPr>
          <p:cNvPr id="33800" name="Picture 1">
            <a:extLst>
              <a:ext uri="{FF2B5EF4-FFF2-40B4-BE49-F238E27FC236}">
                <a16:creationId xmlns:a16="http://schemas.microsoft.com/office/drawing/2014/main" id="{812862FA-706B-7C9C-873E-A584B60DFDC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85950" y="3792538"/>
            <a:ext cx="5611813" cy="262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ounded Rectangle 12">
            <a:extLst>
              <a:ext uri="{FF2B5EF4-FFF2-40B4-BE49-F238E27FC236}">
                <a16:creationId xmlns:a16="http://schemas.microsoft.com/office/drawing/2014/main" id="{5E70C913-50DC-40D7-87C4-4D68010367B2}"/>
              </a:ext>
            </a:extLst>
          </p:cNvPr>
          <p:cNvSpPr/>
          <p:nvPr/>
        </p:nvSpPr>
        <p:spPr>
          <a:xfrm>
            <a:off x="6207125" y="3744913"/>
            <a:ext cx="1470025" cy="2827337"/>
          </a:xfrm>
          <a:prstGeom prst="roundRect">
            <a:avLst/>
          </a:prstGeom>
          <a:noFill/>
          <a:ln w="539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Down Arrow 2">
            <a:extLst>
              <a:ext uri="{FF2B5EF4-FFF2-40B4-BE49-F238E27FC236}">
                <a16:creationId xmlns:a16="http://schemas.microsoft.com/office/drawing/2014/main" id="{0DDCF024-2842-4F43-BAF5-4B62480D420C}"/>
              </a:ext>
            </a:extLst>
          </p:cNvPr>
          <p:cNvSpPr/>
          <p:nvPr/>
        </p:nvSpPr>
        <p:spPr>
          <a:xfrm>
            <a:off x="6794500" y="2673350"/>
            <a:ext cx="449263" cy="963613"/>
          </a:xfrm>
          <a:prstGeom prst="down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B6CCD197-3335-37B7-01F3-9C3E6BD7B2A4}"/>
              </a:ext>
            </a:extLst>
          </p:cNvPr>
          <p:cNvSpPr>
            <a:spLocks noGrp="1"/>
          </p:cNvSpPr>
          <p:nvPr>
            <p:ph type="title"/>
          </p:nvPr>
        </p:nvSpPr>
        <p:spPr/>
        <p:txBody>
          <a:bodyPr/>
          <a:lstStyle/>
          <a:p>
            <a:pPr eaLnBrk="1" hangingPunct="1"/>
            <a:r>
              <a:rPr lang="en-US" altLang="en-US"/>
              <a:t>Determining the Cumulative Frequency</a:t>
            </a:r>
          </a:p>
        </p:txBody>
      </p:sp>
      <p:sp>
        <p:nvSpPr>
          <p:cNvPr id="35843" name="Content Placeholder 2">
            <a:extLst>
              <a:ext uri="{FF2B5EF4-FFF2-40B4-BE49-F238E27FC236}">
                <a16:creationId xmlns:a16="http://schemas.microsoft.com/office/drawing/2014/main" id="{AB376D86-E968-FC81-4A96-E03C71331760}"/>
              </a:ext>
            </a:extLst>
          </p:cNvPr>
          <p:cNvSpPr>
            <a:spLocks noGrp="1"/>
          </p:cNvSpPr>
          <p:nvPr>
            <p:ph idx="1"/>
          </p:nvPr>
        </p:nvSpPr>
        <p:spPr>
          <a:xfrm>
            <a:off x="442913" y="1471613"/>
            <a:ext cx="8229600" cy="1385887"/>
          </a:xfrm>
        </p:spPr>
        <p:txBody>
          <a:bodyPr/>
          <a:lstStyle/>
          <a:p>
            <a:pPr eaLnBrk="1" hangingPunct="1">
              <a:buFont typeface="Arial" panose="020B0604020202020204" pitchFamily="34" charset="0"/>
              <a:buNone/>
            </a:pPr>
            <a:r>
              <a:rPr lang="en-US" altLang="en-US" b="1">
                <a:solidFill>
                  <a:schemeClr val="accent2"/>
                </a:solidFill>
              </a:rPr>
              <a:t>Cumulative frequency of a class</a:t>
            </a:r>
          </a:p>
          <a:p>
            <a:pPr eaLnBrk="1" hangingPunct="1"/>
            <a:r>
              <a:rPr lang="en-US" altLang="en-US"/>
              <a:t>The sum of the frequencies for that class and all previous classes.</a:t>
            </a:r>
          </a:p>
          <a:p>
            <a:pPr lvl="2" eaLnBrk="1" hangingPunct="1"/>
            <a:endParaRPr lang="en-US" altLang="en-US"/>
          </a:p>
        </p:txBody>
      </p:sp>
      <p:sp>
        <p:nvSpPr>
          <p:cNvPr id="35844" name="Slide Number Placeholder 3">
            <a:extLst>
              <a:ext uri="{FF2B5EF4-FFF2-40B4-BE49-F238E27FC236}">
                <a16:creationId xmlns:a16="http://schemas.microsoft.com/office/drawing/2014/main" id="{4CDDF272-0562-7F82-62CA-77C0342AA4AE}"/>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5176CD53-8E0B-41AF-9605-3CE292FFDC80}"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14</a:t>
            </a:fld>
            <a:r>
              <a:rPr lang="en-US" altLang="en-US" sz="1200">
                <a:latin typeface="Arial" panose="020B0604020202020204" pitchFamily="34" charset="0"/>
                <a:cs typeface="Arial" panose="020B0604020202020204" pitchFamily="34" charset="0"/>
              </a:rPr>
              <a:t> </a:t>
            </a:r>
          </a:p>
        </p:txBody>
      </p:sp>
      <p:sp>
        <p:nvSpPr>
          <p:cNvPr id="35845" name="Footer Placeholder 2">
            <a:extLst>
              <a:ext uri="{FF2B5EF4-FFF2-40B4-BE49-F238E27FC236}">
                <a16:creationId xmlns:a16="http://schemas.microsoft.com/office/drawing/2014/main" id="{C2106157-5DDD-19E6-96FE-FC5BB43AA39B}"/>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pic>
        <p:nvPicPr>
          <p:cNvPr id="35846" name="Picture 1">
            <a:extLst>
              <a:ext uri="{FF2B5EF4-FFF2-40B4-BE49-F238E27FC236}">
                <a16:creationId xmlns:a16="http://schemas.microsoft.com/office/drawing/2014/main" id="{6398ADBD-6572-74F8-64F1-DC7D80D7ED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911475"/>
            <a:ext cx="8251825"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ounded Rectangle 16">
            <a:extLst>
              <a:ext uri="{FF2B5EF4-FFF2-40B4-BE49-F238E27FC236}">
                <a16:creationId xmlns:a16="http://schemas.microsoft.com/office/drawing/2014/main" id="{93028670-CD72-446F-B7EA-E5699CA7D423}"/>
              </a:ext>
            </a:extLst>
          </p:cNvPr>
          <p:cNvSpPr/>
          <p:nvPr/>
        </p:nvSpPr>
        <p:spPr>
          <a:xfrm>
            <a:off x="7186613" y="2678113"/>
            <a:ext cx="1801812" cy="3436937"/>
          </a:xfrm>
          <a:prstGeom prst="roundRect">
            <a:avLst/>
          </a:prstGeom>
          <a:noFill/>
          <a:ln w="539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Down Arrow 17">
            <a:extLst>
              <a:ext uri="{FF2B5EF4-FFF2-40B4-BE49-F238E27FC236}">
                <a16:creationId xmlns:a16="http://schemas.microsoft.com/office/drawing/2014/main" id="{9E470E0C-2260-4A0A-A06C-A636EEB4C464}"/>
              </a:ext>
            </a:extLst>
          </p:cNvPr>
          <p:cNvSpPr/>
          <p:nvPr/>
        </p:nvSpPr>
        <p:spPr>
          <a:xfrm>
            <a:off x="7862888" y="1592263"/>
            <a:ext cx="449262" cy="963612"/>
          </a:xfrm>
          <a:prstGeom prst="down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5">
            <a:extLst>
              <a:ext uri="{FF2B5EF4-FFF2-40B4-BE49-F238E27FC236}">
                <a16:creationId xmlns:a16="http://schemas.microsoft.com/office/drawing/2014/main" id="{E6A625A1-D923-42B2-FC60-4F97918D724E}"/>
              </a:ext>
            </a:extLst>
          </p:cNvPr>
          <p:cNvSpPr>
            <a:spLocks noGrp="1"/>
          </p:cNvSpPr>
          <p:nvPr>
            <p:ph type="title"/>
          </p:nvPr>
        </p:nvSpPr>
        <p:spPr/>
        <p:txBody>
          <a:bodyPr/>
          <a:lstStyle/>
          <a:p>
            <a:pPr eaLnBrk="1" hangingPunct="1"/>
            <a:r>
              <a:rPr lang="en-US" altLang="en-US"/>
              <a:t>Expanded Frequency Distribution</a:t>
            </a:r>
          </a:p>
        </p:txBody>
      </p:sp>
      <p:sp>
        <p:nvSpPr>
          <p:cNvPr id="37891" name="Slide Number Placeholder 3">
            <a:extLst>
              <a:ext uri="{FF2B5EF4-FFF2-40B4-BE49-F238E27FC236}">
                <a16:creationId xmlns:a16="http://schemas.microsoft.com/office/drawing/2014/main" id="{5E3E5509-02EF-470D-3D78-486C6E32137B}"/>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5434E216-046D-47E6-A7A4-A23114137F3E}"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15</a:t>
            </a:fld>
            <a:r>
              <a:rPr lang="en-US" altLang="en-US" sz="1200">
                <a:latin typeface="Arial" panose="020B0604020202020204" pitchFamily="34" charset="0"/>
                <a:cs typeface="Arial" panose="020B0604020202020204" pitchFamily="34" charset="0"/>
              </a:rPr>
              <a:t> </a:t>
            </a:r>
          </a:p>
        </p:txBody>
      </p:sp>
      <p:sp>
        <p:nvSpPr>
          <p:cNvPr id="37892" name="Footer Placeholder 2">
            <a:extLst>
              <a:ext uri="{FF2B5EF4-FFF2-40B4-BE49-F238E27FC236}">
                <a16:creationId xmlns:a16="http://schemas.microsoft.com/office/drawing/2014/main" id="{BA8097D1-556E-8E6D-AC37-E2CAC7472A57}"/>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pic>
        <p:nvPicPr>
          <p:cNvPr id="37893" name="Picture 1">
            <a:extLst>
              <a:ext uri="{FF2B5EF4-FFF2-40B4-BE49-F238E27FC236}">
                <a16:creationId xmlns:a16="http://schemas.microsoft.com/office/drawing/2014/main" id="{6DB1AF81-85A6-08EA-C8F0-CA603DBC51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188" y="1557338"/>
            <a:ext cx="8758237"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8260AC1C-581A-24E0-4060-CEC48CAFD1F4}"/>
              </a:ext>
            </a:extLst>
          </p:cNvPr>
          <p:cNvSpPr>
            <a:spLocks noGrp="1"/>
          </p:cNvSpPr>
          <p:nvPr>
            <p:ph type="title"/>
          </p:nvPr>
        </p:nvSpPr>
        <p:spPr/>
        <p:txBody>
          <a:bodyPr/>
          <a:lstStyle/>
          <a:p>
            <a:r>
              <a:rPr lang="en-US" altLang="zh-CN"/>
              <a:t>MyMathLab Example</a:t>
            </a:r>
          </a:p>
        </p:txBody>
      </p:sp>
      <p:sp>
        <p:nvSpPr>
          <p:cNvPr id="39939" name="Footer Placeholder 2">
            <a:extLst>
              <a:ext uri="{FF2B5EF4-FFF2-40B4-BE49-F238E27FC236}">
                <a16:creationId xmlns:a16="http://schemas.microsoft.com/office/drawing/2014/main" id="{5C61404E-064B-0A32-EBF2-CE94DA07F59C}"/>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r>
              <a:rPr lang="en-US" altLang="zh-CN" sz="1200">
                <a:solidFill>
                  <a:schemeClr val="tx2"/>
                </a:solidFill>
                <a:ea typeface="宋体" panose="02010600030101010101" pitchFamily="2" charset="-122"/>
              </a:rPr>
              <a:t>Larson/Farber 5th ed.</a:t>
            </a:r>
          </a:p>
        </p:txBody>
      </p:sp>
      <p:sp>
        <p:nvSpPr>
          <p:cNvPr id="39940" name="Slide Number Placeholder 3">
            <a:extLst>
              <a:ext uri="{FF2B5EF4-FFF2-40B4-BE49-F238E27FC236}">
                <a16:creationId xmlns:a16="http://schemas.microsoft.com/office/drawing/2014/main" id="{D5A33B2C-627D-631C-DF1F-5BF12CE7EC9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fld id="{58EEA2CB-E15D-4E62-B6AA-5837F666D1B1}" type="slidenum">
              <a:rPr lang="en-US" altLang="en-US" sz="1800">
                <a:solidFill>
                  <a:schemeClr val="tx2"/>
                </a:solidFill>
              </a:rPr>
              <a:pPr/>
              <a:t>16</a:t>
            </a:fld>
            <a:endParaRPr lang="en-US" altLang="en-US" sz="1800">
              <a:solidFill>
                <a:schemeClr val="tx2"/>
              </a:solidFill>
            </a:endParaRPr>
          </a:p>
        </p:txBody>
      </p:sp>
      <p:pic>
        <p:nvPicPr>
          <p:cNvPr id="39941" name="Picture 5">
            <a:extLst>
              <a:ext uri="{FF2B5EF4-FFF2-40B4-BE49-F238E27FC236}">
                <a16:creationId xmlns:a16="http://schemas.microsoft.com/office/drawing/2014/main" id="{D587CFA0-E20E-3707-E73A-EDDD23FBA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90625"/>
            <a:ext cx="8570913" cy="362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D416D91-67B7-C8B1-AB68-76DDEA60E742}"/>
              </a:ext>
            </a:extLst>
          </p:cNvPr>
          <p:cNvSpPr>
            <a:spLocks noGrp="1"/>
          </p:cNvSpPr>
          <p:nvPr>
            <p:ph type="title"/>
          </p:nvPr>
        </p:nvSpPr>
        <p:spPr/>
        <p:txBody>
          <a:bodyPr/>
          <a:lstStyle/>
          <a:p>
            <a:r>
              <a:rPr lang="en-US" altLang="zh-CN"/>
              <a:t>MyMathLab Example</a:t>
            </a:r>
          </a:p>
        </p:txBody>
      </p:sp>
      <p:sp>
        <p:nvSpPr>
          <p:cNvPr id="40963" name="Footer Placeholder 2">
            <a:extLst>
              <a:ext uri="{FF2B5EF4-FFF2-40B4-BE49-F238E27FC236}">
                <a16:creationId xmlns:a16="http://schemas.microsoft.com/office/drawing/2014/main" id="{F68D66D7-D3A5-9338-F97C-EF5CC75FEEDE}"/>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r>
              <a:rPr lang="en-US" altLang="zh-CN" sz="1200">
                <a:solidFill>
                  <a:schemeClr val="tx2"/>
                </a:solidFill>
                <a:ea typeface="宋体" panose="02010600030101010101" pitchFamily="2" charset="-122"/>
              </a:rPr>
              <a:t>Larson/Farber 5th ed.</a:t>
            </a:r>
          </a:p>
        </p:txBody>
      </p:sp>
      <p:sp>
        <p:nvSpPr>
          <p:cNvPr id="40964" name="Slide Number Placeholder 3">
            <a:extLst>
              <a:ext uri="{FF2B5EF4-FFF2-40B4-BE49-F238E27FC236}">
                <a16:creationId xmlns:a16="http://schemas.microsoft.com/office/drawing/2014/main" id="{2502FB36-4E39-0519-C79B-310B132329D2}"/>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fld id="{488BED80-43F4-4EBD-A84D-D859746E3E30}" type="slidenum">
              <a:rPr lang="en-US" altLang="en-US" sz="1800">
                <a:solidFill>
                  <a:schemeClr val="tx2"/>
                </a:solidFill>
              </a:rPr>
              <a:pPr/>
              <a:t>17</a:t>
            </a:fld>
            <a:endParaRPr lang="en-US" altLang="en-US" sz="1800">
              <a:solidFill>
                <a:schemeClr val="tx2"/>
              </a:solidFill>
            </a:endParaRPr>
          </a:p>
        </p:txBody>
      </p:sp>
      <p:pic>
        <p:nvPicPr>
          <p:cNvPr id="40965" name="Picture 4">
            <a:extLst>
              <a:ext uri="{FF2B5EF4-FFF2-40B4-BE49-F238E27FC236}">
                <a16:creationId xmlns:a16="http://schemas.microsoft.com/office/drawing/2014/main" id="{E4DB3368-ED9A-C2F2-15AC-BD47FB3BA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60463"/>
            <a:ext cx="8378825"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63EFD186-3D00-906B-B66B-70065B4F98CA}"/>
              </a:ext>
            </a:extLst>
          </p:cNvPr>
          <p:cNvSpPr>
            <a:spLocks noGrp="1"/>
          </p:cNvSpPr>
          <p:nvPr>
            <p:ph type="title"/>
          </p:nvPr>
        </p:nvSpPr>
        <p:spPr/>
        <p:txBody>
          <a:bodyPr/>
          <a:lstStyle/>
          <a:p>
            <a:pPr eaLnBrk="1" hangingPunct="1"/>
            <a:r>
              <a:rPr lang="en-US" altLang="en-US"/>
              <a:t>Graphs of Frequency Distributions</a:t>
            </a:r>
          </a:p>
        </p:txBody>
      </p:sp>
      <p:sp>
        <p:nvSpPr>
          <p:cNvPr id="59395" name="Content Placeholder 2">
            <a:extLst>
              <a:ext uri="{FF2B5EF4-FFF2-40B4-BE49-F238E27FC236}">
                <a16:creationId xmlns:a16="http://schemas.microsoft.com/office/drawing/2014/main" id="{00892D00-B7E6-3AFA-61FC-34C2D0B14FFD}"/>
              </a:ext>
            </a:extLst>
          </p:cNvPr>
          <p:cNvSpPr>
            <a:spLocks noGrp="1"/>
          </p:cNvSpPr>
          <p:nvPr>
            <p:ph idx="1"/>
          </p:nvPr>
        </p:nvSpPr>
        <p:spPr/>
        <p:txBody>
          <a:bodyPr/>
          <a:lstStyle/>
          <a:p>
            <a:pPr eaLnBrk="1" hangingPunct="1">
              <a:buFont typeface="Arial" panose="020B0604020202020204" pitchFamily="34" charset="0"/>
              <a:buNone/>
            </a:pPr>
            <a:r>
              <a:rPr lang="en-US" altLang="en-US" b="1">
                <a:solidFill>
                  <a:schemeClr val="accent2"/>
                </a:solidFill>
              </a:rPr>
              <a:t>Frequency Histogram</a:t>
            </a:r>
          </a:p>
          <a:p>
            <a:pPr eaLnBrk="1" hangingPunct="1"/>
            <a:r>
              <a:rPr lang="en-US" altLang="en-US"/>
              <a:t>A bar graph that represents the frequency distribution.</a:t>
            </a:r>
          </a:p>
          <a:p>
            <a:pPr eaLnBrk="1" hangingPunct="1"/>
            <a:r>
              <a:rPr lang="en-US" altLang="en-US"/>
              <a:t>The horizontal scale is quantitative and measures the data values.</a:t>
            </a:r>
          </a:p>
          <a:p>
            <a:pPr eaLnBrk="1" hangingPunct="1"/>
            <a:r>
              <a:rPr lang="en-US" altLang="en-US"/>
              <a:t>The vertical scale measures the frequencies of the classes.</a:t>
            </a:r>
          </a:p>
          <a:p>
            <a:pPr eaLnBrk="1" hangingPunct="1"/>
            <a:r>
              <a:rPr lang="en-US" altLang="en-US"/>
              <a:t>Consecutive bars must touch.</a:t>
            </a:r>
          </a:p>
        </p:txBody>
      </p:sp>
      <p:grpSp>
        <p:nvGrpSpPr>
          <p:cNvPr id="41988" name="Group 18">
            <a:extLst>
              <a:ext uri="{FF2B5EF4-FFF2-40B4-BE49-F238E27FC236}">
                <a16:creationId xmlns:a16="http://schemas.microsoft.com/office/drawing/2014/main" id="{F36877E3-7FCF-2284-FC93-01DBF862B21A}"/>
              </a:ext>
            </a:extLst>
          </p:cNvPr>
          <p:cNvGrpSpPr>
            <a:grpSpLocks/>
          </p:cNvGrpSpPr>
          <p:nvPr/>
        </p:nvGrpSpPr>
        <p:grpSpPr bwMode="auto">
          <a:xfrm>
            <a:off x="6099175" y="4513263"/>
            <a:ext cx="2159000" cy="1878012"/>
            <a:chOff x="6099139" y="4513943"/>
            <a:chExt cx="2159490" cy="1877393"/>
          </a:xfrm>
        </p:grpSpPr>
        <p:cxnSp>
          <p:nvCxnSpPr>
            <p:cNvPr id="7" name="Straight Arrow Connector 6">
              <a:extLst>
                <a:ext uri="{FF2B5EF4-FFF2-40B4-BE49-F238E27FC236}">
                  <a16:creationId xmlns:a16="http://schemas.microsoft.com/office/drawing/2014/main" id="{0DE05975-3786-4F88-AD65-F6A7D282EE5A}"/>
                </a:ext>
              </a:extLst>
            </p:cNvPr>
            <p:cNvCxnSpPr/>
            <p:nvPr/>
          </p:nvCxnSpPr>
          <p:spPr>
            <a:xfrm rot="16200000" flipV="1">
              <a:off x="5665320" y="5332024"/>
              <a:ext cx="1655216" cy="19054"/>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4165D88-2EFD-4DDC-BE99-3917AE925EDD}"/>
                </a:ext>
              </a:extLst>
            </p:cNvPr>
            <p:cNvCxnSpPr/>
            <p:nvPr/>
          </p:nvCxnSpPr>
          <p:spPr>
            <a:xfrm flipV="1">
              <a:off x="6378602" y="6023157"/>
              <a:ext cx="1880027" cy="12696"/>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5D83920-300C-4789-A7F9-A44D88F5271B}"/>
                </a:ext>
              </a:extLst>
            </p:cNvPr>
            <p:cNvSpPr/>
            <p:nvPr/>
          </p:nvSpPr>
          <p:spPr>
            <a:xfrm>
              <a:off x="6691411" y="5507390"/>
              <a:ext cx="225476" cy="522115"/>
            </a:xfrm>
            <a:prstGeom prst="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dirty="0">
                <a:solidFill>
                  <a:srgbClr val="0070C0"/>
                </a:solidFill>
              </a:endParaRPr>
            </a:p>
          </p:txBody>
        </p:sp>
        <p:sp>
          <p:nvSpPr>
            <p:cNvPr id="10" name="Rectangle 9">
              <a:extLst>
                <a:ext uri="{FF2B5EF4-FFF2-40B4-BE49-F238E27FC236}">
                  <a16:creationId xmlns:a16="http://schemas.microsoft.com/office/drawing/2014/main" id="{0F01A57C-84D6-4A5D-B4A6-8D47E65F17E6}"/>
                </a:ext>
              </a:extLst>
            </p:cNvPr>
            <p:cNvSpPr/>
            <p:nvPr/>
          </p:nvSpPr>
          <p:spPr>
            <a:xfrm>
              <a:off x="6926415" y="4999558"/>
              <a:ext cx="227064" cy="1029947"/>
            </a:xfrm>
            <a:prstGeom prst="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dirty="0">
                <a:solidFill>
                  <a:srgbClr val="0070C0"/>
                </a:solidFill>
              </a:endParaRPr>
            </a:p>
          </p:txBody>
        </p:sp>
        <p:sp>
          <p:nvSpPr>
            <p:cNvPr id="11" name="Rectangle 10">
              <a:extLst>
                <a:ext uri="{FF2B5EF4-FFF2-40B4-BE49-F238E27FC236}">
                  <a16:creationId xmlns:a16="http://schemas.microsoft.com/office/drawing/2014/main" id="{A65BDADF-1BC8-46B6-925C-C16D9FA259EF}"/>
                </a:ext>
              </a:extLst>
            </p:cNvPr>
            <p:cNvSpPr/>
            <p:nvPr/>
          </p:nvSpPr>
          <p:spPr>
            <a:xfrm>
              <a:off x="7150303" y="4804359"/>
              <a:ext cx="227065" cy="1225146"/>
            </a:xfrm>
            <a:prstGeom prst="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dirty="0">
                <a:solidFill>
                  <a:srgbClr val="0070C0"/>
                </a:solidFill>
              </a:endParaRPr>
            </a:p>
          </p:txBody>
        </p:sp>
        <p:sp>
          <p:nvSpPr>
            <p:cNvPr id="12" name="Rectangle 11">
              <a:extLst>
                <a:ext uri="{FF2B5EF4-FFF2-40B4-BE49-F238E27FC236}">
                  <a16:creationId xmlns:a16="http://schemas.microsoft.com/office/drawing/2014/main" id="{3AA3186B-A072-46B6-8294-C7C1D67A88DC}"/>
                </a:ext>
              </a:extLst>
            </p:cNvPr>
            <p:cNvSpPr/>
            <p:nvPr/>
          </p:nvSpPr>
          <p:spPr>
            <a:xfrm>
              <a:off x="7374191" y="5194756"/>
              <a:ext cx="227064" cy="834750"/>
            </a:xfrm>
            <a:prstGeom prst="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dirty="0">
                <a:solidFill>
                  <a:srgbClr val="0070C0"/>
                </a:solidFill>
              </a:endParaRPr>
            </a:p>
          </p:txBody>
        </p:sp>
        <p:sp>
          <p:nvSpPr>
            <p:cNvPr id="13" name="Rectangle 12">
              <a:extLst>
                <a:ext uri="{FF2B5EF4-FFF2-40B4-BE49-F238E27FC236}">
                  <a16:creationId xmlns:a16="http://schemas.microsoft.com/office/drawing/2014/main" id="{4EBC22EB-F821-4D45-92E1-9FFB7306759B}"/>
                </a:ext>
              </a:extLst>
            </p:cNvPr>
            <p:cNvSpPr/>
            <p:nvPr/>
          </p:nvSpPr>
          <p:spPr>
            <a:xfrm>
              <a:off x="7598079" y="5586739"/>
              <a:ext cx="225476" cy="442766"/>
            </a:xfrm>
            <a:prstGeom prst="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dirty="0">
                <a:solidFill>
                  <a:srgbClr val="0070C0"/>
                </a:solidFill>
              </a:endParaRPr>
            </a:p>
          </p:txBody>
        </p:sp>
        <p:sp>
          <p:nvSpPr>
            <p:cNvPr id="17" name="TextBox 16">
              <a:extLst>
                <a:ext uri="{FF2B5EF4-FFF2-40B4-BE49-F238E27FC236}">
                  <a16:creationId xmlns:a16="http://schemas.microsoft.com/office/drawing/2014/main" id="{3A9BD06A-B269-4507-AD7A-8D6AA71CB917}"/>
                </a:ext>
              </a:extLst>
            </p:cNvPr>
            <p:cNvSpPr txBox="1"/>
            <p:nvPr/>
          </p:nvSpPr>
          <p:spPr>
            <a:xfrm>
              <a:off x="6646951" y="5994592"/>
              <a:ext cx="1437013" cy="396744"/>
            </a:xfrm>
            <a:prstGeom prst="rect">
              <a:avLst/>
            </a:prstGeom>
            <a:noFill/>
          </p:spPr>
          <p:txBody>
            <a:bodyPr>
              <a:spAutoFit/>
            </a:bodyPr>
            <a:lstStyle/>
            <a:p>
              <a:pPr eaLnBrk="1" hangingPunct="1">
                <a:defRPr/>
              </a:pPr>
              <a:r>
                <a:rPr lang="en-US" sz="2000" dirty="0">
                  <a:latin typeface="+mn-lt"/>
                  <a:cs typeface="Arial" charset="0"/>
                </a:rPr>
                <a:t>data values</a:t>
              </a:r>
            </a:p>
          </p:txBody>
        </p:sp>
        <p:sp>
          <p:nvSpPr>
            <p:cNvPr id="18" name="TextBox 17">
              <a:extLst>
                <a:ext uri="{FF2B5EF4-FFF2-40B4-BE49-F238E27FC236}">
                  <a16:creationId xmlns:a16="http://schemas.microsoft.com/office/drawing/2014/main" id="{F32160AF-D5B8-4848-85FE-5182C47135E5}"/>
                </a:ext>
              </a:extLst>
            </p:cNvPr>
            <p:cNvSpPr txBox="1"/>
            <p:nvPr/>
          </p:nvSpPr>
          <p:spPr>
            <a:xfrm rot="16200000">
              <a:off x="5644580" y="5166873"/>
              <a:ext cx="1306082" cy="396965"/>
            </a:xfrm>
            <a:prstGeom prst="rect">
              <a:avLst/>
            </a:prstGeom>
            <a:noFill/>
          </p:spPr>
          <p:txBody>
            <a:bodyPr>
              <a:spAutoFit/>
            </a:bodyPr>
            <a:lstStyle/>
            <a:p>
              <a:pPr eaLnBrk="1" hangingPunct="1">
                <a:defRPr/>
              </a:pPr>
              <a:r>
                <a:rPr lang="en-US" sz="2000" dirty="0">
                  <a:latin typeface="+mn-lt"/>
                  <a:cs typeface="Arial" charset="0"/>
                </a:rPr>
                <a:t>frequency</a:t>
              </a:r>
            </a:p>
          </p:txBody>
        </p:sp>
      </p:grpSp>
      <p:sp>
        <p:nvSpPr>
          <p:cNvPr id="41989" name="Slide Number Placeholder 3">
            <a:extLst>
              <a:ext uri="{FF2B5EF4-FFF2-40B4-BE49-F238E27FC236}">
                <a16:creationId xmlns:a16="http://schemas.microsoft.com/office/drawing/2014/main" id="{8F8C98A5-9C1D-1479-A062-B321B9AA96C0}"/>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8A8335F8-8320-436B-9B47-90D4887A3692}"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18</a:t>
            </a:fld>
            <a:r>
              <a:rPr lang="en-US" altLang="en-US" sz="1200">
                <a:latin typeface="Arial" panose="020B0604020202020204" pitchFamily="34" charset="0"/>
                <a:cs typeface="Arial" panose="020B0604020202020204" pitchFamily="34" charset="0"/>
              </a:rPr>
              <a:t> </a:t>
            </a:r>
          </a:p>
        </p:txBody>
      </p:sp>
      <p:sp>
        <p:nvSpPr>
          <p:cNvPr id="41990" name="Footer Placeholder 2">
            <a:extLst>
              <a:ext uri="{FF2B5EF4-FFF2-40B4-BE49-F238E27FC236}">
                <a16:creationId xmlns:a16="http://schemas.microsoft.com/office/drawing/2014/main" id="{6C9EF9DD-E7E6-2526-A867-658C8DC75376}"/>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D3A4A9E0-FFB1-9293-F2F6-AE2F0C0EC2D5}"/>
              </a:ext>
            </a:extLst>
          </p:cNvPr>
          <p:cNvSpPr>
            <a:spLocks noGrp="1"/>
          </p:cNvSpPr>
          <p:nvPr>
            <p:ph type="title"/>
          </p:nvPr>
        </p:nvSpPr>
        <p:spPr>
          <a:xfrm>
            <a:off x="457200" y="274638"/>
            <a:ext cx="8229600" cy="639762"/>
          </a:xfrm>
        </p:spPr>
        <p:txBody>
          <a:bodyPr/>
          <a:lstStyle/>
          <a:p>
            <a:pPr eaLnBrk="1" hangingPunct="1"/>
            <a:r>
              <a:rPr lang="en-US" altLang="en-US"/>
              <a:t>Class Boundaries</a:t>
            </a:r>
          </a:p>
        </p:txBody>
      </p:sp>
      <p:sp>
        <p:nvSpPr>
          <p:cNvPr id="44035" name="Content Placeholder 2">
            <a:extLst>
              <a:ext uri="{FF2B5EF4-FFF2-40B4-BE49-F238E27FC236}">
                <a16:creationId xmlns:a16="http://schemas.microsoft.com/office/drawing/2014/main" id="{64EA31A3-DC04-6FBC-D869-FD6522A19C4D}"/>
              </a:ext>
            </a:extLst>
          </p:cNvPr>
          <p:cNvSpPr>
            <a:spLocks noGrp="1"/>
          </p:cNvSpPr>
          <p:nvPr>
            <p:ph idx="1"/>
          </p:nvPr>
        </p:nvSpPr>
        <p:spPr>
          <a:xfrm>
            <a:off x="441325" y="942975"/>
            <a:ext cx="8502650" cy="1500188"/>
          </a:xfrm>
        </p:spPr>
        <p:txBody>
          <a:bodyPr/>
          <a:lstStyle/>
          <a:p>
            <a:pPr eaLnBrk="1" hangingPunct="1">
              <a:buFont typeface="Arial" panose="020B0604020202020204" pitchFamily="34" charset="0"/>
              <a:buNone/>
            </a:pPr>
            <a:r>
              <a:rPr lang="en-US" altLang="en-US" b="1">
                <a:solidFill>
                  <a:schemeClr val="accent2"/>
                </a:solidFill>
              </a:rPr>
              <a:t>Class boundaries</a:t>
            </a:r>
          </a:p>
          <a:p>
            <a:pPr eaLnBrk="1" hangingPunct="1"/>
            <a:r>
              <a:rPr lang="en-US" altLang="en-US"/>
              <a:t>The numbers that separate classes without forming gaps between them.</a:t>
            </a:r>
          </a:p>
          <a:p>
            <a:pPr eaLnBrk="1" hangingPunct="1"/>
            <a:r>
              <a:rPr lang="en-US" altLang="en-US" sz="2000" b="1">
                <a:solidFill>
                  <a:srgbClr val="FF0000"/>
                </a:solidFill>
              </a:rPr>
              <a:t>For integer data:  Lower Class Boundary = Lower Class Limit – 0.5</a:t>
            </a:r>
          </a:p>
          <a:p>
            <a:pPr eaLnBrk="1" hangingPunct="1"/>
            <a:r>
              <a:rPr lang="en-US" altLang="en-US" sz="2000" b="1">
                <a:solidFill>
                  <a:srgbClr val="FF0000"/>
                </a:solidFill>
              </a:rPr>
              <a:t>For integer data:  Upper Class Boundary = Upper Class Limit + 0.5</a:t>
            </a:r>
          </a:p>
          <a:p>
            <a:pPr eaLnBrk="1" hangingPunct="1">
              <a:buFont typeface="Arial" panose="020B0604020202020204" pitchFamily="34" charset="0"/>
              <a:buNone/>
            </a:pPr>
            <a:endParaRPr lang="en-US" altLang="en-US"/>
          </a:p>
          <a:p>
            <a:pPr eaLnBrk="1" hangingPunct="1"/>
            <a:endParaRPr lang="en-US" altLang="en-US"/>
          </a:p>
          <a:p>
            <a:pPr eaLnBrk="1" hangingPunct="1"/>
            <a:endParaRPr lang="en-US" altLang="en-US"/>
          </a:p>
        </p:txBody>
      </p:sp>
      <p:sp>
        <p:nvSpPr>
          <p:cNvPr id="9" name="TextBox 8">
            <a:extLst>
              <a:ext uri="{FF2B5EF4-FFF2-40B4-BE49-F238E27FC236}">
                <a16:creationId xmlns:a16="http://schemas.microsoft.com/office/drawing/2014/main" id="{4FE71A79-B74E-5032-B4FC-E700C93EA5A9}"/>
              </a:ext>
            </a:extLst>
          </p:cNvPr>
          <p:cNvSpPr txBox="1">
            <a:spLocks noChangeArrowheads="1"/>
          </p:cNvSpPr>
          <p:nvPr/>
        </p:nvSpPr>
        <p:spPr bwMode="auto">
          <a:xfrm>
            <a:off x="457200" y="3203575"/>
            <a:ext cx="43243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r>
              <a:rPr lang="en-US" altLang="en-US">
                <a:cs typeface="Arial" panose="020B0604020202020204" pitchFamily="34" charset="0"/>
              </a:rPr>
              <a:t>First class lower boundary =   </a:t>
            </a:r>
            <a:r>
              <a:rPr lang="en-US" altLang="en-US">
                <a:solidFill>
                  <a:schemeClr val="accent2"/>
                </a:solidFill>
                <a:cs typeface="Arial" panose="020B0604020202020204" pitchFamily="34" charset="0"/>
              </a:rPr>
              <a:t>65 – 0.5 = 64.5</a:t>
            </a:r>
          </a:p>
          <a:p>
            <a:pPr eaLnBrk="1" hangingPunct="1">
              <a:spcBef>
                <a:spcPct val="0"/>
              </a:spcBef>
            </a:pPr>
            <a:r>
              <a:rPr lang="en-US" altLang="en-US">
                <a:cs typeface="Arial" panose="020B0604020202020204" pitchFamily="34" charset="0"/>
              </a:rPr>
              <a:t>First class upper boundary = </a:t>
            </a:r>
            <a:r>
              <a:rPr lang="en-US" altLang="en-US">
                <a:solidFill>
                  <a:schemeClr val="accent2"/>
                </a:solidFill>
                <a:cs typeface="Arial" panose="020B0604020202020204" pitchFamily="34" charset="0"/>
              </a:rPr>
              <a:t>104 + 0.5 = 104.5</a:t>
            </a:r>
          </a:p>
        </p:txBody>
      </p:sp>
      <p:sp>
        <p:nvSpPr>
          <p:cNvPr id="44037" name="Slide Number Placeholder 3">
            <a:extLst>
              <a:ext uri="{FF2B5EF4-FFF2-40B4-BE49-F238E27FC236}">
                <a16:creationId xmlns:a16="http://schemas.microsoft.com/office/drawing/2014/main" id="{6B482CE3-53D9-1818-8AB8-855E59079E14}"/>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B3F4085A-85C6-4763-BBCD-B36BCC3C1559}"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19</a:t>
            </a:fld>
            <a:r>
              <a:rPr lang="en-US" altLang="en-US" sz="1200">
                <a:latin typeface="Arial" panose="020B0604020202020204" pitchFamily="34" charset="0"/>
                <a:cs typeface="Arial" panose="020B0604020202020204" pitchFamily="34" charset="0"/>
              </a:rPr>
              <a:t> </a:t>
            </a:r>
          </a:p>
        </p:txBody>
      </p:sp>
      <p:sp>
        <p:nvSpPr>
          <p:cNvPr id="44038" name="Footer Placeholder 2">
            <a:extLst>
              <a:ext uri="{FF2B5EF4-FFF2-40B4-BE49-F238E27FC236}">
                <a16:creationId xmlns:a16="http://schemas.microsoft.com/office/drawing/2014/main" id="{59BF1F4B-E2B1-D8A0-35AC-433FE5E3CE47}"/>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pic>
        <p:nvPicPr>
          <p:cNvPr id="44039" name="Picture 1">
            <a:extLst>
              <a:ext uri="{FF2B5EF4-FFF2-40B4-BE49-F238E27FC236}">
                <a16:creationId xmlns:a16="http://schemas.microsoft.com/office/drawing/2014/main" id="{A7C5347A-8813-B753-C7A5-3220D60AA5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81550" y="3203575"/>
            <a:ext cx="3941763"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FF2C2BDB-CBD9-3BF6-F30D-0DD36BA1674B}"/>
              </a:ext>
            </a:extLst>
          </p:cNvPr>
          <p:cNvSpPr>
            <a:spLocks noGrp="1"/>
          </p:cNvSpPr>
          <p:nvPr>
            <p:ph type="title"/>
          </p:nvPr>
        </p:nvSpPr>
        <p:spPr/>
        <p:txBody>
          <a:bodyPr/>
          <a:lstStyle/>
          <a:p>
            <a:r>
              <a:rPr lang="en-US" altLang="en-US"/>
              <a:t>Frequency Distributions and Histograms</a:t>
            </a:r>
          </a:p>
        </p:txBody>
      </p:sp>
      <p:sp>
        <p:nvSpPr>
          <p:cNvPr id="12291" name="Content Placeholder 2">
            <a:extLst>
              <a:ext uri="{FF2B5EF4-FFF2-40B4-BE49-F238E27FC236}">
                <a16:creationId xmlns:a16="http://schemas.microsoft.com/office/drawing/2014/main" id="{BEDA6115-926B-14AA-EBAE-D0FAADF9D390}"/>
              </a:ext>
            </a:extLst>
          </p:cNvPr>
          <p:cNvSpPr>
            <a:spLocks noGrp="1"/>
          </p:cNvSpPr>
          <p:nvPr>
            <p:ph idx="1"/>
          </p:nvPr>
        </p:nvSpPr>
        <p:spPr/>
        <p:txBody>
          <a:bodyPr/>
          <a:lstStyle/>
          <a:p>
            <a:r>
              <a:rPr lang="en-US" altLang="en-US"/>
              <a:t>The goal is to </a:t>
            </a:r>
            <a:r>
              <a:rPr lang="en-US" altLang="en-US" b="1" u="sng"/>
              <a:t>organize</a:t>
            </a:r>
            <a:r>
              <a:rPr lang="en-US" altLang="en-US"/>
              <a:t> large amounts of data to be able to visualize patterns or trends in the data, and thus come to some conclusions or actions based on the dataset.</a:t>
            </a:r>
          </a:p>
          <a:p>
            <a:r>
              <a:rPr lang="en-US" altLang="en-US"/>
              <a:t>So we would like to organize data into a table to record how frequently different data values occur.</a:t>
            </a:r>
          </a:p>
          <a:p>
            <a:pPr lvl="1"/>
            <a:r>
              <a:rPr lang="en-US" altLang="en-US"/>
              <a:t>A frequency distribution table shows how the frequencies for the dataset is distributed.</a:t>
            </a:r>
          </a:p>
          <a:p>
            <a:r>
              <a:rPr lang="en-US" altLang="en-US"/>
              <a:t>Then, a histogram provides a VISUAL picture of the frequency distribution table.</a:t>
            </a:r>
          </a:p>
        </p:txBody>
      </p:sp>
      <p:sp>
        <p:nvSpPr>
          <p:cNvPr id="12292" name="Slide Number Placeholder 4">
            <a:extLst>
              <a:ext uri="{FF2B5EF4-FFF2-40B4-BE49-F238E27FC236}">
                <a16:creationId xmlns:a16="http://schemas.microsoft.com/office/drawing/2014/main" id="{21DEEC97-9F1C-5B48-61FF-6475C3EEDBB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7523952B-5423-4DEA-9DDC-4600FA70E216}" type="slidenum">
              <a:rPr lang="en-US" altLang="en-US" sz="1800">
                <a:solidFill>
                  <a:schemeClr val="tx2"/>
                </a:solidFill>
                <a:cs typeface="Arial" panose="020B0604020202020204" pitchFamily="34" charset="0"/>
              </a:rPr>
              <a:pPr>
                <a:spcBef>
                  <a:spcPct val="0"/>
                </a:spcBef>
                <a:buClrTx/>
                <a:buFontTx/>
                <a:buNone/>
              </a:pPr>
              <a:t>2</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C971F671-5DD9-65A7-76D1-47960CFA72C3}"/>
              </a:ext>
            </a:extLst>
          </p:cNvPr>
          <p:cNvSpPr>
            <a:spLocks noGrp="1"/>
          </p:cNvSpPr>
          <p:nvPr>
            <p:ph type="title"/>
          </p:nvPr>
        </p:nvSpPr>
        <p:spPr/>
        <p:txBody>
          <a:bodyPr/>
          <a:lstStyle/>
          <a:p>
            <a:pPr eaLnBrk="1" hangingPunct="1"/>
            <a:r>
              <a:rPr lang="en-US" altLang="en-US">
                <a:solidFill>
                  <a:srgbClr val="83BB35"/>
                </a:solidFill>
              </a:rPr>
              <a:t>Solution: Frequency Histogram </a:t>
            </a:r>
            <a:br>
              <a:rPr lang="en-US" altLang="en-US">
                <a:solidFill>
                  <a:srgbClr val="83BB35"/>
                </a:solidFill>
              </a:rPr>
            </a:br>
            <a:r>
              <a:rPr lang="en-US" altLang="en-US">
                <a:solidFill>
                  <a:srgbClr val="83BB35"/>
                </a:solidFill>
              </a:rPr>
              <a:t>(using class boundaries)</a:t>
            </a:r>
          </a:p>
        </p:txBody>
      </p:sp>
      <p:sp>
        <p:nvSpPr>
          <p:cNvPr id="46083" name="Slide Number Placeholder 3">
            <a:extLst>
              <a:ext uri="{FF2B5EF4-FFF2-40B4-BE49-F238E27FC236}">
                <a16:creationId xmlns:a16="http://schemas.microsoft.com/office/drawing/2014/main" id="{32579373-96F6-C579-FEE4-EA44A9C6722A}"/>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40E5D000-DD62-4C9E-B8B0-A08B334086D6}"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20</a:t>
            </a:fld>
            <a:r>
              <a:rPr lang="en-US" altLang="en-US" sz="1200">
                <a:latin typeface="Arial" panose="020B0604020202020204" pitchFamily="34" charset="0"/>
                <a:cs typeface="Arial" panose="020B0604020202020204" pitchFamily="34" charset="0"/>
              </a:rPr>
              <a:t> </a:t>
            </a:r>
          </a:p>
        </p:txBody>
      </p:sp>
      <p:sp>
        <p:nvSpPr>
          <p:cNvPr id="46084" name="Footer Placeholder 2">
            <a:extLst>
              <a:ext uri="{FF2B5EF4-FFF2-40B4-BE49-F238E27FC236}">
                <a16:creationId xmlns:a16="http://schemas.microsoft.com/office/drawing/2014/main" id="{A3DB9394-D91C-B191-DEBB-ABCDBDEF4344}"/>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pic>
        <p:nvPicPr>
          <p:cNvPr id="46085" name="Picture 1">
            <a:extLst>
              <a:ext uri="{FF2B5EF4-FFF2-40B4-BE49-F238E27FC236}">
                <a16:creationId xmlns:a16="http://schemas.microsoft.com/office/drawing/2014/main" id="{70EFB191-B9A0-12F6-2465-4566E59118D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52713" y="1327150"/>
            <a:ext cx="6202362" cy="512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2">
            <a:extLst>
              <a:ext uri="{FF2B5EF4-FFF2-40B4-BE49-F238E27FC236}">
                <a16:creationId xmlns:a16="http://schemas.microsoft.com/office/drawing/2014/main" id="{6759A11C-E1BC-94AC-A1BA-EE25DC897D6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038" y="1417638"/>
            <a:ext cx="2606675" cy="299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Bent Arrow 3">
            <a:extLst>
              <a:ext uri="{FF2B5EF4-FFF2-40B4-BE49-F238E27FC236}">
                <a16:creationId xmlns:a16="http://schemas.microsoft.com/office/drawing/2014/main" id="{AF9241AF-5B03-4995-AE8E-03A89974E316}"/>
              </a:ext>
            </a:extLst>
          </p:cNvPr>
          <p:cNvSpPr/>
          <p:nvPr/>
        </p:nvSpPr>
        <p:spPr>
          <a:xfrm flipV="1">
            <a:off x="1624013" y="4297363"/>
            <a:ext cx="1028700" cy="976312"/>
          </a:xfrm>
          <a:prstGeom prst="ben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3FBC673B-B359-3200-7D4B-4FB52FFC8ED3}"/>
              </a:ext>
            </a:extLst>
          </p:cNvPr>
          <p:cNvSpPr>
            <a:spLocks noGrp="1"/>
          </p:cNvSpPr>
          <p:nvPr>
            <p:ph type="title"/>
          </p:nvPr>
        </p:nvSpPr>
        <p:spPr/>
        <p:txBody>
          <a:bodyPr/>
          <a:lstStyle/>
          <a:p>
            <a:pPr eaLnBrk="1" hangingPunct="1"/>
            <a:r>
              <a:rPr lang="en-US" altLang="en-US">
                <a:solidFill>
                  <a:srgbClr val="83BB35"/>
                </a:solidFill>
              </a:rPr>
              <a:t>Solution: Frequency Histogram </a:t>
            </a:r>
            <a:br>
              <a:rPr lang="en-US" altLang="en-US">
                <a:solidFill>
                  <a:srgbClr val="83BB35"/>
                </a:solidFill>
              </a:rPr>
            </a:br>
            <a:r>
              <a:rPr lang="en-US" altLang="en-US">
                <a:solidFill>
                  <a:srgbClr val="83BB35"/>
                </a:solidFill>
              </a:rPr>
              <a:t>(using Midpoints)</a:t>
            </a:r>
          </a:p>
        </p:txBody>
      </p:sp>
      <p:sp>
        <p:nvSpPr>
          <p:cNvPr id="48131" name="Slide Number Placeholder 3">
            <a:extLst>
              <a:ext uri="{FF2B5EF4-FFF2-40B4-BE49-F238E27FC236}">
                <a16:creationId xmlns:a16="http://schemas.microsoft.com/office/drawing/2014/main" id="{AE9B2726-25D6-905C-7343-AC16FB733B29}"/>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9C1DAE22-B4EA-44E0-97AF-0E7C1BD5A36A}"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21</a:t>
            </a:fld>
            <a:r>
              <a:rPr lang="en-US" altLang="en-US" sz="1200">
                <a:latin typeface="Arial" panose="020B0604020202020204" pitchFamily="34" charset="0"/>
                <a:cs typeface="Arial" panose="020B0604020202020204" pitchFamily="34" charset="0"/>
              </a:rPr>
              <a:t> </a:t>
            </a:r>
          </a:p>
        </p:txBody>
      </p:sp>
      <p:sp>
        <p:nvSpPr>
          <p:cNvPr id="48132" name="Footer Placeholder 2">
            <a:extLst>
              <a:ext uri="{FF2B5EF4-FFF2-40B4-BE49-F238E27FC236}">
                <a16:creationId xmlns:a16="http://schemas.microsoft.com/office/drawing/2014/main" id="{9FCB73E1-45E6-A026-FD3C-490C525E6BD4}"/>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pic>
        <p:nvPicPr>
          <p:cNvPr id="48133" name="Picture 1">
            <a:extLst>
              <a:ext uri="{FF2B5EF4-FFF2-40B4-BE49-F238E27FC236}">
                <a16:creationId xmlns:a16="http://schemas.microsoft.com/office/drawing/2014/main" id="{990BFA85-9DAA-3ED3-2EE2-E44AA23566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417638"/>
            <a:ext cx="5656263" cy="499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2">
            <a:extLst>
              <a:ext uri="{FF2B5EF4-FFF2-40B4-BE49-F238E27FC236}">
                <a16:creationId xmlns:a16="http://schemas.microsoft.com/office/drawing/2014/main" id="{712F4D1A-AE09-C577-AE44-D3B1BB08621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417638"/>
            <a:ext cx="2819400"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Bent Arrow 7">
            <a:extLst>
              <a:ext uri="{FF2B5EF4-FFF2-40B4-BE49-F238E27FC236}">
                <a16:creationId xmlns:a16="http://schemas.microsoft.com/office/drawing/2014/main" id="{A5C9B5B5-FA53-4A38-A4D2-A09D96BF8F37}"/>
              </a:ext>
            </a:extLst>
          </p:cNvPr>
          <p:cNvSpPr/>
          <p:nvPr/>
        </p:nvSpPr>
        <p:spPr>
          <a:xfrm flipV="1">
            <a:off x="1790700" y="4649788"/>
            <a:ext cx="1028700" cy="974725"/>
          </a:xfrm>
          <a:prstGeom prst="ben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919F1AF8-5995-6268-2D6F-EB1CE161C929}"/>
              </a:ext>
            </a:extLst>
          </p:cNvPr>
          <p:cNvSpPr>
            <a:spLocks noGrp="1"/>
          </p:cNvSpPr>
          <p:nvPr>
            <p:ph type="title"/>
          </p:nvPr>
        </p:nvSpPr>
        <p:spPr/>
        <p:txBody>
          <a:bodyPr/>
          <a:lstStyle/>
          <a:p>
            <a:pPr eaLnBrk="1" hangingPunct="1"/>
            <a:r>
              <a:rPr lang="en-US" altLang="en-US"/>
              <a:t>Graphs of Frequency Distributions</a:t>
            </a:r>
          </a:p>
        </p:txBody>
      </p:sp>
      <p:sp>
        <p:nvSpPr>
          <p:cNvPr id="65539" name="Content Placeholder 2">
            <a:extLst>
              <a:ext uri="{FF2B5EF4-FFF2-40B4-BE49-F238E27FC236}">
                <a16:creationId xmlns:a16="http://schemas.microsoft.com/office/drawing/2014/main" id="{B8762F6F-1887-9334-0CBB-0A00F719C976}"/>
              </a:ext>
            </a:extLst>
          </p:cNvPr>
          <p:cNvSpPr>
            <a:spLocks noGrp="1"/>
          </p:cNvSpPr>
          <p:nvPr>
            <p:ph idx="1"/>
          </p:nvPr>
        </p:nvSpPr>
        <p:spPr>
          <a:xfrm>
            <a:off x="457200" y="1600200"/>
            <a:ext cx="8229600" cy="2438400"/>
          </a:xfrm>
        </p:spPr>
        <p:txBody>
          <a:bodyPr/>
          <a:lstStyle/>
          <a:p>
            <a:pPr eaLnBrk="1" hangingPunct="1">
              <a:buFont typeface="Arial" panose="020B0604020202020204" pitchFamily="34" charset="0"/>
              <a:buNone/>
            </a:pPr>
            <a:r>
              <a:rPr lang="en-US" altLang="en-US" b="1">
                <a:solidFill>
                  <a:schemeClr val="accent2"/>
                </a:solidFill>
              </a:rPr>
              <a:t>Relative Frequency Histogram</a:t>
            </a:r>
          </a:p>
          <a:p>
            <a:pPr eaLnBrk="1" hangingPunct="1"/>
            <a:r>
              <a:rPr lang="en-US" altLang="en-US"/>
              <a:t>Has the same shape and the same horizontal scale as the corresponding frequency histogram.</a:t>
            </a:r>
          </a:p>
          <a:p>
            <a:pPr eaLnBrk="1" hangingPunct="1"/>
            <a:r>
              <a:rPr lang="en-US" altLang="en-US"/>
              <a:t>The vertical scale measures the </a:t>
            </a:r>
            <a:r>
              <a:rPr lang="en-US" altLang="en-US" b="1"/>
              <a:t>relative frequencies</a:t>
            </a:r>
            <a:r>
              <a:rPr lang="en-US" altLang="en-US"/>
              <a:t>, not frequencies.</a:t>
            </a:r>
          </a:p>
        </p:txBody>
      </p:sp>
      <p:grpSp>
        <p:nvGrpSpPr>
          <p:cNvPr id="50180" name="Group 15">
            <a:extLst>
              <a:ext uri="{FF2B5EF4-FFF2-40B4-BE49-F238E27FC236}">
                <a16:creationId xmlns:a16="http://schemas.microsoft.com/office/drawing/2014/main" id="{88332F44-EB23-8A89-8644-7AEFED2579E3}"/>
              </a:ext>
            </a:extLst>
          </p:cNvPr>
          <p:cNvGrpSpPr>
            <a:grpSpLocks/>
          </p:cNvGrpSpPr>
          <p:nvPr/>
        </p:nvGrpSpPr>
        <p:grpSpPr bwMode="auto">
          <a:xfrm>
            <a:off x="5630863" y="4137025"/>
            <a:ext cx="2438400" cy="1876425"/>
            <a:chOff x="5631624" y="4136580"/>
            <a:chExt cx="2438323" cy="1877389"/>
          </a:xfrm>
        </p:grpSpPr>
        <p:cxnSp>
          <p:nvCxnSpPr>
            <p:cNvPr id="7" name="Straight Arrow Connector 6">
              <a:extLst>
                <a:ext uri="{FF2B5EF4-FFF2-40B4-BE49-F238E27FC236}">
                  <a16:creationId xmlns:a16="http://schemas.microsoft.com/office/drawing/2014/main" id="{94D549EB-E0B4-4EFE-8B01-5B583CE8E4F2}"/>
                </a:ext>
              </a:extLst>
            </p:cNvPr>
            <p:cNvCxnSpPr/>
            <p:nvPr/>
          </p:nvCxnSpPr>
          <p:spPr>
            <a:xfrm rot="16200000" flipV="1">
              <a:off x="5476396" y="4953774"/>
              <a:ext cx="1655025" cy="20637"/>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E5616F2-2727-45AE-BD37-2457743E918C}"/>
                </a:ext>
              </a:extLst>
            </p:cNvPr>
            <p:cNvCxnSpPr/>
            <p:nvPr/>
          </p:nvCxnSpPr>
          <p:spPr>
            <a:xfrm flipV="1">
              <a:off x="6190406" y="5645480"/>
              <a:ext cx="1879541" cy="12707"/>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6DD1A46-70FC-450C-BA0E-1FF8F2E815A4}"/>
                </a:ext>
              </a:extLst>
            </p:cNvPr>
            <p:cNvSpPr/>
            <p:nvPr/>
          </p:nvSpPr>
          <p:spPr>
            <a:xfrm>
              <a:off x="6501547" y="5130866"/>
              <a:ext cx="227005" cy="520968"/>
            </a:xfrm>
            <a:prstGeom prst="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dirty="0">
                <a:solidFill>
                  <a:srgbClr val="0070C0"/>
                </a:solidFill>
              </a:endParaRPr>
            </a:p>
          </p:txBody>
        </p:sp>
        <p:sp>
          <p:nvSpPr>
            <p:cNvPr id="10" name="Rectangle 9">
              <a:extLst>
                <a:ext uri="{FF2B5EF4-FFF2-40B4-BE49-F238E27FC236}">
                  <a16:creationId xmlns:a16="http://schemas.microsoft.com/office/drawing/2014/main" id="{49AB0EA7-5076-4AFB-AC05-04A6F80A77BB}"/>
                </a:ext>
              </a:extLst>
            </p:cNvPr>
            <p:cNvSpPr/>
            <p:nvPr/>
          </p:nvSpPr>
          <p:spPr>
            <a:xfrm>
              <a:off x="6738076" y="4622605"/>
              <a:ext cx="227006" cy="1029228"/>
            </a:xfrm>
            <a:prstGeom prst="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dirty="0">
                <a:solidFill>
                  <a:srgbClr val="0070C0"/>
                </a:solidFill>
              </a:endParaRPr>
            </a:p>
          </p:txBody>
        </p:sp>
        <p:sp>
          <p:nvSpPr>
            <p:cNvPr id="11" name="Rectangle 10">
              <a:extLst>
                <a:ext uri="{FF2B5EF4-FFF2-40B4-BE49-F238E27FC236}">
                  <a16:creationId xmlns:a16="http://schemas.microsoft.com/office/drawing/2014/main" id="{F339AED2-AB2D-4FAF-971D-C46E7B1777DC}"/>
                </a:ext>
              </a:extLst>
            </p:cNvPr>
            <p:cNvSpPr/>
            <p:nvPr/>
          </p:nvSpPr>
          <p:spPr>
            <a:xfrm>
              <a:off x="6961907" y="4427242"/>
              <a:ext cx="227005" cy="1224591"/>
            </a:xfrm>
            <a:prstGeom prst="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dirty="0">
                <a:solidFill>
                  <a:srgbClr val="0070C0"/>
                </a:solidFill>
              </a:endParaRPr>
            </a:p>
          </p:txBody>
        </p:sp>
        <p:sp>
          <p:nvSpPr>
            <p:cNvPr id="12" name="Rectangle 11">
              <a:extLst>
                <a:ext uri="{FF2B5EF4-FFF2-40B4-BE49-F238E27FC236}">
                  <a16:creationId xmlns:a16="http://schemas.microsoft.com/office/drawing/2014/main" id="{AAB830B3-51E5-4627-9C88-CCEBA5A64C6D}"/>
                </a:ext>
              </a:extLst>
            </p:cNvPr>
            <p:cNvSpPr/>
            <p:nvPr/>
          </p:nvSpPr>
          <p:spPr>
            <a:xfrm>
              <a:off x="7185737" y="4817968"/>
              <a:ext cx="225418" cy="833865"/>
            </a:xfrm>
            <a:prstGeom prst="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dirty="0">
                <a:solidFill>
                  <a:srgbClr val="0070C0"/>
                </a:solidFill>
              </a:endParaRPr>
            </a:p>
          </p:txBody>
        </p:sp>
        <p:sp>
          <p:nvSpPr>
            <p:cNvPr id="13" name="Rectangle 12">
              <a:extLst>
                <a:ext uri="{FF2B5EF4-FFF2-40B4-BE49-F238E27FC236}">
                  <a16:creationId xmlns:a16="http://schemas.microsoft.com/office/drawing/2014/main" id="{D2B29806-59FE-4819-8B47-15C39AFBBC89}"/>
                </a:ext>
              </a:extLst>
            </p:cNvPr>
            <p:cNvSpPr/>
            <p:nvPr/>
          </p:nvSpPr>
          <p:spPr>
            <a:xfrm>
              <a:off x="7409568" y="5208694"/>
              <a:ext cx="225418" cy="443140"/>
            </a:xfrm>
            <a:prstGeom prst="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dirty="0">
                <a:solidFill>
                  <a:srgbClr val="0070C0"/>
                </a:solidFill>
              </a:endParaRPr>
            </a:p>
          </p:txBody>
        </p:sp>
        <p:sp>
          <p:nvSpPr>
            <p:cNvPr id="14" name="TextBox 13">
              <a:extLst>
                <a:ext uri="{FF2B5EF4-FFF2-40B4-BE49-F238E27FC236}">
                  <a16:creationId xmlns:a16="http://schemas.microsoft.com/office/drawing/2014/main" id="{5DAEE19F-71F0-4137-9BD1-C4A297BC7545}"/>
                </a:ext>
              </a:extLst>
            </p:cNvPr>
            <p:cNvSpPr txBox="1"/>
            <p:nvPr/>
          </p:nvSpPr>
          <p:spPr>
            <a:xfrm>
              <a:off x="6458685" y="5616890"/>
              <a:ext cx="1436643" cy="397079"/>
            </a:xfrm>
            <a:prstGeom prst="rect">
              <a:avLst/>
            </a:prstGeom>
            <a:noFill/>
          </p:spPr>
          <p:txBody>
            <a:bodyPr>
              <a:spAutoFit/>
            </a:bodyPr>
            <a:lstStyle/>
            <a:p>
              <a:pPr eaLnBrk="1" hangingPunct="1">
                <a:defRPr/>
              </a:pPr>
              <a:r>
                <a:rPr lang="en-US" sz="2000" dirty="0">
                  <a:latin typeface="+mn-lt"/>
                  <a:cs typeface="Arial" charset="0"/>
                </a:rPr>
                <a:t>data values</a:t>
              </a:r>
            </a:p>
          </p:txBody>
        </p:sp>
        <p:sp>
          <p:nvSpPr>
            <p:cNvPr id="15" name="TextBox 14">
              <a:extLst>
                <a:ext uri="{FF2B5EF4-FFF2-40B4-BE49-F238E27FC236}">
                  <a16:creationId xmlns:a16="http://schemas.microsoft.com/office/drawing/2014/main" id="{38AB5986-3E9E-4337-8FDA-7920884D7D9E}"/>
                </a:ext>
              </a:extLst>
            </p:cNvPr>
            <p:cNvSpPr txBox="1"/>
            <p:nvPr/>
          </p:nvSpPr>
          <p:spPr>
            <a:xfrm rot="16200000">
              <a:off x="5329653" y="4637091"/>
              <a:ext cx="1305595" cy="701653"/>
            </a:xfrm>
            <a:prstGeom prst="rect">
              <a:avLst/>
            </a:prstGeom>
            <a:noFill/>
          </p:spPr>
          <p:txBody>
            <a:bodyPr>
              <a:spAutoFit/>
            </a:bodyPr>
            <a:lstStyle/>
            <a:p>
              <a:pPr algn="ctr" eaLnBrk="1" hangingPunct="1">
                <a:defRPr/>
              </a:pPr>
              <a:r>
                <a:rPr lang="en-US" sz="2000" dirty="0">
                  <a:latin typeface="+mn-lt"/>
                  <a:cs typeface="Arial" charset="0"/>
                </a:rPr>
                <a:t>relative frequency</a:t>
              </a:r>
            </a:p>
          </p:txBody>
        </p:sp>
      </p:grpSp>
      <p:sp>
        <p:nvSpPr>
          <p:cNvPr id="50181" name="Slide Number Placeholder 3">
            <a:extLst>
              <a:ext uri="{FF2B5EF4-FFF2-40B4-BE49-F238E27FC236}">
                <a16:creationId xmlns:a16="http://schemas.microsoft.com/office/drawing/2014/main" id="{34321717-C6DA-4C51-5D88-DC03381F9ADD}"/>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7ED28F72-1216-4DFB-9B6B-2C3A2838827F}"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22</a:t>
            </a:fld>
            <a:r>
              <a:rPr lang="en-US" altLang="en-US" sz="1200">
                <a:latin typeface="Arial" panose="020B0604020202020204" pitchFamily="34" charset="0"/>
                <a:cs typeface="Arial" panose="020B0604020202020204" pitchFamily="34" charset="0"/>
              </a:rPr>
              <a:t> </a:t>
            </a:r>
          </a:p>
        </p:txBody>
      </p:sp>
      <p:sp>
        <p:nvSpPr>
          <p:cNvPr id="50182" name="Footer Placeholder 2">
            <a:extLst>
              <a:ext uri="{FF2B5EF4-FFF2-40B4-BE49-F238E27FC236}">
                <a16:creationId xmlns:a16="http://schemas.microsoft.com/office/drawing/2014/main" id="{C99D9714-B8D3-70B1-CA5C-6629753A89F6}"/>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91D39B77-DDA9-227F-7CCE-C28581C72F3D}"/>
              </a:ext>
            </a:extLst>
          </p:cNvPr>
          <p:cNvSpPr>
            <a:spLocks noGrp="1"/>
          </p:cNvSpPr>
          <p:nvPr>
            <p:ph type="title"/>
          </p:nvPr>
        </p:nvSpPr>
        <p:spPr/>
        <p:txBody>
          <a:bodyPr/>
          <a:lstStyle/>
          <a:p>
            <a:pPr eaLnBrk="1" hangingPunct="1"/>
            <a:r>
              <a:rPr lang="en-US" altLang="en-US">
                <a:solidFill>
                  <a:srgbClr val="83BB35"/>
                </a:solidFill>
              </a:rPr>
              <a:t>Solution: Relative Frequency Histogram </a:t>
            </a:r>
          </a:p>
        </p:txBody>
      </p:sp>
      <p:sp>
        <p:nvSpPr>
          <p:cNvPr id="52227" name="Footer Placeholder 2">
            <a:extLst>
              <a:ext uri="{FF2B5EF4-FFF2-40B4-BE49-F238E27FC236}">
                <a16:creationId xmlns:a16="http://schemas.microsoft.com/office/drawing/2014/main" id="{7E585D6A-F325-35A5-7A12-56F1CEB5C7E7}"/>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pic>
        <p:nvPicPr>
          <p:cNvPr id="52228" name="Picture 1">
            <a:extLst>
              <a:ext uri="{FF2B5EF4-FFF2-40B4-BE49-F238E27FC236}">
                <a16:creationId xmlns:a16="http://schemas.microsoft.com/office/drawing/2014/main" id="{83A8F136-F7F7-E76D-A550-7C0DC58A4D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2913" y="2843213"/>
            <a:ext cx="6005512" cy="357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2">
            <a:extLst>
              <a:ext uri="{FF2B5EF4-FFF2-40B4-BE49-F238E27FC236}">
                <a16:creationId xmlns:a16="http://schemas.microsoft.com/office/drawing/2014/main" id="{A32CBAE5-4286-14DC-2AFE-823AF0DFB61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149350"/>
            <a:ext cx="3341688"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ounded Rectangle 9">
            <a:extLst>
              <a:ext uri="{FF2B5EF4-FFF2-40B4-BE49-F238E27FC236}">
                <a16:creationId xmlns:a16="http://schemas.microsoft.com/office/drawing/2014/main" id="{4ED30843-58DB-4DF2-AA08-BE15B078BDF8}"/>
              </a:ext>
            </a:extLst>
          </p:cNvPr>
          <p:cNvSpPr/>
          <p:nvPr/>
        </p:nvSpPr>
        <p:spPr>
          <a:xfrm>
            <a:off x="1671638" y="1417638"/>
            <a:ext cx="1801812" cy="1997075"/>
          </a:xfrm>
          <a:prstGeom prst="roundRect">
            <a:avLst/>
          </a:prstGeom>
          <a:noFill/>
          <a:ln w="539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Bent Arrow 3">
            <a:extLst>
              <a:ext uri="{FF2B5EF4-FFF2-40B4-BE49-F238E27FC236}">
                <a16:creationId xmlns:a16="http://schemas.microsoft.com/office/drawing/2014/main" id="{3F41A8EA-3A5F-4F84-9784-08C25DA07269}"/>
              </a:ext>
            </a:extLst>
          </p:cNvPr>
          <p:cNvSpPr/>
          <p:nvPr/>
        </p:nvSpPr>
        <p:spPr>
          <a:xfrm rot="5400000">
            <a:off x="3604419" y="1985169"/>
            <a:ext cx="1238250" cy="862012"/>
          </a:xfrm>
          <a:prstGeom prst="ben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 name="TextBox 1">
            <a:extLst>
              <a:ext uri="{FF2B5EF4-FFF2-40B4-BE49-F238E27FC236}">
                <a16:creationId xmlns:a16="http://schemas.microsoft.com/office/drawing/2014/main" id="{0774B841-F43D-4CA9-B4C6-061091AF05F3}"/>
              </a:ext>
            </a:extLst>
          </p:cNvPr>
          <p:cNvSpPr txBox="1"/>
          <p:nvPr/>
        </p:nvSpPr>
        <p:spPr>
          <a:xfrm>
            <a:off x="5773738" y="1397000"/>
            <a:ext cx="3073400" cy="1200150"/>
          </a:xfrm>
          <a:prstGeom prst="rect">
            <a:avLst/>
          </a:prstGeom>
          <a:noFill/>
          <a:ln w="31750">
            <a:solidFill>
              <a:srgbClr val="002060"/>
            </a:solidFill>
          </a:ln>
        </p:spPr>
        <p:txBody>
          <a:bodyPr>
            <a:spAutoFit/>
          </a:bodyPr>
          <a:lstStyle/>
          <a:p>
            <a:pPr>
              <a:defRPr/>
            </a:pPr>
            <a:r>
              <a:rPr lang="en-US" sz="2400" dirty="0">
                <a:solidFill>
                  <a:srgbClr val="FF0000"/>
                </a:solidFill>
                <a:latin typeface="+mn-lt"/>
              </a:rPr>
              <a:t>Notice the height of each bar is its relative frequency</a:t>
            </a: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F6BC2C1B-464D-D511-5B9E-0CA18DF1F800}"/>
              </a:ext>
            </a:extLst>
          </p:cNvPr>
          <p:cNvSpPr>
            <a:spLocks noGrp="1"/>
          </p:cNvSpPr>
          <p:nvPr>
            <p:ph type="title"/>
          </p:nvPr>
        </p:nvSpPr>
        <p:spPr>
          <a:xfrm>
            <a:off x="457200" y="274638"/>
            <a:ext cx="8229600" cy="549275"/>
          </a:xfrm>
        </p:spPr>
        <p:txBody>
          <a:bodyPr/>
          <a:lstStyle/>
          <a:p>
            <a:r>
              <a:rPr lang="en-US" altLang="en-US" sz="2800"/>
              <a:t>Using StatCrunch to Generate Histograms</a:t>
            </a:r>
          </a:p>
        </p:txBody>
      </p:sp>
      <p:sp>
        <p:nvSpPr>
          <p:cNvPr id="54275" name="Content Placeholder 2">
            <a:extLst>
              <a:ext uri="{FF2B5EF4-FFF2-40B4-BE49-F238E27FC236}">
                <a16:creationId xmlns:a16="http://schemas.microsoft.com/office/drawing/2014/main" id="{09FF8976-FADC-721D-FB29-31B0A8295845}"/>
              </a:ext>
            </a:extLst>
          </p:cNvPr>
          <p:cNvSpPr>
            <a:spLocks noGrp="1"/>
          </p:cNvSpPr>
          <p:nvPr>
            <p:ph idx="1"/>
          </p:nvPr>
        </p:nvSpPr>
        <p:spPr>
          <a:xfrm>
            <a:off x="381000" y="969963"/>
            <a:ext cx="8229600" cy="4525962"/>
          </a:xfrm>
        </p:spPr>
        <p:txBody>
          <a:bodyPr/>
          <a:lstStyle/>
          <a:p>
            <a:r>
              <a:rPr lang="en-US" altLang="en-US"/>
              <a:t>Login to MyStatLab - Start up StatCrunch</a:t>
            </a:r>
          </a:p>
        </p:txBody>
      </p:sp>
      <p:sp>
        <p:nvSpPr>
          <p:cNvPr id="54276" name="Footer Placeholder 3">
            <a:extLst>
              <a:ext uri="{FF2B5EF4-FFF2-40B4-BE49-F238E27FC236}">
                <a16:creationId xmlns:a16="http://schemas.microsoft.com/office/drawing/2014/main" id="{D3B2F306-12E3-9F12-C8BE-B8FB86F6BF5F}"/>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200">
                <a:solidFill>
                  <a:schemeClr val="tx2"/>
                </a:solidFill>
                <a:cs typeface="Arial" panose="020B0604020202020204" pitchFamily="34" charset="0"/>
              </a:rPr>
              <a:t>Larson/Farber 5th ed.</a:t>
            </a:r>
          </a:p>
        </p:txBody>
      </p:sp>
      <p:sp>
        <p:nvSpPr>
          <p:cNvPr id="54277" name="Slide Number Placeholder 4">
            <a:extLst>
              <a:ext uri="{FF2B5EF4-FFF2-40B4-BE49-F238E27FC236}">
                <a16:creationId xmlns:a16="http://schemas.microsoft.com/office/drawing/2014/main" id="{0B9D14A4-CE90-E0A7-78D5-429C20D94CE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2E43E649-0177-449F-A037-B651B5F3EFEB}" type="slidenum">
              <a:rPr lang="en-US" altLang="en-US" sz="1800">
                <a:solidFill>
                  <a:schemeClr val="tx2"/>
                </a:solidFill>
                <a:cs typeface="Arial" panose="020B0604020202020204" pitchFamily="34" charset="0"/>
              </a:rPr>
              <a:pPr>
                <a:spcBef>
                  <a:spcPct val="0"/>
                </a:spcBef>
                <a:buClrTx/>
                <a:buFontTx/>
                <a:buNone/>
              </a:pPr>
              <a:t>24</a:t>
            </a:fld>
            <a:endParaRPr lang="en-US" altLang="en-US" sz="1800">
              <a:solidFill>
                <a:schemeClr val="tx2"/>
              </a:solidFill>
              <a:cs typeface="Arial" panose="020B0604020202020204" pitchFamily="34" charset="0"/>
            </a:endParaRPr>
          </a:p>
        </p:txBody>
      </p:sp>
      <p:pic>
        <p:nvPicPr>
          <p:cNvPr id="54278" name="Picture 1">
            <a:extLst>
              <a:ext uri="{FF2B5EF4-FFF2-40B4-BE49-F238E27FC236}">
                <a16:creationId xmlns:a16="http://schemas.microsoft.com/office/drawing/2014/main" id="{A0581790-5E53-5AA8-6448-9F4E007F2F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454150"/>
            <a:ext cx="80391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a:extLst>
              <a:ext uri="{FF2B5EF4-FFF2-40B4-BE49-F238E27FC236}">
                <a16:creationId xmlns:a16="http://schemas.microsoft.com/office/drawing/2014/main" id="{D8CCBD73-B73A-4EAC-AD2C-59EA01D48AA1}"/>
              </a:ext>
            </a:extLst>
          </p:cNvPr>
          <p:cNvSpPr/>
          <p:nvPr/>
        </p:nvSpPr>
        <p:spPr>
          <a:xfrm>
            <a:off x="457200" y="4903788"/>
            <a:ext cx="1812925" cy="644525"/>
          </a:xfrm>
          <a:prstGeom prst="ellipse">
            <a:avLst/>
          </a:prstGeom>
          <a:solidFill>
            <a:schemeClr val="accent1">
              <a:alpha val="0"/>
            </a:schemeClr>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sp>
        <p:nvSpPr>
          <p:cNvPr id="9" name="Oval 8">
            <a:extLst>
              <a:ext uri="{FF2B5EF4-FFF2-40B4-BE49-F238E27FC236}">
                <a16:creationId xmlns:a16="http://schemas.microsoft.com/office/drawing/2014/main" id="{D49A8E37-D90F-4CDA-BBD0-5789F32291B9}"/>
              </a:ext>
            </a:extLst>
          </p:cNvPr>
          <p:cNvSpPr/>
          <p:nvPr/>
        </p:nvSpPr>
        <p:spPr>
          <a:xfrm>
            <a:off x="5589588" y="3373438"/>
            <a:ext cx="3192462" cy="644525"/>
          </a:xfrm>
          <a:prstGeom prst="ellipse">
            <a:avLst/>
          </a:prstGeom>
          <a:solidFill>
            <a:schemeClr val="accent1">
              <a:alpha val="0"/>
            </a:schemeClr>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sp>
        <p:nvSpPr>
          <p:cNvPr id="3" name="Left Arrow 2">
            <a:extLst>
              <a:ext uri="{FF2B5EF4-FFF2-40B4-BE49-F238E27FC236}">
                <a16:creationId xmlns:a16="http://schemas.microsoft.com/office/drawing/2014/main" id="{94C284E0-5C6A-4A97-8B6C-0C04D40A59FF}"/>
              </a:ext>
            </a:extLst>
          </p:cNvPr>
          <p:cNvSpPr/>
          <p:nvPr/>
        </p:nvSpPr>
        <p:spPr>
          <a:xfrm>
            <a:off x="2524125" y="4875213"/>
            <a:ext cx="1200150" cy="768350"/>
          </a:xfrm>
          <a:prstGeom prst="lef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Left Arrow 11">
            <a:extLst>
              <a:ext uri="{FF2B5EF4-FFF2-40B4-BE49-F238E27FC236}">
                <a16:creationId xmlns:a16="http://schemas.microsoft.com/office/drawing/2014/main" id="{DE5213E2-9092-497C-AFED-83F6CA23DCFA}"/>
              </a:ext>
            </a:extLst>
          </p:cNvPr>
          <p:cNvSpPr/>
          <p:nvPr/>
        </p:nvSpPr>
        <p:spPr>
          <a:xfrm rot="7886960">
            <a:off x="4872038" y="3946525"/>
            <a:ext cx="1200150" cy="768350"/>
          </a:xfrm>
          <a:prstGeom prst="lef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D9EC5AC2-3D90-CC0B-6E6A-A4F6CD2BA0F9}"/>
              </a:ext>
            </a:extLst>
          </p:cNvPr>
          <p:cNvSpPr>
            <a:spLocks noGrp="1"/>
          </p:cNvSpPr>
          <p:nvPr>
            <p:ph type="title"/>
          </p:nvPr>
        </p:nvSpPr>
        <p:spPr>
          <a:xfrm>
            <a:off x="457200" y="274638"/>
            <a:ext cx="8229600" cy="549275"/>
          </a:xfrm>
        </p:spPr>
        <p:txBody>
          <a:bodyPr/>
          <a:lstStyle/>
          <a:p>
            <a:r>
              <a:rPr lang="en-US" altLang="en-US"/>
              <a:t>Select Chapter 2, then 2.1 Example 1</a:t>
            </a:r>
          </a:p>
        </p:txBody>
      </p:sp>
      <p:sp>
        <p:nvSpPr>
          <p:cNvPr id="55299" name="Footer Placeholder 3">
            <a:extLst>
              <a:ext uri="{FF2B5EF4-FFF2-40B4-BE49-F238E27FC236}">
                <a16:creationId xmlns:a16="http://schemas.microsoft.com/office/drawing/2014/main" id="{D83DF4B1-BAD0-970F-6530-A47C42C45320}"/>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200">
                <a:solidFill>
                  <a:schemeClr val="tx2"/>
                </a:solidFill>
                <a:cs typeface="Arial" panose="020B0604020202020204" pitchFamily="34" charset="0"/>
              </a:rPr>
              <a:t>Larson/Farber 5th ed.</a:t>
            </a:r>
          </a:p>
        </p:txBody>
      </p:sp>
      <p:sp>
        <p:nvSpPr>
          <p:cNvPr id="55300" name="Slide Number Placeholder 4">
            <a:extLst>
              <a:ext uri="{FF2B5EF4-FFF2-40B4-BE49-F238E27FC236}">
                <a16:creationId xmlns:a16="http://schemas.microsoft.com/office/drawing/2014/main" id="{826A7709-B073-ED53-EBC1-C513E6CD83D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DA800023-9D0A-43B4-9E19-4386F4D4B7E4}" type="slidenum">
              <a:rPr lang="en-US" altLang="en-US" sz="1800">
                <a:solidFill>
                  <a:schemeClr val="tx2"/>
                </a:solidFill>
                <a:cs typeface="Arial" panose="020B0604020202020204" pitchFamily="34" charset="0"/>
              </a:rPr>
              <a:pPr>
                <a:spcBef>
                  <a:spcPct val="0"/>
                </a:spcBef>
                <a:buClrTx/>
                <a:buFontTx/>
                <a:buNone/>
              </a:pPr>
              <a:t>25</a:t>
            </a:fld>
            <a:endParaRPr lang="en-US" altLang="en-US" sz="1800">
              <a:solidFill>
                <a:schemeClr val="tx2"/>
              </a:solidFill>
              <a:cs typeface="Arial" panose="020B0604020202020204" pitchFamily="34" charset="0"/>
            </a:endParaRPr>
          </a:p>
        </p:txBody>
      </p:sp>
      <p:sp>
        <p:nvSpPr>
          <p:cNvPr id="5" name="Right Arrow 4">
            <a:extLst>
              <a:ext uri="{FF2B5EF4-FFF2-40B4-BE49-F238E27FC236}">
                <a16:creationId xmlns:a16="http://schemas.microsoft.com/office/drawing/2014/main" id="{2986EDDE-1684-49E2-9DA6-B38A7A86336B}"/>
              </a:ext>
            </a:extLst>
          </p:cNvPr>
          <p:cNvSpPr/>
          <p:nvPr/>
        </p:nvSpPr>
        <p:spPr>
          <a:xfrm>
            <a:off x="3271838" y="4017963"/>
            <a:ext cx="928687" cy="539750"/>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5302" name="Picture 1">
            <a:extLst>
              <a:ext uri="{FF2B5EF4-FFF2-40B4-BE49-F238E27FC236}">
                <a16:creationId xmlns:a16="http://schemas.microsoft.com/office/drawing/2014/main" id="{E911488D-1E7E-1235-C71A-1D745C1498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238" y="969963"/>
            <a:ext cx="6457950"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a:extLst>
              <a:ext uri="{FF2B5EF4-FFF2-40B4-BE49-F238E27FC236}">
                <a16:creationId xmlns:a16="http://schemas.microsoft.com/office/drawing/2014/main" id="{E0A9EA5D-A465-40E6-B639-CAF50D734DFD}"/>
              </a:ext>
            </a:extLst>
          </p:cNvPr>
          <p:cNvSpPr/>
          <p:nvPr/>
        </p:nvSpPr>
        <p:spPr>
          <a:xfrm>
            <a:off x="2573338" y="4059238"/>
            <a:ext cx="2324100" cy="644525"/>
          </a:xfrm>
          <a:prstGeom prst="ellipse">
            <a:avLst/>
          </a:prstGeom>
          <a:solidFill>
            <a:schemeClr val="accent1">
              <a:alpha val="0"/>
            </a:schemeClr>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pic>
        <p:nvPicPr>
          <p:cNvPr id="55304" name="Picture 2">
            <a:extLst>
              <a:ext uri="{FF2B5EF4-FFF2-40B4-BE49-F238E27FC236}">
                <a16:creationId xmlns:a16="http://schemas.microsoft.com/office/drawing/2014/main" id="{E2CD6580-D968-782A-0085-41CC8FDE46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04013" y="2974975"/>
            <a:ext cx="2287587"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ight Arrow 3">
            <a:extLst>
              <a:ext uri="{FF2B5EF4-FFF2-40B4-BE49-F238E27FC236}">
                <a16:creationId xmlns:a16="http://schemas.microsoft.com/office/drawing/2014/main" id="{76171A99-CA1D-4B58-ACE5-5C7FEFCA7050}"/>
              </a:ext>
            </a:extLst>
          </p:cNvPr>
          <p:cNvSpPr/>
          <p:nvPr/>
        </p:nvSpPr>
        <p:spPr>
          <a:xfrm>
            <a:off x="5399088" y="4059238"/>
            <a:ext cx="1181100" cy="681037"/>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1AA1AE8D-A94B-9907-DEAA-DEC54B563110}"/>
              </a:ext>
            </a:extLst>
          </p:cNvPr>
          <p:cNvSpPr>
            <a:spLocks noGrp="1"/>
          </p:cNvSpPr>
          <p:nvPr>
            <p:ph type="title"/>
          </p:nvPr>
        </p:nvSpPr>
        <p:spPr>
          <a:xfrm>
            <a:off x="457200" y="274638"/>
            <a:ext cx="8229600" cy="752475"/>
          </a:xfrm>
        </p:spPr>
        <p:txBody>
          <a:bodyPr/>
          <a:lstStyle/>
          <a:p>
            <a:r>
              <a:rPr lang="en-US" altLang="en-US" sz="2800"/>
              <a:t>Using StatCrunch to Generate Histograms</a:t>
            </a:r>
          </a:p>
        </p:txBody>
      </p:sp>
      <p:sp>
        <p:nvSpPr>
          <p:cNvPr id="56323" name="Content Placeholder 2">
            <a:extLst>
              <a:ext uri="{FF2B5EF4-FFF2-40B4-BE49-F238E27FC236}">
                <a16:creationId xmlns:a16="http://schemas.microsoft.com/office/drawing/2014/main" id="{BB220B66-7110-E5BD-BC0B-FA634C32D79E}"/>
              </a:ext>
            </a:extLst>
          </p:cNvPr>
          <p:cNvSpPr>
            <a:spLocks noGrp="1"/>
          </p:cNvSpPr>
          <p:nvPr>
            <p:ph idx="1"/>
          </p:nvPr>
        </p:nvSpPr>
        <p:spPr>
          <a:xfrm>
            <a:off x="306388" y="1023938"/>
            <a:ext cx="4065587" cy="4525962"/>
          </a:xfrm>
        </p:spPr>
        <p:txBody>
          <a:bodyPr/>
          <a:lstStyle/>
          <a:p>
            <a:r>
              <a:rPr lang="en-US" altLang="en-US"/>
              <a:t>Click on </a:t>
            </a:r>
            <a:r>
              <a:rPr lang="en-US" altLang="en-US" b="1">
                <a:solidFill>
                  <a:srgbClr val="0070C0"/>
                </a:solidFill>
              </a:rPr>
              <a:t>Graph</a:t>
            </a:r>
          </a:p>
          <a:p>
            <a:r>
              <a:rPr lang="en-US" altLang="en-US"/>
              <a:t>Then select </a:t>
            </a:r>
            <a:r>
              <a:rPr lang="en-US" altLang="en-US" b="1">
                <a:solidFill>
                  <a:srgbClr val="0070C0"/>
                </a:solidFill>
              </a:rPr>
              <a:t>Histogram</a:t>
            </a:r>
          </a:p>
        </p:txBody>
      </p:sp>
      <p:sp>
        <p:nvSpPr>
          <p:cNvPr id="56324" name="Footer Placeholder 3">
            <a:extLst>
              <a:ext uri="{FF2B5EF4-FFF2-40B4-BE49-F238E27FC236}">
                <a16:creationId xmlns:a16="http://schemas.microsoft.com/office/drawing/2014/main" id="{96FD286F-4237-C6DB-DDF6-A541B10E98BB}"/>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200">
                <a:solidFill>
                  <a:schemeClr val="tx2"/>
                </a:solidFill>
                <a:cs typeface="Arial" panose="020B0604020202020204" pitchFamily="34" charset="0"/>
              </a:rPr>
              <a:t>Larson/Farber 5th ed.</a:t>
            </a:r>
          </a:p>
        </p:txBody>
      </p:sp>
      <p:sp>
        <p:nvSpPr>
          <p:cNvPr id="56325" name="Slide Number Placeholder 4">
            <a:extLst>
              <a:ext uri="{FF2B5EF4-FFF2-40B4-BE49-F238E27FC236}">
                <a16:creationId xmlns:a16="http://schemas.microsoft.com/office/drawing/2014/main" id="{3C3249F4-ECC3-AB11-2EB6-C9FF86654F1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15F1A627-40E7-4014-A17F-0989607E810A}" type="slidenum">
              <a:rPr lang="en-US" altLang="en-US" sz="1800">
                <a:solidFill>
                  <a:schemeClr val="tx2"/>
                </a:solidFill>
                <a:cs typeface="Arial" panose="020B0604020202020204" pitchFamily="34" charset="0"/>
              </a:rPr>
              <a:pPr>
                <a:spcBef>
                  <a:spcPct val="0"/>
                </a:spcBef>
                <a:buClrTx/>
                <a:buFontTx/>
                <a:buNone/>
              </a:pPr>
              <a:t>26</a:t>
            </a:fld>
            <a:endParaRPr lang="en-US" altLang="en-US" sz="1800">
              <a:solidFill>
                <a:schemeClr val="tx2"/>
              </a:solidFill>
              <a:cs typeface="Arial" panose="020B0604020202020204" pitchFamily="34" charset="0"/>
            </a:endParaRPr>
          </a:p>
        </p:txBody>
      </p:sp>
      <p:pic>
        <p:nvPicPr>
          <p:cNvPr id="56326" name="Picture 1">
            <a:extLst>
              <a:ext uri="{FF2B5EF4-FFF2-40B4-BE49-F238E27FC236}">
                <a16:creationId xmlns:a16="http://schemas.microsoft.com/office/drawing/2014/main" id="{4C3BF223-177E-AD90-F9FB-B35A1FD392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1850"/>
            <a:ext cx="7412038"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ight Arrow 6">
            <a:extLst>
              <a:ext uri="{FF2B5EF4-FFF2-40B4-BE49-F238E27FC236}">
                <a16:creationId xmlns:a16="http://schemas.microsoft.com/office/drawing/2014/main" id="{47FCD467-EA29-4314-88B9-63C3ED10E8C2}"/>
              </a:ext>
            </a:extLst>
          </p:cNvPr>
          <p:cNvSpPr/>
          <p:nvPr/>
        </p:nvSpPr>
        <p:spPr>
          <a:xfrm rot="3328190">
            <a:off x="5802312" y="2047876"/>
            <a:ext cx="638175" cy="400050"/>
          </a:xfrm>
          <a:prstGeom prst="rightArrow">
            <a:avLst/>
          </a:prstGeom>
          <a:solidFill>
            <a:srgbClr val="C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sp>
        <p:nvSpPr>
          <p:cNvPr id="8" name="Right Arrow 7">
            <a:extLst>
              <a:ext uri="{FF2B5EF4-FFF2-40B4-BE49-F238E27FC236}">
                <a16:creationId xmlns:a16="http://schemas.microsoft.com/office/drawing/2014/main" id="{401F0FCA-1253-414B-9AEB-B3CB98CF4728}"/>
              </a:ext>
            </a:extLst>
          </p:cNvPr>
          <p:cNvSpPr/>
          <p:nvPr/>
        </p:nvSpPr>
        <p:spPr>
          <a:xfrm rot="9659552">
            <a:off x="7031038" y="3475038"/>
            <a:ext cx="638175" cy="400050"/>
          </a:xfrm>
          <a:prstGeom prst="rightArrow">
            <a:avLst/>
          </a:prstGeom>
          <a:solidFill>
            <a:srgbClr val="C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CC8FE986-F85D-E06D-50E6-1EA5717CBA94}"/>
              </a:ext>
            </a:extLst>
          </p:cNvPr>
          <p:cNvSpPr>
            <a:spLocks noGrp="1"/>
          </p:cNvSpPr>
          <p:nvPr>
            <p:ph type="title"/>
          </p:nvPr>
        </p:nvSpPr>
        <p:spPr>
          <a:xfrm>
            <a:off x="263525" y="73025"/>
            <a:ext cx="8229600" cy="444500"/>
          </a:xfrm>
        </p:spPr>
        <p:txBody>
          <a:bodyPr/>
          <a:lstStyle/>
          <a:p>
            <a:r>
              <a:rPr lang="en-US" altLang="en-US" sz="2800"/>
              <a:t>Using StatCrunch to Generate Histograms</a:t>
            </a:r>
          </a:p>
        </p:txBody>
      </p:sp>
      <p:sp>
        <p:nvSpPr>
          <p:cNvPr id="57347" name="Content Placeholder 2">
            <a:extLst>
              <a:ext uri="{FF2B5EF4-FFF2-40B4-BE49-F238E27FC236}">
                <a16:creationId xmlns:a16="http://schemas.microsoft.com/office/drawing/2014/main" id="{C631DB0D-7857-AA2A-3F82-CA20486E1456}"/>
              </a:ext>
            </a:extLst>
          </p:cNvPr>
          <p:cNvSpPr>
            <a:spLocks noGrp="1"/>
          </p:cNvSpPr>
          <p:nvPr>
            <p:ph idx="1"/>
          </p:nvPr>
        </p:nvSpPr>
        <p:spPr>
          <a:xfrm>
            <a:off x="-49213" y="517525"/>
            <a:ext cx="8229601" cy="4525963"/>
          </a:xfrm>
        </p:spPr>
        <p:txBody>
          <a:bodyPr/>
          <a:lstStyle/>
          <a:p>
            <a:r>
              <a:rPr lang="en-US" altLang="en-US" sz="2400"/>
              <a:t>Click on Column Name (</a:t>
            </a:r>
            <a:r>
              <a:rPr lang="en-US" altLang="en-US" sz="2400" b="1">
                <a:solidFill>
                  <a:srgbClr val="0070C0"/>
                </a:solidFill>
              </a:rPr>
              <a:t>GPS Prices</a:t>
            </a:r>
            <a:r>
              <a:rPr lang="en-US" altLang="en-US" sz="2400"/>
              <a:t>) to select </a:t>
            </a:r>
          </a:p>
          <a:p>
            <a:r>
              <a:rPr lang="en-US" altLang="en-US" sz="2400"/>
              <a:t>Enter Start at: </a:t>
            </a:r>
            <a:r>
              <a:rPr lang="en-US" altLang="en-US" b="1">
                <a:solidFill>
                  <a:srgbClr val="C00000"/>
                </a:solidFill>
              </a:rPr>
              <a:t>65</a:t>
            </a:r>
            <a:r>
              <a:rPr lang="en-US" altLang="en-US" sz="2400"/>
              <a:t>,          Enter Width : </a:t>
            </a:r>
            <a:r>
              <a:rPr lang="en-US" altLang="en-US" b="1">
                <a:solidFill>
                  <a:srgbClr val="C00000"/>
                </a:solidFill>
              </a:rPr>
              <a:t>40</a:t>
            </a:r>
            <a:r>
              <a:rPr lang="en-US" altLang="en-US" sz="2400"/>
              <a:t>, </a:t>
            </a:r>
          </a:p>
          <a:p>
            <a:r>
              <a:rPr lang="en-US" altLang="en-US" sz="2400"/>
              <a:t>Check box for Value above Bar, </a:t>
            </a:r>
          </a:p>
          <a:p>
            <a:r>
              <a:rPr lang="en-US" altLang="en-US" sz="2400"/>
              <a:t>Scroll down, if desired, enter labels for x-axis, y-axis and title. (see next slide)</a:t>
            </a:r>
          </a:p>
          <a:p>
            <a:r>
              <a:rPr lang="en-US" altLang="en-US" sz="2400"/>
              <a:t>Then Click </a:t>
            </a:r>
            <a:r>
              <a:rPr lang="en-US" altLang="en-US" sz="2400" b="1">
                <a:solidFill>
                  <a:srgbClr val="0070C0"/>
                </a:solidFill>
              </a:rPr>
              <a:t>Compute</a:t>
            </a:r>
          </a:p>
        </p:txBody>
      </p:sp>
      <p:sp>
        <p:nvSpPr>
          <p:cNvPr id="57348" name="Footer Placeholder 3">
            <a:extLst>
              <a:ext uri="{FF2B5EF4-FFF2-40B4-BE49-F238E27FC236}">
                <a16:creationId xmlns:a16="http://schemas.microsoft.com/office/drawing/2014/main" id="{3F2E3060-EF08-0655-E61E-1A88C6532F2F}"/>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200">
                <a:solidFill>
                  <a:schemeClr val="tx2"/>
                </a:solidFill>
                <a:cs typeface="Arial" panose="020B0604020202020204" pitchFamily="34" charset="0"/>
              </a:rPr>
              <a:t>Larson/Farber 5th ed.</a:t>
            </a:r>
          </a:p>
        </p:txBody>
      </p:sp>
      <p:sp>
        <p:nvSpPr>
          <p:cNvPr id="57349" name="Slide Number Placeholder 4">
            <a:extLst>
              <a:ext uri="{FF2B5EF4-FFF2-40B4-BE49-F238E27FC236}">
                <a16:creationId xmlns:a16="http://schemas.microsoft.com/office/drawing/2014/main" id="{D749F039-FB3A-5410-04AF-ADA518C25E3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86E77E68-6C87-482D-AC42-C874FEE71D55}" type="slidenum">
              <a:rPr lang="en-US" altLang="en-US" sz="1800">
                <a:solidFill>
                  <a:schemeClr val="tx2"/>
                </a:solidFill>
                <a:cs typeface="Arial" panose="020B0604020202020204" pitchFamily="34" charset="0"/>
              </a:rPr>
              <a:pPr>
                <a:spcBef>
                  <a:spcPct val="0"/>
                </a:spcBef>
                <a:buClrTx/>
                <a:buFontTx/>
                <a:buNone/>
              </a:pPr>
              <a:t>27</a:t>
            </a:fld>
            <a:endParaRPr lang="en-US" altLang="en-US" sz="1800">
              <a:solidFill>
                <a:schemeClr val="tx2"/>
              </a:solidFill>
              <a:cs typeface="Arial" panose="020B0604020202020204" pitchFamily="34" charset="0"/>
            </a:endParaRPr>
          </a:p>
        </p:txBody>
      </p:sp>
      <p:pic>
        <p:nvPicPr>
          <p:cNvPr id="57350" name="Picture 10">
            <a:extLst>
              <a:ext uri="{FF2B5EF4-FFF2-40B4-BE49-F238E27FC236}">
                <a16:creationId xmlns:a16="http://schemas.microsoft.com/office/drawing/2014/main" id="{D4EF8CB2-B1FC-22B4-0C56-06A03C462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08338"/>
            <a:ext cx="3790950" cy="308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Right Arrow 7">
            <a:extLst>
              <a:ext uri="{FF2B5EF4-FFF2-40B4-BE49-F238E27FC236}">
                <a16:creationId xmlns:a16="http://schemas.microsoft.com/office/drawing/2014/main" id="{01362C36-A7A2-47BB-98B2-81B3DA4AD0AF}"/>
              </a:ext>
            </a:extLst>
          </p:cNvPr>
          <p:cNvSpPr/>
          <p:nvPr/>
        </p:nvSpPr>
        <p:spPr>
          <a:xfrm rot="9456852">
            <a:off x="1316038" y="3354388"/>
            <a:ext cx="638175" cy="401637"/>
          </a:xfrm>
          <a:prstGeom prst="rightArrow">
            <a:avLst/>
          </a:prstGeom>
          <a:solidFill>
            <a:srgbClr val="C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sp>
        <p:nvSpPr>
          <p:cNvPr id="9" name="Striped Right Arrow 8">
            <a:extLst>
              <a:ext uri="{FF2B5EF4-FFF2-40B4-BE49-F238E27FC236}">
                <a16:creationId xmlns:a16="http://schemas.microsoft.com/office/drawing/2014/main" id="{20E07DDE-33C8-4520-B284-477CE9D481DA}"/>
              </a:ext>
            </a:extLst>
          </p:cNvPr>
          <p:cNvSpPr/>
          <p:nvPr/>
        </p:nvSpPr>
        <p:spPr>
          <a:xfrm rot="2098698">
            <a:off x="3514725" y="5422900"/>
            <a:ext cx="650875" cy="612775"/>
          </a:xfrm>
          <a:prstGeom prst="striped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pic>
        <p:nvPicPr>
          <p:cNvPr id="57353" name="Picture 1">
            <a:extLst>
              <a:ext uri="{FF2B5EF4-FFF2-40B4-BE49-F238E27FC236}">
                <a16:creationId xmlns:a16="http://schemas.microsoft.com/office/drawing/2014/main" id="{2AE7093F-45CE-4CC4-A59D-8266916CDA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51313" y="2532063"/>
            <a:ext cx="45339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2">
            <a:extLst>
              <a:ext uri="{FF2B5EF4-FFF2-40B4-BE49-F238E27FC236}">
                <a16:creationId xmlns:a16="http://schemas.microsoft.com/office/drawing/2014/main" id="{3EBE5D03-6605-4B28-BF3C-A75E0CCCCCA5}"/>
              </a:ext>
            </a:extLst>
          </p:cNvPr>
          <p:cNvSpPr/>
          <p:nvPr/>
        </p:nvSpPr>
        <p:spPr>
          <a:xfrm>
            <a:off x="4029075" y="5600700"/>
            <a:ext cx="2459038" cy="1089025"/>
          </a:xfrm>
          <a:prstGeom prst="ellipse">
            <a:avLst/>
          </a:prstGeom>
          <a:solidFill>
            <a:schemeClr val="accent1">
              <a:alpha val="0"/>
            </a:schemeClr>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18BDF44F-37FA-A51A-58F4-DE8A2B13E17E}"/>
              </a:ext>
            </a:extLst>
          </p:cNvPr>
          <p:cNvSpPr>
            <a:spLocks noGrp="1"/>
          </p:cNvSpPr>
          <p:nvPr>
            <p:ph type="title"/>
          </p:nvPr>
        </p:nvSpPr>
        <p:spPr/>
        <p:txBody>
          <a:bodyPr/>
          <a:lstStyle/>
          <a:p>
            <a:r>
              <a:rPr lang="en-US" altLang="en-US" sz="2800"/>
              <a:t>Using StatCrunch to Generate Histograms</a:t>
            </a:r>
          </a:p>
        </p:txBody>
      </p:sp>
      <p:sp>
        <p:nvSpPr>
          <p:cNvPr id="58371" name="Content Placeholder 2">
            <a:extLst>
              <a:ext uri="{FF2B5EF4-FFF2-40B4-BE49-F238E27FC236}">
                <a16:creationId xmlns:a16="http://schemas.microsoft.com/office/drawing/2014/main" id="{89584C4A-E00C-71CC-A87C-CEFF9FECA225}"/>
              </a:ext>
            </a:extLst>
          </p:cNvPr>
          <p:cNvSpPr>
            <a:spLocks noGrp="1"/>
          </p:cNvSpPr>
          <p:nvPr>
            <p:ph idx="1"/>
          </p:nvPr>
        </p:nvSpPr>
        <p:spPr>
          <a:xfrm>
            <a:off x="431800" y="1123950"/>
            <a:ext cx="8229600" cy="4525963"/>
          </a:xfrm>
        </p:spPr>
        <p:txBody>
          <a:bodyPr/>
          <a:lstStyle/>
          <a:p>
            <a:r>
              <a:rPr lang="en-US" altLang="en-US"/>
              <a:t>If desired, enter labels for x-axis, y-axis and title.</a:t>
            </a:r>
          </a:p>
          <a:p>
            <a:r>
              <a:rPr lang="en-US" altLang="en-US"/>
              <a:t>Click </a:t>
            </a:r>
            <a:r>
              <a:rPr lang="en-US" altLang="en-US" b="1">
                <a:solidFill>
                  <a:srgbClr val="0070C0"/>
                </a:solidFill>
              </a:rPr>
              <a:t>Compute!</a:t>
            </a:r>
          </a:p>
        </p:txBody>
      </p:sp>
      <p:sp>
        <p:nvSpPr>
          <p:cNvPr id="58372" name="Footer Placeholder 3">
            <a:extLst>
              <a:ext uri="{FF2B5EF4-FFF2-40B4-BE49-F238E27FC236}">
                <a16:creationId xmlns:a16="http://schemas.microsoft.com/office/drawing/2014/main" id="{063EC5FD-8828-3DB1-751B-97BA1219D6B5}"/>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200">
                <a:solidFill>
                  <a:schemeClr val="tx2"/>
                </a:solidFill>
                <a:cs typeface="Arial" panose="020B0604020202020204" pitchFamily="34" charset="0"/>
              </a:rPr>
              <a:t>Larson/Farber 5th ed.</a:t>
            </a:r>
          </a:p>
        </p:txBody>
      </p:sp>
      <p:sp>
        <p:nvSpPr>
          <p:cNvPr id="58373" name="Slide Number Placeholder 4">
            <a:extLst>
              <a:ext uri="{FF2B5EF4-FFF2-40B4-BE49-F238E27FC236}">
                <a16:creationId xmlns:a16="http://schemas.microsoft.com/office/drawing/2014/main" id="{75E00823-E87C-FFAB-BB7B-713571483F0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1200F1C3-F49C-4E84-BBBA-8ADCB7AFF735}" type="slidenum">
              <a:rPr lang="en-US" altLang="en-US" sz="1800">
                <a:solidFill>
                  <a:schemeClr val="tx2"/>
                </a:solidFill>
                <a:cs typeface="Arial" panose="020B0604020202020204" pitchFamily="34" charset="0"/>
              </a:rPr>
              <a:pPr>
                <a:spcBef>
                  <a:spcPct val="0"/>
                </a:spcBef>
                <a:buClrTx/>
                <a:buFontTx/>
                <a:buNone/>
              </a:pPr>
              <a:t>28</a:t>
            </a:fld>
            <a:endParaRPr lang="en-US" altLang="en-US" sz="1800">
              <a:solidFill>
                <a:schemeClr val="tx2"/>
              </a:solidFill>
              <a:cs typeface="Arial" panose="020B0604020202020204" pitchFamily="34" charset="0"/>
            </a:endParaRPr>
          </a:p>
        </p:txBody>
      </p:sp>
      <p:pic>
        <p:nvPicPr>
          <p:cNvPr id="58374" name="Picture 1">
            <a:extLst>
              <a:ext uri="{FF2B5EF4-FFF2-40B4-BE49-F238E27FC236}">
                <a16:creationId xmlns:a16="http://schemas.microsoft.com/office/drawing/2014/main" id="{5160B8EF-2CE8-3A9B-3EDD-8266F0D6F5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71725" y="2333625"/>
            <a:ext cx="55530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a:extLst>
              <a:ext uri="{FF2B5EF4-FFF2-40B4-BE49-F238E27FC236}">
                <a16:creationId xmlns:a16="http://schemas.microsoft.com/office/drawing/2014/main" id="{9EA0A90B-8508-49CA-8F4C-22CE8644E16B}"/>
              </a:ext>
            </a:extLst>
          </p:cNvPr>
          <p:cNvSpPr/>
          <p:nvPr/>
        </p:nvSpPr>
        <p:spPr>
          <a:xfrm>
            <a:off x="2039938" y="3778250"/>
            <a:ext cx="5064125" cy="1136650"/>
          </a:xfrm>
          <a:prstGeom prst="ellipse">
            <a:avLst/>
          </a:prstGeom>
          <a:solidFill>
            <a:schemeClr val="accent1">
              <a:alpha val="0"/>
            </a:schemeClr>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sp>
        <p:nvSpPr>
          <p:cNvPr id="9" name="Right Arrow 8">
            <a:extLst>
              <a:ext uri="{FF2B5EF4-FFF2-40B4-BE49-F238E27FC236}">
                <a16:creationId xmlns:a16="http://schemas.microsoft.com/office/drawing/2014/main" id="{E84CB5A1-A1AF-42F7-96EA-9E106BDD8C52}"/>
              </a:ext>
            </a:extLst>
          </p:cNvPr>
          <p:cNvSpPr/>
          <p:nvPr/>
        </p:nvSpPr>
        <p:spPr>
          <a:xfrm rot="9456852">
            <a:off x="7767638" y="6297613"/>
            <a:ext cx="638175" cy="401637"/>
          </a:xfrm>
          <a:prstGeom prst="rightArrow">
            <a:avLst/>
          </a:prstGeom>
          <a:solidFill>
            <a:srgbClr val="C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F249B7A2-8D1A-27FC-9DBC-3485AA596F6B}"/>
              </a:ext>
            </a:extLst>
          </p:cNvPr>
          <p:cNvSpPr>
            <a:spLocks noGrp="1"/>
          </p:cNvSpPr>
          <p:nvPr>
            <p:ph type="title"/>
          </p:nvPr>
        </p:nvSpPr>
        <p:spPr>
          <a:xfrm>
            <a:off x="457200" y="274638"/>
            <a:ext cx="8229600" cy="752475"/>
          </a:xfrm>
        </p:spPr>
        <p:txBody>
          <a:bodyPr/>
          <a:lstStyle/>
          <a:p>
            <a:r>
              <a:rPr lang="en-US" altLang="en-US" sz="2800"/>
              <a:t>Using StatCrunch to Generate Histograms</a:t>
            </a:r>
          </a:p>
        </p:txBody>
      </p:sp>
      <p:sp>
        <p:nvSpPr>
          <p:cNvPr id="59395" name="Footer Placeholder 3">
            <a:extLst>
              <a:ext uri="{FF2B5EF4-FFF2-40B4-BE49-F238E27FC236}">
                <a16:creationId xmlns:a16="http://schemas.microsoft.com/office/drawing/2014/main" id="{DD07E920-8A81-BAFC-383C-05D59A628B84}"/>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200">
                <a:solidFill>
                  <a:schemeClr val="tx2"/>
                </a:solidFill>
                <a:cs typeface="Arial" panose="020B0604020202020204" pitchFamily="34" charset="0"/>
              </a:rPr>
              <a:t>Larson/Farber 5th ed.</a:t>
            </a:r>
          </a:p>
        </p:txBody>
      </p:sp>
      <p:sp>
        <p:nvSpPr>
          <p:cNvPr id="59396" name="Slide Number Placeholder 4">
            <a:extLst>
              <a:ext uri="{FF2B5EF4-FFF2-40B4-BE49-F238E27FC236}">
                <a16:creationId xmlns:a16="http://schemas.microsoft.com/office/drawing/2014/main" id="{0CEA39C7-38F9-2912-26FE-9256BD2EF80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BD86967A-8630-415C-968E-096565D96578}" type="slidenum">
              <a:rPr lang="en-US" altLang="en-US" sz="1800">
                <a:solidFill>
                  <a:schemeClr val="tx2"/>
                </a:solidFill>
                <a:cs typeface="Arial" panose="020B0604020202020204" pitchFamily="34" charset="0"/>
              </a:rPr>
              <a:pPr>
                <a:spcBef>
                  <a:spcPct val="0"/>
                </a:spcBef>
                <a:buClrTx/>
                <a:buFontTx/>
                <a:buNone/>
              </a:pPr>
              <a:t>29</a:t>
            </a:fld>
            <a:endParaRPr lang="en-US" altLang="en-US" sz="1800">
              <a:solidFill>
                <a:schemeClr val="tx2"/>
              </a:solidFill>
              <a:cs typeface="Arial" panose="020B0604020202020204" pitchFamily="34" charset="0"/>
            </a:endParaRPr>
          </a:p>
        </p:txBody>
      </p:sp>
      <p:pic>
        <p:nvPicPr>
          <p:cNvPr id="59397" name="Picture 1">
            <a:extLst>
              <a:ext uri="{FF2B5EF4-FFF2-40B4-BE49-F238E27FC236}">
                <a16:creationId xmlns:a16="http://schemas.microsoft.com/office/drawing/2014/main" id="{65930D8F-C5B1-6507-84F6-25DB035494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5963" y="862013"/>
            <a:ext cx="5462587" cy="593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C79A27A-9B6B-DAEF-3F23-D0952AE39293}"/>
              </a:ext>
            </a:extLst>
          </p:cNvPr>
          <p:cNvSpPr>
            <a:spLocks noGrp="1"/>
          </p:cNvSpPr>
          <p:nvPr>
            <p:ph type="title"/>
          </p:nvPr>
        </p:nvSpPr>
        <p:spPr>
          <a:xfrm>
            <a:off x="457200" y="274638"/>
            <a:ext cx="8229600" cy="609600"/>
          </a:xfrm>
        </p:spPr>
        <p:txBody>
          <a:bodyPr/>
          <a:lstStyle/>
          <a:p>
            <a:pPr eaLnBrk="1" hangingPunct="1"/>
            <a:r>
              <a:rPr lang="en-US" altLang="en-US"/>
              <a:t>Frequency Distribution</a:t>
            </a:r>
          </a:p>
        </p:txBody>
      </p:sp>
      <p:sp>
        <p:nvSpPr>
          <p:cNvPr id="49155" name="Content Placeholder 2">
            <a:extLst>
              <a:ext uri="{FF2B5EF4-FFF2-40B4-BE49-F238E27FC236}">
                <a16:creationId xmlns:a16="http://schemas.microsoft.com/office/drawing/2014/main" id="{EB71444D-24D8-4B21-153F-6069F67DEC26}"/>
              </a:ext>
            </a:extLst>
          </p:cNvPr>
          <p:cNvSpPr>
            <a:spLocks noGrp="1"/>
          </p:cNvSpPr>
          <p:nvPr>
            <p:ph idx="1"/>
          </p:nvPr>
        </p:nvSpPr>
        <p:spPr>
          <a:xfrm>
            <a:off x="457200" y="1600200"/>
            <a:ext cx="4144963" cy="4525963"/>
          </a:xfrm>
        </p:spPr>
        <p:txBody>
          <a:bodyPr/>
          <a:lstStyle/>
          <a:p>
            <a:pPr eaLnBrk="1" hangingPunct="1">
              <a:buFont typeface="Arial" panose="020B0604020202020204" pitchFamily="34" charset="0"/>
              <a:buNone/>
            </a:pPr>
            <a:r>
              <a:rPr lang="en-US" altLang="en-US" b="1">
                <a:solidFill>
                  <a:schemeClr val="accent2"/>
                </a:solidFill>
              </a:rPr>
              <a:t>Frequency Distribution</a:t>
            </a:r>
          </a:p>
          <a:p>
            <a:pPr eaLnBrk="1" hangingPunct="1"/>
            <a:r>
              <a:rPr lang="en-US" altLang="en-US"/>
              <a:t>A table that shows </a:t>
            </a:r>
            <a:r>
              <a:rPr lang="en-US" altLang="en-US" b="1"/>
              <a:t>classes</a:t>
            </a:r>
            <a:r>
              <a:rPr lang="en-US" altLang="en-US"/>
              <a:t> or </a:t>
            </a:r>
            <a:r>
              <a:rPr lang="en-US" altLang="en-US" b="1"/>
              <a:t>intervals</a:t>
            </a:r>
            <a:r>
              <a:rPr lang="en-US" altLang="en-US"/>
              <a:t> of data with a count of the number of entries in each class.</a:t>
            </a:r>
          </a:p>
          <a:p>
            <a:pPr eaLnBrk="1" hangingPunct="1"/>
            <a:r>
              <a:rPr lang="en-US" altLang="en-US"/>
              <a:t>The </a:t>
            </a:r>
            <a:r>
              <a:rPr lang="en-US" altLang="en-US" b="1"/>
              <a:t>frequency, </a:t>
            </a:r>
            <a:r>
              <a:rPr lang="en-US" altLang="en-US" b="1" i="1"/>
              <a:t>f,</a:t>
            </a:r>
            <a:r>
              <a:rPr lang="en-US" altLang="en-US"/>
              <a:t> of a class is the number of data entries in the class.</a:t>
            </a:r>
          </a:p>
        </p:txBody>
      </p:sp>
      <p:graphicFrame>
        <p:nvGraphicFramePr>
          <p:cNvPr id="6" name="Table 5">
            <a:extLst>
              <a:ext uri="{FF2B5EF4-FFF2-40B4-BE49-F238E27FC236}">
                <a16:creationId xmlns:a16="http://schemas.microsoft.com/office/drawing/2014/main" id="{BF389501-54B0-496C-940C-B64AFD79B1AA}"/>
              </a:ext>
            </a:extLst>
          </p:cNvPr>
          <p:cNvGraphicFramePr>
            <a:graphicFrameLocks noGrp="1"/>
          </p:cNvGraphicFramePr>
          <p:nvPr/>
        </p:nvGraphicFramePr>
        <p:xfrm>
          <a:off x="5883275" y="1808163"/>
          <a:ext cx="2955925" cy="3511550"/>
        </p:xfrm>
        <a:graphic>
          <a:graphicData uri="http://schemas.openxmlformats.org/drawingml/2006/table">
            <a:tbl>
              <a:tblPr/>
              <a:tblGrid>
                <a:gridCol w="1143000">
                  <a:extLst>
                    <a:ext uri="{9D8B030D-6E8A-4147-A177-3AD203B41FA5}">
                      <a16:colId xmlns:a16="http://schemas.microsoft.com/office/drawing/2014/main" val="20000"/>
                    </a:ext>
                  </a:extLst>
                </a:gridCol>
                <a:gridCol w="1812925">
                  <a:extLst>
                    <a:ext uri="{9D8B030D-6E8A-4147-A177-3AD203B41FA5}">
                      <a16:colId xmlns:a16="http://schemas.microsoft.com/office/drawing/2014/main" val="20001"/>
                    </a:ext>
                  </a:extLst>
                </a:gridCol>
              </a:tblGrid>
              <a:tr h="501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bg1"/>
                          </a:solidFill>
                          <a:effectLst/>
                          <a:latin typeface="Times New Roman" pitchFamily="18" charset="0"/>
                          <a:cs typeface="Arial" charset="0"/>
                        </a:rPr>
                        <a:t>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bg1"/>
                          </a:solidFill>
                          <a:effectLst/>
                          <a:latin typeface="Times New Roman" pitchFamily="18" charset="0"/>
                          <a:cs typeface="Arial" charset="0"/>
                        </a:rPr>
                        <a:t>Frequency, </a:t>
                      </a:r>
                      <a:r>
                        <a:rPr kumimoji="0" lang="en-US" sz="2400" b="0" i="1" u="none" strike="noStrike" cap="none" normalizeH="0" baseline="0">
                          <a:ln>
                            <a:noFill/>
                          </a:ln>
                          <a:solidFill>
                            <a:schemeClr val="bg1"/>
                          </a:solidFill>
                          <a:effectLst/>
                          <a:latin typeface="Times New Roman" pitchFamily="18" charset="0"/>
                          <a:cs typeface="Arial" charset="0"/>
                        </a:rPr>
                        <a:t> 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501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  6–10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11–15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16–20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501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21–25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501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26–30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2" name="Group 22">
            <a:extLst>
              <a:ext uri="{FF2B5EF4-FFF2-40B4-BE49-F238E27FC236}">
                <a16:creationId xmlns:a16="http://schemas.microsoft.com/office/drawing/2014/main" id="{36B9F670-E60B-EC20-2893-FBFB3D2CE9B5}"/>
              </a:ext>
            </a:extLst>
          </p:cNvPr>
          <p:cNvGrpSpPr>
            <a:grpSpLocks/>
          </p:cNvGrpSpPr>
          <p:nvPr/>
        </p:nvGrpSpPr>
        <p:grpSpPr bwMode="auto">
          <a:xfrm>
            <a:off x="4525963" y="2362200"/>
            <a:ext cx="1981200" cy="3824288"/>
            <a:chOff x="4526280" y="2362199"/>
            <a:chExt cx="1981500" cy="3823917"/>
          </a:xfrm>
        </p:grpSpPr>
        <p:sp>
          <p:nvSpPr>
            <p:cNvPr id="13349" name="TextBox 6">
              <a:extLst>
                <a:ext uri="{FF2B5EF4-FFF2-40B4-BE49-F238E27FC236}">
                  <a16:creationId xmlns:a16="http://schemas.microsoft.com/office/drawing/2014/main" id="{22B96B3E-2C53-E234-4B45-649D6B53CDF0}"/>
                </a:ext>
              </a:extLst>
            </p:cNvPr>
            <p:cNvSpPr txBox="1">
              <a:spLocks noChangeArrowheads="1"/>
            </p:cNvSpPr>
            <p:nvPr/>
          </p:nvSpPr>
          <p:spPr bwMode="auto">
            <a:xfrm>
              <a:off x="4526280" y="5355119"/>
              <a:ext cx="19815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FontTx/>
                <a:buNone/>
              </a:pPr>
              <a:r>
                <a:rPr lang="en-US" altLang="en-US" sz="2400">
                  <a:solidFill>
                    <a:schemeClr val="accent2"/>
                  </a:solidFill>
                  <a:cs typeface="Arial" panose="020B0604020202020204" pitchFamily="34" charset="0"/>
                </a:rPr>
                <a:t>Lower class</a:t>
              </a:r>
            </a:p>
            <a:p>
              <a:pPr algn="ctr" eaLnBrk="1" hangingPunct="1">
                <a:spcBef>
                  <a:spcPct val="0"/>
                </a:spcBef>
                <a:buClrTx/>
                <a:buFontTx/>
                <a:buNone/>
              </a:pPr>
              <a:r>
                <a:rPr lang="en-US" altLang="en-US" sz="2400">
                  <a:solidFill>
                    <a:schemeClr val="accent2"/>
                  </a:solidFill>
                  <a:cs typeface="Arial" panose="020B0604020202020204" pitchFamily="34" charset="0"/>
                </a:rPr>
                <a:t>limits</a:t>
              </a:r>
            </a:p>
          </p:txBody>
        </p:sp>
        <p:sp>
          <p:nvSpPr>
            <p:cNvPr id="9" name="Rounded Rectangle 8">
              <a:extLst>
                <a:ext uri="{FF2B5EF4-FFF2-40B4-BE49-F238E27FC236}">
                  <a16:creationId xmlns:a16="http://schemas.microsoft.com/office/drawing/2014/main" id="{5165E90E-E23F-4BFC-B1AC-1F652CB63F12}"/>
                </a:ext>
              </a:extLst>
            </p:cNvPr>
            <p:cNvSpPr/>
            <p:nvPr/>
          </p:nvSpPr>
          <p:spPr bwMode="auto">
            <a:xfrm>
              <a:off x="5958422" y="2362199"/>
              <a:ext cx="473147" cy="2895319"/>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cxnSp>
          <p:nvCxnSpPr>
            <p:cNvPr id="10" name="Straight Arrow Connector 9">
              <a:extLst>
                <a:ext uri="{FF2B5EF4-FFF2-40B4-BE49-F238E27FC236}">
                  <a16:creationId xmlns:a16="http://schemas.microsoft.com/office/drawing/2014/main" id="{F8454C65-910D-46E9-9D36-2FCA7DFEE2AD}"/>
                </a:ext>
              </a:extLst>
            </p:cNvPr>
            <p:cNvCxnSpPr>
              <a:stCxn id="9" idx="2"/>
            </p:cNvCxnSpPr>
            <p:nvPr/>
          </p:nvCxnSpPr>
          <p:spPr bwMode="auto">
            <a:xfrm rot="5400000">
              <a:off x="5931456" y="5208272"/>
              <a:ext cx="214292" cy="312784"/>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23">
            <a:extLst>
              <a:ext uri="{FF2B5EF4-FFF2-40B4-BE49-F238E27FC236}">
                <a16:creationId xmlns:a16="http://schemas.microsoft.com/office/drawing/2014/main" id="{18C4D94A-09CF-DF03-BC36-0BB8C00A104C}"/>
              </a:ext>
            </a:extLst>
          </p:cNvPr>
          <p:cNvGrpSpPr>
            <a:grpSpLocks/>
          </p:cNvGrpSpPr>
          <p:nvPr/>
        </p:nvGrpSpPr>
        <p:grpSpPr bwMode="auto">
          <a:xfrm>
            <a:off x="6492875" y="2362200"/>
            <a:ext cx="2073275" cy="3824288"/>
            <a:chOff x="6492559" y="2362199"/>
            <a:chExt cx="2072956" cy="3823917"/>
          </a:xfrm>
        </p:grpSpPr>
        <p:sp>
          <p:nvSpPr>
            <p:cNvPr id="13346" name="TextBox 7">
              <a:extLst>
                <a:ext uri="{FF2B5EF4-FFF2-40B4-BE49-F238E27FC236}">
                  <a16:creationId xmlns:a16="http://schemas.microsoft.com/office/drawing/2014/main" id="{31653376-1B9B-5BD5-0690-F75FA3DA0CA4}"/>
                </a:ext>
              </a:extLst>
            </p:cNvPr>
            <p:cNvSpPr txBox="1">
              <a:spLocks noChangeArrowheads="1"/>
            </p:cNvSpPr>
            <p:nvPr/>
          </p:nvSpPr>
          <p:spPr bwMode="auto">
            <a:xfrm>
              <a:off x="6584037" y="5355119"/>
              <a:ext cx="19814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FontTx/>
                <a:buNone/>
              </a:pPr>
              <a:r>
                <a:rPr lang="en-US" altLang="en-US" sz="2400">
                  <a:solidFill>
                    <a:schemeClr val="accent2"/>
                  </a:solidFill>
                  <a:cs typeface="Arial" panose="020B0604020202020204" pitchFamily="34" charset="0"/>
                </a:rPr>
                <a:t>Upper class</a:t>
              </a:r>
            </a:p>
            <a:p>
              <a:pPr algn="ctr" eaLnBrk="1" hangingPunct="1">
                <a:spcBef>
                  <a:spcPct val="0"/>
                </a:spcBef>
                <a:buClrTx/>
                <a:buFontTx/>
                <a:buNone/>
              </a:pPr>
              <a:r>
                <a:rPr lang="en-US" altLang="en-US" sz="2400">
                  <a:solidFill>
                    <a:schemeClr val="accent2"/>
                  </a:solidFill>
                  <a:cs typeface="Arial" panose="020B0604020202020204" pitchFamily="34" charset="0"/>
                </a:rPr>
                <a:t>limits</a:t>
              </a:r>
            </a:p>
          </p:txBody>
        </p:sp>
        <p:sp>
          <p:nvSpPr>
            <p:cNvPr id="14" name="Rounded Rectangle 13">
              <a:extLst>
                <a:ext uri="{FF2B5EF4-FFF2-40B4-BE49-F238E27FC236}">
                  <a16:creationId xmlns:a16="http://schemas.microsoft.com/office/drawing/2014/main" id="{3ECEF440-C840-49B1-A660-A0FD6E4ADF4D}"/>
                </a:ext>
              </a:extLst>
            </p:cNvPr>
            <p:cNvSpPr/>
            <p:nvPr/>
          </p:nvSpPr>
          <p:spPr bwMode="auto">
            <a:xfrm>
              <a:off x="6492559" y="2362199"/>
              <a:ext cx="487288" cy="2895319"/>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cxnSp>
          <p:nvCxnSpPr>
            <p:cNvPr id="15" name="Straight Arrow Connector 14">
              <a:extLst>
                <a:ext uri="{FF2B5EF4-FFF2-40B4-BE49-F238E27FC236}">
                  <a16:creationId xmlns:a16="http://schemas.microsoft.com/office/drawing/2014/main" id="{C47841B0-8077-4990-8C91-ECF0CC0D8A97}"/>
                </a:ext>
              </a:extLst>
            </p:cNvPr>
            <p:cNvCxnSpPr/>
            <p:nvPr/>
          </p:nvCxnSpPr>
          <p:spPr bwMode="auto">
            <a:xfrm>
              <a:off x="6721124" y="5263867"/>
              <a:ext cx="304753" cy="192069"/>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24">
            <a:extLst>
              <a:ext uri="{FF2B5EF4-FFF2-40B4-BE49-F238E27FC236}">
                <a16:creationId xmlns:a16="http://schemas.microsoft.com/office/drawing/2014/main" id="{EA9EF96B-D48C-1252-E849-EE2B8B104070}"/>
              </a:ext>
            </a:extLst>
          </p:cNvPr>
          <p:cNvGrpSpPr>
            <a:grpSpLocks/>
          </p:cNvGrpSpPr>
          <p:nvPr/>
        </p:nvGrpSpPr>
        <p:grpSpPr bwMode="auto">
          <a:xfrm>
            <a:off x="4175125" y="2149475"/>
            <a:ext cx="2332038" cy="1217613"/>
            <a:chOff x="4175760" y="2148822"/>
            <a:chExt cx="2331085" cy="1218901"/>
          </a:xfrm>
        </p:grpSpPr>
        <p:sp>
          <p:nvSpPr>
            <p:cNvPr id="13343" name="TextBox 17">
              <a:extLst>
                <a:ext uri="{FF2B5EF4-FFF2-40B4-BE49-F238E27FC236}">
                  <a16:creationId xmlns:a16="http://schemas.microsoft.com/office/drawing/2014/main" id="{DAB8754D-DB3E-0D66-9A8B-92ADED329E22}"/>
                </a:ext>
              </a:extLst>
            </p:cNvPr>
            <p:cNvSpPr txBox="1">
              <a:spLocks noChangeArrowheads="1"/>
            </p:cNvSpPr>
            <p:nvPr/>
          </p:nvSpPr>
          <p:spPr bwMode="auto">
            <a:xfrm>
              <a:off x="4175760" y="2148822"/>
              <a:ext cx="17830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FontTx/>
                <a:buNone/>
              </a:pPr>
              <a:r>
                <a:rPr lang="en-US" altLang="en-US" sz="2400">
                  <a:solidFill>
                    <a:schemeClr val="accent2"/>
                  </a:solidFill>
                  <a:cs typeface="Arial" panose="020B0604020202020204" pitchFamily="34" charset="0"/>
                </a:rPr>
                <a:t>Class width 6 – 1 = 5</a:t>
              </a:r>
            </a:p>
          </p:txBody>
        </p:sp>
        <p:cxnSp>
          <p:nvCxnSpPr>
            <p:cNvPr id="20" name="Straight Arrow Connector 19">
              <a:extLst>
                <a:ext uri="{FF2B5EF4-FFF2-40B4-BE49-F238E27FC236}">
                  <a16:creationId xmlns:a16="http://schemas.microsoft.com/office/drawing/2014/main" id="{D556C5B2-76CD-4AC3-BDB1-F3D9ED8BF827}"/>
                </a:ext>
              </a:extLst>
            </p:cNvPr>
            <p:cNvCxnSpPr/>
            <p:nvPr/>
          </p:nvCxnSpPr>
          <p:spPr bwMode="auto">
            <a:xfrm rot="10800000">
              <a:off x="5622968" y="2773370"/>
              <a:ext cx="260244" cy="1589"/>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77378C6-C31C-4EBF-B43F-734A15AFFFA1}"/>
                </a:ext>
              </a:extLst>
            </p:cNvPr>
            <p:cNvSpPr/>
            <p:nvPr/>
          </p:nvSpPr>
          <p:spPr bwMode="auto">
            <a:xfrm>
              <a:off x="5867343" y="2271189"/>
              <a:ext cx="639502" cy="109653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sp>
        <p:nvSpPr>
          <p:cNvPr id="13340" name="Slide Number Placeholder 3">
            <a:extLst>
              <a:ext uri="{FF2B5EF4-FFF2-40B4-BE49-F238E27FC236}">
                <a16:creationId xmlns:a16="http://schemas.microsoft.com/office/drawing/2014/main" id="{6BC9140E-C0EE-A5CB-1A7A-C548190C12F3}"/>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3BD1B32F-12A8-4D9F-ADC6-2A05AEA59C7B}"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3</a:t>
            </a:fld>
            <a:r>
              <a:rPr lang="en-US" altLang="en-US" sz="1200">
                <a:latin typeface="Arial" panose="020B0604020202020204" pitchFamily="34" charset="0"/>
                <a:cs typeface="Arial" panose="020B0604020202020204" pitchFamily="34" charset="0"/>
              </a:rPr>
              <a:t> </a:t>
            </a:r>
          </a:p>
        </p:txBody>
      </p:sp>
      <p:sp>
        <p:nvSpPr>
          <p:cNvPr id="13341" name="Footer Placeholder 2">
            <a:extLst>
              <a:ext uri="{FF2B5EF4-FFF2-40B4-BE49-F238E27FC236}">
                <a16:creationId xmlns:a16="http://schemas.microsoft.com/office/drawing/2014/main" id="{7CF00170-EC2F-154E-8722-FDE4822FB599}"/>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
        <p:nvSpPr>
          <p:cNvPr id="19" name="TextBox 18">
            <a:extLst>
              <a:ext uri="{FF2B5EF4-FFF2-40B4-BE49-F238E27FC236}">
                <a16:creationId xmlns:a16="http://schemas.microsoft.com/office/drawing/2014/main" id="{1862A3A4-7DEC-4061-A383-81DFE177A8B2}"/>
              </a:ext>
            </a:extLst>
          </p:cNvPr>
          <p:cNvSpPr txBox="1"/>
          <p:nvPr/>
        </p:nvSpPr>
        <p:spPr>
          <a:xfrm>
            <a:off x="0" y="5921375"/>
            <a:ext cx="5861050" cy="522288"/>
          </a:xfrm>
          <a:prstGeom prst="rect">
            <a:avLst/>
          </a:prstGeom>
          <a:noFill/>
        </p:spPr>
        <p:txBody>
          <a:bodyPr>
            <a:spAutoFit/>
          </a:bodyPr>
          <a:lstStyle/>
          <a:p>
            <a:pPr eaLnBrk="1" hangingPunct="1">
              <a:spcBef>
                <a:spcPct val="50000"/>
              </a:spcBef>
              <a:defRPr/>
            </a:pPr>
            <a:r>
              <a:rPr lang="en-US" b="1" dirty="0">
                <a:solidFill>
                  <a:srgbClr val="FF0000"/>
                </a:solidFill>
                <a:latin typeface="+mn-lt"/>
                <a:cs typeface="Arial" charset="0"/>
              </a:rPr>
              <a:t>NOTE:  CLASS refers to ROWs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subTnLst>
                                    <p:animClr clrSpc="rgb" dir="cw">
                                      <p:cBhvr override="childStyle">
                                        <p:cTn dur="1" fill="hold" display="0" masterRel="nextClick" afterEffect="1"/>
                                        <p:tgtEl>
                                          <p:spTgt spid="2"/>
                                        </p:tgtEl>
                                        <p:attrNameLst>
                                          <p:attrName>ppt_c</p:attrName>
                                        </p:attrNameLst>
                                      </p:cBhvr>
                                      <p:to>
                                        <a:srgbClr val="FEACC5"/>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FEACC5"/>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4D35F8D9-A1B5-A3F1-A2A6-47A944839E48}"/>
              </a:ext>
            </a:extLst>
          </p:cNvPr>
          <p:cNvSpPr>
            <a:spLocks noGrp="1"/>
          </p:cNvSpPr>
          <p:nvPr>
            <p:ph type="title"/>
          </p:nvPr>
        </p:nvSpPr>
        <p:spPr>
          <a:xfrm>
            <a:off x="331788" y="0"/>
            <a:ext cx="8229600" cy="1143000"/>
          </a:xfrm>
        </p:spPr>
        <p:txBody>
          <a:bodyPr/>
          <a:lstStyle/>
          <a:p>
            <a:r>
              <a:rPr lang="en-US" altLang="en-US"/>
              <a:t>Example to Try – Section 2.1 Exercise 31</a:t>
            </a:r>
          </a:p>
        </p:txBody>
      </p:sp>
      <p:sp>
        <p:nvSpPr>
          <p:cNvPr id="3" name="Content Placeholder 2">
            <a:extLst>
              <a:ext uri="{FF2B5EF4-FFF2-40B4-BE49-F238E27FC236}">
                <a16:creationId xmlns:a16="http://schemas.microsoft.com/office/drawing/2014/main" id="{CAD41EC3-DE59-47F2-A6F2-150B348A0A6C}"/>
              </a:ext>
            </a:extLst>
          </p:cNvPr>
          <p:cNvSpPr>
            <a:spLocks noGrp="1"/>
          </p:cNvSpPr>
          <p:nvPr>
            <p:ph idx="1"/>
          </p:nvPr>
        </p:nvSpPr>
        <p:spPr>
          <a:xfrm>
            <a:off x="331788" y="833438"/>
            <a:ext cx="8585200" cy="5213350"/>
          </a:xfrm>
        </p:spPr>
        <p:txBody>
          <a:bodyPr/>
          <a:lstStyle/>
          <a:p>
            <a:pPr marL="0" indent="0">
              <a:lnSpc>
                <a:spcPct val="80000"/>
              </a:lnSpc>
              <a:buFont typeface="Arial" charset="0"/>
              <a:buChar char="•"/>
              <a:defRPr/>
            </a:pPr>
            <a:r>
              <a:rPr lang="en-US" sz="2000" dirty="0"/>
              <a:t>The dataset represents sales figures for the 22 salespeople in your company during a certain month.</a:t>
            </a:r>
          </a:p>
          <a:p>
            <a:pPr marL="0" indent="0">
              <a:lnSpc>
                <a:spcPct val="80000"/>
              </a:lnSpc>
              <a:buFont typeface="Arial" charset="0"/>
              <a:buChar char="•"/>
              <a:defRPr/>
            </a:pPr>
            <a:r>
              <a:rPr lang="en-US" sz="2000" dirty="0"/>
              <a:t>Construct a frequency histogram using </a:t>
            </a:r>
            <a:r>
              <a:rPr lang="en-US" sz="2000" b="1" u="sng" dirty="0">
                <a:solidFill>
                  <a:srgbClr val="002060"/>
                </a:solidFill>
              </a:rPr>
              <a:t>seven</a:t>
            </a:r>
            <a:r>
              <a:rPr lang="en-US" sz="2000" b="1" u="sng" dirty="0"/>
              <a:t> </a:t>
            </a:r>
            <a:r>
              <a:rPr lang="en-US" sz="2000" dirty="0"/>
              <a:t>classes.</a:t>
            </a:r>
          </a:p>
          <a:p>
            <a:pPr marL="0" indent="0">
              <a:lnSpc>
                <a:spcPct val="80000"/>
              </a:lnSpc>
              <a:buFont typeface="Arial" charset="0"/>
              <a:buChar char="•"/>
              <a:defRPr/>
            </a:pPr>
            <a:r>
              <a:rPr lang="en-US" sz="2000" dirty="0"/>
              <a:t> You are the Sales Manager, What conclusions do you derive from the histogram?  </a:t>
            </a:r>
          </a:p>
          <a:p>
            <a:pPr marL="0" indent="0">
              <a:lnSpc>
                <a:spcPct val="80000"/>
              </a:lnSpc>
              <a:buFont typeface="Arial" charset="0"/>
              <a:buChar char="•"/>
              <a:defRPr/>
            </a:pPr>
            <a:r>
              <a:rPr lang="en-US" sz="2400" b="1" dirty="0">
                <a:solidFill>
                  <a:srgbClr val="FF0000"/>
                </a:solidFill>
              </a:rPr>
              <a:t>As the Sales Manager, What actions would you take based on the histogram?</a:t>
            </a:r>
          </a:p>
          <a:p>
            <a:pPr marL="0" indent="0">
              <a:lnSpc>
                <a:spcPct val="80000"/>
              </a:lnSpc>
              <a:buFont typeface="Arial" charset="0"/>
              <a:buChar char="•"/>
              <a:defRPr/>
            </a:pPr>
            <a:r>
              <a:rPr lang="hi-IN" altLang="ja-JP" sz="2000" b="1" dirty="0">
                <a:solidFill>
                  <a:srgbClr val="002060"/>
                </a:solidFill>
              </a:rPr>
              <a:t>2114</a:t>
            </a:r>
            <a:r>
              <a:rPr lang="en-US" altLang="ja-JP" sz="2000" b="1" dirty="0">
                <a:solidFill>
                  <a:srgbClr val="002060"/>
                </a:solidFill>
              </a:rPr>
              <a:t>	3981</a:t>
            </a:r>
            <a:endParaRPr lang="hi-IN" altLang="ja-JP" sz="2000" b="1" dirty="0">
              <a:solidFill>
                <a:srgbClr val="002060"/>
              </a:solidFill>
            </a:endParaRPr>
          </a:p>
          <a:p>
            <a:pPr marL="0" indent="0">
              <a:lnSpc>
                <a:spcPct val="80000"/>
              </a:lnSpc>
              <a:buFont typeface="Arial" charset="0"/>
              <a:buChar char="•"/>
              <a:defRPr/>
            </a:pPr>
            <a:r>
              <a:rPr lang="hi-IN" altLang="ja-JP" sz="2000" b="1" dirty="0">
                <a:solidFill>
                  <a:srgbClr val="002060"/>
                </a:solidFill>
              </a:rPr>
              <a:t>2468</a:t>
            </a:r>
            <a:r>
              <a:rPr lang="en-US" altLang="ja-JP" sz="2000" b="1" dirty="0">
                <a:solidFill>
                  <a:srgbClr val="002060"/>
                </a:solidFill>
              </a:rPr>
              <a:t>	1643</a:t>
            </a:r>
            <a:endParaRPr lang="hi-IN" altLang="ja-JP" sz="2000" b="1" dirty="0">
              <a:solidFill>
                <a:srgbClr val="002060"/>
              </a:solidFill>
            </a:endParaRPr>
          </a:p>
          <a:p>
            <a:pPr marL="0" indent="0">
              <a:lnSpc>
                <a:spcPct val="80000"/>
              </a:lnSpc>
              <a:buFont typeface="Arial" charset="0"/>
              <a:buChar char="•"/>
              <a:defRPr/>
            </a:pPr>
            <a:r>
              <a:rPr lang="hi-IN" altLang="ja-JP" sz="2000" b="1" dirty="0">
                <a:solidFill>
                  <a:srgbClr val="002060"/>
                </a:solidFill>
              </a:rPr>
              <a:t>7119</a:t>
            </a:r>
            <a:r>
              <a:rPr lang="en-US" altLang="ja-JP" sz="2000" b="1" dirty="0">
                <a:solidFill>
                  <a:srgbClr val="002060"/>
                </a:solidFill>
              </a:rPr>
              <a:t>	1858</a:t>
            </a:r>
            <a:endParaRPr lang="hi-IN" altLang="ja-JP" sz="2000" b="1" dirty="0">
              <a:solidFill>
                <a:srgbClr val="002060"/>
              </a:solidFill>
            </a:endParaRPr>
          </a:p>
          <a:p>
            <a:pPr marL="0" indent="0">
              <a:lnSpc>
                <a:spcPct val="80000"/>
              </a:lnSpc>
              <a:buFont typeface="Arial" charset="0"/>
              <a:buChar char="•"/>
              <a:defRPr/>
            </a:pPr>
            <a:r>
              <a:rPr lang="hi-IN" altLang="ja-JP" sz="2000" b="1" dirty="0">
                <a:solidFill>
                  <a:srgbClr val="002060"/>
                </a:solidFill>
              </a:rPr>
              <a:t>1876</a:t>
            </a:r>
            <a:r>
              <a:rPr lang="en-US" altLang="ja-JP" sz="2000" b="1" dirty="0">
                <a:solidFill>
                  <a:srgbClr val="002060"/>
                </a:solidFill>
              </a:rPr>
              <a:t>	1500</a:t>
            </a:r>
            <a:endParaRPr lang="hi-IN" altLang="ja-JP" sz="2000" b="1" dirty="0">
              <a:solidFill>
                <a:srgbClr val="002060"/>
              </a:solidFill>
            </a:endParaRPr>
          </a:p>
          <a:p>
            <a:pPr marL="0" indent="0">
              <a:lnSpc>
                <a:spcPct val="80000"/>
              </a:lnSpc>
              <a:buFont typeface="Arial" charset="0"/>
              <a:buChar char="•"/>
              <a:defRPr/>
            </a:pPr>
            <a:r>
              <a:rPr lang="hi-IN" altLang="ja-JP" sz="2000" b="1" dirty="0">
                <a:solidFill>
                  <a:srgbClr val="002060"/>
                </a:solidFill>
              </a:rPr>
              <a:t>4105</a:t>
            </a:r>
            <a:r>
              <a:rPr lang="en-US" altLang="ja-JP" sz="2000" b="1" dirty="0">
                <a:solidFill>
                  <a:srgbClr val="002060"/>
                </a:solidFill>
              </a:rPr>
              <a:t>	4608</a:t>
            </a:r>
            <a:endParaRPr lang="hi-IN" altLang="ja-JP" sz="2000" b="1" dirty="0">
              <a:solidFill>
                <a:srgbClr val="002060"/>
              </a:solidFill>
            </a:endParaRPr>
          </a:p>
          <a:p>
            <a:pPr marL="0" indent="0">
              <a:lnSpc>
                <a:spcPct val="80000"/>
              </a:lnSpc>
              <a:buFont typeface="Arial" charset="0"/>
              <a:buChar char="•"/>
              <a:defRPr/>
            </a:pPr>
            <a:r>
              <a:rPr lang="hi-IN" altLang="ja-JP" sz="2000" b="1" dirty="0">
                <a:solidFill>
                  <a:srgbClr val="002060"/>
                </a:solidFill>
              </a:rPr>
              <a:t>3183</a:t>
            </a:r>
            <a:r>
              <a:rPr lang="en-US" altLang="ja-JP" sz="2000" b="1" dirty="0">
                <a:solidFill>
                  <a:srgbClr val="002060"/>
                </a:solidFill>
              </a:rPr>
              <a:t>	1000</a:t>
            </a:r>
            <a:endParaRPr lang="hi-IN" altLang="ja-JP" sz="2000" b="1" dirty="0">
              <a:solidFill>
                <a:srgbClr val="002060"/>
              </a:solidFill>
            </a:endParaRPr>
          </a:p>
          <a:p>
            <a:pPr marL="0" indent="0">
              <a:lnSpc>
                <a:spcPct val="80000"/>
              </a:lnSpc>
              <a:buFont typeface="Arial" charset="0"/>
              <a:buChar char="•"/>
              <a:defRPr/>
            </a:pPr>
            <a:r>
              <a:rPr lang="hi-IN" altLang="ja-JP" sz="2000" b="1" dirty="0">
                <a:solidFill>
                  <a:srgbClr val="002060"/>
                </a:solidFill>
              </a:rPr>
              <a:t>1932</a:t>
            </a:r>
            <a:r>
              <a:rPr lang="en-US" altLang="ja-JP" sz="2000" b="1" dirty="0">
                <a:solidFill>
                  <a:srgbClr val="002060"/>
                </a:solidFill>
              </a:rPr>
              <a:t>	</a:t>
            </a:r>
            <a:r>
              <a:rPr lang="hi-IN" altLang="ja-JP" sz="2000" b="1" dirty="0">
                <a:solidFill>
                  <a:srgbClr val="002060"/>
                </a:solidFill>
              </a:rPr>
              <a:t>2478</a:t>
            </a:r>
          </a:p>
          <a:p>
            <a:pPr marL="0" indent="0">
              <a:lnSpc>
                <a:spcPct val="80000"/>
              </a:lnSpc>
              <a:buFont typeface="Arial" charset="0"/>
              <a:buChar char="•"/>
              <a:defRPr/>
            </a:pPr>
            <a:r>
              <a:rPr lang="hi-IN" altLang="ja-JP" sz="2000" b="1" dirty="0">
                <a:solidFill>
                  <a:srgbClr val="002060"/>
                </a:solidFill>
              </a:rPr>
              <a:t>1355</a:t>
            </a:r>
            <a:r>
              <a:rPr lang="en-US" altLang="ja-JP" sz="2000" b="1" dirty="0">
                <a:solidFill>
                  <a:srgbClr val="002060"/>
                </a:solidFill>
              </a:rPr>
              <a:t>	</a:t>
            </a:r>
            <a:r>
              <a:rPr lang="hi-IN" altLang="ja-JP" sz="2000" b="1" dirty="0">
                <a:solidFill>
                  <a:srgbClr val="002060"/>
                </a:solidFill>
              </a:rPr>
              <a:t>1697</a:t>
            </a:r>
          </a:p>
          <a:p>
            <a:pPr marL="0" indent="0">
              <a:lnSpc>
                <a:spcPct val="80000"/>
              </a:lnSpc>
              <a:buFont typeface="Arial" charset="0"/>
              <a:buChar char="•"/>
              <a:defRPr/>
            </a:pPr>
            <a:r>
              <a:rPr lang="hi-IN" altLang="ja-JP" sz="2000" b="1" dirty="0">
                <a:solidFill>
                  <a:srgbClr val="002060"/>
                </a:solidFill>
              </a:rPr>
              <a:t>4278</a:t>
            </a:r>
            <a:r>
              <a:rPr lang="en-US" altLang="ja-JP" sz="2000" b="1" dirty="0">
                <a:solidFill>
                  <a:srgbClr val="002060"/>
                </a:solidFill>
              </a:rPr>
              <a:t>	</a:t>
            </a:r>
            <a:r>
              <a:rPr lang="hi-IN" altLang="ja-JP" sz="2000" b="1" dirty="0">
                <a:solidFill>
                  <a:srgbClr val="002060"/>
                </a:solidFill>
              </a:rPr>
              <a:t>1512</a:t>
            </a:r>
          </a:p>
          <a:p>
            <a:pPr marL="0" indent="0">
              <a:lnSpc>
                <a:spcPct val="80000"/>
              </a:lnSpc>
              <a:buFont typeface="Arial" charset="0"/>
              <a:buChar char="•"/>
              <a:defRPr/>
            </a:pPr>
            <a:r>
              <a:rPr lang="hi-IN" altLang="ja-JP" sz="2000" b="1" dirty="0">
                <a:solidFill>
                  <a:srgbClr val="002060"/>
                </a:solidFill>
              </a:rPr>
              <a:t>1030</a:t>
            </a:r>
            <a:r>
              <a:rPr lang="en-US" altLang="ja-JP" sz="2000" b="1" dirty="0">
                <a:solidFill>
                  <a:srgbClr val="002060"/>
                </a:solidFill>
              </a:rPr>
              <a:t>	</a:t>
            </a:r>
            <a:r>
              <a:rPr lang="hi-IN" altLang="ja-JP" sz="2000" b="1" dirty="0">
                <a:solidFill>
                  <a:srgbClr val="002060"/>
                </a:solidFill>
              </a:rPr>
              <a:t>5835</a:t>
            </a:r>
          </a:p>
          <a:p>
            <a:pPr marL="0" indent="0">
              <a:lnSpc>
                <a:spcPct val="80000"/>
              </a:lnSpc>
              <a:buFont typeface="Arial" charset="0"/>
              <a:buChar char="•"/>
              <a:defRPr/>
            </a:pPr>
            <a:r>
              <a:rPr lang="hi-IN" altLang="ja-JP" sz="2000" b="1" dirty="0">
                <a:solidFill>
                  <a:srgbClr val="002060"/>
                </a:solidFill>
              </a:rPr>
              <a:t>2000</a:t>
            </a:r>
            <a:r>
              <a:rPr lang="en-US" altLang="ja-JP" sz="2000" b="1" dirty="0">
                <a:solidFill>
                  <a:srgbClr val="002060"/>
                </a:solidFill>
              </a:rPr>
              <a:t>	</a:t>
            </a:r>
            <a:r>
              <a:rPr lang="hi-IN" altLang="ja-JP" sz="2000" b="1" dirty="0">
                <a:solidFill>
                  <a:srgbClr val="002060"/>
                </a:solidFill>
              </a:rPr>
              <a:t>1077</a:t>
            </a:r>
          </a:p>
          <a:p>
            <a:pPr marL="0" indent="0">
              <a:lnSpc>
                <a:spcPct val="80000"/>
              </a:lnSpc>
              <a:buFont typeface="Arial" charset="0"/>
              <a:buChar char="•"/>
              <a:defRPr/>
            </a:pPr>
            <a:endParaRPr lang="hi-IN" altLang="ja-JP" sz="1400" dirty="0"/>
          </a:p>
          <a:p>
            <a:pPr>
              <a:buFont typeface="Arial" charset="0"/>
              <a:buChar char="•"/>
              <a:defRPr/>
            </a:pPr>
            <a:endParaRPr lang="en-US" sz="1400" dirty="0"/>
          </a:p>
        </p:txBody>
      </p:sp>
      <p:sp>
        <p:nvSpPr>
          <p:cNvPr id="60420" name="Footer Placeholder 3">
            <a:extLst>
              <a:ext uri="{FF2B5EF4-FFF2-40B4-BE49-F238E27FC236}">
                <a16:creationId xmlns:a16="http://schemas.microsoft.com/office/drawing/2014/main" id="{E953C85F-B868-702A-37F8-AC7E289B8D85}"/>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200">
                <a:solidFill>
                  <a:schemeClr val="tx2"/>
                </a:solidFill>
                <a:cs typeface="Arial" panose="020B0604020202020204" pitchFamily="34" charset="0"/>
              </a:rPr>
              <a:t>Larson/Farber 5th ed.</a:t>
            </a:r>
          </a:p>
        </p:txBody>
      </p:sp>
      <p:sp>
        <p:nvSpPr>
          <p:cNvPr id="60421" name="Slide Number Placeholder 4">
            <a:extLst>
              <a:ext uri="{FF2B5EF4-FFF2-40B4-BE49-F238E27FC236}">
                <a16:creationId xmlns:a16="http://schemas.microsoft.com/office/drawing/2014/main" id="{EF664193-C7B2-0318-FF8F-0EA3A876EC8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1A714183-D9D3-4AAC-9969-5E8FA792F25D}" type="slidenum">
              <a:rPr lang="en-US" altLang="en-US" sz="1800">
                <a:solidFill>
                  <a:schemeClr val="tx2"/>
                </a:solidFill>
                <a:cs typeface="Arial" panose="020B0604020202020204" pitchFamily="34" charset="0"/>
              </a:rPr>
              <a:pPr>
                <a:spcBef>
                  <a:spcPct val="0"/>
                </a:spcBef>
                <a:buClrTx/>
                <a:buFontTx/>
                <a:buNone/>
              </a:pPr>
              <a:t>30</a:t>
            </a:fld>
            <a:endParaRPr lang="en-US" altLang="en-US" sz="1800">
              <a:solidFill>
                <a:schemeClr val="tx2"/>
              </a:solidFill>
              <a:cs typeface="Arial" panose="020B0604020202020204" pitchFamily="34" charset="0"/>
            </a:endParaRPr>
          </a:p>
        </p:txBody>
      </p:sp>
      <p:sp>
        <p:nvSpPr>
          <p:cNvPr id="4" name="Right Brace 3">
            <a:extLst>
              <a:ext uri="{FF2B5EF4-FFF2-40B4-BE49-F238E27FC236}">
                <a16:creationId xmlns:a16="http://schemas.microsoft.com/office/drawing/2014/main" id="{5A3749C7-9DB7-454D-A70D-53DEE002E249}"/>
              </a:ext>
            </a:extLst>
          </p:cNvPr>
          <p:cNvSpPr/>
          <p:nvPr/>
        </p:nvSpPr>
        <p:spPr>
          <a:xfrm>
            <a:off x="2043113" y="3271838"/>
            <a:ext cx="460375" cy="325755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 name="TextBox 4">
            <a:extLst>
              <a:ext uri="{FF2B5EF4-FFF2-40B4-BE49-F238E27FC236}">
                <a16:creationId xmlns:a16="http://schemas.microsoft.com/office/drawing/2014/main" id="{862F0367-BDC1-4A14-A83B-3B1B2A3EE1DF}"/>
              </a:ext>
            </a:extLst>
          </p:cNvPr>
          <p:cNvSpPr txBox="1"/>
          <p:nvPr/>
        </p:nvSpPr>
        <p:spPr>
          <a:xfrm>
            <a:off x="2557463" y="3173413"/>
            <a:ext cx="4659312" cy="3786187"/>
          </a:xfrm>
          <a:prstGeom prst="rect">
            <a:avLst/>
          </a:prstGeom>
          <a:noFill/>
          <a:ln w="66675">
            <a:solidFill>
              <a:srgbClr val="002060"/>
            </a:solidFill>
          </a:ln>
        </p:spPr>
        <p:txBody>
          <a:bodyPr>
            <a:spAutoFit/>
          </a:bodyPr>
          <a:lstStyle/>
          <a:p>
            <a:pPr marL="514350" indent="-514350">
              <a:buFontTx/>
              <a:buAutoNum type="arabicPeriod"/>
              <a:defRPr/>
            </a:pPr>
            <a:r>
              <a:rPr lang="en-US" sz="2400" dirty="0">
                <a:latin typeface="+mn-lt"/>
              </a:rPr>
              <a:t>Calculate the class width</a:t>
            </a:r>
          </a:p>
          <a:p>
            <a:pPr marL="514350" indent="-514350">
              <a:buFontTx/>
              <a:buAutoNum type="arabicPeriod"/>
              <a:defRPr/>
            </a:pPr>
            <a:r>
              <a:rPr lang="en-US" sz="2400" dirty="0">
                <a:latin typeface="+mn-lt"/>
              </a:rPr>
              <a:t>Click on </a:t>
            </a:r>
            <a:r>
              <a:rPr lang="en-US" sz="2400" dirty="0" err="1">
                <a:latin typeface="+mn-lt"/>
              </a:rPr>
              <a:t>StatCrunch</a:t>
            </a:r>
            <a:endParaRPr lang="en-US" sz="2400" dirty="0">
              <a:latin typeface="+mn-lt"/>
            </a:endParaRPr>
          </a:p>
          <a:p>
            <a:pPr marL="514350" indent="-514350">
              <a:buFontTx/>
              <a:buAutoNum type="arabicPeriod"/>
              <a:defRPr/>
            </a:pPr>
            <a:r>
              <a:rPr lang="en-US" sz="2400" dirty="0">
                <a:latin typeface="+mn-lt"/>
              </a:rPr>
              <a:t>Click on “Datasets from text”</a:t>
            </a:r>
          </a:p>
          <a:p>
            <a:pPr marL="514350" indent="-514350">
              <a:buFontTx/>
              <a:buAutoNum type="arabicPeriod"/>
              <a:defRPr/>
            </a:pPr>
            <a:r>
              <a:rPr lang="en-US" sz="2400" dirty="0">
                <a:latin typeface="+mn-lt"/>
              </a:rPr>
              <a:t>Click on Chapter 2</a:t>
            </a:r>
          </a:p>
          <a:p>
            <a:pPr marL="514350" indent="-514350">
              <a:buFontTx/>
              <a:buAutoNum type="arabicPeriod"/>
              <a:defRPr/>
            </a:pPr>
            <a:r>
              <a:rPr lang="en-US" sz="2400" dirty="0">
                <a:latin typeface="+mn-lt"/>
              </a:rPr>
              <a:t>Select 2.1 Exercise 31</a:t>
            </a:r>
          </a:p>
          <a:p>
            <a:pPr marL="514350" indent="-514350">
              <a:buFontTx/>
              <a:buAutoNum type="arabicPeriod"/>
              <a:defRPr/>
            </a:pPr>
            <a:r>
              <a:rPr lang="en-US" sz="2400" dirty="0">
                <a:latin typeface="+mn-lt"/>
              </a:rPr>
              <a:t>Click on Graph then Histogram</a:t>
            </a:r>
          </a:p>
          <a:p>
            <a:pPr marL="514350" indent="-514350">
              <a:buFontTx/>
              <a:buAutoNum type="arabicPeriod"/>
              <a:defRPr/>
            </a:pPr>
            <a:r>
              <a:rPr lang="en-US" sz="2400" dirty="0">
                <a:latin typeface="+mn-lt"/>
              </a:rPr>
              <a:t>For “Start At”, use 1000</a:t>
            </a:r>
          </a:p>
          <a:p>
            <a:pPr marL="514350" indent="-514350">
              <a:buFontTx/>
              <a:buAutoNum type="arabicPeriod"/>
              <a:defRPr/>
            </a:pPr>
            <a:r>
              <a:rPr lang="en-US" sz="2400" dirty="0">
                <a:latin typeface="+mn-lt"/>
              </a:rPr>
              <a:t>For “Width”, use the class width calculated from Step 1</a:t>
            </a:r>
          </a:p>
          <a:p>
            <a:pPr marL="514350" indent="-514350">
              <a:buFontTx/>
              <a:buAutoNum type="arabicPeriod"/>
              <a:defRPr/>
            </a:pPr>
            <a:r>
              <a:rPr lang="en-US" sz="2400" dirty="0">
                <a:latin typeface="+mn-lt"/>
              </a:rPr>
              <a:t>Click COMPUTE!</a:t>
            </a:r>
            <a:endParaRPr lang="en-US" dirty="0">
              <a:latin typeface="+mn-lt"/>
            </a:endParaRPr>
          </a:p>
        </p:txBody>
      </p:sp>
      <p:pic>
        <p:nvPicPr>
          <p:cNvPr id="60424" name="Picture 5">
            <a:extLst>
              <a:ext uri="{FF2B5EF4-FFF2-40B4-BE49-F238E27FC236}">
                <a16:creationId xmlns:a16="http://schemas.microsoft.com/office/drawing/2014/main" id="{1713F037-BA27-8C72-6BBE-256AB71D49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65963" y="2863850"/>
            <a:ext cx="2162175"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a:extLst>
              <a:ext uri="{FF2B5EF4-FFF2-40B4-BE49-F238E27FC236}">
                <a16:creationId xmlns:a16="http://schemas.microsoft.com/office/drawing/2014/main" id="{1DAA964C-664B-4EE9-85CE-7AD6B3ECC1CD}"/>
              </a:ext>
            </a:extLst>
          </p:cNvPr>
          <p:cNvSpPr/>
          <p:nvPr/>
        </p:nvSpPr>
        <p:spPr>
          <a:xfrm>
            <a:off x="6858000" y="5848350"/>
            <a:ext cx="1760538" cy="436563"/>
          </a:xfrm>
          <a:prstGeom prst="ellipse">
            <a:avLst/>
          </a:prstGeom>
          <a:solidFill>
            <a:schemeClr val="accent1">
              <a:alpha val="0"/>
            </a:schemeClr>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sp>
        <p:nvSpPr>
          <p:cNvPr id="11" name="TextBox 10">
            <a:extLst>
              <a:ext uri="{FF2B5EF4-FFF2-40B4-BE49-F238E27FC236}">
                <a16:creationId xmlns:a16="http://schemas.microsoft.com/office/drawing/2014/main" id="{F21DD526-557C-48C9-82C2-AC7C68A4F226}"/>
              </a:ext>
            </a:extLst>
          </p:cNvPr>
          <p:cNvSpPr txBox="1">
            <a:spLocks noRot="1" noChangeAspect="1" noMove="1" noResize="1" noEditPoints="1" noAdjustHandles="1" noChangeArrowheads="1" noChangeShapeType="1" noTextEdit="1"/>
          </p:cNvSpPr>
          <p:nvPr/>
        </p:nvSpPr>
        <p:spPr>
          <a:xfrm>
            <a:off x="2273141" y="2550327"/>
            <a:ext cx="4647522" cy="502445"/>
          </a:xfrm>
          <a:prstGeom prst="rect">
            <a:avLst/>
          </a:prstGeom>
          <a:blipFill rotWithShape="0">
            <a:blip r:embed="rId3"/>
            <a:stretch>
              <a:fillRect/>
            </a:stretch>
          </a:blipFill>
        </p:spPr>
        <p:txBody>
          <a:bodyPr/>
          <a:lstStyle/>
          <a:p>
            <a:pPr>
              <a:defRPr/>
            </a:pPr>
            <a:r>
              <a:rPr lang="en-US">
                <a:noFill/>
              </a:rPr>
              <a:t> </a:t>
            </a:r>
          </a:p>
        </p:txBody>
      </p:sp>
      <p:sp>
        <p:nvSpPr>
          <p:cNvPr id="2" name="Arrow: U-Turn 1">
            <a:extLst>
              <a:ext uri="{FF2B5EF4-FFF2-40B4-BE49-F238E27FC236}">
                <a16:creationId xmlns:a16="http://schemas.microsoft.com/office/drawing/2014/main" id="{2C3667C8-95DB-4D0A-88C8-C7FB7384D02B}"/>
              </a:ext>
            </a:extLst>
          </p:cNvPr>
          <p:cNvSpPr/>
          <p:nvPr/>
        </p:nvSpPr>
        <p:spPr>
          <a:xfrm rot="16200000" flipV="1">
            <a:off x="6211094" y="2783681"/>
            <a:ext cx="841375" cy="639763"/>
          </a:xfrm>
          <a:prstGeom prst="uturn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34D226C8-C5D1-EE53-8949-61C33B5B515C}"/>
              </a:ext>
            </a:extLst>
          </p:cNvPr>
          <p:cNvSpPr>
            <a:spLocks noGrp="1"/>
          </p:cNvSpPr>
          <p:nvPr>
            <p:ph type="title"/>
          </p:nvPr>
        </p:nvSpPr>
        <p:spPr/>
        <p:txBody>
          <a:bodyPr/>
          <a:lstStyle/>
          <a:p>
            <a:r>
              <a:rPr lang="en-US" altLang="en-US"/>
              <a:t>The Shape of Distributions</a:t>
            </a:r>
          </a:p>
        </p:txBody>
      </p:sp>
      <p:pic>
        <p:nvPicPr>
          <p:cNvPr id="61443" name="Picture 2">
            <a:extLst>
              <a:ext uri="{FF2B5EF4-FFF2-40B4-BE49-F238E27FC236}">
                <a16:creationId xmlns:a16="http://schemas.microsoft.com/office/drawing/2014/main" id="{86CD5D02-B010-870D-D4E9-6490A9EC5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3352800"/>
            <a:ext cx="34290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TextBox 6">
            <a:extLst>
              <a:ext uri="{FF2B5EF4-FFF2-40B4-BE49-F238E27FC236}">
                <a16:creationId xmlns:a16="http://schemas.microsoft.com/office/drawing/2014/main" id="{E0A82334-95C7-ED8E-7B2A-3FF19D55CB1A}"/>
              </a:ext>
            </a:extLst>
          </p:cNvPr>
          <p:cNvSpPr txBox="1">
            <a:spLocks noChangeArrowheads="1"/>
          </p:cNvSpPr>
          <p:nvPr/>
        </p:nvSpPr>
        <p:spPr bwMode="auto">
          <a:xfrm>
            <a:off x="528638" y="1460500"/>
            <a:ext cx="7764462"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buClr>
                <a:srgbClr val="D17230"/>
              </a:buClr>
              <a:buFontTx/>
              <a:buNone/>
            </a:pPr>
            <a:r>
              <a:rPr lang="en-US" altLang="en-US" b="1">
                <a:solidFill>
                  <a:srgbClr val="AE0337"/>
                </a:solidFill>
              </a:rPr>
              <a:t>Symmetric Distribution</a:t>
            </a:r>
          </a:p>
          <a:p>
            <a:pPr>
              <a:buClr>
                <a:srgbClr val="D17230"/>
              </a:buClr>
            </a:pPr>
            <a:r>
              <a:rPr lang="en-US" altLang="en-US">
                <a:solidFill>
                  <a:srgbClr val="000000"/>
                </a:solidFill>
              </a:rPr>
              <a:t>A vertical line can be drawn through the middle of  a graph of the distribution and the resulting halves are approximately mirror images.</a:t>
            </a:r>
            <a:endParaRPr lang="en-US" altLang="en-US">
              <a:cs typeface="Arial" panose="020B0604020202020204" pitchFamily="34" charset="0"/>
            </a:endParaRPr>
          </a:p>
        </p:txBody>
      </p:sp>
      <p:sp>
        <p:nvSpPr>
          <p:cNvPr id="61445" name="Slide Number Placeholder 3">
            <a:extLst>
              <a:ext uri="{FF2B5EF4-FFF2-40B4-BE49-F238E27FC236}">
                <a16:creationId xmlns:a16="http://schemas.microsoft.com/office/drawing/2014/main" id="{EC9B4908-E0A0-4BE4-7930-F0DDEB875416}"/>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0F14952A-C34C-481E-98FE-779DAB158D77}"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31</a:t>
            </a:fld>
            <a:r>
              <a:rPr lang="en-US" altLang="en-US" sz="1200">
                <a:latin typeface="Arial" panose="020B0604020202020204" pitchFamily="34" charset="0"/>
                <a:cs typeface="Arial" panose="020B0604020202020204" pitchFamily="34" charset="0"/>
              </a:rPr>
              <a:t> </a:t>
            </a:r>
          </a:p>
        </p:txBody>
      </p:sp>
      <p:sp>
        <p:nvSpPr>
          <p:cNvPr id="61446" name="Footer Placeholder 2">
            <a:extLst>
              <a:ext uri="{FF2B5EF4-FFF2-40B4-BE49-F238E27FC236}">
                <a16:creationId xmlns:a16="http://schemas.microsoft.com/office/drawing/2014/main" id="{222C9EF1-1B06-0F5D-070F-219FCA54E80D}"/>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1997CCA2-0627-CC33-FF62-CD5DE3715D99}"/>
              </a:ext>
            </a:extLst>
          </p:cNvPr>
          <p:cNvSpPr>
            <a:spLocks noGrp="1"/>
          </p:cNvSpPr>
          <p:nvPr>
            <p:ph type="title"/>
          </p:nvPr>
        </p:nvSpPr>
        <p:spPr/>
        <p:txBody>
          <a:bodyPr/>
          <a:lstStyle/>
          <a:p>
            <a:r>
              <a:rPr lang="en-US" altLang="en-US"/>
              <a:t>The Shape of Distributions</a:t>
            </a:r>
          </a:p>
        </p:txBody>
      </p:sp>
      <p:sp>
        <p:nvSpPr>
          <p:cNvPr id="63491" name="TextBox 7">
            <a:extLst>
              <a:ext uri="{FF2B5EF4-FFF2-40B4-BE49-F238E27FC236}">
                <a16:creationId xmlns:a16="http://schemas.microsoft.com/office/drawing/2014/main" id="{3E1FD093-CD9E-8068-9B5A-E8B7DADD880A}"/>
              </a:ext>
            </a:extLst>
          </p:cNvPr>
          <p:cNvSpPr txBox="1">
            <a:spLocks noChangeArrowheads="1"/>
          </p:cNvSpPr>
          <p:nvPr/>
        </p:nvSpPr>
        <p:spPr bwMode="auto">
          <a:xfrm>
            <a:off x="530225" y="1463675"/>
            <a:ext cx="77882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buClr>
                <a:srgbClr val="D17230"/>
              </a:buClr>
              <a:buFontTx/>
              <a:buNone/>
            </a:pPr>
            <a:r>
              <a:rPr lang="en-US" altLang="en-US" b="1">
                <a:solidFill>
                  <a:srgbClr val="AE0337"/>
                </a:solidFill>
              </a:rPr>
              <a:t>Uniform Distribution (rectangular)</a:t>
            </a:r>
          </a:p>
          <a:p>
            <a:pPr>
              <a:buClr>
                <a:srgbClr val="D17230"/>
              </a:buClr>
            </a:pPr>
            <a:r>
              <a:rPr lang="en-US" altLang="en-US">
                <a:solidFill>
                  <a:srgbClr val="000000"/>
                </a:solidFill>
              </a:rPr>
              <a:t>All entries or classes in the distribution have equal or approximately equal frequencies.</a:t>
            </a:r>
          </a:p>
          <a:p>
            <a:pPr>
              <a:buClr>
                <a:srgbClr val="D17230"/>
              </a:buClr>
            </a:pPr>
            <a:r>
              <a:rPr lang="en-US" altLang="en-US">
                <a:solidFill>
                  <a:srgbClr val="000000"/>
                </a:solidFill>
              </a:rPr>
              <a:t>Symmetric.</a:t>
            </a:r>
            <a:endParaRPr lang="en-US" altLang="en-US">
              <a:cs typeface="Arial" panose="020B0604020202020204" pitchFamily="34" charset="0"/>
            </a:endParaRPr>
          </a:p>
        </p:txBody>
      </p:sp>
      <p:pic>
        <p:nvPicPr>
          <p:cNvPr id="63492" name="Picture 2">
            <a:extLst>
              <a:ext uri="{FF2B5EF4-FFF2-40B4-BE49-F238E27FC236}">
                <a16:creationId xmlns:a16="http://schemas.microsoft.com/office/drawing/2014/main" id="{53B6BBAD-E762-C16A-822A-6323260D95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588" y="3525838"/>
            <a:ext cx="342900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Slide Number Placeholder 3">
            <a:extLst>
              <a:ext uri="{FF2B5EF4-FFF2-40B4-BE49-F238E27FC236}">
                <a16:creationId xmlns:a16="http://schemas.microsoft.com/office/drawing/2014/main" id="{DD7A79BC-6DAF-512B-29E3-645D21403BBA}"/>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7C4A6441-AB86-4FAE-8282-87B34D8FD8DD}"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32</a:t>
            </a:fld>
            <a:r>
              <a:rPr lang="en-US" altLang="en-US" sz="1200">
                <a:latin typeface="Arial" panose="020B0604020202020204" pitchFamily="34" charset="0"/>
                <a:cs typeface="Arial" panose="020B0604020202020204" pitchFamily="34" charset="0"/>
              </a:rPr>
              <a:t> </a:t>
            </a:r>
          </a:p>
        </p:txBody>
      </p:sp>
      <p:sp>
        <p:nvSpPr>
          <p:cNvPr id="63494" name="Footer Placeholder 2">
            <a:extLst>
              <a:ext uri="{FF2B5EF4-FFF2-40B4-BE49-F238E27FC236}">
                <a16:creationId xmlns:a16="http://schemas.microsoft.com/office/drawing/2014/main" id="{18870DA6-083F-1024-8082-5C9F6AF7618B}"/>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E3160447-2949-C74B-D3E6-6F93E53C0BCC}"/>
              </a:ext>
            </a:extLst>
          </p:cNvPr>
          <p:cNvSpPr>
            <a:spLocks noGrp="1"/>
          </p:cNvSpPr>
          <p:nvPr>
            <p:ph type="title"/>
          </p:nvPr>
        </p:nvSpPr>
        <p:spPr/>
        <p:txBody>
          <a:bodyPr/>
          <a:lstStyle/>
          <a:p>
            <a:r>
              <a:rPr lang="en-US" altLang="en-US"/>
              <a:t>The Shape of Distributions</a:t>
            </a:r>
          </a:p>
        </p:txBody>
      </p:sp>
      <p:sp>
        <p:nvSpPr>
          <p:cNvPr id="65539" name="TextBox 7">
            <a:extLst>
              <a:ext uri="{FF2B5EF4-FFF2-40B4-BE49-F238E27FC236}">
                <a16:creationId xmlns:a16="http://schemas.microsoft.com/office/drawing/2014/main" id="{B86F28E3-5E17-47CF-3D48-D3D8CF2058C5}"/>
              </a:ext>
            </a:extLst>
          </p:cNvPr>
          <p:cNvSpPr txBox="1">
            <a:spLocks noChangeArrowheads="1"/>
          </p:cNvSpPr>
          <p:nvPr/>
        </p:nvSpPr>
        <p:spPr bwMode="auto">
          <a:xfrm>
            <a:off x="530225" y="1463675"/>
            <a:ext cx="7788275"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buClr>
                <a:srgbClr val="D17230"/>
              </a:buClr>
              <a:buFontTx/>
              <a:buNone/>
            </a:pPr>
            <a:r>
              <a:rPr lang="en-US" altLang="en-US" b="1">
                <a:solidFill>
                  <a:srgbClr val="AE0337"/>
                </a:solidFill>
              </a:rPr>
              <a:t>Skewed Left Distribution (negatively skewed)</a:t>
            </a:r>
          </a:p>
          <a:p>
            <a:pPr>
              <a:buClr>
                <a:srgbClr val="D17230"/>
              </a:buClr>
            </a:pPr>
            <a:r>
              <a:rPr lang="en-US" altLang="en-US">
                <a:solidFill>
                  <a:srgbClr val="000000"/>
                </a:solidFill>
              </a:rPr>
              <a:t>The “tail” of the graph elongates more to the left.</a:t>
            </a:r>
          </a:p>
          <a:p>
            <a:pPr>
              <a:buClr>
                <a:srgbClr val="D17230"/>
              </a:buClr>
            </a:pPr>
            <a:r>
              <a:rPr lang="en-US" altLang="en-US">
                <a:solidFill>
                  <a:srgbClr val="000000"/>
                </a:solidFill>
              </a:rPr>
              <a:t>The mean is to the left of the median.</a:t>
            </a:r>
            <a:endParaRPr lang="en-US" altLang="en-US">
              <a:cs typeface="Arial" panose="020B0604020202020204" pitchFamily="34" charset="0"/>
            </a:endParaRPr>
          </a:p>
        </p:txBody>
      </p:sp>
      <p:pic>
        <p:nvPicPr>
          <p:cNvPr id="65540" name="Picture 2">
            <a:extLst>
              <a:ext uri="{FF2B5EF4-FFF2-40B4-BE49-F238E27FC236}">
                <a16:creationId xmlns:a16="http://schemas.microsoft.com/office/drawing/2014/main" id="{9A701EC9-E593-2BAB-021D-453314437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700" y="3230563"/>
            <a:ext cx="3429000"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Slide Number Placeholder 3">
            <a:extLst>
              <a:ext uri="{FF2B5EF4-FFF2-40B4-BE49-F238E27FC236}">
                <a16:creationId xmlns:a16="http://schemas.microsoft.com/office/drawing/2014/main" id="{ACC6EA90-71B8-C023-C5C4-DED01C8CD138}"/>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14E9F6E2-4C8C-4186-B2F8-03FADA63B726}"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33</a:t>
            </a:fld>
            <a:r>
              <a:rPr lang="en-US" altLang="en-US" sz="1200">
                <a:latin typeface="Arial" panose="020B0604020202020204" pitchFamily="34" charset="0"/>
                <a:cs typeface="Arial" panose="020B0604020202020204" pitchFamily="34" charset="0"/>
              </a:rPr>
              <a:t>  </a:t>
            </a:r>
          </a:p>
        </p:txBody>
      </p:sp>
      <p:sp>
        <p:nvSpPr>
          <p:cNvPr id="65542" name="Footer Placeholder 2">
            <a:extLst>
              <a:ext uri="{FF2B5EF4-FFF2-40B4-BE49-F238E27FC236}">
                <a16:creationId xmlns:a16="http://schemas.microsoft.com/office/drawing/2014/main" id="{7E3E156F-4424-3EBE-59AF-6E4998E812AB}"/>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61BF20C2-4B15-53A8-8393-BEEB22AC2E92}"/>
              </a:ext>
            </a:extLst>
          </p:cNvPr>
          <p:cNvSpPr>
            <a:spLocks noGrp="1"/>
          </p:cNvSpPr>
          <p:nvPr>
            <p:ph type="title"/>
          </p:nvPr>
        </p:nvSpPr>
        <p:spPr/>
        <p:txBody>
          <a:bodyPr/>
          <a:lstStyle/>
          <a:p>
            <a:r>
              <a:rPr lang="en-US" altLang="en-US"/>
              <a:t>The Shape of Distributions</a:t>
            </a:r>
          </a:p>
        </p:txBody>
      </p:sp>
      <p:sp>
        <p:nvSpPr>
          <p:cNvPr id="67587" name="TextBox 7">
            <a:extLst>
              <a:ext uri="{FF2B5EF4-FFF2-40B4-BE49-F238E27FC236}">
                <a16:creationId xmlns:a16="http://schemas.microsoft.com/office/drawing/2014/main" id="{87BE4D5B-68BE-BA0D-135C-707A6AC51306}"/>
              </a:ext>
            </a:extLst>
          </p:cNvPr>
          <p:cNvSpPr txBox="1">
            <a:spLocks noChangeArrowheads="1"/>
          </p:cNvSpPr>
          <p:nvPr/>
        </p:nvSpPr>
        <p:spPr bwMode="auto">
          <a:xfrm>
            <a:off x="530225" y="1463675"/>
            <a:ext cx="7788275"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buClr>
                <a:srgbClr val="D17230"/>
              </a:buClr>
              <a:buFontTx/>
              <a:buNone/>
            </a:pPr>
            <a:r>
              <a:rPr lang="en-US" altLang="en-US" b="1">
                <a:solidFill>
                  <a:srgbClr val="AE0337"/>
                </a:solidFill>
              </a:rPr>
              <a:t>Skewed Right Distribution (positively skewed)</a:t>
            </a:r>
          </a:p>
          <a:p>
            <a:pPr>
              <a:buClr>
                <a:srgbClr val="D17230"/>
              </a:buClr>
            </a:pPr>
            <a:r>
              <a:rPr lang="en-US" altLang="en-US">
                <a:solidFill>
                  <a:srgbClr val="000000"/>
                </a:solidFill>
              </a:rPr>
              <a:t>The “tail” of the graph elongates more to the right.</a:t>
            </a:r>
          </a:p>
          <a:p>
            <a:pPr>
              <a:buClr>
                <a:srgbClr val="D17230"/>
              </a:buClr>
            </a:pPr>
            <a:r>
              <a:rPr lang="en-US" altLang="en-US">
                <a:solidFill>
                  <a:srgbClr val="000000"/>
                </a:solidFill>
              </a:rPr>
              <a:t>The mean is to the right of the median.</a:t>
            </a:r>
            <a:endParaRPr lang="en-US" altLang="en-US">
              <a:cs typeface="Arial" panose="020B0604020202020204" pitchFamily="34" charset="0"/>
            </a:endParaRPr>
          </a:p>
        </p:txBody>
      </p:sp>
      <p:pic>
        <p:nvPicPr>
          <p:cNvPr id="67588" name="Picture 2">
            <a:extLst>
              <a:ext uri="{FF2B5EF4-FFF2-40B4-BE49-F238E27FC236}">
                <a16:creationId xmlns:a16="http://schemas.microsoft.com/office/drawing/2014/main" id="{D294ED82-7A2A-3B4C-153F-2651EB83B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850" y="3203575"/>
            <a:ext cx="3429000"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Slide Number Placeholder 3">
            <a:extLst>
              <a:ext uri="{FF2B5EF4-FFF2-40B4-BE49-F238E27FC236}">
                <a16:creationId xmlns:a16="http://schemas.microsoft.com/office/drawing/2014/main" id="{9830363D-A1DA-4CC3-DCDA-0BF937B14112}"/>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1F53D56F-CF14-4290-B577-91511C6A1411}"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34</a:t>
            </a:fld>
            <a:r>
              <a:rPr lang="en-US" altLang="en-US" sz="1200">
                <a:latin typeface="Arial" panose="020B0604020202020204" pitchFamily="34" charset="0"/>
                <a:cs typeface="Arial" panose="020B0604020202020204" pitchFamily="34" charset="0"/>
              </a:rPr>
              <a:t> </a:t>
            </a:r>
          </a:p>
        </p:txBody>
      </p:sp>
      <p:sp>
        <p:nvSpPr>
          <p:cNvPr id="67590" name="Footer Placeholder 2">
            <a:extLst>
              <a:ext uri="{FF2B5EF4-FFF2-40B4-BE49-F238E27FC236}">
                <a16:creationId xmlns:a16="http://schemas.microsoft.com/office/drawing/2014/main" id="{01F16BE5-6893-EFE8-542B-75209BA42D4B}"/>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BD62EA6C-A914-AEC8-35B8-77CBD9367795}"/>
              </a:ext>
            </a:extLst>
          </p:cNvPr>
          <p:cNvSpPr>
            <a:spLocks noGrp="1"/>
          </p:cNvSpPr>
          <p:nvPr>
            <p:ph type="title"/>
          </p:nvPr>
        </p:nvSpPr>
        <p:spPr/>
        <p:txBody>
          <a:bodyPr/>
          <a:lstStyle/>
          <a:p>
            <a:r>
              <a:rPr lang="en-US" altLang="zh-CN"/>
              <a:t>MyMathLab Example</a:t>
            </a:r>
          </a:p>
        </p:txBody>
      </p:sp>
      <p:sp>
        <p:nvSpPr>
          <p:cNvPr id="69635" name="Footer Placeholder 2">
            <a:extLst>
              <a:ext uri="{FF2B5EF4-FFF2-40B4-BE49-F238E27FC236}">
                <a16:creationId xmlns:a16="http://schemas.microsoft.com/office/drawing/2014/main" id="{2DC2EF19-D4B5-DA1E-91F0-1A43D1EA6C5C}"/>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r>
              <a:rPr lang="en-US" altLang="zh-CN" sz="1200">
                <a:solidFill>
                  <a:schemeClr val="tx2"/>
                </a:solidFill>
                <a:ea typeface="宋体" panose="02010600030101010101" pitchFamily="2" charset="-122"/>
              </a:rPr>
              <a:t>Larson/Farber 5th ed.</a:t>
            </a:r>
          </a:p>
        </p:txBody>
      </p:sp>
      <p:sp>
        <p:nvSpPr>
          <p:cNvPr id="69636" name="Slide Number Placeholder 3">
            <a:extLst>
              <a:ext uri="{FF2B5EF4-FFF2-40B4-BE49-F238E27FC236}">
                <a16:creationId xmlns:a16="http://schemas.microsoft.com/office/drawing/2014/main" id="{15B7D41F-9CFB-5891-7C39-E1EE0DE5D09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fld id="{9F92EC60-C36F-42B4-BCAE-837DBF31B43A}" type="slidenum">
              <a:rPr lang="en-US" altLang="en-US" sz="1800">
                <a:solidFill>
                  <a:schemeClr val="tx2"/>
                </a:solidFill>
              </a:rPr>
              <a:pPr/>
              <a:t>35</a:t>
            </a:fld>
            <a:endParaRPr lang="en-US" altLang="en-US" sz="1800">
              <a:solidFill>
                <a:schemeClr val="tx2"/>
              </a:solidFill>
            </a:endParaRPr>
          </a:p>
        </p:txBody>
      </p:sp>
      <p:pic>
        <p:nvPicPr>
          <p:cNvPr id="69637" name="Picture 4">
            <a:extLst>
              <a:ext uri="{FF2B5EF4-FFF2-40B4-BE49-F238E27FC236}">
                <a16:creationId xmlns:a16="http://schemas.microsoft.com/office/drawing/2014/main" id="{FECD848C-E938-AA6E-BD03-1EADC1B35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60463"/>
            <a:ext cx="799782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E3DD0A7B-E94A-B6C3-E039-D34C08AAAB45}"/>
              </a:ext>
            </a:extLst>
          </p:cNvPr>
          <p:cNvSpPr>
            <a:spLocks noGrp="1"/>
          </p:cNvSpPr>
          <p:nvPr>
            <p:ph type="ctrTitle"/>
          </p:nvPr>
        </p:nvSpPr>
        <p:spPr/>
        <p:txBody>
          <a:bodyPr/>
          <a:lstStyle/>
          <a:p>
            <a:r>
              <a:rPr lang="en-US" altLang="en-US"/>
              <a:t>Section 2.2</a:t>
            </a:r>
          </a:p>
        </p:txBody>
      </p:sp>
      <p:sp>
        <p:nvSpPr>
          <p:cNvPr id="3" name="Subtitle 2">
            <a:extLst>
              <a:ext uri="{FF2B5EF4-FFF2-40B4-BE49-F238E27FC236}">
                <a16:creationId xmlns:a16="http://schemas.microsoft.com/office/drawing/2014/main" id="{1B7D41DB-07AC-4392-8027-F4E9746FB895}"/>
              </a:ext>
            </a:extLst>
          </p:cNvPr>
          <p:cNvSpPr>
            <a:spLocks noGrp="1"/>
          </p:cNvSpPr>
          <p:nvPr>
            <p:ph type="subTitle" idx="1"/>
          </p:nvPr>
        </p:nvSpPr>
        <p:spPr/>
        <p:txBody>
          <a:bodyPr/>
          <a:lstStyle/>
          <a:p>
            <a:pPr>
              <a:buFont typeface="Arial" charset="0"/>
              <a:buNone/>
              <a:defRPr/>
            </a:pPr>
            <a:r>
              <a:rPr lang="en-US"/>
              <a:t>More Graphs and Displays</a:t>
            </a:r>
          </a:p>
        </p:txBody>
      </p:sp>
      <p:sp>
        <p:nvSpPr>
          <p:cNvPr id="70660" name="Slide Number Placeholder 3">
            <a:extLst>
              <a:ext uri="{FF2B5EF4-FFF2-40B4-BE49-F238E27FC236}">
                <a16:creationId xmlns:a16="http://schemas.microsoft.com/office/drawing/2014/main" id="{26CA6EAA-190A-3BAA-23F4-8813A406EF37}"/>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93AA4D3B-184B-4CA7-A0F0-B14F611F6908}"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36</a:t>
            </a:fld>
            <a:r>
              <a:rPr lang="en-US" altLang="en-US" sz="1200">
                <a:latin typeface="Arial" panose="020B0604020202020204" pitchFamily="34" charset="0"/>
                <a:cs typeface="Arial" panose="020B0604020202020204" pitchFamily="34" charset="0"/>
              </a:rPr>
              <a:t>  </a:t>
            </a:r>
          </a:p>
        </p:txBody>
      </p:sp>
      <p:sp>
        <p:nvSpPr>
          <p:cNvPr id="70661" name="Footer Placeholder 2">
            <a:extLst>
              <a:ext uri="{FF2B5EF4-FFF2-40B4-BE49-F238E27FC236}">
                <a16:creationId xmlns:a16="http://schemas.microsoft.com/office/drawing/2014/main" id="{F7FE3A5E-DA15-5F12-6F7D-0E8E9077568F}"/>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AB96AF43-874C-2F9B-6796-9DE27D4BA98F}"/>
              </a:ext>
            </a:extLst>
          </p:cNvPr>
          <p:cNvSpPr>
            <a:spLocks noGrp="1"/>
          </p:cNvSpPr>
          <p:nvPr>
            <p:ph type="title"/>
          </p:nvPr>
        </p:nvSpPr>
        <p:spPr/>
        <p:txBody>
          <a:bodyPr/>
          <a:lstStyle/>
          <a:p>
            <a:r>
              <a:rPr lang="en-US" altLang="en-US"/>
              <a:t>Graphing Quantitative Data Sets</a:t>
            </a:r>
          </a:p>
        </p:txBody>
      </p:sp>
      <p:sp>
        <p:nvSpPr>
          <p:cNvPr id="73731" name="Content Placeholder 2">
            <a:extLst>
              <a:ext uri="{FF2B5EF4-FFF2-40B4-BE49-F238E27FC236}">
                <a16:creationId xmlns:a16="http://schemas.microsoft.com/office/drawing/2014/main" id="{126F60C3-976A-3900-040E-B99D7DCC24D7}"/>
              </a:ext>
            </a:extLst>
          </p:cNvPr>
          <p:cNvSpPr>
            <a:spLocks noGrp="1"/>
          </p:cNvSpPr>
          <p:nvPr>
            <p:ph idx="1"/>
          </p:nvPr>
        </p:nvSpPr>
        <p:spPr>
          <a:xfrm>
            <a:off x="457200" y="1600200"/>
            <a:ext cx="8229600" cy="2117725"/>
          </a:xfrm>
        </p:spPr>
        <p:txBody>
          <a:bodyPr/>
          <a:lstStyle/>
          <a:p>
            <a:pPr>
              <a:buFont typeface="Arial" panose="020B0604020202020204" pitchFamily="34" charset="0"/>
              <a:buNone/>
            </a:pPr>
            <a:r>
              <a:rPr lang="en-US" altLang="en-US" sz="3600" b="1" u="sng">
                <a:solidFill>
                  <a:schemeClr val="accent2"/>
                </a:solidFill>
              </a:rPr>
              <a:t>Stem-and-leaf plot</a:t>
            </a:r>
          </a:p>
          <a:p>
            <a:r>
              <a:rPr lang="en-US" altLang="en-US"/>
              <a:t>Each number is separated into a </a:t>
            </a:r>
            <a:r>
              <a:rPr lang="en-US" altLang="en-US" b="1"/>
              <a:t>stem</a:t>
            </a:r>
            <a:r>
              <a:rPr lang="en-US" altLang="en-US"/>
              <a:t> and a </a:t>
            </a:r>
            <a:r>
              <a:rPr lang="en-US" altLang="en-US" b="1"/>
              <a:t>leaf</a:t>
            </a:r>
            <a:r>
              <a:rPr lang="en-US" altLang="en-US"/>
              <a:t>.</a:t>
            </a:r>
          </a:p>
          <a:p>
            <a:r>
              <a:rPr lang="en-US" altLang="en-US"/>
              <a:t>Similar to a histogram.</a:t>
            </a:r>
          </a:p>
          <a:p>
            <a:r>
              <a:rPr lang="en-US" altLang="en-US"/>
              <a:t>Still contains original data values.</a:t>
            </a:r>
          </a:p>
        </p:txBody>
      </p:sp>
      <p:sp>
        <p:nvSpPr>
          <p:cNvPr id="6" name="TextBox 5">
            <a:extLst>
              <a:ext uri="{FF2B5EF4-FFF2-40B4-BE49-F238E27FC236}">
                <a16:creationId xmlns:a16="http://schemas.microsoft.com/office/drawing/2014/main" id="{09FC8357-0756-45E4-8580-0468313D1177}"/>
              </a:ext>
            </a:extLst>
          </p:cNvPr>
          <p:cNvSpPr txBox="1"/>
          <p:nvPr/>
        </p:nvSpPr>
        <p:spPr>
          <a:xfrm>
            <a:off x="701675" y="4267200"/>
            <a:ext cx="4327525" cy="946150"/>
          </a:xfrm>
          <a:prstGeom prst="rect">
            <a:avLst/>
          </a:prstGeom>
          <a:noFill/>
        </p:spPr>
        <p:txBody>
          <a:bodyPr>
            <a:spAutoFit/>
          </a:bodyPr>
          <a:lstStyle/>
          <a:p>
            <a:pPr eaLnBrk="1" hangingPunct="1">
              <a:defRPr/>
            </a:pPr>
            <a:r>
              <a:rPr lang="en-US" dirty="0">
                <a:latin typeface="+mn-lt"/>
                <a:cs typeface="Arial" charset="0"/>
              </a:rPr>
              <a:t>Data: 21, 25, 25, </a:t>
            </a:r>
            <a:r>
              <a:rPr lang="en-US" b="1" dirty="0">
                <a:solidFill>
                  <a:schemeClr val="accent2"/>
                </a:solidFill>
                <a:latin typeface="+mn-lt"/>
                <a:cs typeface="Arial" charset="0"/>
              </a:rPr>
              <a:t>26</a:t>
            </a:r>
            <a:r>
              <a:rPr lang="en-US" dirty="0">
                <a:latin typeface="+mn-lt"/>
                <a:cs typeface="Arial" charset="0"/>
              </a:rPr>
              <a:t>, 27, 28, </a:t>
            </a:r>
            <a:br>
              <a:rPr lang="en-US" dirty="0">
                <a:latin typeface="+mn-lt"/>
                <a:cs typeface="Arial" charset="0"/>
              </a:rPr>
            </a:br>
            <a:r>
              <a:rPr lang="en-US" dirty="0">
                <a:latin typeface="+mn-lt"/>
                <a:cs typeface="Arial" charset="0"/>
              </a:rPr>
              <a:t>          30, 36, 36, 45</a:t>
            </a:r>
          </a:p>
        </p:txBody>
      </p:sp>
      <p:grpSp>
        <p:nvGrpSpPr>
          <p:cNvPr id="72709" name="Group 20">
            <a:extLst>
              <a:ext uri="{FF2B5EF4-FFF2-40B4-BE49-F238E27FC236}">
                <a16:creationId xmlns:a16="http://schemas.microsoft.com/office/drawing/2014/main" id="{9EE86F6D-CED6-97F1-47E8-8CA798A64139}"/>
              </a:ext>
            </a:extLst>
          </p:cNvPr>
          <p:cNvGrpSpPr>
            <a:grpSpLocks/>
          </p:cNvGrpSpPr>
          <p:nvPr/>
        </p:nvGrpSpPr>
        <p:grpSpPr bwMode="auto">
          <a:xfrm>
            <a:off x="5546725" y="3230563"/>
            <a:ext cx="2722563" cy="2514600"/>
            <a:chOff x="5547360" y="3230880"/>
            <a:chExt cx="2722613" cy="2514006"/>
          </a:xfrm>
        </p:grpSpPr>
        <p:sp>
          <p:nvSpPr>
            <p:cNvPr id="7" name="Rectangle 10">
              <a:extLst>
                <a:ext uri="{FF2B5EF4-FFF2-40B4-BE49-F238E27FC236}">
                  <a16:creationId xmlns:a16="http://schemas.microsoft.com/office/drawing/2014/main" id="{504EB07C-491B-435A-ACEE-DED412403506}"/>
                </a:ext>
              </a:extLst>
            </p:cNvPr>
            <p:cNvSpPr>
              <a:spLocks noChangeArrowheads="1"/>
            </p:cNvSpPr>
            <p:nvPr/>
          </p:nvSpPr>
          <p:spPr bwMode="auto">
            <a:xfrm>
              <a:off x="7498434" y="3230880"/>
              <a:ext cx="731850" cy="515815"/>
            </a:xfrm>
            <a:prstGeom prst="rect">
              <a:avLst/>
            </a:prstGeom>
            <a:noFill/>
            <a:ln w="12700">
              <a:noFill/>
              <a:miter lim="800000"/>
              <a:headEnd/>
              <a:tailEnd/>
            </a:ln>
            <a:effectLst/>
          </p:spPr>
          <p:txBody>
            <a:bodyPr lIns="90488" tIns="44450" rIns="90488" bIns="44450">
              <a:spAutoFit/>
            </a:bodyPr>
            <a:lstStyle/>
            <a:p>
              <a:pPr>
                <a:spcBef>
                  <a:spcPct val="50000"/>
                </a:spcBef>
                <a:defRPr/>
              </a:pPr>
              <a:r>
                <a:rPr lang="en-US" b="1" dirty="0">
                  <a:solidFill>
                    <a:schemeClr val="accent2"/>
                  </a:solidFill>
                  <a:latin typeface="+mn-lt"/>
                  <a:cs typeface="Arial" charset="0"/>
                </a:rPr>
                <a:t>26</a:t>
              </a:r>
            </a:p>
          </p:txBody>
        </p:sp>
        <p:sp>
          <p:nvSpPr>
            <p:cNvPr id="8" name="Oval 11">
              <a:extLst>
                <a:ext uri="{FF2B5EF4-FFF2-40B4-BE49-F238E27FC236}">
                  <a16:creationId xmlns:a16="http://schemas.microsoft.com/office/drawing/2014/main" id="{7EBB78FE-F606-4EA3-AD29-E556DE2ACC91}"/>
                </a:ext>
              </a:extLst>
            </p:cNvPr>
            <p:cNvSpPr>
              <a:spLocks noChangeArrowheads="1"/>
            </p:cNvSpPr>
            <p:nvPr/>
          </p:nvSpPr>
          <p:spPr bwMode="auto">
            <a:xfrm>
              <a:off x="7193628" y="4206961"/>
              <a:ext cx="517535" cy="517403"/>
            </a:xfrm>
            <a:prstGeom prst="ellipse">
              <a:avLst/>
            </a:prstGeom>
            <a:noFill/>
            <a:ln w="12700">
              <a:solidFill>
                <a:srgbClr val="8E0D30"/>
              </a:solidFill>
              <a:round/>
              <a:headEnd/>
              <a:tailEnd/>
            </a:ln>
            <a:effectLst/>
          </p:spPr>
          <p:txBody>
            <a:bodyPr wrap="none" anchor="ctr"/>
            <a:lstStyle/>
            <a:p>
              <a:pPr eaLnBrk="1" hangingPunct="1">
                <a:defRPr/>
              </a:pPr>
              <a:endParaRPr lang="en-US">
                <a:latin typeface="+mn-lt"/>
                <a:cs typeface="Arial" charset="0"/>
              </a:endParaRPr>
            </a:p>
          </p:txBody>
        </p:sp>
        <p:sp>
          <p:nvSpPr>
            <p:cNvPr id="9" name="Line 12">
              <a:extLst>
                <a:ext uri="{FF2B5EF4-FFF2-40B4-BE49-F238E27FC236}">
                  <a16:creationId xmlns:a16="http://schemas.microsoft.com/office/drawing/2014/main" id="{02A23DA7-DE00-47A1-8658-0587A9D1C7A9}"/>
                </a:ext>
              </a:extLst>
            </p:cNvPr>
            <p:cNvSpPr>
              <a:spLocks noChangeShapeType="1"/>
            </p:cNvSpPr>
            <p:nvPr/>
          </p:nvSpPr>
          <p:spPr bwMode="auto">
            <a:xfrm flipH="1">
              <a:off x="5902967" y="3660990"/>
              <a:ext cx="1766920" cy="563430"/>
            </a:xfrm>
            <a:prstGeom prst="line">
              <a:avLst/>
            </a:prstGeom>
            <a:noFill/>
            <a:ln w="28575">
              <a:solidFill>
                <a:schemeClr val="accent2"/>
              </a:solidFill>
              <a:round/>
              <a:headEnd/>
              <a:tailEnd/>
            </a:ln>
            <a:effectLst/>
          </p:spPr>
          <p:txBody>
            <a:bodyPr wrap="none" anchor="ctr"/>
            <a:lstStyle/>
            <a:p>
              <a:pPr eaLnBrk="1" hangingPunct="1">
                <a:defRPr/>
              </a:pPr>
              <a:endParaRPr lang="en-US">
                <a:latin typeface="+mn-lt"/>
                <a:cs typeface="Arial" charset="0"/>
              </a:endParaRPr>
            </a:p>
          </p:txBody>
        </p:sp>
        <p:sp>
          <p:nvSpPr>
            <p:cNvPr id="10" name="Line 13">
              <a:extLst>
                <a:ext uri="{FF2B5EF4-FFF2-40B4-BE49-F238E27FC236}">
                  <a16:creationId xmlns:a16="http://schemas.microsoft.com/office/drawing/2014/main" id="{FAFB0B8A-AB5C-494D-B9A5-502BFC15FB12}"/>
                </a:ext>
              </a:extLst>
            </p:cNvPr>
            <p:cNvSpPr>
              <a:spLocks noChangeShapeType="1"/>
            </p:cNvSpPr>
            <p:nvPr/>
          </p:nvSpPr>
          <p:spPr bwMode="auto">
            <a:xfrm flipH="1">
              <a:off x="7585747" y="3651468"/>
              <a:ext cx="84140" cy="587236"/>
            </a:xfrm>
            <a:prstGeom prst="line">
              <a:avLst/>
            </a:prstGeom>
            <a:noFill/>
            <a:ln w="28575">
              <a:solidFill>
                <a:srgbClr val="8E0D30"/>
              </a:solidFill>
              <a:round/>
              <a:headEnd/>
              <a:tailEnd/>
            </a:ln>
            <a:effectLst/>
          </p:spPr>
          <p:txBody>
            <a:bodyPr wrap="none" anchor="ctr"/>
            <a:lstStyle/>
            <a:p>
              <a:pPr eaLnBrk="1" hangingPunct="1">
                <a:defRPr/>
              </a:pPr>
              <a:endParaRPr lang="en-US">
                <a:latin typeface="+mn-lt"/>
                <a:cs typeface="Arial" charset="0"/>
              </a:endParaRPr>
            </a:p>
          </p:txBody>
        </p:sp>
        <p:sp>
          <p:nvSpPr>
            <p:cNvPr id="11" name="Rectangle 32">
              <a:extLst>
                <a:ext uri="{FF2B5EF4-FFF2-40B4-BE49-F238E27FC236}">
                  <a16:creationId xmlns:a16="http://schemas.microsoft.com/office/drawing/2014/main" id="{EBB5490D-FDF4-4B30-A2FB-61D8E9A9C4AD}"/>
                </a:ext>
              </a:extLst>
            </p:cNvPr>
            <p:cNvSpPr>
              <a:spLocks noChangeArrowheads="1"/>
            </p:cNvSpPr>
            <p:nvPr/>
          </p:nvSpPr>
          <p:spPr bwMode="auto">
            <a:xfrm>
              <a:off x="5753739" y="4252988"/>
              <a:ext cx="177803" cy="426936"/>
            </a:xfrm>
            <a:prstGeom prst="rect">
              <a:avLst/>
            </a:prstGeom>
            <a:noFill/>
            <a:ln w="9525">
              <a:noFill/>
              <a:miter lim="800000"/>
              <a:headEnd/>
              <a:tailEnd/>
            </a:ln>
          </p:spPr>
          <p:txBody>
            <a:bodyPr wrap="none" lIns="0" tIns="0" rIns="0" bIns="0">
              <a:spAutoFit/>
            </a:bodyPr>
            <a:lstStyle/>
            <a:p>
              <a:pPr marL="342900" indent="-342900" eaLnBrk="1" hangingPunct="1">
                <a:spcBef>
                  <a:spcPct val="33000"/>
                </a:spcBef>
                <a:defRPr/>
              </a:pPr>
              <a:r>
                <a:rPr lang="en-US">
                  <a:latin typeface="+mn-lt"/>
                  <a:cs typeface="Times New Roman" pitchFamily="18" charset="0"/>
                </a:rPr>
                <a:t>2</a:t>
              </a:r>
            </a:p>
          </p:txBody>
        </p:sp>
        <p:sp>
          <p:nvSpPr>
            <p:cNvPr id="12" name="Rectangle 33">
              <a:extLst>
                <a:ext uri="{FF2B5EF4-FFF2-40B4-BE49-F238E27FC236}">
                  <a16:creationId xmlns:a16="http://schemas.microsoft.com/office/drawing/2014/main" id="{230AB270-4199-4D84-829B-135CF6F96817}"/>
                </a:ext>
              </a:extLst>
            </p:cNvPr>
            <p:cNvSpPr>
              <a:spLocks noChangeArrowheads="1"/>
            </p:cNvSpPr>
            <p:nvPr/>
          </p:nvSpPr>
          <p:spPr bwMode="auto">
            <a:xfrm>
              <a:off x="6314137" y="4252988"/>
              <a:ext cx="1955836" cy="426936"/>
            </a:xfrm>
            <a:prstGeom prst="rect">
              <a:avLst/>
            </a:prstGeom>
            <a:noFill/>
            <a:ln w="9525">
              <a:noFill/>
              <a:miter lim="800000"/>
              <a:headEnd/>
              <a:tailEnd/>
            </a:ln>
          </p:spPr>
          <p:txBody>
            <a:bodyPr wrap="none" lIns="0" tIns="0" rIns="0" bIns="0">
              <a:spAutoFit/>
            </a:bodyPr>
            <a:lstStyle/>
            <a:p>
              <a:pPr marL="342900" indent="-342900" eaLnBrk="1" hangingPunct="1">
                <a:spcBef>
                  <a:spcPct val="33000"/>
                </a:spcBef>
                <a:defRPr/>
              </a:pPr>
              <a:r>
                <a:rPr lang="en-US" dirty="0">
                  <a:latin typeface="+mn-lt"/>
                  <a:cs typeface="Times New Roman" pitchFamily="18" charset="0"/>
                </a:rPr>
                <a:t>1  5  5  6  7  8</a:t>
              </a:r>
            </a:p>
          </p:txBody>
        </p:sp>
        <p:sp>
          <p:nvSpPr>
            <p:cNvPr id="13" name="Rectangle 36">
              <a:extLst>
                <a:ext uri="{FF2B5EF4-FFF2-40B4-BE49-F238E27FC236}">
                  <a16:creationId xmlns:a16="http://schemas.microsoft.com/office/drawing/2014/main" id="{FF3D2914-F8AF-4C41-829D-1C9D65BA8D57}"/>
                </a:ext>
              </a:extLst>
            </p:cNvPr>
            <p:cNvSpPr>
              <a:spLocks noChangeArrowheads="1"/>
            </p:cNvSpPr>
            <p:nvPr/>
          </p:nvSpPr>
          <p:spPr bwMode="auto">
            <a:xfrm>
              <a:off x="5753739" y="4768804"/>
              <a:ext cx="177803" cy="426937"/>
            </a:xfrm>
            <a:prstGeom prst="rect">
              <a:avLst/>
            </a:prstGeom>
            <a:noFill/>
            <a:ln w="9525">
              <a:noFill/>
              <a:miter lim="800000"/>
              <a:headEnd/>
              <a:tailEnd/>
            </a:ln>
          </p:spPr>
          <p:txBody>
            <a:bodyPr wrap="none" lIns="0" tIns="0" rIns="0" bIns="0">
              <a:spAutoFit/>
            </a:bodyPr>
            <a:lstStyle/>
            <a:p>
              <a:pPr marL="342900" indent="-342900" eaLnBrk="1" hangingPunct="1">
                <a:spcBef>
                  <a:spcPct val="33000"/>
                </a:spcBef>
                <a:defRPr/>
              </a:pPr>
              <a:r>
                <a:rPr lang="en-US">
                  <a:latin typeface="+mn-lt"/>
                  <a:cs typeface="Times New Roman" pitchFamily="18" charset="0"/>
                </a:rPr>
                <a:t>3</a:t>
              </a:r>
            </a:p>
          </p:txBody>
        </p:sp>
        <p:sp>
          <p:nvSpPr>
            <p:cNvPr id="14" name="Rectangle 37">
              <a:extLst>
                <a:ext uri="{FF2B5EF4-FFF2-40B4-BE49-F238E27FC236}">
                  <a16:creationId xmlns:a16="http://schemas.microsoft.com/office/drawing/2014/main" id="{F5C99B2D-DAD1-4FCE-B983-0E8849E95B20}"/>
                </a:ext>
              </a:extLst>
            </p:cNvPr>
            <p:cNvSpPr>
              <a:spLocks noChangeArrowheads="1"/>
            </p:cNvSpPr>
            <p:nvPr/>
          </p:nvSpPr>
          <p:spPr bwMode="auto">
            <a:xfrm>
              <a:off x="6314137" y="4768804"/>
              <a:ext cx="977918" cy="426937"/>
            </a:xfrm>
            <a:prstGeom prst="rect">
              <a:avLst/>
            </a:prstGeom>
            <a:noFill/>
            <a:ln w="9525">
              <a:noFill/>
              <a:miter lim="800000"/>
              <a:headEnd/>
              <a:tailEnd/>
            </a:ln>
          </p:spPr>
          <p:txBody>
            <a:bodyPr wrap="none" lIns="0" tIns="0" rIns="0" bIns="0">
              <a:spAutoFit/>
            </a:bodyPr>
            <a:lstStyle/>
            <a:p>
              <a:pPr marL="342900" indent="-342900" eaLnBrk="1" hangingPunct="1">
                <a:spcBef>
                  <a:spcPct val="33000"/>
                </a:spcBef>
                <a:defRPr/>
              </a:pPr>
              <a:r>
                <a:rPr lang="en-US" dirty="0">
                  <a:latin typeface="+mn-lt"/>
                  <a:cs typeface="Times New Roman" pitchFamily="18" charset="0"/>
                </a:rPr>
                <a:t>0  6  6 </a:t>
              </a:r>
            </a:p>
          </p:txBody>
        </p:sp>
        <p:sp>
          <p:nvSpPr>
            <p:cNvPr id="15" name="Rectangle 40">
              <a:extLst>
                <a:ext uri="{FF2B5EF4-FFF2-40B4-BE49-F238E27FC236}">
                  <a16:creationId xmlns:a16="http://schemas.microsoft.com/office/drawing/2014/main" id="{6FA0A7EE-1225-4329-93E7-9129F81C33AC}"/>
                </a:ext>
              </a:extLst>
            </p:cNvPr>
            <p:cNvSpPr>
              <a:spLocks noChangeArrowheads="1"/>
            </p:cNvSpPr>
            <p:nvPr/>
          </p:nvSpPr>
          <p:spPr bwMode="auto">
            <a:xfrm>
              <a:off x="5753739" y="5317949"/>
              <a:ext cx="177803" cy="426937"/>
            </a:xfrm>
            <a:prstGeom prst="rect">
              <a:avLst/>
            </a:prstGeom>
            <a:noFill/>
            <a:ln w="9525">
              <a:noFill/>
              <a:miter lim="800000"/>
              <a:headEnd/>
              <a:tailEnd/>
            </a:ln>
          </p:spPr>
          <p:txBody>
            <a:bodyPr wrap="none" lIns="0" tIns="0" rIns="0" bIns="0">
              <a:spAutoFit/>
            </a:bodyPr>
            <a:lstStyle/>
            <a:p>
              <a:pPr marL="342900" indent="-342900" eaLnBrk="1" hangingPunct="1">
                <a:spcBef>
                  <a:spcPct val="33000"/>
                </a:spcBef>
                <a:defRPr/>
              </a:pPr>
              <a:r>
                <a:rPr lang="en-US">
                  <a:latin typeface="+mn-lt"/>
                  <a:cs typeface="Times New Roman" pitchFamily="18" charset="0"/>
                </a:rPr>
                <a:t>4</a:t>
              </a:r>
            </a:p>
          </p:txBody>
        </p:sp>
        <p:sp>
          <p:nvSpPr>
            <p:cNvPr id="16" name="Rectangle 41">
              <a:extLst>
                <a:ext uri="{FF2B5EF4-FFF2-40B4-BE49-F238E27FC236}">
                  <a16:creationId xmlns:a16="http://schemas.microsoft.com/office/drawing/2014/main" id="{31FDA431-1F79-45E9-85AB-BE129F58B7FF}"/>
                </a:ext>
              </a:extLst>
            </p:cNvPr>
            <p:cNvSpPr>
              <a:spLocks noChangeArrowheads="1"/>
            </p:cNvSpPr>
            <p:nvPr/>
          </p:nvSpPr>
          <p:spPr bwMode="auto">
            <a:xfrm>
              <a:off x="6314137" y="5317949"/>
              <a:ext cx="177803" cy="426937"/>
            </a:xfrm>
            <a:prstGeom prst="rect">
              <a:avLst/>
            </a:prstGeom>
            <a:noFill/>
            <a:ln w="9525">
              <a:noFill/>
              <a:miter lim="800000"/>
              <a:headEnd/>
              <a:tailEnd/>
            </a:ln>
          </p:spPr>
          <p:txBody>
            <a:bodyPr wrap="none" lIns="0" tIns="0" rIns="0" bIns="0">
              <a:spAutoFit/>
            </a:bodyPr>
            <a:lstStyle/>
            <a:p>
              <a:pPr marL="342900" indent="-342900" eaLnBrk="1" hangingPunct="1">
                <a:spcBef>
                  <a:spcPct val="33000"/>
                </a:spcBef>
                <a:defRPr/>
              </a:pPr>
              <a:r>
                <a:rPr lang="en-US" dirty="0">
                  <a:latin typeface="+mn-lt"/>
                  <a:cs typeface="Times New Roman" pitchFamily="18" charset="0"/>
                </a:rPr>
                <a:t>5</a:t>
              </a:r>
            </a:p>
          </p:txBody>
        </p:sp>
        <p:sp>
          <p:nvSpPr>
            <p:cNvPr id="17" name="Line 42">
              <a:extLst>
                <a:ext uri="{FF2B5EF4-FFF2-40B4-BE49-F238E27FC236}">
                  <a16:creationId xmlns:a16="http://schemas.microsoft.com/office/drawing/2014/main" id="{09B34996-D8D5-4B89-A3DD-821008F50261}"/>
                </a:ext>
              </a:extLst>
            </p:cNvPr>
            <p:cNvSpPr>
              <a:spLocks noChangeShapeType="1"/>
            </p:cNvSpPr>
            <p:nvPr/>
          </p:nvSpPr>
          <p:spPr bwMode="auto">
            <a:xfrm>
              <a:off x="6080770" y="4221246"/>
              <a:ext cx="0" cy="1447458"/>
            </a:xfrm>
            <a:prstGeom prst="line">
              <a:avLst/>
            </a:prstGeom>
            <a:noFill/>
            <a:ln w="28575">
              <a:solidFill>
                <a:srgbClr val="3A4754"/>
              </a:solidFill>
              <a:round/>
              <a:headEnd/>
              <a:tailEnd/>
            </a:ln>
            <a:effectLst/>
          </p:spPr>
          <p:txBody>
            <a:bodyPr lIns="90488" tIns="44450" rIns="90488" bIns="44450"/>
            <a:lstStyle/>
            <a:p>
              <a:pPr eaLnBrk="1" hangingPunct="1">
                <a:defRPr/>
              </a:pPr>
              <a:endParaRPr lang="en-US">
                <a:latin typeface="+mn-lt"/>
                <a:cs typeface="Arial" charset="0"/>
              </a:endParaRPr>
            </a:p>
          </p:txBody>
        </p:sp>
        <p:sp>
          <p:nvSpPr>
            <p:cNvPr id="18" name="Oval 11">
              <a:extLst>
                <a:ext uri="{FF2B5EF4-FFF2-40B4-BE49-F238E27FC236}">
                  <a16:creationId xmlns:a16="http://schemas.microsoft.com/office/drawing/2014/main" id="{CDD21A49-B817-4AD5-875F-F91E6126ED16}"/>
                </a:ext>
              </a:extLst>
            </p:cNvPr>
            <p:cNvSpPr>
              <a:spLocks noChangeArrowheads="1"/>
            </p:cNvSpPr>
            <p:nvPr/>
          </p:nvSpPr>
          <p:spPr bwMode="auto">
            <a:xfrm>
              <a:off x="5547360" y="4206961"/>
              <a:ext cx="517535" cy="517403"/>
            </a:xfrm>
            <a:prstGeom prst="ellipse">
              <a:avLst/>
            </a:prstGeom>
            <a:noFill/>
            <a:ln w="12700">
              <a:solidFill>
                <a:srgbClr val="8E0D30"/>
              </a:solidFill>
              <a:round/>
              <a:headEnd/>
              <a:tailEnd/>
            </a:ln>
            <a:effectLst/>
          </p:spPr>
          <p:txBody>
            <a:bodyPr wrap="none" anchor="ctr"/>
            <a:lstStyle/>
            <a:p>
              <a:pPr eaLnBrk="1" hangingPunct="1">
                <a:defRPr/>
              </a:pPr>
              <a:endParaRPr lang="en-US">
                <a:latin typeface="+mn-lt"/>
                <a:cs typeface="Arial" charset="0"/>
              </a:endParaRPr>
            </a:p>
          </p:txBody>
        </p:sp>
      </p:grpSp>
      <p:pic>
        <p:nvPicPr>
          <p:cNvPr id="72710" name="Picture 2" descr="C:\Documents and Settings\Lyn\Local Settings\Temporary Internet Files\Content.IE5\0HGJK3SV\MCj03534610000[1].wmf">
            <a:extLst>
              <a:ext uri="{FF2B5EF4-FFF2-40B4-BE49-F238E27FC236}">
                <a16:creationId xmlns:a16="http://schemas.microsoft.com/office/drawing/2014/main" id="{4EE7E1E8-BDF3-05BC-9C51-AC1B7F88F7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378458" flipV="1">
            <a:off x="5702300" y="5586413"/>
            <a:ext cx="120332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1" name="Slide Number Placeholder 3">
            <a:extLst>
              <a:ext uri="{FF2B5EF4-FFF2-40B4-BE49-F238E27FC236}">
                <a16:creationId xmlns:a16="http://schemas.microsoft.com/office/drawing/2014/main" id="{200F3BEE-3EEB-9929-5CA3-478439B858D6}"/>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1CAD4DEB-D639-4B0C-A7C9-AE5A71BEF56D}"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37</a:t>
            </a:fld>
            <a:r>
              <a:rPr lang="en-US" altLang="en-US" sz="1200">
                <a:latin typeface="Arial" panose="020B0604020202020204" pitchFamily="34" charset="0"/>
                <a:cs typeface="Arial" panose="020B0604020202020204" pitchFamily="34" charset="0"/>
              </a:rPr>
              <a:t>  </a:t>
            </a:r>
          </a:p>
        </p:txBody>
      </p:sp>
      <p:sp>
        <p:nvSpPr>
          <p:cNvPr id="72712" name="Footer Placeholder 2">
            <a:extLst>
              <a:ext uri="{FF2B5EF4-FFF2-40B4-BE49-F238E27FC236}">
                <a16:creationId xmlns:a16="http://schemas.microsoft.com/office/drawing/2014/main" id="{EFD2CA37-FAA8-0FAF-18E0-CBD85BDC50AB}"/>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6F8A9355-78C5-D5B7-227C-74682C752088}"/>
              </a:ext>
            </a:extLst>
          </p:cNvPr>
          <p:cNvSpPr>
            <a:spLocks noGrp="1"/>
          </p:cNvSpPr>
          <p:nvPr>
            <p:ph type="title"/>
          </p:nvPr>
        </p:nvSpPr>
        <p:spPr/>
        <p:txBody>
          <a:bodyPr/>
          <a:lstStyle/>
          <a:p>
            <a:r>
              <a:rPr lang="en-US" altLang="en-US">
                <a:solidFill>
                  <a:srgbClr val="83BB35"/>
                </a:solidFill>
              </a:rPr>
              <a:t>Example: Constructing a Stem-and-Leaf Plot</a:t>
            </a:r>
          </a:p>
        </p:txBody>
      </p:sp>
      <p:sp>
        <p:nvSpPr>
          <p:cNvPr id="74755" name="Content Placeholder 2">
            <a:extLst>
              <a:ext uri="{FF2B5EF4-FFF2-40B4-BE49-F238E27FC236}">
                <a16:creationId xmlns:a16="http://schemas.microsoft.com/office/drawing/2014/main" id="{C57EBE9B-28CD-8E64-268A-7C2675E1824A}"/>
              </a:ext>
            </a:extLst>
          </p:cNvPr>
          <p:cNvSpPr>
            <a:spLocks noGrp="1"/>
          </p:cNvSpPr>
          <p:nvPr>
            <p:ph idx="1"/>
          </p:nvPr>
        </p:nvSpPr>
        <p:spPr>
          <a:xfrm>
            <a:off x="457200" y="1643063"/>
            <a:ext cx="8229600" cy="1376362"/>
          </a:xfrm>
        </p:spPr>
        <p:txBody>
          <a:bodyPr/>
          <a:lstStyle/>
          <a:p>
            <a:pPr marL="0" indent="0">
              <a:buFont typeface="Arial" panose="020B0604020202020204" pitchFamily="34" charset="0"/>
              <a:buNone/>
            </a:pPr>
            <a:r>
              <a:rPr lang="en-US" altLang="en-US"/>
              <a:t>The following are the numbers of text messages sent last week by the cellular phone users on one floor of a college dormitory. Display the data in a stem-and-leaf plot.</a:t>
            </a:r>
          </a:p>
          <a:p>
            <a:pPr marL="0" indent="0">
              <a:buFont typeface="Arial" panose="020B0604020202020204" pitchFamily="34" charset="0"/>
              <a:buNone/>
            </a:pPr>
            <a:endParaRPr lang="en-US" altLang="en-US"/>
          </a:p>
        </p:txBody>
      </p:sp>
      <p:sp>
        <p:nvSpPr>
          <p:cNvPr id="74756" name="TextBox 6">
            <a:extLst>
              <a:ext uri="{FF2B5EF4-FFF2-40B4-BE49-F238E27FC236}">
                <a16:creationId xmlns:a16="http://schemas.microsoft.com/office/drawing/2014/main" id="{061DF7D5-4078-D3BC-3101-814EBC14E746}"/>
              </a:ext>
            </a:extLst>
          </p:cNvPr>
          <p:cNvSpPr txBox="1">
            <a:spLocks noChangeArrowheads="1"/>
          </p:cNvSpPr>
          <p:nvPr/>
        </p:nvSpPr>
        <p:spPr bwMode="auto">
          <a:xfrm>
            <a:off x="612775" y="3476625"/>
            <a:ext cx="80391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AutoNum type="arabicPlain" startAt="155"/>
            </a:pPr>
            <a:r>
              <a:rPr lang="en-US" altLang="en-US" sz="2000">
                <a:cs typeface="Arial" panose="020B0604020202020204" pitchFamily="34" charset="0"/>
              </a:rPr>
              <a:t>159  144  129  105  145  126  116  130  114  122  112  112  142  126</a:t>
            </a:r>
          </a:p>
          <a:p>
            <a:pPr eaLnBrk="1" hangingPunct="1">
              <a:spcBef>
                <a:spcPct val="0"/>
              </a:spcBef>
              <a:buClrTx/>
              <a:buFontTx/>
              <a:buAutoNum type="arabicPlain" startAt="118"/>
            </a:pPr>
            <a:r>
              <a:rPr lang="en-US" altLang="en-US" sz="2000">
                <a:cs typeface="Arial" panose="020B0604020202020204" pitchFamily="34" charset="0"/>
              </a:rPr>
              <a:t>118  108  122  121  109  140  126  119  113  117  118  109  109  119</a:t>
            </a:r>
          </a:p>
          <a:p>
            <a:pPr eaLnBrk="1" hangingPunct="1">
              <a:spcBef>
                <a:spcPct val="0"/>
              </a:spcBef>
              <a:buClrTx/>
              <a:buFontTx/>
              <a:buAutoNum type="arabicPlain" startAt="139"/>
            </a:pPr>
            <a:r>
              <a:rPr lang="en-US" altLang="en-US" sz="2000">
                <a:cs typeface="Arial" panose="020B0604020202020204" pitchFamily="34" charset="0"/>
              </a:rPr>
              <a:t>139  122    78  133  126  123  145  121  134  124  119  132  133  124</a:t>
            </a:r>
          </a:p>
          <a:p>
            <a:pPr eaLnBrk="1" hangingPunct="1">
              <a:spcBef>
                <a:spcPct val="0"/>
              </a:spcBef>
              <a:buClrTx/>
              <a:buFontTx/>
              <a:buNone/>
            </a:pPr>
            <a:r>
              <a:rPr lang="en-US" altLang="en-US" sz="2000">
                <a:cs typeface="Arial" panose="020B0604020202020204" pitchFamily="34" charset="0"/>
              </a:rPr>
              <a:t>129</a:t>
            </a:r>
            <a:r>
              <a:rPr lang="en-US" altLang="en-US" sz="500">
                <a:cs typeface="Arial" panose="020B0604020202020204" pitchFamily="34" charset="0"/>
              </a:rPr>
              <a:t> </a:t>
            </a:r>
            <a:r>
              <a:rPr lang="en-US" altLang="en-US" sz="2000">
                <a:cs typeface="Arial" panose="020B0604020202020204" pitchFamily="34" charset="0"/>
              </a:rPr>
              <a:t> 112  126  148  147</a:t>
            </a:r>
          </a:p>
        </p:txBody>
      </p:sp>
      <p:sp>
        <p:nvSpPr>
          <p:cNvPr id="74757" name="Slide Number Placeholder 3">
            <a:extLst>
              <a:ext uri="{FF2B5EF4-FFF2-40B4-BE49-F238E27FC236}">
                <a16:creationId xmlns:a16="http://schemas.microsoft.com/office/drawing/2014/main" id="{E80D8353-6745-BC09-DE09-E5C68E035707}"/>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DDF520B1-F4C0-4EA9-8624-20941A676728}"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38</a:t>
            </a:fld>
            <a:r>
              <a:rPr lang="en-US" altLang="en-US" sz="1200">
                <a:latin typeface="Arial" panose="020B0604020202020204" pitchFamily="34" charset="0"/>
                <a:cs typeface="Arial" panose="020B0604020202020204" pitchFamily="34" charset="0"/>
              </a:rPr>
              <a:t>  </a:t>
            </a:r>
          </a:p>
        </p:txBody>
      </p:sp>
      <p:sp>
        <p:nvSpPr>
          <p:cNvPr id="74758" name="Footer Placeholder 2">
            <a:extLst>
              <a:ext uri="{FF2B5EF4-FFF2-40B4-BE49-F238E27FC236}">
                <a16:creationId xmlns:a16="http://schemas.microsoft.com/office/drawing/2014/main" id="{B355A7A6-1A7E-0D92-DC59-B71EF5FEEE71}"/>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10534522-8BD8-0242-5431-C002EC346E34}"/>
              </a:ext>
            </a:extLst>
          </p:cNvPr>
          <p:cNvSpPr>
            <a:spLocks noGrp="1"/>
          </p:cNvSpPr>
          <p:nvPr>
            <p:ph type="title"/>
          </p:nvPr>
        </p:nvSpPr>
        <p:spPr/>
        <p:txBody>
          <a:bodyPr/>
          <a:lstStyle/>
          <a:p>
            <a:r>
              <a:rPr lang="en-US" altLang="en-US">
                <a:solidFill>
                  <a:srgbClr val="83BB35"/>
                </a:solidFill>
              </a:rPr>
              <a:t>Solution: Constructing a Stem-and-Leaf Plot</a:t>
            </a:r>
          </a:p>
        </p:txBody>
      </p:sp>
      <p:sp>
        <p:nvSpPr>
          <p:cNvPr id="10" name="TextBox 9">
            <a:extLst>
              <a:ext uri="{FF2B5EF4-FFF2-40B4-BE49-F238E27FC236}">
                <a16:creationId xmlns:a16="http://schemas.microsoft.com/office/drawing/2014/main" id="{0DBA8F45-CDD6-0715-2BF1-7E3AB4B38794}"/>
              </a:ext>
            </a:extLst>
          </p:cNvPr>
          <p:cNvSpPr txBox="1">
            <a:spLocks noChangeArrowheads="1"/>
          </p:cNvSpPr>
          <p:nvPr/>
        </p:nvSpPr>
        <p:spPr bwMode="auto">
          <a:xfrm>
            <a:off x="377825" y="3338513"/>
            <a:ext cx="828675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0513" indent="-290513">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r>
              <a:rPr lang="en-US" altLang="en-US">
                <a:cs typeface="Arial" panose="020B0604020202020204" pitchFamily="34" charset="0"/>
              </a:rPr>
              <a:t>The data entries go from a low of 78 to a high of 159.</a:t>
            </a:r>
          </a:p>
          <a:p>
            <a:pPr eaLnBrk="1" hangingPunct="1">
              <a:spcBef>
                <a:spcPct val="0"/>
              </a:spcBef>
            </a:pPr>
            <a:r>
              <a:rPr lang="en-US" altLang="en-US">
                <a:cs typeface="Arial" panose="020B0604020202020204" pitchFamily="34" charset="0"/>
              </a:rPr>
              <a:t>Use the rightmost digit as the leaf.</a:t>
            </a:r>
          </a:p>
          <a:p>
            <a:pPr lvl="1" eaLnBrk="1" hangingPunct="1">
              <a:spcBef>
                <a:spcPct val="0"/>
              </a:spcBef>
            </a:pPr>
            <a:r>
              <a:rPr lang="en-US" altLang="en-US">
                <a:cs typeface="Arial" panose="020B0604020202020204" pitchFamily="34" charset="0"/>
              </a:rPr>
              <a:t>For instance, </a:t>
            </a:r>
          </a:p>
          <a:p>
            <a:pPr eaLnBrk="1" hangingPunct="1">
              <a:spcBef>
                <a:spcPct val="0"/>
              </a:spcBef>
              <a:buFontTx/>
              <a:buNone/>
            </a:pPr>
            <a:r>
              <a:rPr lang="en-US" altLang="en-US">
                <a:cs typeface="Arial" panose="020B0604020202020204" pitchFamily="34" charset="0"/>
              </a:rPr>
              <a:t>		78 =  7 | 8      and   159 =  15 | 9</a:t>
            </a:r>
          </a:p>
          <a:p>
            <a:pPr eaLnBrk="1" hangingPunct="1">
              <a:spcBef>
                <a:spcPct val="0"/>
              </a:spcBef>
            </a:pPr>
            <a:r>
              <a:rPr lang="en-US" altLang="en-US">
                <a:cs typeface="Arial" panose="020B0604020202020204" pitchFamily="34" charset="0"/>
              </a:rPr>
              <a:t>List the stems, 7 to 15, to the left of a vertical line.</a:t>
            </a:r>
          </a:p>
          <a:p>
            <a:pPr eaLnBrk="1" hangingPunct="1">
              <a:spcBef>
                <a:spcPct val="0"/>
              </a:spcBef>
            </a:pPr>
            <a:r>
              <a:rPr lang="en-US" altLang="en-US">
                <a:cs typeface="Arial" panose="020B0604020202020204" pitchFamily="34" charset="0"/>
              </a:rPr>
              <a:t>For each data entry, list a leaf to the right of its stem.</a:t>
            </a:r>
          </a:p>
        </p:txBody>
      </p:sp>
      <p:sp>
        <p:nvSpPr>
          <p:cNvPr id="76804" name="TextBox 6">
            <a:extLst>
              <a:ext uri="{FF2B5EF4-FFF2-40B4-BE49-F238E27FC236}">
                <a16:creationId xmlns:a16="http://schemas.microsoft.com/office/drawing/2014/main" id="{C554D6C1-BBFB-EA7E-446E-9714656036B7}"/>
              </a:ext>
            </a:extLst>
          </p:cNvPr>
          <p:cNvSpPr txBox="1">
            <a:spLocks noChangeArrowheads="1"/>
          </p:cNvSpPr>
          <p:nvPr/>
        </p:nvSpPr>
        <p:spPr bwMode="auto">
          <a:xfrm>
            <a:off x="492125" y="1698625"/>
            <a:ext cx="80391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AutoNum type="arabicPlain" startAt="155"/>
            </a:pPr>
            <a:r>
              <a:rPr lang="en-US" altLang="en-US" sz="2000">
                <a:cs typeface="Arial" panose="020B0604020202020204" pitchFamily="34" charset="0"/>
              </a:rPr>
              <a:t>159  144  129  105  145  126  116  130  114  122  112  112  142  126</a:t>
            </a:r>
          </a:p>
          <a:p>
            <a:pPr eaLnBrk="1" hangingPunct="1">
              <a:spcBef>
                <a:spcPct val="0"/>
              </a:spcBef>
              <a:buClrTx/>
              <a:buFontTx/>
              <a:buAutoNum type="arabicPlain" startAt="118"/>
            </a:pPr>
            <a:r>
              <a:rPr lang="en-US" altLang="en-US" sz="2000">
                <a:cs typeface="Arial" panose="020B0604020202020204" pitchFamily="34" charset="0"/>
              </a:rPr>
              <a:t>118  108  122  121  109  140  126  119  113  117  118  109  109  119</a:t>
            </a:r>
          </a:p>
          <a:p>
            <a:pPr eaLnBrk="1" hangingPunct="1">
              <a:spcBef>
                <a:spcPct val="0"/>
              </a:spcBef>
              <a:buClrTx/>
              <a:buFontTx/>
              <a:buAutoNum type="arabicPlain" startAt="139"/>
            </a:pPr>
            <a:r>
              <a:rPr lang="en-US" altLang="en-US" sz="2000">
                <a:cs typeface="Arial" panose="020B0604020202020204" pitchFamily="34" charset="0"/>
              </a:rPr>
              <a:t>139  122    78  133  126  123  145  121  134  124  119  132  133  124</a:t>
            </a:r>
          </a:p>
          <a:p>
            <a:pPr eaLnBrk="1" hangingPunct="1">
              <a:spcBef>
                <a:spcPct val="0"/>
              </a:spcBef>
              <a:buClrTx/>
              <a:buFontTx/>
              <a:buNone/>
            </a:pPr>
            <a:r>
              <a:rPr lang="en-US" altLang="en-US" sz="2000">
                <a:cs typeface="Arial" panose="020B0604020202020204" pitchFamily="34" charset="0"/>
              </a:rPr>
              <a:t>129</a:t>
            </a:r>
            <a:r>
              <a:rPr lang="en-US" altLang="en-US" sz="800">
                <a:cs typeface="Arial" panose="020B0604020202020204" pitchFamily="34" charset="0"/>
              </a:rPr>
              <a:t> </a:t>
            </a:r>
            <a:r>
              <a:rPr lang="en-US" altLang="en-US" sz="2000">
                <a:cs typeface="Arial" panose="020B0604020202020204" pitchFamily="34" charset="0"/>
              </a:rPr>
              <a:t> 112  126  148  147</a:t>
            </a:r>
          </a:p>
        </p:txBody>
      </p:sp>
      <p:sp>
        <p:nvSpPr>
          <p:cNvPr id="76805" name="Slide Number Placeholder 3">
            <a:extLst>
              <a:ext uri="{FF2B5EF4-FFF2-40B4-BE49-F238E27FC236}">
                <a16:creationId xmlns:a16="http://schemas.microsoft.com/office/drawing/2014/main" id="{6D43C272-3594-34EE-A586-D9BD1C03635B}"/>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E512954F-B532-43FE-A170-F2BCD2F507CE}"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39</a:t>
            </a:fld>
            <a:r>
              <a:rPr lang="en-US" altLang="en-US" sz="1200">
                <a:latin typeface="Arial" panose="020B0604020202020204" pitchFamily="34" charset="0"/>
                <a:cs typeface="Arial" panose="020B0604020202020204" pitchFamily="34" charset="0"/>
              </a:rPr>
              <a:t>  </a:t>
            </a:r>
          </a:p>
        </p:txBody>
      </p:sp>
      <p:sp>
        <p:nvSpPr>
          <p:cNvPr id="76806" name="Footer Placeholder 2">
            <a:extLst>
              <a:ext uri="{FF2B5EF4-FFF2-40B4-BE49-F238E27FC236}">
                <a16:creationId xmlns:a16="http://schemas.microsoft.com/office/drawing/2014/main" id="{0D0950B9-E1AB-E7C5-7985-E5265792BFFF}"/>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C9F5B457-87C8-1438-576F-6BCAD29E3841}"/>
              </a:ext>
            </a:extLst>
          </p:cNvPr>
          <p:cNvSpPr>
            <a:spLocks noGrp="1"/>
          </p:cNvSpPr>
          <p:nvPr>
            <p:ph type="title"/>
          </p:nvPr>
        </p:nvSpPr>
        <p:spPr/>
        <p:txBody>
          <a:bodyPr/>
          <a:lstStyle/>
          <a:p>
            <a:pPr eaLnBrk="1" hangingPunct="1"/>
            <a:r>
              <a:rPr lang="en-US" altLang="en-US"/>
              <a:t>STEPS in Constructing a Frequency Distribution (For Integer Data)</a:t>
            </a:r>
          </a:p>
        </p:txBody>
      </p:sp>
      <p:sp>
        <p:nvSpPr>
          <p:cNvPr id="50181" name="Content Placeholder 5">
            <a:extLst>
              <a:ext uri="{FF2B5EF4-FFF2-40B4-BE49-F238E27FC236}">
                <a16:creationId xmlns:a16="http://schemas.microsoft.com/office/drawing/2014/main" id="{96A31E1E-322E-2369-DF45-145407A34B8B}"/>
              </a:ext>
            </a:extLst>
          </p:cNvPr>
          <p:cNvSpPr>
            <a:spLocks noGrp="1"/>
          </p:cNvSpPr>
          <p:nvPr>
            <p:ph idx="1"/>
          </p:nvPr>
        </p:nvSpPr>
        <p:spPr>
          <a:xfrm>
            <a:off x="457200" y="1600200"/>
            <a:ext cx="8229600" cy="3551238"/>
          </a:xfrm>
        </p:spPr>
        <p:txBody>
          <a:bodyPr/>
          <a:lstStyle/>
          <a:p>
            <a:pPr marL="514350" indent="-514350" eaLnBrk="1" hangingPunct="1">
              <a:buFont typeface="Arial" panose="020B0604020202020204" pitchFamily="34" charset="0"/>
              <a:buAutoNum type="arabicPeriod"/>
            </a:pPr>
            <a:r>
              <a:rPr lang="en-US" altLang="en-US"/>
              <a:t>Decide on the number of classes (i.e. rows). </a:t>
            </a:r>
          </a:p>
          <a:p>
            <a:pPr marL="914400" lvl="1" indent="-514350" eaLnBrk="1" hangingPunct="1"/>
            <a:r>
              <a:rPr lang="en-US" altLang="en-US"/>
              <a:t>Usually between 5 and 20; otherwise, it may be difficult to detect any patterns. </a:t>
            </a:r>
          </a:p>
          <a:p>
            <a:pPr marL="514350" indent="-514350" eaLnBrk="1" hangingPunct="1">
              <a:buFont typeface="Arial" panose="020B0604020202020204" pitchFamily="34" charset="0"/>
              <a:buAutoNum type="arabicPeriod"/>
            </a:pPr>
            <a:r>
              <a:rPr lang="en-US" altLang="en-US"/>
              <a:t>Find the </a:t>
            </a:r>
            <a:r>
              <a:rPr lang="en-US" altLang="en-US" b="1" u="sng">
                <a:solidFill>
                  <a:srgbClr val="FF0000"/>
                </a:solidFill>
              </a:rPr>
              <a:t>class width.</a:t>
            </a:r>
          </a:p>
          <a:p>
            <a:pPr marL="914400" lvl="1" indent="-514350" eaLnBrk="1" hangingPunct="1"/>
            <a:r>
              <a:rPr lang="en-US" altLang="en-US"/>
              <a:t>Determine the range of the data (max – min)</a:t>
            </a:r>
          </a:p>
          <a:p>
            <a:pPr marL="914400" lvl="1" indent="-514350" eaLnBrk="1" hangingPunct="1"/>
            <a:r>
              <a:rPr lang="en-US" altLang="en-US"/>
              <a:t>Divide the range by the number of classes.</a:t>
            </a:r>
          </a:p>
          <a:p>
            <a:pPr marL="914400" lvl="1" indent="-514350" eaLnBrk="1" hangingPunct="1"/>
            <a:r>
              <a:rPr lang="en-US" altLang="en-US" b="1" i="1" u="sng">
                <a:solidFill>
                  <a:srgbClr val="FF0000"/>
                </a:solidFill>
              </a:rPr>
              <a:t>Round up to the next whole number.</a:t>
            </a:r>
          </a:p>
          <a:p>
            <a:pPr marL="514350" indent="-514350" eaLnBrk="1" hangingPunct="1">
              <a:buFont typeface="Arial" panose="020B0604020202020204" pitchFamily="34" charset="0"/>
              <a:buAutoNum type="arabicPeriod"/>
            </a:pPr>
            <a:endParaRPr lang="en-US" altLang="en-US"/>
          </a:p>
        </p:txBody>
      </p:sp>
      <p:sp>
        <p:nvSpPr>
          <p:cNvPr id="15364" name="Slide Number Placeholder 3">
            <a:extLst>
              <a:ext uri="{FF2B5EF4-FFF2-40B4-BE49-F238E27FC236}">
                <a16:creationId xmlns:a16="http://schemas.microsoft.com/office/drawing/2014/main" id="{CA9AD233-5273-FC95-E7AC-068BB5080A87}"/>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1050B14D-3B05-425C-B033-BF60412A311F}"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4</a:t>
            </a:fld>
            <a:r>
              <a:rPr lang="en-US" altLang="en-US" sz="1200">
                <a:latin typeface="Arial" panose="020B0604020202020204" pitchFamily="34" charset="0"/>
                <a:cs typeface="Arial" panose="020B0604020202020204" pitchFamily="34" charset="0"/>
              </a:rPr>
              <a:t> </a:t>
            </a:r>
          </a:p>
        </p:txBody>
      </p:sp>
      <p:sp>
        <p:nvSpPr>
          <p:cNvPr id="15365" name="Footer Placeholder 2">
            <a:extLst>
              <a:ext uri="{FF2B5EF4-FFF2-40B4-BE49-F238E27FC236}">
                <a16:creationId xmlns:a16="http://schemas.microsoft.com/office/drawing/2014/main" id="{BC480859-EF1F-C784-612A-53AD3A1AD5D2}"/>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
        <p:nvSpPr>
          <p:cNvPr id="2" name="TextBox 1">
            <a:extLst>
              <a:ext uri="{FF2B5EF4-FFF2-40B4-BE49-F238E27FC236}">
                <a16:creationId xmlns:a16="http://schemas.microsoft.com/office/drawing/2014/main" id="{43C45A16-D7C5-43AA-ABC4-258AF4E7C33A}"/>
              </a:ext>
            </a:extLst>
          </p:cNvPr>
          <p:cNvSpPr txBox="1">
            <a:spLocks noRot="1" noChangeAspect="1" noMove="1" noResize="1" noEditPoints="1" noAdjustHandles="1" noChangeArrowheads="1" noChangeShapeType="1" noTextEdit="1"/>
          </p:cNvSpPr>
          <p:nvPr/>
        </p:nvSpPr>
        <p:spPr>
          <a:xfrm>
            <a:off x="1785981" y="5344449"/>
            <a:ext cx="5572038" cy="879215"/>
          </a:xfrm>
          <a:prstGeom prst="rect">
            <a:avLst/>
          </a:prstGeom>
          <a:blipFill rotWithShape="0">
            <a:blip r:embed="rId3"/>
            <a:stretch>
              <a:fillRect/>
            </a:stretch>
          </a:blipFill>
        </p:spPr>
        <p:txBody>
          <a:bodyPr/>
          <a:lstStyle/>
          <a:p>
            <a:pPr>
              <a:defRPr/>
            </a:pPr>
            <a:r>
              <a:rPr lang="en-US">
                <a:noFill/>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1">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0181">
                                            <p:txEl>
                                              <p:pRg st="3" end="3"/>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0181">
                                            <p:txEl>
                                              <p:pRg st="4" end="4"/>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01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5DD06F7E-904C-37BA-0784-ED7ADC6D9E90}"/>
              </a:ext>
            </a:extLst>
          </p:cNvPr>
          <p:cNvSpPr>
            <a:spLocks noGrp="1"/>
          </p:cNvSpPr>
          <p:nvPr>
            <p:ph type="title"/>
          </p:nvPr>
        </p:nvSpPr>
        <p:spPr/>
        <p:txBody>
          <a:bodyPr/>
          <a:lstStyle/>
          <a:p>
            <a:r>
              <a:rPr lang="en-US" altLang="en-US">
                <a:solidFill>
                  <a:srgbClr val="83BB35"/>
                </a:solidFill>
              </a:rPr>
              <a:t>Solution: Constructing a Stem-and-Leaf Plot</a:t>
            </a:r>
          </a:p>
        </p:txBody>
      </p:sp>
      <p:pic>
        <p:nvPicPr>
          <p:cNvPr id="78851" name="Picture 2">
            <a:extLst>
              <a:ext uri="{FF2B5EF4-FFF2-40B4-BE49-F238E27FC236}">
                <a16:creationId xmlns:a16="http://schemas.microsoft.com/office/drawing/2014/main" id="{BB4792FA-A1A2-A4F4-4F57-744CFF1F9C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075" y="1457325"/>
            <a:ext cx="7912100" cy="410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FC7E5C25-D2F8-4649-A371-9317E1A8A031}"/>
              </a:ext>
            </a:extLst>
          </p:cNvPr>
          <p:cNvSpPr txBox="1"/>
          <p:nvPr/>
        </p:nvSpPr>
        <p:spPr>
          <a:xfrm>
            <a:off x="6345238" y="2146300"/>
            <a:ext cx="2798762" cy="701675"/>
          </a:xfrm>
          <a:prstGeom prst="rect">
            <a:avLst/>
          </a:prstGeom>
          <a:noFill/>
        </p:spPr>
        <p:txBody>
          <a:bodyPr>
            <a:spAutoFit/>
          </a:bodyPr>
          <a:lstStyle/>
          <a:p>
            <a:pPr eaLnBrk="1" hangingPunct="1">
              <a:defRPr/>
            </a:pPr>
            <a:r>
              <a:rPr lang="en-US" sz="2000" i="1" dirty="0">
                <a:solidFill>
                  <a:schemeClr val="accent2"/>
                </a:solidFill>
                <a:latin typeface="+mn-lt"/>
                <a:cs typeface="Arial" charset="0"/>
              </a:rPr>
              <a:t>Include a key to identify the values of the data.</a:t>
            </a:r>
          </a:p>
        </p:txBody>
      </p:sp>
      <p:sp>
        <p:nvSpPr>
          <p:cNvPr id="7" name="TextBox 6">
            <a:extLst>
              <a:ext uri="{FF2B5EF4-FFF2-40B4-BE49-F238E27FC236}">
                <a16:creationId xmlns:a16="http://schemas.microsoft.com/office/drawing/2014/main" id="{2CB49D1D-C748-4626-B390-6F7BD6EEDD5C}"/>
              </a:ext>
            </a:extLst>
          </p:cNvPr>
          <p:cNvSpPr txBox="1"/>
          <p:nvPr/>
        </p:nvSpPr>
        <p:spPr>
          <a:xfrm>
            <a:off x="682625" y="5580063"/>
            <a:ext cx="7918450" cy="822325"/>
          </a:xfrm>
          <a:prstGeom prst="rect">
            <a:avLst/>
          </a:prstGeom>
          <a:noFill/>
        </p:spPr>
        <p:txBody>
          <a:bodyPr>
            <a:spAutoFit/>
          </a:bodyPr>
          <a:lstStyle/>
          <a:p>
            <a:pPr eaLnBrk="1" hangingPunct="1">
              <a:defRPr/>
            </a:pPr>
            <a:r>
              <a:rPr lang="en-US" sz="2400" dirty="0">
                <a:latin typeface="+mn-lt"/>
                <a:cs typeface="Arial" charset="0"/>
              </a:rPr>
              <a:t>From the display, you can conclude that more than 50% of the cellular phone users sent between 110 and 130 text messages.</a:t>
            </a:r>
          </a:p>
        </p:txBody>
      </p:sp>
      <p:sp>
        <p:nvSpPr>
          <p:cNvPr id="78854" name="Slide Number Placeholder 3">
            <a:extLst>
              <a:ext uri="{FF2B5EF4-FFF2-40B4-BE49-F238E27FC236}">
                <a16:creationId xmlns:a16="http://schemas.microsoft.com/office/drawing/2014/main" id="{65C97466-302C-1FC6-FFDD-C64D9CF1C2DA}"/>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FBA0CF75-3705-4B6F-A775-7F07AEF04A3F}"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40</a:t>
            </a:fld>
            <a:r>
              <a:rPr lang="en-US" altLang="en-US" sz="1200">
                <a:latin typeface="Arial" panose="020B0604020202020204" pitchFamily="34" charset="0"/>
                <a:cs typeface="Arial" panose="020B0604020202020204" pitchFamily="34" charset="0"/>
              </a:rPr>
              <a:t> </a:t>
            </a:r>
          </a:p>
        </p:txBody>
      </p:sp>
      <p:sp>
        <p:nvSpPr>
          <p:cNvPr id="78855" name="Footer Placeholder 2">
            <a:extLst>
              <a:ext uri="{FF2B5EF4-FFF2-40B4-BE49-F238E27FC236}">
                <a16:creationId xmlns:a16="http://schemas.microsoft.com/office/drawing/2014/main" id="{1F6A6290-229F-6AE7-CA25-FD6455920B6F}"/>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A6EB8D92-3319-085B-4BAD-21F0BCD2AE2E}"/>
              </a:ext>
            </a:extLst>
          </p:cNvPr>
          <p:cNvSpPr>
            <a:spLocks noGrp="1"/>
          </p:cNvSpPr>
          <p:nvPr>
            <p:ph type="title"/>
          </p:nvPr>
        </p:nvSpPr>
        <p:spPr>
          <a:xfrm>
            <a:off x="457200" y="274638"/>
            <a:ext cx="8229600" cy="714375"/>
          </a:xfrm>
        </p:spPr>
        <p:txBody>
          <a:bodyPr/>
          <a:lstStyle/>
          <a:p>
            <a:r>
              <a:rPr lang="en-US" altLang="en-US"/>
              <a:t>Using StatCrunch for Stem and Leaf Plot</a:t>
            </a:r>
          </a:p>
        </p:txBody>
      </p:sp>
      <p:sp>
        <p:nvSpPr>
          <p:cNvPr id="80899" name="Content Placeholder 2">
            <a:extLst>
              <a:ext uri="{FF2B5EF4-FFF2-40B4-BE49-F238E27FC236}">
                <a16:creationId xmlns:a16="http://schemas.microsoft.com/office/drawing/2014/main" id="{73AD7A1E-345F-A0CE-1144-033B6C4ED728}"/>
              </a:ext>
            </a:extLst>
          </p:cNvPr>
          <p:cNvSpPr>
            <a:spLocks noGrp="1"/>
          </p:cNvSpPr>
          <p:nvPr>
            <p:ph idx="1"/>
          </p:nvPr>
        </p:nvSpPr>
        <p:spPr>
          <a:xfrm>
            <a:off x="306388" y="1036638"/>
            <a:ext cx="4900612" cy="4525962"/>
          </a:xfrm>
        </p:spPr>
        <p:txBody>
          <a:bodyPr/>
          <a:lstStyle/>
          <a:p>
            <a:r>
              <a:rPr lang="en-US" altLang="en-US" sz="2400"/>
              <a:t>Start up StatCrunch, </a:t>
            </a:r>
          </a:p>
          <a:p>
            <a:r>
              <a:rPr lang="en-US" altLang="en-US" sz="2400"/>
              <a:t>Click on “Data sets from your text”</a:t>
            </a:r>
          </a:p>
          <a:p>
            <a:r>
              <a:rPr lang="en-US" altLang="en-US" sz="2400"/>
              <a:t>Click on Chapter 2</a:t>
            </a:r>
          </a:p>
          <a:p>
            <a:r>
              <a:rPr lang="en-US" altLang="en-US" sz="2400"/>
              <a:t>Click on 2.2 Example 1 to load in dataset for Text Messages</a:t>
            </a:r>
          </a:p>
        </p:txBody>
      </p:sp>
      <p:sp>
        <p:nvSpPr>
          <p:cNvPr id="80900" name="Footer Placeholder 3">
            <a:extLst>
              <a:ext uri="{FF2B5EF4-FFF2-40B4-BE49-F238E27FC236}">
                <a16:creationId xmlns:a16="http://schemas.microsoft.com/office/drawing/2014/main" id="{D747E0A0-1331-0C69-3190-690D52337E7D}"/>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200">
                <a:solidFill>
                  <a:schemeClr val="tx2"/>
                </a:solidFill>
                <a:cs typeface="Arial" panose="020B0604020202020204" pitchFamily="34" charset="0"/>
              </a:rPr>
              <a:t>Larson/Farber 5th ed.</a:t>
            </a:r>
          </a:p>
        </p:txBody>
      </p:sp>
      <p:sp>
        <p:nvSpPr>
          <p:cNvPr id="80901" name="Slide Number Placeholder 4">
            <a:extLst>
              <a:ext uri="{FF2B5EF4-FFF2-40B4-BE49-F238E27FC236}">
                <a16:creationId xmlns:a16="http://schemas.microsoft.com/office/drawing/2014/main" id="{E7704970-CCDB-7B00-0FD6-6503ADC4B89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2720B812-F3D4-4E3F-BAFF-212851877162}" type="slidenum">
              <a:rPr lang="en-US" altLang="en-US" sz="1800">
                <a:solidFill>
                  <a:schemeClr val="tx2"/>
                </a:solidFill>
                <a:cs typeface="Arial" panose="020B0604020202020204" pitchFamily="34" charset="0"/>
              </a:rPr>
              <a:pPr>
                <a:spcBef>
                  <a:spcPct val="0"/>
                </a:spcBef>
                <a:buClrTx/>
                <a:buFontTx/>
                <a:buNone/>
              </a:pPr>
              <a:t>41</a:t>
            </a:fld>
            <a:endParaRPr lang="en-US" altLang="en-US" sz="1800">
              <a:solidFill>
                <a:schemeClr val="tx2"/>
              </a:solidFill>
              <a:cs typeface="Arial" panose="020B0604020202020204" pitchFamily="34" charset="0"/>
            </a:endParaRPr>
          </a:p>
        </p:txBody>
      </p:sp>
      <p:pic>
        <p:nvPicPr>
          <p:cNvPr id="80902" name="Picture 1">
            <a:extLst>
              <a:ext uri="{FF2B5EF4-FFF2-40B4-BE49-F238E27FC236}">
                <a16:creationId xmlns:a16="http://schemas.microsoft.com/office/drawing/2014/main" id="{A89FF046-EB84-4F59-7250-142D881F2E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422650"/>
            <a:ext cx="4352925"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3" name="Picture 2">
            <a:extLst>
              <a:ext uri="{FF2B5EF4-FFF2-40B4-BE49-F238E27FC236}">
                <a16:creationId xmlns:a16="http://schemas.microsoft.com/office/drawing/2014/main" id="{AD75849F-70E5-374F-C057-20FBA40D2C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772025"/>
            <a:ext cx="27908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4" name="Picture 4">
            <a:extLst>
              <a:ext uri="{FF2B5EF4-FFF2-40B4-BE49-F238E27FC236}">
                <a16:creationId xmlns:a16="http://schemas.microsoft.com/office/drawing/2014/main" id="{73E2E0D8-8560-E65B-3ABC-7A0F6CB22E4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32388" y="2195513"/>
            <a:ext cx="36004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ight Arrow 6">
            <a:extLst>
              <a:ext uri="{FF2B5EF4-FFF2-40B4-BE49-F238E27FC236}">
                <a16:creationId xmlns:a16="http://schemas.microsoft.com/office/drawing/2014/main" id="{7D11EDE6-51EE-487D-AB6C-675B1EDA434C}"/>
              </a:ext>
            </a:extLst>
          </p:cNvPr>
          <p:cNvSpPr/>
          <p:nvPr/>
        </p:nvSpPr>
        <p:spPr>
          <a:xfrm rot="746003">
            <a:off x="5243513" y="5064125"/>
            <a:ext cx="638175" cy="400050"/>
          </a:xfrm>
          <a:prstGeom prst="rightArrow">
            <a:avLst/>
          </a:prstGeom>
          <a:solidFill>
            <a:srgbClr val="C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sp>
        <p:nvSpPr>
          <p:cNvPr id="12" name="Right Arrow 11">
            <a:extLst>
              <a:ext uri="{FF2B5EF4-FFF2-40B4-BE49-F238E27FC236}">
                <a16:creationId xmlns:a16="http://schemas.microsoft.com/office/drawing/2014/main" id="{79FC75C4-3287-440E-8AB4-EB4BBADAADAB}"/>
              </a:ext>
            </a:extLst>
          </p:cNvPr>
          <p:cNvSpPr/>
          <p:nvPr/>
        </p:nvSpPr>
        <p:spPr>
          <a:xfrm rot="19486190">
            <a:off x="3386138" y="4951413"/>
            <a:ext cx="2338387" cy="400050"/>
          </a:xfrm>
          <a:prstGeom prst="rightArrow">
            <a:avLst/>
          </a:prstGeom>
          <a:solidFill>
            <a:srgbClr val="C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4CA38B6F-2B1C-4685-5770-4F9215A3E960}"/>
              </a:ext>
            </a:extLst>
          </p:cNvPr>
          <p:cNvSpPr>
            <a:spLocks noGrp="1"/>
          </p:cNvSpPr>
          <p:nvPr>
            <p:ph type="title"/>
          </p:nvPr>
        </p:nvSpPr>
        <p:spPr>
          <a:xfrm>
            <a:off x="457200" y="274638"/>
            <a:ext cx="8229600" cy="714375"/>
          </a:xfrm>
        </p:spPr>
        <p:txBody>
          <a:bodyPr/>
          <a:lstStyle/>
          <a:p>
            <a:r>
              <a:rPr lang="en-US" altLang="en-US"/>
              <a:t>Using StatCrunch for Stem and Leaf Plot</a:t>
            </a:r>
          </a:p>
        </p:txBody>
      </p:sp>
      <p:sp>
        <p:nvSpPr>
          <p:cNvPr id="81923" name="Content Placeholder 2">
            <a:extLst>
              <a:ext uri="{FF2B5EF4-FFF2-40B4-BE49-F238E27FC236}">
                <a16:creationId xmlns:a16="http://schemas.microsoft.com/office/drawing/2014/main" id="{E0C44F7C-8615-CAAB-85AF-306AFA51E588}"/>
              </a:ext>
            </a:extLst>
          </p:cNvPr>
          <p:cNvSpPr>
            <a:spLocks noGrp="1"/>
          </p:cNvSpPr>
          <p:nvPr>
            <p:ph idx="1"/>
          </p:nvPr>
        </p:nvSpPr>
        <p:spPr>
          <a:xfrm>
            <a:off x="0" y="1050925"/>
            <a:ext cx="3602038" cy="4525963"/>
          </a:xfrm>
        </p:spPr>
        <p:txBody>
          <a:bodyPr/>
          <a:lstStyle/>
          <a:p>
            <a:r>
              <a:rPr lang="en-US" altLang="en-US" sz="2400"/>
              <a:t>Click on </a:t>
            </a:r>
            <a:r>
              <a:rPr lang="en-US" altLang="en-US" sz="2400" b="1">
                <a:solidFill>
                  <a:srgbClr val="0070C0"/>
                </a:solidFill>
              </a:rPr>
              <a:t>Graph</a:t>
            </a:r>
            <a:r>
              <a:rPr lang="en-US" altLang="en-US" sz="2400"/>
              <a:t>, then select </a:t>
            </a:r>
            <a:r>
              <a:rPr lang="en-US" altLang="en-US" sz="2400" b="1">
                <a:solidFill>
                  <a:srgbClr val="0070C0"/>
                </a:solidFill>
              </a:rPr>
              <a:t>Stem and Leaf </a:t>
            </a:r>
          </a:p>
          <a:p>
            <a:r>
              <a:rPr lang="en-US" altLang="en-US" sz="2400"/>
              <a:t>Select Column Name </a:t>
            </a:r>
            <a:r>
              <a:rPr lang="en-US" altLang="en-US" sz="2400" b="1">
                <a:solidFill>
                  <a:srgbClr val="0070C0"/>
                </a:solidFill>
              </a:rPr>
              <a:t>“Text Messages Sent”</a:t>
            </a:r>
          </a:p>
          <a:p>
            <a:r>
              <a:rPr lang="en-US" altLang="en-US" sz="2400"/>
              <a:t>Click</a:t>
            </a:r>
            <a:r>
              <a:rPr lang="en-US" altLang="en-US" sz="2400" b="1">
                <a:solidFill>
                  <a:srgbClr val="0070C0"/>
                </a:solidFill>
              </a:rPr>
              <a:t> Next</a:t>
            </a:r>
          </a:p>
          <a:p>
            <a:r>
              <a:rPr lang="en-US" altLang="en-US" sz="2400"/>
              <a:t>For</a:t>
            </a:r>
            <a:r>
              <a:rPr lang="en-US" altLang="en-US" sz="2400" b="1">
                <a:solidFill>
                  <a:srgbClr val="0070C0"/>
                </a:solidFill>
              </a:rPr>
              <a:t> Outlier trimming, </a:t>
            </a:r>
            <a:r>
              <a:rPr lang="en-US" altLang="en-US" sz="2400"/>
              <a:t>select </a:t>
            </a:r>
            <a:r>
              <a:rPr lang="en-US" altLang="en-US" sz="2400" b="1">
                <a:solidFill>
                  <a:srgbClr val="0070C0"/>
                </a:solidFill>
              </a:rPr>
              <a:t>None</a:t>
            </a:r>
          </a:p>
          <a:p>
            <a:r>
              <a:rPr lang="en-US" altLang="en-US" sz="2400"/>
              <a:t>Click</a:t>
            </a:r>
            <a:r>
              <a:rPr lang="en-US" altLang="en-US" sz="2400" b="1">
                <a:solidFill>
                  <a:srgbClr val="0070C0"/>
                </a:solidFill>
              </a:rPr>
              <a:t> Compute!</a:t>
            </a:r>
          </a:p>
        </p:txBody>
      </p:sp>
      <p:sp>
        <p:nvSpPr>
          <p:cNvPr id="81924" name="Footer Placeholder 3">
            <a:extLst>
              <a:ext uri="{FF2B5EF4-FFF2-40B4-BE49-F238E27FC236}">
                <a16:creationId xmlns:a16="http://schemas.microsoft.com/office/drawing/2014/main" id="{D1A3C76F-95BF-5FEE-3E89-C66D6DCC4501}"/>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200">
                <a:solidFill>
                  <a:schemeClr val="tx2"/>
                </a:solidFill>
                <a:cs typeface="Arial" panose="020B0604020202020204" pitchFamily="34" charset="0"/>
              </a:rPr>
              <a:t>Larson/Farber 5th ed.</a:t>
            </a:r>
          </a:p>
        </p:txBody>
      </p:sp>
      <p:sp>
        <p:nvSpPr>
          <p:cNvPr id="81925" name="Slide Number Placeholder 4">
            <a:extLst>
              <a:ext uri="{FF2B5EF4-FFF2-40B4-BE49-F238E27FC236}">
                <a16:creationId xmlns:a16="http://schemas.microsoft.com/office/drawing/2014/main" id="{47C296FF-6BE4-7E8F-FC5F-455E5E49B3A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A6323A3A-6E5A-41F2-B003-95A664DD0326}" type="slidenum">
              <a:rPr lang="en-US" altLang="en-US" sz="1800">
                <a:solidFill>
                  <a:schemeClr val="tx2"/>
                </a:solidFill>
                <a:cs typeface="Arial" panose="020B0604020202020204" pitchFamily="34" charset="0"/>
              </a:rPr>
              <a:pPr>
                <a:spcBef>
                  <a:spcPct val="0"/>
                </a:spcBef>
                <a:buClrTx/>
                <a:buFontTx/>
                <a:buNone/>
              </a:pPr>
              <a:t>42</a:t>
            </a:fld>
            <a:endParaRPr lang="en-US" altLang="en-US" sz="1800">
              <a:solidFill>
                <a:schemeClr val="tx2"/>
              </a:solidFill>
              <a:cs typeface="Arial" panose="020B0604020202020204" pitchFamily="34" charset="0"/>
            </a:endParaRPr>
          </a:p>
        </p:txBody>
      </p:sp>
      <p:pic>
        <p:nvPicPr>
          <p:cNvPr id="81926" name="Picture 7">
            <a:extLst>
              <a:ext uri="{FF2B5EF4-FFF2-40B4-BE49-F238E27FC236}">
                <a16:creationId xmlns:a16="http://schemas.microsoft.com/office/drawing/2014/main" id="{F00154BB-2ABD-E65C-7D48-9CA8D1B3C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775" y="1554163"/>
            <a:ext cx="5610225"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Right Arrow 7">
            <a:extLst>
              <a:ext uri="{FF2B5EF4-FFF2-40B4-BE49-F238E27FC236}">
                <a16:creationId xmlns:a16="http://schemas.microsoft.com/office/drawing/2014/main" id="{87C0BFFC-3289-4CEE-8685-010A560C5819}"/>
              </a:ext>
            </a:extLst>
          </p:cNvPr>
          <p:cNvSpPr/>
          <p:nvPr/>
        </p:nvSpPr>
        <p:spPr>
          <a:xfrm rot="9228742">
            <a:off x="5729288" y="1857375"/>
            <a:ext cx="639762" cy="400050"/>
          </a:xfrm>
          <a:prstGeom prst="rightArrow">
            <a:avLst/>
          </a:prstGeom>
          <a:solidFill>
            <a:srgbClr val="C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1C93DE25-4CF3-6924-D54D-5B2B69B5BCE6}"/>
              </a:ext>
            </a:extLst>
          </p:cNvPr>
          <p:cNvSpPr>
            <a:spLocks noGrp="1"/>
          </p:cNvSpPr>
          <p:nvPr>
            <p:ph type="title"/>
          </p:nvPr>
        </p:nvSpPr>
        <p:spPr>
          <a:xfrm>
            <a:off x="457200" y="274638"/>
            <a:ext cx="8229600" cy="400050"/>
          </a:xfrm>
        </p:spPr>
        <p:txBody>
          <a:bodyPr/>
          <a:lstStyle/>
          <a:p>
            <a:r>
              <a:rPr lang="en-US" altLang="en-US"/>
              <a:t>Stem and Leaf Plot</a:t>
            </a:r>
          </a:p>
        </p:txBody>
      </p:sp>
      <p:sp>
        <p:nvSpPr>
          <p:cNvPr id="82947" name="Footer Placeholder 3">
            <a:extLst>
              <a:ext uri="{FF2B5EF4-FFF2-40B4-BE49-F238E27FC236}">
                <a16:creationId xmlns:a16="http://schemas.microsoft.com/office/drawing/2014/main" id="{A3820040-1236-2BE3-C322-02A923F6049A}"/>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200">
                <a:solidFill>
                  <a:schemeClr val="tx2"/>
                </a:solidFill>
                <a:cs typeface="Arial" panose="020B0604020202020204" pitchFamily="34" charset="0"/>
              </a:rPr>
              <a:t>Larson/Farber 5th ed.</a:t>
            </a:r>
          </a:p>
        </p:txBody>
      </p:sp>
      <p:sp>
        <p:nvSpPr>
          <p:cNvPr id="82948" name="Slide Number Placeholder 4">
            <a:extLst>
              <a:ext uri="{FF2B5EF4-FFF2-40B4-BE49-F238E27FC236}">
                <a16:creationId xmlns:a16="http://schemas.microsoft.com/office/drawing/2014/main" id="{99D22297-7D59-FA1C-52D0-34720C36F48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9CAF3170-39FB-46C5-8814-0C0D52375346}" type="slidenum">
              <a:rPr lang="en-US" altLang="en-US" sz="1800">
                <a:solidFill>
                  <a:schemeClr val="tx2"/>
                </a:solidFill>
                <a:cs typeface="Arial" panose="020B0604020202020204" pitchFamily="34" charset="0"/>
              </a:rPr>
              <a:pPr>
                <a:spcBef>
                  <a:spcPct val="0"/>
                </a:spcBef>
                <a:buClrTx/>
                <a:buFontTx/>
                <a:buNone/>
              </a:pPr>
              <a:t>43</a:t>
            </a:fld>
            <a:endParaRPr lang="en-US" altLang="en-US" sz="1800">
              <a:solidFill>
                <a:schemeClr val="tx2"/>
              </a:solidFill>
              <a:cs typeface="Arial" panose="020B0604020202020204" pitchFamily="34" charset="0"/>
            </a:endParaRPr>
          </a:p>
        </p:txBody>
      </p:sp>
      <p:pic>
        <p:nvPicPr>
          <p:cNvPr id="82949" name="Picture 2">
            <a:extLst>
              <a:ext uri="{FF2B5EF4-FFF2-40B4-BE49-F238E27FC236}">
                <a16:creationId xmlns:a16="http://schemas.microsoft.com/office/drawing/2014/main" id="{FB6D50FB-70A2-245B-10E2-63157E686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550" y="860425"/>
            <a:ext cx="5297488" cy="599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D76F86B8-E0A4-2542-BA36-93A375DAE97D}"/>
              </a:ext>
            </a:extLst>
          </p:cNvPr>
          <p:cNvSpPr>
            <a:spLocks noGrp="1"/>
          </p:cNvSpPr>
          <p:nvPr>
            <p:ph type="title"/>
          </p:nvPr>
        </p:nvSpPr>
        <p:spPr/>
        <p:txBody>
          <a:bodyPr/>
          <a:lstStyle/>
          <a:p>
            <a:r>
              <a:rPr lang="en-US" altLang="en-US"/>
              <a:t>Graphing Quantitative Data Sets</a:t>
            </a:r>
          </a:p>
        </p:txBody>
      </p:sp>
      <p:sp>
        <p:nvSpPr>
          <p:cNvPr id="83971" name="Content Placeholder 2">
            <a:extLst>
              <a:ext uri="{FF2B5EF4-FFF2-40B4-BE49-F238E27FC236}">
                <a16:creationId xmlns:a16="http://schemas.microsoft.com/office/drawing/2014/main" id="{A43B8E5F-FA84-1CFF-078C-C227D4214413}"/>
              </a:ext>
            </a:extLst>
          </p:cNvPr>
          <p:cNvSpPr>
            <a:spLocks noGrp="1"/>
          </p:cNvSpPr>
          <p:nvPr>
            <p:ph idx="1"/>
          </p:nvPr>
        </p:nvSpPr>
        <p:spPr>
          <a:xfrm>
            <a:off x="457200" y="1600200"/>
            <a:ext cx="8229600" cy="1490663"/>
          </a:xfrm>
        </p:spPr>
        <p:txBody>
          <a:bodyPr/>
          <a:lstStyle/>
          <a:p>
            <a:pPr>
              <a:buFont typeface="Arial" panose="020B0604020202020204" pitchFamily="34" charset="0"/>
              <a:buNone/>
            </a:pPr>
            <a:r>
              <a:rPr lang="en-US" altLang="en-US" sz="3600" b="1" u="sng">
                <a:solidFill>
                  <a:schemeClr val="accent2"/>
                </a:solidFill>
              </a:rPr>
              <a:t>Dot plot</a:t>
            </a:r>
          </a:p>
          <a:p>
            <a:r>
              <a:rPr lang="en-US" altLang="en-US"/>
              <a:t>Each data entry is plotted, using a point, above a horizontal axis.</a:t>
            </a:r>
          </a:p>
        </p:txBody>
      </p:sp>
      <p:sp>
        <p:nvSpPr>
          <p:cNvPr id="6" name="TextBox 5">
            <a:extLst>
              <a:ext uri="{FF2B5EF4-FFF2-40B4-BE49-F238E27FC236}">
                <a16:creationId xmlns:a16="http://schemas.microsoft.com/office/drawing/2014/main" id="{79ECAE00-0876-4688-A0DF-5703CB106473}"/>
              </a:ext>
            </a:extLst>
          </p:cNvPr>
          <p:cNvSpPr txBox="1"/>
          <p:nvPr/>
        </p:nvSpPr>
        <p:spPr>
          <a:xfrm>
            <a:off x="803275" y="3352800"/>
            <a:ext cx="7600950" cy="519113"/>
          </a:xfrm>
          <a:prstGeom prst="rect">
            <a:avLst/>
          </a:prstGeom>
          <a:noFill/>
        </p:spPr>
        <p:txBody>
          <a:bodyPr>
            <a:spAutoFit/>
          </a:bodyPr>
          <a:lstStyle/>
          <a:p>
            <a:pPr eaLnBrk="1" hangingPunct="1">
              <a:defRPr/>
            </a:pPr>
            <a:r>
              <a:rPr lang="en-US" dirty="0">
                <a:latin typeface="+mn-lt"/>
                <a:cs typeface="Arial" charset="0"/>
              </a:rPr>
              <a:t>Data: 21, 25, 25, </a:t>
            </a:r>
            <a:r>
              <a:rPr lang="en-US" b="1" dirty="0">
                <a:solidFill>
                  <a:schemeClr val="accent2"/>
                </a:solidFill>
                <a:latin typeface="+mn-lt"/>
                <a:cs typeface="Arial" charset="0"/>
              </a:rPr>
              <a:t>26</a:t>
            </a:r>
            <a:r>
              <a:rPr lang="en-US" dirty="0">
                <a:latin typeface="+mn-lt"/>
                <a:cs typeface="Arial" charset="0"/>
              </a:rPr>
              <a:t>, 27, 28, 30, 36, 36, 45</a:t>
            </a:r>
          </a:p>
        </p:txBody>
      </p:sp>
      <p:sp>
        <p:nvSpPr>
          <p:cNvPr id="7" name="Rectangle 10">
            <a:extLst>
              <a:ext uri="{FF2B5EF4-FFF2-40B4-BE49-F238E27FC236}">
                <a16:creationId xmlns:a16="http://schemas.microsoft.com/office/drawing/2014/main" id="{164D3367-D4C2-4E2A-81A6-30DE4D06DA81}"/>
              </a:ext>
            </a:extLst>
          </p:cNvPr>
          <p:cNvSpPr>
            <a:spLocks noChangeArrowheads="1"/>
          </p:cNvSpPr>
          <p:nvPr/>
        </p:nvSpPr>
        <p:spPr bwMode="auto">
          <a:xfrm>
            <a:off x="2592388" y="4057650"/>
            <a:ext cx="731837" cy="515938"/>
          </a:xfrm>
          <a:prstGeom prst="rect">
            <a:avLst/>
          </a:prstGeom>
          <a:noFill/>
          <a:ln w="12700">
            <a:noFill/>
            <a:miter lim="800000"/>
            <a:headEnd/>
            <a:tailEnd/>
          </a:ln>
          <a:effectLst/>
        </p:spPr>
        <p:txBody>
          <a:bodyPr lIns="90488" tIns="44450" rIns="90488" bIns="44450">
            <a:spAutoFit/>
          </a:bodyPr>
          <a:lstStyle/>
          <a:p>
            <a:pPr>
              <a:spcBef>
                <a:spcPct val="50000"/>
              </a:spcBef>
              <a:defRPr/>
            </a:pPr>
            <a:r>
              <a:rPr lang="en-US" b="1" dirty="0">
                <a:solidFill>
                  <a:schemeClr val="accent2"/>
                </a:solidFill>
                <a:latin typeface="+mn-lt"/>
                <a:cs typeface="Arial" charset="0"/>
              </a:rPr>
              <a:t>26</a:t>
            </a:r>
          </a:p>
        </p:txBody>
      </p:sp>
      <p:sp>
        <p:nvSpPr>
          <p:cNvPr id="8" name="Oval 11">
            <a:extLst>
              <a:ext uri="{FF2B5EF4-FFF2-40B4-BE49-F238E27FC236}">
                <a16:creationId xmlns:a16="http://schemas.microsoft.com/office/drawing/2014/main" id="{1D619E0D-3389-4A91-B1B9-D476A1C45A5F}"/>
              </a:ext>
            </a:extLst>
          </p:cNvPr>
          <p:cNvSpPr>
            <a:spLocks noChangeArrowheads="1"/>
          </p:cNvSpPr>
          <p:nvPr/>
        </p:nvSpPr>
        <p:spPr bwMode="auto">
          <a:xfrm>
            <a:off x="2297113" y="4887913"/>
            <a:ext cx="519112" cy="519112"/>
          </a:xfrm>
          <a:prstGeom prst="ellipse">
            <a:avLst/>
          </a:prstGeom>
          <a:noFill/>
          <a:ln w="12700">
            <a:solidFill>
              <a:srgbClr val="8E0D30"/>
            </a:solidFill>
            <a:round/>
            <a:headEnd/>
            <a:tailEnd/>
          </a:ln>
          <a:effectLst/>
        </p:spPr>
        <p:txBody>
          <a:bodyPr wrap="none" anchor="ctr"/>
          <a:lstStyle/>
          <a:p>
            <a:pPr eaLnBrk="1" hangingPunct="1">
              <a:defRPr/>
            </a:pPr>
            <a:endParaRPr lang="en-US">
              <a:latin typeface="+mn-lt"/>
              <a:cs typeface="Arial" charset="0"/>
            </a:endParaRPr>
          </a:p>
        </p:txBody>
      </p:sp>
      <p:cxnSp>
        <p:nvCxnSpPr>
          <p:cNvPr id="22" name="Straight Arrow Connector 21">
            <a:extLst>
              <a:ext uri="{FF2B5EF4-FFF2-40B4-BE49-F238E27FC236}">
                <a16:creationId xmlns:a16="http://schemas.microsoft.com/office/drawing/2014/main" id="{04C12432-4A55-4B22-B9A1-E037BF511421}"/>
              </a:ext>
            </a:extLst>
          </p:cNvPr>
          <p:cNvCxnSpPr/>
          <p:nvPr/>
        </p:nvCxnSpPr>
        <p:spPr>
          <a:xfrm>
            <a:off x="696913" y="5240338"/>
            <a:ext cx="7546975" cy="158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4ACC1DB-570A-433A-9CF0-EDBDDBCC1F53}"/>
              </a:ext>
            </a:extLst>
          </p:cNvPr>
          <p:cNvSpPr txBox="1"/>
          <p:nvPr/>
        </p:nvSpPr>
        <p:spPr>
          <a:xfrm>
            <a:off x="668338" y="5283200"/>
            <a:ext cx="7648575" cy="366713"/>
          </a:xfrm>
          <a:prstGeom prst="rect">
            <a:avLst/>
          </a:prstGeom>
          <a:noFill/>
        </p:spPr>
        <p:txBody>
          <a:bodyPr>
            <a:spAutoFit/>
          </a:bodyPr>
          <a:lstStyle/>
          <a:p>
            <a:pPr eaLnBrk="1" hangingPunct="1">
              <a:defRPr/>
            </a:pPr>
            <a:r>
              <a:rPr lang="en-US" sz="1800" dirty="0">
                <a:latin typeface="+mn-lt"/>
                <a:cs typeface="Arial" charset="0"/>
              </a:rPr>
              <a:t>20 21 22 23 24 25 26 27 28 29 30 31 32 33 34 35 36 37 38 39 40 41 42 43 44 45</a:t>
            </a:r>
          </a:p>
        </p:txBody>
      </p:sp>
      <p:sp>
        <p:nvSpPr>
          <p:cNvPr id="26" name="Oval 25">
            <a:extLst>
              <a:ext uri="{FF2B5EF4-FFF2-40B4-BE49-F238E27FC236}">
                <a16:creationId xmlns:a16="http://schemas.microsoft.com/office/drawing/2014/main" id="{6915750F-45CE-4B4D-8AA4-7408781BDA62}"/>
              </a:ext>
            </a:extLst>
          </p:cNvPr>
          <p:cNvSpPr/>
          <p:nvPr/>
        </p:nvSpPr>
        <p:spPr>
          <a:xfrm>
            <a:off x="1103313" y="5065713"/>
            <a:ext cx="115887" cy="1158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27" name="Oval 26">
            <a:extLst>
              <a:ext uri="{FF2B5EF4-FFF2-40B4-BE49-F238E27FC236}">
                <a16:creationId xmlns:a16="http://schemas.microsoft.com/office/drawing/2014/main" id="{3A671659-ED04-49EC-8C13-BBE67D61BCA0}"/>
              </a:ext>
            </a:extLst>
          </p:cNvPr>
          <p:cNvSpPr/>
          <p:nvPr/>
        </p:nvSpPr>
        <p:spPr>
          <a:xfrm>
            <a:off x="2203450" y="5065713"/>
            <a:ext cx="115888" cy="1158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28" name="Oval 27">
            <a:extLst>
              <a:ext uri="{FF2B5EF4-FFF2-40B4-BE49-F238E27FC236}">
                <a16:creationId xmlns:a16="http://schemas.microsoft.com/office/drawing/2014/main" id="{3283476D-13A6-460C-9F1B-69D483DAB844}"/>
              </a:ext>
            </a:extLst>
          </p:cNvPr>
          <p:cNvSpPr/>
          <p:nvPr/>
        </p:nvSpPr>
        <p:spPr>
          <a:xfrm>
            <a:off x="2533650" y="5065713"/>
            <a:ext cx="115888" cy="1158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29" name="Oval 28">
            <a:extLst>
              <a:ext uri="{FF2B5EF4-FFF2-40B4-BE49-F238E27FC236}">
                <a16:creationId xmlns:a16="http://schemas.microsoft.com/office/drawing/2014/main" id="{4986AAAD-FAC9-4D7D-BB69-2E278F04E0E5}"/>
              </a:ext>
            </a:extLst>
          </p:cNvPr>
          <p:cNvSpPr/>
          <p:nvPr/>
        </p:nvSpPr>
        <p:spPr>
          <a:xfrm>
            <a:off x="2830513" y="5065713"/>
            <a:ext cx="115887" cy="1158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30" name="Oval 29">
            <a:extLst>
              <a:ext uri="{FF2B5EF4-FFF2-40B4-BE49-F238E27FC236}">
                <a16:creationId xmlns:a16="http://schemas.microsoft.com/office/drawing/2014/main" id="{D8157BEF-538A-4D1C-A37C-C34B22CD32D5}"/>
              </a:ext>
            </a:extLst>
          </p:cNvPr>
          <p:cNvSpPr/>
          <p:nvPr/>
        </p:nvSpPr>
        <p:spPr>
          <a:xfrm>
            <a:off x="3070225" y="5065713"/>
            <a:ext cx="115888" cy="1158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31" name="Oval 30">
            <a:extLst>
              <a:ext uri="{FF2B5EF4-FFF2-40B4-BE49-F238E27FC236}">
                <a16:creationId xmlns:a16="http://schemas.microsoft.com/office/drawing/2014/main" id="{5B58D3D5-53D7-4759-918F-57451E52CAAF}"/>
              </a:ext>
            </a:extLst>
          </p:cNvPr>
          <p:cNvSpPr/>
          <p:nvPr/>
        </p:nvSpPr>
        <p:spPr>
          <a:xfrm>
            <a:off x="3629025" y="5065713"/>
            <a:ext cx="115888" cy="1158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32" name="Oval 31">
            <a:extLst>
              <a:ext uri="{FF2B5EF4-FFF2-40B4-BE49-F238E27FC236}">
                <a16:creationId xmlns:a16="http://schemas.microsoft.com/office/drawing/2014/main" id="{2C1D008A-AC89-471D-B88A-9C2B5C376367}"/>
              </a:ext>
            </a:extLst>
          </p:cNvPr>
          <p:cNvSpPr/>
          <p:nvPr/>
        </p:nvSpPr>
        <p:spPr>
          <a:xfrm>
            <a:off x="5359400" y="5065713"/>
            <a:ext cx="115888" cy="1158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dirty="0"/>
          </a:p>
        </p:txBody>
      </p:sp>
      <p:sp>
        <p:nvSpPr>
          <p:cNvPr id="33" name="Oval 32">
            <a:extLst>
              <a:ext uri="{FF2B5EF4-FFF2-40B4-BE49-F238E27FC236}">
                <a16:creationId xmlns:a16="http://schemas.microsoft.com/office/drawing/2014/main" id="{4D2468EC-BE89-4F48-9529-326CBF55B0BE}"/>
              </a:ext>
            </a:extLst>
          </p:cNvPr>
          <p:cNvSpPr/>
          <p:nvPr/>
        </p:nvSpPr>
        <p:spPr>
          <a:xfrm>
            <a:off x="7910513" y="5065713"/>
            <a:ext cx="115887" cy="1158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dirty="0"/>
          </a:p>
        </p:txBody>
      </p:sp>
      <p:sp>
        <p:nvSpPr>
          <p:cNvPr id="34" name="Oval 33">
            <a:extLst>
              <a:ext uri="{FF2B5EF4-FFF2-40B4-BE49-F238E27FC236}">
                <a16:creationId xmlns:a16="http://schemas.microsoft.com/office/drawing/2014/main" id="{F668A43F-0956-4C49-952B-295659738934}"/>
              </a:ext>
            </a:extLst>
          </p:cNvPr>
          <p:cNvSpPr/>
          <p:nvPr/>
        </p:nvSpPr>
        <p:spPr>
          <a:xfrm>
            <a:off x="2203450" y="4868863"/>
            <a:ext cx="115888" cy="1174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35" name="Oval 34">
            <a:extLst>
              <a:ext uri="{FF2B5EF4-FFF2-40B4-BE49-F238E27FC236}">
                <a16:creationId xmlns:a16="http://schemas.microsoft.com/office/drawing/2014/main" id="{0977F869-FF2B-43C4-BB19-BC96B9F25689}"/>
              </a:ext>
            </a:extLst>
          </p:cNvPr>
          <p:cNvSpPr/>
          <p:nvPr/>
        </p:nvSpPr>
        <p:spPr>
          <a:xfrm>
            <a:off x="5359400" y="4868863"/>
            <a:ext cx="115888" cy="1174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dirty="0"/>
          </a:p>
        </p:txBody>
      </p:sp>
      <p:cxnSp>
        <p:nvCxnSpPr>
          <p:cNvPr id="37" name="Straight Connector 36">
            <a:extLst>
              <a:ext uri="{FF2B5EF4-FFF2-40B4-BE49-F238E27FC236}">
                <a16:creationId xmlns:a16="http://schemas.microsoft.com/office/drawing/2014/main" id="{8BB82072-DCBF-441F-8E73-E13A88BADD7A}"/>
              </a:ext>
            </a:extLst>
          </p:cNvPr>
          <p:cNvCxnSpPr/>
          <p:nvPr/>
        </p:nvCxnSpPr>
        <p:spPr>
          <a:xfrm rot="5400000">
            <a:off x="2519363" y="4581525"/>
            <a:ext cx="434975" cy="20637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3988" name="Slide Number Placeholder 3">
            <a:extLst>
              <a:ext uri="{FF2B5EF4-FFF2-40B4-BE49-F238E27FC236}">
                <a16:creationId xmlns:a16="http://schemas.microsoft.com/office/drawing/2014/main" id="{C70F29D8-AE71-8B7E-4B9A-872C1BC88740}"/>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9D92A8D3-7D75-44BC-A2EF-21498E267158}"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44</a:t>
            </a:fld>
            <a:r>
              <a:rPr lang="en-US" altLang="en-US" sz="1200">
                <a:latin typeface="Arial" panose="020B0604020202020204" pitchFamily="34" charset="0"/>
                <a:cs typeface="Arial" panose="020B0604020202020204" pitchFamily="34" charset="0"/>
              </a:rPr>
              <a:t> </a:t>
            </a:r>
          </a:p>
        </p:txBody>
      </p:sp>
      <p:sp>
        <p:nvSpPr>
          <p:cNvPr id="83989" name="Footer Placeholder 2">
            <a:extLst>
              <a:ext uri="{FF2B5EF4-FFF2-40B4-BE49-F238E27FC236}">
                <a16:creationId xmlns:a16="http://schemas.microsoft.com/office/drawing/2014/main" id="{68284DE9-5A97-8CA4-7032-4B0ED3BD69B8}"/>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589F925E-E822-2005-9DA7-91E13DC6A714}"/>
              </a:ext>
            </a:extLst>
          </p:cNvPr>
          <p:cNvSpPr>
            <a:spLocks noGrp="1"/>
          </p:cNvSpPr>
          <p:nvPr>
            <p:ph type="title"/>
          </p:nvPr>
        </p:nvSpPr>
        <p:spPr/>
        <p:txBody>
          <a:bodyPr/>
          <a:lstStyle/>
          <a:p>
            <a:r>
              <a:rPr lang="en-US" altLang="en-US">
                <a:solidFill>
                  <a:srgbClr val="83BB35"/>
                </a:solidFill>
              </a:rPr>
              <a:t>Example: Constructing a Dot Plot</a:t>
            </a:r>
          </a:p>
        </p:txBody>
      </p:sp>
      <p:sp>
        <p:nvSpPr>
          <p:cNvPr id="86019" name="Content Placeholder 2">
            <a:extLst>
              <a:ext uri="{FF2B5EF4-FFF2-40B4-BE49-F238E27FC236}">
                <a16:creationId xmlns:a16="http://schemas.microsoft.com/office/drawing/2014/main" id="{6F4FD51A-453B-0194-3CA2-6C4109DE0FC7}"/>
              </a:ext>
            </a:extLst>
          </p:cNvPr>
          <p:cNvSpPr>
            <a:spLocks noGrp="1"/>
          </p:cNvSpPr>
          <p:nvPr>
            <p:ph idx="1"/>
          </p:nvPr>
        </p:nvSpPr>
        <p:spPr>
          <a:xfrm>
            <a:off x="457200" y="1397000"/>
            <a:ext cx="8229600" cy="649288"/>
          </a:xfrm>
        </p:spPr>
        <p:txBody>
          <a:bodyPr/>
          <a:lstStyle/>
          <a:p>
            <a:pPr marL="0" indent="0">
              <a:buFont typeface="Arial" panose="020B0604020202020204" pitchFamily="34" charset="0"/>
              <a:buNone/>
            </a:pPr>
            <a:r>
              <a:rPr lang="en-US" altLang="en-US"/>
              <a:t>Use a dot plot organize the text messaging data.</a:t>
            </a:r>
          </a:p>
        </p:txBody>
      </p:sp>
      <p:sp>
        <p:nvSpPr>
          <p:cNvPr id="7" name="TextBox 6">
            <a:extLst>
              <a:ext uri="{FF2B5EF4-FFF2-40B4-BE49-F238E27FC236}">
                <a16:creationId xmlns:a16="http://schemas.microsoft.com/office/drawing/2014/main" id="{D281C907-B1FA-46DB-9550-8ABB3ECA2BD9}"/>
              </a:ext>
            </a:extLst>
          </p:cNvPr>
          <p:cNvSpPr txBox="1"/>
          <p:nvPr/>
        </p:nvSpPr>
        <p:spPr>
          <a:xfrm>
            <a:off x="377825" y="3367088"/>
            <a:ext cx="8418513" cy="3081337"/>
          </a:xfrm>
          <a:prstGeom prst="rect">
            <a:avLst/>
          </a:prstGeom>
          <a:noFill/>
        </p:spPr>
        <p:txBody>
          <a:bodyPr>
            <a:spAutoFit/>
          </a:bodyPr>
          <a:lstStyle/>
          <a:p>
            <a:pPr marL="290513" indent="-290513" eaLnBrk="1" hangingPunct="1">
              <a:buClr>
                <a:schemeClr val="accent1"/>
              </a:buClr>
              <a:buFont typeface="Arial" pitchFamily="34" charset="0"/>
              <a:buChar char="•"/>
              <a:defRPr/>
            </a:pPr>
            <a:r>
              <a:rPr lang="en-US" dirty="0">
                <a:latin typeface="+mn-lt"/>
                <a:cs typeface="Arial" charset="0"/>
              </a:rPr>
              <a:t>So that each data entry is included in the dot plot, the horizontal axis should include numbers between 70 and 160. </a:t>
            </a:r>
          </a:p>
          <a:p>
            <a:pPr marL="290513" indent="-290513" eaLnBrk="1" hangingPunct="1">
              <a:buClr>
                <a:schemeClr val="accent1"/>
              </a:buClr>
              <a:buFont typeface="Arial" pitchFamily="34" charset="0"/>
              <a:buChar char="•"/>
              <a:defRPr/>
            </a:pPr>
            <a:r>
              <a:rPr lang="en-US" dirty="0">
                <a:latin typeface="+mn-lt"/>
                <a:cs typeface="Arial" charset="0"/>
              </a:rPr>
              <a:t>To represent a data entry, plot a point above the entry's position on the axis. </a:t>
            </a:r>
          </a:p>
          <a:p>
            <a:pPr marL="290513" indent="-290513" eaLnBrk="1" hangingPunct="1">
              <a:buClr>
                <a:schemeClr val="accent1"/>
              </a:buClr>
              <a:buFont typeface="Arial" pitchFamily="34" charset="0"/>
              <a:buChar char="•"/>
              <a:defRPr/>
            </a:pPr>
            <a:r>
              <a:rPr lang="en-US" dirty="0">
                <a:latin typeface="+mn-lt"/>
                <a:cs typeface="Arial" charset="0"/>
              </a:rPr>
              <a:t>If an entry is repeated, plot another point above the previous point.</a:t>
            </a:r>
          </a:p>
        </p:txBody>
      </p:sp>
      <p:sp>
        <p:nvSpPr>
          <p:cNvPr id="86021" name="TextBox 7">
            <a:extLst>
              <a:ext uri="{FF2B5EF4-FFF2-40B4-BE49-F238E27FC236}">
                <a16:creationId xmlns:a16="http://schemas.microsoft.com/office/drawing/2014/main" id="{10A5FC56-82D2-4349-92F1-F9CA94DFCE57}"/>
              </a:ext>
            </a:extLst>
          </p:cNvPr>
          <p:cNvSpPr txBox="1">
            <a:spLocks noChangeArrowheads="1"/>
          </p:cNvSpPr>
          <p:nvPr/>
        </p:nvSpPr>
        <p:spPr bwMode="auto">
          <a:xfrm>
            <a:off x="452438" y="1939925"/>
            <a:ext cx="80391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AutoNum type="arabicPlain" startAt="155"/>
            </a:pPr>
            <a:r>
              <a:rPr lang="en-US" altLang="en-US" sz="2000">
                <a:cs typeface="Arial" panose="020B0604020202020204" pitchFamily="34" charset="0"/>
              </a:rPr>
              <a:t>159  144  129  105  145  126  116  130  114  122  112  112  142  126</a:t>
            </a:r>
          </a:p>
          <a:p>
            <a:pPr eaLnBrk="1" hangingPunct="1">
              <a:spcBef>
                <a:spcPct val="0"/>
              </a:spcBef>
              <a:buClrTx/>
              <a:buFontTx/>
              <a:buAutoNum type="arabicPlain" startAt="118"/>
            </a:pPr>
            <a:r>
              <a:rPr lang="en-US" altLang="en-US" sz="2000">
                <a:cs typeface="Arial" panose="020B0604020202020204" pitchFamily="34" charset="0"/>
              </a:rPr>
              <a:t>118  108  122  121  109  140  126  119  113  117  118  109  109  119</a:t>
            </a:r>
          </a:p>
          <a:p>
            <a:pPr eaLnBrk="1" hangingPunct="1">
              <a:spcBef>
                <a:spcPct val="0"/>
              </a:spcBef>
              <a:buClrTx/>
              <a:buFontTx/>
              <a:buAutoNum type="arabicPlain" startAt="139"/>
            </a:pPr>
            <a:r>
              <a:rPr lang="en-US" altLang="en-US" sz="2000">
                <a:cs typeface="Arial" panose="020B0604020202020204" pitchFamily="34" charset="0"/>
              </a:rPr>
              <a:t>139  122    78  133  126  123  145  121  134  124  119  132  133  124</a:t>
            </a:r>
          </a:p>
          <a:p>
            <a:pPr eaLnBrk="1" hangingPunct="1">
              <a:spcBef>
                <a:spcPct val="0"/>
              </a:spcBef>
              <a:buClrTx/>
              <a:buFontTx/>
              <a:buNone/>
            </a:pPr>
            <a:r>
              <a:rPr lang="en-US" altLang="en-US" sz="2000">
                <a:cs typeface="Arial" panose="020B0604020202020204" pitchFamily="34" charset="0"/>
              </a:rPr>
              <a:t>129</a:t>
            </a:r>
            <a:r>
              <a:rPr lang="en-US" altLang="en-US" sz="700">
                <a:cs typeface="Arial" panose="020B0604020202020204" pitchFamily="34" charset="0"/>
              </a:rPr>
              <a:t> </a:t>
            </a:r>
            <a:r>
              <a:rPr lang="en-US" altLang="en-US" sz="2000">
                <a:cs typeface="Arial" panose="020B0604020202020204" pitchFamily="34" charset="0"/>
              </a:rPr>
              <a:t> 112  126  148  147</a:t>
            </a:r>
          </a:p>
        </p:txBody>
      </p:sp>
      <p:sp>
        <p:nvSpPr>
          <p:cNvPr id="86022" name="Slide Number Placeholder 3">
            <a:extLst>
              <a:ext uri="{FF2B5EF4-FFF2-40B4-BE49-F238E27FC236}">
                <a16:creationId xmlns:a16="http://schemas.microsoft.com/office/drawing/2014/main" id="{E5E49141-78A0-7C07-FCC7-21D371441B14}"/>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25722579-0ABF-41A1-B71A-9AE5151BD762}"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45</a:t>
            </a:fld>
            <a:r>
              <a:rPr lang="en-US" altLang="en-US" sz="1200">
                <a:latin typeface="Arial" panose="020B0604020202020204" pitchFamily="34" charset="0"/>
                <a:cs typeface="Arial" panose="020B0604020202020204" pitchFamily="34" charset="0"/>
              </a:rPr>
              <a:t> </a:t>
            </a:r>
          </a:p>
        </p:txBody>
      </p:sp>
      <p:sp>
        <p:nvSpPr>
          <p:cNvPr id="86023" name="Footer Placeholder 2">
            <a:extLst>
              <a:ext uri="{FF2B5EF4-FFF2-40B4-BE49-F238E27FC236}">
                <a16:creationId xmlns:a16="http://schemas.microsoft.com/office/drawing/2014/main" id="{7E62A38C-7419-D15B-ABC6-21984D15EEB3}"/>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F43B9845-01E6-CBF0-8255-F83E803C7039}"/>
              </a:ext>
            </a:extLst>
          </p:cNvPr>
          <p:cNvSpPr>
            <a:spLocks noGrp="1"/>
          </p:cNvSpPr>
          <p:nvPr>
            <p:ph type="title"/>
          </p:nvPr>
        </p:nvSpPr>
        <p:spPr/>
        <p:txBody>
          <a:bodyPr/>
          <a:lstStyle/>
          <a:p>
            <a:r>
              <a:rPr lang="en-US" altLang="en-US">
                <a:solidFill>
                  <a:srgbClr val="83BB35"/>
                </a:solidFill>
              </a:rPr>
              <a:t>Solution: Constructing a Dot Plot</a:t>
            </a:r>
          </a:p>
        </p:txBody>
      </p:sp>
      <p:pic>
        <p:nvPicPr>
          <p:cNvPr id="88067" name="Picture 2">
            <a:extLst>
              <a:ext uri="{FF2B5EF4-FFF2-40B4-BE49-F238E27FC236}">
                <a16:creationId xmlns:a16="http://schemas.microsoft.com/office/drawing/2014/main" id="{99653950-5F05-1C6A-6E38-5AD865022E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0" y="2865438"/>
            <a:ext cx="852805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444C091-75D0-44E0-B78E-9A48647C1BC1}"/>
              </a:ext>
            </a:extLst>
          </p:cNvPr>
          <p:cNvSpPr txBox="1"/>
          <p:nvPr/>
        </p:nvSpPr>
        <p:spPr>
          <a:xfrm>
            <a:off x="527050" y="4649788"/>
            <a:ext cx="8105775" cy="1800225"/>
          </a:xfrm>
          <a:prstGeom prst="rect">
            <a:avLst/>
          </a:prstGeom>
          <a:noFill/>
        </p:spPr>
        <p:txBody>
          <a:bodyPr>
            <a:spAutoFit/>
          </a:bodyPr>
          <a:lstStyle/>
          <a:p>
            <a:pPr eaLnBrk="1" hangingPunct="1">
              <a:defRPr/>
            </a:pPr>
            <a:r>
              <a:rPr lang="en-US" dirty="0">
                <a:latin typeface="+mn-lt"/>
                <a:cs typeface="Arial" charset="0"/>
              </a:rPr>
              <a:t>From the dot plot, you can see that most values cluster between 105 and 148 and the value that occurs the most is 126. You can also see that 78 is an unusual data value.</a:t>
            </a:r>
          </a:p>
        </p:txBody>
      </p:sp>
      <p:sp>
        <p:nvSpPr>
          <p:cNvPr id="88069" name="TextBox 7">
            <a:extLst>
              <a:ext uri="{FF2B5EF4-FFF2-40B4-BE49-F238E27FC236}">
                <a16:creationId xmlns:a16="http://schemas.microsoft.com/office/drawing/2014/main" id="{E3FF4B46-0E31-A994-FD60-A5703B9419DB}"/>
              </a:ext>
            </a:extLst>
          </p:cNvPr>
          <p:cNvSpPr txBox="1">
            <a:spLocks noChangeArrowheads="1"/>
          </p:cNvSpPr>
          <p:nvPr/>
        </p:nvSpPr>
        <p:spPr bwMode="auto">
          <a:xfrm>
            <a:off x="422275" y="1497013"/>
            <a:ext cx="80391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AutoNum type="arabicPlain" startAt="155"/>
            </a:pPr>
            <a:r>
              <a:rPr lang="en-US" altLang="en-US" sz="2000">
                <a:cs typeface="Arial" panose="020B0604020202020204" pitchFamily="34" charset="0"/>
              </a:rPr>
              <a:t>159  144  129  105  145  126  116  130  114  122  112  112  142  126</a:t>
            </a:r>
          </a:p>
          <a:p>
            <a:pPr eaLnBrk="1" hangingPunct="1">
              <a:spcBef>
                <a:spcPct val="0"/>
              </a:spcBef>
              <a:buClrTx/>
              <a:buFontTx/>
              <a:buAutoNum type="arabicPlain" startAt="118"/>
            </a:pPr>
            <a:r>
              <a:rPr lang="en-US" altLang="en-US" sz="2000">
                <a:cs typeface="Arial" panose="020B0604020202020204" pitchFamily="34" charset="0"/>
              </a:rPr>
              <a:t>118  108  122  121  109  140  126  119  113  117  118  109  109  119</a:t>
            </a:r>
          </a:p>
          <a:p>
            <a:pPr eaLnBrk="1" hangingPunct="1">
              <a:spcBef>
                <a:spcPct val="0"/>
              </a:spcBef>
              <a:buClrTx/>
              <a:buFontTx/>
              <a:buAutoNum type="arabicPlain" startAt="139"/>
            </a:pPr>
            <a:r>
              <a:rPr lang="en-US" altLang="en-US" sz="2000">
                <a:cs typeface="Arial" panose="020B0604020202020204" pitchFamily="34" charset="0"/>
              </a:rPr>
              <a:t>139  122    78  133  126  123  145  121  134  124  119  132  133  124</a:t>
            </a:r>
          </a:p>
          <a:p>
            <a:pPr eaLnBrk="1" hangingPunct="1">
              <a:spcBef>
                <a:spcPct val="0"/>
              </a:spcBef>
              <a:buClrTx/>
              <a:buFontTx/>
              <a:buNone/>
            </a:pPr>
            <a:r>
              <a:rPr lang="en-US" altLang="en-US" sz="2000">
                <a:cs typeface="Arial" panose="020B0604020202020204" pitchFamily="34" charset="0"/>
              </a:rPr>
              <a:t>129</a:t>
            </a:r>
            <a:r>
              <a:rPr lang="en-US" altLang="en-US" sz="700">
                <a:cs typeface="Arial" panose="020B0604020202020204" pitchFamily="34" charset="0"/>
              </a:rPr>
              <a:t> </a:t>
            </a:r>
            <a:r>
              <a:rPr lang="en-US" altLang="en-US" sz="2000">
                <a:cs typeface="Arial" panose="020B0604020202020204" pitchFamily="34" charset="0"/>
              </a:rPr>
              <a:t> 112  126  148  147</a:t>
            </a:r>
          </a:p>
        </p:txBody>
      </p:sp>
      <p:sp>
        <p:nvSpPr>
          <p:cNvPr id="88070" name="Slide Number Placeholder 3">
            <a:extLst>
              <a:ext uri="{FF2B5EF4-FFF2-40B4-BE49-F238E27FC236}">
                <a16:creationId xmlns:a16="http://schemas.microsoft.com/office/drawing/2014/main" id="{D0963839-F7D5-62AF-F3F3-753F8757DA1C}"/>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B1565EFC-A2A0-4332-B098-038C545264B3}"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46</a:t>
            </a:fld>
            <a:r>
              <a:rPr lang="en-US" altLang="en-US" sz="1200">
                <a:latin typeface="Arial" panose="020B0604020202020204" pitchFamily="34" charset="0"/>
                <a:cs typeface="Arial" panose="020B0604020202020204" pitchFamily="34" charset="0"/>
              </a:rPr>
              <a:t> </a:t>
            </a:r>
          </a:p>
        </p:txBody>
      </p:sp>
      <p:sp>
        <p:nvSpPr>
          <p:cNvPr id="88071" name="Footer Placeholder 2">
            <a:extLst>
              <a:ext uri="{FF2B5EF4-FFF2-40B4-BE49-F238E27FC236}">
                <a16:creationId xmlns:a16="http://schemas.microsoft.com/office/drawing/2014/main" id="{749D9E5F-8F4E-B2F4-A7EB-420D99569191}"/>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8DAD7F7C-8D36-E3EA-8C26-C517DEB6D756}"/>
              </a:ext>
            </a:extLst>
          </p:cNvPr>
          <p:cNvSpPr>
            <a:spLocks noGrp="1"/>
          </p:cNvSpPr>
          <p:nvPr>
            <p:ph type="title"/>
          </p:nvPr>
        </p:nvSpPr>
        <p:spPr>
          <a:xfrm>
            <a:off x="457200" y="274638"/>
            <a:ext cx="8229600" cy="714375"/>
          </a:xfrm>
        </p:spPr>
        <p:txBody>
          <a:bodyPr/>
          <a:lstStyle/>
          <a:p>
            <a:r>
              <a:rPr lang="en-US" altLang="en-US"/>
              <a:t>Using StatCrunch for Dot Plot</a:t>
            </a:r>
          </a:p>
        </p:txBody>
      </p:sp>
      <p:sp>
        <p:nvSpPr>
          <p:cNvPr id="90115" name="Content Placeholder 2">
            <a:extLst>
              <a:ext uri="{FF2B5EF4-FFF2-40B4-BE49-F238E27FC236}">
                <a16:creationId xmlns:a16="http://schemas.microsoft.com/office/drawing/2014/main" id="{8190EA40-7182-D8E5-BA6D-E245B457CFFF}"/>
              </a:ext>
            </a:extLst>
          </p:cNvPr>
          <p:cNvSpPr>
            <a:spLocks noGrp="1"/>
          </p:cNvSpPr>
          <p:nvPr>
            <p:ph idx="1"/>
          </p:nvPr>
        </p:nvSpPr>
        <p:spPr>
          <a:xfrm>
            <a:off x="306388" y="1036638"/>
            <a:ext cx="8174037" cy="4525962"/>
          </a:xfrm>
        </p:spPr>
        <p:txBody>
          <a:bodyPr/>
          <a:lstStyle/>
          <a:p>
            <a:r>
              <a:rPr lang="en-US" altLang="en-US" sz="2400"/>
              <a:t>Click on </a:t>
            </a:r>
            <a:r>
              <a:rPr lang="en-US" altLang="en-US" sz="2400" b="1">
                <a:solidFill>
                  <a:srgbClr val="0070C0"/>
                </a:solidFill>
              </a:rPr>
              <a:t>Graphics</a:t>
            </a:r>
            <a:r>
              <a:rPr lang="en-US" altLang="en-US" sz="2400"/>
              <a:t>, then select </a:t>
            </a:r>
            <a:r>
              <a:rPr lang="en-US" altLang="en-US" sz="2400" b="1">
                <a:solidFill>
                  <a:srgbClr val="0070C0"/>
                </a:solidFill>
              </a:rPr>
              <a:t>Dot Plot</a:t>
            </a:r>
          </a:p>
          <a:p>
            <a:r>
              <a:rPr lang="en-US" altLang="en-US" sz="2400"/>
              <a:t>Select Column Name </a:t>
            </a:r>
            <a:r>
              <a:rPr lang="en-US" altLang="en-US" sz="2400" b="1">
                <a:solidFill>
                  <a:srgbClr val="0070C0"/>
                </a:solidFill>
              </a:rPr>
              <a:t>“Text Messages Sent”</a:t>
            </a:r>
          </a:p>
          <a:p>
            <a:r>
              <a:rPr lang="en-US" altLang="en-US" sz="2400"/>
              <a:t>Click</a:t>
            </a:r>
            <a:r>
              <a:rPr lang="en-US" altLang="en-US" sz="2400" b="1">
                <a:solidFill>
                  <a:srgbClr val="0070C0"/>
                </a:solidFill>
              </a:rPr>
              <a:t>  Compute!</a:t>
            </a:r>
          </a:p>
        </p:txBody>
      </p:sp>
      <p:sp>
        <p:nvSpPr>
          <p:cNvPr id="90116" name="Footer Placeholder 3">
            <a:extLst>
              <a:ext uri="{FF2B5EF4-FFF2-40B4-BE49-F238E27FC236}">
                <a16:creationId xmlns:a16="http://schemas.microsoft.com/office/drawing/2014/main" id="{1A728EB7-4898-4AC3-8108-1938F5BEDC1C}"/>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200">
                <a:solidFill>
                  <a:schemeClr val="tx2"/>
                </a:solidFill>
                <a:cs typeface="Arial" panose="020B0604020202020204" pitchFamily="34" charset="0"/>
              </a:rPr>
              <a:t>Larson/Farber 5th ed.</a:t>
            </a:r>
          </a:p>
        </p:txBody>
      </p:sp>
      <p:sp>
        <p:nvSpPr>
          <p:cNvPr id="90117" name="Slide Number Placeholder 4">
            <a:extLst>
              <a:ext uri="{FF2B5EF4-FFF2-40B4-BE49-F238E27FC236}">
                <a16:creationId xmlns:a16="http://schemas.microsoft.com/office/drawing/2014/main" id="{13339F5C-321B-2B6D-22C0-F004DAE7EB9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AD74330E-4669-44BE-A3FB-E06F886DAF78}" type="slidenum">
              <a:rPr lang="en-US" altLang="en-US" sz="1800">
                <a:solidFill>
                  <a:schemeClr val="tx2"/>
                </a:solidFill>
                <a:cs typeface="Arial" panose="020B0604020202020204" pitchFamily="34" charset="0"/>
              </a:rPr>
              <a:pPr>
                <a:spcBef>
                  <a:spcPct val="0"/>
                </a:spcBef>
                <a:buClrTx/>
                <a:buFontTx/>
                <a:buNone/>
              </a:pPr>
              <a:t>47</a:t>
            </a:fld>
            <a:endParaRPr lang="en-US" altLang="en-US" sz="1800">
              <a:solidFill>
                <a:schemeClr val="tx2"/>
              </a:solidFill>
              <a:cs typeface="Arial" panose="020B0604020202020204" pitchFamily="34" charset="0"/>
            </a:endParaRPr>
          </a:p>
        </p:txBody>
      </p:sp>
      <p:pic>
        <p:nvPicPr>
          <p:cNvPr id="90118" name="Picture 7">
            <a:extLst>
              <a:ext uri="{FF2B5EF4-FFF2-40B4-BE49-F238E27FC236}">
                <a16:creationId xmlns:a16="http://schemas.microsoft.com/office/drawing/2014/main" id="{0FF9EC0F-C0B8-5E5F-F3B4-A91E0B3A1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2614613"/>
            <a:ext cx="8132763"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3A960259-EEA8-A071-3EB5-509DDE8762C5}"/>
              </a:ext>
            </a:extLst>
          </p:cNvPr>
          <p:cNvSpPr>
            <a:spLocks noGrp="1"/>
          </p:cNvSpPr>
          <p:nvPr>
            <p:ph type="title"/>
          </p:nvPr>
        </p:nvSpPr>
        <p:spPr/>
        <p:txBody>
          <a:bodyPr/>
          <a:lstStyle/>
          <a:p>
            <a:r>
              <a:rPr lang="en-US" altLang="en-US"/>
              <a:t>Graphing Qualitative Data Sets</a:t>
            </a:r>
          </a:p>
        </p:txBody>
      </p:sp>
      <p:sp>
        <p:nvSpPr>
          <p:cNvPr id="80899" name="Content Placeholder 2">
            <a:extLst>
              <a:ext uri="{FF2B5EF4-FFF2-40B4-BE49-F238E27FC236}">
                <a16:creationId xmlns:a16="http://schemas.microsoft.com/office/drawing/2014/main" id="{5EB475A7-EA93-030E-A304-41F2C902C21D}"/>
              </a:ext>
            </a:extLst>
          </p:cNvPr>
          <p:cNvSpPr>
            <a:spLocks noGrp="1"/>
          </p:cNvSpPr>
          <p:nvPr>
            <p:ph idx="1"/>
          </p:nvPr>
        </p:nvSpPr>
        <p:spPr>
          <a:xfrm>
            <a:off x="457200" y="1600200"/>
            <a:ext cx="8229600" cy="2408238"/>
          </a:xfrm>
        </p:spPr>
        <p:txBody>
          <a:bodyPr/>
          <a:lstStyle/>
          <a:p>
            <a:pPr>
              <a:buFont typeface="Arial" panose="020B0604020202020204" pitchFamily="34" charset="0"/>
              <a:buNone/>
            </a:pPr>
            <a:r>
              <a:rPr lang="en-US" altLang="en-US" sz="3600" b="1" u="sng">
                <a:solidFill>
                  <a:schemeClr val="accent2"/>
                </a:solidFill>
              </a:rPr>
              <a:t>Pie Chart</a:t>
            </a:r>
          </a:p>
          <a:p>
            <a:r>
              <a:rPr lang="en-US" altLang="en-US"/>
              <a:t>A circle is divided into sectors that represent categories.</a:t>
            </a:r>
          </a:p>
          <a:p>
            <a:r>
              <a:rPr lang="en-US" altLang="en-US"/>
              <a:t>The area of each sector is proportional to the frequency of each category.</a:t>
            </a:r>
          </a:p>
        </p:txBody>
      </p:sp>
      <p:pic>
        <p:nvPicPr>
          <p:cNvPr id="91140" name="Picture 4" descr="C:\Documents and Settings\Lyn\Local Settings\Temporary Internet Files\Content.IE5\O7HXM29P\MCj03121560000[1].wmf">
            <a:extLst>
              <a:ext uri="{FF2B5EF4-FFF2-40B4-BE49-F238E27FC236}">
                <a16:creationId xmlns:a16="http://schemas.microsoft.com/office/drawing/2014/main" id="{335707D5-CD40-7958-7727-EEBC39920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613" y="4164013"/>
            <a:ext cx="2173287"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Slide Number Placeholder 3">
            <a:extLst>
              <a:ext uri="{FF2B5EF4-FFF2-40B4-BE49-F238E27FC236}">
                <a16:creationId xmlns:a16="http://schemas.microsoft.com/office/drawing/2014/main" id="{E76B5F9E-E6A2-97A6-BEB6-E2C8B3DC2449}"/>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A1A8F990-304A-49E4-8599-98565D249240}"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48</a:t>
            </a:fld>
            <a:r>
              <a:rPr lang="en-US" altLang="en-US" sz="1200">
                <a:latin typeface="Arial" panose="020B0604020202020204" pitchFamily="34" charset="0"/>
                <a:cs typeface="Arial" panose="020B0604020202020204" pitchFamily="34" charset="0"/>
              </a:rPr>
              <a:t> </a:t>
            </a:r>
          </a:p>
        </p:txBody>
      </p:sp>
      <p:sp>
        <p:nvSpPr>
          <p:cNvPr id="91142" name="Footer Placeholder 2">
            <a:extLst>
              <a:ext uri="{FF2B5EF4-FFF2-40B4-BE49-F238E27FC236}">
                <a16:creationId xmlns:a16="http://schemas.microsoft.com/office/drawing/2014/main" id="{5239258F-7A47-D288-EAC9-83C7F1595EC8}"/>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9AE77D8B-4594-B969-62C0-6C44352F4E7A}"/>
              </a:ext>
            </a:extLst>
          </p:cNvPr>
          <p:cNvSpPr>
            <a:spLocks noGrp="1"/>
          </p:cNvSpPr>
          <p:nvPr>
            <p:ph type="title"/>
          </p:nvPr>
        </p:nvSpPr>
        <p:spPr/>
        <p:txBody>
          <a:bodyPr/>
          <a:lstStyle/>
          <a:p>
            <a:r>
              <a:rPr lang="en-US" altLang="en-US">
                <a:solidFill>
                  <a:srgbClr val="83BB35"/>
                </a:solidFill>
              </a:rPr>
              <a:t>Example: Constructing a Pie Chart</a:t>
            </a:r>
          </a:p>
        </p:txBody>
      </p:sp>
      <p:sp>
        <p:nvSpPr>
          <p:cNvPr id="93187" name="Content Placeholder 2">
            <a:extLst>
              <a:ext uri="{FF2B5EF4-FFF2-40B4-BE49-F238E27FC236}">
                <a16:creationId xmlns:a16="http://schemas.microsoft.com/office/drawing/2014/main" id="{1CF14CD6-8E70-2632-1B0B-DEBE8FF6A0ED}"/>
              </a:ext>
            </a:extLst>
          </p:cNvPr>
          <p:cNvSpPr>
            <a:spLocks noGrp="1"/>
          </p:cNvSpPr>
          <p:nvPr>
            <p:ph idx="1"/>
          </p:nvPr>
        </p:nvSpPr>
        <p:spPr>
          <a:xfrm>
            <a:off x="457200" y="1527175"/>
            <a:ext cx="8229600" cy="2057400"/>
          </a:xfrm>
        </p:spPr>
        <p:txBody>
          <a:bodyPr/>
          <a:lstStyle/>
          <a:p>
            <a:pPr marL="0" indent="0">
              <a:buFont typeface="Arial" panose="020B0604020202020204" pitchFamily="34" charset="0"/>
              <a:buNone/>
            </a:pPr>
            <a:r>
              <a:rPr lang="en-US" altLang="en-US"/>
              <a:t>The numbers of earned degrees conferred (in thousands) in 2007 are shown in the table. Use a pie chart to organize the data. </a:t>
            </a:r>
            <a:r>
              <a:rPr lang="en-US" altLang="en-US" sz="2400" b="1" i="1">
                <a:solidFill>
                  <a:schemeClr val="tx2"/>
                </a:solidFill>
              </a:rPr>
              <a:t>(Source: U.S. National Center for Educational Statistics)</a:t>
            </a:r>
          </a:p>
          <a:p>
            <a:pPr marL="0" indent="0">
              <a:buFont typeface="Arial" panose="020B0604020202020204" pitchFamily="34" charset="0"/>
              <a:buNone/>
            </a:pPr>
            <a:endParaRPr lang="en-US" altLang="en-US"/>
          </a:p>
        </p:txBody>
      </p:sp>
      <p:graphicFrame>
        <p:nvGraphicFramePr>
          <p:cNvPr id="56345" name="Group 25">
            <a:extLst>
              <a:ext uri="{FF2B5EF4-FFF2-40B4-BE49-F238E27FC236}">
                <a16:creationId xmlns:a16="http://schemas.microsoft.com/office/drawing/2014/main" id="{EB003526-DF8B-4CF7-BF6F-1066E05AE3A8}"/>
              </a:ext>
            </a:extLst>
          </p:cNvPr>
          <p:cNvGraphicFramePr>
            <a:graphicFrameLocks noGrp="1"/>
          </p:cNvGraphicFramePr>
          <p:nvPr/>
        </p:nvGraphicFramePr>
        <p:xfrm>
          <a:off x="2244725" y="3292475"/>
          <a:ext cx="4254500" cy="3108325"/>
        </p:xfrm>
        <a:graphic>
          <a:graphicData uri="http://schemas.openxmlformats.org/drawingml/2006/table">
            <a:tbl>
              <a:tblPr/>
              <a:tblGrid>
                <a:gridCol w="2598738">
                  <a:extLst>
                    <a:ext uri="{9D8B030D-6E8A-4147-A177-3AD203B41FA5}">
                      <a16:colId xmlns:a16="http://schemas.microsoft.com/office/drawing/2014/main" val="20000"/>
                    </a:ext>
                  </a:extLst>
                </a:gridCol>
                <a:gridCol w="1655762">
                  <a:extLst>
                    <a:ext uri="{9D8B030D-6E8A-4147-A177-3AD203B41FA5}">
                      <a16:colId xmlns:a16="http://schemas.microsoft.com/office/drawing/2014/main" val="20001"/>
                    </a:ext>
                  </a:extLst>
                </a:gridCol>
              </a:tblGrid>
              <a:tr h="822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Times New Roman" pitchFamily="18"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bg1"/>
                          </a:solidFill>
                          <a:effectLst/>
                          <a:latin typeface="Times New Roman" pitchFamily="18" charset="0"/>
                          <a:cs typeface="Arial" charset="0"/>
                        </a:rPr>
                        <a:t>Type of degree</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bg1"/>
                          </a:solidFill>
                          <a:effectLst/>
                          <a:latin typeface="Times New Roman" pitchFamily="18" charset="0"/>
                          <a:cs typeface="Arial" charset="0"/>
                        </a:rPr>
                        <a:t>Number</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bg1"/>
                          </a:solidFill>
                          <a:effectLst/>
                          <a:latin typeface="Times New Roman" pitchFamily="18" charset="0"/>
                          <a:cs typeface="Arial" charset="0"/>
                        </a:rPr>
                        <a:t>(thousands)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4570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Associate’s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728</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570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Bachelor’s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1525</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4570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Master’s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604</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570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First professional</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90</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4570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Doctoral</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60</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3207" name="Slide Number Placeholder 3">
            <a:extLst>
              <a:ext uri="{FF2B5EF4-FFF2-40B4-BE49-F238E27FC236}">
                <a16:creationId xmlns:a16="http://schemas.microsoft.com/office/drawing/2014/main" id="{585DDCE3-95E3-1575-BE9B-F484DEA2CC67}"/>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52497BAF-E5EB-4CD5-9499-630A147FEC33}"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49</a:t>
            </a:fld>
            <a:r>
              <a:rPr lang="en-US" altLang="en-US" sz="1200">
                <a:latin typeface="Arial" panose="020B0604020202020204" pitchFamily="34" charset="0"/>
                <a:cs typeface="Arial" panose="020B0604020202020204" pitchFamily="34" charset="0"/>
              </a:rPr>
              <a:t> </a:t>
            </a:r>
          </a:p>
        </p:txBody>
      </p:sp>
      <p:sp>
        <p:nvSpPr>
          <p:cNvPr id="93208" name="Footer Placeholder 2">
            <a:extLst>
              <a:ext uri="{FF2B5EF4-FFF2-40B4-BE49-F238E27FC236}">
                <a16:creationId xmlns:a16="http://schemas.microsoft.com/office/drawing/2014/main" id="{F65A23FE-204D-50C4-609E-6E388335F8B8}"/>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EAF9A21B-20AA-6C79-763C-468678BBADE3}"/>
              </a:ext>
            </a:extLst>
          </p:cNvPr>
          <p:cNvSpPr>
            <a:spLocks noGrp="1"/>
          </p:cNvSpPr>
          <p:nvPr>
            <p:ph type="title"/>
          </p:nvPr>
        </p:nvSpPr>
        <p:spPr/>
        <p:txBody>
          <a:bodyPr/>
          <a:lstStyle/>
          <a:p>
            <a:pPr eaLnBrk="1" hangingPunct="1"/>
            <a:r>
              <a:rPr lang="en-US" altLang="en-US"/>
              <a:t>Constructing a Frequency Distribution</a:t>
            </a:r>
          </a:p>
        </p:txBody>
      </p:sp>
      <p:sp>
        <p:nvSpPr>
          <p:cNvPr id="52227" name="Content Placeholder 2">
            <a:extLst>
              <a:ext uri="{FF2B5EF4-FFF2-40B4-BE49-F238E27FC236}">
                <a16:creationId xmlns:a16="http://schemas.microsoft.com/office/drawing/2014/main" id="{9DF876C1-7B2F-9E49-8A28-448884166EF3}"/>
              </a:ext>
            </a:extLst>
          </p:cNvPr>
          <p:cNvSpPr>
            <a:spLocks noGrp="1"/>
          </p:cNvSpPr>
          <p:nvPr>
            <p:ph idx="1"/>
          </p:nvPr>
        </p:nvSpPr>
        <p:spPr>
          <a:xfrm>
            <a:off x="457200" y="1387475"/>
            <a:ext cx="8486775" cy="4525963"/>
          </a:xfrm>
        </p:spPr>
        <p:txBody>
          <a:bodyPr/>
          <a:lstStyle/>
          <a:p>
            <a:pPr marL="514350" indent="-514350" eaLnBrk="1" hangingPunct="1">
              <a:buFont typeface="Arial" panose="020B0604020202020204" pitchFamily="34" charset="0"/>
              <a:buAutoNum type="arabicPeriod" startAt="3"/>
            </a:pPr>
            <a:r>
              <a:rPr lang="en-US" altLang="en-US"/>
              <a:t>Find the </a:t>
            </a:r>
            <a:r>
              <a:rPr lang="en-US" altLang="en-US" b="1" u="sng">
                <a:solidFill>
                  <a:srgbClr val="FF0000"/>
                </a:solidFill>
              </a:rPr>
              <a:t>Lower and Upper Class limits. </a:t>
            </a:r>
          </a:p>
          <a:p>
            <a:pPr marL="914400" lvl="1" indent="-514350" eaLnBrk="1" hangingPunct="1"/>
            <a:r>
              <a:rPr lang="en-US" altLang="en-US" sz="2400"/>
              <a:t>You can use the minimum data entry as the lower limit of the first class. </a:t>
            </a:r>
          </a:p>
          <a:p>
            <a:pPr marL="914400" lvl="1" indent="-514350" eaLnBrk="1" hangingPunct="1"/>
            <a:r>
              <a:rPr lang="en-US" altLang="en-US" sz="2400"/>
              <a:t>Find the remaining lower class limits (add the class width to the lower class limit of the preceding row). </a:t>
            </a:r>
          </a:p>
          <a:p>
            <a:pPr marL="914400" lvl="1" indent="-514350" eaLnBrk="1" hangingPunct="1"/>
            <a:r>
              <a:rPr lang="en-US" altLang="en-US" sz="2400"/>
              <a:t>Find the upper limit of the first row. Remember that classes cannot overlap. </a:t>
            </a:r>
          </a:p>
          <a:p>
            <a:pPr marL="914400" lvl="1" indent="-514350" eaLnBrk="1" hangingPunct="1"/>
            <a:r>
              <a:rPr lang="en-US" altLang="en-US" sz="2400"/>
              <a:t>Find the remaining upper class limits (add the class width to the upper class limit of the preceding class). </a:t>
            </a:r>
          </a:p>
          <a:p>
            <a:pPr marL="514350" indent="-514350" eaLnBrk="1" hangingPunct="1">
              <a:buFont typeface="Arial" panose="020B0604020202020204" pitchFamily="34" charset="0"/>
              <a:buAutoNum type="arabicPeriod" startAt="3"/>
            </a:pPr>
            <a:endParaRPr lang="en-US" altLang="en-US"/>
          </a:p>
        </p:txBody>
      </p:sp>
      <p:sp>
        <p:nvSpPr>
          <p:cNvPr id="17412" name="Slide Number Placeholder 3">
            <a:extLst>
              <a:ext uri="{FF2B5EF4-FFF2-40B4-BE49-F238E27FC236}">
                <a16:creationId xmlns:a16="http://schemas.microsoft.com/office/drawing/2014/main" id="{9AEE7F52-D14C-4E2F-5E3F-31DC7A37CD32}"/>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58EFAA18-2A8B-4050-909B-270E888B620A}"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5</a:t>
            </a:fld>
            <a:r>
              <a:rPr lang="en-US" altLang="en-US" sz="1200">
                <a:latin typeface="Arial" panose="020B0604020202020204" pitchFamily="34" charset="0"/>
                <a:cs typeface="Arial" panose="020B0604020202020204" pitchFamily="34" charset="0"/>
              </a:rPr>
              <a:t> </a:t>
            </a:r>
          </a:p>
        </p:txBody>
      </p:sp>
      <p:sp>
        <p:nvSpPr>
          <p:cNvPr id="17413" name="Footer Placeholder 2">
            <a:extLst>
              <a:ext uri="{FF2B5EF4-FFF2-40B4-BE49-F238E27FC236}">
                <a16:creationId xmlns:a16="http://schemas.microsoft.com/office/drawing/2014/main" id="{6FAE0BDC-B4B0-234F-E54C-1DC4C1D10537}"/>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EB74DC7B-FDAA-4154-7F17-12AFA2EB2DE7}"/>
              </a:ext>
            </a:extLst>
          </p:cNvPr>
          <p:cNvSpPr>
            <a:spLocks noGrp="1"/>
          </p:cNvSpPr>
          <p:nvPr>
            <p:ph type="title"/>
          </p:nvPr>
        </p:nvSpPr>
        <p:spPr/>
        <p:txBody>
          <a:bodyPr/>
          <a:lstStyle/>
          <a:p>
            <a:r>
              <a:rPr lang="en-US" altLang="en-US"/>
              <a:t>Using StatCrunch for Pie Chart</a:t>
            </a:r>
          </a:p>
        </p:txBody>
      </p:sp>
      <p:sp>
        <p:nvSpPr>
          <p:cNvPr id="95235" name="Content Placeholder 2">
            <a:extLst>
              <a:ext uri="{FF2B5EF4-FFF2-40B4-BE49-F238E27FC236}">
                <a16:creationId xmlns:a16="http://schemas.microsoft.com/office/drawing/2014/main" id="{0B7D2C61-BA40-3ADF-5B26-1CCDC3BAAF50}"/>
              </a:ext>
            </a:extLst>
          </p:cNvPr>
          <p:cNvSpPr>
            <a:spLocks noGrp="1"/>
          </p:cNvSpPr>
          <p:nvPr>
            <p:ph idx="1"/>
          </p:nvPr>
        </p:nvSpPr>
        <p:spPr>
          <a:xfrm>
            <a:off x="228600" y="1243013"/>
            <a:ext cx="8229600" cy="4525962"/>
          </a:xfrm>
        </p:spPr>
        <p:txBody>
          <a:bodyPr/>
          <a:lstStyle/>
          <a:p>
            <a:r>
              <a:rPr lang="en-US" altLang="en-US"/>
              <a:t>Start up StatCrunch</a:t>
            </a:r>
          </a:p>
          <a:p>
            <a:r>
              <a:rPr lang="en-US" altLang="en-US"/>
              <a:t>Enter the following data in the 1</a:t>
            </a:r>
            <a:r>
              <a:rPr lang="en-US" altLang="en-US" baseline="30000"/>
              <a:t>st</a:t>
            </a:r>
            <a:r>
              <a:rPr lang="en-US" altLang="en-US"/>
              <a:t> two columns of StatCrunch</a:t>
            </a:r>
          </a:p>
          <a:p>
            <a:endParaRPr lang="en-US" altLang="en-US"/>
          </a:p>
          <a:p>
            <a:endParaRPr lang="en-US" altLang="en-US"/>
          </a:p>
          <a:p>
            <a:endParaRPr lang="en-US" altLang="en-US"/>
          </a:p>
          <a:p>
            <a:endParaRPr lang="en-US" altLang="en-US"/>
          </a:p>
          <a:p>
            <a:endParaRPr lang="en-US" altLang="en-US"/>
          </a:p>
          <a:p>
            <a:r>
              <a:rPr lang="en-US" altLang="en-US"/>
              <a:t>Note: To enter a label at the top of the column, click your mouse in the top cell and type over the existing var1, var2 labels</a:t>
            </a:r>
          </a:p>
        </p:txBody>
      </p:sp>
      <p:sp>
        <p:nvSpPr>
          <p:cNvPr id="95236" name="Footer Placeholder 3">
            <a:extLst>
              <a:ext uri="{FF2B5EF4-FFF2-40B4-BE49-F238E27FC236}">
                <a16:creationId xmlns:a16="http://schemas.microsoft.com/office/drawing/2014/main" id="{7B1AB0FA-E758-4C51-0569-D310605D83BA}"/>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200">
                <a:solidFill>
                  <a:schemeClr val="tx2"/>
                </a:solidFill>
                <a:cs typeface="Arial" panose="020B0604020202020204" pitchFamily="34" charset="0"/>
              </a:rPr>
              <a:t>Larson/Farber 5th ed.</a:t>
            </a:r>
          </a:p>
        </p:txBody>
      </p:sp>
      <p:sp>
        <p:nvSpPr>
          <p:cNvPr id="95237" name="Slide Number Placeholder 4">
            <a:extLst>
              <a:ext uri="{FF2B5EF4-FFF2-40B4-BE49-F238E27FC236}">
                <a16:creationId xmlns:a16="http://schemas.microsoft.com/office/drawing/2014/main" id="{6BC1999A-3C75-2AFA-2048-4798631FBFD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3004324C-9890-46AB-98B0-2043C109EE6F}" type="slidenum">
              <a:rPr lang="en-US" altLang="en-US" sz="1800">
                <a:solidFill>
                  <a:schemeClr val="tx2"/>
                </a:solidFill>
                <a:cs typeface="Arial" panose="020B0604020202020204" pitchFamily="34" charset="0"/>
              </a:rPr>
              <a:pPr>
                <a:spcBef>
                  <a:spcPct val="0"/>
                </a:spcBef>
                <a:buClrTx/>
                <a:buFontTx/>
                <a:buNone/>
              </a:pPr>
              <a:t>50</a:t>
            </a:fld>
            <a:endParaRPr lang="en-US" altLang="en-US" sz="1800">
              <a:solidFill>
                <a:schemeClr val="tx2"/>
              </a:solidFill>
              <a:cs typeface="Arial" panose="020B0604020202020204" pitchFamily="34" charset="0"/>
            </a:endParaRPr>
          </a:p>
        </p:txBody>
      </p:sp>
      <p:pic>
        <p:nvPicPr>
          <p:cNvPr id="95238" name="Picture 5">
            <a:extLst>
              <a:ext uri="{FF2B5EF4-FFF2-40B4-BE49-F238E27FC236}">
                <a16:creationId xmlns:a16="http://schemas.microsoft.com/office/drawing/2014/main" id="{1785C869-22DF-5F67-D8AD-AAFA9162E3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67063" y="2457450"/>
            <a:ext cx="2809875"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A27A0C99-CEDC-7BFF-1C8D-71DBA136EC2F}"/>
              </a:ext>
            </a:extLst>
          </p:cNvPr>
          <p:cNvSpPr>
            <a:spLocks noGrp="1"/>
          </p:cNvSpPr>
          <p:nvPr>
            <p:ph type="title"/>
          </p:nvPr>
        </p:nvSpPr>
        <p:spPr>
          <a:xfrm>
            <a:off x="457200" y="274638"/>
            <a:ext cx="8229600" cy="565150"/>
          </a:xfrm>
        </p:spPr>
        <p:txBody>
          <a:bodyPr/>
          <a:lstStyle/>
          <a:p>
            <a:r>
              <a:rPr lang="en-US" altLang="en-US"/>
              <a:t>Using StatCrunch for Pie Chart</a:t>
            </a:r>
          </a:p>
        </p:txBody>
      </p:sp>
      <p:sp>
        <p:nvSpPr>
          <p:cNvPr id="96259" name="Content Placeholder 2">
            <a:extLst>
              <a:ext uri="{FF2B5EF4-FFF2-40B4-BE49-F238E27FC236}">
                <a16:creationId xmlns:a16="http://schemas.microsoft.com/office/drawing/2014/main" id="{4433804A-5CD7-2F55-99C9-C624C159EA91}"/>
              </a:ext>
            </a:extLst>
          </p:cNvPr>
          <p:cNvSpPr>
            <a:spLocks noGrp="1"/>
          </p:cNvSpPr>
          <p:nvPr>
            <p:ph idx="1"/>
          </p:nvPr>
        </p:nvSpPr>
        <p:spPr>
          <a:xfrm>
            <a:off x="352425" y="1000125"/>
            <a:ext cx="8229600" cy="4525963"/>
          </a:xfrm>
        </p:spPr>
        <p:txBody>
          <a:bodyPr/>
          <a:lstStyle/>
          <a:p>
            <a:r>
              <a:rPr lang="en-US" altLang="en-US" sz="2400"/>
              <a:t>Select </a:t>
            </a:r>
            <a:r>
              <a:rPr lang="en-US" altLang="en-US" sz="2400" b="1">
                <a:solidFill>
                  <a:srgbClr val="C00000"/>
                </a:solidFill>
              </a:rPr>
              <a:t>Graphs</a:t>
            </a:r>
            <a:r>
              <a:rPr lang="en-US" altLang="en-US" sz="2400"/>
              <a:t> then </a:t>
            </a:r>
            <a:r>
              <a:rPr lang="en-US" altLang="en-US" sz="2400" b="1">
                <a:solidFill>
                  <a:srgbClr val="C00000"/>
                </a:solidFill>
              </a:rPr>
              <a:t>Pie Chart </a:t>
            </a:r>
            <a:r>
              <a:rPr lang="en-US" altLang="en-US" sz="2400"/>
              <a:t>then </a:t>
            </a:r>
            <a:r>
              <a:rPr lang="en-US" altLang="en-US" sz="2400" b="1">
                <a:solidFill>
                  <a:srgbClr val="C00000"/>
                </a:solidFill>
              </a:rPr>
              <a:t>With Summary</a:t>
            </a:r>
          </a:p>
          <a:p>
            <a:r>
              <a:rPr lang="en-US" altLang="en-US" sz="2400"/>
              <a:t>Categories in:  	Select Type of Degree</a:t>
            </a:r>
          </a:p>
          <a:p>
            <a:r>
              <a:rPr lang="en-US" altLang="en-US" sz="2400"/>
              <a:t>Counts in:		Select Frequency</a:t>
            </a:r>
          </a:p>
        </p:txBody>
      </p:sp>
      <p:sp>
        <p:nvSpPr>
          <p:cNvPr id="96260" name="Footer Placeholder 3">
            <a:extLst>
              <a:ext uri="{FF2B5EF4-FFF2-40B4-BE49-F238E27FC236}">
                <a16:creationId xmlns:a16="http://schemas.microsoft.com/office/drawing/2014/main" id="{D4181FC3-2801-0D28-6080-813F6F8F5521}"/>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200">
                <a:solidFill>
                  <a:schemeClr val="tx2"/>
                </a:solidFill>
                <a:cs typeface="Arial" panose="020B0604020202020204" pitchFamily="34" charset="0"/>
              </a:rPr>
              <a:t>Larson/Farber 5th ed.</a:t>
            </a:r>
          </a:p>
        </p:txBody>
      </p:sp>
      <p:sp>
        <p:nvSpPr>
          <p:cNvPr id="96261" name="Slide Number Placeholder 4">
            <a:extLst>
              <a:ext uri="{FF2B5EF4-FFF2-40B4-BE49-F238E27FC236}">
                <a16:creationId xmlns:a16="http://schemas.microsoft.com/office/drawing/2014/main" id="{CC309268-4B98-0A7C-45D6-59553D65475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62F841AA-D59F-4BF9-A188-B24F6E049278}" type="slidenum">
              <a:rPr lang="en-US" altLang="en-US" sz="1800">
                <a:solidFill>
                  <a:schemeClr val="tx2"/>
                </a:solidFill>
                <a:cs typeface="Arial" panose="020B0604020202020204" pitchFamily="34" charset="0"/>
              </a:rPr>
              <a:pPr>
                <a:spcBef>
                  <a:spcPct val="0"/>
                </a:spcBef>
                <a:buClrTx/>
                <a:buFontTx/>
                <a:buNone/>
              </a:pPr>
              <a:t>51</a:t>
            </a:fld>
            <a:endParaRPr lang="en-US" altLang="en-US" sz="1800">
              <a:solidFill>
                <a:schemeClr val="tx2"/>
              </a:solidFill>
              <a:cs typeface="Arial" panose="020B0604020202020204" pitchFamily="34" charset="0"/>
            </a:endParaRPr>
          </a:p>
        </p:txBody>
      </p:sp>
      <p:pic>
        <p:nvPicPr>
          <p:cNvPr id="96262" name="Picture 3">
            <a:extLst>
              <a:ext uri="{FF2B5EF4-FFF2-40B4-BE49-F238E27FC236}">
                <a16:creationId xmlns:a16="http://schemas.microsoft.com/office/drawing/2014/main" id="{B7F277A3-5B6B-A5CD-D988-3D6576868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511425"/>
            <a:ext cx="5222875"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Right Arrow 7">
            <a:extLst>
              <a:ext uri="{FF2B5EF4-FFF2-40B4-BE49-F238E27FC236}">
                <a16:creationId xmlns:a16="http://schemas.microsoft.com/office/drawing/2014/main" id="{1FB2EF55-3C8F-4637-9007-3651102C2605}"/>
              </a:ext>
            </a:extLst>
          </p:cNvPr>
          <p:cNvSpPr/>
          <p:nvPr/>
        </p:nvSpPr>
        <p:spPr>
          <a:xfrm rot="9228742">
            <a:off x="8824913" y="5646738"/>
            <a:ext cx="639762" cy="400050"/>
          </a:xfrm>
          <a:prstGeom prst="rightArrow">
            <a:avLst/>
          </a:prstGeom>
          <a:solidFill>
            <a:srgbClr val="C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pic>
        <p:nvPicPr>
          <p:cNvPr id="96264" name="Picture 1">
            <a:extLst>
              <a:ext uri="{FF2B5EF4-FFF2-40B4-BE49-F238E27FC236}">
                <a16:creationId xmlns:a16="http://schemas.microsoft.com/office/drawing/2014/main" id="{B57D8E90-F47D-9BFF-5B6D-D266E4A558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475" y="2471738"/>
            <a:ext cx="26955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Bent Arrow 2">
            <a:extLst>
              <a:ext uri="{FF2B5EF4-FFF2-40B4-BE49-F238E27FC236}">
                <a16:creationId xmlns:a16="http://schemas.microsoft.com/office/drawing/2014/main" id="{33A21F89-BB03-474F-BA94-6975DCF9F816}"/>
              </a:ext>
            </a:extLst>
          </p:cNvPr>
          <p:cNvSpPr/>
          <p:nvPr/>
        </p:nvSpPr>
        <p:spPr>
          <a:xfrm flipV="1">
            <a:off x="1770063" y="4259263"/>
            <a:ext cx="1136650" cy="935037"/>
          </a:xfrm>
          <a:prstGeom prst="bentArrow">
            <a:avLst>
              <a:gd name="adj1" fmla="val 25000"/>
              <a:gd name="adj2" fmla="val 25000"/>
              <a:gd name="adj3" fmla="val 25000"/>
              <a:gd name="adj4" fmla="val 41238"/>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271890C6-8A8C-95D2-07FB-D1296A2A10B8}"/>
              </a:ext>
            </a:extLst>
          </p:cNvPr>
          <p:cNvSpPr>
            <a:spLocks noGrp="1"/>
          </p:cNvSpPr>
          <p:nvPr>
            <p:ph type="title"/>
          </p:nvPr>
        </p:nvSpPr>
        <p:spPr>
          <a:xfrm>
            <a:off x="457200" y="274638"/>
            <a:ext cx="8229600" cy="565150"/>
          </a:xfrm>
        </p:spPr>
        <p:txBody>
          <a:bodyPr/>
          <a:lstStyle/>
          <a:p>
            <a:r>
              <a:rPr lang="en-US" altLang="en-US"/>
              <a:t>Using StatCrunch for Pie Chart</a:t>
            </a:r>
          </a:p>
        </p:txBody>
      </p:sp>
      <p:sp>
        <p:nvSpPr>
          <p:cNvPr id="97283" name="Footer Placeholder 3">
            <a:extLst>
              <a:ext uri="{FF2B5EF4-FFF2-40B4-BE49-F238E27FC236}">
                <a16:creationId xmlns:a16="http://schemas.microsoft.com/office/drawing/2014/main" id="{4A19C764-517F-474D-27C8-2F839D80BBC7}"/>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200">
                <a:solidFill>
                  <a:schemeClr val="tx2"/>
                </a:solidFill>
                <a:cs typeface="Arial" panose="020B0604020202020204" pitchFamily="34" charset="0"/>
              </a:rPr>
              <a:t>Larson/Farber 5th ed.</a:t>
            </a:r>
          </a:p>
        </p:txBody>
      </p:sp>
      <p:sp>
        <p:nvSpPr>
          <p:cNvPr id="97284" name="Slide Number Placeholder 4">
            <a:extLst>
              <a:ext uri="{FF2B5EF4-FFF2-40B4-BE49-F238E27FC236}">
                <a16:creationId xmlns:a16="http://schemas.microsoft.com/office/drawing/2014/main" id="{B8FDFDCB-AF29-4803-2F29-2B11D6233F5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39055351-3CF3-4CF5-B556-6AA3048EE02B}" type="slidenum">
              <a:rPr lang="en-US" altLang="en-US" sz="1800">
                <a:solidFill>
                  <a:schemeClr val="tx2"/>
                </a:solidFill>
                <a:cs typeface="Arial" panose="020B0604020202020204" pitchFamily="34" charset="0"/>
              </a:rPr>
              <a:pPr>
                <a:spcBef>
                  <a:spcPct val="0"/>
                </a:spcBef>
                <a:buClrTx/>
                <a:buFontTx/>
                <a:buNone/>
              </a:pPr>
              <a:t>52</a:t>
            </a:fld>
            <a:endParaRPr lang="en-US" altLang="en-US" sz="1800">
              <a:solidFill>
                <a:schemeClr val="tx2"/>
              </a:solidFill>
              <a:cs typeface="Arial" panose="020B0604020202020204" pitchFamily="34" charset="0"/>
            </a:endParaRPr>
          </a:p>
        </p:txBody>
      </p:sp>
      <p:pic>
        <p:nvPicPr>
          <p:cNvPr id="97285" name="Picture 1">
            <a:extLst>
              <a:ext uri="{FF2B5EF4-FFF2-40B4-BE49-F238E27FC236}">
                <a16:creationId xmlns:a16="http://schemas.microsoft.com/office/drawing/2014/main" id="{4E3F94B4-36B9-5447-4DDF-EBDD45ED0D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023938"/>
            <a:ext cx="7329488"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6464D571-661B-89DE-EFA0-78B67847D839}"/>
              </a:ext>
            </a:extLst>
          </p:cNvPr>
          <p:cNvSpPr>
            <a:spLocks noGrp="1"/>
          </p:cNvSpPr>
          <p:nvPr>
            <p:ph type="title"/>
          </p:nvPr>
        </p:nvSpPr>
        <p:spPr/>
        <p:txBody>
          <a:bodyPr/>
          <a:lstStyle/>
          <a:p>
            <a:r>
              <a:rPr lang="en-US" altLang="en-US"/>
              <a:t>Graphing Qualitative Data Sets</a:t>
            </a:r>
          </a:p>
        </p:txBody>
      </p:sp>
      <p:sp>
        <p:nvSpPr>
          <p:cNvPr id="11268" name="Content Placeholder 2">
            <a:extLst>
              <a:ext uri="{FF2B5EF4-FFF2-40B4-BE49-F238E27FC236}">
                <a16:creationId xmlns:a16="http://schemas.microsoft.com/office/drawing/2014/main" id="{1C5C400C-CFF8-94D7-BFC9-9F90A9F6E4C2}"/>
              </a:ext>
            </a:extLst>
          </p:cNvPr>
          <p:cNvSpPr>
            <a:spLocks noGrp="1"/>
          </p:cNvSpPr>
          <p:nvPr>
            <p:ph idx="1"/>
          </p:nvPr>
        </p:nvSpPr>
        <p:spPr>
          <a:xfrm>
            <a:off x="457200" y="1600200"/>
            <a:ext cx="8229600" cy="2463800"/>
          </a:xfrm>
        </p:spPr>
        <p:txBody>
          <a:bodyPr/>
          <a:lstStyle/>
          <a:p>
            <a:pPr>
              <a:buFont typeface="Arial" panose="020B0604020202020204" pitchFamily="34" charset="0"/>
              <a:buNone/>
            </a:pPr>
            <a:r>
              <a:rPr lang="en-US" altLang="en-US" b="1">
                <a:solidFill>
                  <a:schemeClr val="accent2"/>
                </a:solidFill>
              </a:rPr>
              <a:t>Pareto Chart</a:t>
            </a:r>
          </a:p>
          <a:p>
            <a:r>
              <a:rPr lang="en-US" altLang="en-US"/>
              <a:t>A vertical bar graph in which the height of each bar represents frequency or relative frequency.</a:t>
            </a:r>
          </a:p>
          <a:p>
            <a:r>
              <a:rPr lang="en-US" altLang="en-US"/>
              <a:t>The bars are positioned in order of decreasing height, with the tallest bar positioned at the left.</a:t>
            </a:r>
          </a:p>
        </p:txBody>
      </p:sp>
      <p:graphicFrame>
        <p:nvGraphicFramePr>
          <p:cNvPr id="98308" name="Chart 12">
            <a:extLst>
              <a:ext uri="{FF2B5EF4-FFF2-40B4-BE49-F238E27FC236}">
                <a16:creationId xmlns:a16="http://schemas.microsoft.com/office/drawing/2014/main" id="{71F6856C-9B98-44FC-12BE-5CA2180C3152}"/>
              </a:ext>
            </a:extLst>
          </p:cNvPr>
          <p:cNvGraphicFramePr>
            <a:graphicFrameLocks/>
          </p:cNvGraphicFramePr>
          <p:nvPr/>
        </p:nvGraphicFramePr>
        <p:xfrm>
          <a:off x="4340225" y="3795713"/>
          <a:ext cx="4078288" cy="2430462"/>
        </p:xfrm>
        <a:graphic>
          <a:graphicData uri="http://schemas.openxmlformats.org/presentationml/2006/ole">
            <mc:AlternateContent xmlns:mc="http://schemas.openxmlformats.org/markup-compatibility/2006">
              <mc:Choice xmlns:v="urn:schemas-microsoft-com:vml" Requires="v">
                <p:oleObj r:id="rId3" imgW="4078577" imgH="2426418" progId="Excel.Chart.8">
                  <p:embed/>
                </p:oleObj>
              </mc:Choice>
              <mc:Fallback>
                <p:oleObj r:id="rId3" imgW="4078577" imgH="2426418" progId="Excel.Chart.8">
                  <p:embed/>
                  <p:pic>
                    <p:nvPicPr>
                      <p:cNvPr id="0" name="Chart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0225" y="3795713"/>
                        <a:ext cx="4078288"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a:extLst>
              <a:ext uri="{FF2B5EF4-FFF2-40B4-BE49-F238E27FC236}">
                <a16:creationId xmlns:a16="http://schemas.microsoft.com/office/drawing/2014/main" id="{1CF50A60-26EC-4E82-829C-2731BCE186F2}"/>
              </a:ext>
            </a:extLst>
          </p:cNvPr>
          <p:cNvSpPr txBox="1"/>
          <p:nvPr/>
        </p:nvSpPr>
        <p:spPr>
          <a:xfrm>
            <a:off x="6119813" y="5868988"/>
            <a:ext cx="1346200" cy="396875"/>
          </a:xfrm>
          <a:prstGeom prst="rect">
            <a:avLst/>
          </a:prstGeom>
          <a:noFill/>
        </p:spPr>
        <p:txBody>
          <a:bodyPr>
            <a:spAutoFit/>
          </a:bodyPr>
          <a:lstStyle/>
          <a:p>
            <a:pPr eaLnBrk="1" hangingPunct="1">
              <a:defRPr/>
            </a:pPr>
            <a:r>
              <a:rPr lang="en-US" sz="2000" dirty="0">
                <a:latin typeface="+mn-lt"/>
                <a:cs typeface="Arial" charset="0"/>
              </a:rPr>
              <a:t>Categories</a:t>
            </a:r>
          </a:p>
        </p:txBody>
      </p:sp>
      <p:sp>
        <p:nvSpPr>
          <p:cNvPr id="8" name="TextBox 7">
            <a:extLst>
              <a:ext uri="{FF2B5EF4-FFF2-40B4-BE49-F238E27FC236}">
                <a16:creationId xmlns:a16="http://schemas.microsoft.com/office/drawing/2014/main" id="{765148A1-647A-47BE-BDF0-94317C8DF637}"/>
              </a:ext>
            </a:extLst>
          </p:cNvPr>
          <p:cNvSpPr txBox="1"/>
          <p:nvPr/>
        </p:nvSpPr>
        <p:spPr>
          <a:xfrm rot="16200000">
            <a:off x="4221163" y="4937125"/>
            <a:ext cx="1270000" cy="396875"/>
          </a:xfrm>
          <a:prstGeom prst="rect">
            <a:avLst/>
          </a:prstGeom>
          <a:noFill/>
        </p:spPr>
        <p:txBody>
          <a:bodyPr>
            <a:spAutoFit/>
          </a:bodyPr>
          <a:lstStyle/>
          <a:p>
            <a:pPr eaLnBrk="1" hangingPunct="1">
              <a:defRPr/>
            </a:pPr>
            <a:r>
              <a:rPr lang="en-US" sz="2000" dirty="0">
                <a:latin typeface="+mn-lt"/>
                <a:cs typeface="Arial" charset="0"/>
              </a:rPr>
              <a:t>Frequency</a:t>
            </a:r>
          </a:p>
        </p:txBody>
      </p:sp>
      <p:sp>
        <p:nvSpPr>
          <p:cNvPr id="98311" name="Slide Number Placeholder 3">
            <a:extLst>
              <a:ext uri="{FF2B5EF4-FFF2-40B4-BE49-F238E27FC236}">
                <a16:creationId xmlns:a16="http://schemas.microsoft.com/office/drawing/2014/main" id="{EA85D3CD-5A3F-BA18-30EA-0FC62694FA75}"/>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831D948D-EBD3-428F-B616-B3A8B088D1FA}"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53</a:t>
            </a:fld>
            <a:r>
              <a:rPr lang="en-US" altLang="en-US" sz="1200">
                <a:latin typeface="Arial" panose="020B0604020202020204" pitchFamily="34" charset="0"/>
                <a:cs typeface="Arial" panose="020B0604020202020204" pitchFamily="34" charset="0"/>
              </a:rPr>
              <a:t> </a:t>
            </a:r>
          </a:p>
        </p:txBody>
      </p:sp>
      <p:sp>
        <p:nvSpPr>
          <p:cNvPr id="98312" name="Footer Placeholder 2">
            <a:extLst>
              <a:ext uri="{FF2B5EF4-FFF2-40B4-BE49-F238E27FC236}">
                <a16:creationId xmlns:a16="http://schemas.microsoft.com/office/drawing/2014/main" id="{7E3D20B0-167B-C30E-DAAA-A8377C3B2594}"/>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899173C5-6CE3-A13A-1049-D3F9D185E9F4}"/>
              </a:ext>
            </a:extLst>
          </p:cNvPr>
          <p:cNvSpPr>
            <a:spLocks noGrp="1"/>
          </p:cNvSpPr>
          <p:nvPr>
            <p:ph type="title"/>
          </p:nvPr>
        </p:nvSpPr>
        <p:spPr/>
        <p:txBody>
          <a:bodyPr/>
          <a:lstStyle/>
          <a:p>
            <a:r>
              <a:rPr lang="en-US" altLang="en-US">
                <a:solidFill>
                  <a:srgbClr val="83BB35"/>
                </a:solidFill>
              </a:rPr>
              <a:t>Example: Constructing a Pareto Chart</a:t>
            </a:r>
          </a:p>
        </p:txBody>
      </p:sp>
      <p:sp>
        <p:nvSpPr>
          <p:cNvPr id="100355" name="Content Placeholder 2">
            <a:extLst>
              <a:ext uri="{FF2B5EF4-FFF2-40B4-BE49-F238E27FC236}">
                <a16:creationId xmlns:a16="http://schemas.microsoft.com/office/drawing/2014/main" id="{0DD214A2-4EAE-DC36-153F-35EF4E53C973}"/>
              </a:ext>
            </a:extLst>
          </p:cNvPr>
          <p:cNvSpPr>
            <a:spLocks noGrp="1"/>
          </p:cNvSpPr>
          <p:nvPr>
            <p:ph idx="1"/>
          </p:nvPr>
        </p:nvSpPr>
        <p:spPr>
          <a:xfrm>
            <a:off x="457200" y="1527175"/>
            <a:ext cx="8229600" cy="3916363"/>
          </a:xfrm>
        </p:spPr>
        <p:txBody>
          <a:bodyPr/>
          <a:lstStyle/>
          <a:p>
            <a:pPr marL="0" indent="0">
              <a:buFont typeface="Arial" panose="020B0604020202020204" pitchFamily="34" charset="0"/>
              <a:buNone/>
            </a:pPr>
            <a:r>
              <a:rPr lang="en-US" altLang="en-US"/>
              <a:t>In a recent year, the retail industry lost $36.5 billion in inventory shrinkage. Inventory shrinkage is the loss of inventory through breakage, pilferage, shoplifting, and so on. The causes of the inventory shrinkage are administrative error ($5.4 billion), employee theft ($15.9 billion), shoplifting ($12.7 billion), and vendor fraud ($1.4 billion). Use a Pareto chart to organize this data. </a:t>
            </a:r>
            <a:r>
              <a:rPr lang="en-US" altLang="en-US" sz="2400" i="1">
                <a:solidFill>
                  <a:schemeClr val="tx2"/>
                </a:solidFill>
              </a:rPr>
              <a:t>(Source: National Retail Federation and Center for Retailing Education, University of Florida)</a:t>
            </a:r>
          </a:p>
          <a:p>
            <a:pPr marL="0" indent="0">
              <a:buFont typeface="Arial" panose="020B0604020202020204" pitchFamily="34" charset="0"/>
              <a:buNone/>
            </a:pPr>
            <a:endParaRPr lang="en-US" altLang="en-US"/>
          </a:p>
        </p:txBody>
      </p:sp>
      <p:sp>
        <p:nvSpPr>
          <p:cNvPr id="100356" name="Slide Number Placeholder 3">
            <a:extLst>
              <a:ext uri="{FF2B5EF4-FFF2-40B4-BE49-F238E27FC236}">
                <a16:creationId xmlns:a16="http://schemas.microsoft.com/office/drawing/2014/main" id="{2FE46D87-8BA9-F856-133F-B0BC32EF0210}"/>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992F0DA5-973D-49F4-A0D3-5120AE8BEB93}"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54</a:t>
            </a:fld>
            <a:r>
              <a:rPr lang="en-US" altLang="en-US" sz="1200">
                <a:latin typeface="Arial" panose="020B0604020202020204" pitchFamily="34" charset="0"/>
                <a:cs typeface="Arial" panose="020B0604020202020204" pitchFamily="34" charset="0"/>
              </a:rPr>
              <a:t> </a:t>
            </a:r>
          </a:p>
        </p:txBody>
      </p:sp>
      <p:sp>
        <p:nvSpPr>
          <p:cNvPr id="100357" name="Footer Placeholder 2">
            <a:extLst>
              <a:ext uri="{FF2B5EF4-FFF2-40B4-BE49-F238E27FC236}">
                <a16:creationId xmlns:a16="http://schemas.microsoft.com/office/drawing/2014/main" id="{FC14A4C8-A09C-2A50-8377-D3B96ED0C313}"/>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A9384BC4-D6DC-44F7-82AB-9CB191E6F2E8}"/>
              </a:ext>
            </a:extLst>
          </p:cNvPr>
          <p:cNvSpPr>
            <a:spLocks noGrp="1"/>
          </p:cNvSpPr>
          <p:nvPr>
            <p:ph type="title"/>
          </p:nvPr>
        </p:nvSpPr>
        <p:spPr/>
        <p:txBody>
          <a:bodyPr/>
          <a:lstStyle/>
          <a:p>
            <a:r>
              <a:rPr lang="en-US" altLang="en-US">
                <a:solidFill>
                  <a:srgbClr val="83BB35"/>
                </a:solidFill>
              </a:rPr>
              <a:t>Solution: Constructing a Pareto Chart</a:t>
            </a:r>
          </a:p>
        </p:txBody>
      </p:sp>
      <p:graphicFrame>
        <p:nvGraphicFramePr>
          <p:cNvPr id="63512" name="Group 24">
            <a:extLst>
              <a:ext uri="{FF2B5EF4-FFF2-40B4-BE49-F238E27FC236}">
                <a16:creationId xmlns:a16="http://schemas.microsoft.com/office/drawing/2014/main" id="{8CDE8C26-ABEE-421E-B696-3B9698AD62D4}"/>
              </a:ext>
            </a:extLst>
          </p:cNvPr>
          <p:cNvGraphicFramePr>
            <a:graphicFrameLocks noGrp="1"/>
          </p:cNvGraphicFramePr>
          <p:nvPr/>
        </p:nvGraphicFramePr>
        <p:xfrm>
          <a:off x="363538" y="1866900"/>
          <a:ext cx="3033712" cy="2438400"/>
        </p:xfrm>
        <a:graphic>
          <a:graphicData uri="http://schemas.openxmlformats.org/drawingml/2006/table">
            <a:tbl>
              <a:tblPr/>
              <a:tblGrid>
                <a:gridCol w="1625600">
                  <a:extLst>
                    <a:ext uri="{9D8B030D-6E8A-4147-A177-3AD203B41FA5}">
                      <a16:colId xmlns:a16="http://schemas.microsoft.com/office/drawing/2014/main" val="20000"/>
                    </a:ext>
                  </a:extLst>
                </a:gridCol>
                <a:gridCol w="1408112">
                  <a:extLst>
                    <a:ext uri="{9D8B030D-6E8A-4147-A177-3AD203B41FA5}">
                      <a16:colId xmlns:a16="http://schemas.microsoft.com/office/drawing/2014/main" val="20001"/>
                    </a:ext>
                  </a:extLst>
                </a:gridCol>
              </a:tblGrid>
              <a:tr h="548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Times New Roman" pitchFamily="18" charset="0"/>
                          <a:cs typeface="Arial" charset="0"/>
                        </a:rPr>
                        <a:t>Cause</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Times New Roman" pitchFamily="18" charset="0"/>
                          <a:cs typeface="Arial" charset="0"/>
                        </a:rPr>
                        <a:t>$ (billion)</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96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Arial" charset="0"/>
                        </a:rPr>
                        <a:t>Admin. error</a:t>
                      </a: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Arial" charset="0"/>
                        </a:rPr>
                        <a:t>  5.4</a:t>
                      </a: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7009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Arial" charset="0"/>
                        </a:rPr>
                        <a:t>Employee theft</a:t>
                      </a: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Arial" charset="0"/>
                        </a:rPr>
                        <a:t>15.9</a:t>
                      </a: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96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Arial" charset="0"/>
                        </a:rPr>
                        <a:t>Shoplifting</a:t>
                      </a: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Arial" charset="0"/>
                        </a:rPr>
                        <a:t>12.7</a:t>
                      </a: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6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Arial" charset="0"/>
                        </a:rPr>
                        <a:t>Vendor fraud</a:t>
                      </a: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Arial" charset="0"/>
                        </a:rPr>
                        <a:t>  1.4</a:t>
                      </a: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2420" name="Chart 7">
            <a:extLst>
              <a:ext uri="{FF2B5EF4-FFF2-40B4-BE49-F238E27FC236}">
                <a16:creationId xmlns:a16="http://schemas.microsoft.com/office/drawing/2014/main" id="{B3F65574-FDF0-9043-ABE7-18AA6845F601}"/>
              </a:ext>
            </a:extLst>
          </p:cNvPr>
          <p:cNvGraphicFramePr>
            <a:graphicFrameLocks/>
          </p:cNvGraphicFramePr>
          <p:nvPr/>
        </p:nvGraphicFramePr>
        <p:xfrm>
          <a:off x="3459163" y="1185863"/>
          <a:ext cx="5114925" cy="3432175"/>
        </p:xfrm>
        <a:graphic>
          <a:graphicData uri="http://schemas.openxmlformats.org/presentationml/2006/ole">
            <mc:AlternateContent xmlns:mc="http://schemas.openxmlformats.org/markup-compatibility/2006">
              <mc:Choice xmlns:v="urn:schemas-microsoft-com:vml" Requires="v">
                <p:oleObj name="Chart" r:id="rId3" imgW="5076825" imgH="3409950" progId="Excel.Chart.8">
                  <p:embed/>
                </p:oleObj>
              </mc:Choice>
              <mc:Fallback>
                <p:oleObj name="Chart" r:id="rId3" imgW="5076825" imgH="3409950" progId="Excel.Chart.8">
                  <p:embed/>
                  <p:pic>
                    <p:nvPicPr>
                      <p:cNvPr id="0" name="Char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9163" y="1185863"/>
                        <a:ext cx="5114925"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a:extLst>
              <a:ext uri="{FF2B5EF4-FFF2-40B4-BE49-F238E27FC236}">
                <a16:creationId xmlns:a16="http://schemas.microsoft.com/office/drawing/2014/main" id="{69E11ACC-28C4-44BE-8840-F734F70454DD}"/>
              </a:ext>
            </a:extLst>
          </p:cNvPr>
          <p:cNvSpPr txBox="1"/>
          <p:nvPr/>
        </p:nvSpPr>
        <p:spPr>
          <a:xfrm>
            <a:off x="481013" y="4924425"/>
            <a:ext cx="8213725" cy="1187450"/>
          </a:xfrm>
          <a:prstGeom prst="rect">
            <a:avLst/>
          </a:prstGeom>
          <a:noFill/>
        </p:spPr>
        <p:txBody>
          <a:bodyPr>
            <a:spAutoFit/>
          </a:bodyPr>
          <a:lstStyle/>
          <a:p>
            <a:pPr eaLnBrk="1" hangingPunct="1">
              <a:defRPr/>
            </a:pPr>
            <a:r>
              <a:rPr lang="en-US" sz="2400" dirty="0">
                <a:latin typeface="+mn-lt"/>
                <a:cs typeface="Arial" charset="0"/>
              </a:rPr>
              <a:t>From the graph, it is easy to see that the causes of inventory shrinkage that should be addressed first are employee theft and shoplifting.</a:t>
            </a:r>
          </a:p>
        </p:txBody>
      </p:sp>
      <p:sp>
        <p:nvSpPr>
          <p:cNvPr id="102422" name="Slide Number Placeholder 3">
            <a:extLst>
              <a:ext uri="{FF2B5EF4-FFF2-40B4-BE49-F238E27FC236}">
                <a16:creationId xmlns:a16="http://schemas.microsoft.com/office/drawing/2014/main" id="{52CE27B6-4D0B-3519-BB4D-E52A58FD5FEB}"/>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1ADC8125-7E95-47C4-9173-1F1FC762BD27}"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55</a:t>
            </a:fld>
            <a:r>
              <a:rPr lang="en-US" altLang="en-US" sz="1200">
                <a:latin typeface="Arial" panose="020B0604020202020204" pitchFamily="34" charset="0"/>
                <a:cs typeface="Arial" panose="020B0604020202020204" pitchFamily="34" charset="0"/>
              </a:rPr>
              <a:t> </a:t>
            </a:r>
          </a:p>
        </p:txBody>
      </p:sp>
      <p:sp>
        <p:nvSpPr>
          <p:cNvPr id="102423" name="Footer Placeholder 2">
            <a:extLst>
              <a:ext uri="{FF2B5EF4-FFF2-40B4-BE49-F238E27FC236}">
                <a16:creationId xmlns:a16="http://schemas.microsoft.com/office/drawing/2014/main" id="{5A6D591E-E67E-FDB8-AA68-8D3EAC0F193D}"/>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5E20B215-1323-691B-99A4-3B692441D32B}"/>
              </a:ext>
            </a:extLst>
          </p:cNvPr>
          <p:cNvSpPr>
            <a:spLocks noGrp="1"/>
          </p:cNvSpPr>
          <p:nvPr>
            <p:ph type="title"/>
          </p:nvPr>
        </p:nvSpPr>
        <p:spPr/>
        <p:txBody>
          <a:bodyPr/>
          <a:lstStyle/>
          <a:p>
            <a:r>
              <a:rPr lang="en-US" altLang="en-US"/>
              <a:t>MyStatLab Example</a:t>
            </a:r>
          </a:p>
        </p:txBody>
      </p:sp>
      <p:sp>
        <p:nvSpPr>
          <p:cNvPr id="104451" name="Footer Placeholder 3">
            <a:extLst>
              <a:ext uri="{FF2B5EF4-FFF2-40B4-BE49-F238E27FC236}">
                <a16:creationId xmlns:a16="http://schemas.microsoft.com/office/drawing/2014/main" id="{70057B93-6579-F115-0684-991A8D524610}"/>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200">
                <a:solidFill>
                  <a:schemeClr val="tx2"/>
                </a:solidFill>
                <a:cs typeface="Arial" panose="020B0604020202020204" pitchFamily="34" charset="0"/>
              </a:rPr>
              <a:t>Larson/Farber 5th ed.</a:t>
            </a:r>
          </a:p>
        </p:txBody>
      </p:sp>
      <p:sp>
        <p:nvSpPr>
          <p:cNvPr id="104452" name="Slide Number Placeholder 4">
            <a:extLst>
              <a:ext uri="{FF2B5EF4-FFF2-40B4-BE49-F238E27FC236}">
                <a16:creationId xmlns:a16="http://schemas.microsoft.com/office/drawing/2014/main" id="{F349E65F-8544-395D-3CA1-863B25775B6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BFA61DDF-470E-4242-9C69-9FF3A155B7E1}" type="slidenum">
              <a:rPr lang="en-US" altLang="en-US" sz="1800">
                <a:solidFill>
                  <a:schemeClr val="tx2"/>
                </a:solidFill>
                <a:cs typeface="Arial" panose="020B0604020202020204" pitchFamily="34" charset="0"/>
              </a:rPr>
              <a:pPr>
                <a:spcBef>
                  <a:spcPct val="0"/>
                </a:spcBef>
                <a:buClrTx/>
                <a:buFontTx/>
                <a:buNone/>
              </a:pPr>
              <a:t>56</a:t>
            </a:fld>
            <a:endParaRPr lang="en-US" altLang="en-US" sz="1800">
              <a:solidFill>
                <a:schemeClr val="tx2"/>
              </a:solidFill>
              <a:cs typeface="Arial" panose="020B0604020202020204" pitchFamily="34" charset="0"/>
            </a:endParaRPr>
          </a:p>
        </p:txBody>
      </p:sp>
      <p:pic>
        <p:nvPicPr>
          <p:cNvPr id="104453" name="Picture 3">
            <a:extLst>
              <a:ext uri="{FF2B5EF4-FFF2-40B4-BE49-F238E27FC236}">
                <a16:creationId xmlns:a16="http://schemas.microsoft.com/office/drawing/2014/main" id="{E269946E-2D13-7133-8D33-0D64F88BC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71575"/>
            <a:ext cx="9126538"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D3C07C50-86DF-1FD2-9F07-DA819EB2A8AE}"/>
              </a:ext>
            </a:extLst>
          </p:cNvPr>
          <p:cNvSpPr>
            <a:spLocks noGrp="1"/>
          </p:cNvSpPr>
          <p:nvPr>
            <p:ph type="title"/>
          </p:nvPr>
        </p:nvSpPr>
        <p:spPr/>
        <p:txBody>
          <a:bodyPr/>
          <a:lstStyle/>
          <a:p>
            <a:r>
              <a:rPr lang="en-US" altLang="en-US"/>
              <a:t>Graphing Paired Data Sets</a:t>
            </a:r>
          </a:p>
        </p:txBody>
      </p:sp>
      <p:sp>
        <p:nvSpPr>
          <p:cNvPr id="87043" name="Content Placeholder 2">
            <a:extLst>
              <a:ext uri="{FF2B5EF4-FFF2-40B4-BE49-F238E27FC236}">
                <a16:creationId xmlns:a16="http://schemas.microsoft.com/office/drawing/2014/main" id="{A3EF016C-9B7C-1CB0-8E70-A1F47BD2B0D2}"/>
              </a:ext>
            </a:extLst>
          </p:cNvPr>
          <p:cNvSpPr>
            <a:spLocks noGrp="1"/>
          </p:cNvSpPr>
          <p:nvPr>
            <p:ph idx="1"/>
          </p:nvPr>
        </p:nvSpPr>
        <p:spPr>
          <a:xfrm>
            <a:off x="363538" y="1133475"/>
            <a:ext cx="8229600" cy="4525963"/>
          </a:xfrm>
        </p:spPr>
        <p:txBody>
          <a:bodyPr/>
          <a:lstStyle/>
          <a:p>
            <a:pPr>
              <a:buFont typeface="Arial" panose="020B0604020202020204" pitchFamily="34" charset="0"/>
              <a:buNone/>
            </a:pPr>
            <a:r>
              <a:rPr lang="en-US" altLang="en-US" b="1">
                <a:solidFill>
                  <a:schemeClr val="accent2"/>
                </a:solidFill>
              </a:rPr>
              <a:t>Paired Data Sets</a:t>
            </a:r>
          </a:p>
          <a:p>
            <a:r>
              <a:rPr lang="en-US" altLang="en-US"/>
              <a:t>Each entry in one data set corresponds to one entry in a second data set.</a:t>
            </a:r>
          </a:p>
          <a:p>
            <a:r>
              <a:rPr lang="en-US" altLang="en-US"/>
              <a:t>Graph using a </a:t>
            </a:r>
            <a:r>
              <a:rPr lang="en-US" altLang="en-US" b="1"/>
              <a:t>scatter plot.</a:t>
            </a:r>
          </a:p>
          <a:p>
            <a:pPr lvl="1"/>
            <a:r>
              <a:rPr lang="en-US" altLang="en-US" sz="2400"/>
              <a:t>The ordered pairs are graphed as</a:t>
            </a:r>
            <a:br>
              <a:rPr lang="en-US" altLang="en-US" sz="2400"/>
            </a:br>
            <a:r>
              <a:rPr lang="en-US" altLang="en-US" sz="2400"/>
              <a:t>points in a coordinate plane.</a:t>
            </a:r>
          </a:p>
          <a:p>
            <a:pPr lvl="1"/>
            <a:r>
              <a:rPr lang="en-US" altLang="en-US" sz="2400"/>
              <a:t>Used to show the relationship </a:t>
            </a:r>
            <a:br>
              <a:rPr lang="en-US" altLang="en-US" sz="2400"/>
            </a:br>
            <a:r>
              <a:rPr lang="en-US" altLang="en-US" sz="2400"/>
              <a:t>between two quantitative variables.</a:t>
            </a:r>
          </a:p>
          <a:p>
            <a:pPr lvl="1"/>
            <a:r>
              <a:rPr lang="en-US" altLang="en-US" sz="2400"/>
              <a:t>Examples:  </a:t>
            </a:r>
          </a:p>
          <a:p>
            <a:pPr lvl="2"/>
            <a:r>
              <a:rPr lang="en-US" altLang="en-US" sz="2400"/>
              <a:t>Salary vs. years experience</a:t>
            </a:r>
          </a:p>
          <a:p>
            <a:pPr lvl="2"/>
            <a:r>
              <a:rPr lang="en-US" altLang="en-US" sz="2400"/>
              <a:t>Age of car vs. value of car</a:t>
            </a:r>
          </a:p>
          <a:p>
            <a:pPr lvl="1"/>
            <a:endParaRPr lang="en-US" altLang="en-US"/>
          </a:p>
          <a:p>
            <a:endParaRPr lang="en-US" altLang="en-US" b="1"/>
          </a:p>
        </p:txBody>
      </p:sp>
      <p:sp>
        <p:nvSpPr>
          <p:cNvPr id="105476" name="Footer Placeholder 3">
            <a:extLst>
              <a:ext uri="{FF2B5EF4-FFF2-40B4-BE49-F238E27FC236}">
                <a16:creationId xmlns:a16="http://schemas.microsoft.com/office/drawing/2014/main" id="{871AA75C-E4F7-CFD1-9251-B40713D44C4F}"/>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200">
                <a:solidFill>
                  <a:schemeClr val="tx2"/>
                </a:solidFill>
                <a:cs typeface="Arial" panose="020B0604020202020204" pitchFamily="34" charset="0"/>
              </a:rPr>
              <a:t>Larson/Farber 4th ed.</a:t>
            </a:r>
          </a:p>
        </p:txBody>
      </p:sp>
      <p:sp>
        <p:nvSpPr>
          <p:cNvPr id="105477" name="Slide Number Placeholder 4">
            <a:extLst>
              <a:ext uri="{FF2B5EF4-FFF2-40B4-BE49-F238E27FC236}">
                <a16:creationId xmlns:a16="http://schemas.microsoft.com/office/drawing/2014/main" id="{9240AFEF-BA1D-1C30-558E-F14C1896C4A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4B9CC1B3-C5E3-4466-8D50-9F94245C69C7}" type="slidenum">
              <a:rPr lang="en-US" altLang="en-US" sz="1800">
                <a:solidFill>
                  <a:schemeClr val="tx2"/>
                </a:solidFill>
                <a:cs typeface="Arial" panose="020B0604020202020204" pitchFamily="34" charset="0"/>
              </a:rPr>
              <a:pPr>
                <a:spcBef>
                  <a:spcPct val="0"/>
                </a:spcBef>
                <a:buClrTx/>
                <a:buFontTx/>
                <a:buNone/>
              </a:pPr>
              <a:t>57</a:t>
            </a:fld>
            <a:endParaRPr lang="en-US" altLang="en-US" sz="1800">
              <a:solidFill>
                <a:schemeClr val="tx2"/>
              </a:solidFill>
              <a:cs typeface="Arial" panose="020B0604020202020204" pitchFamily="34" charset="0"/>
            </a:endParaRPr>
          </a:p>
        </p:txBody>
      </p:sp>
      <p:grpSp>
        <p:nvGrpSpPr>
          <p:cNvPr id="105478" name="Group 23">
            <a:extLst>
              <a:ext uri="{FF2B5EF4-FFF2-40B4-BE49-F238E27FC236}">
                <a16:creationId xmlns:a16="http://schemas.microsoft.com/office/drawing/2014/main" id="{8170897C-A6C8-FD92-0771-F5B8A16103DC}"/>
              </a:ext>
            </a:extLst>
          </p:cNvPr>
          <p:cNvGrpSpPr>
            <a:grpSpLocks/>
          </p:cNvGrpSpPr>
          <p:nvPr/>
        </p:nvGrpSpPr>
        <p:grpSpPr bwMode="auto">
          <a:xfrm>
            <a:off x="6575425" y="3687763"/>
            <a:ext cx="2017713" cy="2017712"/>
            <a:chOff x="6792671" y="3266508"/>
            <a:chExt cx="2017486" cy="2017486"/>
          </a:xfrm>
        </p:grpSpPr>
        <p:cxnSp>
          <p:nvCxnSpPr>
            <p:cNvPr id="7" name="Straight Arrow Connector 6">
              <a:extLst>
                <a:ext uri="{FF2B5EF4-FFF2-40B4-BE49-F238E27FC236}">
                  <a16:creationId xmlns:a16="http://schemas.microsoft.com/office/drawing/2014/main" id="{E8B0918F-3A78-44A4-AE1A-DFC5C152863F}"/>
                </a:ext>
              </a:extLst>
            </p:cNvPr>
            <p:cNvCxnSpPr/>
            <p:nvPr/>
          </p:nvCxnSpPr>
          <p:spPr>
            <a:xfrm rot="16200000" flipV="1">
              <a:off x="5886310" y="4274457"/>
              <a:ext cx="2017486" cy="1588"/>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079CB14-28B3-4874-AA17-1E6365CE5194}"/>
                </a:ext>
              </a:extLst>
            </p:cNvPr>
            <p:cNvCxnSpPr/>
            <p:nvPr/>
          </p:nvCxnSpPr>
          <p:spPr>
            <a:xfrm rot="10800000" flipH="1" flipV="1">
              <a:off x="6792671" y="5123675"/>
              <a:ext cx="2017486" cy="1587"/>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C765FF1-B685-4488-ABA5-3CF04BBBDF8B}"/>
                </a:ext>
              </a:extLst>
            </p:cNvPr>
            <p:cNvSpPr/>
            <p:nvPr/>
          </p:nvSpPr>
          <p:spPr>
            <a:xfrm>
              <a:off x="7314900" y="3599846"/>
              <a:ext cx="73017" cy="730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10" name="Oval 9">
              <a:extLst>
                <a:ext uri="{FF2B5EF4-FFF2-40B4-BE49-F238E27FC236}">
                  <a16:creationId xmlns:a16="http://schemas.microsoft.com/office/drawing/2014/main" id="{5CD1145A-4408-421A-A2F4-FF0DE3BA6644}"/>
                </a:ext>
              </a:extLst>
            </p:cNvPr>
            <p:cNvSpPr/>
            <p:nvPr/>
          </p:nvSpPr>
          <p:spPr>
            <a:xfrm>
              <a:off x="8440311" y="4869703"/>
              <a:ext cx="73017" cy="730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11" name="Oval 10">
              <a:extLst>
                <a:ext uri="{FF2B5EF4-FFF2-40B4-BE49-F238E27FC236}">
                  <a16:creationId xmlns:a16="http://schemas.microsoft.com/office/drawing/2014/main" id="{964550DA-20AF-4864-B9B3-B5B18C7B4DAC}"/>
                </a:ext>
              </a:extLst>
            </p:cNvPr>
            <p:cNvSpPr/>
            <p:nvPr/>
          </p:nvSpPr>
          <p:spPr>
            <a:xfrm>
              <a:off x="7460934" y="3977628"/>
              <a:ext cx="71429" cy="714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12" name="Oval 11">
              <a:extLst>
                <a:ext uri="{FF2B5EF4-FFF2-40B4-BE49-F238E27FC236}">
                  <a16:creationId xmlns:a16="http://schemas.microsoft.com/office/drawing/2014/main" id="{F373B2F4-0AB2-46C4-80F7-048A4D783B29}"/>
                </a:ext>
              </a:extLst>
            </p:cNvPr>
            <p:cNvSpPr/>
            <p:nvPr/>
          </p:nvSpPr>
          <p:spPr>
            <a:xfrm>
              <a:off x="8222848" y="4347474"/>
              <a:ext cx="71429" cy="714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13" name="Oval 12">
              <a:extLst>
                <a:ext uri="{FF2B5EF4-FFF2-40B4-BE49-F238E27FC236}">
                  <a16:creationId xmlns:a16="http://schemas.microsoft.com/office/drawing/2014/main" id="{4ED29D69-4AAD-4A45-B861-9639264BCD6A}"/>
                </a:ext>
              </a:extLst>
            </p:cNvPr>
            <p:cNvSpPr/>
            <p:nvPr/>
          </p:nvSpPr>
          <p:spPr>
            <a:xfrm>
              <a:off x="7721255" y="4020486"/>
              <a:ext cx="73017" cy="730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14" name="Oval 13">
              <a:extLst>
                <a:ext uri="{FF2B5EF4-FFF2-40B4-BE49-F238E27FC236}">
                  <a16:creationId xmlns:a16="http://schemas.microsoft.com/office/drawing/2014/main" id="{C38E75D0-1E85-4B24-90F6-C92285E515DF}"/>
                </a:ext>
              </a:extLst>
            </p:cNvPr>
            <p:cNvSpPr/>
            <p:nvPr/>
          </p:nvSpPr>
          <p:spPr>
            <a:xfrm>
              <a:off x="8178403" y="3926834"/>
              <a:ext cx="73017" cy="714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15" name="Oval 14">
              <a:extLst>
                <a:ext uri="{FF2B5EF4-FFF2-40B4-BE49-F238E27FC236}">
                  <a16:creationId xmlns:a16="http://schemas.microsoft.com/office/drawing/2014/main" id="{BF86F59A-679F-4743-900A-617E0E732AA3}"/>
                </a:ext>
              </a:extLst>
            </p:cNvPr>
            <p:cNvSpPr/>
            <p:nvPr/>
          </p:nvSpPr>
          <p:spPr>
            <a:xfrm>
              <a:off x="8040306" y="4469698"/>
              <a:ext cx="73017" cy="730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16" name="Oval 15">
              <a:extLst>
                <a:ext uri="{FF2B5EF4-FFF2-40B4-BE49-F238E27FC236}">
                  <a16:creationId xmlns:a16="http://schemas.microsoft.com/office/drawing/2014/main" id="{00A2100F-7D9D-46AC-A576-289D2A3EDFD7}"/>
                </a:ext>
              </a:extLst>
            </p:cNvPr>
            <p:cNvSpPr/>
            <p:nvPr/>
          </p:nvSpPr>
          <p:spPr>
            <a:xfrm>
              <a:off x="8338722" y="4607795"/>
              <a:ext cx="73017" cy="730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17" name="Oval 16">
              <a:extLst>
                <a:ext uri="{FF2B5EF4-FFF2-40B4-BE49-F238E27FC236}">
                  <a16:creationId xmlns:a16="http://schemas.microsoft.com/office/drawing/2014/main" id="{5F63C5AC-5B0C-443F-ABE1-4FEB40EDA34F}"/>
                </a:ext>
              </a:extLst>
            </p:cNvPr>
            <p:cNvSpPr/>
            <p:nvPr/>
          </p:nvSpPr>
          <p:spPr>
            <a:xfrm>
              <a:off x="7613317" y="3549051"/>
              <a:ext cx="71429" cy="730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18" name="Oval 17">
              <a:extLst>
                <a:ext uri="{FF2B5EF4-FFF2-40B4-BE49-F238E27FC236}">
                  <a16:creationId xmlns:a16="http://schemas.microsoft.com/office/drawing/2014/main" id="{2634CC10-BA24-4E1D-9510-EE4C85649555}"/>
                </a:ext>
              </a:extLst>
            </p:cNvPr>
            <p:cNvSpPr/>
            <p:nvPr/>
          </p:nvSpPr>
          <p:spPr>
            <a:xfrm>
              <a:off x="7751413" y="4398268"/>
              <a:ext cx="71430" cy="714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19" name="Oval 18">
              <a:extLst>
                <a:ext uri="{FF2B5EF4-FFF2-40B4-BE49-F238E27FC236}">
                  <a16:creationId xmlns:a16="http://schemas.microsoft.com/office/drawing/2014/main" id="{8743BC01-DA6B-40FD-BEE8-6A5EFE613477}"/>
                </a:ext>
              </a:extLst>
            </p:cNvPr>
            <p:cNvSpPr/>
            <p:nvPr/>
          </p:nvSpPr>
          <p:spPr>
            <a:xfrm>
              <a:off x="7918082" y="3853817"/>
              <a:ext cx="71429" cy="730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20" name="Oval 19">
              <a:extLst>
                <a:ext uri="{FF2B5EF4-FFF2-40B4-BE49-F238E27FC236}">
                  <a16:creationId xmlns:a16="http://schemas.microsoft.com/office/drawing/2014/main" id="{C5182150-DAB1-47CB-81A4-9C1F28724B9D}"/>
                </a:ext>
              </a:extLst>
            </p:cNvPr>
            <p:cNvSpPr/>
            <p:nvPr/>
          </p:nvSpPr>
          <p:spPr>
            <a:xfrm>
              <a:off x="8418088" y="4180806"/>
              <a:ext cx="73017" cy="714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21" name="Oval 20">
              <a:extLst>
                <a:ext uri="{FF2B5EF4-FFF2-40B4-BE49-F238E27FC236}">
                  <a16:creationId xmlns:a16="http://schemas.microsoft.com/office/drawing/2014/main" id="{B4D7CAED-62A4-4F1F-9E26-1AA375040918}"/>
                </a:ext>
              </a:extLst>
            </p:cNvPr>
            <p:cNvSpPr/>
            <p:nvPr/>
          </p:nvSpPr>
          <p:spPr>
            <a:xfrm>
              <a:off x="8000623" y="4114138"/>
              <a:ext cx="73017" cy="730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22" name="Oval 21">
              <a:extLst>
                <a:ext uri="{FF2B5EF4-FFF2-40B4-BE49-F238E27FC236}">
                  <a16:creationId xmlns:a16="http://schemas.microsoft.com/office/drawing/2014/main" id="{737B6607-4DFA-4862-AB01-4A492F60D294}"/>
                </a:ext>
              </a:extLst>
            </p:cNvPr>
            <p:cNvSpPr/>
            <p:nvPr/>
          </p:nvSpPr>
          <p:spPr>
            <a:xfrm>
              <a:off x="7241883" y="3396668"/>
              <a:ext cx="73017" cy="730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23" name="Oval 22">
              <a:extLst>
                <a:ext uri="{FF2B5EF4-FFF2-40B4-BE49-F238E27FC236}">
                  <a16:creationId xmlns:a16="http://schemas.microsoft.com/office/drawing/2014/main" id="{A60E514E-C918-4434-9329-AD969E205F45}"/>
                </a:ext>
              </a:extLst>
            </p:cNvPr>
            <p:cNvSpPr/>
            <p:nvPr/>
          </p:nvSpPr>
          <p:spPr>
            <a:xfrm>
              <a:off x="8527614" y="4463349"/>
              <a:ext cx="71429" cy="730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grpSp>
      <p:sp>
        <p:nvSpPr>
          <p:cNvPr id="24" name="TextBox 23">
            <a:extLst>
              <a:ext uri="{FF2B5EF4-FFF2-40B4-BE49-F238E27FC236}">
                <a16:creationId xmlns:a16="http://schemas.microsoft.com/office/drawing/2014/main" id="{47C92F55-93F1-42E9-ACF0-EE9E46F92772}"/>
              </a:ext>
            </a:extLst>
          </p:cNvPr>
          <p:cNvSpPr txBox="1"/>
          <p:nvPr/>
        </p:nvSpPr>
        <p:spPr>
          <a:xfrm>
            <a:off x="8299450" y="5495925"/>
            <a:ext cx="271463" cy="382588"/>
          </a:xfrm>
          <a:prstGeom prst="rect">
            <a:avLst/>
          </a:prstGeom>
          <a:noFill/>
        </p:spPr>
        <p:txBody>
          <a:bodyPr>
            <a:spAutoFit/>
          </a:bodyPr>
          <a:lstStyle/>
          <a:p>
            <a:pPr eaLnBrk="1" hangingPunct="1">
              <a:defRPr/>
            </a:pPr>
            <a:r>
              <a:rPr lang="en-US" sz="1800" i="1" dirty="0">
                <a:latin typeface="+mn-lt"/>
                <a:cs typeface="Arial" charset="0"/>
              </a:rPr>
              <a:t>x</a:t>
            </a:r>
          </a:p>
        </p:txBody>
      </p:sp>
      <p:sp>
        <p:nvSpPr>
          <p:cNvPr id="25" name="TextBox 24">
            <a:extLst>
              <a:ext uri="{FF2B5EF4-FFF2-40B4-BE49-F238E27FC236}">
                <a16:creationId xmlns:a16="http://schemas.microsoft.com/office/drawing/2014/main" id="{343FD02F-E388-4FC8-8904-301A06D35CF8}"/>
              </a:ext>
            </a:extLst>
          </p:cNvPr>
          <p:cNvSpPr txBox="1"/>
          <p:nvPr/>
        </p:nvSpPr>
        <p:spPr>
          <a:xfrm>
            <a:off x="6372225" y="3629025"/>
            <a:ext cx="292100" cy="369888"/>
          </a:xfrm>
          <a:prstGeom prst="rect">
            <a:avLst/>
          </a:prstGeom>
          <a:noFill/>
        </p:spPr>
        <p:txBody>
          <a:bodyPr>
            <a:spAutoFit/>
          </a:bodyPr>
          <a:lstStyle/>
          <a:p>
            <a:pPr eaLnBrk="1" hangingPunct="1">
              <a:defRPr/>
            </a:pPr>
            <a:r>
              <a:rPr lang="en-US" sz="1800" i="1" dirty="0">
                <a:latin typeface="+mn-lt"/>
                <a:cs typeface="Arial" charset="0"/>
              </a:rPr>
              <a:t>y</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04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04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04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704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0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1536A0EE-1B81-9933-EC8A-81FC2054090E}"/>
              </a:ext>
            </a:extLst>
          </p:cNvPr>
          <p:cNvSpPr>
            <a:spLocks noGrp="1"/>
          </p:cNvSpPr>
          <p:nvPr>
            <p:ph type="title"/>
          </p:nvPr>
        </p:nvSpPr>
        <p:spPr/>
        <p:txBody>
          <a:bodyPr/>
          <a:lstStyle/>
          <a:p>
            <a:r>
              <a:rPr lang="en-US" altLang="en-US"/>
              <a:t>MyStatLab Example</a:t>
            </a:r>
          </a:p>
        </p:txBody>
      </p:sp>
      <p:sp>
        <p:nvSpPr>
          <p:cNvPr id="106499" name="Footer Placeholder 3">
            <a:extLst>
              <a:ext uri="{FF2B5EF4-FFF2-40B4-BE49-F238E27FC236}">
                <a16:creationId xmlns:a16="http://schemas.microsoft.com/office/drawing/2014/main" id="{A088183F-A4DF-BFBE-C4BA-D59C1FAB772E}"/>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200">
                <a:solidFill>
                  <a:schemeClr val="tx2"/>
                </a:solidFill>
                <a:cs typeface="Arial" panose="020B0604020202020204" pitchFamily="34" charset="0"/>
              </a:rPr>
              <a:t>Larson/Farber 5th ed.</a:t>
            </a:r>
          </a:p>
        </p:txBody>
      </p:sp>
      <p:sp>
        <p:nvSpPr>
          <p:cNvPr id="106500" name="Slide Number Placeholder 4">
            <a:extLst>
              <a:ext uri="{FF2B5EF4-FFF2-40B4-BE49-F238E27FC236}">
                <a16:creationId xmlns:a16="http://schemas.microsoft.com/office/drawing/2014/main" id="{0D9F9E43-D3D9-5815-2480-ED25B91E652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49ED78F3-3915-4D80-9C5C-F6844F8CD453}" type="slidenum">
              <a:rPr lang="en-US" altLang="en-US" sz="1800">
                <a:solidFill>
                  <a:schemeClr val="tx2"/>
                </a:solidFill>
                <a:cs typeface="Arial" panose="020B0604020202020204" pitchFamily="34" charset="0"/>
              </a:rPr>
              <a:pPr>
                <a:spcBef>
                  <a:spcPct val="0"/>
                </a:spcBef>
                <a:buClrTx/>
                <a:buFontTx/>
                <a:buNone/>
              </a:pPr>
              <a:t>58</a:t>
            </a:fld>
            <a:endParaRPr lang="en-US" altLang="en-US" sz="1800">
              <a:solidFill>
                <a:schemeClr val="tx2"/>
              </a:solidFill>
              <a:cs typeface="Arial" panose="020B0604020202020204" pitchFamily="34" charset="0"/>
            </a:endParaRPr>
          </a:p>
        </p:txBody>
      </p:sp>
      <p:pic>
        <p:nvPicPr>
          <p:cNvPr id="106501" name="Picture 2">
            <a:extLst>
              <a:ext uri="{FF2B5EF4-FFF2-40B4-BE49-F238E27FC236}">
                <a16:creationId xmlns:a16="http://schemas.microsoft.com/office/drawing/2014/main" id="{4900AA6D-3D5A-E514-0E80-FE6E23C5C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2050"/>
            <a:ext cx="9115425"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ounded Rectangle 6">
            <a:extLst>
              <a:ext uri="{FF2B5EF4-FFF2-40B4-BE49-F238E27FC236}">
                <a16:creationId xmlns:a16="http://schemas.microsoft.com/office/drawing/2014/main" id="{78E2ADAE-08F9-4502-8504-C7A0F6F434DE}"/>
              </a:ext>
            </a:extLst>
          </p:cNvPr>
          <p:cNvSpPr/>
          <p:nvPr/>
        </p:nvSpPr>
        <p:spPr>
          <a:xfrm>
            <a:off x="8485188" y="1919288"/>
            <a:ext cx="658812" cy="674687"/>
          </a:xfrm>
          <a:prstGeom prst="roundRect">
            <a:avLst/>
          </a:prstGeom>
          <a:noFill/>
          <a:ln w="603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sp>
        <p:nvSpPr>
          <p:cNvPr id="8" name="Right Arrow 7">
            <a:extLst>
              <a:ext uri="{FF2B5EF4-FFF2-40B4-BE49-F238E27FC236}">
                <a16:creationId xmlns:a16="http://schemas.microsoft.com/office/drawing/2014/main" id="{54987BEB-D38D-40B1-9B51-F8683D6CFE06}"/>
              </a:ext>
            </a:extLst>
          </p:cNvPr>
          <p:cNvSpPr/>
          <p:nvPr/>
        </p:nvSpPr>
        <p:spPr>
          <a:xfrm rot="746003">
            <a:off x="8037513" y="1887538"/>
            <a:ext cx="639762" cy="400050"/>
          </a:xfrm>
          <a:prstGeom prst="rightArrow">
            <a:avLst/>
          </a:prstGeom>
          <a:solidFill>
            <a:srgbClr val="C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A0E7821C-42E7-5993-D91A-327EFE6FF56D}"/>
              </a:ext>
            </a:extLst>
          </p:cNvPr>
          <p:cNvSpPr>
            <a:spLocks noGrp="1"/>
          </p:cNvSpPr>
          <p:nvPr>
            <p:ph type="title"/>
          </p:nvPr>
        </p:nvSpPr>
        <p:spPr/>
        <p:txBody>
          <a:bodyPr/>
          <a:lstStyle/>
          <a:p>
            <a:r>
              <a:rPr lang="en-US" altLang="en-US"/>
              <a:t>MyStatLab Example – </a:t>
            </a:r>
            <a:br>
              <a:rPr lang="en-US" altLang="en-US"/>
            </a:br>
            <a:r>
              <a:rPr lang="en-US" altLang="en-US"/>
              <a:t>Open in StatCrunch</a:t>
            </a:r>
          </a:p>
        </p:txBody>
      </p:sp>
      <p:sp>
        <p:nvSpPr>
          <p:cNvPr id="107523" name="Content Placeholder 2">
            <a:extLst>
              <a:ext uri="{FF2B5EF4-FFF2-40B4-BE49-F238E27FC236}">
                <a16:creationId xmlns:a16="http://schemas.microsoft.com/office/drawing/2014/main" id="{6E4E4433-0388-34A8-1247-8AD960EF24B5}"/>
              </a:ext>
            </a:extLst>
          </p:cNvPr>
          <p:cNvSpPr>
            <a:spLocks noGrp="1"/>
          </p:cNvSpPr>
          <p:nvPr>
            <p:ph idx="1"/>
          </p:nvPr>
        </p:nvSpPr>
        <p:spPr>
          <a:xfrm>
            <a:off x="457200" y="1300163"/>
            <a:ext cx="8229600" cy="4525962"/>
          </a:xfrm>
        </p:spPr>
        <p:txBody>
          <a:bodyPr/>
          <a:lstStyle/>
          <a:p>
            <a:r>
              <a:rPr lang="en-US" altLang="en-US"/>
              <a:t>By clicking on the icon in upper right corner of dataset you can copy the data directly into StatCrunch</a:t>
            </a:r>
          </a:p>
        </p:txBody>
      </p:sp>
      <p:sp>
        <p:nvSpPr>
          <p:cNvPr id="107524" name="Footer Placeholder 3">
            <a:extLst>
              <a:ext uri="{FF2B5EF4-FFF2-40B4-BE49-F238E27FC236}">
                <a16:creationId xmlns:a16="http://schemas.microsoft.com/office/drawing/2014/main" id="{DF7D7151-62BE-81D7-035E-77004EBE111F}"/>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200">
                <a:solidFill>
                  <a:schemeClr val="tx2"/>
                </a:solidFill>
                <a:cs typeface="Arial" panose="020B0604020202020204" pitchFamily="34" charset="0"/>
              </a:rPr>
              <a:t>Larson/Farber 5th ed.</a:t>
            </a:r>
          </a:p>
        </p:txBody>
      </p:sp>
      <p:sp>
        <p:nvSpPr>
          <p:cNvPr id="107525" name="Slide Number Placeholder 4">
            <a:extLst>
              <a:ext uri="{FF2B5EF4-FFF2-40B4-BE49-F238E27FC236}">
                <a16:creationId xmlns:a16="http://schemas.microsoft.com/office/drawing/2014/main" id="{E0DDAC3D-83AE-D5D8-FCDB-CAFDE4554DB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603B2D52-F245-4427-A344-87D3F9EF6052}" type="slidenum">
              <a:rPr lang="en-US" altLang="en-US" sz="1800">
                <a:solidFill>
                  <a:schemeClr val="tx2"/>
                </a:solidFill>
                <a:cs typeface="Arial" panose="020B0604020202020204" pitchFamily="34" charset="0"/>
              </a:rPr>
              <a:pPr>
                <a:spcBef>
                  <a:spcPct val="0"/>
                </a:spcBef>
                <a:buClrTx/>
                <a:buFontTx/>
                <a:buNone/>
              </a:pPr>
              <a:t>59</a:t>
            </a:fld>
            <a:endParaRPr lang="en-US" altLang="en-US" sz="1800">
              <a:solidFill>
                <a:schemeClr val="tx2"/>
              </a:solidFill>
              <a:cs typeface="Arial" panose="020B0604020202020204" pitchFamily="34" charset="0"/>
            </a:endParaRPr>
          </a:p>
        </p:txBody>
      </p:sp>
      <p:pic>
        <p:nvPicPr>
          <p:cNvPr id="107526" name="Picture 3">
            <a:extLst>
              <a:ext uri="{FF2B5EF4-FFF2-40B4-BE49-F238E27FC236}">
                <a16:creationId xmlns:a16="http://schemas.microsoft.com/office/drawing/2014/main" id="{78B2C876-4483-B8E8-D044-53E26A26E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950" y="2462213"/>
            <a:ext cx="5630863"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Right Arrow 7">
            <a:extLst>
              <a:ext uri="{FF2B5EF4-FFF2-40B4-BE49-F238E27FC236}">
                <a16:creationId xmlns:a16="http://schemas.microsoft.com/office/drawing/2014/main" id="{E901043F-0DB1-4F1D-B256-5E8230F94EF1}"/>
              </a:ext>
            </a:extLst>
          </p:cNvPr>
          <p:cNvSpPr/>
          <p:nvPr/>
        </p:nvSpPr>
        <p:spPr>
          <a:xfrm rot="746003">
            <a:off x="4649788" y="2771775"/>
            <a:ext cx="639762" cy="400050"/>
          </a:xfrm>
          <a:prstGeom prst="rightArrow">
            <a:avLst/>
          </a:prstGeom>
          <a:solidFill>
            <a:srgbClr val="C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sp>
        <p:nvSpPr>
          <p:cNvPr id="9" name="Rounded Rectangle 8">
            <a:extLst>
              <a:ext uri="{FF2B5EF4-FFF2-40B4-BE49-F238E27FC236}">
                <a16:creationId xmlns:a16="http://schemas.microsoft.com/office/drawing/2014/main" id="{E868AF1F-A25D-4060-94A5-383F3C286827}"/>
              </a:ext>
            </a:extLst>
          </p:cNvPr>
          <p:cNvSpPr/>
          <p:nvPr/>
        </p:nvSpPr>
        <p:spPr>
          <a:xfrm>
            <a:off x="5351463" y="2952750"/>
            <a:ext cx="2203450" cy="1709738"/>
          </a:xfrm>
          <a:prstGeom prst="roundRect">
            <a:avLst/>
          </a:prstGeom>
          <a:noFill/>
          <a:ln w="603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0F0077BE-DD6F-87E8-6071-CC4256ABBB9E}"/>
              </a:ext>
            </a:extLst>
          </p:cNvPr>
          <p:cNvSpPr>
            <a:spLocks noGrp="1"/>
          </p:cNvSpPr>
          <p:nvPr>
            <p:ph type="title"/>
          </p:nvPr>
        </p:nvSpPr>
        <p:spPr/>
        <p:txBody>
          <a:bodyPr/>
          <a:lstStyle/>
          <a:p>
            <a:pPr eaLnBrk="1" hangingPunct="1"/>
            <a:r>
              <a:rPr lang="en-US" altLang="en-US"/>
              <a:t>Constructing a Frequency Distribution</a:t>
            </a:r>
          </a:p>
        </p:txBody>
      </p:sp>
      <p:sp>
        <p:nvSpPr>
          <p:cNvPr id="3" name="Content Placeholder 2">
            <a:extLst>
              <a:ext uri="{FF2B5EF4-FFF2-40B4-BE49-F238E27FC236}">
                <a16:creationId xmlns:a16="http://schemas.microsoft.com/office/drawing/2014/main" id="{368CD30E-5ECB-72A9-2A2F-102CA7033020}"/>
              </a:ext>
            </a:extLst>
          </p:cNvPr>
          <p:cNvSpPr>
            <a:spLocks noGrp="1"/>
          </p:cNvSpPr>
          <p:nvPr>
            <p:ph idx="1"/>
          </p:nvPr>
        </p:nvSpPr>
        <p:spPr>
          <a:xfrm>
            <a:off x="457200" y="1600200"/>
            <a:ext cx="8229600" cy="1935163"/>
          </a:xfrm>
        </p:spPr>
        <p:txBody>
          <a:bodyPr/>
          <a:lstStyle/>
          <a:p>
            <a:pPr marL="514350" indent="-514350" eaLnBrk="1" hangingPunct="1">
              <a:buFont typeface="Arial" panose="020B0604020202020204" pitchFamily="34" charset="0"/>
              <a:buAutoNum type="arabicPeriod" startAt="4"/>
            </a:pPr>
            <a:r>
              <a:rPr lang="en-US" altLang="en-US"/>
              <a:t>Make a tally mark for each data entry in the row of the appropriate class.</a:t>
            </a:r>
          </a:p>
          <a:p>
            <a:pPr marL="514350" indent="-514350" eaLnBrk="1" hangingPunct="1">
              <a:buFont typeface="Arial" panose="020B0604020202020204" pitchFamily="34" charset="0"/>
              <a:buAutoNum type="arabicPeriod" startAt="4"/>
            </a:pPr>
            <a:r>
              <a:rPr lang="en-US" altLang="en-US"/>
              <a:t>Count the tally marks to find the total frequency </a:t>
            </a:r>
            <a:r>
              <a:rPr lang="en-US" altLang="en-US" i="1"/>
              <a:t>f</a:t>
            </a:r>
            <a:r>
              <a:rPr lang="en-US" altLang="en-US"/>
              <a:t> for each class. </a:t>
            </a:r>
          </a:p>
          <a:p>
            <a:pPr marL="914400" lvl="1" indent="-514350" eaLnBrk="1" hangingPunct="1"/>
            <a:r>
              <a:rPr lang="en-US" altLang="en-US"/>
              <a:t>Note: It’s helpful to rank order the data from smallest to largest to help with setting up the frequency distribution table.</a:t>
            </a:r>
          </a:p>
          <a:p>
            <a:pPr marL="514350" indent="-514350" eaLnBrk="1" hangingPunct="1"/>
            <a:endParaRPr lang="en-US" altLang="en-US"/>
          </a:p>
        </p:txBody>
      </p:sp>
      <p:sp>
        <p:nvSpPr>
          <p:cNvPr id="19460" name="Slide Number Placeholder 3">
            <a:extLst>
              <a:ext uri="{FF2B5EF4-FFF2-40B4-BE49-F238E27FC236}">
                <a16:creationId xmlns:a16="http://schemas.microsoft.com/office/drawing/2014/main" id="{57C15D54-643B-D367-3F09-8AE90EFED211}"/>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3756DD69-D52B-4BF6-91CF-D708E731362D}"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6</a:t>
            </a:fld>
            <a:r>
              <a:rPr lang="en-US" altLang="en-US" sz="1200">
                <a:latin typeface="Arial" panose="020B0604020202020204" pitchFamily="34" charset="0"/>
                <a:cs typeface="Arial" panose="020B0604020202020204" pitchFamily="34" charset="0"/>
              </a:rPr>
              <a:t> </a:t>
            </a:r>
          </a:p>
        </p:txBody>
      </p:sp>
      <p:sp>
        <p:nvSpPr>
          <p:cNvPr id="19461" name="Footer Placeholder 2">
            <a:extLst>
              <a:ext uri="{FF2B5EF4-FFF2-40B4-BE49-F238E27FC236}">
                <a16:creationId xmlns:a16="http://schemas.microsoft.com/office/drawing/2014/main" id="{B2FB191A-12E3-7232-B920-D4FE5AFE5F15}"/>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605C8C66-44A9-F8E9-0D83-9B2A6D607775}"/>
              </a:ext>
            </a:extLst>
          </p:cNvPr>
          <p:cNvSpPr>
            <a:spLocks noGrp="1"/>
          </p:cNvSpPr>
          <p:nvPr>
            <p:ph type="title"/>
          </p:nvPr>
        </p:nvSpPr>
        <p:spPr/>
        <p:txBody>
          <a:bodyPr/>
          <a:lstStyle/>
          <a:p>
            <a:r>
              <a:rPr lang="en-US" altLang="en-US"/>
              <a:t>MyStatLab Example – </a:t>
            </a:r>
            <a:br>
              <a:rPr lang="en-US" altLang="en-US"/>
            </a:br>
            <a:r>
              <a:rPr lang="en-US" altLang="en-US"/>
              <a:t>Data is copied into StatCrunch</a:t>
            </a:r>
          </a:p>
        </p:txBody>
      </p:sp>
      <p:sp>
        <p:nvSpPr>
          <p:cNvPr id="108547" name="Footer Placeholder 3">
            <a:extLst>
              <a:ext uri="{FF2B5EF4-FFF2-40B4-BE49-F238E27FC236}">
                <a16:creationId xmlns:a16="http://schemas.microsoft.com/office/drawing/2014/main" id="{D0EDAE4F-D727-2584-958C-BB47046962CE}"/>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200">
                <a:solidFill>
                  <a:schemeClr val="tx2"/>
                </a:solidFill>
                <a:cs typeface="Arial" panose="020B0604020202020204" pitchFamily="34" charset="0"/>
              </a:rPr>
              <a:t>Larson/Farber 5th ed.</a:t>
            </a:r>
          </a:p>
        </p:txBody>
      </p:sp>
      <p:sp>
        <p:nvSpPr>
          <p:cNvPr id="108548" name="Slide Number Placeholder 4">
            <a:extLst>
              <a:ext uri="{FF2B5EF4-FFF2-40B4-BE49-F238E27FC236}">
                <a16:creationId xmlns:a16="http://schemas.microsoft.com/office/drawing/2014/main" id="{03C35A61-29CF-BC03-1099-F6A4A928384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278E867D-A388-49D8-A114-2A5CFDE6FAF7}" type="slidenum">
              <a:rPr lang="en-US" altLang="en-US" sz="1800">
                <a:solidFill>
                  <a:schemeClr val="tx2"/>
                </a:solidFill>
                <a:cs typeface="Arial" panose="020B0604020202020204" pitchFamily="34" charset="0"/>
              </a:rPr>
              <a:pPr>
                <a:spcBef>
                  <a:spcPct val="0"/>
                </a:spcBef>
                <a:buClrTx/>
                <a:buFontTx/>
                <a:buNone/>
              </a:pPr>
              <a:t>60</a:t>
            </a:fld>
            <a:endParaRPr lang="en-US" altLang="en-US" sz="1800">
              <a:solidFill>
                <a:schemeClr val="tx2"/>
              </a:solidFill>
              <a:cs typeface="Arial" panose="020B0604020202020204" pitchFamily="34" charset="0"/>
            </a:endParaRPr>
          </a:p>
        </p:txBody>
      </p:sp>
      <p:pic>
        <p:nvPicPr>
          <p:cNvPr id="108549" name="Picture 2">
            <a:extLst>
              <a:ext uri="{FF2B5EF4-FFF2-40B4-BE49-F238E27FC236}">
                <a16:creationId xmlns:a16="http://schemas.microsoft.com/office/drawing/2014/main" id="{5DCF4412-97F1-7D70-956D-66151FB6D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025" y="1331913"/>
            <a:ext cx="5807075"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id="{3161C88D-841D-3012-1160-E154F5A9A94E}"/>
              </a:ext>
            </a:extLst>
          </p:cNvPr>
          <p:cNvSpPr>
            <a:spLocks noGrp="1"/>
          </p:cNvSpPr>
          <p:nvPr>
            <p:ph type="title"/>
          </p:nvPr>
        </p:nvSpPr>
        <p:spPr>
          <a:xfrm>
            <a:off x="457200" y="274638"/>
            <a:ext cx="8229600" cy="774700"/>
          </a:xfrm>
        </p:spPr>
        <p:txBody>
          <a:bodyPr/>
          <a:lstStyle/>
          <a:p>
            <a:r>
              <a:rPr lang="en-US" altLang="en-US"/>
              <a:t>MyStatLab Example – </a:t>
            </a:r>
            <a:br>
              <a:rPr lang="en-US" altLang="en-US"/>
            </a:br>
            <a:r>
              <a:rPr lang="en-US" altLang="en-US"/>
              <a:t>Select Graph then ScatterPlot</a:t>
            </a:r>
          </a:p>
        </p:txBody>
      </p:sp>
      <p:sp>
        <p:nvSpPr>
          <p:cNvPr id="109571" name="Footer Placeholder 3">
            <a:extLst>
              <a:ext uri="{FF2B5EF4-FFF2-40B4-BE49-F238E27FC236}">
                <a16:creationId xmlns:a16="http://schemas.microsoft.com/office/drawing/2014/main" id="{5D24BFAA-C0C4-DB44-8063-2437115A7183}"/>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200">
                <a:solidFill>
                  <a:schemeClr val="tx2"/>
                </a:solidFill>
                <a:cs typeface="Arial" panose="020B0604020202020204" pitchFamily="34" charset="0"/>
              </a:rPr>
              <a:t>Larson/Farber 5th ed.</a:t>
            </a:r>
          </a:p>
        </p:txBody>
      </p:sp>
      <p:sp>
        <p:nvSpPr>
          <p:cNvPr id="109572" name="Slide Number Placeholder 4">
            <a:extLst>
              <a:ext uri="{FF2B5EF4-FFF2-40B4-BE49-F238E27FC236}">
                <a16:creationId xmlns:a16="http://schemas.microsoft.com/office/drawing/2014/main" id="{ED5ECF1B-09D4-3015-7F67-4372C0D6C38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5204AAD3-224E-4B0C-811E-AFC78B3345A5}" type="slidenum">
              <a:rPr lang="en-US" altLang="en-US" sz="1800">
                <a:solidFill>
                  <a:schemeClr val="tx2"/>
                </a:solidFill>
                <a:cs typeface="Arial" panose="020B0604020202020204" pitchFamily="34" charset="0"/>
              </a:rPr>
              <a:pPr>
                <a:spcBef>
                  <a:spcPct val="0"/>
                </a:spcBef>
                <a:buClrTx/>
                <a:buFontTx/>
                <a:buNone/>
              </a:pPr>
              <a:t>61</a:t>
            </a:fld>
            <a:endParaRPr lang="en-US" altLang="en-US" sz="1800">
              <a:solidFill>
                <a:schemeClr val="tx2"/>
              </a:solidFill>
              <a:cs typeface="Arial" panose="020B0604020202020204" pitchFamily="34" charset="0"/>
            </a:endParaRPr>
          </a:p>
        </p:txBody>
      </p:sp>
      <p:pic>
        <p:nvPicPr>
          <p:cNvPr id="109573" name="Picture 3">
            <a:extLst>
              <a:ext uri="{FF2B5EF4-FFF2-40B4-BE49-F238E27FC236}">
                <a16:creationId xmlns:a16="http://schemas.microsoft.com/office/drawing/2014/main" id="{04F08225-D696-6AE4-3E5A-2F2126F53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825" y="1114425"/>
            <a:ext cx="6940550" cy="574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Right Arrow 8">
            <a:extLst>
              <a:ext uri="{FF2B5EF4-FFF2-40B4-BE49-F238E27FC236}">
                <a16:creationId xmlns:a16="http://schemas.microsoft.com/office/drawing/2014/main" id="{0C490389-3145-4007-A86D-BF9C14B0FB42}"/>
              </a:ext>
            </a:extLst>
          </p:cNvPr>
          <p:cNvSpPr/>
          <p:nvPr/>
        </p:nvSpPr>
        <p:spPr>
          <a:xfrm rot="8452805">
            <a:off x="6613525" y="3881438"/>
            <a:ext cx="639763" cy="400050"/>
          </a:xfrm>
          <a:prstGeom prst="rightArrow">
            <a:avLst/>
          </a:prstGeom>
          <a:solidFill>
            <a:srgbClr val="C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sp>
        <p:nvSpPr>
          <p:cNvPr id="10" name="Right Arrow 9">
            <a:extLst>
              <a:ext uri="{FF2B5EF4-FFF2-40B4-BE49-F238E27FC236}">
                <a16:creationId xmlns:a16="http://schemas.microsoft.com/office/drawing/2014/main" id="{97FE2560-8BB9-4018-9A48-07728DEEE769}"/>
              </a:ext>
            </a:extLst>
          </p:cNvPr>
          <p:cNvSpPr/>
          <p:nvPr/>
        </p:nvSpPr>
        <p:spPr>
          <a:xfrm rot="8452805">
            <a:off x="6107113" y="1830388"/>
            <a:ext cx="639762" cy="400050"/>
          </a:xfrm>
          <a:prstGeom prst="rightArrow">
            <a:avLst/>
          </a:prstGeom>
          <a:solidFill>
            <a:srgbClr val="C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spTree>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A8C2C488-1160-3198-74D7-D331B6B08AEE}"/>
              </a:ext>
            </a:extLst>
          </p:cNvPr>
          <p:cNvSpPr>
            <a:spLocks noGrp="1"/>
          </p:cNvSpPr>
          <p:nvPr>
            <p:ph type="title"/>
          </p:nvPr>
        </p:nvSpPr>
        <p:spPr/>
        <p:txBody>
          <a:bodyPr/>
          <a:lstStyle/>
          <a:p>
            <a:r>
              <a:rPr lang="en-US" altLang="en-US"/>
              <a:t>MyStatLab Example</a:t>
            </a:r>
          </a:p>
        </p:txBody>
      </p:sp>
      <p:sp>
        <p:nvSpPr>
          <p:cNvPr id="110595" name="Content Placeholder 2">
            <a:extLst>
              <a:ext uri="{FF2B5EF4-FFF2-40B4-BE49-F238E27FC236}">
                <a16:creationId xmlns:a16="http://schemas.microsoft.com/office/drawing/2014/main" id="{7F7ECD4D-2F0E-D986-947B-C08F4A034A32}"/>
              </a:ext>
            </a:extLst>
          </p:cNvPr>
          <p:cNvSpPr>
            <a:spLocks noGrp="1"/>
          </p:cNvSpPr>
          <p:nvPr>
            <p:ph idx="1"/>
          </p:nvPr>
        </p:nvSpPr>
        <p:spPr>
          <a:xfrm>
            <a:off x="577850" y="1104900"/>
            <a:ext cx="8229600" cy="4525963"/>
          </a:xfrm>
        </p:spPr>
        <p:txBody>
          <a:bodyPr/>
          <a:lstStyle/>
          <a:p>
            <a:r>
              <a:rPr lang="en-US" altLang="en-US"/>
              <a:t>Select X Column as </a:t>
            </a:r>
            <a:r>
              <a:rPr lang="en-US" altLang="en-US" b="1">
                <a:solidFill>
                  <a:srgbClr val="FF0000"/>
                </a:solidFill>
              </a:rPr>
              <a:t>TAR</a:t>
            </a:r>
            <a:r>
              <a:rPr lang="en-US" altLang="en-US"/>
              <a:t>, Select Y Column as </a:t>
            </a:r>
            <a:r>
              <a:rPr lang="en-US" altLang="en-US" b="1">
                <a:solidFill>
                  <a:srgbClr val="FF0000"/>
                </a:solidFill>
              </a:rPr>
              <a:t>CO</a:t>
            </a:r>
          </a:p>
          <a:p>
            <a:r>
              <a:rPr lang="en-US" altLang="en-US"/>
              <a:t>Click </a:t>
            </a:r>
            <a:r>
              <a:rPr lang="en-US" altLang="en-US" b="1">
                <a:solidFill>
                  <a:srgbClr val="FF0000"/>
                </a:solidFill>
              </a:rPr>
              <a:t>Compute!</a:t>
            </a:r>
          </a:p>
        </p:txBody>
      </p:sp>
      <p:sp>
        <p:nvSpPr>
          <p:cNvPr id="110596" name="Footer Placeholder 3">
            <a:extLst>
              <a:ext uri="{FF2B5EF4-FFF2-40B4-BE49-F238E27FC236}">
                <a16:creationId xmlns:a16="http://schemas.microsoft.com/office/drawing/2014/main" id="{82C778FD-974D-29EA-D416-7B935D769DB9}"/>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200">
                <a:solidFill>
                  <a:schemeClr val="tx2"/>
                </a:solidFill>
                <a:cs typeface="Arial" panose="020B0604020202020204" pitchFamily="34" charset="0"/>
              </a:rPr>
              <a:t>Larson/Farber 5th ed.</a:t>
            </a:r>
          </a:p>
        </p:txBody>
      </p:sp>
      <p:sp>
        <p:nvSpPr>
          <p:cNvPr id="110597" name="Slide Number Placeholder 4">
            <a:extLst>
              <a:ext uri="{FF2B5EF4-FFF2-40B4-BE49-F238E27FC236}">
                <a16:creationId xmlns:a16="http://schemas.microsoft.com/office/drawing/2014/main" id="{7E124093-337C-42DB-5CCC-24A48D08D19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4A524D90-E466-4B4C-A163-88D8C2A9EEAA}" type="slidenum">
              <a:rPr lang="en-US" altLang="en-US" sz="1800">
                <a:solidFill>
                  <a:schemeClr val="tx2"/>
                </a:solidFill>
                <a:cs typeface="Arial" panose="020B0604020202020204" pitchFamily="34" charset="0"/>
              </a:rPr>
              <a:pPr>
                <a:spcBef>
                  <a:spcPct val="0"/>
                </a:spcBef>
                <a:buClrTx/>
                <a:buFontTx/>
                <a:buNone/>
              </a:pPr>
              <a:t>62</a:t>
            </a:fld>
            <a:endParaRPr lang="en-US" altLang="en-US" sz="1800">
              <a:solidFill>
                <a:schemeClr val="tx2"/>
              </a:solidFill>
              <a:cs typeface="Arial" panose="020B0604020202020204" pitchFamily="34" charset="0"/>
            </a:endParaRPr>
          </a:p>
        </p:txBody>
      </p:sp>
      <p:pic>
        <p:nvPicPr>
          <p:cNvPr id="110598" name="Picture 2">
            <a:extLst>
              <a:ext uri="{FF2B5EF4-FFF2-40B4-BE49-F238E27FC236}">
                <a16:creationId xmlns:a16="http://schemas.microsoft.com/office/drawing/2014/main" id="{AF8D7287-19C1-D3C6-2572-24E67DEB9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2100263"/>
            <a:ext cx="6375400"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88F1D555-2114-A387-893B-2E50B13BF9D8}"/>
              </a:ext>
            </a:extLst>
          </p:cNvPr>
          <p:cNvSpPr>
            <a:spLocks noGrp="1"/>
          </p:cNvSpPr>
          <p:nvPr>
            <p:ph type="title"/>
          </p:nvPr>
        </p:nvSpPr>
        <p:spPr/>
        <p:txBody>
          <a:bodyPr/>
          <a:lstStyle/>
          <a:p>
            <a:r>
              <a:rPr lang="en-US" altLang="en-US"/>
              <a:t>MyStatLab Example</a:t>
            </a:r>
          </a:p>
        </p:txBody>
      </p:sp>
      <p:sp>
        <p:nvSpPr>
          <p:cNvPr id="111619" name="Content Placeholder 2">
            <a:extLst>
              <a:ext uri="{FF2B5EF4-FFF2-40B4-BE49-F238E27FC236}">
                <a16:creationId xmlns:a16="http://schemas.microsoft.com/office/drawing/2014/main" id="{65CCAE3B-AFBC-C401-C952-27B015D2CAF7}"/>
              </a:ext>
            </a:extLst>
          </p:cNvPr>
          <p:cNvSpPr>
            <a:spLocks noGrp="1"/>
          </p:cNvSpPr>
          <p:nvPr>
            <p:ph idx="1"/>
          </p:nvPr>
        </p:nvSpPr>
        <p:spPr>
          <a:xfrm>
            <a:off x="396875" y="1120775"/>
            <a:ext cx="8229600" cy="4525963"/>
          </a:xfrm>
        </p:spPr>
        <p:txBody>
          <a:bodyPr/>
          <a:lstStyle/>
          <a:p>
            <a:r>
              <a:rPr lang="en-US" altLang="en-US"/>
              <a:t>ScatterPlot Output</a:t>
            </a:r>
          </a:p>
        </p:txBody>
      </p:sp>
      <p:sp>
        <p:nvSpPr>
          <p:cNvPr id="111620" name="Footer Placeholder 3">
            <a:extLst>
              <a:ext uri="{FF2B5EF4-FFF2-40B4-BE49-F238E27FC236}">
                <a16:creationId xmlns:a16="http://schemas.microsoft.com/office/drawing/2014/main" id="{4AF9714F-232F-A761-A5B2-CD51D6742BF3}"/>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200">
                <a:solidFill>
                  <a:schemeClr val="tx2"/>
                </a:solidFill>
                <a:cs typeface="Arial" panose="020B0604020202020204" pitchFamily="34" charset="0"/>
              </a:rPr>
              <a:t>Larson/Farber 5th ed.</a:t>
            </a:r>
          </a:p>
        </p:txBody>
      </p:sp>
      <p:sp>
        <p:nvSpPr>
          <p:cNvPr id="111621" name="Slide Number Placeholder 4">
            <a:extLst>
              <a:ext uri="{FF2B5EF4-FFF2-40B4-BE49-F238E27FC236}">
                <a16:creationId xmlns:a16="http://schemas.microsoft.com/office/drawing/2014/main" id="{71972EC9-9C03-E3A6-0DEE-5DF0B5E8FE7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7EA2C21E-2AAE-4A95-8E12-28DF879B4D11}" type="slidenum">
              <a:rPr lang="en-US" altLang="en-US" sz="1800">
                <a:solidFill>
                  <a:schemeClr val="tx2"/>
                </a:solidFill>
                <a:cs typeface="Arial" panose="020B0604020202020204" pitchFamily="34" charset="0"/>
              </a:rPr>
              <a:pPr>
                <a:spcBef>
                  <a:spcPct val="0"/>
                </a:spcBef>
                <a:buClrTx/>
                <a:buFontTx/>
                <a:buNone/>
              </a:pPr>
              <a:t>63</a:t>
            </a:fld>
            <a:endParaRPr lang="en-US" altLang="en-US" sz="1800">
              <a:solidFill>
                <a:schemeClr val="tx2"/>
              </a:solidFill>
              <a:cs typeface="Arial" panose="020B0604020202020204" pitchFamily="34" charset="0"/>
            </a:endParaRPr>
          </a:p>
        </p:txBody>
      </p:sp>
      <p:pic>
        <p:nvPicPr>
          <p:cNvPr id="111622" name="Picture 2">
            <a:extLst>
              <a:ext uri="{FF2B5EF4-FFF2-40B4-BE49-F238E27FC236}">
                <a16:creationId xmlns:a16="http://schemas.microsoft.com/office/drawing/2014/main" id="{D5CF2B12-0504-5FA6-1B5A-DC20D103CC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763" y="1624013"/>
            <a:ext cx="4776787" cy="523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C1CDE60-50BC-0345-62B0-132599055EE8}"/>
              </a:ext>
            </a:extLst>
          </p:cNvPr>
          <p:cNvSpPr>
            <a:spLocks noGrp="1"/>
          </p:cNvSpPr>
          <p:nvPr>
            <p:ph type="title"/>
          </p:nvPr>
        </p:nvSpPr>
        <p:spPr/>
        <p:txBody>
          <a:bodyPr/>
          <a:lstStyle/>
          <a:p>
            <a:pPr eaLnBrk="1" hangingPunct="1"/>
            <a:r>
              <a:rPr lang="en-US" altLang="en-US">
                <a:solidFill>
                  <a:srgbClr val="83BB35"/>
                </a:solidFill>
              </a:rPr>
              <a:t>Example: Constructing a Frequency Distribution</a:t>
            </a:r>
          </a:p>
        </p:txBody>
      </p:sp>
      <p:sp>
        <p:nvSpPr>
          <p:cNvPr id="21507" name="Content Placeholder 2">
            <a:extLst>
              <a:ext uri="{FF2B5EF4-FFF2-40B4-BE49-F238E27FC236}">
                <a16:creationId xmlns:a16="http://schemas.microsoft.com/office/drawing/2014/main" id="{37750C2F-06F8-335E-8D03-62946CD8396D}"/>
              </a:ext>
            </a:extLst>
          </p:cNvPr>
          <p:cNvSpPr>
            <a:spLocks noGrp="1"/>
          </p:cNvSpPr>
          <p:nvPr>
            <p:ph idx="1"/>
          </p:nvPr>
        </p:nvSpPr>
        <p:spPr>
          <a:xfrm>
            <a:off x="457200" y="1600200"/>
            <a:ext cx="8229600" cy="4298950"/>
          </a:xfrm>
        </p:spPr>
        <p:txBody>
          <a:bodyPr/>
          <a:lstStyle/>
          <a:p>
            <a:pPr marL="0" indent="0" eaLnBrk="1" hangingPunct="1">
              <a:buFont typeface="Arial" panose="020B0604020202020204" pitchFamily="34" charset="0"/>
              <a:buNone/>
            </a:pPr>
            <a:r>
              <a:rPr lang="en-US" altLang="en-US"/>
              <a:t>The following sample data set lists the prices (in dollars) of </a:t>
            </a:r>
            <a:r>
              <a:rPr lang="en-US" altLang="en-US" b="1">
                <a:solidFill>
                  <a:srgbClr val="FF0000"/>
                </a:solidFill>
              </a:rPr>
              <a:t>30</a:t>
            </a:r>
            <a:r>
              <a:rPr lang="en-US" altLang="en-US"/>
              <a:t> portable global positioning system (GPS). Construct a frequency distribution that has </a:t>
            </a:r>
            <a:r>
              <a:rPr lang="en-US" altLang="en-US" b="1" u="sng">
                <a:solidFill>
                  <a:srgbClr val="FF0000"/>
                </a:solidFill>
              </a:rPr>
              <a:t>seven</a:t>
            </a:r>
            <a:r>
              <a:rPr lang="en-US" altLang="en-US"/>
              <a:t> classes (rows).</a:t>
            </a:r>
          </a:p>
          <a:p>
            <a:pPr marL="0" indent="0" eaLnBrk="1" hangingPunct="1">
              <a:buFont typeface="Arial" panose="020B0604020202020204" pitchFamily="34" charset="0"/>
              <a:buNone/>
            </a:pPr>
            <a:endParaRPr lang="en-US" altLang="en-US"/>
          </a:p>
          <a:p>
            <a:pPr marL="0" indent="0" eaLnBrk="1" hangingPunct="1">
              <a:buFont typeface="Arial" panose="020B0604020202020204" pitchFamily="34" charset="0"/>
              <a:buNone/>
            </a:pPr>
            <a:r>
              <a:rPr lang="en-US" altLang="en-US" b="1">
                <a:solidFill>
                  <a:srgbClr val="0070C0"/>
                </a:solidFill>
              </a:rPr>
              <a:t> </a:t>
            </a:r>
          </a:p>
        </p:txBody>
      </p:sp>
      <p:sp>
        <p:nvSpPr>
          <p:cNvPr id="21508" name="Slide Number Placeholder 3">
            <a:extLst>
              <a:ext uri="{FF2B5EF4-FFF2-40B4-BE49-F238E27FC236}">
                <a16:creationId xmlns:a16="http://schemas.microsoft.com/office/drawing/2014/main" id="{05DE2F2A-DCCA-6A79-31B4-F928CAC583D1}"/>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0172520B-2BD5-4087-81A6-247F8CFDDB62}"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7</a:t>
            </a:fld>
            <a:r>
              <a:rPr lang="en-US" altLang="en-US" sz="1200">
                <a:latin typeface="Arial" panose="020B0604020202020204" pitchFamily="34" charset="0"/>
                <a:cs typeface="Arial" panose="020B0604020202020204" pitchFamily="34" charset="0"/>
              </a:rPr>
              <a:t> </a:t>
            </a:r>
          </a:p>
        </p:txBody>
      </p:sp>
      <p:sp>
        <p:nvSpPr>
          <p:cNvPr id="21509" name="Footer Placeholder 2">
            <a:extLst>
              <a:ext uri="{FF2B5EF4-FFF2-40B4-BE49-F238E27FC236}">
                <a16:creationId xmlns:a16="http://schemas.microsoft.com/office/drawing/2014/main" id="{C1C8248E-8778-2597-6361-0AE8C95BB571}"/>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
        <p:nvSpPr>
          <p:cNvPr id="6" name="TextBox 5">
            <a:extLst>
              <a:ext uri="{FF2B5EF4-FFF2-40B4-BE49-F238E27FC236}">
                <a16:creationId xmlns:a16="http://schemas.microsoft.com/office/drawing/2014/main" id="{9744F3C1-5B45-4D3D-9C2D-54F92F8DF50A}"/>
              </a:ext>
            </a:extLst>
          </p:cNvPr>
          <p:cNvSpPr txBox="1"/>
          <p:nvPr/>
        </p:nvSpPr>
        <p:spPr>
          <a:xfrm>
            <a:off x="1698625" y="5557838"/>
            <a:ext cx="5156200" cy="523875"/>
          </a:xfrm>
          <a:prstGeom prst="rect">
            <a:avLst/>
          </a:prstGeom>
          <a:noFill/>
        </p:spPr>
        <p:txBody>
          <a:bodyPr>
            <a:spAutoFit/>
          </a:bodyPr>
          <a:lstStyle/>
          <a:p>
            <a:pPr eaLnBrk="1" hangingPunct="1">
              <a:spcBef>
                <a:spcPct val="50000"/>
              </a:spcBef>
              <a:defRPr/>
            </a:pPr>
            <a:r>
              <a:rPr lang="en-US" b="1" dirty="0">
                <a:solidFill>
                  <a:srgbClr val="C00000"/>
                </a:solidFill>
                <a:latin typeface="+mn-lt"/>
                <a:cs typeface="Arial" charset="0"/>
              </a:rPr>
              <a:t>This  is Example #1  on page 41</a:t>
            </a:r>
          </a:p>
        </p:txBody>
      </p:sp>
      <p:pic>
        <p:nvPicPr>
          <p:cNvPr id="21511" name="Picture 1">
            <a:extLst>
              <a:ext uri="{FF2B5EF4-FFF2-40B4-BE49-F238E27FC236}">
                <a16:creationId xmlns:a16="http://schemas.microsoft.com/office/drawing/2014/main" id="{68FB165E-5930-4B69-1D5E-8788A14DD8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8288" y="3556000"/>
            <a:ext cx="8607425"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21339E38-6C6F-5B94-E764-DE61B7B5AAE8}"/>
              </a:ext>
            </a:extLst>
          </p:cNvPr>
          <p:cNvSpPr>
            <a:spLocks noGrp="1"/>
          </p:cNvSpPr>
          <p:nvPr>
            <p:ph type="title"/>
          </p:nvPr>
        </p:nvSpPr>
        <p:spPr/>
        <p:txBody>
          <a:bodyPr/>
          <a:lstStyle/>
          <a:p>
            <a:pPr eaLnBrk="1" hangingPunct="1"/>
            <a:r>
              <a:rPr lang="en-US" altLang="en-US">
                <a:solidFill>
                  <a:srgbClr val="83BB35"/>
                </a:solidFill>
              </a:rPr>
              <a:t>Solution: Constructing a Frequency Distribution</a:t>
            </a:r>
          </a:p>
        </p:txBody>
      </p:sp>
      <p:sp>
        <p:nvSpPr>
          <p:cNvPr id="1028" name="Content Placeholder 2">
            <a:extLst>
              <a:ext uri="{FF2B5EF4-FFF2-40B4-BE49-F238E27FC236}">
                <a16:creationId xmlns:a16="http://schemas.microsoft.com/office/drawing/2014/main" id="{8DDD0E06-6339-41D2-8FB6-57C38E74246B}"/>
              </a:ext>
            </a:extLst>
          </p:cNvPr>
          <p:cNvSpPr>
            <a:spLocks noGrp="1" noRot="1" noChangeAspect="1" noMove="1" noResize="1" noEditPoints="1" noAdjustHandles="1" noChangeArrowheads="1" noChangeShapeType="1" noTextEdit="1"/>
          </p:cNvSpPr>
          <p:nvPr>
            <p:ph idx="1"/>
          </p:nvPr>
        </p:nvSpPr>
        <p:spPr>
          <a:xfrm>
            <a:off x="382588" y="3284538"/>
            <a:ext cx="8229600" cy="1085850"/>
          </a:xfrm>
          <a:blipFill rotWithShape="0">
            <a:blip r:embed="rId3"/>
            <a:stretch>
              <a:fillRect l="-1556" t="-6180" b="-110674"/>
            </a:stretch>
          </a:blipFill>
        </p:spPr>
        <p:txBody>
          <a:bodyPr/>
          <a:lstStyle/>
          <a:p>
            <a:pPr>
              <a:defRPr/>
            </a:pPr>
            <a:r>
              <a:rPr lang="en-US">
                <a:noFill/>
              </a:rPr>
              <a:t> </a:t>
            </a:r>
          </a:p>
        </p:txBody>
      </p:sp>
      <p:sp>
        <p:nvSpPr>
          <p:cNvPr id="8" name="TextBox 7">
            <a:extLst>
              <a:ext uri="{FF2B5EF4-FFF2-40B4-BE49-F238E27FC236}">
                <a16:creationId xmlns:a16="http://schemas.microsoft.com/office/drawing/2014/main" id="{6A2061DB-8331-CFD6-758C-E7CFEFD72BAA}"/>
              </a:ext>
            </a:extLst>
          </p:cNvPr>
          <p:cNvSpPr txBox="1">
            <a:spLocks noChangeArrowheads="1"/>
          </p:cNvSpPr>
          <p:nvPr/>
        </p:nvSpPr>
        <p:spPr bwMode="auto">
          <a:xfrm>
            <a:off x="6083300" y="5878513"/>
            <a:ext cx="2841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b="1" u="sng">
                <a:solidFill>
                  <a:srgbClr val="FF0000"/>
                </a:solidFill>
                <a:cs typeface="Arial" panose="020B0604020202020204" pitchFamily="34" charset="0"/>
              </a:rPr>
              <a:t>Round up to 40</a:t>
            </a:r>
          </a:p>
        </p:txBody>
      </p:sp>
      <p:sp>
        <p:nvSpPr>
          <p:cNvPr id="23557" name="Slide Number Placeholder 3">
            <a:extLst>
              <a:ext uri="{FF2B5EF4-FFF2-40B4-BE49-F238E27FC236}">
                <a16:creationId xmlns:a16="http://schemas.microsoft.com/office/drawing/2014/main" id="{9731C630-AD24-6ABB-A4B4-B7C29A6AEDCC}"/>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5FCC1BE3-0751-4377-9EFA-6CF5A8BA76C4}"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8</a:t>
            </a:fld>
            <a:r>
              <a:rPr lang="en-US" altLang="en-US" sz="1200">
                <a:latin typeface="Arial" panose="020B0604020202020204" pitchFamily="34" charset="0"/>
                <a:cs typeface="Arial" panose="020B0604020202020204" pitchFamily="34" charset="0"/>
              </a:rPr>
              <a:t> </a:t>
            </a:r>
          </a:p>
        </p:txBody>
      </p:sp>
      <p:sp>
        <p:nvSpPr>
          <p:cNvPr id="23558" name="Footer Placeholder 2">
            <a:extLst>
              <a:ext uri="{FF2B5EF4-FFF2-40B4-BE49-F238E27FC236}">
                <a16:creationId xmlns:a16="http://schemas.microsoft.com/office/drawing/2014/main" id="{A61FAB8F-8107-E5E0-06B0-F69A88EAB8A3}"/>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pic>
        <p:nvPicPr>
          <p:cNvPr id="23559" name="Picture 1">
            <a:extLst>
              <a:ext uri="{FF2B5EF4-FFF2-40B4-BE49-F238E27FC236}">
                <a16:creationId xmlns:a16="http://schemas.microsoft.com/office/drawing/2014/main" id="{AE0315D0-22B5-4BCB-A11F-E4BF8A4401F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417638"/>
            <a:ext cx="8696325"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own Arrow 4">
            <a:extLst>
              <a:ext uri="{FF2B5EF4-FFF2-40B4-BE49-F238E27FC236}">
                <a16:creationId xmlns:a16="http://schemas.microsoft.com/office/drawing/2014/main" id="{4259E30D-2A17-4BB0-A3D1-306226B0AA45}"/>
              </a:ext>
            </a:extLst>
          </p:cNvPr>
          <p:cNvSpPr/>
          <p:nvPr/>
        </p:nvSpPr>
        <p:spPr>
          <a:xfrm>
            <a:off x="7967663" y="5443538"/>
            <a:ext cx="379412" cy="457200"/>
          </a:xfrm>
          <a:prstGeom prst="down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a:extLst>
              <a:ext uri="{FF2B5EF4-FFF2-40B4-BE49-F238E27FC236}">
                <a16:creationId xmlns:a16="http://schemas.microsoft.com/office/drawing/2014/main" id="{9D7014F9-99BD-40FF-853D-EFFFF5F23BD7}"/>
              </a:ext>
            </a:extLst>
          </p:cNvPr>
          <p:cNvSpPr/>
          <p:nvPr/>
        </p:nvSpPr>
        <p:spPr>
          <a:xfrm>
            <a:off x="6257925" y="2330450"/>
            <a:ext cx="671513" cy="447675"/>
          </a:xfrm>
          <a:prstGeom prst="roundRect">
            <a:avLst/>
          </a:prstGeom>
          <a:noFill/>
          <a:ln w="539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ounded Rectangle 13">
            <a:extLst>
              <a:ext uri="{FF2B5EF4-FFF2-40B4-BE49-F238E27FC236}">
                <a16:creationId xmlns:a16="http://schemas.microsoft.com/office/drawing/2014/main" id="{AB14252C-D09F-49AA-976D-384F7F11943F}"/>
              </a:ext>
            </a:extLst>
          </p:cNvPr>
          <p:cNvSpPr/>
          <p:nvPr/>
        </p:nvSpPr>
        <p:spPr>
          <a:xfrm>
            <a:off x="1277938" y="1847850"/>
            <a:ext cx="708025" cy="527050"/>
          </a:xfrm>
          <a:prstGeom prst="roundRect">
            <a:avLst/>
          </a:prstGeom>
          <a:noFill/>
          <a:ln w="539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6">
            <a:extLst>
              <a:ext uri="{FF2B5EF4-FFF2-40B4-BE49-F238E27FC236}">
                <a16:creationId xmlns:a16="http://schemas.microsoft.com/office/drawing/2014/main" id="{802056FA-F49F-4E28-9744-126DFDF63D63}"/>
              </a:ext>
            </a:extLst>
          </p:cNvPr>
          <p:cNvSpPr txBox="1"/>
          <p:nvPr/>
        </p:nvSpPr>
        <p:spPr>
          <a:xfrm>
            <a:off x="2106613" y="2760663"/>
            <a:ext cx="1128712" cy="523875"/>
          </a:xfrm>
          <a:prstGeom prst="rect">
            <a:avLst/>
          </a:prstGeom>
          <a:noFill/>
        </p:spPr>
        <p:txBody>
          <a:bodyPr>
            <a:spAutoFit/>
          </a:bodyPr>
          <a:lstStyle/>
          <a:p>
            <a:pPr>
              <a:defRPr/>
            </a:pPr>
            <a:r>
              <a:rPr lang="en-US" b="1" dirty="0">
                <a:solidFill>
                  <a:srgbClr val="FF0000"/>
                </a:solidFill>
                <a:latin typeface="+mn-lt"/>
              </a:rPr>
              <a:t>min</a:t>
            </a:r>
          </a:p>
        </p:txBody>
      </p:sp>
      <p:sp>
        <p:nvSpPr>
          <p:cNvPr id="16" name="TextBox 15">
            <a:extLst>
              <a:ext uri="{FF2B5EF4-FFF2-40B4-BE49-F238E27FC236}">
                <a16:creationId xmlns:a16="http://schemas.microsoft.com/office/drawing/2014/main" id="{2046B3DF-65B2-4D83-8091-8BFB00CF2BC7}"/>
              </a:ext>
            </a:extLst>
          </p:cNvPr>
          <p:cNvSpPr txBox="1"/>
          <p:nvPr/>
        </p:nvSpPr>
        <p:spPr>
          <a:xfrm>
            <a:off x="6838950" y="2860675"/>
            <a:ext cx="1128713" cy="522288"/>
          </a:xfrm>
          <a:prstGeom prst="rect">
            <a:avLst/>
          </a:prstGeom>
          <a:noFill/>
        </p:spPr>
        <p:txBody>
          <a:bodyPr>
            <a:spAutoFit/>
          </a:bodyPr>
          <a:lstStyle/>
          <a:p>
            <a:pPr>
              <a:defRPr/>
            </a:pPr>
            <a:r>
              <a:rPr lang="en-US" b="1" dirty="0">
                <a:solidFill>
                  <a:srgbClr val="FF0000"/>
                </a:solidFill>
                <a:latin typeface="+mn-lt"/>
              </a:rPr>
              <a:t>max</a:t>
            </a:r>
          </a:p>
        </p:txBody>
      </p:sp>
      <p:cxnSp>
        <p:nvCxnSpPr>
          <p:cNvPr id="10" name="Straight Arrow Connector 9">
            <a:extLst>
              <a:ext uri="{FF2B5EF4-FFF2-40B4-BE49-F238E27FC236}">
                <a16:creationId xmlns:a16="http://schemas.microsoft.com/office/drawing/2014/main" id="{9B7280EC-84EE-4447-947F-CA317186A6A2}"/>
              </a:ext>
            </a:extLst>
          </p:cNvPr>
          <p:cNvCxnSpPr/>
          <p:nvPr/>
        </p:nvCxnSpPr>
        <p:spPr>
          <a:xfrm flipH="1" flipV="1">
            <a:off x="1985963" y="2374900"/>
            <a:ext cx="120650" cy="530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1DBB595-9D2E-411F-92BA-E535EC466F81}"/>
              </a:ext>
            </a:extLst>
          </p:cNvPr>
          <p:cNvCxnSpPr>
            <a:stCxn id="16" idx="1"/>
          </p:cNvCxnSpPr>
          <p:nvPr/>
        </p:nvCxnSpPr>
        <p:spPr>
          <a:xfrm flipH="1" flipV="1">
            <a:off x="6592888" y="2897188"/>
            <a:ext cx="246062" cy="223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CB7D903-BDBD-4719-BE4F-71A241B503C5}"/>
              </a:ext>
            </a:extLst>
          </p:cNvPr>
          <p:cNvSpPr txBox="1">
            <a:spLocks noRot="1" noChangeAspect="1" noMove="1" noResize="1" noEditPoints="1" noAdjustHandles="1" noChangeArrowheads="1" noChangeShapeType="1" noTextEdit="1"/>
          </p:cNvSpPr>
          <p:nvPr/>
        </p:nvSpPr>
        <p:spPr>
          <a:xfrm>
            <a:off x="410633" y="4623153"/>
            <a:ext cx="8319457" cy="818366"/>
          </a:xfrm>
          <a:prstGeom prst="rect">
            <a:avLst/>
          </a:prstGeom>
          <a:blipFill>
            <a:blip r:embed="rId5"/>
            <a:stretch>
              <a:fillRect/>
            </a:stretch>
          </a:blipFill>
        </p:spPr>
        <p:txBody>
          <a:bodyPr/>
          <a:lstStyle/>
          <a:p>
            <a:pPr>
              <a:defRPr/>
            </a:pPr>
            <a:r>
              <a:rPr lang="en-US">
                <a:noFill/>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5">
            <a:extLst>
              <a:ext uri="{FF2B5EF4-FFF2-40B4-BE49-F238E27FC236}">
                <a16:creationId xmlns:a16="http://schemas.microsoft.com/office/drawing/2014/main" id="{09A7D376-49B5-95AF-F943-B0883350644D}"/>
              </a:ext>
            </a:extLst>
          </p:cNvPr>
          <p:cNvSpPr>
            <a:spLocks noGrp="1"/>
          </p:cNvSpPr>
          <p:nvPr>
            <p:ph type="title"/>
          </p:nvPr>
        </p:nvSpPr>
        <p:spPr/>
        <p:txBody>
          <a:bodyPr/>
          <a:lstStyle/>
          <a:p>
            <a:pPr eaLnBrk="1" hangingPunct="1"/>
            <a:r>
              <a:rPr lang="en-US" altLang="en-US">
                <a:solidFill>
                  <a:srgbClr val="83BB35"/>
                </a:solidFill>
              </a:rPr>
              <a:t>Solution: Constructing a Frequency Distribution</a:t>
            </a:r>
            <a:endParaRPr lang="en-US" altLang="en-US"/>
          </a:p>
        </p:txBody>
      </p:sp>
      <p:graphicFrame>
        <p:nvGraphicFramePr>
          <p:cNvPr id="57386" name="Group 42">
            <a:extLst>
              <a:ext uri="{FF2B5EF4-FFF2-40B4-BE49-F238E27FC236}">
                <a16:creationId xmlns:a16="http://schemas.microsoft.com/office/drawing/2014/main" id="{A9D02942-DE0A-47CD-93D9-0A566E1C6E5C}"/>
              </a:ext>
            </a:extLst>
          </p:cNvPr>
          <p:cNvGraphicFramePr>
            <a:graphicFrameLocks noGrp="1"/>
          </p:cNvGraphicFramePr>
          <p:nvPr/>
        </p:nvGraphicFramePr>
        <p:xfrm>
          <a:off x="6372225" y="1789113"/>
          <a:ext cx="2295525" cy="4022725"/>
        </p:xfrm>
        <a:graphic>
          <a:graphicData uri="http://schemas.openxmlformats.org/drawingml/2006/table">
            <a:tbl>
              <a:tblPr/>
              <a:tblGrid>
                <a:gridCol w="1149350">
                  <a:extLst>
                    <a:ext uri="{9D8B030D-6E8A-4147-A177-3AD203B41FA5}">
                      <a16:colId xmlns:a16="http://schemas.microsoft.com/office/drawing/2014/main" val="20000"/>
                    </a:ext>
                  </a:extLst>
                </a:gridCol>
                <a:gridCol w="1146175">
                  <a:extLst>
                    <a:ext uri="{9D8B030D-6E8A-4147-A177-3AD203B41FA5}">
                      <a16:colId xmlns:a16="http://schemas.microsoft.com/office/drawing/2014/main" val="20001"/>
                    </a:ext>
                  </a:extLst>
                </a:gridCol>
              </a:tblGrid>
              <a:tr h="8228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charset="0"/>
                          <a:ea typeface="Arial" charset="0"/>
                          <a:cs typeface="Arial" charset="0"/>
                        </a:rPr>
                        <a:t>Lower limit</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bg1"/>
                          </a:solidFill>
                          <a:effectLst/>
                          <a:latin typeface="Times New Roman" charset="0"/>
                          <a:ea typeface="Arial" charset="0"/>
                          <a:cs typeface="Arial" charset="0"/>
                        </a:rPr>
                        <a:t>Upper limit</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4571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accent2"/>
                          </a:solidFill>
                          <a:effectLst/>
                          <a:latin typeface="Times New Roman" charset="0"/>
                          <a:ea typeface="Arial" charset="0"/>
                          <a:cs typeface="Arial" charset="0"/>
                        </a:rPr>
                        <a:t>65</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Arial" charset="0"/>
                        <a:cs typeface="Arial" charset="0"/>
                      </a:endParaRP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571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accent2"/>
                          </a:solidFill>
                          <a:effectLst/>
                          <a:latin typeface="Times New Roman" charset="0"/>
                          <a:ea typeface="Arial" charset="0"/>
                          <a:cs typeface="Arial" charset="0"/>
                        </a:rPr>
                        <a:t>105</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Arial" charset="0"/>
                        <a:cs typeface="Arial" charset="0"/>
                      </a:endParaRP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4571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ea typeface="Arial" charset="0"/>
                          <a:cs typeface="Arial" charset="0"/>
                        </a:rPr>
                        <a:t>145</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charset="0"/>
                        <a:ea typeface="Arial" charset="0"/>
                        <a:cs typeface="Arial" charset="0"/>
                      </a:endParaRP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571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ea typeface="Arial" charset="0"/>
                          <a:cs typeface="Arial" charset="0"/>
                        </a:rPr>
                        <a:t>185</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Arial" charset="0"/>
                        <a:cs typeface="Arial" charset="0"/>
                      </a:endParaRP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4571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ea typeface="Arial" charset="0"/>
                          <a:cs typeface="Arial" charset="0"/>
                        </a:rPr>
                        <a:t>225</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Arial" charset="0"/>
                        <a:cs typeface="Arial" charset="0"/>
                      </a:endParaRP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4571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ea typeface="Arial" charset="0"/>
                          <a:cs typeface="Arial" charset="0"/>
                        </a:rPr>
                        <a:t>265</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Arial" charset="0"/>
                        <a:cs typeface="Arial" charset="0"/>
                      </a:endParaRP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4571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ea typeface="Arial" charset="0"/>
                          <a:cs typeface="Arial" charset="0"/>
                        </a:rPr>
                        <a:t>305</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Arial" charset="0"/>
                        <a:cs typeface="Arial" charset="0"/>
                      </a:endParaRP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8" name="Curved Right Arrow 7">
            <a:extLst>
              <a:ext uri="{FF2B5EF4-FFF2-40B4-BE49-F238E27FC236}">
                <a16:creationId xmlns:a16="http://schemas.microsoft.com/office/drawing/2014/main" id="{1F516042-8C3F-4AA6-91C4-BE98DBFA3158}"/>
              </a:ext>
            </a:extLst>
          </p:cNvPr>
          <p:cNvSpPr/>
          <p:nvPr/>
        </p:nvSpPr>
        <p:spPr>
          <a:xfrm>
            <a:off x="6337300" y="2800350"/>
            <a:ext cx="395288" cy="609600"/>
          </a:xfrm>
          <a:prstGeom prst="curvedRightArrow">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schemeClr val="tx1"/>
              </a:solidFill>
            </a:endParaRPr>
          </a:p>
        </p:txBody>
      </p:sp>
      <p:sp>
        <p:nvSpPr>
          <p:cNvPr id="25627" name="TextBox 8">
            <a:extLst>
              <a:ext uri="{FF2B5EF4-FFF2-40B4-BE49-F238E27FC236}">
                <a16:creationId xmlns:a16="http://schemas.microsoft.com/office/drawing/2014/main" id="{7DF3D088-1314-A321-4B1D-AC21898224AC}"/>
              </a:ext>
            </a:extLst>
          </p:cNvPr>
          <p:cNvSpPr txBox="1">
            <a:spLocks noChangeArrowheads="1"/>
          </p:cNvSpPr>
          <p:nvPr/>
        </p:nvSpPr>
        <p:spPr bwMode="auto">
          <a:xfrm>
            <a:off x="4832350" y="2800350"/>
            <a:ext cx="15986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2400">
                <a:solidFill>
                  <a:schemeClr val="accent2"/>
                </a:solidFill>
                <a:cs typeface="Arial" panose="020B0604020202020204" pitchFamily="34" charset="0"/>
              </a:rPr>
              <a:t>Add Class width = 40</a:t>
            </a:r>
          </a:p>
        </p:txBody>
      </p:sp>
      <p:sp>
        <p:nvSpPr>
          <p:cNvPr id="55326" name="TextBox 8">
            <a:extLst>
              <a:ext uri="{FF2B5EF4-FFF2-40B4-BE49-F238E27FC236}">
                <a16:creationId xmlns:a16="http://schemas.microsoft.com/office/drawing/2014/main" id="{674DA748-727A-F9D0-F727-E0B7C2489A24}"/>
              </a:ext>
            </a:extLst>
          </p:cNvPr>
          <p:cNvSpPr txBox="1">
            <a:spLocks noChangeArrowheads="1"/>
          </p:cNvSpPr>
          <p:nvPr/>
        </p:nvSpPr>
        <p:spPr bwMode="auto">
          <a:xfrm>
            <a:off x="381000" y="1695450"/>
            <a:ext cx="42767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buClr>
                <a:srgbClr val="D17230"/>
              </a:buClr>
              <a:buFont typeface="Arial" panose="020B0604020202020204" pitchFamily="34" charset="0"/>
              <a:buAutoNum type="arabicPeriod" startAt="3"/>
            </a:pPr>
            <a:r>
              <a:rPr lang="en-US" altLang="en-US">
                <a:solidFill>
                  <a:srgbClr val="000000"/>
                </a:solidFill>
              </a:rPr>
              <a:t>Use 65 (minimum value) as first lower limit. Add the class width of 40 to get the lower limit of the next class.</a:t>
            </a:r>
          </a:p>
          <a:p>
            <a:pPr eaLnBrk="1" hangingPunct="1">
              <a:buClr>
                <a:srgbClr val="D17230"/>
              </a:buClr>
              <a:buFontTx/>
              <a:buNone/>
            </a:pPr>
            <a:r>
              <a:rPr lang="en-US" altLang="en-US">
                <a:solidFill>
                  <a:srgbClr val="000000"/>
                </a:solidFill>
              </a:rPr>
              <a:t>		65 + 40 = 105</a:t>
            </a:r>
          </a:p>
          <a:p>
            <a:pPr eaLnBrk="1" hangingPunct="1">
              <a:buClr>
                <a:srgbClr val="D17230"/>
              </a:buClr>
              <a:buFontTx/>
              <a:buNone/>
            </a:pPr>
            <a:r>
              <a:rPr lang="en-US" altLang="en-US">
                <a:solidFill>
                  <a:srgbClr val="000000"/>
                </a:solidFill>
              </a:rPr>
              <a:t>	Find the remaining lower limits by adding 40.</a:t>
            </a:r>
          </a:p>
        </p:txBody>
      </p:sp>
      <p:sp>
        <p:nvSpPr>
          <p:cNvPr id="25629" name="Rectangle 8">
            <a:extLst>
              <a:ext uri="{FF2B5EF4-FFF2-40B4-BE49-F238E27FC236}">
                <a16:creationId xmlns:a16="http://schemas.microsoft.com/office/drawing/2014/main" id="{C53004B7-EC69-A6F6-3D5D-4FA7C5BF7C38}"/>
              </a:ext>
            </a:extLst>
          </p:cNvPr>
          <p:cNvSpPr>
            <a:spLocks noChangeArrowheads="1"/>
          </p:cNvSpPr>
          <p:nvPr/>
        </p:nvSpPr>
        <p:spPr bwMode="auto">
          <a:xfrm>
            <a:off x="6637338" y="3079750"/>
            <a:ext cx="649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ClrTx/>
              <a:buFontTx/>
              <a:buNone/>
            </a:pPr>
            <a:endParaRPr lang="en-US" altLang="en-US" sz="2400">
              <a:solidFill>
                <a:schemeClr val="accent2"/>
              </a:solidFill>
              <a:cs typeface="Arial" panose="020B0604020202020204" pitchFamily="34" charset="0"/>
            </a:endParaRPr>
          </a:p>
        </p:txBody>
      </p:sp>
      <p:sp>
        <p:nvSpPr>
          <p:cNvPr id="12" name="Rectangle 11">
            <a:extLst>
              <a:ext uri="{FF2B5EF4-FFF2-40B4-BE49-F238E27FC236}">
                <a16:creationId xmlns:a16="http://schemas.microsoft.com/office/drawing/2014/main" id="{1147A81D-9351-F2DF-5F3F-0749749056A6}"/>
              </a:ext>
            </a:extLst>
          </p:cNvPr>
          <p:cNvSpPr>
            <a:spLocks noChangeArrowheads="1"/>
          </p:cNvSpPr>
          <p:nvPr/>
        </p:nvSpPr>
        <p:spPr bwMode="auto">
          <a:xfrm>
            <a:off x="6791325" y="44307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ClrTx/>
              <a:buFontTx/>
              <a:buNone/>
            </a:pPr>
            <a:endParaRPr lang="en-US" altLang="en-US" sz="2400">
              <a:cs typeface="Arial" panose="020B0604020202020204" pitchFamily="34" charset="0"/>
            </a:endParaRPr>
          </a:p>
        </p:txBody>
      </p:sp>
      <p:sp>
        <p:nvSpPr>
          <p:cNvPr id="25631" name="Slide Number Placeholder 3">
            <a:extLst>
              <a:ext uri="{FF2B5EF4-FFF2-40B4-BE49-F238E27FC236}">
                <a16:creationId xmlns:a16="http://schemas.microsoft.com/office/drawing/2014/main" id="{B496B963-E185-8EED-2042-EC3E29D6FEC7}"/>
              </a:ext>
            </a:extLst>
          </p:cNvPr>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39941D67-DBCA-40A7-96BC-8C34F936AE5A}" type="slidenum">
              <a:rPr lang="en-US" altLang="en-US" sz="1200">
                <a:latin typeface="Arial" panose="020B0604020202020204" pitchFamily="34" charset="0"/>
                <a:cs typeface="Arial" panose="020B0604020202020204" pitchFamily="34" charset="0"/>
              </a:rPr>
              <a:pPr algn="r" eaLnBrk="1" hangingPunct="1">
                <a:spcBef>
                  <a:spcPct val="0"/>
                </a:spcBef>
                <a:buClrTx/>
                <a:buFontTx/>
                <a:buNone/>
              </a:pPr>
              <a:t>9</a:t>
            </a:fld>
            <a:r>
              <a:rPr lang="en-US" altLang="en-US" sz="1200">
                <a:latin typeface="Arial" panose="020B0604020202020204" pitchFamily="34" charset="0"/>
                <a:cs typeface="Arial" panose="020B0604020202020204" pitchFamily="34" charset="0"/>
              </a:rPr>
              <a:t> </a:t>
            </a:r>
          </a:p>
        </p:txBody>
      </p:sp>
      <p:sp>
        <p:nvSpPr>
          <p:cNvPr id="25632" name="Footer Placeholder 2">
            <a:extLst>
              <a:ext uri="{FF2B5EF4-FFF2-40B4-BE49-F238E27FC236}">
                <a16:creationId xmlns:a16="http://schemas.microsoft.com/office/drawing/2014/main" id="{4632458C-66BF-9E1C-CF61-082592953DC8}"/>
              </a:ext>
            </a:extLst>
          </p:cNvPr>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 2012 Pearson Education, Inc. All rights reserved.</a:t>
            </a:r>
          </a:p>
        </p:txBody>
      </p:sp>
      <p:sp>
        <p:nvSpPr>
          <p:cNvPr id="11" name="Rounded Rectangle 10">
            <a:extLst>
              <a:ext uri="{FF2B5EF4-FFF2-40B4-BE49-F238E27FC236}">
                <a16:creationId xmlns:a16="http://schemas.microsoft.com/office/drawing/2014/main" id="{450082FD-E871-44FF-B25A-788BC7637DA8}"/>
              </a:ext>
            </a:extLst>
          </p:cNvPr>
          <p:cNvSpPr/>
          <p:nvPr/>
        </p:nvSpPr>
        <p:spPr>
          <a:xfrm>
            <a:off x="6578600" y="2552700"/>
            <a:ext cx="708025" cy="527050"/>
          </a:xfrm>
          <a:prstGeom prst="roundRect">
            <a:avLst/>
          </a:prstGeom>
          <a:noFill/>
          <a:ln w="539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a:extLst>
              <a:ext uri="{FF2B5EF4-FFF2-40B4-BE49-F238E27FC236}">
                <a16:creationId xmlns:a16="http://schemas.microsoft.com/office/drawing/2014/main" id="{783F69FB-7D31-44A2-B29D-E58C988C5163}"/>
              </a:ext>
            </a:extLst>
          </p:cNvPr>
          <p:cNvSpPr txBox="1"/>
          <p:nvPr/>
        </p:nvSpPr>
        <p:spPr>
          <a:xfrm>
            <a:off x="5067300" y="2030413"/>
            <a:ext cx="1128713" cy="522287"/>
          </a:xfrm>
          <a:prstGeom prst="rect">
            <a:avLst/>
          </a:prstGeom>
          <a:noFill/>
        </p:spPr>
        <p:txBody>
          <a:bodyPr>
            <a:spAutoFit/>
          </a:bodyPr>
          <a:lstStyle/>
          <a:p>
            <a:pPr>
              <a:defRPr/>
            </a:pPr>
            <a:r>
              <a:rPr lang="en-US" b="1" dirty="0">
                <a:solidFill>
                  <a:srgbClr val="FF0000"/>
                </a:solidFill>
                <a:latin typeface="+mn-lt"/>
              </a:rPr>
              <a:t>min</a:t>
            </a:r>
          </a:p>
        </p:txBody>
      </p:sp>
      <p:cxnSp>
        <p:nvCxnSpPr>
          <p:cNvPr id="3" name="Straight Arrow Connector 2">
            <a:extLst>
              <a:ext uri="{FF2B5EF4-FFF2-40B4-BE49-F238E27FC236}">
                <a16:creationId xmlns:a16="http://schemas.microsoft.com/office/drawing/2014/main" id="{4768D211-8A06-4FE3-96BE-094A5B9504B0}"/>
              </a:ext>
            </a:extLst>
          </p:cNvPr>
          <p:cNvCxnSpPr/>
          <p:nvPr/>
        </p:nvCxnSpPr>
        <p:spPr>
          <a:xfrm>
            <a:off x="5837238" y="2371725"/>
            <a:ext cx="649287" cy="315913"/>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326">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nodePh="1">
                                  <p:stCondLst>
                                    <p:cond delay="500"/>
                                  </p:stCondLst>
                                  <p:endCondLst>
                                    <p:cond evt="begin" delay="0">
                                      <p:tn val="8"/>
                                    </p:cond>
                                  </p:end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lf4template">
  <a:themeElements>
    <a:clrScheme name="Custom 1">
      <a:dk1>
        <a:sysClr val="windowText" lastClr="000000"/>
      </a:dk1>
      <a:lt1>
        <a:srgbClr val="FFFFFF"/>
      </a:lt1>
      <a:dk2>
        <a:srgbClr val="004988"/>
      </a:dk2>
      <a:lt2>
        <a:srgbClr val="EEECE1"/>
      </a:lt2>
      <a:accent1>
        <a:srgbClr val="D17230"/>
      </a:accent1>
      <a:accent2>
        <a:srgbClr val="AE0337"/>
      </a:accent2>
      <a:accent3>
        <a:srgbClr val="83BB35"/>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800" dirty="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lf4template</Template>
  <TotalTime>4989</TotalTime>
  <Words>3075</Words>
  <Application>Microsoft Office PowerPoint</Application>
  <PresentationFormat>全屏显示(4:3)</PresentationFormat>
  <Paragraphs>470</Paragraphs>
  <Slides>63</Slides>
  <Notes>37</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3</vt:i4>
      </vt:variant>
      <vt:variant>
        <vt:lpstr>幻灯片标题</vt:lpstr>
      </vt:variant>
      <vt:variant>
        <vt:i4>63</vt:i4>
      </vt:variant>
    </vt:vector>
  </HeadingPairs>
  <TitlesOfParts>
    <vt:vector size="72" baseType="lpstr">
      <vt:lpstr>Times New Roman</vt:lpstr>
      <vt:lpstr>Arial</vt:lpstr>
      <vt:lpstr>MS PGothic</vt:lpstr>
      <vt:lpstr>Wingdings</vt:lpstr>
      <vt:lpstr>Calibri</vt:lpstr>
      <vt:lpstr>lf4template</vt:lpstr>
      <vt:lpstr>MathType 5.0 Equation</vt:lpstr>
      <vt:lpstr>Microsoft Equation 3.0</vt:lpstr>
      <vt:lpstr>Microsoft Office Excel Chart</vt:lpstr>
      <vt:lpstr>Section 2.1</vt:lpstr>
      <vt:lpstr>Frequency Distributions and Histograms</vt:lpstr>
      <vt:lpstr>Frequency Distribution</vt:lpstr>
      <vt:lpstr>STEPS in Constructing a Frequency Distribution (For Integer Data)</vt:lpstr>
      <vt:lpstr>Constructing a Frequency Distribution</vt:lpstr>
      <vt:lpstr>Constructing a Frequency Distribution</vt:lpstr>
      <vt:lpstr>Example: Constructing a Frequency Distribution</vt:lpstr>
      <vt:lpstr>Solution: Constructing a Frequency Distribution</vt:lpstr>
      <vt:lpstr>Solution: Constructing a Frequency Distribution</vt:lpstr>
      <vt:lpstr>Solution: Constructing a Frequency Distribution</vt:lpstr>
      <vt:lpstr>Solution: Constructing a Frequency Distribution</vt:lpstr>
      <vt:lpstr>Determining the Midpoint for each Row</vt:lpstr>
      <vt:lpstr>Determining the Relative Frequency</vt:lpstr>
      <vt:lpstr>Determining the Cumulative Frequency</vt:lpstr>
      <vt:lpstr>Expanded Frequency Distribution</vt:lpstr>
      <vt:lpstr>MyMathLab Example</vt:lpstr>
      <vt:lpstr>MyMathLab Example</vt:lpstr>
      <vt:lpstr>Graphs of Frequency Distributions</vt:lpstr>
      <vt:lpstr>Class Boundaries</vt:lpstr>
      <vt:lpstr>Solution: Frequency Histogram  (using class boundaries)</vt:lpstr>
      <vt:lpstr>Solution: Frequency Histogram  (using Midpoints)</vt:lpstr>
      <vt:lpstr>Graphs of Frequency Distributions</vt:lpstr>
      <vt:lpstr>Solution: Relative Frequency Histogram </vt:lpstr>
      <vt:lpstr>Using StatCrunch to Generate Histograms</vt:lpstr>
      <vt:lpstr>Select Chapter 2, then 2.1 Example 1</vt:lpstr>
      <vt:lpstr>Using StatCrunch to Generate Histograms</vt:lpstr>
      <vt:lpstr>Using StatCrunch to Generate Histograms</vt:lpstr>
      <vt:lpstr>Using StatCrunch to Generate Histograms</vt:lpstr>
      <vt:lpstr>Using StatCrunch to Generate Histograms</vt:lpstr>
      <vt:lpstr>Example to Try – Section 2.1 Exercise 31</vt:lpstr>
      <vt:lpstr>The Shape of Distributions</vt:lpstr>
      <vt:lpstr>The Shape of Distributions</vt:lpstr>
      <vt:lpstr>The Shape of Distributions</vt:lpstr>
      <vt:lpstr>The Shape of Distributions</vt:lpstr>
      <vt:lpstr>MyMathLab Example</vt:lpstr>
      <vt:lpstr>Section 2.2</vt:lpstr>
      <vt:lpstr>Graphing Quantitative Data Sets</vt:lpstr>
      <vt:lpstr>Example: Constructing a Stem-and-Leaf Plot</vt:lpstr>
      <vt:lpstr>Solution: Constructing a Stem-and-Leaf Plot</vt:lpstr>
      <vt:lpstr>Solution: Constructing a Stem-and-Leaf Plot</vt:lpstr>
      <vt:lpstr>Using StatCrunch for Stem and Leaf Plot</vt:lpstr>
      <vt:lpstr>Using StatCrunch for Stem and Leaf Plot</vt:lpstr>
      <vt:lpstr>Stem and Leaf Plot</vt:lpstr>
      <vt:lpstr>Graphing Quantitative Data Sets</vt:lpstr>
      <vt:lpstr>Example: Constructing a Dot Plot</vt:lpstr>
      <vt:lpstr>Solution: Constructing a Dot Plot</vt:lpstr>
      <vt:lpstr>Using StatCrunch for Dot Plot</vt:lpstr>
      <vt:lpstr>Graphing Qualitative Data Sets</vt:lpstr>
      <vt:lpstr>Example: Constructing a Pie Chart</vt:lpstr>
      <vt:lpstr>Using StatCrunch for Pie Chart</vt:lpstr>
      <vt:lpstr>Using StatCrunch for Pie Chart</vt:lpstr>
      <vt:lpstr>Using StatCrunch for Pie Chart</vt:lpstr>
      <vt:lpstr>Graphing Qualitative Data Sets</vt:lpstr>
      <vt:lpstr>Example: Constructing a Pareto Chart</vt:lpstr>
      <vt:lpstr>Solution: Constructing a Pareto Chart</vt:lpstr>
      <vt:lpstr>MyStatLab Example</vt:lpstr>
      <vt:lpstr>Graphing Paired Data Sets</vt:lpstr>
      <vt:lpstr>MyStatLab Example</vt:lpstr>
      <vt:lpstr>MyStatLab Example –  Open in StatCrunch</vt:lpstr>
      <vt:lpstr>MyStatLab Example –  Data is copied into StatCrunch</vt:lpstr>
      <vt:lpstr>MyStatLab Example –  Select Graph then ScatterPlot</vt:lpstr>
      <vt:lpstr>MyStatLab Example</vt:lpstr>
      <vt:lpstr>MyStatLab Example</vt:lpstr>
    </vt:vector>
  </TitlesOfParts>
  <Company>© 2012 Pearson Prentice Hall. All rights reserved.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Descriptive Statistics</dc:subject>
  <dc:creator>Ron Larson, Betsy Farber</dc:creator>
  <dc:description/>
  <cp:lastModifiedBy>qiu shi</cp:lastModifiedBy>
  <cp:revision>417</cp:revision>
  <dcterms:created xsi:type="dcterms:W3CDTF">2011-08-04T20:11:58Z</dcterms:created>
  <dcterms:modified xsi:type="dcterms:W3CDTF">2022-07-10T04:59:38Z</dcterms:modified>
</cp:coreProperties>
</file>