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1"/>
  </p:notesMasterIdLst>
  <p:handoutMasterIdLst>
    <p:handoutMasterId r:id="rId82"/>
  </p:handoutMasterIdLst>
  <p:sldIdLst>
    <p:sldId id="442" r:id="rId2"/>
    <p:sldId id="443" r:id="rId3"/>
    <p:sldId id="444" r:id="rId4"/>
    <p:sldId id="445" r:id="rId5"/>
    <p:sldId id="447" r:id="rId6"/>
    <p:sldId id="448" r:id="rId7"/>
    <p:sldId id="450" r:id="rId8"/>
    <p:sldId id="452" r:id="rId9"/>
    <p:sldId id="453" r:id="rId10"/>
    <p:sldId id="454" r:id="rId11"/>
    <p:sldId id="455" r:id="rId12"/>
    <p:sldId id="459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474" r:id="rId22"/>
    <p:sldId id="486" r:id="rId23"/>
    <p:sldId id="487" r:id="rId24"/>
    <p:sldId id="475" r:id="rId25"/>
    <p:sldId id="409" r:id="rId26"/>
    <p:sldId id="483" r:id="rId27"/>
    <p:sldId id="419" r:id="rId28"/>
    <p:sldId id="352" r:id="rId29"/>
    <p:sldId id="354" r:id="rId30"/>
    <p:sldId id="355" r:id="rId31"/>
    <p:sldId id="420" r:id="rId32"/>
    <p:sldId id="365" r:id="rId33"/>
    <p:sldId id="366" r:id="rId34"/>
    <p:sldId id="367" r:id="rId35"/>
    <p:sldId id="484" r:id="rId36"/>
    <p:sldId id="421" r:id="rId37"/>
    <p:sldId id="485" r:id="rId38"/>
    <p:sldId id="422" r:id="rId39"/>
    <p:sldId id="424" r:id="rId40"/>
    <p:sldId id="437" r:id="rId41"/>
    <p:sldId id="438" r:id="rId42"/>
    <p:sldId id="439" r:id="rId43"/>
    <p:sldId id="440" r:id="rId44"/>
    <p:sldId id="441" r:id="rId45"/>
    <p:sldId id="418" r:id="rId46"/>
    <p:sldId id="369" r:id="rId47"/>
    <p:sldId id="370" r:id="rId48"/>
    <p:sldId id="371" r:id="rId49"/>
    <p:sldId id="372" r:id="rId50"/>
    <p:sldId id="526" r:id="rId51"/>
    <p:sldId id="527" r:id="rId52"/>
    <p:sldId id="491" r:id="rId53"/>
    <p:sldId id="492" r:id="rId54"/>
    <p:sldId id="493" r:id="rId55"/>
    <p:sldId id="494" r:id="rId56"/>
    <p:sldId id="495" r:id="rId57"/>
    <p:sldId id="496" r:id="rId58"/>
    <p:sldId id="497" r:id="rId59"/>
    <p:sldId id="498" r:id="rId60"/>
    <p:sldId id="499" r:id="rId61"/>
    <p:sldId id="500" r:id="rId62"/>
    <p:sldId id="506" r:id="rId63"/>
    <p:sldId id="507" r:id="rId64"/>
    <p:sldId id="508" r:id="rId65"/>
    <p:sldId id="509" r:id="rId66"/>
    <p:sldId id="510" r:id="rId67"/>
    <p:sldId id="511" r:id="rId68"/>
    <p:sldId id="512" r:id="rId69"/>
    <p:sldId id="513" r:id="rId70"/>
    <p:sldId id="514" r:id="rId71"/>
    <p:sldId id="515" r:id="rId72"/>
    <p:sldId id="517" r:id="rId73"/>
    <p:sldId id="518" r:id="rId74"/>
    <p:sldId id="519" r:id="rId75"/>
    <p:sldId id="520" r:id="rId76"/>
    <p:sldId id="522" r:id="rId77"/>
    <p:sldId id="523" r:id="rId78"/>
    <p:sldId id="524" r:id="rId79"/>
    <p:sldId id="525" r:id="rId8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CC5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 snapToGrid="0">
      <p:cViewPr varScale="1">
        <p:scale>
          <a:sx n="106" d="100"/>
          <a:sy n="106" d="100"/>
        </p:scale>
        <p:origin x="172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216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77D1D7-D7B3-495D-A7EF-00F508B8D8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spcBef>
                <a:spcPct val="0"/>
              </a:spcBef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Chapter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43621-A2B7-404E-B873-37A4CE42A2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Larson/Farber 5</a:t>
            </a:r>
            <a:r>
              <a:rPr lang="en-US" baseline="30000"/>
              <a:t>th</a:t>
            </a:r>
            <a:r>
              <a:rPr lang="en-US"/>
              <a:t> 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7511A-9816-46F6-9565-E74E2083B2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5B6A5843-0F14-45FB-811E-01F0BC387BE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85FE7F-09DB-4110-A134-A9E50C787E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2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334C168-1DC5-4B01-91DE-C18F939405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BD58FE9-B632-416C-8745-74C50622D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6F8F8-690F-45B6-A59F-43D80BEAE6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Larson/Farber 5</a:t>
            </a:r>
            <a:r>
              <a:rPr lang="en-US" baseline="30000"/>
              <a:t>th</a:t>
            </a:r>
            <a:r>
              <a:rPr lang="en-US"/>
              <a:t> 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57494-0180-4E74-9601-B9FB8AFB7B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122A1CAC-D825-440F-9C8A-502B1A4685C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AEB923B-3421-B78C-C2EC-330BAB4EFC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EE60B95-F6FA-4473-2478-172769FDAB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4C5BE02-E2EE-67A2-6708-329248E70D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8EA3ED7-5438-FE7E-E98E-4071C82343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3E357B3-A712-BA63-2526-5C5DAE5EBC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13DBCDD-6141-9D49-DA26-D61B0A6A56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43C3BCB-B399-BB5D-4E1E-A3710BF5AC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71435CF-1C16-3A95-EC9E-00C771533C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D0CB2C9-D6A0-18E7-51EB-A9A6B5891D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9C09444-9C01-1BAC-EDAB-401A33DE81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05A2B41-2EF1-EE06-69DF-65AAF6B5B7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2E7251C-6369-29CB-73DA-B20B710958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FDA4F65-58FF-3316-5B28-A1043F4AF6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5B5FAD7-C23D-7F3D-7D93-334A2908DB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2A09580-BC9F-8AD8-B919-D9660299AC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016CE49A-2C0D-F53E-9CE3-40FB84BA39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17EC607-1C90-C6AA-8282-DC04D2871F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39AD081E-570A-2E17-9347-DFF15D02A79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28D38E70-5E98-1A83-C847-068C795768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6168637-D00B-F5E7-3823-E8AD4ABD23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49CC1C11-B8C2-42BC-BC00-6A08A74849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422DEE9-2EE3-D836-8BB2-C4A7177576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EC635E4-8A4F-43C8-9CDC-099E31AAAB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5AD2249-6C0D-1FF3-BE10-0328532B0A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515F067-8ED2-79D8-89C6-035BFEBF05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0BC3662-6B29-591B-000F-0518AEAC26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7FE0536-9F89-8749-488E-C34286FAFA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47028D5E-322B-5A9D-043E-22AA44C1FA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6336B826-793B-D275-D4CC-36159E4D74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C20B0ACF-0AFB-BDE8-7C02-FFEA3B89E9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39FFFCBF-D81D-26B6-8274-2E0FF81D94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FC39F4FC-82B7-C45D-6D79-C9C4D0E814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4DA8FC70-B5CF-A0A8-55B7-820B0F5D18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66758FFC-BE33-280C-92EB-547CA8F493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67FBD7CB-8A41-ECFE-2658-405F24731E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32AC37C0-7530-FFE6-96C7-35419EBDB7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39537125-E113-A2AA-A7A7-BBD19693C4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1E13F4B8-0053-E27E-94AF-8E41F43E4D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	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0D4DAFF4-7D7C-24C8-E5BA-6310D30C93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9B812787-45FD-71F9-651E-CD3A68768F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7AF7F04B-0FED-CF54-B94C-4C8848DF39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8B335B88-0A8B-B059-8B44-78FB4FA6B9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DCDC82F-6EEB-0AA8-4F5C-4346BF70DA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A8D536B-3754-B9D5-EC6B-342CCD5F08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D6797DE-5C9A-BB35-F6B4-14EC5C95B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8206C99-CE37-4E66-86B6-CDB0309B94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8154BFE-8576-F93D-0838-6FBD25C365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5A71113-1B23-B5FF-B18A-170BB52F8F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DB0888E-DB47-14E5-A47D-DEE879390B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9E136AE-6BBC-3CDB-4B77-76ABDF2772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DE71B5E-CF2A-CE53-4008-454A2BAF23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096F911-DEF5-8B34-8621-2ACB29D5F1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2692788-B87C-4FDC-6D35-BE6F8E6C9D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EA56999-CA69-6B88-22E0-C0AD3E7362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DE9572D-4604-E7BC-F2BA-B865D0D81C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171CE38-E457-AD91-A5BD-A8E7E9D57D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997470C-A6CC-EE0C-ECF6-E9CFA76985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859558-B2B9-49A8-A576-A0FD68F9E8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244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E7B45C3-3908-6CBC-AE80-B9C706357A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BB1573-A31B-40F7-970D-6844DFDB39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12033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100A749-F952-5D77-3511-A9EA5E176A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1853DB-B77B-4591-94FF-66F9D72736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59561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41CDE3-31C6-0D23-FB37-AF42468CCE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CBCEC1-4172-478D-9AD8-43EE8C2AA0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09079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2C4AC98-0888-799A-E558-B68FB05F20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F09A1E-6395-4266-9642-203889A269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987034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600" y="457200"/>
            <a:ext cx="8077200" cy="10668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7E9364F-EF73-28E9-E21C-D5188BAC6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E6AA96-6AA5-4A87-8405-36F3D86157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99736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61AABAA-86E0-5E45-D72F-2A1682F34D4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6EB5F83-A646-E14F-EC48-00BAAE344D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53D8A1D-21A0-45EE-A1E7-135FD7369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800"/>
            </a:lvl1pPr>
          </a:lstStyle>
          <a:p>
            <a:fld id="{95FAE791-09FA-40DF-BEE9-0844788BF3E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</p:sldLayoutIdLst>
  <p:transition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itchFamily="18" charset="0"/>
          <a:ea typeface="Times New Roman" charset="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Times New Roman" pitchFamily="18" charset="0"/>
          <a:ea typeface="Times New Roman" charset="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itchFamily="18" charset="0"/>
          <a:ea typeface="Times New Roman" charset="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Times New Roman" charset="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Times New Roman" pitchFamily="18" charset="0"/>
          <a:ea typeface="Times New Roman" charset="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3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7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46.wmf"/><Relationship Id="rId3" Type="http://schemas.openxmlformats.org/officeDocument/2006/relationships/image" Target="../media/image41.jpeg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48.wmf"/><Relationship Id="rId2" Type="http://schemas.openxmlformats.org/officeDocument/2006/relationships/notesSlide" Target="../notesSlides/notesSlide24.xml"/><Relationship Id="rId16" Type="http://schemas.openxmlformats.org/officeDocument/2006/relationships/oleObject" Target="../embeddings/oleObject17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16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5">
            <a:extLst>
              <a:ext uri="{FF2B5EF4-FFF2-40B4-BE49-F238E27FC236}">
                <a16:creationId xmlns:a16="http://schemas.microsoft.com/office/drawing/2014/main" id="{5AE4A293-3066-63C3-04B0-35E400B47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Section 2.3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1A7D45-3D1A-41B1-9E1B-33ECAFDE2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/>
              <a:t>Measures of Central Tendency</a:t>
            </a:r>
          </a:p>
        </p:txBody>
      </p:sp>
      <p:sp>
        <p:nvSpPr>
          <p:cNvPr id="10244" name="Footer Placeholder 2">
            <a:extLst>
              <a:ext uri="{FF2B5EF4-FFF2-40B4-BE49-F238E27FC236}">
                <a16:creationId xmlns:a16="http://schemas.microsoft.com/office/drawing/2014/main" id="{C090DB1B-F7F7-80DB-E31F-07BAA0F54DCD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 Pearson Education, Inc. All rights reserved.</a:t>
            </a:r>
          </a:p>
        </p:txBody>
      </p:sp>
      <p:sp>
        <p:nvSpPr>
          <p:cNvPr id="10245" name="Slide Number Placeholder 1">
            <a:extLst>
              <a:ext uri="{FF2B5EF4-FFF2-40B4-BE49-F238E27FC236}">
                <a16:creationId xmlns:a16="http://schemas.microsoft.com/office/drawing/2014/main" id="{C4CD3621-DF30-B1EA-9985-7D9FBCD5BE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B63DED9-E589-4B49-AF65-566FEE50DA13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71296744-8CB7-0E85-6F54-8512FC07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Measure of Central Tendency: Mode</a:t>
            </a:r>
          </a:p>
        </p:txBody>
      </p:sp>
      <p:sp>
        <p:nvSpPr>
          <p:cNvPr id="103427" name="Content Placeholder 2">
            <a:extLst>
              <a:ext uri="{FF2B5EF4-FFF2-40B4-BE49-F238E27FC236}">
                <a16:creationId xmlns:a16="http://schemas.microsoft.com/office/drawing/2014/main" id="{8E8000DC-C373-67C1-8982-C02412AE3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38288"/>
            <a:ext cx="8229600" cy="4525962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b="1">
                <a:solidFill>
                  <a:schemeClr val="accent2"/>
                </a:solidFill>
              </a:rPr>
              <a:t>Mode</a:t>
            </a:r>
          </a:p>
          <a:p>
            <a:r>
              <a:rPr lang="en-US" altLang="en-US">
                <a:solidFill>
                  <a:srgbClr val="000000"/>
                </a:solidFill>
              </a:rPr>
              <a:t>The data entry that occurs with the greatest frequency.</a:t>
            </a:r>
          </a:p>
          <a:p>
            <a:r>
              <a:rPr lang="en-US" altLang="en-US">
                <a:solidFill>
                  <a:srgbClr val="000000"/>
                </a:solidFill>
              </a:rPr>
              <a:t>A data set can have one mode, more than one mode, or no mode.</a:t>
            </a:r>
          </a:p>
          <a:p>
            <a:r>
              <a:rPr lang="en-US" altLang="en-US">
                <a:solidFill>
                  <a:srgbClr val="000000"/>
                </a:solidFill>
              </a:rPr>
              <a:t>If no entry is repeated the data set has no mode.</a:t>
            </a:r>
          </a:p>
          <a:p>
            <a:r>
              <a:rPr lang="en-US" altLang="en-US">
                <a:solidFill>
                  <a:srgbClr val="000000"/>
                </a:solidFill>
              </a:rPr>
              <a:t>If two entries occur with the same greatest frequency, each entry is a mode (</a:t>
            </a:r>
            <a:r>
              <a:rPr lang="en-US" altLang="en-US" b="1">
                <a:solidFill>
                  <a:srgbClr val="000000"/>
                </a:solidFill>
              </a:rPr>
              <a:t>bimodal</a:t>
            </a:r>
            <a:r>
              <a:rPr lang="en-US" altLang="en-US">
                <a:solidFill>
                  <a:srgbClr val="000000"/>
                </a:solidFill>
              </a:rPr>
              <a:t>).</a:t>
            </a:r>
            <a:endParaRPr lang="en-US" altLang="en-US"/>
          </a:p>
        </p:txBody>
      </p:sp>
      <p:sp>
        <p:nvSpPr>
          <p:cNvPr id="26628" name="Slide Number Placeholder 1">
            <a:extLst>
              <a:ext uri="{FF2B5EF4-FFF2-40B4-BE49-F238E27FC236}">
                <a16:creationId xmlns:a16="http://schemas.microsoft.com/office/drawing/2014/main" id="{6E7D26B8-1219-9543-D117-8ECD5B99E14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A5B462-279C-41A4-9B20-C79949B7B378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9E9AD49-3AE2-23F4-4D69-A288D59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83BB35"/>
                </a:solidFill>
              </a:rPr>
              <a:t>Example: Finding the Mode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0FE6A215-07FC-14A4-5276-6E7928F5F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14463"/>
            <a:ext cx="8229600" cy="19494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The prices (in dollars) for a sample of roundtrip flights from Chicago, Illinois to Cancun, Mexico are listed. Find the mode of the flight prices.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	872   432   397   427   388   782   397</a:t>
            </a:r>
          </a:p>
        </p:txBody>
      </p:sp>
      <p:pic>
        <p:nvPicPr>
          <p:cNvPr id="28676" name="Picture 3" descr="C:\Documents and Settings\Lyn\Local Settings\Temporary Internet Files\Content.IE5\NA0VVPWD\MCj03886440000[1].wmf">
            <a:extLst>
              <a:ext uri="{FF2B5EF4-FFF2-40B4-BE49-F238E27FC236}">
                <a16:creationId xmlns:a16="http://schemas.microsoft.com/office/drawing/2014/main" id="{4A5F7510-8416-D603-33EA-AA0FA955B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401888"/>
            <a:ext cx="18161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Slide Number Placeholder 1">
            <a:extLst>
              <a:ext uri="{FF2B5EF4-FFF2-40B4-BE49-F238E27FC236}">
                <a16:creationId xmlns:a16="http://schemas.microsoft.com/office/drawing/2014/main" id="{EC2DE6A5-AC9E-13BA-756C-C2889B14A9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F6FC5A-68C1-4E65-98FF-1751500AFAEB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28678" name="Picture 2">
            <a:extLst>
              <a:ext uri="{FF2B5EF4-FFF2-40B4-BE49-F238E27FC236}">
                <a16:creationId xmlns:a16="http://schemas.microsoft.com/office/drawing/2014/main" id="{A73B032A-87F8-CD4B-0F51-B4E200C2E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3530600"/>
            <a:ext cx="63912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095D98E7-9C7E-455F-3BD5-AE241ACF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the Mean and Median</a:t>
            </a:r>
          </a:p>
        </p:txBody>
      </p:sp>
      <p:sp>
        <p:nvSpPr>
          <p:cNvPr id="110595" name="Content Placeholder 2">
            <a:extLst>
              <a:ext uri="{FF2B5EF4-FFF2-40B4-BE49-F238E27FC236}">
                <a16:creationId xmlns:a16="http://schemas.microsoft.com/office/drawing/2014/main" id="{DA2DE80D-5631-41E7-8046-0E7CFA76B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417638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All three measures describe a typical entry of a data set.</a:t>
            </a:r>
          </a:p>
          <a:p>
            <a:pPr>
              <a:defRPr/>
            </a:pPr>
            <a:r>
              <a:rPr lang="en-US" altLang="en-US" sz="2400" dirty="0"/>
              <a:t>Advantage of using the mean:</a:t>
            </a:r>
          </a:p>
          <a:p>
            <a:pPr lvl="1">
              <a:defRPr/>
            </a:pPr>
            <a:r>
              <a:rPr lang="en-US" altLang="en-US" sz="2400" dirty="0"/>
              <a:t>The mean is a reliable measure because it takes into account every entry of a data set.</a:t>
            </a:r>
          </a:p>
          <a:p>
            <a:pPr>
              <a:defRPr/>
            </a:pPr>
            <a:r>
              <a:rPr lang="en-US" altLang="en-US" sz="2400" dirty="0"/>
              <a:t>Disadvantage of using the mean:</a:t>
            </a:r>
          </a:p>
          <a:p>
            <a:pPr lvl="1">
              <a:defRPr/>
            </a:pPr>
            <a:r>
              <a:rPr lang="en-US" altLang="en-US" sz="2400" dirty="0"/>
              <a:t>Greatly affected by </a:t>
            </a:r>
            <a:r>
              <a:rPr lang="en-US" altLang="en-US" sz="2400" b="1" u="sng" dirty="0">
                <a:solidFill>
                  <a:srgbClr val="FF0000"/>
                </a:solidFill>
              </a:rPr>
              <a:t>outliers</a:t>
            </a:r>
            <a:r>
              <a:rPr lang="en-US" altLang="en-US" sz="2400" dirty="0"/>
              <a:t> (a data entry that is far removed from the other entries in the data set).</a:t>
            </a:r>
          </a:p>
          <a:p>
            <a:pPr lvl="1">
              <a:defRPr/>
            </a:pPr>
            <a:r>
              <a:rPr lang="en-US" altLang="en-US" sz="2400" dirty="0"/>
              <a:t>Notice that the median uses the </a:t>
            </a:r>
            <a:r>
              <a:rPr lang="en-US" altLang="en-US" sz="2400" i="1" dirty="0"/>
              <a:t>position </a:t>
            </a:r>
            <a:r>
              <a:rPr lang="en-US" altLang="en-US" sz="2400" dirty="0"/>
              <a:t>rather than the specific value of each data entry. </a:t>
            </a:r>
          </a:p>
          <a:p>
            <a:pPr marL="0" indent="0" eaLnBrk="1" hangingPunct="1">
              <a:buFont typeface="Arial" charset="0"/>
              <a:buChar char="•"/>
              <a:tabLst>
                <a:tab pos="457200" algn="l"/>
                <a:tab pos="1371600" algn="l"/>
                <a:tab pos="1547813" algn="l"/>
              </a:tabLst>
              <a:defRPr/>
            </a:pPr>
            <a:r>
              <a:rPr lang="en-US" altLang="en-US" sz="2400" b="1" u="sng" dirty="0">
                <a:solidFill>
                  <a:srgbClr val="FF0000"/>
                </a:solidFill>
              </a:rPr>
              <a:t>Thus, The median is less sensitive to outliers vs. the mean.</a:t>
            </a:r>
          </a:p>
          <a:p>
            <a:pPr marL="0" indent="0" eaLnBrk="1" hangingPunct="1">
              <a:buFont typeface="Arial" charset="0"/>
              <a:buChar char="•"/>
              <a:tabLst>
                <a:tab pos="457200" algn="l"/>
                <a:tab pos="1371600" algn="l"/>
                <a:tab pos="1547813" algn="l"/>
              </a:tabLst>
              <a:defRPr/>
            </a:pPr>
            <a:r>
              <a:rPr lang="en-US" altLang="en-US" sz="2400" dirty="0"/>
              <a:t>This is why the median is often used as the central measure for salaries or for housing prices (where outliers might be present)</a:t>
            </a:r>
          </a:p>
          <a:p>
            <a:pPr lvl="1">
              <a:defRPr/>
            </a:pPr>
            <a:endParaRPr lang="en-US" altLang="en-US" dirty="0"/>
          </a:p>
        </p:txBody>
      </p:sp>
      <p:sp>
        <p:nvSpPr>
          <p:cNvPr id="30724" name="Slide Number Placeholder 1">
            <a:extLst>
              <a:ext uri="{FF2B5EF4-FFF2-40B4-BE49-F238E27FC236}">
                <a16:creationId xmlns:a16="http://schemas.microsoft.com/office/drawing/2014/main" id="{27BD5BEA-8462-D0B5-5C20-4BF45F3B712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E470CA-E1B4-46A4-88B0-48E311010312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8495D623-14F9-4177-F8B3-07A1DB37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1675"/>
          </a:xfrm>
        </p:spPr>
        <p:txBody>
          <a:bodyPr/>
          <a:lstStyle/>
          <a:p>
            <a:r>
              <a:rPr lang="en-US" altLang="en-US"/>
              <a:t>Using StatCrunch for Mean, Median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8CEC7AC3-9DA7-D168-81FE-EA7DC2187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788" y="1085850"/>
            <a:ext cx="8229600" cy="4525963"/>
          </a:xfrm>
        </p:spPr>
        <p:txBody>
          <a:bodyPr/>
          <a:lstStyle/>
          <a:p>
            <a:r>
              <a:rPr lang="en-US" altLang="en-US"/>
              <a:t>Example:   Section 2.3 Exercise 24</a:t>
            </a:r>
          </a:p>
        </p:txBody>
      </p:sp>
      <p:sp>
        <p:nvSpPr>
          <p:cNvPr id="32772" name="Slide Number Placeholder 4">
            <a:extLst>
              <a:ext uri="{FF2B5EF4-FFF2-40B4-BE49-F238E27FC236}">
                <a16:creationId xmlns:a16="http://schemas.microsoft.com/office/drawing/2014/main" id="{2EB60A5E-B994-DA61-31B3-44EDDB47DE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9A3181-9AE3-4693-B268-4756F81CA1B1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2773" name="Picture 9">
            <a:extLst>
              <a:ext uri="{FF2B5EF4-FFF2-40B4-BE49-F238E27FC236}">
                <a16:creationId xmlns:a16="http://schemas.microsoft.com/office/drawing/2014/main" id="{A51BCBAC-5A95-33EB-66DE-E2525A6E6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690688"/>
            <a:ext cx="8739187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1">
            <a:extLst>
              <a:ext uri="{FF2B5EF4-FFF2-40B4-BE49-F238E27FC236}">
                <a16:creationId xmlns:a16="http://schemas.microsoft.com/office/drawing/2014/main" id="{CF603A94-2C50-B5CF-1B87-F0A7D0D3F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3327400"/>
            <a:ext cx="8428037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3A136A4B-215C-482A-9D88-B6DA3C89326D}"/>
              </a:ext>
            </a:extLst>
          </p:cNvPr>
          <p:cNvSpPr/>
          <p:nvPr/>
        </p:nvSpPr>
        <p:spPr>
          <a:xfrm>
            <a:off x="1454150" y="4065588"/>
            <a:ext cx="3971925" cy="107315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Arrow: U-Turn 1">
            <a:extLst>
              <a:ext uri="{FF2B5EF4-FFF2-40B4-BE49-F238E27FC236}">
                <a16:creationId xmlns:a16="http://schemas.microsoft.com/office/drawing/2014/main" id="{98C5A681-C547-45C3-8E87-DEB0FB04EBA3}"/>
              </a:ext>
            </a:extLst>
          </p:cNvPr>
          <p:cNvSpPr/>
          <p:nvPr/>
        </p:nvSpPr>
        <p:spPr>
          <a:xfrm rot="5400000">
            <a:off x="5427663" y="4673600"/>
            <a:ext cx="1614487" cy="1471613"/>
          </a:xfrm>
          <a:prstGeom prst="utur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0DB065-C9E0-4A23-AE03-B3DDE8861265}"/>
              </a:ext>
            </a:extLst>
          </p:cNvPr>
          <p:cNvSpPr txBox="1"/>
          <p:nvPr/>
        </p:nvSpPr>
        <p:spPr>
          <a:xfrm>
            <a:off x="2211388" y="5321300"/>
            <a:ext cx="3703637" cy="1385888"/>
          </a:xfrm>
          <a:prstGeom prst="rect">
            <a:avLst/>
          </a:prstGeom>
          <a:noFill/>
          <a:ln w="69850">
            <a:solidFill>
              <a:srgbClr val="00206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To find mean, median and mode, we will let </a:t>
            </a:r>
            <a:r>
              <a:rPr lang="en-US" dirty="0" err="1">
                <a:latin typeface="+mn-lt"/>
              </a:rPr>
              <a:t>StatCrunch</a:t>
            </a:r>
            <a:r>
              <a:rPr lang="en-US" dirty="0">
                <a:latin typeface="+mn-lt"/>
              </a:rPr>
              <a:t> do the work</a:t>
            </a: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1CA9A625-CDB3-AC64-2D5A-A95E5AD5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1675"/>
          </a:xfrm>
        </p:spPr>
        <p:txBody>
          <a:bodyPr/>
          <a:lstStyle/>
          <a:p>
            <a:r>
              <a:rPr lang="en-US" altLang="en-US"/>
              <a:t>Using StatCrunch for Mean, Median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F8747D11-39F7-6AD0-C54A-BE0CD2050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788" y="1085850"/>
            <a:ext cx="8229600" cy="4525963"/>
          </a:xfrm>
        </p:spPr>
        <p:txBody>
          <a:bodyPr/>
          <a:lstStyle/>
          <a:p>
            <a:r>
              <a:rPr lang="en-US" altLang="en-US"/>
              <a:t>Start up StatCrunch, Select 2.3 Exercise 24</a:t>
            </a:r>
          </a:p>
        </p:txBody>
      </p:sp>
      <p:sp>
        <p:nvSpPr>
          <p:cNvPr id="33796" name="Slide Number Placeholder 4">
            <a:extLst>
              <a:ext uri="{FF2B5EF4-FFF2-40B4-BE49-F238E27FC236}">
                <a16:creationId xmlns:a16="http://schemas.microsoft.com/office/drawing/2014/main" id="{C4B5E07B-B0F4-BFCA-A5CD-65ADB7A3B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83E7C83-B951-4A6D-B385-2F8C152BEC21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3797" name="Picture 1">
            <a:extLst>
              <a:ext uri="{FF2B5EF4-FFF2-40B4-BE49-F238E27FC236}">
                <a16:creationId xmlns:a16="http://schemas.microsoft.com/office/drawing/2014/main" id="{E223A657-78CB-18CF-F3BD-6AC6FB4F8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62163"/>
            <a:ext cx="4157663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2">
            <a:extLst>
              <a:ext uri="{FF2B5EF4-FFF2-40B4-BE49-F238E27FC236}">
                <a16:creationId xmlns:a16="http://schemas.microsoft.com/office/drawing/2014/main" id="{250B5B2A-AFBE-5F64-82EE-2F1C69B82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1497013"/>
            <a:ext cx="1984375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D4C0E64F-262F-4591-A94C-BE2B8148FA5D}"/>
              </a:ext>
            </a:extLst>
          </p:cNvPr>
          <p:cNvSpPr/>
          <p:nvPr/>
        </p:nvSpPr>
        <p:spPr>
          <a:xfrm>
            <a:off x="3733800" y="2495550"/>
            <a:ext cx="804863" cy="571500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3F8C23-47A3-421A-A232-EEE2EAEC6E14}"/>
              </a:ext>
            </a:extLst>
          </p:cNvPr>
          <p:cNvSpPr/>
          <p:nvPr/>
        </p:nvSpPr>
        <p:spPr>
          <a:xfrm>
            <a:off x="331788" y="2514600"/>
            <a:ext cx="3287712" cy="4572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">
            <a:extLst>
              <a:ext uri="{FF2B5EF4-FFF2-40B4-BE49-F238E27FC236}">
                <a16:creationId xmlns:a16="http://schemas.microsoft.com/office/drawing/2014/main" id="{AA5A2472-8A94-F94B-F440-C29BB970F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628775"/>
            <a:ext cx="7675562" cy="411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itle 1">
            <a:extLst>
              <a:ext uri="{FF2B5EF4-FFF2-40B4-BE49-F238E27FC236}">
                <a16:creationId xmlns:a16="http://schemas.microsoft.com/office/drawing/2014/main" id="{A5C08BF4-4C42-E40D-C6E2-2FF54C81F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1675"/>
          </a:xfrm>
        </p:spPr>
        <p:txBody>
          <a:bodyPr/>
          <a:lstStyle/>
          <a:p>
            <a:r>
              <a:rPr lang="en-US" altLang="en-US"/>
              <a:t>Using StatCrunch for Mean, Median</a:t>
            </a:r>
          </a:p>
        </p:txBody>
      </p:sp>
      <p:sp>
        <p:nvSpPr>
          <p:cNvPr id="34820" name="Content Placeholder 2">
            <a:extLst>
              <a:ext uri="{FF2B5EF4-FFF2-40B4-BE49-F238E27FC236}">
                <a16:creationId xmlns:a16="http://schemas.microsoft.com/office/drawing/2014/main" id="{DFF08680-870F-1123-1705-0D109FF05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8063"/>
            <a:ext cx="8229600" cy="4525962"/>
          </a:xfrm>
        </p:spPr>
        <p:txBody>
          <a:bodyPr/>
          <a:lstStyle/>
          <a:p>
            <a:r>
              <a:rPr lang="en-US" altLang="en-US"/>
              <a:t>Click on </a:t>
            </a:r>
            <a:r>
              <a:rPr lang="en-US" altLang="en-US" b="1">
                <a:solidFill>
                  <a:srgbClr val="0070C0"/>
                </a:solidFill>
              </a:rPr>
              <a:t>Stat</a:t>
            </a:r>
            <a:r>
              <a:rPr lang="en-US" altLang="en-US"/>
              <a:t>, then </a:t>
            </a:r>
            <a:r>
              <a:rPr lang="en-US" altLang="en-US" b="1">
                <a:solidFill>
                  <a:srgbClr val="0070C0"/>
                </a:solidFill>
              </a:rPr>
              <a:t>Summary Stats, </a:t>
            </a:r>
            <a:r>
              <a:rPr lang="en-US" altLang="en-US"/>
              <a:t>then</a:t>
            </a:r>
            <a:r>
              <a:rPr lang="en-US" altLang="en-US" b="1">
                <a:solidFill>
                  <a:srgbClr val="0070C0"/>
                </a:solidFill>
              </a:rPr>
              <a:t> Column</a:t>
            </a:r>
          </a:p>
        </p:txBody>
      </p:sp>
      <p:sp>
        <p:nvSpPr>
          <p:cNvPr id="34821" name="Slide Number Placeholder 4">
            <a:extLst>
              <a:ext uri="{FF2B5EF4-FFF2-40B4-BE49-F238E27FC236}">
                <a16:creationId xmlns:a16="http://schemas.microsoft.com/office/drawing/2014/main" id="{3919FF6F-E705-0846-A004-09930D0DF0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21516B-2B32-4116-A185-63E0EF321D15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6ECA20F-22AF-432B-842C-EEB65215E358}"/>
              </a:ext>
            </a:extLst>
          </p:cNvPr>
          <p:cNvSpPr/>
          <p:nvPr/>
        </p:nvSpPr>
        <p:spPr>
          <a:xfrm>
            <a:off x="4572000" y="1976438"/>
            <a:ext cx="762000" cy="43815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F1FD666-B94E-4365-B405-4F22D3B777B9}"/>
              </a:ext>
            </a:extLst>
          </p:cNvPr>
          <p:cNvSpPr/>
          <p:nvPr/>
        </p:nvSpPr>
        <p:spPr>
          <a:xfrm>
            <a:off x="4579938" y="2562225"/>
            <a:ext cx="1606550" cy="39687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E3B9BDF-9262-4E29-9755-A311BC982579}"/>
              </a:ext>
            </a:extLst>
          </p:cNvPr>
          <p:cNvSpPr/>
          <p:nvPr/>
        </p:nvSpPr>
        <p:spPr>
          <a:xfrm>
            <a:off x="6861175" y="2501900"/>
            <a:ext cx="1073150" cy="4572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EFBAD7C5-55B9-7CED-8FE1-68C6E221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1675"/>
          </a:xfrm>
        </p:spPr>
        <p:txBody>
          <a:bodyPr/>
          <a:lstStyle/>
          <a:p>
            <a:r>
              <a:rPr lang="en-US" altLang="en-US"/>
              <a:t>Using StatCrunch for Mean, Median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B64F0AFB-E568-28C6-1D87-C634E6C15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093788"/>
            <a:ext cx="8229600" cy="4525962"/>
          </a:xfrm>
        </p:spPr>
        <p:txBody>
          <a:bodyPr/>
          <a:lstStyle/>
          <a:p>
            <a:r>
              <a:rPr lang="en-US" altLang="en-US"/>
              <a:t>Click on </a:t>
            </a:r>
            <a:r>
              <a:rPr lang="en-US" altLang="en-US" b="1">
                <a:solidFill>
                  <a:srgbClr val="0070C0"/>
                </a:solidFill>
              </a:rPr>
              <a:t>Column Name</a:t>
            </a:r>
            <a:r>
              <a:rPr lang="en-US" altLang="en-US"/>
              <a:t> to select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		</a:t>
            </a:r>
            <a:r>
              <a:rPr lang="en-US" altLang="en-US">
                <a:solidFill>
                  <a:srgbClr val="C00000"/>
                </a:solidFill>
              </a:rPr>
              <a:t>Duration (in minutes)</a:t>
            </a:r>
            <a:endParaRPr lang="en-US" altLang="en-US" b="1">
              <a:solidFill>
                <a:srgbClr val="C00000"/>
              </a:solidFill>
            </a:endParaRPr>
          </a:p>
        </p:txBody>
      </p:sp>
      <p:sp>
        <p:nvSpPr>
          <p:cNvPr id="35844" name="Slide Number Placeholder 4">
            <a:extLst>
              <a:ext uri="{FF2B5EF4-FFF2-40B4-BE49-F238E27FC236}">
                <a16:creationId xmlns:a16="http://schemas.microsoft.com/office/drawing/2014/main" id="{E3CDA2F7-C2AC-BDDE-C0B8-BC82992CDF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08FFD2-2A6D-4597-B253-DF84DF57DACA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5845" name="Picture 1">
            <a:extLst>
              <a:ext uri="{FF2B5EF4-FFF2-40B4-BE49-F238E27FC236}">
                <a16:creationId xmlns:a16="http://schemas.microsoft.com/office/drawing/2014/main" id="{E903CB7C-7A7C-D433-2D44-2B7D7A61D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2236788"/>
            <a:ext cx="4625975" cy="454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1A5182A3-568C-4EBD-BFF1-EF8D828A0C74}"/>
              </a:ext>
            </a:extLst>
          </p:cNvPr>
          <p:cNvSpPr/>
          <p:nvPr/>
        </p:nvSpPr>
        <p:spPr>
          <a:xfrm rot="9119512">
            <a:off x="3597275" y="2359025"/>
            <a:ext cx="639763" cy="400050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C54F4693-06F0-5EDF-5DF2-4D2E8150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1675"/>
          </a:xfrm>
        </p:spPr>
        <p:txBody>
          <a:bodyPr/>
          <a:lstStyle/>
          <a:p>
            <a:r>
              <a:rPr lang="en-US" altLang="en-US"/>
              <a:t>Using StatCrunch for Mean, Median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239116EB-F469-F927-CE04-D6D489E74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88" y="1049338"/>
            <a:ext cx="3065462" cy="4525962"/>
          </a:xfrm>
        </p:spPr>
        <p:txBody>
          <a:bodyPr/>
          <a:lstStyle/>
          <a:p>
            <a:r>
              <a:rPr lang="en-US" altLang="en-US" sz="2400"/>
              <a:t>Under </a:t>
            </a:r>
            <a:r>
              <a:rPr lang="en-US" altLang="en-US" sz="2400" b="1">
                <a:solidFill>
                  <a:srgbClr val="0070C0"/>
                </a:solidFill>
              </a:rPr>
              <a:t>Statistics </a:t>
            </a:r>
            <a:r>
              <a:rPr lang="en-US" altLang="en-US" sz="2400"/>
              <a:t>Box,  we can select from choices:  n, mean, Variance, etc. </a:t>
            </a:r>
          </a:p>
          <a:p>
            <a:r>
              <a:rPr lang="en-US" altLang="en-US" sz="2400"/>
              <a:t>Note that StatCrunch has already pre-selected the most common measurements.</a:t>
            </a:r>
          </a:p>
          <a:p>
            <a:r>
              <a:rPr lang="en-US" altLang="en-US" sz="2400"/>
              <a:t>Click on the right side to de-select any measurements.</a:t>
            </a:r>
          </a:p>
          <a:p>
            <a:r>
              <a:rPr lang="en-US" altLang="en-US" sz="2400"/>
              <a:t>Then click </a:t>
            </a:r>
            <a:r>
              <a:rPr lang="en-US" altLang="en-US" sz="2400" b="1">
                <a:solidFill>
                  <a:srgbClr val="0070C0"/>
                </a:solidFill>
              </a:rPr>
              <a:t>Compute</a:t>
            </a:r>
          </a:p>
        </p:txBody>
      </p:sp>
      <p:sp>
        <p:nvSpPr>
          <p:cNvPr id="36868" name="Slide Number Placeholder 4">
            <a:extLst>
              <a:ext uri="{FF2B5EF4-FFF2-40B4-BE49-F238E27FC236}">
                <a16:creationId xmlns:a16="http://schemas.microsoft.com/office/drawing/2014/main" id="{53083F8F-A13F-7B16-06B7-1CCDF3CE1E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0611E4-D125-4378-87A2-41B343E2B682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6869" name="Picture 1">
            <a:extLst>
              <a:ext uri="{FF2B5EF4-FFF2-40B4-BE49-F238E27FC236}">
                <a16:creationId xmlns:a16="http://schemas.microsoft.com/office/drawing/2014/main" id="{2F8783BA-B9CA-4BAD-1036-08665472D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88" y="1049338"/>
            <a:ext cx="5408612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D12A7FB-AF97-42E5-8B0A-84F9B174729A}"/>
              </a:ext>
            </a:extLst>
          </p:cNvPr>
          <p:cNvSpPr/>
          <p:nvPr/>
        </p:nvSpPr>
        <p:spPr>
          <a:xfrm>
            <a:off x="3297238" y="3313113"/>
            <a:ext cx="5141912" cy="1663700"/>
          </a:xfrm>
          <a:prstGeom prst="ellipse">
            <a:avLst/>
          </a:prstGeom>
          <a:solidFill>
            <a:schemeClr val="accent1">
              <a:alpha val="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072E9DA-4DC7-4CF6-8F82-836597A2B66F}"/>
              </a:ext>
            </a:extLst>
          </p:cNvPr>
          <p:cNvSpPr/>
          <p:nvPr/>
        </p:nvSpPr>
        <p:spPr>
          <a:xfrm rot="9119512">
            <a:off x="8294688" y="5551488"/>
            <a:ext cx="639762" cy="400050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8DA2D868-31D9-1C63-C706-0A378252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1675"/>
          </a:xfrm>
        </p:spPr>
        <p:txBody>
          <a:bodyPr/>
          <a:lstStyle/>
          <a:p>
            <a:r>
              <a:rPr lang="en-US" altLang="en-US"/>
              <a:t>Using StatCrunch for Mean, Median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5C86D66C-F903-814A-BA1A-F2A4F6699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50" y="1109663"/>
            <a:ext cx="7521575" cy="4525962"/>
          </a:xfrm>
        </p:spPr>
        <p:txBody>
          <a:bodyPr/>
          <a:lstStyle/>
          <a:p>
            <a:r>
              <a:rPr lang="en-US" altLang="en-US" sz="2400"/>
              <a:t>StatCrunch shows output table with calculated results </a:t>
            </a:r>
            <a:endParaRPr lang="en-US" altLang="en-US" sz="2400" b="1">
              <a:solidFill>
                <a:srgbClr val="0070C0"/>
              </a:solidFill>
            </a:endParaRPr>
          </a:p>
        </p:txBody>
      </p:sp>
      <p:sp>
        <p:nvSpPr>
          <p:cNvPr id="37892" name="Slide Number Placeholder 4">
            <a:extLst>
              <a:ext uri="{FF2B5EF4-FFF2-40B4-BE49-F238E27FC236}">
                <a16:creationId xmlns:a16="http://schemas.microsoft.com/office/drawing/2014/main" id="{181C4F98-9689-E4FE-62A0-4B8AD7E547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51A4D7F-1230-4ECC-A40F-F69786F2AB40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7893" name="Picture 1">
            <a:extLst>
              <a:ext uri="{FF2B5EF4-FFF2-40B4-BE49-F238E27FC236}">
                <a16:creationId xmlns:a16="http://schemas.microsoft.com/office/drawing/2014/main" id="{A834A848-FA62-FF74-1301-1E019F103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2338"/>
            <a:ext cx="9178925" cy="177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5050595E-55EA-4AD9-9DB6-4EB689E158A8}"/>
              </a:ext>
            </a:extLst>
          </p:cNvPr>
          <p:cNvSpPr/>
          <p:nvPr/>
        </p:nvSpPr>
        <p:spPr>
          <a:xfrm>
            <a:off x="2462213" y="2878138"/>
            <a:ext cx="661987" cy="1084262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4470C868-9FD9-4DEC-95F2-5E50EC744C1F}"/>
              </a:ext>
            </a:extLst>
          </p:cNvPr>
          <p:cNvSpPr/>
          <p:nvPr/>
        </p:nvSpPr>
        <p:spPr>
          <a:xfrm>
            <a:off x="5911850" y="2892425"/>
            <a:ext cx="773113" cy="108426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E53D5DEA-FC06-B4E7-3661-74333A26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Weighted Mean</a:t>
            </a:r>
          </a:p>
        </p:txBody>
      </p:sp>
      <p:sp>
        <p:nvSpPr>
          <p:cNvPr id="17412" name="Content Placeholder 2">
            <a:extLst>
              <a:ext uri="{FF2B5EF4-FFF2-40B4-BE49-F238E27FC236}">
                <a16:creationId xmlns:a16="http://schemas.microsoft.com/office/drawing/2014/main" id="{7A54CF5F-2A31-F0B3-6AA6-869076048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b="1">
                <a:solidFill>
                  <a:schemeClr val="accent2"/>
                </a:solidFill>
              </a:rPr>
              <a:t>Weighted Mean</a:t>
            </a:r>
          </a:p>
          <a:p>
            <a:r>
              <a:rPr lang="en-US" altLang="en-US"/>
              <a:t>The mean of a data set whose entries have varying weights.</a:t>
            </a:r>
          </a:p>
          <a:p>
            <a:endParaRPr lang="en-US" altLang="en-US"/>
          </a:p>
          <a:p>
            <a:r>
              <a:rPr lang="en-US" altLang="en-US"/>
              <a:t>                         </a:t>
            </a:r>
            <a:r>
              <a:rPr lang="en-US" altLang="en-US">
                <a:solidFill>
                  <a:schemeClr val="accent2"/>
                </a:solidFill>
              </a:rPr>
              <a:t>where </a:t>
            </a:r>
            <a:r>
              <a:rPr lang="en-US" altLang="en-US" i="1">
                <a:solidFill>
                  <a:schemeClr val="accent2"/>
                </a:solidFill>
              </a:rPr>
              <a:t>w</a:t>
            </a:r>
            <a:r>
              <a:rPr lang="en-US" altLang="en-US">
                <a:solidFill>
                  <a:schemeClr val="accent2"/>
                </a:solidFill>
              </a:rPr>
              <a:t> is the weight of each entry </a:t>
            </a:r>
            <a:r>
              <a:rPr lang="en-US" altLang="en-US" i="1">
                <a:solidFill>
                  <a:schemeClr val="accent2"/>
                </a:solidFill>
              </a:rPr>
              <a:t>x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</a:p>
        </p:txBody>
      </p:sp>
      <p:graphicFrame>
        <p:nvGraphicFramePr>
          <p:cNvPr id="17410" name="Object 2">
            <a:extLst>
              <a:ext uri="{FF2B5EF4-FFF2-40B4-BE49-F238E27FC236}">
                <a16:creationId xmlns:a16="http://schemas.microsoft.com/office/drawing/2014/main" id="{D1243911-5EF1-C952-A3D2-36E332477F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7725" y="3324225"/>
          <a:ext cx="2079625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7058" imgH="393529" progId="Equation.DSMT4">
                  <p:embed/>
                </p:oleObj>
              </mc:Choice>
              <mc:Fallback>
                <p:oleObj name="Equation" r:id="rId3" imgW="787058" imgH="393529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324225"/>
                        <a:ext cx="2079625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Slide Number Placeholder 1">
            <a:extLst>
              <a:ext uri="{FF2B5EF4-FFF2-40B4-BE49-F238E27FC236}">
                <a16:creationId xmlns:a16="http://schemas.microsoft.com/office/drawing/2014/main" id="{357BBF8A-91C5-DF5E-7561-D5346D93D2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CA80130-4E8A-4095-B6C4-BF30094AA597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B9A15-3D12-45B3-8587-4688185409B0}"/>
              </a:ext>
            </a:extLst>
          </p:cNvPr>
          <p:cNvSpPr txBox="1"/>
          <p:nvPr/>
        </p:nvSpPr>
        <p:spPr>
          <a:xfrm>
            <a:off x="847725" y="4924425"/>
            <a:ext cx="7350125" cy="1384300"/>
          </a:xfrm>
          <a:prstGeom prst="rect">
            <a:avLst/>
          </a:prstGeom>
          <a:noFill/>
          <a:ln w="31750">
            <a:solidFill>
              <a:srgbClr val="00206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002060"/>
                </a:solidFill>
                <a:latin typeface="+mn-lt"/>
              </a:rPr>
              <a:t>x  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stands for the measurements such as scores</a:t>
            </a:r>
          </a:p>
          <a:p>
            <a:pPr>
              <a:defRPr/>
            </a:pPr>
            <a:r>
              <a:rPr lang="en-US" b="1" i="1" dirty="0">
                <a:solidFill>
                  <a:srgbClr val="002060"/>
                </a:solidFill>
                <a:latin typeface="+mn-lt"/>
              </a:rPr>
              <a:t>w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  stands for the weightings (use decimal format in the equation)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5045BF8-F37A-BB31-32BB-5E6BEF11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Measures of Central Tendency</a:t>
            </a:r>
          </a:p>
        </p:txBody>
      </p:sp>
      <p:sp>
        <p:nvSpPr>
          <p:cNvPr id="97283" name="Content Placeholder 2">
            <a:extLst>
              <a:ext uri="{FF2B5EF4-FFF2-40B4-BE49-F238E27FC236}">
                <a16:creationId xmlns:a16="http://schemas.microsoft.com/office/drawing/2014/main" id="{A30DE81E-1694-2635-7D54-6409192A4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b="1">
                <a:solidFill>
                  <a:schemeClr val="accent2"/>
                </a:solidFill>
              </a:rPr>
              <a:t>Measure of central tendency</a:t>
            </a:r>
          </a:p>
          <a:p>
            <a:r>
              <a:rPr lang="en-US" altLang="en-US"/>
              <a:t>A value that represents a typical, or central, entry of a data set.</a:t>
            </a:r>
          </a:p>
          <a:p>
            <a:r>
              <a:rPr lang="en-US" altLang="en-US"/>
              <a:t>Most common measures of central tendency:</a:t>
            </a:r>
          </a:p>
          <a:p>
            <a:pPr lvl="1"/>
            <a:r>
              <a:rPr lang="en-US" altLang="en-US"/>
              <a:t>Mean</a:t>
            </a:r>
          </a:p>
          <a:p>
            <a:pPr lvl="1"/>
            <a:r>
              <a:rPr lang="en-US" altLang="en-US"/>
              <a:t>Median</a:t>
            </a:r>
          </a:p>
          <a:p>
            <a:pPr lvl="1"/>
            <a:r>
              <a:rPr lang="en-US" altLang="en-US"/>
              <a:t>Mode</a:t>
            </a:r>
          </a:p>
        </p:txBody>
      </p:sp>
      <p:pic>
        <p:nvPicPr>
          <p:cNvPr id="12292" name="Picture 2" descr="C:\Documents and Settings\Lyn\Local Settings\Temporary Internet Files\Content.IE5\O7HXM29P\MCj01978720000[1].wmf">
            <a:extLst>
              <a:ext uri="{FF2B5EF4-FFF2-40B4-BE49-F238E27FC236}">
                <a16:creationId xmlns:a16="http://schemas.microsoft.com/office/drawing/2014/main" id="{4CFE2C65-22A6-D6D7-29A5-0AA1FB521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63" y="4265613"/>
            <a:ext cx="2117725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Footer Placeholder 2">
            <a:extLst>
              <a:ext uri="{FF2B5EF4-FFF2-40B4-BE49-F238E27FC236}">
                <a16:creationId xmlns:a16="http://schemas.microsoft.com/office/drawing/2014/main" id="{ADDECDF4-9FBA-38A6-4B90-7A53D8419E69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 Pearson Education, Inc. All rights reserved.</a:t>
            </a:r>
          </a:p>
        </p:txBody>
      </p:sp>
      <p:sp>
        <p:nvSpPr>
          <p:cNvPr id="12294" name="Slide Number Placeholder 1">
            <a:extLst>
              <a:ext uri="{FF2B5EF4-FFF2-40B4-BE49-F238E27FC236}">
                <a16:creationId xmlns:a16="http://schemas.microsoft.com/office/drawing/2014/main" id="{756215E5-AC47-0438-3937-1CF852A9B8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5A7677-148B-4A12-B584-61DCA9766717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B3513B6A-2494-D34E-DCC2-280C233C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47675"/>
          </a:xfrm>
        </p:spPr>
        <p:txBody>
          <a:bodyPr/>
          <a:lstStyle/>
          <a:p>
            <a:r>
              <a:rPr lang="en-US" altLang="en-US">
                <a:solidFill>
                  <a:srgbClr val="83BB35"/>
                </a:solidFill>
              </a:rPr>
              <a:t>Example: Finding a Weighted Mean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BC8EE7B4-55FB-432A-B5C4-BA3656C96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38" y="820738"/>
            <a:ext cx="8632825" cy="45259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You are taking a class in which your grade is based on: </a:t>
            </a:r>
          </a:p>
          <a:p>
            <a:pPr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50% from your test mean, </a:t>
            </a:r>
            <a:br>
              <a:rPr lang="en-US" altLang="en-US" sz="2400" dirty="0">
                <a:solidFill>
                  <a:srgbClr val="FF0000"/>
                </a:solidFill>
              </a:rPr>
            </a:br>
            <a:r>
              <a:rPr lang="en-US" altLang="en-US" sz="2400" dirty="0">
                <a:solidFill>
                  <a:srgbClr val="FF0000"/>
                </a:solidFill>
              </a:rPr>
              <a:t>15% from your midterm, </a:t>
            </a:r>
            <a:br>
              <a:rPr lang="en-US" altLang="en-US" sz="2400" dirty="0">
                <a:solidFill>
                  <a:srgbClr val="FF0000"/>
                </a:solidFill>
              </a:rPr>
            </a:br>
            <a:r>
              <a:rPr lang="en-US" altLang="en-US" sz="2400" dirty="0">
                <a:solidFill>
                  <a:srgbClr val="FF0000"/>
                </a:solidFill>
              </a:rPr>
              <a:t>20% from your final exam, </a:t>
            </a:r>
            <a:br>
              <a:rPr lang="en-US" altLang="en-US" sz="2400" dirty="0">
                <a:solidFill>
                  <a:srgbClr val="FF0000"/>
                </a:solidFill>
              </a:rPr>
            </a:br>
            <a:r>
              <a:rPr lang="en-US" altLang="en-US" sz="2400" dirty="0">
                <a:solidFill>
                  <a:srgbClr val="FF0000"/>
                </a:solidFill>
              </a:rPr>
              <a:t>10% from your computer lab work, and </a:t>
            </a:r>
            <a:br>
              <a:rPr lang="en-US" altLang="en-US" sz="2400" dirty="0">
                <a:solidFill>
                  <a:srgbClr val="FF0000"/>
                </a:solidFill>
              </a:rPr>
            </a:br>
            <a:r>
              <a:rPr lang="en-US" altLang="en-US" sz="2400" dirty="0">
                <a:solidFill>
                  <a:srgbClr val="FF0000"/>
                </a:solidFill>
              </a:rPr>
              <a:t>5% from your homework.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Your scores are:</a:t>
            </a:r>
          </a:p>
          <a:p>
            <a:pPr>
              <a:defRPr/>
            </a:pPr>
            <a:r>
              <a:rPr lang="en-US" altLang="en-US" sz="2400" dirty="0"/>
              <a:t>86 (test mean), </a:t>
            </a:r>
            <a:br>
              <a:rPr lang="en-US" altLang="en-US" sz="2400" dirty="0"/>
            </a:br>
            <a:r>
              <a:rPr lang="en-US" altLang="en-US" sz="2400" dirty="0"/>
              <a:t>96 (midterm), </a:t>
            </a:r>
            <a:br>
              <a:rPr lang="en-US" altLang="en-US" sz="2400" dirty="0"/>
            </a:br>
            <a:r>
              <a:rPr lang="en-US" altLang="en-US" sz="2400" dirty="0"/>
              <a:t>82 (final exam), </a:t>
            </a:r>
            <a:br>
              <a:rPr lang="en-US" altLang="en-US" sz="2400" dirty="0"/>
            </a:br>
            <a:r>
              <a:rPr lang="en-US" altLang="en-US" sz="2400" dirty="0"/>
              <a:t>98 (computer lab), and </a:t>
            </a:r>
            <a:br>
              <a:rPr lang="en-US" altLang="en-US" sz="2400" dirty="0"/>
            </a:br>
            <a:r>
              <a:rPr lang="en-US" altLang="en-US" sz="2400" dirty="0"/>
              <a:t>100 (homework). 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What is the weighted mean of your scores? If the minimum average for an A is 90, did you get an A?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dirty="0"/>
          </a:p>
        </p:txBody>
      </p:sp>
      <p:sp>
        <p:nvSpPr>
          <p:cNvPr id="40964" name="Slide Number Placeholder 1">
            <a:extLst>
              <a:ext uri="{FF2B5EF4-FFF2-40B4-BE49-F238E27FC236}">
                <a16:creationId xmlns:a16="http://schemas.microsoft.com/office/drawing/2014/main" id="{DC034540-6251-9384-7E2E-D645DCC9B2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C4F5A1-E4D7-46B5-805B-B83AAB2D7D3B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9592DF27-5FF6-9837-CB75-F2905DDA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83BB35"/>
                </a:solidFill>
              </a:rPr>
              <a:t>Solution: Finding a Weighted Mean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119388-C064-74FD-743A-3D69BD916CF0}"/>
              </a:ext>
            </a:extLst>
          </p:cNvPr>
          <p:cNvGraphicFramePr>
            <a:graphicFrameLocks noGrp="1"/>
          </p:cNvGraphicFramePr>
          <p:nvPr/>
        </p:nvGraphicFramePr>
        <p:xfrm>
          <a:off x="1058863" y="1477963"/>
          <a:ext cx="6416675" cy="2773362"/>
        </p:xfrm>
        <a:graphic>
          <a:graphicData uri="http://schemas.openxmlformats.org/drawingml/2006/table">
            <a:tbl>
              <a:tblPr/>
              <a:tblGrid>
                <a:gridCol w="1731962">
                  <a:extLst>
                    <a:ext uri="{9D8B030D-6E8A-4147-A177-3AD203B41FA5}">
                      <a16:colId xmlns:a16="http://schemas.microsoft.com/office/drawing/2014/main" val="1901779032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4266860300"/>
                    </a:ext>
                  </a:extLst>
                </a:gridCol>
                <a:gridCol w="1508125">
                  <a:extLst>
                    <a:ext uri="{9D8B030D-6E8A-4147-A177-3AD203B41FA5}">
                      <a16:colId xmlns:a16="http://schemas.microsoft.com/office/drawing/2014/main" val="3076590685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371521258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Source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Score,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Weight,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x∙w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076661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Test Mean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86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0.50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86(0.50)= 43.0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717468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Midterm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96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0.15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96(0.15) = 14.4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525869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Final Exam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0.20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82(0.20) = 16.4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563739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Computer Lab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98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0.10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98(0.10) = 9.8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14380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Homework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0.05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100(0.05) = 5.0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364127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 =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x∙w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88.6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681679"/>
                  </a:ext>
                </a:extLst>
              </a:tr>
            </a:tbl>
          </a:graphicData>
        </a:graphic>
      </p:graphicFrame>
      <p:graphicFrame>
        <p:nvGraphicFramePr>
          <p:cNvPr id="18434" name="Object 2">
            <a:extLst>
              <a:ext uri="{FF2B5EF4-FFF2-40B4-BE49-F238E27FC236}">
                <a16:creationId xmlns:a16="http://schemas.microsoft.com/office/drawing/2014/main" id="{2B0CFD04-3E45-59B7-0B1E-DC45C85441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4550" y="4456113"/>
          <a:ext cx="436245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900" imgH="393700" progId="Equation.DSMT4">
                  <p:embed/>
                </p:oleObj>
              </mc:Choice>
              <mc:Fallback>
                <p:oleObj name="Equation" r:id="rId3" imgW="1612900" imgH="393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4456113"/>
                        <a:ext cx="436245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60FF517-8659-464B-AB61-A0BF42B5DFEE}"/>
              </a:ext>
            </a:extLst>
          </p:cNvPr>
          <p:cNvSpPr txBox="1"/>
          <p:nvPr/>
        </p:nvSpPr>
        <p:spPr>
          <a:xfrm>
            <a:off x="352425" y="5357813"/>
            <a:ext cx="8423275" cy="946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  <a:cs typeface="Arial" charset="0"/>
              </a:rPr>
              <a:t>Your weighted mean for the course is 88.6. </a:t>
            </a:r>
          </a:p>
          <a:p>
            <a:pPr eaLnBrk="1" hangingPunct="1">
              <a:defRPr/>
            </a:pPr>
            <a:r>
              <a:rPr lang="en-US" dirty="0">
                <a:latin typeface="+mn-lt"/>
                <a:cs typeface="Arial" charset="0"/>
              </a:rPr>
              <a:t>PS - You did not get an A (bummer).</a:t>
            </a:r>
          </a:p>
        </p:txBody>
      </p:sp>
      <p:sp>
        <p:nvSpPr>
          <p:cNvPr id="43051" name="Slide Number Placeholder 1">
            <a:extLst>
              <a:ext uri="{FF2B5EF4-FFF2-40B4-BE49-F238E27FC236}">
                <a16:creationId xmlns:a16="http://schemas.microsoft.com/office/drawing/2014/main" id="{924583A6-966D-3CA0-C8A6-30CB561E1E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CF60546-44D7-43AF-A6A4-FE70E81251F8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7FB51358-FF64-D21A-B3E5-83C049CF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83BB35"/>
                </a:solidFill>
              </a:rPr>
              <a:t>Using StatCrunch to Find Weighted Mean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400482-5497-4370-96CE-E390007276F4}"/>
              </a:ext>
            </a:extLst>
          </p:cNvPr>
          <p:cNvSpPr txBox="1"/>
          <p:nvPr/>
        </p:nvSpPr>
        <p:spPr>
          <a:xfrm>
            <a:off x="263525" y="1360488"/>
            <a:ext cx="8423275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 eaLnBrk="1" hangingPunct="1">
              <a:buFontTx/>
              <a:buAutoNum type="arabicPeriod"/>
              <a:defRPr/>
            </a:pPr>
            <a:r>
              <a:rPr lang="en-US" dirty="0">
                <a:latin typeface="+mn-lt"/>
                <a:cs typeface="Arial" charset="0"/>
              </a:rPr>
              <a:t>Enter scores and weights into 1</a:t>
            </a:r>
            <a:r>
              <a:rPr lang="en-US" baseline="30000" dirty="0">
                <a:latin typeface="+mn-lt"/>
                <a:cs typeface="Arial" charset="0"/>
              </a:rPr>
              <a:t>st</a:t>
            </a:r>
            <a:r>
              <a:rPr lang="en-US" dirty="0">
                <a:latin typeface="+mn-lt"/>
                <a:cs typeface="Arial" charset="0"/>
              </a:rPr>
              <a:t> two columns</a:t>
            </a:r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en-US" dirty="0">
                <a:latin typeface="+mn-lt"/>
                <a:cs typeface="Arial" charset="0"/>
              </a:rPr>
              <a:t>Select Stat </a:t>
            </a:r>
            <a:r>
              <a:rPr lang="en-US" dirty="0">
                <a:latin typeface="+mn-lt"/>
                <a:cs typeface="Arial" charset="0"/>
                <a:sym typeface="Wingdings" panose="05000000000000000000" pitchFamily="2" charset="2"/>
              </a:rPr>
              <a:t> Calculators  Custom</a:t>
            </a:r>
            <a:r>
              <a:rPr lang="en-US" dirty="0">
                <a:latin typeface="+mn-lt"/>
                <a:cs typeface="Arial" charset="0"/>
              </a:rPr>
              <a:t> </a:t>
            </a:r>
          </a:p>
        </p:txBody>
      </p:sp>
      <p:pic>
        <p:nvPicPr>
          <p:cNvPr id="45060" name="Picture 1">
            <a:extLst>
              <a:ext uri="{FF2B5EF4-FFF2-40B4-BE49-F238E27FC236}">
                <a16:creationId xmlns:a16="http://schemas.microsoft.com/office/drawing/2014/main" id="{008267F3-F1A3-651C-37DB-25206C979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330450"/>
            <a:ext cx="29337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3">
            <a:extLst>
              <a:ext uri="{FF2B5EF4-FFF2-40B4-BE49-F238E27FC236}">
                <a16:creationId xmlns:a16="http://schemas.microsoft.com/office/drawing/2014/main" id="{39B7F0D1-2D6A-63D8-4135-90D871A47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2728913"/>
            <a:ext cx="6048375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DCC3406B-6814-4B01-B1C8-3339642ED147}"/>
              </a:ext>
            </a:extLst>
          </p:cNvPr>
          <p:cNvSpPr/>
          <p:nvPr/>
        </p:nvSpPr>
        <p:spPr>
          <a:xfrm>
            <a:off x="5818188" y="2770188"/>
            <a:ext cx="573087" cy="33655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902CB947-E033-4564-ABB0-EF9605F84B6F}"/>
              </a:ext>
            </a:extLst>
          </p:cNvPr>
          <p:cNvSpPr/>
          <p:nvPr/>
        </p:nvSpPr>
        <p:spPr>
          <a:xfrm>
            <a:off x="5818188" y="3114675"/>
            <a:ext cx="1227137" cy="28575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A17ADB3B-D45B-4230-9949-E632237C84D2}"/>
              </a:ext>
            </a:extLst>
          </p:cNvPr>
          <p:cNvSpPr/>
          <p:nvPr/>
        </p:nvSpPr>
        <p:spPr>
          <a:xfrm>
            <a:off x="7589838" y="6154738"/>
            <a:ext cx="663575" cy="315912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065" name="Slide Number Placeholder 1">
            <a:extLst>
              <a:ext uri="{FF2B5EF4-FFF2-40B4-BE49-F238E27FC236}">
                <a16:creationId xmlns:a16="http://schemas.microsoft.com/office/drawing/2014/main" id="{8CB6E3C3-F329-AEDE-CF08-F02C768EEA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3598C0-9AAD-41E4-929F-D19860D0DE42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>
            <a:extLst>
              <a:ext uri="{FF2B5EF4-FFF2-40B4-BE49-F238E27FC236}">
                <a16:creationId xmlns:a16="http://schemas.microsoft.com/office/drawing/2014/main" id="{9E818377-A02B-E293-627D-1527D9740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139950"/>
            <a:ext cx="6346825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itle 1">
            <a:extLst>
              <a:ext uri="{FF2B5EF4-FFF2-40B4-BE49-F238E27FC236}">
                <a16:creationId xmlns:a16="http://schemas.microsoft.com/office/drawing/2014/main" id="{56C8DB3C-7FCB-AAFE-5546-0F73D9F5B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5150"/>
          </a:xfrm>
        </p:spPr>
        <p:txBody>
          <a:bodyPr/>
          <a:lstStyle/>
          <a:p>
            <a:r>
              <a:rPr lang="en-US" altLang="en-US">
                <a:solidFill>
                  <a:srgbClr val="83BB35"/>
                </a:solidFill>
              </a:rPr>
              <a:t>Using StatCrunch to Find Weighted Mean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66F19-EC47-465B-8594-DFD6F970F4AE}"/>
              </a:ext>
            </a:extLst>
          </p:cNvPr>
          <p:cNvSpPr txBox="1"/>
          <p:nvPr/>
        </p:nvSpPr>
        <p:spPr>
          <a:xfrm>
            <a:off x="215900" y="839788"/>
            <a:ext cx="8423275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  <a:cs typeface="Arial" charset="0"/>
              </a:rPr>
              <a:t>Then , for Values, specify the column “Score”</a:t>
            </a:r>
          </a:p>
          <a:p>
            <a:pPr eaLnBrk="1" hangingPunct="1">
              <a:defRPr/>
            </a:pPr>
            <a:r>
              <a:rPr lang="en-US" dirty="0">
                <a:latin typeface="+mn-lt"/>
                <a:cs typeface="Arial" charset="0"/>
              </a:rPr>
              <a:t>Then , for Weights, specify the column “Weight”</a:t>
            </a:r>
          </a:p>
          <a:p>
            <a:pPr eaLnBrk="1" hangingPunct="1">
              <a:defRPr/>
            </a:pPr>
            <a:r>
              <a:rPr lang="en-US" dirty="0">
                <a:latin typeface="+mn-lt"/>
                <a:cs typeface="Arial" charset="0"/>
              </a:rPr>
              <a:t>Click “Compute”  </a:t>
            </a:r>
            <a:r>
              <a:rPr lang="en-US" dirty="0">
                <a:latin typeface="+mn-lt"/>
                <a:cs typeface="Arial" charset="0"/>
                <a:sym typeface="Wingdings" panose="05000000000000000000" pitchFamily="2" charset="2"/>
              </a:rPr>
              <a:t> Mean is shown as </a:t>
            </a:r>
            <a:r>
              <a:rPr lang="en-US" b="1" dirty="0">
                <a:solidFill>
                  <a:srgbClr val="FF0000"/>
                </a:solidFill>
                <a:latin typeface="+mn-lt"/>
                <a:cs typeface="Arial" charset="0"/>
                <a:sym typeface="Wingdings" panose="05000000000000000000" pitchFamily="2" charset="2"/>
              </a:rPr>
              <a:t>88.6</a:t>
            </a:r>
            <a:endParaRPr lang="en-US" b="1" dirty="0">
              <a:solidFill>
                <a:srgbClr val="FF0000"/>
              </a:solidFill>
              <a:latin typeface="+mn-lt"/>
              <a:cs typeface="Arial" charset="0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FB45AED0-0EAD-4A64-86D9-02019D910903}"/>
              </a:ext>
            </a:extLst>
          </p:cNvPr>
          <p:cNvSpPr/>
          <p:nvPr/>
        </p:nvSpPr>
        <p:spPr>
          <a:xfrm>
            <a:off x="1281113" y="4135438"/>
            <a:ext cx="2292350" cy="1087437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7110" name="Picture 4">
            <a:extLst>
              <a:ext uri="{FF2B5EF4-FFF2-40B4-BE49-F238E27FC236}">
                <a16:creationId xmlns:a16="http://schemas.microsoft.com/office/drawing/2014/main" id="{F9FBCC68-9DD7-FE76-8509-4CFBA03F8F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963" y="2330450"/>
            <a:ext cx="3602037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C60C736C-AE0C-471A-9457-C9892643BF5F}"/>
              </a:ext>
            </a:extLst>
          </p:cNvPr>
          <p:cNvSpPr/>
          <p:nvPr/>
        </p:nvSpPr>
        <p:spPr>
          <a:xfrm>
            <a:off x="6010275" y="5591175"/>
            <a:ext cx="1335088" cy="58737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F05EA64E-8AF6-422E-ABB8-3140C6F23010}"/>
              </a:ext>
            </a:extLst>
          </p:cNvPr>
          <p:cNvSpPr/>
          <p:nvPr/>
        </p:nvSpPr>
        <p:spPr>
          <a:xfrm rot="2033364">
            <a:off x="4727575" y="4818063"/>
            <a:ext cx="1239838" cy="935037"/>
          </a:xfrm>
          <a:prstGeom prst="striped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113" name="Slide Number Placeholder 1">
            <a:extLst>
              <a:ext uri="{FF2B5EF4-FFF2-40B4-BE49-F238E27FC236}">
                <a16:creationId xmlns:a16="http://schemas.microsoft.com/office/drawing/2014/main" id="{09A79F61-D33B-CC18-0395-0D0BA7C2AD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77BC46-B49F-4BDB-8D09-DEF339A8E9E3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40E95089-9F32-1DEA-0509-EA3A0735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to Try:  Weighted Mean</a:t>
            </a:r>
          </a:p>
        </p:txBody>
      </p:sp>
      <p:sp>
        <p:nvSpPr>
          <p:cNvPr id="49155" name="Slide Number Placeholder 4">
            <a:extLst>
              <a:ext uri="{FF2B5EF4-FFF2-40B4-BE49-F238E27FC236}">
                <a16:creationId xmlns:a16="http://schemas.microsoft.com/office/drawing/2014/main" id="{320A63ED-C713-F8C9-11CB-12CFE8119B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4928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BAC201E-A983-4E90-85D0-1B46B4962E4C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49156" name="Picture 2">
            <a:extLst>
              <a:ext uri="{FF2B5EF4-FFF2-40B4-BE49-F238E27FC236}">
                <a16:creationId xmlns:a16="http://schemas.microsoft.com/office/drawing/2014/main" id="{086DFA5B-6462-BF93-FA2B-A7C452A5F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1487488"/>
            <a:ext cx="8948737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5">
            <a:extLst>
              <a:ext uri="{FF2B5EF4-FFF2-40B4-BE49-F238E27FC236}">
                <a16:creationId xmlns:a16="http://schemas.microsoft.com/office/drawing/2014/main" id="{DAD16427-2AB7-03F7-5F2E-C4E61102D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Section 2.4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F071549-FCA1-4EBC-94E4-1C1325E7B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/>
              <a:t>Measures of Variation</a:t>
            </a:r>
          </a:p>
        </p:txBody>
      </p:sp>
      <p:sp>
        <p:nvSpPr>
          <p:cNvPr id="50180" name="Slide Number Placeholder 1">
            <a:extLst>
              <a:ext uri="{FF2B5EF4-FFF2-40B4-BE49-F238E27FC236}">
                <a16:creationId xmlns:a16="http://schemas.microsoft.com/office/drawing/2014/main" id="{F3E7E3FF-F241-4371-7D3C-5FFB531E81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19863" y="64166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575A82-6EFF-4578-B3FF-B5DAF80BCD51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88F3DC1B-6F49-68F4-BA4C-7768985A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to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B8F02-4478-495D-842F-E134D72CC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For each of the two datasets shown below: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  <a:defRPr/>
            </a:pPr>
            <a:endParaRPr lang="en-US" altLang="en-US" b="1" dirty="0">
              <a:solidFill>
                <a:srgbClr val="FF0000"/>
              </a:solidFill>
            </a:endParaRPr>
          </a:p>
          <a:p>
            <a:pPr marL="457200" indent="-457200" eaLnBrk="1" hangingPunct="1">
              <a:buFontTx/>
              <a:buAutoNum type="alphaLcParenBoth"/>
              <a:tabLst>
                <a:tab pos="457200" algn="l"/>
                <a:tab pos="1371600" algn="l"/>
                <a:tab pos="1547813" algn="l"/>
              </a:tabLst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Create a </a:t>
            </a:r>
            <a:r>
              <a:rPr lang="en-US" altLang="en-US" b="1" dirty="0" err="1">
                <a:solidFill>
                  <a:srgbClr val="FF0000"/>
                </a:solidFill>
              </a:rPr>
              <a:t>dotplot</a:t>
            </a:r>
            <a:r>
              <a:rPr lang="en-US" altLang="en-US" b="1" dirty="0">
                <a:solidFill>
                  <a:srgbClr val="FF0000"/>
                </a:solidFill>
              </a:rPr>
              <a:t> for each dataset</a:t>
            </a:r>
          </a:p>
          <a:p>
            <a:pPr marL="457200" indent="-457200" eaLnBrk="1" hangingPunct="1">
              <a:buFontTx/>
              <a:buAutoNum type="alphaLcParenBoth"/>
              <a:tabLst>
                <a:tab pos="457200" algn="l"/>
                <a:tab pos="1371600" algn="l"/>
                <a:tab pos="1547813" algn="l"/>
              </a:tabLst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Find the mean for each dataset</a:t>
            </a:r>
          </a:p>
          <a:p>
            <a:pPr marL="457200" indent="-45720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  <a:defRPr/>
            </a:pPr>
            <a:endParaRPr lang="en-US" altLang="en-US" b="1" dirty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	Dataset A:    47   48  49   51  52  53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	Dataset B:      1     2    3    97  98  99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52228" name="Slide Number Placeholder 4">
            <a:extLst>
              <a:ext uri="{FF2B5EF4-FFF2-40B4-BE49-F238E27FC236}">
                <a16:creationId xmlns:a16="http://schemas.microsoft.com/office/drawing/2014/main" id="{F945A5FD-789F-1C68-0213-CE2916FB7A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C887C9-3E81-41B3-AE02-9EBD127BF664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B340C9B0-8A3F-5E1A-EA96-7EB38191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229600" cy="1143000"/>
          </a:xfrm>
        </p:spPr>
        <p:txBody>
          <a:bodyPr/>
          <a:lstStyle/>
          <a:p>
            <a:r>
              <a:rPr lang="en-US" altLang="en-US"/>
              <a:t>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91EB4-BB59-4D41-AAE4-6004547E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449388"/>
            <a:ext cx="8229600" cy="4525962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  <a:defRPr/>
            </a:pPr>
            <a:r>
              <a:rPr lang="en-US" sz="2400" dirty="0"/>
              <a:t>The mean of the following two datasets are both 50.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  <a:defRPr/>
            </a:pPr>
            <a:r>
              <a:rPr lang="en-US" sz="2400" b="1" dirty="0">
                <a:solidFill>
                  <a:srgbClr val="FF0000"/>
                </a:solidFill>
              </a:rPr>
              <a:t>	Dataset A:    47   48  49   51  52  53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  <a:defRPr/>
            </a:pPr>
            <a:r>
              <a:rPr lang="en-US" sz="2400" b="1" dirty="0">
                <a:solidFill>
                  <a:srgbClr val="FF0000"/>
                </a:solidFill>
              </a:rPr>
              <a:t>	Dataset B:      1     2    3   97  98  99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  <a:defRPr/>
            </a:pPr>
            <a:r>
              <a:rPr lang="en-US" sz="2400" dirty="0"/>
              <a:t>However notice from the </a:t>
            </a:r>
            <a:r>
              <a:rPr lang="en-US" sz="2400" dirty="0" err="1"/>
              <a:t>dotplots</a:t>
            </a:r>
            <a:r>
              <a:rPr lang="en-US" sz="2400" dirty="0"/>
              <a:t> that the datasets are very different in terms of the spread of the data.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  <a:defRPr/>
            </a:pPr>
            <a:endParaRPr lang="en-US" sz="2400" dirty="0"/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  <a:defRPr/>
            </a:pPr>
            <a:r>
              <a:rPr lang="en-US" sz="2400" dirty="0"/>
              <a:t>The mean is often </a:t>
            </a:r>
            <a:r>
              <a:rPr lang="en-US" sz="2400" u="sng" dirty="0"/>
              <a:t>not enough </a:t>
            </a:r>
            <a:r>
              <a:rPr lang="en-US" sz="2400" dirty="0"/>
              <a:t>to characterize a dataset.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  <a:defRPr/>
            </a:pPr>
            <a:r>
              <a:rPr lang="en-US" sz="2400" dirty="0"/>
              <a:t>We need a statistical measurement for the </a:t>
            </a:r>
            <a:r>
              <a:rPr lang="en-US" sz="3600" b="1" u="sng" dirty="0">
                <a:solidFill>
                  <a:srgbClr val="FF0000"/>
                </a:solidFill>
              </a:rPr>
              <a:t>spread</a:t>
            </a:r>
            <a:r>
              <a:rPr lang="en-US" sz="3600" dirty="0"/>
              <a:t> </a:t>
            </a:r>
            <a:r>
              <a:rPr lang="en-US" sz="2400" dirty="0"/>
              <a:t>of the data.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  <a:defRPr/>
            </a:pPr>
            <a:endParaRPr lang="en-US" sz="2400" dirty="0"/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  <a:defRPr/>
            </a:pPr>
            <a:r>
              <a:rPr lang="en-US" b="1" dirty="0">
                <a:solidFill>
                  <a:srgbClr val="002060"/>
                </a:solidFill>
              </a:rPr>
              <a:t>The </a:t>
            </a:r>
            <a:r>
              <a:rPr lang="en-US" b="1" i="1" u="sng" dirty="0">
                <a:solidFill>
                  <a:srgbClr val="C00000"/>
                </a:solidFill>
              </a:rPr>
              <a:t>range</a:t>
            </a:r>
            <a:r>
              <a:rPr lang="en-US" b="1" i="1" dirty="0">
                <a:solidFill>
                  <a:srgbClr val="002060"/>
                </a:solidFill>
              </a:rPr>
              <a:t> and </a:t>
            </a:r>
            <a:r>
              <a:rPr lang="en-US" b="1" i="1" u="sng" dirty="0">
                <a:solidFill>
                  <a:srgbClr val="C00000"/>
                </a:solidFill>
              </a:rPr>
              <a:t>standard deviation </a:t>
            </a:r>
            <a:r>
              <a:rPr lang="en-US" b="1" i="1" dirty="0">
                <a:solidFill>
                  <a:srgbClr val="002060"/>
                </a:solidFill>
              </a:rPr>
              <a:t>are measures of the spread or variance of the dataset</a:t>
            </a:r>
            <a:endParaRPr lang="en-US" b="1" dirty="0">
              <a:solidFill>
                <a:srgbClr val="002060"/>
              </a:solidFill>
            </a:endParaRP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53252" name="Slide Number Placeholder 4">
            <a:extLst>
              <a:ext uri="{FF2B5EF4-FFF2-40B4-BE49-F238E27FC236}">
                <a16:creationId xmlns:a16="http://schemas.microsoft.com/office/drawing/2014/main" id="{873465FB-E24B-CCCD-5552-B1CC000C6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B3CA386-FDF2-4479-A355-F93D60AF3E0D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FC059400-DDBD-9880-C37E-365B9FFC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Range</a:t>
            </a:r>
          </a:p>
        </p:txBody>
      </p:sp>
      <p:sp>
        <p:nvSpPr>
          <p:cNvPr id="123907" name="Content Placeholder 2">
            <a:extLst>
              <a:ext uri="{FF2B5EF4-FFF2-40B4-BE49-F238E27FC236}">
                <a16:creationId xmlns:a16="http://schemas.microsoft.com/office/drawing/2014/main" id="{FDF30ACA-15B3-4C72-83FF-A8B07211A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7925"/>
            <a:ext cx="8229600" cy="259715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b="1" dirty="0">
                <a:solidFill>
                  <a:schemeClr val="accent2"/>
                </a:solidFill>
              </a:rPr>
              <a:t>Range</a:t>
            </a:r>
          </a:p>
          <a:p>
            <a:pPr>
              <a:defRPr/>
            </a:pPr>
            <a:r>
              <a:rPr lang="en-US" altLang="en-US" dirty="0"/>
              <a:t>The difference between the maximum and minimum data entries in the set.</a:t>
            </a:r>
          </a:p>
          <a:p>
            <a:pPr>
              <a:defRPr/>
            </a:pPr>
            <a:r>
              <a:rPr lang="en-US" altLang="en-US" dirty="0"/>
              <a:t>The data must be quantitative.</a:t>
            </a:r>
          </a:p>
          <a:p>
            <a:pPr>
              <a:defRPr/>
            </a:pPr>
            <a:r>
              <a:rPr lang="en-US" altLang="en-US" dirty="0">
                <a:solidFill>
                  <a:schemeClr val="accent2"/>
                </a:solidFill>
              </a:rPr>
              <a:t>Range = (Max. data entry) – (Min. data entry)</a:t>
            </a:r>
          </a:p>
          <a:p>
            <a:pPr>
              <a:defRPr/>
            </a:pPr>
            <a:r>
              <a:rPr lang="en-US" altLang="en-US" dirty="0">
                <a:solidFill>
                  <a:schemeClr val="accent2"/>
                </a:solidFill>
              </a:rPr>
              <a:t>Example: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/>
              <a:t>A corporation hired 10 graduates. The starting salaries for each graduate are shown. Find the range of the starting salaries.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/>
              <a:t>	       Starting salaries (1000s of dollars)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/>
              <a:t>	41   38   39   45   47   41   44   41   37   42</a:t>
            </a:r>
          </a:p>
          <a:p>
            <a:pPr>
              <a:defRPr/>
            </a:pP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54276" name="Slide Number Placeholder 1">
            <a:extLst>
              <a:ext uri="{FF2B5EF4-FFF2-40B4-BE49-F238E27FC236}">
                <a16:creationId xmlns:a16="http://schemas.microsoft.com/office/drawing/2014/main" id="{3C519900-9DFF-9222-BD3B-A5165241E7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654800" y="634841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D41615-E726-4610-8D44-5BD2636179FC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EB1E5833-E842-0DF5-C296-7A839191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83BB35"/>
                </a:solidFill>
              </a:rPr>
              <a:t>Solution: Finding the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DCA8B-FC83-9E2C-BB4C-EFE1D6D83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6550" indent="-336550"/>
            <a:r>
              <a:rPr lang="en-US" altLang="en-US"/>
              <a:t>Ordering the data helps to find the least and greatest salaries.</a:t>
            </a:r>
          </a:p>
          <a:p>
            <a:pPr marL="736600" lvl="1" indent="-336550">
              <a:buFont typeface="Wingdings" panose="05000000000000000000" pitchFamily="2" charset="2"/>
              <a:buNone/>
            </a:pPr>
            <a:r>
              <a:rPr lang="en-US" altLang="en-US"/>
              <a:t>	37   38   39   41   41   41   42   44   45   47</a:t>
            </a:r>
          </a:p>
          <a:p>
            <a:pPr marL="736600" lvl="1" indent="-336550">
              <a:buFont typeface="Wingdings" panose="05000000000000000000" pitchFamily="2" charset="2"/>
              <a:buNone/>
            </a:pPr>
            <a:endParaRPr lang="en-US" altLang="en-US"/>
          </a:p>
          <a:p>
            <a:pPr marL="336550" indent="-336550"/>
            <a:r>
              <a:rPr lang="en-US" altLang="en-US">
                <a:solidFill>
                  <a:schemeClr val="accent2"/>
                </a:solidFill>
              </a:rPr>
              <a:t>Range = (Max. salary) – (Min. salary)</a:t>
            </a:r>
          </a:p>
          <a:p>
            <a:pPr marL="336550" indent="-336550">
              <a:buFont typeface="Arial" panose="020B0604020202020204" pitchFamily="34" charset="0"/>
              <a:buNone/>
            </a:pPr>
            <a:r>
              <a:rPr lang="en-US" altLang="en-US">
                <a:solidFill>
                  <a:schemeClr val="accent2"/>
                </a:solidFill>
              </a:rPr>
              <a:t>               = 47 – 37 = 10</a:t>
            </a:r>
          </a:p>
          <a:p>
            <a:pPr marL="336550" indent="-336550">
              <a:buFont typeface="Arial" panose="020B0604020202020204" pitchFamily="34" charset="0"/>
              <a:buNone/>
            </a:pPr>
            <a:r>
              <a:rPr lang="en-US" altLang="en-US"/>
              <a:t>The range of starting salaries is 10 or $10,000.</a:t>
            </a:r>
          </a:p>
          <a:p>
            <a:pPr marL="336550" indent="-336550">
              <a:buFont typeface="Arial" panose="020B0604020202020204" pitchFamily="34" charset="0"/>
              <a:buNone/>
            </a:pPr>
            <a:r>
              <a:rPr lang="en-US" altLang="en-US" b="1"/>
              <a:t>Note: Although the range provides the difference between max and min, the range does not take into account the variation of all the data values.</a:t>
            </a:r>
          </a:p>
          <a:p>
            <a:pPr marL="336550" indent="-336550">
              <a:buFont typeface="Arial" panose="020B0604020202020204" pitchFamily="34" charset="0"/>
              <a:buNone/>
            </a:pPr>
            <a:endParaRPr lang="en-US" altLang="en-US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FCF5A13E-0F5E-4D06-30D4-5B5DDDAC4264}"/>
              </a:ext>
            </a:extLst>
          </p:cNvPr>
          <p:cNvGrpSpPr>
            <a:grpSpLocks/>
          </p:cNvGrpSpPr>
          <p:nvPr/>
        </p:nvGrpSpPr>
        <p:grpSpPr bwMode="auto">
          <a:xfrm>
            <a:off x="673100" y="2967038"/>
            <a:ext cx="1252538" cy="566737"/>
            <a:chOff x="424" y="1869"/>
            <a:chExt cx="789" cy="3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6312D1-5E37-4623-871E-3CF81F5FD46E}"/>
                </a:ext>
              </a:extLst>
            </p:cNvPr>
            <p:cNvSpPr txBox="1"/>
            <p:nvPr/>
          </p:nvSpPr>
          <p:spPr>
            <a:xfrm>
              <a:off x="424" y="1976"/>
              <a:ext cx="789" cy="2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2000" dirty="0">
                  <a:solidFill>
                    <a:schemeClr val="accent2"/>
                  </a:solidFill>
                  <a:latin typeface="+mn-lt"/>
                  <a:cs typeface="Arial" charset="0"/>
                </a:rPr>
                <a:t>minimum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AFCC9E-14C9-4053-AE3C-50EB286AC009}"/>
                </a:ext>
              </a:extLst>
            </p:cNvPr>
            <p:cNvCxnSpPr/>
            <p:nvPr/>
          </p:nvCxnSpPr>
          <p:spPr>
            <a:xfrm flipV="1">
              <a:off x="697" y="1869"/>
              <a:ext cx="182" cy="12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00CA168D-3D07-F1E9-E879-5F7B37022D42}"/>
              </a:ext>
            </a:extLst>
          </p:cNvPr>
          <p:cNvGrpSpPr>
            <a:grpSpLocks/>
          </p:cNvGrpSpPr>
          <p:nvPr/>
        </p:nvGrpSpPr>
        <p:grpSpPr bwMode="auto">
          <a:xfrm>
            <a:off x="6873875" y="2935288"/>
            <a:ext cx="1250950" cy="598487"/>
            <a:chOff x="4330" y="1849"/>
            <a:chExt cx="788" cy="37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5E4ED0-8537-40A8-B8A3-025FBAF17AE5}"/>
                </a:ext>
              </a:extLst>
            </p:cNvPr>
            <p:cNvSpPr txBox="1"/>
            <p:nvPr/>
          </p:nvSpPr>
          <p:spPr>
            <a:xfrm>
              <a:off x="4330" y="1976"/>
              <a:ext cx="788" cy="2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2000" dirty="0">
                  <a:solidFill>
                    <a:schemeClr val="accent2"/>
                  </a:solidFill>
                  <a:latin typeface="+mn-lt"/>
                  <a:cs typeface="Arial" charset="0"/>
                </a:rPr>
                <a:t>maximum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E125770-C8D2-4B0C-B6C8-D58D919CA349}"/>
                </a:ext>
              </a:extLst>
            </p:cNvPr>
            <p:cNvCxnSpPr/>
            <p:nvPr/>
          </p:nvCxnSpPr>
          <p:spPr>
            <a:xfrm rot="16200000" flipV="1">
              <a:off x="4436" y="1849"/>
              <a:ext cx="132" cy="13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326" name="Footer Placeholder 2">
            <a:extLst>
              <a:ext uri="{FF2B5EF4-FFF2-40B4-BE49-F238E27FC236}">
                <a16:creationId xmlns:a16="http://schemas.microsoft.com/office/drawing/2014/main" id="{CDB9536D-F28C-51DD-93AC-6BFD981E265F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 Pearson Education, Inc. All rights reserved.</a:t>
            </a:r>
          </a:p>
        </p:txBody>
      </p:sp>
      <p:sp>
        <p:nvSpPr>
          <p:cNvPr id="56327" name="Slide Number Placeholder 4">
            <a:extLst>
              <a:ext uri="{FF2B5EF4-FFF2-40B4-BE49-F238E27FC236}">
                <a16:creationId xmlns:a16="http://schemas.microsoft.com/office/drawing/2014/main" id="{B1778799-8AE5-3D77-C4BA-57FFDB5973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854825" y="64325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EA751D-20DE-4AE9-A080-3E43D57719F8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4B1938C-7268-EF0F-1571-55C94848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Measure of Central Tendency: Mean</a:t>
            </a:r>
          </a:p>
        </p:txBody>
      </p:sp>
      <p:sp>
        <p:nvSpPr>
          <p:cNvPr id="13317" name="Content Placeholder 2">
            <a:extLst>
              <a:ext uri="{FF2B5EF4-FFF2-40B4-BE49-F238E27FC236}">
                <a16:creationId xmlns:a16="http://schemas.microsoft.com/office/drawing/2014/main" id="{DBE3E3E7-7D34-5FB2-3BB8-187C112C6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b="1">
                <a:solidFill>
                  <a:schemeClr val="accent2"/>
                </a:solidFill>
              </a:rPr>
              <a:t>Mean</a:t>
            </a:r>
            <a:r>
              <a:rPr lang="en-US" altLang="en-US">
                <a:solidFill>
                  <a:srgbClr val="000000"/>
                </a:solidFill>
              </a:rPr>
              <a:t> (average)</a:t>
            </a:r>
          </a:p>
          <a:p>
            <a:r>
              <a:rPr lang="en-US" altLang="en-US">
                <a:solidFill>
                  <a:srgbClr val="000000"/>
                </a:solidFill>
              </a:rPr>
              <a:t>The sum of all the data entries divided by the number of entries.</a:t>
            </a:r>
          </a:p>
          <a:p>
            <a:r>
              <a:rPr lang="en-US" altLang="en-US" b="1">
                <a:solidFill>
                  <a:srgbClr val="000000"/>
                </a:solidFill>
              </a:rPr>
              <a:t>Sigma notation</a:t>
            </a:r>
            <a:r>
              <a:rPr lang="en-US" altLang="en-US">
                <a:solidFill>
                  <a:srgbClr val="000000"/>
                </a:solidFill>
              </a:rPr>
              <a:t>:   </a:t>
            </a:r>
            <a:r>
              <a:rPr lang="el-GR" altLang="en-US">
                <a:solidFill>
                  <a:srgbClr val="000000"/>
                </a:solidFill>
              </a:rPr>
              <a:t>Σ</a:t>
            </a:r>
            <a:r>
              <a:rPr lang="en-US" altLang="en-US" i="1">
                <a:solidFill>
                  <a:srgbClr val="000000"/>
                </a:solidFill>
              </a:rPr>
              <a:t>x</a:t>
            </a:r>
            <a:r>
              <a:rPr lang="en-US" altLang="en-US">
                <a:solidFill>
                  <a:srgbClr val="000000"/>
                </a:solidFill>
              </a:rPr>
              <a:t> = add all of the data entries (</a:t>
            </a:r>
            <a:r>
              <a:rPr lang="en-US" altLang="en-US" i="1">
                <a:solidFill>
                  <a:srgbClr val="000000"/>
                </a:solidFill>
              </a:rPr>
              <a:t>x</a:t>
            </a:r>
            <a:r>
              <a:rPr lang="en-US" altLang="en-US">
                <a:solidFill>
                  <a:srgbClr val="000000"/>
                </a:solidFill>
              </a:rPr>
              <a:t>) in the data set.</a:t>
            </a:r>
          </a:p>
          <a:p>
            <a:r>
              <a:rPr lang="en-US" altLang="en-US" b="1"/>
              <a:t>Population mean</a:t>
            </a:r>
            <a:r>
              <a:rPr lang="en-US" altLang="en-US"/>
              <a:t>:</a:t>
            </a:r>
          </a:p>
          <a:p>
            <a:endParaRPr lang="en-US" altLang="en-US">
              <a:solidFill>
                <a:schemeClr val="accent2"/>
              </a:solidFill>
            </a:endParaRPr>
          </a:p>
          <a:p>
            <a:r>
              <a:rPr lang="en-US" altLang="en-US" b="1"/>
              <a:t>Sample mean</a:t>
            </a:r>
            <a:r>
              <a:rPr lang="en-US" altLang="en-US"/>
              <a:t>:</a:t>
            </a:r>
          </a:p>
          <a:p>
            <a:endParaRPr lang="en-US" altLang="en-US" b="1">
              <a:solidFill>
                <a:schemeClr val="accent2"/>
              </a:solidFill>
            </a:endParaRPr>
          </a:p>
        </p:txBody>
      </p:sp>
      <p:graphicFrame>
        <p:nvGraphicFramePr>
          <p:cNvPr id="13314" name="Object 2">
            <a:extLst>
              <a:ext uri="{FF2B5EF4-FFF2-40B4-BE49-F238E27FC236}">
                <a16:creationId xmlns:a16="http://schemas.microsoft.com/office/drawing/2014/main" id="{4EAD7C04-5227-CD98-9388-FF58B57592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5713" y="3878263"/>
          <a:ext cx="957262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2391" imgH="393529" progId="Equation.DSMT4">
                  <p:embed/>
                </p:oleObj>
              </mc:Choice>
              <mc:Fallback>
                <p:oleObj name="Equation" r:id="rId3" imgW="482391" imgH="393529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13" y="3878263"/>
                        <a:ext cx="957262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1AC59A44-89D9-B5B4-6847-5CC59C9DA6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5813" y="4876800"/>
          <a:ext cx="10858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2600" imgH="406400" progId="Equation.DSMT4">
                  <p:embed/>
                </p:oleObj>
              </mc:Choice>
              <mc:Fallback>
                <p:oleObj name="Equation" r:id="rId5" imgW="482600" imgH="40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3" y="4876800"/>
                        <a:ext cx="10858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Footer Placeholder 2">
            <a:extLst>
              <a:ext uri="{FF2B5EF4-FFF2-40B4-BE49-F238E27FC236}">
                <a16:creationId xmlns:a16="http://schemas.microsoft.com/office/drawing/2014/main" id="{17E2FBA2-7FE3-22E2-F07A-31F7A7027A3D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 Pearson Education, Inc. All rights reserved.</a:t>
            </a:r>
          </a:p>
        </p:txBody>
      </p:sp>
      <p:sp>
        <p:nvSpPr>
          <p:cNvPr id="14343" name="Slide Number Placeholder 1">
            <a:extLst>
              <a:ext uri="{FF2B5EF4-FFF2-40B4-BE49-F238E27FC236}">
                <a16:creationId xmlns:a16="http://schemas.microsoft.com/office/drawing/2014/main" id="{DA3DA269-D47D-80C7-DBC4-06D77880BB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112886-CCC6-4504-B819-D9D41F66A59D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3027D5E8-D6FF-07DD-46AF-782B21B0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Deviation, Variance, and Standard Deviation for Sample Data</a:t>
            </a:r>
          </a:p>
        </p:txBody>
      </p:sp>
      <p:sp>
        <p:nvSpPr>
          <p:cNvPr id="126979" name="Content Placeholder 2">
            <a:extLst>
              <a:ext uri="{FF2B5EF4-FFF2-40B4-BE49-F238E27FC236}">
                <a16:creationId xmlns:a16="http://schemas.microsoft.com/office/drawing/2014/main" id="{A1D0EA7B-67A6-5A27-D0E4-63C9C8AFF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0638"/>
            <a:ext cx="8528050" cy="4525962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b="1">
                <a:solidFill>
                  <a:schemeClr val="accent2"/>
                </a:solidFill>
              </a:rPr>
              <a:t>Deviation</a:t>
            </a:r>
          </a:p>
          <a:p>
            <a:r>
              <a:rPr lang="en-US" altLang="en-US" sz="2400"/>
              <a:t>The difference between the data entry, </a:t>
            </a:r>
            <a:r>
              <a:rPr lang="en-US" altLang="en-US" sz="2400" i="1"/>
              <a:t>x</a:t>
            </a:r>
            <a:r>
              <a:rPr lang="en-US" altLang="en-US" sz="2400"/>
              <a:t>, and the mean of the data set.</a:t>
            </a:r>
          </a:p>
          <a:p>
            <a:r>
              <a:rPr lang="en-US" altLang="en-US" sz="2400"/>
              <a:t>Sample data set:</a:t>
            </a:r>
          </a:p>
          <a:p>
            <a:pPr lvl="1"/>
            <a:r>
              <a:rPr lang="en-US" altLang="en-US" sz="2400"/>
              <a:t>Deviation of </a:t>
            </a:r>
            <a:endParaRPr lang="en-US" altLang="en-US" sz="2400" i="1">
              <a:solidFill>
                <a:schemeClr val="accent2"/>
              </a:solidFill>
            </a:endParaRPr>
          </a:p>
        </p:txBody>
      </p:sp>
      <p:graphicFrame>
        <p:nvGraphicFramePr>
          <p:cNvPr id="129035" name="Object 2">
            <a:extLst>
              <a:ext uri="{FF2B5EF4-FFF2-40B4-BE49-F238E27FC236}">
                <a16:creationId xmlns:a16="http://schemas.microsoft.com/office/drawing/2014/main" id="{0CAE59BB-5080-AFB8-6F28-90047A4EB5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5113" y="3076575"/>
          <a:ext cx="15716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96900" imgH="152400" progId="Equation.DSMT4">
                  <p:embed/>
                </p:oleObj>
              </mc:Choice>
              <mc:Fallback>
                <p:oleObj name="Equation" r:id="rId3" imgW="596900" imgH="152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3076575"/>
                        <a:ext cx="157162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EB5977-2473-4CE5-9A09-AB3DC6FEE149}"/>
              </a:ext>
            </a:extLst>
          </p:cNvPr>
          <p:cNvSpPr txBox="1">
            <a:spLocks/>
          </p:cNvSpPr>
          <p:nvPr/>
        </p:nvSpPr>
        <p:spPr bwMode="auto">
          <a:xfrm>
            <a:off x="304800" y="3644900"/>
            <a:ext cx="8229600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Times New Roman" charset="0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imes New Roman" pitchFamily="18" charset="0"/>
                <a:ea typeface="Times New Roman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Times New Roman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Times New Roman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Times New Roman" pitchFamily="18" charset="0"/>
                <a:ea typeface="Times New Roman" charset="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b="1" dirty="0">
                <a:solidFill>
                  <a:schemeClr val="accent2"/>
                </a:solidFill>
              </a:rPr>
              <a:t>Sample Variance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b="1" dirty="0">
              <a:solidFill>
                <a:schemeClr val="accent2"/>
              </a:solidFill>
            </a:endParaRPr>
          </a:p>
          <a:p>
            <a:pPr>
              <a:defRPr/>
            </a:pPr>
            <a:endParaRPr lang="en-US" altLang="en-US" b="1" dirty="0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b="1" dirty="0">
                <a:solidFill>
                  <a:schemeClr val="accent2"/>
                </a:solidFill>
              </a:rPr>
              <a:t>Sample Standard Deviation</a:t>
            </a:r>
          </a:p>
        </p:txBody>
      </p:sp>
      <p:graphicFrame>
        <p:nvGraphicFramePr>
          <p:cNvPr id="58374" name="Object 2">
            <a:extLst>
              <a:ext uri="{FF2B5EF4-FFF2-40B4-BE49-F238E27FC236}">
                <a16:creationId xmlns:a16="http://schemas.microsoft.com/office/drawing/2014/main" id="{DD11D1A5-388B-C17D-0D0B-CAE425357D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7488" y="3455988"/>
          <a:ext cx="23558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14400" imgH="419100" progId="Equation.DSMT4">
                  <p:embed/>
                </p:oleObj>
              </mc:Choice>
              <mc:Fallback>
                <p:oleObj name="Equation" r:id="rId5" imgW="9144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488" y="3455988"/>
                        <a:ext cx="23558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ECFC44F1-CE93-77AD-F003-83CCF626AC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6713" y="4841875"/>
          <a:ext cx="3535362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71600" imgH="457200" progId="Equation.DSMT4">
                  <p:embed/>
                </p:oleObj>
              </mc:Choice>
              <mc:Fallback>
                <p:oleObj name="Equation" r:id="rId7" imgW="13716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713" y="4841875"/>
                        <a:ext cx="3535362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77E0DD97-0DD0-49BE-8897-1AE14E8B5F64}"/>
              </a:ext>
            </a:extLst>
          </p:cNvPr>
          <p:cNvSpPr/>
          <p:nvPr/>
        </p:nvSpPr>
        <p:spPr>
          <a:xfrm>
            <a:off x="4849813" y="5102225"/>
            <a:ext cx="447675" cy="771525"/>
          </a:xfrm>
          <a:prstGeom prst="striped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4F4313C3-904D-478A-9BA4-92F405ED3524}"/>
              </a:ext>
            </a:extLst>
          </p:cNvPr>
          <p:cNvSpPr/>
          <p:nvPr/>
        </p:nvSpPr>
        <p:spPr>
          <a:xfrm>
            <a:off x="4773613" y="3660775"/>
            <a:ext cx="449262" cy="771525"/>
          </a:xfrm>
          <a:prstGeom prst="striped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378" name="Slide Number Placeholder 1">
            <a:extLst>
              <a:ext uri="{FF2B5EF4-FFF2-40B4-BE49-F238E27FC236}">
                <a16:creationId xmlns:a16="http://schemas.microsoft.com/office/drawing/2014/main" id="{FFC525F5-4E1A-39A6-A177-31B09B3CDA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D3A8E00-C68B-488D-9A0E-70856EE164E6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24514D19-6AE8-496E-C41B-8A6A9873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013"/>
            <a:ext cx="8229600" cy="1143000"/>
          </a:xfrm>
        </p:spPr>
        <p:txBody>
          <a:bodyPr/>
          <a:lstStyle/>
          <a:p>
            <a:r>
              <a:rPr lang="en-US" altLang="en-US" sz="2800"/>
              <a:t>Step by Step Procedure:</a:t>
            </a:r>
            <a:br>
              <a:rPr lang="en-US" altLang="en-US" sz="2800"/>
            </a:br>
            <a:r>
              <a:rPr lang="en-US" altLang="en-US" sz="2800"/>
              <a:t>Variance and Standard Deviation for a Sample</a:t>
            </a:r>
          </a:p>
        </p:txBody>
      </p:sp>
      <p:sp>
        <p:nvSpPr>
          <p:cNvPr id="60419" name="Slide Number Placeholder 4">
            <a:extLst>
              <a:ext uri="{FF2B5EF4-FFF2-40B4-BE49-F238E27FC236}">
                <a16:creationId xmlns:a16="http://schemas.microsoft.com/office/drawing/2014/main" id="{76CB02BE-698C-049D-309B-2ADA7582D4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065551-7520-4BCD-83D9-D64F0C661F00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60420" name="Picture 2">
            <a:extLst>
              <a:ext uri="{FF2B5EF4-FFF2-40B4-BE49-F238E27FC236}">
                <a16:creationId xmlns:a16="http://schemas.microsoft.com/office/drawing/2014/main" id="{024554D1-6696-BC12-E98E-3733729BF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43013"/>
            <a:ext cx="8166100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8EB7D9-8431-4A8B-8E51-DD6D6D8B98B7}"/>
              </a:ext>
            </a:extLst>
          </p:cNvPr>
          <p:cNvSpPr txBox="1"/>
          <p:nvPr/>
        </p:nvSpPr>
        <p:spPr>
          <a:xfrm>
            <a:off x="5199063" y="1735138"/>
            <a:ext cx="3843337" cy="523875"/>
          </a:xfrm>
          <a:prstGeom prst="rect">
            <a:avLst/>
          </a:prstGeom>
          <a:noFill/>
          <a:ln w="69850">
            <a:solidFill>
              <a:srgbClr val="00206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StatCrunch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will do this</a:t>
            </a:r>
          </a:p>
        </p:txBody>
      </p:sp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A1627D43-EFDB-4236-22E7-67FEA53C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83BB35"/>
                </a:solidFill>
              </a:rPr>
              <a:t>Example: Finding the Sample Standard Deviation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375C4199-9EEE-9678-B97A-3598F6492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The starting salaries are for the Chicago branches of a corporation. The corporation has several other branches, and you plan to use the starting salaries of the Chicago branches to estimate the starting salaries for the larger population. Find the </a:t>
            </a:r>
            <a:r>
              <a:rPr lang="en-US" altLang="en-US" sz="3200" b="1" i="1" u="sng">
                <a:solidFill>
                  <a:srgbClr val="FF0000"/>
                </a:solidFill>
              </a:rPr>
              <a:t>sample</a:t>
            </a:r>
            <a:r>
              <a:rPr lang="en-US" altLang="en-US"/>
              <a:t> standard deviation of the starting salaries.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	       Sample of Starting salaries (1000s of dollars)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	41   38   39   45   47   41   44   41   37   42</a:t>
            </a:r>
          </a:p>
        </p:txBody>
      </p:sp>
      <p:sp>
        <p:nvSpPr>
          <p:cNvPr id="61444" name="Slide Number Placeholder 1">
            <a:extLst>
              <a:ext uri="{FF2B5EF4-FFF2-40B4-BE49-F238E27FC236}">
                <a16:creationId xmlns:a16="http://schemas.microsoft.com/office/drawing/2014/main" id="{F2C84976-0438-6FDA-338A-90255916E1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F6ABDD-30F7-4EB1-A559-619879382896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3EE1A0FD-69F8-BFAF-23D7-0DD6CE6D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07987"/>
          </a:xfrm>
        </p:spPr>
        <p:txBody>
          <a:bodyPr/>
          <a:lstStyle/>
          <a:p>
            <a:r>
              <a:rPr lang="en-US" altLang="en-US">
                <a:solidFill>
                  <a:srgbClr val="83BB35"/>
                </a:solidFill>
              </a:rPr>
              <a:t>Finding the Sample Standard Deviation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E8E67B-A943-4B93-B883-3512F6119C0F}"/>
              </a:ext>
            </a:extLst>
          </p:cNvPr>
          <p:cNvGraphicFramePr>
            <a:graphicFrameLocks noGrp="1"/>
          </p:cNvGraphicFramePr>
          <p:nvPr/>
        </p:nvGraphicFramePr>
        <p:xfrm>
          <a:off x="1651000" y="1782763"/>
          <a:ext cx="5549900" cy="4359275"/>
        </p:xfrm>
        <a:graphic>
          <a:graphicData uri="http://schemas.openxmlformats.org/drawingml/2006/table">
            <a:tbl>
              <a:tblPr/>
              <a:tblGrid>
                <a:gridCol w="1363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Salary,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Deviation: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– x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Squares: (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– x)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41 – 41.5 = –0.5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(–0.5)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= 0.25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38 – 41.5 = –3.5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(–3.5)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= 12.25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39 – 41.5 = –2.5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(–2.5)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= 6.25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45 – 41.5 = 3.5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(3.5)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= 12.25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47 – 41.5 = 5.5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(5.5)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= 30.25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41 – 41.5 = –0.5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(–0.5)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= 0.25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44 – 41.5 = 2.5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(2.5)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= 6.25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41 – 41.5 = –0.5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(–0.5)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= 0.25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37 – 41.5 = –4.5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(–4.5)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= 20.25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42 – 41.5 = 0.5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(0.5)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= 0.25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3532" name="TextBox 9">
            <a:extLst>
              <a:ext uri="{FF2B5EF4-FFF2-40B4-BE49-F238E27FC236}">
                <a16:creationId xmlns:a16="http://schemas.microsoft.com/office/drawing/2014/main" id="{7A59E258-0E35-D535-ABE9-0C68659F5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32513"/>
            <a:ext cx="1931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l-GR" altLang="en-US" sz="2000"/>
              <a:t>Σ</a:t>
            </a:r>
            <a:r>
              <a:rPr lang="en-US" altLang="en-US" sz="2000"/>
              <a:t>(</a:t>
            </a:r>
            <a:r>
              <a:rPr lang="en-US" altLang="en-US" sz="2000" i="1"/>
              <a:t>x </a:t>
            </a:r>
            <a:r>
              <a:rPr lang="en-US" altLang="en-US" sz="2000"/>
              <a:t>– </a:t>
            </a:r>
            <a:r>
              <a:rPr lang="en-US" altLang="en-US" sz="2000" i="1"/>
              <a:t>x</a:t>
            </a:r>
            <a:r>
              <a:rPr lang="en-US" altLang="en-US" sz="2000"/>
              <a:t>) = 0</a:t>
            </a:r>
            <a:endParaRPr lang="en-US" altLang="en-US" sz="2000" i="1">
              <a:cs typeface="Arial" panose="020B0604020202020204" pitchFamily="34" charset="0"/>
            </a:endParaRPr>
          </a:p>
        </p:txBody>
      </p:sp>
      <p:sp>
        <p:nvSpPr>
          <p:cNvPr id="63533" name="TextBox 10">
            <a:extLst>
              <a:ext uri="{FF2B5EF4-FFF2-40B4-BE49-F238E27FC236}">
                <a16:creationId xmlns:a16="http://schemas.microsoft.com/office/drawing/2014/main" id="{DDABB260-C329-A769-C98A-47F0158E3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6067425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6550" indent="-33655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rgbClr val="D17230"/>
              </a:buClr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SS</a:t>
            </a:r>
            <a:r>
              <a:rPr lang="en-US" altLang="en-US" sz="2000" i="1" baseline="-25000">
                <a:solidFill>
                  <a:srgbClr val="000000"/>
                </a:solidFill>
              </a:rPr>
              <a:t>x</a:t>
            </a:r>
            <a:r>
              <a:rPr lang="en-US" altLang="en-US" sz="2000">
                <a:solidFill>
                  <a:srgbClr val="000000"/>
                </a:solidFill>
              </a:rPr>
              <a:t> = 88.5</a:t>
            </a:r>
            <a:endParaRPr lang="en-US" altLang="en-US" sz="2000"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56B1D-8D97-4AC9-AFD2-3954FD9416CB}"/>
              </a:ext>
            </a:extLst>
          </p:cNvPr>
          <p:cNvCxnSpPr/>
          <p:nvPr/>
        </p:nvCxnSpPr>
        <p:spPr>
          <a:xfrm>
            <a:off x="6188075" y="1728788"/>
            <a:ext cx="1508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348C0F-2BE1-4D0B-8E8E-B15F95713786}"/>
              </a:ext>
            </a:extLst>
          </p:cNvPr>
          <p:cNvCxnSpPr/>
          <p:nvPr/>
        </p:nvCxnSpPr>
        <p:spPr>
          <a:xfrm>
            <a:off x="8156575" y="1743075"/>
            <a:ext cx="1508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645E82-0BF0-4AB7-8DA3-8E3487FAACDB}"/>
              </a:ext>
            </a:extLst>
          </p:cNvPr>
          <p:cNvCxnSpPr/>
          <p:nvPr/>
        </p:nvCxnSpPr>
        <p:spPr>
          <a:xfrm>
            <a:off x="3914775" y="6215063"/>
            <a:ext cx="185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7FA7716-B586-4C50-A52D-4D640F974F01}"/>
              </a:ext>
            </a:extLst>
          </p:cNvPr>
          <p:cNvSpPr txBox="1"/>
          <p:nvPr/>
        </p:nvSpPr>
        <p:spPr>
          <a:xfrm>
            <a:off x="77788" y="712788"/>
            <a:ext cx="63976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dirty="0">
                <a:latin typeface="+mn-lt"/>
              </a:rPr>
              <a:t>Table with 3 columns:</a:t>
            </a:r>
          </a:p>
        </p:txBody>
      </p:sp>
      <p:sp>
        <p:nvSpPr>
          <p:cNvPr id="19" name="U-Turn Arrow 18">
            <a:extLst>
              <a:ext uri="{FF2B5EF4-FFF2-40B4-BE49-F238E27FC236}">
                <a16:creationId xmlns:a16="http://schemas.microsoft.com/office/drawing/2014/main" id="{FE019363-DB4A-472F-B7D0-C83E6D5F8442}"/>
              </a:ext>
            </a:extLst>
          </p:cNvPr>
          <p:cNvSpPr/>
          <p:nvPr/>
        </p:nvSpPr>
        <p:spPr>
          <a:xfrm flipH="1">
            <a:off x="6408738" y="1136650"/>
            <a:ext cx="1349375" cy="890588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5049"/>
              <a:gd name="adj5" fmla="val 75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9AA30A-BF7E-486D-B634-DECFA2E4F820}"/>
              </a:ext>
            </a:extLst>
          </p:cNvPr>
          <p:cNvSpPr txBox="1"/>
          <p:nvPr/>
        </p:nvSpPr>
        <p:spPr>
          <a:xfrm>
            <a:off x="142875" y="2271713"/>
            <a:ext cx="1508125" cy="101600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000" dirty="0" err="1">
                <a:solidFill>
                  <a:srgbClr val="C00000"/>
                </a:solidFill>
                <a:latin typeface="+mn-lt"/>
              </a:rPr>
              <a:t>Datavalues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 (called the x-values)</a:t>
            </a:r>
          </a:p>
        </p:txBody>
      </p:sp>
      <p:sp>
        <p:nvSpPr>
          <p:cNvPr id="27" name="U-Turn Arrow 26">
            <a:extLst>
              <a:ext uri="{FF2B5EF4-FFF2-40B4-BE49-F238E27FC236}">
                <a16:creationId xmlns:a16="http://schemas.microsoft.com/office/drawing/2014/main" id="{7E8CD2CD-80E9-4205-B9B3-0C48C7000FF3}"/>
              </a:ext>
            </a:extLst>
          </p:cNvPr>
          <p:cNvSpPr/>
          <p:nvPr/>
        </p:nvSpPr>
        <p:spPr>
          <a:xfrm>
            <a:off x="1366838" y="1379538"/>
            <a:ext cx="1200150" cy="89217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5049"/>
              <a:gd name="adj5" fmla="val 75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547D6097-5B28-455C-AC5F-31CDF245D4EB}"/>
              </a:ext>
            </a:extLst>
          </p:cNvPr>
          <p:cNvSpPr/>
          <p:nvPr/>
        </p:nvSpPr>
        <p:spPr>
          <a:xfrm>
            <a:off x="3967163" y="1363663"/>
            <a:ext cx="515937" cy="484187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6386F6-50F5-4E39-9D03-B5F7CA83A69B}"/>
              </a:ext>
            </a:extLst>
          </p:cNvPr>
          <p:cNvSpPr txBox="1"/>
          <p:nvPr/>
        </p:nvSpPr>
        <p:spPr>
          <a:xfrm>
            <a:off x="3868738" y="660400"/>
            <a:ext cx="2679700" cy="7080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Take each </a:t>
            </a:r>
            <a:r>
              <a:rPr lang="en-US" sz="2000" dirty="0" err="1">
                <a:solidFill>
                  <a:srgbClr val="C00000"/>
                </a:solidFill>
                <a:latin typeface="+mn-lt"/>
              </a:rPr>
              <a:t>Datavalue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 and subtract the mean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B0D943-B920-4A6E-8317-D88AD1DA49BB}"/>
              </a:ext>
            </a:extLst>
          </p:cNvPr>
          <p:cNvSpPr txBox="1"/>
          <p:nvPr/>
        </p:nvSpPr>
        <p:spPr>
          <a:xfrm>
            <a:off x="7402513" y="2071688"/>
            <a:ext cx="1508125" cy="132397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Square the result from the second column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747FF8-9BE4-4604-8B27-573A217B7E90}"/>
              </a:ext>
            </a:extLst>
          </p:cNvPr>
          <p:cNvSpPr txBox="1"/>
          <p:nvPr/>
        </p:nvSpPr>
        <p:spPr>
          <a:xfrm>
            <a:off x="7402513" y="4891088"/>
            <a:ext cx="1508125" cy="132397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Add up the values from the 3</a:t>
            </a:r>
            <a:r>
              <a:rPr lang="en-US" sz="2000" baseline="30000" dirty="0">
                <a:solidFill>
                  <a:srgbClr val="C00000"/>
                </a:solidFill>
                <a:latin typeface="+mn-lt"/>
              </a:rPr>
              <a:t>rd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 column</a:t>
            </a:r>
          </a:p>
        </p:txBody>
      </p:sp>
      <p:sp>
        <p:nvSpPr>
          <p:cNvPr id="32" name="U-Turn Arrow 31">
            <a:extLst>
              <a:ext uri="{FF2B5EF4-FFF2-40B4-BE49-F238E27FC236}">
                <a16:creationId xmlns:a16="http://schemas.microsoft.com/office/drawing/2014/main" id="{4DCC168E-401D-4BF0-816F-98BFC7251DD9}"/>
              </a:ext>
            </a:extLst>
          </p:cNvPr>
          <p:cNvSpPr/>
          <p:nvPr/>
        </p:nvSpPr>
        <p:spPr>
          <a:xfrm flipH="1" flipV="1">
            <a:off x="6400800" y="6221413"/>
            <a:ext cx="1349375" cy="6731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5049"/>
              <a:gd name="adj5" fmla="val 75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3546" name="Slide Number Placeholder 1">
            <a:extLst>
              <a:ext uri="{FF2B5EF4-FFF2-40B4-BE49-F238E27FC236}">
                <a16:creationId xmlns:a16="http://schemas.microsoft.com/office/drawing/2014/main" id="{256B38DE-78AF-83FA-7FFB-46CD90477F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F4AD72-5743-4F05-995A-6801F549E510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FC26F09A-1B15-9DA0-2CD8-CE9D2ABC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83BB35"/>
                </a:solidFill>
              </a:rPr>
              <a:t>Solution: Finding the Sample Standard Deviation</a:t>
            </a:r>
          </a:p>
        </p:txBody>
      </p:sp>
      <p:sp>
        <p:nvSpPr>
          <p:cNvPr id="28679" name="Content Placeholder 2">
            <a:extLst>
              <a:ext uri="{FF2B5EF4-FFF2-40B4-BE49-F238E27FC236}">
                <a16:creationId xmlns:a16="http://schemas.microsoft.com/office/drawing/2014/main" id="{24A91ACC-6B3E-3EF0-E800-6ED33B651125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b="1"/>
              <a:t>Sample Variance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b="1"/>
          </a:p>
          <a:p>
            <a:r>
              <a:rPr lang="en-US" altLang="en-US" b="1"/>
              <a:t> </a:t>
            </a:r>
          </a:p>
          <a:p>
            <a:endParaRPr lang="en-US" altLang="en-US" b="1"/>
          </a:p>
          <a:p>
            <a:pPr>
              <a:buFont typeface="Arial" panose="020B0604020202020204" pitchFamily="34" charset="0"/>
              <a:buNone/>
            </a:pPr>
            <a:r>
              <a:rPr lang="en-US" altLang="en-US" b="1"/>
              <a:t>Sample Standard Deviation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b="1">
              <a:solidFill>
                <a:schemeClr val="accent2"/>
              </a:solidFill>
            </a:endParaRPr>
          </a:p>
          <a:p>
            <a:r>
              <a:rPr lang="en-US" altLang="en-US" b="1">
                <a:solidFill>
                  <a:schemeClr val="accent2"/>
                </a:solidFill>
              </a:rPr>
              <a:t>  </a:t>
            </a:r>
          </a:p>
        </p:txBody>
      </p:sp>
      <p:graphicFrame>
        <p:nvGraphicFramePr>
          <p:cNvPr id="65540" name="Object 2">
            <a:extLst>
              <a:ext uri="{FF2B5EF4-FFF2-40B4-BE49-F238E27FC236}">
                <a16:creationId xmlns:a16="http://schemas.microsoft.com/office/drawing/2014/main" id="{8A3A5E4C-B882-873C-97D3-49F617D2BC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2013" y="2320925"/>
          <a:ext cx="45164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600" imgH="419100" progId="Equation.DSMT4">
                  <p:embed/>
                </p:oleObj>
              </mc:Choice>
              <mc:Fallback>
                <p:oleObj name="Equation" r:id="rId3" imgW="17526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2320925"/>
                        <a:ext cx="451643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>
            <a:extLst>
              <a:ext uri="{FF2B5EF4-FFF2-40B4-BE49-F238E27FC236}">
                <a16:creationId xmlns:a16="http://schemas.microsoft.com/office/drawing/2014/main" id="{13800EEE-6372-BE26-BD2A-4B16210CFB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8850" y="4318000"/>
          <a:ext cx="3567113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84300" imgH="444500" progId="Equation.DSMT4">
                  <p:embed/>
                </p:oleObj>
              </mc:Choice>
              <mc:Fallback>
                <p:oleObj name="Equation" r:id="rId5" imgW="13843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4318000"/>
                        <a:ext cx="3567113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D365802-3D4E-4170-B278-17FDE50CBCF3}"/>
              </a:ext>
            </a:extLst>
          </p:cNvPr>
          <p:cNvSpPr txBox="1"/>
          <p:nvPr/>
        </p:nvSpPr>
        <p:spPr>
          <a:xfrm>
            <a:off x="449263" y="5583238"/>
            <a:ext cx="8358187" cy="519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  <a:cs typeface="Arial" charset="0"/>
              </a:rPr>
              <a:t>The sample standard deviation is about 3.1, or $3100.</a:t>
            </a:r>
          </a:p>
        </p:txBody>
      </p:sp>
      <p:sp>
        <p:nvSpPr>
          <p:cNvPr id="65543" name="Footer Placeholder 2">
            <a:extLst>
              <a:ext uri="{FF2B5EF4-FFF2-40B4-BE49-F238E27FC236}">
                <a16:creationId xmlns:a16="http://schemas.microsoft.com/office/drawing/2014/main" id="{6A3563A1-3629-C05B-DD1D-D7916063FDFE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 Pearson Education, Inc. All rights reserved.</a:t>
            </a:r>
          </a:p>
        </p:txBody>
      </p:sp>
      <p:sp>
        <p:nvSpPr>
          <p:cNvPr id="65544" name="Rectangle 1">
            <a:extLst>
              <a:ext uri="{FF2B5EF4-FFF2-40B4-BE49-F238E27FC236}">
                <a16:creationId xmlns:a16="http://schemas.microsoft.com/office/drawing/2014/main" id="{7EDB421B-8908-C6FD-AE51-8E705032F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5" y="3106738"/>
            <a:ext cx="28590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6550" indent="-33655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b="1" i="1">
                <a:solidFill>
                  <a:srgbClr val="002060"/>
                </a:solidFill>
                <a:cs typeface="Arial" panose="020B0604020202020204" pitchFamily="34" charset="0"/>
              </a:rPr>
              <a:t>n</a:t>
            </a:r>
            <a:r>
              <a:rPr lang="en-US" altLang="en-US" b="1">
                <a:solidFill>
                  <a:srgbClr val="002060"/>
                </a:solidFill>
                <a:cs typeface="Arial" panose="020B0604020202020204" pitchFamily="34" charset="0"/>
              </a:rPr>
              <a:t> = 10,</a:t>
            </a:r>
            <a:br>
              <a:rPr lang="en-US" altLang="en-US" b="1">
                <a:solidFill>
                  <a:srgbClr val="002060"/>
                </a:solidFill>
                <a:cs typeface="Arial" panose="020B0604020202020204" pitchFamily="34" charset="0"/>
              </a:rPr>
            </a:br>
            <a:r>
              <a:rPr lang="en-US" altLang="en-US" b="1">
                <a:solidFill>
                  <a:srgbClr val="002060"/>
                </a:solidFill>
                <a:cs typeface="Arial" panose="020B0604020202020204" pitchFamily="34" charset="0"/>
              </a:rPr>
              <a:t>since there are 10 datavalues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3EC018-BE4F-49D8-947A-75CF19D9F1AB}"/>
              </a:ext>
            </a:extLst>
          </p:cNvPr>
          <p:cNvSpPr txBox="1"/>
          <p:nvPr/>
        </p:nvSpPr>
        <p:spPr>
          <a:xfrm>
            <a:off x="4848225" y="1352550"/>
            <a:ext cx="1508125" cy="101600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This is the sum of the 3</a:t>
            </a:r>
            <a:r>
              <a:rPr lang="en-US" sz="2000" baseline="30000" dirty="0">
                <a:solidFill>
                  <a:srgbClr val="C00000"/>
                </a:solidFill>
                <a:latin typeface="+mn-lt"/>
              </a:rPr>
              <a:t>rd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 column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9E271404-58EB-4854-96BD-1480289C969D}"/>
              </a:ext>
            </a:extLst>
          </p:cNvPr>
          <p:cNvSpPr/>
          <p:nvPr/>
        </p:nvSpPr>
        <p:spPr>
          <a:xfrm rot="3366306">
            <a:off x="4186238" y="1812925"/>
            <a:ext cx="501650" cy="723900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5547" name="Slide Number Placeholder 1">
            <a:extLst>
              <a:ext uri="{FF2B5EF4-FFF2-40B4-BE49-F238E27FC236}">
                <a16:creationId xmlns:a16="http://schemas.microsoft.com/office/drawing/2014/main" id="{725EFCCB-3224-5439-C433-1153054544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754813" y="64039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D9EDDC3-5CA8-4E38-998B-15BEE073CEC0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build="p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7881E358-E8C6-DD33-FF11-D3DB24B41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Meaning of Standard Deviation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02A0EC96-7972-0E61-9A12-5331C8FDD9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09D5BC-53F6-4003-AB83-FEC7A99A829B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67588" name="Content Placeholder 2">
            <a:extLst>
              <a:ext uri="{FF2B5EF4-FFF2-40B4-BE49-F238E27FC236}">
                <a16:creationId xmlns:a16="http://schemas.microsoft.com/office/drawing/2014/main" id="{F6D5DC6F-A7CC-0301-35FD-49B73AD46569}"/>
              </a:ext>
            </a:extLst>
          </p:cNvPr>
          <p:cNvSpPr txBox="1">
            <a:spLocks/>
          </p:cNvSpPr>
          <p:nvPr/>
        </p:nvSpPr>
        <p:spPr bwMode="auto">
          <a:xfrm>
            <a:off x="228600" y="1365250"/>
            <a:ext cx="89154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01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002060"/>
                </a:solidFill>
              </a:rPr>
              <a:t>What does the standard deviation measure, anyway ??</a:t>
            </a:r>
          </a:p>
          <a:p>
            <a:endParaRPr lang="en-US" altLang="en-US"/>
          </a:p>
          <a:p>
            <a:pPr algn="ctr">
              <a:buFontTx/>
              <a:buNone/>
            </a:pPr>
            <a:r>
              <a:rPr lang="en-US" altLang="en-US" sz="3200" b="1">
                <a:solidFill>
                  <a:srgbClr val="FF0000"/>
                </a:solidFill>
              </a:rPr>
              <a:t>The standard deviation is a measure of how far the typical data value is away from the mean.</a:t>
            </a:r>
          </a:p>
          <a:p>
            <a:endParaRPr lang="en-US" altLang="en-US"/>
          </a:p>
          <a:p>
            <a:r>
              <a:rPr lang="en-US" altLang="en-US"/>
              <a:t>From the formula you can see that the standard deviation: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/>
              <a:t>Subtracts the mean from each datavalue,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/>
              <a:t>Divides by the number of datavalues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Note:  The standard deviation is always positive.</a:t>
            </a:r>
          </a:p>
        </p:txBody>
      </p:sp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DA465844-885E-8F3C-3A9D-0D450F2E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#1 to Try</a:t>
            </a:r>
          </a:p>
        </p:txBody>
      </p:sp>
      <p:sp>
        <p:nvSpPr>
          <p:cNvPr id="68611" name="Slide Number Placeholder 4">
            <a:extLst>
              <a:ext uri="{FF2B5EF4-FFF2-40B4-BE49-F238E27FC236}">
                <a16:creationId xmlns:a16="http://schemas.microsoft.com/office/drawing/2014/main" id="{34B735B1-690E-DAD6-00C8-62D28A172C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45DDDC-F194-4CB7-9E5F-6B1C2690BC96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68612" name="Picture 2">
            <a:extLst>
              <a:ext uri="{FF2B5EF4-FFF2-40B4-BE49-F238E27FC236}">
                <a16:creationId xmlns:a16="http://schemas.microsoft.com/office/drawing/2014/main" id="{1E4D5A4B-80AE-9FC7-28AF-4BD339BF3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1392238"/>
            <a:ext cx="7727950" cy="452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ACA33D1-F978-C004-188C-F152E1759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Example #1 – </a:t>
            </a:r>
            <a:r>
              <a:rPr lang="en-US" altLang="en-US" i="1"/>
              <a:t>Solution</a:t>
            </a:r>
            <a:r>
              <a:rPr lang="en-US" altLang="en-US" sz="3600"/>
              <a:t> 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9E5E467E-C74C-600F-E679-A8CFF2C06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895350"/>
            <a:ext cx="8610600" cy="5256213"/>
          </a:xfrm>
          <a:noFill/>
        </p:spPr>
        <p:txBody>
          <a:bodyPr/>
          <a:lstStyle/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u="sng">
                <a:solidFill>
                  <a:srgbClr val="FF0000"/>
                </a:solidFill>
              </a:rPr>
              <a:t>Step 1: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Find the mean. we take the sum of the entries and divide by the number of datavalues:  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u="sng">
                <a:solidFill>
                  <a:srgbClr val="FF0000"/>
                </a:solidFill>
              </a:rPr>
              <a:t>Steps 2 to 6: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b="1">
                <a:solidFill>
                  <a:srgbClr val="C00000"/>
                </a:solidFill>
              </a:rPr>
              <a:t>1</a:t>
            </a:r>
            <a:r>
              <a:rPr lang="en-US" altLang="en-US" sz="2000" b="1" baseline="30000">
                <a:solidFill>
                  <a:srgbClr val="C00000"/>
                </a:solidFill>
              </a:rPr>
              <a:t>st</a:t>
            </a:r>
            <a:r>
              <a:rPr lang="en-US" altLang="en-US" sz="2000" b="1">
                <a:solidFill>
                  <a:srgbClr val="C00000"/>
                </a:solidFill>
              </a:rPr>
              <a:t> Column – Write down the data values themselves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b="1">
                <a:solidFill>
                  <a:srgbClr val="C00000"/>
                </a:solidFill>
              </a:rPr>
              <a:t>2</a:t>
            </a:r>
            <a:r>
              <a:rPr lang="en-US" altLang="en-US" sz="2000" b="1" baseline="30000">
                <a:solidFill>
                  <a:srgbClr val="C00000"/>
                </a:solidFill>
              </a:rPr>
              <a:t>nd</a:t>
            </a:r>
            <a:r>
              <a:rPr lang="en-US" altLang="en-US" sz="2000" b="1">
                <a:solidFill>
                  <a:srgbClr val="C00000"/>
                </a:solidFill>
              </a:rPr>
              <a:t> Column – Calculate the value of  x – x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b="1">
                <a:solidFill>
                  <a:srgbClr val="C00000"/>
                </a:solidFill>
              </a:rPr>
              <a:t>3</a:t>
            </a:r>
            <a:r>
              <a:rPr lang="en-US" altLang="en-US" sz="2000" b="1" baseline="30000">
                <a:solidFill>
                  <a:srgbClr val="C00000"/>
                </a:solidFill>
              </a:rPr>
              <a:t>rd</a:t>
            </a:r>
            <a:r>
              <a:rPr lang="en-US" altLang="en-US" sz="2000" b="1">
                <a:solidFill>
                  <a:srgbClr val="C00000"/>
                </a:solidFill>
              </a:rPr>
              <a:t> Column – Calculate the value of  (x – x )</a:t>
            </a:r>
            <a:r>
              <a:rPr lang="en-US" altLang="en-US" sz="2000" b="1" baseline="30000">
                <a:solidFill>
                  <a:srgbClr val="C00000"/>
                </a:solidFill>
              </a:rPr>
              <a:t>2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</p:txBody>
      </p:sp>
      <p:pic>
        <p:nvPicPr>
          <p:cNvPr id="69636" name="Picture 11" descr="11">
            <a:extLst>
              <a:ext uri="{FF2B5EF4-FFF2-40B4-BE49-F238E27FC236}">
                <a16:creationId xmlns:a16="http://schemas.microsoft.com/office/drawing/2014/main" id="{7CB70E77-4D47-7439-95F9-B312B23B7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86163"/>
            <a:ext cx="5867400" cy="327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Rectangle 10">
            <a:extLst>
              <a:ext uri="{FF2B5EF4-FFF2-40B4-BE49-F238E27FC236}">
                <a16:creationId xmlns:a16="http://schemas.microsoft.com/office/drawing/2014/main" id="{186C14A9-ECE9-8E21-E9DC-114BB0630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  <p:graphicFrame>
        <p:nvGraphicFramePr>
          <p:cNvPr id="69638" name="Object 9">
            <a:extLst>
              <a:ext uri="{FF2B5EF4-FFF2-40B4-BE49-F238E27FC236}">
                <a16:creationId xmlns:a16="http://schemas.microsoft.com/office/drawing/2014/main" id="{C1059F48-C6CD-50E5-D950-C1048B837C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1600200"/>
          <a:ext cx="20732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48728" imgH="431613" progId="Equation.3">
                  <p:embed/>
                </p:oleObj>
              </mc:Choice>
              <mc:Fallback>
                <p:oleObj name="Equation" r:id="rId3" imgW="1548728" imgH="431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600200"/>
                        <a:ext cx="20732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7FAB81-004B-4933-81BE-9E4FC6A46809}"/>
              </a:ext>
            </a:extLst>
          </p:cNvPr>
          <p:cNvCxnSpPr/>
          <p:nvPr/>
        </p:nvCxnSpPr>
        <p:spPr>
          <a:xfrm>
            <a:off x="4740275" y="2776538"/>
            <a:ext cx="152400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FC01CA-B409-4D5C-95C3-A8E987D2BE22}"/>
              </a:ext>
            </a:extLst>
          </p:cNvPr>
          <p:cNvCxnSpPr/>
          <p:nvPr/>
        </p:nvCxnSpPr>
        <p:spPr>
          <a:xfrm>
            <a:off x="4795838" y="3140075"/>
            <a:ext cx="152400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ent-Up Arrow 8">
            <a:extLst>
              <a:ext uri="{FF2B5EF4-FFF2-40B4-BE49-F238E27FC236}">
                <a16:creationId xmlns:a16="http://schemas.microsoft.com/office/drawing/2014/main" id="{69489114-7FF1-4F00-916C-2978AA3329A7}"/>
              </a:ext>
            </a:extLst>
          </p:cNvPr>
          <p:cNvSpPr/>
          <p:nvPr/>
        </p:nvSpPr>
        <p:spPr>
          <a:xfrm>
            <a:off x="3886200" y="6418263"/>
            <a:ext cx="685800" cy="3810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9642" name="TextBox 9">
            <a:extLst>
              <a:ext uri="{FF2B5EF4-FFF2-40B4-BE49-F238E27FC236}">
                <a16:creationId xmlns:a16="http://schemas.microsoft.com/office/drawing/2014/main" id="{06E34FFF-4B29-F241-EDE0-3BFD06E21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408738"/>
            <a:ext cx="12192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100">
                <a:solidFill>
                  <a:srgbClr val="FF0000"/>
                </a:solidFill>
                <a:cs typeface="Arial" panose="020B0604020202020204" pitchFamily="34" charset="0"/>
              </a:rPr>
              <a:t>Note the sum of this column is 0</a:t>
            </a:r>
          </a:p>
        </p:txBody>
      </p:sp>
      <p:sp>
        <p:nvSpPr>
          <p:cNvPr id="69643" name="Slide Number Placeholder 1">
            <a:extLst>
              <a:ext uri="{FF2B5EF4-FFF2-40B4-BE49-F238E27FC236}">
                <a16:creationId xmlns:a16="http://schemas.microsoft.com/office/drawing/2014/main" id="{940FFBAC-DBB6-ECFA-F8AE-CAC2C87E14A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13F20B7-52AD-46B1-AD68-159FD1994EBD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07982868-D06F-92A4-8A16-CDF89631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- Solution</a:t>
            </a:r>
          </a:p>
        </p:txBody>
      </p:sp>
      <p:sp>
        <p:nvSpPr>
          <p:cNvPr id="70659" name="Slide Number Placeholder 4">
            <a:extLst>
              <a:ext uri="{FF2B5EF4-FFF2-40B4-BE49-F238E27FC236}">
                <a16:creationId xmlns:a16="http://schemas.microsoft.com/office/drawing/2014/main" id="{82028898-BF96-CB89-D536-88149F235A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54C3F40-8CBB-4CF9-B1B4-03EEF1674B76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70660" name="Picture 3">
            <a:extLst>
              <a:ext uri="{FF2B5EF4-FFF2-40B4-BE49-F238E27FC236}">
                <a16:creationId xmlns:a16="http://schemas.microsoft.com/office/drawing/2014/main" id="{9CBC59F0-BCBE-20A8-6B89-C2A368F92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1409700"/>
            <a:ext cx="770255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C0641CF5-7571-CC8E-422B-BD18199D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StatCrunch for Sample Standard Deviation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89607D91-E0C7-6416-F481-D8F95AEBE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Enter data in first column</a:t>
            </a:r>
          </a:p>
          <a:p>
            <a:r>
              <a:rPr lang="en-US" altLang="en-US"/>
              <a:t>Click on STAT then Summary Stats then Columns</a:t>
            </a:r>
          </a:p>
          <a:p>
            <a:r>
              <a:rPr lang="en-US" altLang="en-US"/>
              <a:t>Select the column of interest, Click Next</a:t>
            </a:r>
          </a:p>
          <a:p>
            <a:r>
              <a:rPr lang="en-US" altLang="en-US"/>
              <a:t>Select measurements of interest such as mean, median, variance, standard deviation, etc.   Click Calculate </a:t>
            </a:r>
          </a:p>
          <a:p>
            <a:pPr lvl="1"/>
            <a:r>
              <a:rPr lang="en-US" altLang="en-US"/>
              <a:t>Note: StatCrunch will preselect typical measurements for you.</a:t>
            </a:r>
          </a:p>
          <a:p>
            <a:endParaRPr lang="en-US" altLang="en-US"/>
          </a:p>
        </p:txBody>
      </p:sp>
      <p:sp>
        <p:nvSpPr>
          <p:cNvPr id="71684" name="Slide Number Placeholder 4">
            <a:extLst>
              <a:ext uri="{FF2B5EF4-FFF2-40B4-BE49-F238E27FC236}">
                <a16:creationId xmlns:a16="http://schemas.microsoft.com/office/drawing/2014/main" id="{8D48C721-F089-77E6-613A-56F8BC3A64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D40E9D-3150-4927-9416-0B1914010CC2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4FD0E4C-86C5-D69A-8E94-FD44B5F2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83BB35"/>
                </a:solidFill>
              </a:rPr>
              <a:t>Example: Finding a Sample Mean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5F5FE88A-E61D-6B86-6F74-B58520E3C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13" y="1192213"/>
            <a:ext cx="8229600" cy="19494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The prices (in dollars) for a sample of round-trip flights from Chicago, Illinois to Cancun, Mexico are listed. What is the mean price of the flights?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	872   432   397   427   388   782   397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</p:txBody>
      </p:sp>
      <p:pic>
        <p:nvPicPr>
          <p:cNvPr id="16388" name="Picture 3" descr="C:\Documents and Settings\Lyn\Local Settings\Temporary Internet Files\Content.IE5\NA0VVPWD\MCj03886440000[1].wmf">
            <a:extLst>
              <a:ext uri="{FF2B5EF4-FFF2-40B4-BE49-F238E27FC236}">
                <a16:creationId xmlns:a16="http://schemas.microsoft.com/office/drawing/2014/main" id="{E527BC5B-15AE-0A91-3C8F-637B6BD77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3252788"/>
            <a:ext cx="18161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1">
            <a:extLst>
              <a:ext uri="{FF2B5EF4-FFF2-40B4-BE49-F238E27FC236}">
                <a16:creationId xmlns:a16="http://schemas.microsoft.com/office/drawing/2014/main" id="{DDB18001-C5E6-E430-5C2D-0BD951B68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3211513"/>
            <a:ext cx="6389687" cy="320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Slide Number Placeholder 1">
            <a:extLst>
              <a:ext uri="{FF2B5EF4-FFF2-40B4-BE49-F238E27FC236}">
                <a16:creationId xmlns:a16="http://schemas.microsoft.com/office/drawing/2014/main" id="{1726106F-1DBC-CF1E-4309-3A04D25C5E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36E0E41-3D41-416F-AA8B-0FE6D82796EA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41B7F08A-0B98-ED21-D19C-1D1C6DBC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StatCrunch to find Sample Standard Deviation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90CB19CB-FDD1-C70B-57BA-CB561A13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Enter data in 1</a:t>
            </a:r>
            <a:r>
              <a:rPr lang="en-US" altLang="en-US" baseline="30000"/>
              <a:t>st</a:t>
            </a:r>
            <a:r>
              <a:rPr lang="en-US" altLang="en-US"/>
              <a:t> column</a:t>
            </a:r>
          </a:p>
        </p:txBody>
      </p:sp>
      <p:sp>
        <p:nvSpPr>
          <p:cNvPr id="72708" name="Slide Number Placeholder 4">
            <a:extLst>
              <a:ext uri="{FF2B5EF4-FFF2-40B4-BE49-F238E27FC236}">
                <a16:creationId xmlns:a16="http://schemas.microsoft.com/office/drawing/2014/main" id="{D740DB91-0A65-8471-015E-30F6D2791F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3B7F353-38C7-4978-BF13-3891BE449F90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72709" name="Picture 7">
            <a:extLst>
              <a:ext uri="{FF2B5EF4-FFF2-40B4-BE49-F238E27FC236}">
                <a16:creationId xmlns:a16="http://schemas.microsoft.com/office/drawing/2014/main" id="{644AE202-DBB6-815E-74E3-7B5E67C36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3" y="2209800"/>
            <a:ext cx="590391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D346F712-155C-47E4-8C70-5C63A4C2155F}"/>
              </a:ext>
            </a:extLst>
          </p:cNvPr>
          <p:cNvSpPr/>
          <p:nvPr/>
        </p:nvSpPr>
        <p:spPr>
          <a:xfrm rot="9119512">
            <a:off x="3687763" y="3095625"/>
            <a:ext cx="639762" cy="400050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30F808AA-632A-E51A-203B-7F56C0B0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StatCrunch to find Sample Standard Deviation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A24BA881-E0E3-82B6-0796-CDA26F770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3" y="1316038"/>
            <a:ext cx="8229600" cy="4525962"/>
          </a:xfrm>
        </p:spPr>
        <p:txBody>
          <a:bodyPr/>
          <a:lstStyle/>
          <a:p>
            <a:r>
              <a:rPr lang="en-US" altLang="en-US"/>
              <a:t>Click on </a:t>
            </a:r>
            <a:r>
              <a:rPr lang="en-US" altLang="en-US" b="1">
                <a:solidFill>
                  <a:srgbClr val="FF0000"/>
                </a:solidFill>
              </a:rPr>
              <a:t>STAT</a:t>
            </a:r>
            <a:r>
              <a:rPr lang="en-US" altLang="en-US"/>
              <a:t> then </a:t>
            </a:r>
            <a:r>
              <a:rPr lang="en-US" altLang="en-US" b="1">
                <a:solidFill>
                  <a:srgbClr val="FF0000"/>
                </a:solidFill>
              </a:rPr>
              <a:t>Summary Stats </a:t>
            </a:r>
            <a:r>
              <a:rPr lang="en-US" altLang="en-US"/>
              <a:t>then </a:t>
            </a:r>
            <a:r>
              <a:rPr lang="en-US" altLang="en-US" b="1">
                <a:solidFill>
                  <a:srgbClr val="FF0000"/>
                </a:solidFill>
              </a:rPr>
              <a:t>Columns</a:t>
            </a:r>
          </a:p>
        </p:txBody>
      </p:sp>
      <p:sp>
        <p:nvSpPr>
          <p:cNvPr id="73732" name="Slide Number Placeholder 4">
            <a:extLst>
              <a:ext uri="{FF2B5EF4-FFF2-40B4-BE49-F238E27FC236}">
                <a16:creationId xmlns:a16="http://schemas.microsoft.com/office/drawing/2014/main" id="{06F613A3-FA59-621D-229E-0A049AD862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81B3B8C-2111-442B-9A36-DC6C82657006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73733" name="Picture 7">
            <a:extLst>
              <a:ext uri="{FF2B5EF4-FFF2-40B4-BE49-F238E27FC236}">
                <a16:creationId xmlns:a16="http://schemas.microsoft.com/office/drawing/2014/main" id="{C85406BE-0AAC-0811-0DC6-B1843FB9B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039938"/>
            <a:ext cx="7634288" cy="440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449D7F4C-9A58-4A9E-BCE6-3F476C126C94}"/>
              </a:ext>
            </a:extLst>
          </p:cNvPr>
          <p:cNvSpPr/>
          <p:nvPr/>
        </p:nvSpPr>
        <p:spPr>
          <a:xfrm rot="9119512">
            <a:off x="4337050" y="2697163"/>
            <a:ext cx="639763" cy="400050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5E76792C-EDB5-E03A-DD77-400B2F74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230188"/>
            <a:ext cx="8229600" cy="1143000"/>
          </a:xfrm>
        </p:spPr>
        <p:txBody>
          <a:bodyPr/>
          <a:lstStyle/>
          <a:p>
            <a:r>
              <a:rPr lang="en-US" altLang="en-US"/>
              <a:t>Using StatCrunch to find Sample Standard Deviation</a:t>
            </a:r>
          </a:p>
        </p:txBody>
      </p:sp>
      <p:sp>
        <p:nvSpPr>
          <p:cNvPr id="74755" name="Slide Number Placeholder 4">
            <a:extLst>
              <a:ext uri="{FF2B5EF4-FFF2-40B4-BE49-F238E27FC236}">
                <a16:creationId xmlns:a16="http://schemas.microsoft.com/office/drawing/2014/main" id="{A2386535-9FF8-9F64-03B9-664D83E947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D4DFA4-1B0A-4E5C-8370-4731BC1D7403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74756" name="Picture 8">
            <a:extLst>
              <a:ext uri="{FF2B5EF4-FFF2-40B4-BE49-F238E27FC236}">
                <a16:creationId xmlns:a16="http://schemas.microsoft.com/office/drawing/2014/main" id="{C41E1A1A-37C3-5AC8-64B2-649997A36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1741488"/>
            <a:ext cx="55245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7" name="Content Placeholder 2">
            <a:extLst>
              <a:ext uri="{FF2B5EF4-FFF2-40B4-BE49-F238E27FC236}">
                <a16:creationId xmlns:a16="http://schemas.microsoft.com/office/drawing/2014/main" id="{BB642F42-7A47-9DDA-85D2-CFC6757B8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5" y="1254125"/>
            <a:ext cx="8229600" cy="1189038"/>
          </a:xfrm>
        </p:spPr>
        <p:txBody>
          <a:bodyPr/>
          <a:lstStyle/>
          <a:p>
            <a:r>
              <a:rPr lang="en-US" altLang="en-US"/>
              <a:t>Select Column of Interest, Click Compute!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A7994C9-9A19-48AD-BEE0-FB1FC62FAA91}"/>
              </a:ext>
            </a:extLst>
          </p:cNvPr>
          <p:cNvSpPr/>
          <p:nvPr/>
        </p:nvSpPr>
        <p:spPr>
          <a:xfrm>
            <a:off x="1089025" y="2101850"/>
            <a:ext cx="1095375" cy="673100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F51ACDD-CD33-4720-9A27-A60829A27CD8}"/>
              </a:ext>
            </a:extLst>
          </p:cNvPr>
          <p:cNvSpPr/>
          <p:nvPr/>
        </p:nvSpPr>
        <p:spPr>
          <a:xfrm rot="9119512">
            <a:off x="7256463" y="5618163"/>
            <a:ext cx="639762" cy="400050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8BB470E2-960C-7EDA-23D4-5B3BBF75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230188"/>
            <a:ext cx="8229600" cy="1143000"/>
          </a:xfrm>
        </p:spPr>
        <p:txBody>
          <a:bodyPr/>
          <a:lstStyle/>
          <a:p>
            <a:r>
              <a:rPr lang="en-US" altLang="en-US"/>
              <a:t>Using StatCrunch to find Sample Standard Deviation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5303562D-8FDC-6CAB-E90A-81D9653EF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0" y="1239838"/>
            <a:ext cx="8229600" cy="1189037"/>
          </a:xfrm>
        </p:spPr>
        <p:txBody>
          <a:bodyPr/>
          <a:lstStyle/>
          <a:p>
            <a:r>
              <a:rPr lang="en-US" altLang="en-US"/>
              <a:t>Notice that measurements of interest such as mean, variance, standard deviation, are pre-selected </a:t>
            </a:r>
          </a:p>
        </p:txBody>
      </p:sp>
      <p:sp>
        <p:nvSpPr>
          <p:cNvPr id="75780" name="Slide Number Placeholder 4">
            <a:extLst>
              <a:ext uri="{FF2B5EF4-FFF2-40B4-BE49-F238E27FC236}">
                <a16:creationId xmlns:a16="http://schemas.microsoft.com/office/drawing/2014/main" id="{41C87B7B-0F51-BA9D-0710-3EA8BE8F78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2BDCA0-0EBB-4EF3-A501-1F532E3524E6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75781" name="Picture 8">
            <a:extLst>
              <a:ext uri="{FF2B5EF4-FFF2-40B4-BE49-F238E27FC236}">
                <a16:creationId xmlns:a16="http://schemas.microsoft.com/office/drawing/2014/main" id="{9CC93787-6668-5D59-7E4F-F4CF17165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3" y="2276475"/>
            <a:ext cx="56007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6522C137-FFCB-425D-B937-EC82E32E557C}"/>
              </a:ext>
            </a:extLst>
          </p:cNvPr>
          <p:cNvSpPr/>
          <p:nvPr/>
        </p:nvSpPr>
        <p:spPr>
          <a:xfrm rot="10800000">
            <a:off x="5595938" y="4564063"/>
            <a:ext cx="1093787" cy="673100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94DA4C05-22E2-F513-F97B-3938E560C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230188"/>
            <a:ext cx="8229600" cy="1143000"/>
          </a:xfrm>
        </p:spPr>
        <p:txBody>
          <a:bodyPr/>
          <a:lstStyle/>
          <a:p>
            <a:r>
              <a:rPr lang="en-US" altLang="en-US"/>
              <a:t>Using StatCrunch to find Sample Standard Deviation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D6475E34-5969-5A62-7C4F-4D7639D08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579563"/>
            <a:ext cx="8229600" cy="1370012"/>
          </a:xfrm>
        </p:spPr>
        <p:txBody>
          <a:bodyPr/>
          <a:lstStyle/>
          <a:p>
            <a:r>
              <a:rPr lang="en-US" altLang="en-US"/>
              <a:t>Output Table is displayed</a:t>
            </a:r>
          </a:p>
          <a:p>
            <a:r>
              <a:rPr lang="en-US" altLang="en-US"/>
              <a:t>Note:  In StatCrunch,   </a:t>
            </a:r>
            <a:r>
              <a:rPr lang="en-US" altLang="en-US" b="1">
                <a:solidFill>
                  <a:srgbClr val="002060"/>
                </a:solidFill>
              </a:rPr>
              <a:t>Std. dev</a:t>
            </a:r>
            <a:r>
              <a:rPr lang="en-US" altLang="en-US"/>
              <a:t>.  refers to the    </a:t>
            </a:r>
            <a:r>
              <a:rPr lang="en-US" altLang="en-US" b="1" u="sng">
                <a:solidFill>
                  <a:srgbClr val="FF0000"/>
                </a:solidFill>
              </a:rPr>
              <a:t>sample</a:t>
            </a:r>
            <a:r>
              <a:rPr lang="en-US" altLang="en-US">
                <a:solidFill>
                  <a:srgbClr val="FF0000"/>
                </a:solidFill>
              </a:rPr>
              <a:t> standard  deviation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endParaRPr lang="en-US" altLang="en-US">
              <a:solidFill>
                <a:srgbClr val="FF0000"/>
              </a:solidFill>
            </a:endParaRPr>
          </a:p>
          <a:p>
            <a:endParaRPr lang="en-US" altLang="en-US">
              <a:solidFill>
                <a:srgbClr val="FF0000"/>
              </a:solidFill>
            </a:endParaRPr>
          </a:p>
          <a:p>
            <a:endParaRPr lang="en-US" altLang="en-US">
              <a:solidFill>
                <a:srgbClr val="FF0000"/>
              </a:solidFill>
            </a:endParaRP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For the </a:t>
            </a:r>
            <a:r>
              <a:rPr lang="en-US" altLang="en-US" b="1" u="sng">
                <a:solidFill>
                  <a:srgbClr val="FF0000"/>
                </a:solidFill>
              </a:rPr>
              <a:t>population</a:t>
            </a:r>
            <a:r>
              <a:rPr lang="en-US" altLang="en-US">
                <a:solidFill>
                  <a:srgbClr val="FF0000"/>
                </a:solidFill>
              </a:rPr>
              <a:t> standard deviation , select “UNADJUSTED STANDARD DEVIATION”</a:t>
            </a:r>
          </a:p>
        </p:txBody>
      </p:sp>
      <p:sp>
        <p:nvSpPr>
          <p:cNvPr id="76804" name="Slide Number Placeholder 4">
            <a:extLst>
              <a:ext uri="{FF2B5EF4-FFF2-40B4-BE49-F238E27FC236}">
                <a16:creationId xmlns:a16="http://schemas.microsoft.com/office/drawing/2014/main" id="{11F8DE53-F5FB-02E1-EABF-BF97CDF22F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E9EC56B-1DF6-43D9-9483-0F2E782611AF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76805" name="Picture 8">
            <a:extLst>
              <a:ext uri="{FF2B5EF4-FFF2-40B4-BE49-F238E27FC236}">
                <a16:creationId xmlns:a16="http://schemas.microsoft.com/office/drawing/2014/main" id="{C3A97495-172D-738D-CDC9-879BAC29B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3100"/>
            <a:ext cx="9051925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D77AC5BA-0DF0-4E41-9629-A12CC06AD4C9}"/>
              </a:ext>
            </a:extLst>
          </p:cNvPr>
          <p:cNvSpPr/>
          <p:nvPr/>
        </p:nvSpPr>
        <p:spPr>
          <a:xfrm rot="7187084">
            <a:off x="3597275" y="3282950"/>
            <a:ext cx="1093788" cy="674688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DF677F59-07CF-76F0-9055-B98D820C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325"/>
            <a:ext cx="8229600" cy="792163"/>
          </a:xfrm>
        </p:spPr>
        <p:txBody>
          <a:bodyPr/>
          <a:lstStyle/>
          <a:p>
            <a:r>
              <a:rPr lang="en-US" altLang="en-US"/>
              <a:t>Notation</a:t>
            </a:r>
          </a:p>
        </p:txBody>
      </p:sp>
      <p:sp>
        <p:nvSpPr>
          <p:cNvPr id="77827" name="Slide Number Placeholder 4">
            <a:extLst>
              <a:ext uri="{FF2B5EF4-FFF2-40B4-BE49-F238E27FC236}">
                <a16:creationId xmlns:a16="http://schemas.microsoft.com/office/drawing/2014/main" id="{57B51BB1-868F-DCDE-1A14-267329221D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1E7EDF-4FE0-4BDE-8870-0119E12754DC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77828" name="Picture 2">
            <a:extLst>
              <a:ext uri="{FF2B5EF4-FFF2-40B4-BE49-F238E27FC236}">
                <a16:creationId xmlns:a16="http://schemas.microsoft.com/office/drawing/2014/main" id="{E930DA5A-7F4C-6534-8193-5929C26F9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839788"/>
            <a:ext cx="5969000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Picture 3">
            <a:extLst>
              <a:ext uri="{FF2B5EF4-FFF2-40B4-BE49-F238E27FC236}">
                <a16:creationId xmlns:a16="http://schemas.microsoft.com/office/drawing/2014/main" id="{17C06F57-FF6E-4759-3423-1392A1B53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5130800"/>
            <a:ext cx="29797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299461-F7B1-48CF-AB27-F3C76012E97F}"/>
              </a:ext>
            </a:extLst>
          </p:cNvPr>
          <p:cNvSpPr txBox="1"/>
          <p:nvPr/>
        </p:nvSpPr>
        <p:spPr>
          <a:xfrm>
            <a:off x="6342063" y="4191000"/>
            <a:ext cx="253047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400" b="1" dirty="0">
                <a:solidFill>
                  <a:srgbClr val="FF0000"/>
                </a:solidFill>
                <a:latin typeface="+mn-lt"/>
                <a:cs typeface="Arial" charset="0"/>
              </a:rPr>
              <a:t>Formula for </a:t>
            </a:r>
            <a:r>
              <a:rPr lang="en-US" sz="2400" b="1" u="sng" dirty="0">
                <a:solidFill>
                  <a:srgbClr val="FF0000"/>
                </a:solidFill>
                <a:latin typeface="+mn-lt"/>
                <a:cs typeface="Arial" charset="0"/>
              </a:rPr>
              <a:t>Sample</a:t>
            </a:r>
            <a:r>
              <a:rPr lang="en-US" sz="2400" b="1" dirty="0">
                <a:solidFill>
                  <a:srgbClr val="FF0000"/>
                </a:solidFill>
                <a:latin typeface="+mn-lt"/>
                <a:cs typeface="Arial" charset="0"/>
              </a:rPr>
              <a:t> Standard Deviation:</a:t>
            </a:r>
          </a:p>
        </p:txBody>
      </p:sp>
      <p:pic>
        <p:nvPicPr>
          <p:cNvPr id="77831" name="Picture 8">
            <a:extLst>
              <a:ext uri="{FF2B5EF4-FFF2-40B4-BE49-F238E27FC236}">
                <a16:creationId xmlns:a16="http://schemas.microsoft.com/office/drawing/2014/main" id="{B4941A87-37DD-D1E0-B246-E0FF5BF48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2374900"/>
            <a:ext cx="2687638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675969-59CD-42E1-A477-44EEFEEF604B}"/>
              </a:ext>
            </a:extLst>
          </p:cNvPr>
          <p:cNvSpPr txBox="1"/>
          <p:nvPr/>
        </p:nvSpPr>
        <p:spPr>
          <a:xfrm>
            <a:off x="6283325" y="1023938"/>
            <a:ext cx="2697163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400" b="1" dirty="0">
                <a:solidFill>
                  <a:srgbClr val="FF0000"/>
                </a:solidFill>
                <a:latin typeface="+mn-lt"/>
                <a:cs typeface="Arial" charset="0"/>
              </a:rPr>
              <a:t>Formula for </a:t>
            </a:r>
            <a:r>
              <a:rPr lang="en-US" sz="2400" b="1" u="sng" dirty="0">
                <a:solidFill>
                  <a:srgbClr val="FF0000"/>
                </a:solidFill>
                <a:latin typeface="+mn-lt"/>
                <a:cs typeface="Arial" charset="0"/>
              </a:rPr>
              <a:t>Population</a:t>
            </a:r>
            <a:r>
              <a:rPr lang="en-US" sz="2400" b="1" dirty="0">
                <a:solidFill>
                  <a:srgbClr val="FF0000"/>
                </a:solidFill>
                <a:latin typeface="+mn-lt"/>
                <a:cs typeface="Arial" charset="0"/>
              </a:rPr>
              <a:t> Standard Deviation:</a:t>
            </a:r>
          </a:p>
        </p:txBody>
      </p:sp>
    </p:spTree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E56BF76E-031C-D129-F53E-B0B6653F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Interpreting Standard Deviation: Empirical Rule (68 – 95 – 99.7 Rule)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2D58A168-FDFC-76C4-E464-AABCB2F56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213"/>
            <a:ext cx="8229600" cy="103663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For data with a (symmetric) bell-shaped distribution, the standard deviation has the following characteristics:</a:t>
            </a:r>
          </a:p>
        </p:txBody>
      </p:sp>
      <p:sp>
        <p:nvSpPr>
          <p:cNvPr id="134151" name="Text Box 7">
            <a:extLst>
              <a:ext uri="{FF2B5EF4-FFF2-40B4-BE49-F238E27FC236}">
                <a16:creationId xmlns:a16="http://schemas.microsoft.com/office/drawing/2014/main" id="{7238BB0B-680F-3B63-8390-1A4214F63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2849563"/>
            <a:ext cx="8275638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8925" indent="-288925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/>
              <a:t>About </a:t>
            </a:r>
            <a:r>
              <a:rPr lang="en-US" altLang="en-US" b="1">
                <a:solidFill>
                  <a:schemeClr val="accent2"/>
                </a:solidFill>
              </a:rPr>
              <a:t>68%</a:t>
            </a:r>
            <a:r>
              <a:rPr lang="en-US" altLang="en-US"/>
              <a:t> </a:t>
            </a:r>
            <a:r>
              <a:rPr lang="en-US" altLang="en-US">
                <a:solidFill>
                  <a:srgbClr val="000000"/>
                </a:solidFill>
              </a:rPr>
              <a:t>of the data lie within one standard deviation of the mean.</a:t>
            </a:r>
          </a:p>
          <a:p>
            <a:r>
              <a:rPr lang="en-US" altLang="en-US">
                <a:solidFill>
                  <a:srgbClr val="000000"/>
                </a:solidFill>
              </a:rPr>
              <a:t>About</a:t>
            </a:r>
            <a:r>
              <a:rPr lang="en-US" altLang="en-US"/>
              <a:t> </a:t>
            </a:r>
            <a:r>
              <a:rPr lang="en-US" altLang="en-US" b="1">
                <a:solidFill>
                  <a:schemeClr val="accent2"/>
                </a:solidFill>
              </a:rPr>
              <a:t>95%</a:t>
            </a:r>
            <a:r>
              <a:rPr lang="en-US" altLang="en-US"/>
              <a:t> </a:t>
            </a:r>
            <a:r>
              <a:rPr lang="en-US" altLang="en-US">
                <a:solidFill>
                  <a:srgbClr val="000000"/>
                </a:solidFill>
              </a:rPr>
              <a:t>of the data lie within two standard deviations of the mean.</a:t>
            </a:r>
            <a:endParaRPr lang="en-US" altLang="en-US"/>
          </a:p>
          <a:p>
            <a:r>
              <a:rPr lang="en-US" altLang="en-US">
                <a:solidFill>
                  <a:srgbClr val="000000"/>
                </a:solidFill>
              </a:rPr>
              <a:t>About</a:t>
            </a:r>
            <a:r>
              <a:rPr lang="en-US" altLang="en-US"/>
              <a:t> </a:t>
            </a:r>
            <a:r>
              <a:rPr lang="en-US" altLang="en-US" b="1">
                <a:solidFill>
                  <a:schemeClr val="accent2"/>
                </a:solidFill>
              </a:rPr>
              <a:t>99.7%</a:t>
            </a:r>
            <a:r>
              <a:rPr lang="en-US" altLang="en-US"/>
              <a:t> </a:t>
            </a:r>
            <a:r>
              <a:rPr lang="en-US" altLang="en-US">
                <a:solidFill>
                  <a:srgbClr val="000000"/>
                </a:solidFill>
              </a:rPr>
              <a:t>of the data lie within three standard deviations of the mean.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78853" name="Slide Number Placeholder 1">
            <a:extLst>
              <a:ext uri="{FF2B5EF4-FFF2-40B4-BE49-F238E27FC236}">
                <a16:creationId xmlns:a16="http://schemas.microsoft.com/office/drawing/2014/main" id="{C9FDE6EE-3693-A803-E737-99897CB0D2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F8E330-B9D8-436D-9B8A-F1C810B2FCFA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45" descr="emprirical rule.jpg">
            <a:extLst>
              <a:ext uri="{FF2B5EF4-FFF2-40B4-BE49-F238E27FC236}">
                <a16:creationId xmlns:a16="http://schemas.microsoft.com/office/drawing/2014/main" id="{03A5052C-F17F-5A39-4348-7D62E9F6D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3" y="3032125"/>
            <a:ext cx="78486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Title 1">
            <a:extLst>
              <a:ext uri="{FF2B5EF4-FFF2-40B4-BE49-F238E27FC236}">
                <a16:creationId xmlns:a16="http://schemas.microsoft.com/office/drawing/2014/main" id="{E79E5B49-0398-BDE5-FFF2-1D8B3A67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4850"/>
          </a:xfrm>
        </p:spPr>
        <p:txBody>
          <a:bodyPr/>
          <a:lstStyle/>
          <a:p>
            <a:r>
              <a:rPr lang="en-US" altLang="en-US"/>
              <a:t>Interpreting Standard Deviation: Empirical Rule (68 – 95 – 99.7 Rule)</a:t>
            </a:r>
          </a:p>
        </p:txBody>
      </p:sp>
      <p:graphicFrame>
        <p:nvGraphicFramePr>
          <p:cNvPr id="80900" name="Object 3">
            <a:extLst>
              <a:ext uri="{FF2B5EF4-FFF2-40B4-BE49-F238E27FC236}">
                <a16:creationId xmlns:a16="http://schemas.microsoft.com/office/drawing/2014/main" id="{B119D869-A350-3120-7135-1A2516126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613" y="5730875"/>
          <a:ext cx="652462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5872" imgH="177569" progId="Equation.DSMT4">
                  <p:embed/>
                </p:oleObj>
              </mc:Choice>
              <mc:Fallback>
                <p:oleObj name="Equation" r:id="rId4" imgW="405872" imgH="17756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5730875"/>
                        <a:ext cx="652462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4">
            <a:extLst>
              <a:ext uri="{FF2B5EF4-FFF2-40B4-BE49-F238E27FC236}">
                <a16:creationId xmlns:a16="http://schemas.microsoft.com/office/drawing/2014/main" id="{D2D4321B-EEF2-32F7-7B03-FC7A5D5D19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4650" y="5740400"/>
          <a:ext cx="550863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2603" imgH="164957" progId="Equation.DSMT4">
                  <p:embed/>
                </p:oleObj>
              </mc:Choice>
              <mc:Fallback>
                <p:oleObj name="Equation" r:id="rId6" imgW="342603" imgH="16495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5740400"/>
                        <a:ext cx="550863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5">
            <a:extLst>
              <a:ext uri="{FF2B5EF4-FFF2-40B4-BE49-F238E27FC236}">
                <a16:creationId xmlns:a16="http://schemas.microsoft.com/office/drawing/2014/main" id="{18A124CC-C0ED-89E8-E98F-C662F95556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5138" y="5730875"/>
          <a:ext cx="6731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8918" imgH="177723" progId="Equation.DSMT4">
                  <p:embed/>
                </p:oleObj>
              </mc:Choice>
              <mc:Fallback>
                <p:oleObj name="Equation" r:id="rId8" imgW="418918" imgH="17772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5138" y="5730875"/>
                        <a:ext cx="67310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6">
            <a:extLst>
              <a:ext uri="{FF2B5EF4-FFF2-40B4-BE49-F238E27FC236}">
                <a16:creationId xmlns:a16="http://schemas.microsoft.com/office/drawing/2014/main" id="{8302CE2D-3D3C-C2DD-1E11-D7DDFF2D8C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34338" y="5730875"/>
          <a:ext cx="652462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05872" imgH="177569" progId="Equation.DSMT4">
                  <p:embed/>
                </p:oleObj>
              </mc:Choice>
              <mc:Fallback>
                <p:oleObj name="Equation" r:id="rId10" imgW="405872" imgH="17756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4338" y="5730875"/>
                        <a:ext cx="652462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7">
            <a:extLst>
              <a:ext uri="{FF2B5EF4-FFF2-40B4-BE49-F238E27FC236}">
                <a16:creationId xmlns:a16="http://schemas.microsoft.com/office/drawing/2014/main" id="{B1497DB2-8306-C033-6BFC-5B515355E4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3738" y="5740400"/>
          <a:ext cx="550862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42603" imgH="164957" progId="Equation.DSMT4">
                  <p:embed/>
                </p:oleObj>
              </mc:Choice>
              <mc:Fallback>
                <p:oleObj name="Equation" r:id="rId12" imgW="342603" imgH="16495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738" y="5740400"/>
                        <a:ext cx="550862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5" name="Object 8">
            <a:extLst>
              <a:ext uri="{FF2B5EF4-FFF2-40B4-BE49-F238E27FC236}">
                <a16:creationId xmlns:a16="http://schemas.microsoft.com/office/drawing/2014/main" id="{7A8F59EB-3516-E2A7-E587-B8E94C5FEC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1838" y="5740400"/>
          <a:ext cx="22542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579" imgH="164957" progId="Equation.DSMT4">
                  <p:embed/>
                </p:oleObj>
              </mc:Choice>
              <mc:Fallback>
                <p:oleObj name="Equation" r:id="rId14" imgW="139579" imgH="16495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838" y="5740400"/>
                        <a:ext cx="225425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6" name="Object 9">
            <a:extLst>
              <a:ext uri="{FF2B5EF4-FFF2-40B4-BE49-F238E27FC236}">
                <a16:creationId xmlns:a16="http://schemas.microsoft.com/office/drawing/2014/main" id="{6BF2141A-3808-6732-4937-67653BC354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3563" y="5730875"/>
          <a:ext cx="6731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18918" imgH="177723" progId="Equation.DSMT4">
                  <p:embed/>
                </p:oleObj>
              </mc:Choice>
              <mc:Fallback>
                <p:oleObj name="Equation" r:id="rId16" imgW="418918" imgH="17772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5730875"/>
                        <a:ext cx="67310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5">
            <a:extLst>
              <a:ext uri="{FF2B5EF4-FFF2-40B4-BE49-F238E27FC236}">
                <a16:creationId xmlns:a16="http://schemas.microsoft.com/office/drawing/2014/main" id="{44E33479-B93E-31B5-4D54-E2321F674FC1}"/>
              </a:ext>
            </a:extLst>
          </p:cNvPr>
          <p:cNvGrpSpPr>
            <a:grpSpLocks/>
          </p:cNvGrpSpPr>
          <p:nvPr/>
        </p:nvGrpSpPr>
        <p:grpSpPr bwMode="auto">
          <a:xfrm>
            <a:off x="3522663" y="2438400"/>
            <a:ext cx="2208212" cy="1938338"/>
            <a:chOff x="3522663" y="2438400"/>
            <a:chExt cx="2208212" cy="193833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34D7F1D-0167-44D4-A14E-74F91460AC86}"/>
                </a:ext>
              </a:extLst>
            </p:cNvPr>
            <p:cNvCxnSpPr/>
            <p:nvPr/>
          </p:nvCxnSpPr>
          <p:spPr>
            <a:xfrm rot="10800000">
              <a:off x="3541713" y="2687638"/>
              <a:ext cx="352425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CB58383-A656-4798-A248-459AA8DDB2A0}"/>
                </a:ext>
              </a:extLst>
            </p:cNvPr>
            <p:cNvCxnSpPr/>
            <p:nvPr/>
          </p:nvCxnSpPr>
          <p:spPr>
            <a:xfrm rot="10800000" flipH="1">
              <a:off x="5318125" y="2687638"/>
              <a:ext cx="352425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934" name="Group 54">
              <a:extLst>
                <a:ext uri="{FF2B5EF4-FFF2-40B4-BE49-F238E27FC236}">
                  <a16:creationId xmlns:a16="http://schemas.microsoft.com/office/drawing/2014/main" id="{100D80B8-1BB2-6129-70E3-7F1368604F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2663" y="2438400"/>
              <a:ext cx="2208212" cy="1938338"/>
              <a:chOff x="3522663" y="2438400"/>
              <a:chExt cx="2208212" cy="193833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3CE245-5858-4A98-953E-2A42FBC8854B}"/>
                  </a:ext>
                </a:extLst>
              </p:cNvPr>
              <p:cNvSpPr txBox="1"/>
              <p:nvPr/>
            </p:nvSpPr>
            <p:spPr>
              <a:xfrm>
                <a:off x="3594100" y="2438400"/>
                <a:ext cx="1973263" cy="64135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68% within 1 standard deviation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02E4311-F61F-4679-AC1A-F124D2D96A86}"/>
                  </a:ext>
                </a:extLst>
              </p:cNvPr>
              <p:cNvCxnSpPr/>
              <p:nvPr/>
            </p:nvCxnSpPr>
            <p:spPr>
              <a:xfrm rot="16200000" flipV="1">
                <a:off x="2955925" y="3341688"/>
                <a:ext cx="1147763" cy="14287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162AA7B-CB4B-4140-8913-BE77AC92A17F}"/>
                  </a:ext>
                </a:extLst>
              </p:cNvPr>
              <p:cNvCxnSpPr/>
              <p:nvPr/>
            </p:nvCxnSpPr>
            <p:spPr>
              <a:xfrm rot="16200000" flipV="1">
                <a:off x="5149056" y="3309144"/>
                <a:ext cx="1147763" cy="15875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490C737-F4DD-41E1-84A6-08F7CD788FDB}"/>
                  </a:ext>
                </a:extLst>
              </p:cNvPr>
              <p:cNvSpPr txBox="1"/>
              <p:nvPr/>
            </p:nvSpPr>
            <p:spPr>
              <a:xfrm>
                <a:off x="3754438" y="4010025"/>
                <a:ext cx="641350" cy="36671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34%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C14B3AF-1EDF-4453-A682-575C3CA30534}"/>
                  </a:ext>
                </a:extLst>
              </p:cNvPr>
              <p:cNvSpPr txBox="1"/>
              <p:nvPr/>
            </p:nvSpPr>
            <p:spPr>
              <a:xfrm>
                <a:off x="4772025" y="4010025"/>
                <a:ext cx="642938" cy="36671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34%</a:t>
                </a:r>
              </a:p>
            </p:txBody>
          </p:sp>
        </p:grpSp>
      </p:grpSp>
      <p:grpSp>
        <p:nvGrpSpPr>
          <p:cNvPr id="4" name="Group 57">
            <a:extLst>
              <a:ext uri="{FF2B5EF4-FFF2-40B4-BE49-F238E27FC236}">
                <a16:creationId xmlns:a16="http://schemas.microsoft.com/office/drawing/2014/main" id="{B5F2E381-266E-496B-86EE-2EB59935D48C}"/>
              </a:ext>
            </a:extLst>
          </p:cNvPr>
          <p:cNvGrpSpPr>
            <a:grpSpLocks/>
          </p:cNvGrpSpPr>
          <p:nvPr/>
        </p:nvGrpSpPr>
        <p:grpSpPr bwMode="auto">
          <a:xfrm>
            <a:off x="930275" y="1571625"/>
            <a:ext cx="7356475" cy="4003675"/>
            <a:chOff x="930277" y="1571625"/>
            <a:chExt cx="7356473" cy="40036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BB6580-E839-4C66-B6C7-3BF4057B0C7A}"/>
                </a:ext>
              </a:extLst>
            </p:cNvPr>
            <p:cNvSpPr txBox="1"/>
            <p:nvPr/>
          </p:nvSpPr>
          <p:spPr>
            <a:xfrm>
              <a:off x="2806701" y="1571625"/>
              <a:ext cx="3546474" cy="3667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1800" dirty="0">
                  <a:latin typeface="+mn-lt"/>
                  <a:cs typeface="Arial" charset="0"/>
                </a:rPr>
                <a:t>99.7% within 3 standard deviations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23379B6-83E6-4117-9BDD-3402681D4DE5}"/>
                </a:ext>
              </a:extLst>
            </p:cNvPr>
            <p:cNvCxnSpPr/>
            <p:nvPr/>
          </p:nvCxnSpPr>
          <p:spPr>
            <a:xfrm rot="5400000" flipH="1" flipV="1">
              <a:off x="-944560" y="3689350"/>
              <a:ext cx="3754438" cy="1587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BA5AEEB-D123-4CAE-85D3-680D3D81978E}"/>
                </a:ext>
              </a:extLst>
            </p:cNvPr>
            <p:cNvCxnSpPr/>
            <p:nvPr/>
          </p:nvCxnSpPr>
          <p:spPr>
            <a:xfrm rot="5400000" flipH="1" flipV="1">
              <a:off x="6408738" y="3689350"/>
              <a:ext cx="3754438" cy="1587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735CA53-A6E6-4550-AF88-6923A0DA44B9}"/>
                </a:ext>
              </a:extLst>
            </p:cNvPr>
            <p:cNvCxnSpPr/>
            <p:nvPr/>
          </p:nvCxnSpPr>
          <p:spPr>
            <a:xfrm rot="10800000" flipV="1">
              <a:off x="930277" y="1752600"/>
              <a:ext cx="2012949" cy="142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702F3D1-C36B-4753-BB9B-35E51A6098AA}"/>
                </a:ext>
              </a:extLst>
            </p:cNvPr>
            <p:cNvCxnSpPr/>
            <p:nvPr/>
          </p:nvCxnSpPr>
          <p:spPr>
            <a:xfrm rot="10800000" flipH="1" flipV="1">
              <a:off x="6232526" y="1758950"/>
              <a:ext cx="2036762" cy="79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7579DDF-E4A3-471B-BC41-A615DEE7A63A}"/>
                </a:ext>
              </a:extLst>
            </p:cNvPr>
            <p:cNvSpPr txBox="1"/>
            <p:nvPr/>
          </p:nvSpPr>
          <p:spPr>
            <a:xfrm>
              <a:off x="1027115" y="4884738"/>
              <a:ext cx="1017587" cy="3667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800" dirty="0">
                  <a:latin typeface="+mn-lt"/>
                  <a:cs typeface="Arial" charset="0"/>
                </a:rPr>
                <a:t>2.35%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81A2718-A979-45CD-BD1D-A5EA9C31329E}"/>
                </a:ext>
              </a:extLst>
            </p:cNvPr>
            <p:cNvSpPr txBox="1"/>
            <p:nvPr/>
          </p:nvSpPr>
          <p:spPr>
            <a:xfrm>
              <a:off x="7259638" y="4868863"/>
              <a:ext cx="1017587" cy="3667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800" dirty="0">
                  <a:latin typeface="+mn-lt"/>
                  <a:cs typeface="Arial" charset="0"/>
                </a:rPr>
                <a:t>2.35%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CC53420-7C46-46B6-92E1-5152D37FEC6B}"/>
                </a:ext>
              </a:extLst>
            </p:cNvPr>
            <p:cNvCxnSpPr/>
            <p:nvPr/>
          </p:nvCxnSpPr>
          <p:spPr>
            <a:xfrm rot="16200000" flipH="1">
              <a:off x="1477965" y="5353050"/>
              <a:ext cx="328612" cy="1158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4BF23DB-D9B8-4C22-9E45-88DB7AF7F021}"/>
                </a:ext>
              </a:extLst>
            </p:cNvPr>
            <p:cNvCxnSpPr/>
            <p:nvPr/>
          </p:nvCxnSpPr>
          <p:spPr>
            <a:xfrm rot="5400000">
              <a:off x="7373937" y="5319713"/>
              <a:ext cx="328613" cy="1158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56">
            <a:extLst>
              <a:ext uri="{FF2B5EF4-FFF2-40B4-BE49-F238E27FC236}">
                <a16:creationId xmlns:a16="http://schemas.microsoft.com/office/drawing/2014/main" id="{B249679A-F18C-BF19-EE10-EB1ADCD47F59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028825"/>
            <a:ext cx="4978400" cy="3430588"/>
            <a:chOff x="2133600" y="2028825"/>
            <a:chExt cx="4978400" cy="343058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67F28D-AC86-48E0-8BE5-B490FC8E3AF4}"/>
                </a:ext>
              </a:extLst>
            </p:cNvPr>
            <p:cNvSpPr txBox="1"/>
            <p:nvPr/>
          </p:nvSpPr>
          <p:spPr>
            <a:xfrm>
              <a:off x="2840038" y="2028825"/>
              <a:ext cx="3479800" cy="3667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1800" dirty="0">
                  <a:latin typeface="+mn-lt"/>
                  <a:cs typeface="Arial" charset="0"/>
                </a:rPr>
                <a:t>95% within 2 standard deviations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03C3D92-F774-4064-BF2B-7B7DC0B26A88}"/>
                </a:ext>
              </a:extLst>
            </p:cNvPr>
            <p:cNvCxnSpPr/>
            <p:nvPr/>
          </p:nvCxnSpPr>
          <p:spPr>
            <a:xfrm rot="16200000" flipV="1">
              <a:off x="631825" y="3706813"/>
              <a:ext cx="3009900" cy="635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D431F14-8348-4E52-90BF-0D101D04D81F}"/>
                </a:ext>
              </a:extLst>
            </p:cNvPr>
            <p:cNvCxnSpPr/>
            <p:nvPr/>
          </p:nvCxnSpPr>
          <p:spPr>
            <a:xfrm rot="16200000" flipV="1">
              <a:off x="5603082" y="3706019"/>
              <a:ext cx="3009900" cy="7937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FCF2873-4593-491D-B546-382812741FC7}"/>
                </a:ext>
              </a:extLst>
            </p:cNvPr>
            <p:cNvCxnSpPr/>
            <p:nvPr/>
          </p:nvCxnSpPr>
          <p:spPr>
            <a:xfrm rot="10800000" flipH="1">
              <a:off x="6135688" y="2211388"/>
              <a:ext cx="938212" cy="47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0C75ABC-D35B-4153-8DA9-2F6733C58850}"/>
                </a:ext>
              </a:extLst>
            </p:cNvPr>
            <p:cNvSpPr txBox="1"/>
            <p:nvPr/>
          </p:nvSpPr>
          <p:spPr>
            <a:xfrm>
              <a:off x="2430463" y="5092700"/>
              <a:ext cx="1019175" cy="3667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800" dirty="0">
                  <a:latin typeface="+mn-lt"/>
                  <a:cs typeface="Arial" charset="0"/>
                </a:rPr>
                <a:t>13.5%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05608CB-DEF4-4BDB-8BB3-A0169BCA704B}"/>
                </a:ext>
              </a:extLst>
            </p:cNvPr>
            <p:cNvSpPr txBox="1"/>
            <p:nvPr/>
          </p:nvSpPr>
          <p:spPr>
            <a:xfrm>
              <a:off x="5935663" y="5092700"/>
              <a:ext cx="1019175" cy="3667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800" dirty="0">
                  <a:latin typeface="+mn-lt"/>
                  <a:cs typeface="Arial" charset="0"/>
                </a:rPr>
                <a:t>13.5%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F40F9D1-36CA-4D4F-8FDD-1E064B2A086F}"/>
                </a:ext>
              </a:extLst>
            </p:cNvPr>
            <p:cNvCxnSpPr/>
            <p:nvPr/>
          </p:nvCxnSpPr>
          <p:spPr>
            <a:xfrm rot="10800000" flipV="1">
              <a:off x="2163763" y="2225675"/>
              <a:ext cx="855662" cy="47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9FCC575-BE1F-4647-B959-7C7F730426E0}"/>
              </a:ext>
            </a:extLst>
          </p:cNvPr>
          <p:cNvSpPr txBox="1"/>
          <p:nvPr/>
        </p:nvSpPr>
        <p:spPr>
          <a:xfrm>
            <a:off x="1762125" y="1100138"/>
            <a:ext cx="6351588" cy="523875"/>
          </a:xfrm>
          <a:prstGeom prst="rect">
            <a:avLst/>
          </a:prstGeom>
          <a:noFill/>
          <a:ln w="31750">
            <a:solidFill>
              <a:srgbClr val="00206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+mn-lt"/>
              </a:rPr>
              <a:t>Note:  Total area under curve is 100%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2157DF-7B19-4806-A315-956A45C2B6E1}"/>
              </a:ext>
            </a:extLst>
          </p:cNvPr>
          <p:cNvSpPr txBox="1"/>
          <p:nvPr/>
        </p:nvSpPr>
        <p:spPr bwMode="auto">
          <a:xfrm>
            <a:off x="53975" y="5008563"/>
            <a:ext cx="1017588" cy="3667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>
                <a:latin typeface="+mn-lt"/>
                <a:cs typeface="Arial" charset="0"/>
              </a:rPr>
              <a:t>0.15%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52C251-375E-4045-8ABD-AE7684B491FB}"/>
              </a:ext>
            </a:extLst>
          </p:cNvPr>
          <p:cNvCxnSpPr/>
          <p:nvPr/>
        </p:nvCxnSpPr>
        <p:spPr bwMode="auto">
          <a:xfrm rot="16200000" flipH="1">
            <a:off x="506413" y="5429250"/>
            <a:ext cx="328612" cy="1158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70510E2-F61E-405A-8CBE-6FD109304516}"/>
              </a:ext>
            </a:extLst>
          </p:cNvPr>
          <p:cNvSpPr txBox="1"/>
          <p:nvPr/>
        </p:nvSpPr>
        <p:spPr bwMode="auto">
          <a:xfrm>
            <a:off x="8285163" y="5019675"/>
            <a:ext cx="8540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>
                <a:latin typeface="+mn-lt"/>
                <a:cs typeface="Arial" charset="0"/>
              </a:rPr>
              <a:t>0.15%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38B8450-B3F6-4AE7-8D6B-1706FB551757}"/>
              </a:ext>
            </a:extLst>
          </p:cNvPr>
          <p:cNvCxnSpPr/>
          <p:nvPr/>
        </p:nvCxnSpPr>
        <p:spPr bwMode="auto">
          <a:xfrm flipH="1">
            <a:off x="8589963" y="5380038"/>
            <a:ext cx="77787" cy="161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15" name="Slide Number Placeholder 5">
            <a:extLst>
              <a:ext uri="{FF2B5EF4-FFF2-40B4-BE49-F238E27FC236}">
                <a16:creationId xmlns:a16="http://schemas.microsoft.com/office/drawing/2014/main" id="{F683A1AF-B1C6-AB42-23CC-5C3C05C6FD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322A321-BF3A-4235-BA43-42508228807E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6C9ADC2D-7D5A-8BC3-6956-01743192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83BB35"/>
                </a:solidFill>
              </a:rPr>
              <a:t>Example: Using the Empirical Rule</a:t>
            </a:r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441ED875-86F5-1213-3A75-0C64724AB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8287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In a survey conducted by the National Center for Health Statistics, the sample mean height of women in the United States (ages 20-29) was 64.3 inches, with a sample standard deviation of 2.62 inches. Estimate the percent of the women whose heights are between 59.06 inches and 64.3 inches.</a:t>
            </a:r>
          </a:p>
          <a:p>
            <a:pPr marL="0" indent="0"/>
            <a:endParaRPr lang="en-US" altLang="en-US"/>
          </a:p>
        </p:txBody>
      </p:sp>
      <p:sp>
        <p:nvSpPr>
          <p:cNvPr id="82948" name="Slide Number Placeholder 1">
            <a:extLst>
              <a:ext uri="{FF2B5EF4-FFF2-40B4-BE49-F238E27FC236}">
                <a16:creationId xmlns:a16="http://schemas.microsoft.com/office/drawing/2014/main" id="{70DB31BF-BDB4-EDD5-D928-67415E400B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16FEAF2-121C-47A9-AA48-6D3471845ABF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C6BDE6EB-3F73-1152-9889-24D9E4B9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83BB35"/>
                </a:solidFill>
              </a:rPr>
              <a:t>Solution: Using the Empirical Rule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4655C6-17AF-4C1E-A569-0F9D6D917B86}"/>
              </a:ext>
            </a:extLst>
          </p:cNvPr>
          <p:cNvSpPr txBox="1"/>
          <p:nvPr/>
        </p:nvSpPr>
        <p:spPr>
          <a:xfrm>
            <a:off x="304800" y="1235075"/>
            <a:ext cx="8326438" cy="946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8925" indent="-288925" eaLnBrk="1" hangingPunct="1"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Because the distribution is bell-shaped, you can use the Empirical Rule.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BF17A6-2405-B2B3-734B-9CC721D5D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5454650"/>
            <a:ext cx="7956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34% + 13.5% = 47.5% </a:t>
            </a:r>
            <a:r>
              <a:rPr lang="en-US" altLang="en-US">
                <a:cs typeface="Arial" panose="020B0604020202020204" pitchFamily="34" charset="0"/>
              </a:rPr>
              <a:t>of women are between 59.06 and 64.3 inches tall.</a:t>
            </a:r>
          </a:p>
        </p:txBody>
      </p:sp>
      <p:sp>
        <p:nvSpPr>
          <p:cNvPr id="84997" name="Footer Placeholder 2">
            <a:extLst>
              <a:ext uri="{FF2B5EF4-FFF2-40B4-BE49-F238E27FC236}">
                <a16:creationId xmlns:a16="http://schemas.microsoft.com/office/drawing/2014/main" id="{C3975437-F69B-FE7F-0D9C-3A0E3F80D3ED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 Pearson Education, Inc. All rights reserved.</a:t>
            </a:r>
          </a:p>
        </p:txBody>
      </p:sp>
      <p:pic>
        <p:nvPicPr>
          <p:cNvPr id="84998" name="Picture 27" descr="2">
            <a:extLst>
              <a:ext uri="{FF2B5EF4-FFF2-40B4-BE49-F238E27FC236}">
                <a16:creationId xmlns:a16="http://schemas.microsoft.com/office/drawing/2014/main" id="{FC2F8B13-6FAC-2281-F170-2A7891C18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2249488"/>
            <a:ext cx="5316538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9" name="Slide Number Placeholder 1">
            <a:extLst>
              <a:ext uri="{FF2B5EF4-FFF2-40B4-BE49-F238E27FC236}">
                <a16:creationId xmlns:a16="http://schemas.microsoft.com/office/drawing/2014/main" id="{546D3DF2-D6D9-78C8-8A99-7ED6DBEDF9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521F36-406F-4C01-91CD-181AFAFDB50B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7AEFB70D-6CBC-8578-D81F-F753FA18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Measure of Central Tendency: Median</a:t>
            </a:r>
          </a:p>
        </p:txBody>
      </p:sp>
      <p:sp>
        <p:nvSpPr>
          <p:cNvPr id="99331" name="Content Placeholder 2">
            <a:extLst>
              <a:ext uri="{FF2B5EF4-FFF2-40B4-BE49-F238E27FC236}">
                <a16:creationId xmlns:a16="http://schemas.microsoft.com/office/drawing/2014/main" id="{D6BCD918-49A8-D1C4-1D1E-E31496664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38288"/>
            <a:ext cx="8229600" cy="4525962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b="1">
                <a:solidFill>
                  <a:schemeClr val="accent2"/>
                </a:solidFill>
              </a:rPr>
              <a:t>Median</a:t>
            </a:r>
          </a:p>
          <a:p>
            <a:r>
              <a:rPr lang="en-US" altLang="en-US">
                <a:solidFill>
                  <a:srgbClr val="000000"/>
                </a:solidFill>
              </a:rPr>
              <a:t>The value that lies in the middle of the data when the data set is </a:t>
            </a:r>
            <a:r>
              <a:rPr lang="en-US" altLang="en-US" b="1"/>
              <a:t>ordered</a:t>
            </a:r>
            <a:r>
              <a:rPr lang="en-US" altLang="en-US"/>
              <a:t>.</a:t>
            </a:r>
          </a:p>
          <a:p>
            <a:r>
              <a:rPr lang="en-US" altLang="en-US">
                <a:solidFill>
                  <a:srgbClr val="000000"/>
                </a:solidFill>
              </a:rPr>
              <a:t>Measures the center of an ordered data set by dividing it into two equal parts.</a:t>
            </a:r>
          </a:p>
          <a:p>
            <a:r>
              <a:rPr lang="en-US" altLang="en-US">
                <a:solidFill>
                  <a:srgbClr val="000000"/>
                </a:solidFill>
              </a:rPr>
              <a:t>If the data set has an</a:t>
            </a:r>
          </a:p>
          <a:p>
            <a:pPr lvl="1"/>
            <a:r>
              <a:rPr lang="en-US" altLang="en-US" b="1" u="sng">
                <a:solidFill>
                  <a:srgbClr val="FF0000"/>
                </a:solidFill>
              </a:rPr>
              <a:t>odd number </a:t>
            </a:r>
            <a:r>
              <a:rPr lang="en-US" altLang="en-US" b="1">
                <a:solidFill>
                  <a:srgbClr val="000000"/>
                </a:solidFill>
              </a:rPr>
              <a:t>of entries</a:t>
            </a:r>
            <a:r>
              <a:rPr lang="en-US" altLang="en-US">
                <a:solidFill>
                  <a:srgbClr val="000000"/>
                </a:solidFill>
              </a:rPr>
              <a:t>: median is the middle data entry.</a:t>
            </a:r>
          </a:p>
          <a:p>
            <a:pPr lvl="1"/>
            <a:r>
              <a:rPr lang="en-US" altLang="en-US" b="1" u="sng">
                <a:solidFill>
                  <a:srgbClr val="FF0000"/>
                </a:solidFill>
              </a:rPr>
              <a:t>even number </a:t>
            </a:r>
            <a:r>
              <a:rPr lang="en-US" altLang="en-US" b="1">
                <a:solidFill>
                  <a:srgbClr val="000000"/>
                </a:solidFill>
              </a:rPr>
              <a:t>of entries</a:t>
            </a:r>
            <a:r>
              <a:rPr lang="en-US" altLang="en-US">
                <a:solidFill>
                  <a:srgbClr val="000000"/>
                </a:solidFill>
              </a:rPr>
              <a:t>: median is the mean of the two middle data entries.</a:t>
            </a:r>
            <a:endParaRPr lang="en-US" altLang="en-US"/>
          </a:p>
        </p:txBody>
      </p:sp>
      <p:sp>
        <p:nvSpPr>
          <p:cNvPr id="18436" name="Footer Placeholder 2">
            <a:extLst>
              <a:ext uri="{FF2B5EF4-FFF2-40B4-BE49-F238E27FC236}">
                <a16:creationId xmlns:a16="http://schemas.microsoft.com/office/drawing/2014/main" id="{BEC6DAB5-C0E4-FD0B-5E41-EF2098520BC9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 Pearson Education, Inc. All rights reserved.</a:t>
            </a:r>
          </a:p>
        </p:txBody>
      </p:sp>
      <p:sp>
        <p:nvSpPr>
          <p:cNvPr id="18437" name="Slide Number Placeholder 1">
            <a:extLst>
              <a:ext uri="{FF2B5EF4-FFF2-40B4-BE49-F238E27FC236}">
                <a16:creationId xmlns:a16="http://schemas.microsoft.com/office/drawing/2014/main" id="{5B4170C2-BB52-6A46-1DFE-A17A16C197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6D274F-BD91-4F04-BD00-019B2AD36E70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7CF22149-B3D5-6121-28F4-255E2224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MyMathLab Example</a:t>
            </a:r>
          </a:p>
        </p:txBody>
      </p:sp>
      <p:sp>
        <p:nvSpPr>
          <p:cNvPr id="87043" name="Slide Number Placeholder 2">
            <a:extLst>
              <a:ext uri="{FF2B5EF4-FFF2-40B4-BE49-F238E27FC236}">
                <a16:creationId xmlns:a16="http://schemas.microsoft.com/office/drawing/2014/main" id="{80912272-CE53-AAE2-20CC-173E517ECA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4A947B9-DC93-445B-B39C-EB5155FAEB45}" type="slidenum">
              <a:rPr lang="en-US" altLang="en-US" sz="1800">
                <a:solidFill>
                  <a:schemeClr val="tx2"/>
                </a:solidFill>
              </a:rPr>
              <a:pPr/>
              <a:t>50</a:t>
            </a:fld>
            <a:endParaRPr lang="en-US" altLang="en-US" sz="1800">
              <a:solidFill>
                <a:schemeClr val="tx2"/>
              </a:solidFill>
            </a:endParaRPr>
          </a:p>
        </p:txBody>
      </p:sp>
      <p:pic>
        <p:nvPicPr>
          <p:cNvPr id="87044" name="Picture 3">
            <a:extLst>
              <a:ext uri="{FF2B5EF4-FFF2-40B4-BE49-F238E27FC236}">
                <a16:creationId xmlns:a16="http://schemas.microsoft.com/office/drawing/2014/main" id="{779BB6B1-5593-5931-BC1D-12B613E1F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123950"/>
            <a:ext cx="8831263" cy="398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95E0B0DF-F6EF-6866-F166-7B2CFFEF5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MyMathLab Example</a:t>
            </a:r>
          </a:p>
        </p:txBody>
      </p:sp>
      <p:sp>
        <p:nvSpPr>
          <p:cNvPr id="88067" name="Slide Number Placeholder 2">
            <a:extLst>
              <a:ext uri="{FF2B5EF4-FFF2-40B4-BE49-F238E27FC236}">
                <a16:creationId xmlns:a16="http://schemas.microsoft.com/office/drawing/2014/main" id="{9C0955D8-63AA-35AC-038F-0E064E987B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AC455FC-1E10-40F6-B753-E17EF02771EC}" type="slidenum">
              <a:rPr lang="en-US" altLang="en-US" sz="1800">
                <a:solidFill>
                  <a:schemeClr val="tx2"/>
                </a:solidFill>
              </a:rPr>
              <a:pPr/>
              <a:t>51</a:t>
            </a:fld>
            <a:endParaRPr lang="en-US" altLang="en-US" sz="1800">
              <a:solidFill>
                <a:schemeClr val="tx2"/>
              </a:solidFill>
            </a:endParaRPr>
          </a:p>
        </p:txBody>
      </p:sp>
      <p:pic>
        <p:nvPicPr>
          <p:cNvPr id="88068" name="Picture 4">
            <a:extLst>
              <a:ext uri="{FF2B5EF4-FFF2-40B4-BE49-F238E27FC236}">
                <a16:creationId xmlns:a16="http://schemas.microsoft.com/office/drawing/2014/main" id="{2B108539-8EB8-E93C-B410-8C7DD7563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163638"/>
            <a:ext cx="87757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>
            <a:extLst>
              <a:ext uri="{FF2B5EF4-FFF2-40B4-BE49-F238E27FC236}">
                <a16:creationId xmlns:a16="http://schemas.microsoft.com/office/drawing/2014/main" id="{AEF68A26-97F5-C9E3-EC19-DDDD2ABA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4537"/>
          </a:xfrm>
        </p:spPr>
        <p:txBody>
          <a:bodyPr/>
          <a:lstStyle/>
          <a:p>
            <a:r>
              <a:rPr lang="en-US" altLang="en-US"/>
              <a:t>MyMathLab Example</a:t>
            </a:r>
          </a:p>
        </p:txBody>
      </p:sp>
      <p:sp>
        <p:nvSpPr>
          <p:cNvPr id="89091" name="Slide Number Placeholder 4">
            <a:extLst>
              <a:ext uri="{FF2B5EF4-FFF2-40B4-BE49-F238E27FC236}">
                <a16:creationId xmlns:a16="http://schemas.microsoft.com/office/drawing/2014/main" id="{3F03638E-0F06-9D1B-E14E-B81857E66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9BC868F-E34F-48B0-967F-076C7A66CD5B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89092" name="Picture 5">
            <a:extLst>
              <a:ext uri="{FF2B5EF4-FFF2-40B4-BE49-F238E27FC236}">
                <a16:creationId xmlns:a16="http://schemas.microsoft.com/office/drawing/2014/main" id="{47B6305B-EB9F-B749-439B-01BAF4186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6025"/>
            <a:ext cx="8815388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3" name="Picture 6">
            <a:extLst>
              <a:ext uri="{FF2B5EF4-FFF2-40B4-BE49-F238E27FC236}">
                <a16:creationId xmlns:a16="http://schemas.microsoft.com/office/drawing/2014/main" id="{13D42C56-BE41-4D11-60D9-1013093EF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73288"/>
            <a:ext cx="8662988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9AF974-47FE-40CD-9851-95A9E7BCC398}"/>
              </a:ext>
            </a:extLst>
          </p:cNvPr>
          <p:cNvSpPr txBox="1"/>
          <p:nvPr/>
        </p:nvSpPr>
        <p:spPr>
          <a:xfrm>
            <a:off x="769938" y="4103688"/>
            <a:ext cx="7580312" cy="2678112"/>
          </a:xfrm>
          <a:prstGeom prst="rect">
            <a:avLst/>
          </a:prstGeom>
          <a:noFill/>
          <a:ln w="31750">
            <a:solidFill>
              <a:srgbClr val="00206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+mn-lt"/>
              </a:rPr>
              <a:t>Note:  Percentiles refer to the area under the curve to the LEFT of a given x-value</a:t>
            </a:r>
          </a:p>
          <a:p>
            <a:pPr>
              <a:defRPr/>
            </a:pPr>
            <a:endParaRPr lang="en-US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+mn-lt"/>
              </a:rPr>
              <a:t>To find Percentiles: Use the Empirical rule and add up the areas under the normal curve to the left of the given value</a:t>
            </a:r>
          </a:p>
        </p:txBody>
      </p:sp>
    </p:spTree>
  </p:cSld>
  <p:clrMapOvr>
    <a:masterClrMapping/>
  </p:clrMapOvr>
  <p:transition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>
            <a:extLst>
              <a:ext uri="{FF2B5EF4-FFF2-40B4-BE49-F238E27FC236}">
                <a16:creationId xmlns:a16="http://schemas.microsoft.com/office/drawing/2014/main" id="{016C65BB-0C70-3071-6806-6B8F9F882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Section 2.5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BF438-85D0-4FBE-894C-6028B20DF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/>
              <a:t>Measures of Position</a:t>
            </a:r>
          </a:p>
        </p:txBody>
      </p:sp>
    </p:spTree>
  </p:cSld>
  <p:clrMapOvr>
    <a:masterClrMapping/>
  </p:clrMapOvr>
  <p:transition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>
            <a:extLst>
              <a:ext uri="{FF2B5EF4-FFF2-40B4-BE49-F238E27FC236}">
                <a16:creationId xmlns:a16="http://schemas.microsoft.com/office/drawing/2014/main" id="{6B396010-5513-5BDA-65D8-DD506314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Quartiles</a:t>
            </a:r>
          </a:p>
        </p:txBody>
      </p:sp>
      <p:sp>
        <p:nvSpPr>
          <p:cNvPr id="142339" name="Content Placeholder 2">
            <a:extLst>
              <a:ext uri="{FF2B5EF4-FFF2-40B4-BE49-F238E27FC236}">
                <a16:creationId xmlns:a16="http://schemas.microsoft.com/office/drawing/2014/main" id="{9FC9217E-318F-1F99-21A4-32CCF16BB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4450"/>
            <a:ext cx="8229600" cy="4525963"/>
          </a:xfrm>
        </p:spPr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Fractiles</a:t>
            </a:r>
            <a:r>
              <a:rPr lang="en-US" altLang="en-US"/>
              <a:t> are numbers that partition (divide) an ordered data set into equal parts.</a:t>
            </a:r>
          </a:p>
          <a:p>
            <a:r>
              <a:rPr lang="en-US" altLang="en-US" b="1">
                <a:solidFill>
                  <a:schemeClr val="accent2"/>
                </a:solidFill>
              </a:rPr>
              <a:t>Quartiles</a:t>
            </a:r>
            <a:r>
              <a:rPr lang="en-US" altLang="en-US"/>
              <a:t> approximately divide an ordered data set into </a:t>
            </a:r>
            <a:r>
              <a:rPr lang="en-US" altLang="en-US" b="1">
                <a:solidFill>
                  <a:srgbClr val="FF0000"/>
                </a:solidFill>
              </a:rPr>
              <a:t>four equal parts</a:t>
            </a:r>
            <a:r>
              <a:rPr lang="en-US" altLang="en-US"/>
              <a:t>.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First quartile, </a:t>
            </a:r>
            <a:r>
              <a:rPr lang="en-US" altLang="en-US" b="1" i="1">
                <a:solidFill>
                  <a:schemeClr val="accent2"/>
                </a:solidFill>
              </a:rPr>
              <a:t>Q</a:t>
            </a:r>
            <a:r>
              <a:rPr lang="en-US" altLang="en-US" b="1" baseline="-25000">
                <a:solidFill>
                  <a:schemeClr val="accent2"/>
                </a:solidFill>
              </a:rPr>
              <a:t>1</a:t>
            </a:r>
            <a:r>
              <a:rPr lang="en-US" altLang="en-US"/>
              <a:t>: About one quarter of the data fall on or below </a:t>
            </a:r>
            <a:r>
              <a:rPr lang="en-US" altLang="en-US" i="1"/>
              <a:t>Q</a:t>
            </a:r>
            <a:r>
              <a:rPr lang="en-US" altLang="en-US" baseline="-25000"/>
              <a:t>1</a:t>
            </a:r>
            <a:r>
              <a:rPr lang="en-US" altLang="en-US"/>
              <a:t>.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Second quartile, </a:t>
            </a:r>
            <a:r>
              <a:rPr lang="en-US" altLang="en-US" b="1" i="1">
                <a:solidFill>
                  <a:schemeClr val="accent2"/>
                </a:solidFill>
              </a:rPr>
              <a:t>Q</a:t>
            </a:r>
            <a:r>
              <a:rPr lang="en-US" altLang="en-US" b="1" baseline="-25000">
                <a:solidFill>
                  <a:schemeClr val="accent2"/>
                </a:solidFill>
              </a:rPr>
              <a:t>2</a:t>
            </a:r>
            <a:r>
              <a:rPr lang="en-US" altLang="en-US"/>
              <a:t>: About one half of the data fall on or below </a:t>
            </a:r>
            <a:r>
              <a:rPr lang="en-US" altLang="en-US" i="1"/>
              <a:t>Q</a:t>
            </a:r>
            <a:r>
              <a:rPr lang="en-US" altLang="en-US" baseline="-25000"/>
              <a:t>2</a:t>
            </a:r>
            <a:r>
              <a:rPr lang="en-US" altLang="en-US"/>
              <a:t> (median).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Third quartile, </a:t>
            </a:r>
            <a:r>
              <a:rPr lang="en-US" altLang="en-US" b="1" i="1">
                <a:solidFill>
                  <a:schemeClr val="accent2"/>
                </a:solidFill>
              </a:rPr>
              <a:t>Q</a:t>
            </a:r>
            <a:r>
              <a:rPr lang="en-US" altLang="en-US" b="1" baseline="-25000">
                <a:solidFill>
                  <a:schemeClr val="accent2"/>
                </a:solidFill>
              </a:rPr>
              <a:t>3</a:t>
            </a:r>
            <a:r>
              <a:rPr lang="en-US" altLang="en-US"/>
              <a:t>: About three quarters of the data fall on or below </a:t>
            </a:r>
            <a:r>
              <a:rPr lang="en-US" altLang="en-US" i="1"/>
              <a:t>Q</a:t>
            </a:r>
            <a:r>
              <a:rPr lang="en-US" altLang="en-US" baseline="-25000"/>
              <a:t>3</a:t>
            </a:r>
            <a:r>
              <a:rPr lang="en-US" altLang="en-US"/>
              <a:t>.</a:t>
            </a:r>
          </a:p>
        </p:txBody>
      </p:sp>
      <p:sp>
        <p:nvSpPr>
          <p:cNvPr id="92164" name="Footer Placeholder 2">
            <a:extLst>
              <a:ext uri="{FF2B5EF4-FFF2-40B4-BE49-F238E27FC236}">
                <a16:creationId xmlns:a16="http://schemas.microsoft.com/office/drawing/2014/main" id="{94BE76EA-2D04-92E9-C2A6-0267EB9F9EED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 Pearson Education, Inc. All rights reserved.</a:t>
            </a:r>
          </a:p>
        </p:txBody>
      </p:sp>
      <p:sp>
        <p:nvSpPr>
          <p:cNvPr id="92165" name="Slide Number Placeholder 1">
            <a:extLst>
              <a:ext uri="{FF2B5EF4-FFF2-40B4-BE49-F238E27FC236}">
                <a16:creationId xmlns:a16="http://schemas.microsoft.com/office/drawing/2014/main" id="{09CC380B-038E-DA7C-5158-AA04950C69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D417191-5CEC-4780-B8E5-C09589058E69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>
            <a:extLst>
              <a:ext uri="{FF2B5EF4-FFF2-40B4-BE49-F238E27FC236}">
                <a16:creationId xmlns:a16="http://schemas.microsoft.com/office/drawing/2014/main" id="{080549DE-AFAB-DE02-666E-A6EF15F7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Quartiles</a:t>
            </a:r>
          </a:p>
        </p:txBody>
      </p:sp>
      <p:sp>
        <p:nvSpPr>
          <p:cNvPr id="94211" name="Slide Number Placeholder 4">
            <a:extLst>
              <a:ext uri="{FF2B5EF4-FFF2-40B4-BE49-F238E27FC236}">
                <a16:creationId xmlns:a16="http://schemas.microsoft.com/office/drawing/2014/main" id="{F3FBD863-515A-BC3A-A8E2-207A54612C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BCF6E6-90A4-4788-830F-F6B4A1C7F426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94212" name="Picture 7" descr="19">
            <a:extLst>
              <a:ext uri="{FF2B5EF4-FFF2-40B4-BE49-F238E27FC236}">
                <a16:creationId xmlns:a16="http://schemas.microsoft.com/office/drawing/2014/main" id="{F75D3411-F647-DC26-C181-305C67F58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4864100"/>
            <a:ext cx="51816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73B211-1C79-4C23-B67E-495F0273A39B}"/>
              </a:ext>
            </a:extLst>
          </p:cNvPr>
          <p:cNvSpPr txBox="1"/>
          <p:nvPr/>
        </p:nvSpPr>
        <p:spPr>
          <a:xfrm>
            <a:off x="457200" y="1174750"/>
            <a:ext cx="7962900" cy="4246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b="1" u="sng" dirty="0">
                <a:solidFill>
                  <a:srgbClr val="FF0000"/>
                </a:solidFill>
                <a:latin typeface="+mn-lt"/>
              </a:rPr>
              <a:t>How to Calculate Quartiles of a Dataset:</a:t>
            </a:r>
          </a:p>
          <a:p>
            <a:pPr marL="514350" indent="-51435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dirty="0">
                <a:latin typeface="+mn-lt"/>
              </a:rPr>
              <a:t>Order the data from smallest to largest.</a:t>
            </a:r>
          </a:p>
          <a:p>
            <a:pPr marL="514350" indent="-51435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dirty="0">
                <a:latin typeface="+mn-lt"/>
              </a:rPr>
              <a:t>Find the middle value (the median).  This is the 2</a:t>
            </a:r>
            <a:r>
              <a:rPr lang="en-US" sz="2000" baseline="30000" dirty="0">
                <a:latin typeface="+mn-lt"/>
              </a:rPr>
              <a:t>nd</a:t>
            </a:r>
            <a:r>
              <a:rPr lang="en-US" sz="2000" dirty="0">
                <a:latin typeface="+mn-lt"/>
              </a:rPr>
              <a:t> quartile, called Q</a:t>
            </a:r>
            <a:r>
              <a:rPr lang="en-US" sz="2000" baseline="-25000" dirty="0">
                <a:latin typeface="+mn-lt"/>
              </a:rPr>
              <a:t>2</a:t>
            </a:r>
          </a:p>
          <a:p>
            <a:pPr marL="514350" indent="-51435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dirty="0">
                <a:latin typeface="+mn-lt"/>
              </a:rPr>
              <a:t>Now, look only at all the </a:t>
            </a:r>
            <a:r>
              <a:rPr lang="en-US" sz="2000" dirty="0" err="1">
                <a:latin typeface="+mn-lt"/>
              </a:rPr>
              <a:t>datavalues</a:t>
            </a:r>
            <a:r>
              <a:rPr lang="en-US" sz="2000" dirty="0">
                <a:latin typeface="+mn-lt"/>
              </a:rPr>
              <a:t> less than the median.  Find the median of this lower half of the data.   This value is called the 1</a:t>
            </a:r>
            <a:r>
              <a:rPr lang="en-US" sz="2000" baseline="30000" dirty="0">
                <a:latin typeface="+mn-lt"/>
              </a:rPr>
              <a:t>st</a:t>
            </a:r>
            <a:r>
              <a:rPr lang="en-US" sz="2000" dirty="0">
                <a:latin typeface="+mn-lt"/>
              </a:rPr>
              <a:t> Quartile (Q</a:t>
            </a:r>
            <a:r>
              <a:rPr lang="en-US" sz="2000" baseline="-25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)</a:t>
            </a:r>
          </a:p>
          <a:p>
            <a:pPr marL="514350" indent="-51435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dirty="0"/>
              <a:t>Now, look only at all the </a:t>
            </a:r>
            <a:r>
              <a:rPr lang="en-US" sz="2000" dirty="0" err="1"/>
              <a:t>datavalues</a:t>
            </a:r>
            <a:r>
              <a:rPr lang="en-US" sz="2000" dirty="0"/>
              <a:t> more than the median.  Find the median of this upper half of the data.   This value is called the 3rd Quartile (Q</a:t>
            </a:r>
            <a:r>
              <a:rPr lang="en-US" sz="2000" baseline="-25000" dirty="0">
                <a:latin typeface="+mn-lt"/>
              </a:rPr>
              <a:t>3</a:t>
            </a:r>
            <a:r>
              <a:rPr lang="en-US" sz="2000" dirty="0"/>
              <a:t>)</a:t>
            </a:r>
          </a:p>
          <a:p>
            <a:pPr marL="514350" indent="-514350" eaLnBrk="1" hangingPunct="1">
              <a:spcBef>
                <a:spcPct val="50000"/>
              </a:spcBef>
              <a:buFontTx/>
              <a:buAutoNum type="arabicPeriod"/>
              <a:defRPr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  <p:transition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>
            <a:extLst>
              <a:ext uri="{FF2B5EF4-FFF2-40B4-BE49-F238E27FC236}">
                <a16:creationId xmlns:a16="http://schemas.microsoft.com/office/drawing/2014/main" id="{A003434E-16E2-05B4-76D8-1113FF5B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Quartiles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F245A-F346-4BC5-90BD-2B77CBF40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0" y="1290638"/>
            <a:ext cx="8229600" cy="4525962"/>
          </a:xfrm>
        </p:spPr>
        <p:txBody>
          <a:bodyPr/>
          <a:lstStyle/>
          <a:p>
            <a:pPr marL="0" indent="0" eaLnBrk="1" hangingPunct="1">
              <a:buFont typeface="Arial" charset="0"/>
              <a:buChar char="•"/>
              <a:defRPr/>
            </a:pPr>
            <a:r>
              <a:rPr lang="en-US" altLang="en-US" sz="2400" i="1" dirty="0"/>
              <a:t>First quartile      </a:t>
            </a:r>
            <a:r>
              <a:rPr lang="en-US" altLang="en-US" sz="2400" b="1" i="1" dirty="0">
                <a:solidFill>
                  <a:srgbClr val="FF0000"/>
                </a:solidFill>
              </a:rPr>
              <a:t>Q</a:t>
            </a:r>
            <a:r>
              <a:rPr lang="en-US" altLang="en-US" sz="2400" b="1" baseline="-25000" dirty="0">
                <a:solidFill>
                  <a:srgbClr val="FF0000"/>
                </a:solidFill>
              </a:rPr>
              <a:t>1</a:t>
            </a:r>
            <a:r>
              <a:rPr lang="en-US" altLang="en-US" sz="2400" dirty="0"/>
              <a:t> is the 25th percentile</a:t>
            </a:r>
          </a:p>
          <a:p>
            <a:pPr marL="0" indent="0" eaLnBrk="1" hangingPunct="1">
              <a:buFont typeface="Arial" charset="0"/>
              <a:buChar char="•"/>
              <a:defRPr/>
            </a:pPr>
            <a:r>
              <a:rPr lang="en-US" altLang="en-US" sz="2400" i="1" dirty="0"/>
              <a:t>Second quartile  </a:t>
            </a:r>
            <a:r>
              <a:rPr lang="en-US" altLang="en-US" sz="2400" b="1" i="1" dirty="0">
                <a:solidFill>
                  <a:srgbClr val="FF0000"/>
                </a:solidFill>
              </a:rPr>
              <a:t>Q</a:t>
            </a:r>
            <a:r>
              <a:rPr lang="en-US" altLang="en-US" sz="2400" b="1" baseline="-25000" dirty="0">
                <a:solidFill>
                  <a:srgbClr val="FF0000"/>
                </a:solidFill>
              </a:rPr>
              <a:t>2</a:t>
            </a:r>
            <a:r>
              <a:rPr lang="en-US" altLang="en-US" sz="2400" dirty="0"/>
              <a:t> is the 50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percentile, also called MEDIAN</a:t>
            </a:r>
          </a:p>
          <a:p>
            <a:pPr marL="0" indent="0" eaLnBrk="1" hangingPunct="1">
              <a:buFont typeface="Arial" charset="0"/>
              <a:buChar char="•"/>
              <a:defRPr/>
            </a:pPr>
            <a:r>
              <a:rPr lang="en-US" altLang="en-US" sz="2400" i="1" dirty="0"/>
              <a:t>Third quartile     </a:t>
            </a:r>
            <a:r>
              <a:rPr lang="en-US" altLang="en-US" sz="2400" b="1" i="1" dirty="0">
                <a:solidFill>
                  <a:srgbClr val="FF0000"/>
                </a:solidFill>
              </a:rPr>
              <a:t>Q</a:t>
            </a:r>
            <a:r>
              <a:rPr lang="en-US" altLang="en-US" sz="2400" b="1" baseline="-25000" dirty="0">
                <a:solidFill>
                  <a:srgbClr val="FF0000"/>
                </a:solidFill>
              </a:rPr>
              <a:t>3</a:t>
            </a:r>
            <a:r>
              <a:rPr lang="en-US" altLang="en-US" sz="2400" dirty="0"/>
              <a:t> is the 75th percentile. 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en-US" sz="3200" b="1" u="sng" dirty="0">
              <a:solidFill>
                <a:srgbClr val="0070C0"/>
              </a:solidFill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en-US" sz="3200" b="1" u="sng" dirty="0">
                <a:solidFill>
                  <a:srgbClr val="0070C0"/>
                </a:solidFill>
              </a:rPr>
              <a:t>Applications of Quartiles:</a:t>
            </a:r>
          </a:p>
          <a:p>
            <a:pPr marL="0" indent="0" eaLnBrk="1" hangingPunct="1">
              <a:buFontTx/>
              <a:buChar char="•"/>
              <a:defRPr/>
            </a:pPr>
            <a:r>
              <a:rPr lang="en-US" altLang="en-US" sz="3200" b="1" dirty="0">
                <a:solidFill>
                  <a:srgbClr val="0070C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We can use Quartiles as one method to identify </a:t>
            </a:r>
            <a:r>
              <a:rPr lang="en-US" altLang="en-US" sz="2400" b="1" u="sng" dirty="0">
                <a:solidFill>
                  <a:srgbClr val="FF0000"/>
                </a:solidFill>
              </a:rPr>
              <a:t>outliers</a:t>
            </a:r>
            <a:r>
              <a:rPr lang="en-US" altLang="en-US" sz="2400" b="1" dirty="0">
                <a:solidFill>
                  <a:srgbClr val="0070C0"/>
                </a:solidFill>
              </a:rPr>
              <a:t> in a dataset</a:t>
            </a:r>
          </a:p>
          <a:p>
            <a:pPr marL="0" indent="0" eaLnBrk="1" hangingPunct="1">
              <a:buFontTx/>
              <a:buChar char="•"/>
              <a:defRPr/>
            </a:pPr>
            <a:endParaRPr lang="en-US" altLang="en-US" sz="2400" b="1" dirty="0">
              <a:solidFill>
                <a:srgbClr val="0070C0"/>
              </a:solidFill>
            </a:endParaRPr>
          </a:p>
          <a:p>
            <a:pPr marL="0" indent="0" eaLnBrk="1" hangingPunct="1">
              <a:buFontTx/>
              <a:buChar char="•"/>
              <a:defRPr/>
            </a:pPr>
            <a:r>
              <a:rPr lang="en-US" altLang="en-US" sz="2400" b="1" dirty="0">
                <a:solidFill>
                  <a:srgbClr val="0070C0"/>
                </a:solidFill>
              </a:rPr>
              <a:t>  Another application:  we can use quartiles to create </a:t>
            </a:r>
            <a:r>
              <a:rPr lang="en-US" altLang="en-US" sz="2400" b="1" u="sng" dirty="0">
                <a:solidFill>
                  <a:srgbClr val="FF0000"/>
                </a:solidFill>
              </a:rPr>
              <a:t>box and whisker plots </a:t>
            </a:r>
            <a:r>
              <a:rPr lang="en-US" altLang="en-US" sz="2400" b="1" dirty="0">
                <a:solidFill>
                  <a:srgbClr val="0070C0"/>
                </a:solidFill>
              </a:rPr>
              <a:t>which is a graphical representation of dataset</a:t>
            </a:r>
            <a:endParaRPr lang="en-US" altLang="en-US" sz="1800" b="1" dirty="0">
              <a:solidFill>
                <a:srgbClr val="0070C0"/>
              </a:solidFill>
            </a:endParaRP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95236" name="Slide Number Placeholder 4">
            <a:extLst>
              <a:ext uri="{FF2B5EF4-FFF2-40B4-BE49-F238E27FC236}">
                <a16:creationId xmlns:a16="http://schemas.microsoft.com/office/drawing/2014/main" id="{4AA1C50B-997B-6CF4-2CD9-F047E80E9F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685A1C-8387-493D-9667-828925AE12AA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F66D94CF-635C-45F9-99BF-594BC492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Interpretation of Quartiles</a:t>
            </a:r>
          </a:p>
        </p:txBody>
      </p:sp>
      <p:sp>
        <p:nvSpPr>
          <p:cNvPr id="96259" name="Content Placeholder 2">
            <a:extLst>
              <a:ext uri="{FF2B5EF4-FFF2-40B4-BE49-F238E27FC236}">
                <a16:creationId xmlns:a16="http://schemas.microsoft.com/office/drawing/2014/main" id="{560B8005-32F0-D90F-5F26-34F3047D1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Example:  Suppose we collect the ages of all students in this class and determine the quartiles.</a:t>
            </a:r>
          </a:p>
          <a:p>
            <a:endParaRPr lang="en-US" altLang="en-US"/>
          </a:p>
          <a:p>
            <a:r>
              <a:rPr lang="en-US" altLang="en-US"/>
              <a:t>Example:</a:t>
            </a:r>
          </a:p>
          <a:p>
            <a:endParaRPr lang="en-US" altLang="en-US"/>
          </a:p>
        </p:txBody>
      </p:sp>
      <p:sp>
        <p:nvSpPr>
          <p:cNvPr id="96260" name="Slide Number Placeholder 4">
            <a:extLst>
              <a:ext uri="{FF2B5EF4-FFF2-40B4-BE49-F238E27FC236}">
                <a16:creationId xmlns:a16="http://schemas.microsoft.com/office/drawing/2014/main" id="{FA1F9E78-CE44-ECB4-1231-3DCBC5457F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2A182F-EAE9-4157-A242-75DC8E30A114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09EF27-FE47-4EC9-9D73-FDC7E3919651}"/>
              </a:ext>
            </a:extLst>
          </p:cNvPr>
          <p:cNvGraphicFramePr>
            <a:graphicFrameLocks noGrp="1"/>
          </p:cNvGraphicFramePr>
          <p:nvPr/>
        </p:nvGraphicFramePr>
        <p:xfrm>
          <a:off x="579438" y="3713163"/>
          <a:ext cx="8224837" cy="2427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9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8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Quartile</a:t>
                      </a:r>
                    </a:p>
                  </a:txBody>
                  <a:tcPr marL="91442" marR="91442" marT="45670" marB="456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Interpretation</a:t>
                      </a:r>
                    </a:p>
                  </a:txBody>
                  <a:tcPr marL="91442" marR="91442" marT="45670" marB="456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7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en-US" sz="1800" b="1" baseline="-25000" dirty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= 21 years old</a:t>
                      </a:r>
                    </a:p>
                  </a:txBody>
                  <a:tcPr marL="91442" marR="91442" marT="45670" marB="4567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25% of students are less than 21 years old</a:t>
                      </a:r>
                    </a:p>
                    <a:p>
                      <a:endParaRPr lang="en-US" sz="1800" dirty="0"/>
                    </a:p>
                  </a:txBody>
                  <a:tcPr marL="91442" marR="91442" marT="45670" marB="456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1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en-US" sz="1800" b="1" kern="1200" baseline="-25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 = 23 years old</a:t>
                      </a:r>
                    </a:p>
                  </a:txBody>
                  <a:tcPr marL="91442" marR="91442" marT="45670" marB="4567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50% of students (half of the class) are less than 23 years</a:t>
                      </a:r>
                      <a:r>
                        <a:rPr lang="en-US" sz="1800" baseline="0" dirty="0"/>
                        <a:t> old</a:t>
                      </a:r>
                      <a:endParaRPr lang="en-US" sz="1800" dirty="0"/>
                    </a:p>
                  </a:txBody>
                  <a:tcPr marL="91442" marR="91442" marT="45670" marB="456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7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en-US" sz="1800" b="1" kern="1200" baseline="-25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 = 26 years old</a:t>
                      </a:r>
                    </a:p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2" marR="91442" marT="45670" marB="4567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75% of students are less than 26 years old</a:t>
                      </a:r>
                    </a:p>
                  </a:txBody>
                  <a:tcPr marL="91442" marR="91442" marT="45670" marB="456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310CC2AF-F1B8-D91C-58C5-EB8924D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83BB35"/>
                </a:solidFill>
              </a:rPr>
              <a:t>Example: Finding Quartiles</a:t>
            </a:r>
          </a:p>
        </p:txBody>
      </p:sp>
      <p:sp>
        <p:nvSpPr>
          <p:cNvPr id="97283" name="Content Placeholder 2">
            <a:extLst>
              <a:ext uri="{FF2B5EF4-FFF2-40B4-BE49-F238E27FC236}">
                <a16:creationId xmlns:a16="http://schemas.microsoft.com/office/drawing/2014/main" id="{F44C4EDE-9AA8-4720-D437-1B82E45C8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3363"/>
            <a:ext cx="8229600" cy="194627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The number of nuclear power plants in the top 15 nuclear power-producing countries in the world are listed. Find the first, second, and third quartiles of the data set.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7  18  11  6  59  17  18  54  104  20  31  8  10  15  19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45BE37-3F08-9D0D-E956-A5AC8083C785}"/>
              </a:ext>
            </a:extLst>
          </p:cNvPr>
          <p:cNvSpPr txBox="1">
            <a:spLocks/>
          </p:cNvSpPr>
          <p:nvPr/>
        </p:nvSpPr>
        <p:spPr bwMode="auto">
          <a:xfrm>
            <a:off x="457200" y="3573463"/>
            <a:ext cx="82391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3838" indent="-223838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b="1">
                <a:solidFill>
                  <a:srgbClr val="83BB35"/>
                </a:solidFill>
              </a:rPr>
              <a:t>Solution:</a:t>
            </a:r>
          </a:p>
          <a:p>
            <a:r>
              <a:rPr lang="en-US" altLang="en-US" i="1"/>
              <a:t>Q</a:t>
            </a:r>
            <a:r>
              <a:rPr lang="en-US" altLang="en-US" baseline="-25000"/>
              <a:t>2</a:t>
            </a:r>
            <a:r>
              <a:rPr lang="en-US" altLang="en-US"/>
              <a:t> divides the data set into two halves. </a:t>
            </a:r>
          </a:p>
          <a:p>
            <a:endParaRPr lang="en-US" altLang="en-US"/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6  7  8 10  11  15  17  18  18  19  20  31  54  59  104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FF83B601-D394-A432-5BEB-A46E217C5EF9}"/>
              </a:ext>
            </a:extLst>
          </p:cNvPr>
          <p:cNvGrpSpPr>
            <a:grpSpLocks/>
          </p:cNvGrpSpPr>
          <p:nvPr/>
        </p:nvGrpSpPr>
        <p:grpSpPr bwMode="auto">
          <a:xfrm>
            <a:off x="3595688" y="5461000"/>
            <a:ext cx="625475" cy="855663"/>
            <a:chOff x="3545306" y="3016710"/>
            <a:chExt cx="625642" cy="856134"/>
          </a:xfrm>
        </p:grpSpPr>
        <p:sp>
          <p:nvSpPr>
            <p:cNvPr id="97293" name="TextBox 10">
              <a:extLst>
                <a:ext uri="{FF2B5EF4-FFF2-40B4-BE49-F238E27FC236}">
                  <a16:creationId xmlns:a16="http://schemas.microsoft.com/office/drawing/2014/main" id="{850BC45D-13F5-6584-86B5-EBD00AB31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5306" y="3353445"/>
              <a:ext cx="625642" cy="51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b="1" i="1">
                  <a:solidFill>
                    <a:schemeClr val="accent2"/>
                  </a:solidFill>
                  <a:cs typeface="Arial" panose="020B0604020202020204" pitchFamily="34" charset="0"/>
                </a:rPr>
                <a:t>Q</a:t>
              </a:r>
              <a:r>
                <a:rPr lang="en-US" altLang="en-US" b="1" baseline="-25000">
                  <a:solidFill>
                    <a:schemeClr val="accent2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7246295-31EC-43E1-9C37-BB210EDD8332}"/>
                </a:ext>
              </a:extLst>
            </p:cNvPr>
            <p:cNvCxnSpPr/>
            <p:nvPr/>
          </p:nvCxnSpPr>
          <p:spPr>
            <a:xfrm rot="5400000" flipH="1" flipV="1">
              <a:off x="3593682" y="3208110"/>
              <a:ext cx="384386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FB83EA77-2F50-4305-FD93-3E57560A7F10}"/>
              </a:ext>
            </a:extLst>
          </p:cNvPr>
          <p:cNvGrpSpPr>
            <a:grpSpLocks/>
          </p:cNvGrpSpPr>
          <p:nvPr/>
        </p:nvGrpSpPr>
        <p:grpSpPr bwMode="auto">
          <a:xfrm>
            <a:off x="587375" y="4529138"/>
            <a:ext cx="7123113" cy="561975"/>
            <a:chOff x="577516" y="2085474"/>
            <a:chExt cx="7122694" cy="561476"/>
          </a:xfrm>
        </p:grpSpPr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AB1C726C-523A-497B-9B7F-EBBA0F0D7A02}"/>
                </a:ext>
              </a:extLst>
            </p:cNvPr>
            <p:cNvSpPr/>
            <p:nvPr/>
          </p:nvSpPr>
          <p:spPr>
            <a:xfrm rot="5400000">
              <a:off x="1917360" y="1131049"/>
              <a:ext cx="176057" cy="2855745"/>
            </a:xfrm>
            <a:prstGeom prst="lef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797C56AD-7BC7-4738-BFC0-313F97CDA64E}"/>
                </a:ext>
              </a:extLst>
            </p:cNvPr>
            <p:cNvSpPr/>
            <p:nvPr/>
          </p:nvSpPr>
          <p:spPr>
            <a:xfrm rot="5400000">
              <a:off x="5871587" y="810396"/>
              <a:ext cx="168126" cy="3489120"/>
            </a:xfrm>
            <a:prstGeom prst="lef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DE3365-0F6F-43CE-812E-423A51E963C3}"/>
                </a:ext>
              </a:extLst>
            </p:cNvPr>
            <p:cNvSpPr txBox="1"/>
            <p:nvPr/>
          </p:nvSpPr>
          <p:spPr>
            <a:xfrm>
              <a:off x="1234702" y="2085474"/>
              <a:ext cx="1636617" cy="45679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2400" dirty="0">
                  <a:solidFill>
                    <a:schemeClr val="accent2"/>
                  </a:solidFill>
                  <a:latin typeface="+mn-lt"/>
                  <a:cs typeface="Arial" charset="0"/>
                </a:rPr>
                <a:t>Lower half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BCD9C4-0C2C-4D39-BC44-9AF24D3D5A51}"/>
                </a:ext>
              </a:extLst>
            </p:cNvPr>
            <p:cNvSpPr txBox="1"/>
            <p:nvPr/>
          </p:nvSpPr>
          <p:spPr>
            <a:xfrm>
              <a:off x="5109562" y="2125126"/>
              <a:ext cx="1636616" cy="45679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2400" dirty="0">
                  <a:solidFill>
                    <a:schemeClr val="accent2"/>
                  </a:solidFill>
                  <a:latin typeface="+mn-lt"/>
                  <a:cs typeface="Arial" charset="0"/>
                </a:rPr>
                <a:t>Upper half</a:t>
              </a:r>
            </a:p>
          </p:txBody>
        </p:sp>
      </p:grpSp>
      <p:sp>
        <p:nvSpPr>
          <p:cNvPr id="97287" name="Footer Placeholder 2">
            <a:extLst>
              <a:ext uri="{FF2B5EF4-FFF2-40B4-BE49-F238E27FC236}">
                <a16:creationId xmlns:a16="http://schemas.microsoft.com/office/drawing/2014/main" id="{1F713219-89E9-A584-7A3C-370B5F9FB432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 Pearson Education, Inc. All rights reserved.</a:t>
            </a:r>
          </a:p>
        </p:txBody>
      </p:sp>
      <p:sp>
        <p:nvSpPr>
          <p:cNvPr id="97288" name="Slide Number Placeholder 3">
            <a:extLst>
              <a:ext uri="{FF2B5EF4-FFF2-40B4-BE49-F238E27FC236}">
                <a16:creationId xmlns:a16="http://schemas.microsoft.com/office/drawing/2014/main" id="{13C72764-7996-05ED-5F80-657BA73A91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B16F8E-B9F3-4B73-95EA-45C780AE0015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B6911BD2-07BC-7E95-CD49-3DB0FC4B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83BB35"/>
                </a:solidFill>
              </a:rPr>
              <a:t>Solution: Finding Quartiles</a:t>
            </a:r>
          </a:p>
        </p:txBody>
      </p:sp>
      <p:sp>
        <p:nvSpPr>
          <p:cNvPr id="98307" name="Content Placeholder 2">
            <a:extLst>
              <a:ext uri="{FF2B5EF4-FFF2-40B4-BE49-F238E27FC236}">
                <a16:creationId xmlns:a16="http://schemas.microsoft.com/office/drawing/2014/main" id="{4A0515A2-1EE5-1C48-DDAF-73C5AD983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9525"/>
            <a:ext cx="8239125" cy="1704975"/>
          </a:xfrm>
        </p:spPr>
        <p:txBody>
          <a:bodyPr/>
          <a:lstStyle/>
          <a:p>
            <a:pPr marL="223838" indent="-223838">
              <a:buClr>
                <a:srgbClr val="D17230"/>
              </a:buClr>
            </a:pPr>
            <a:r>
              <a:rPr lang="en-US" altLang="en-US">
                <a:solidFill>
                  <a:srgbClr val="000000"/>
                </a:solidFill>
              </a:rPr>
              <a:t>The first and third quartiles are the medians of the lower and upper halves of the data set.</a:t>
            </a:r>
          </a:p>
          <a:p>
            <a:pPr marL="223838" indent="-223838">
              <a:buFont typeface="Arial" panose="020B0604020202020204" pitchFamily="34" charset="0"/>
              <a:buNone/>
            </a:pPr>
            <a:endParaRPr lang="en-US" altLang="en-US"/>
          </a:p>
          <a:p>
            <a:pPr marL="223838" indent="-223838">
              <a:buFont typeface="Arial" panose="020B0604020202020204" pitchFamily="34" charset="0"/>
              <a:buNone/>
            </a:pPr>
            <a:r>
              <a:rPr lang="en-US" altLang="en-US"/>
              <a:t>6  7  8 10  11  15  17  18  18  19  20  31  54  59  104</a:t>
            </a:r>
          </a:p>
        </p:txBody>
      </p:sp>
      <p:grpSp>
        <p:nvGrpSpPr>
          <p:cNvPr id="98308" name="Group 15">
            <a:extLst>
              <a:ext uri="{FF2B5EF4-FFF2-40B4-BE49-F238E27FC236}">
                <a16:creationId xmlns:a16="http://schemas.microsoft.com/office/drawing/2014/main" id="{96062ED6-5C91-78E0-AB1A-D659DA0CDAAB}"/>
              </a:ext>
            </a:extLst>
          </p:cNvPr>
          <p:cNvGrpSpPr>
            <a:grpSpLocks/>
          </p:cNvGrpSpPr>
          <p:nvPr/>
        </p:nvGrpSpPr>
        <p:grpSpPr bwMode="auto">
          <a:xfrm>
            <a:off x="3595688" y="3197225"/>
            <a:ext cx="625475" cy="855663"/>
            <a:chOff x="3545306" y="3016710"/>
            <a:chExt cx="625642" cy="856134"/>
          </a:xfrm>
        </p:grpSpPr>
        <p:sp>
          <p:nvSpPr>
            <p:cNvPr id="98323" name="TextBox 5">
              <a:extLst>
                <a:ext uri="{FF2B5EF4-FFF2-40B4-BE49-F238E27FC236}">
                  <a16:creationId xmlns:a16="http://schemas.microsoft.com/office/drawing/2014/main" id="{227EB197-7AE9-2FE0-E2D9-F1DD6A581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5306" y="3353445"/>
              <a:ext cx="625642" cy="51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b="1" i="1">
                  <a:solidFill>
                    <a:schemeClr val="accent2"/>
                  </a:solidFill>
                  <a:cs typeface="Arial" panose="020B0604020202020204" pitchFamily="34" charset="0"/>
                </a:rPr>
                <a:t>Q</a:t>
              </a:r>
              <a:r>
                <a:rPr lang="en-US" altLang="en-US" b="1" baseline="-25000">
                  <a:solidFill>
                    <a:schemeClr val="accent2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65A0F34-E54A-4EA4-B5E2-CDB3122C5C55}"/>
                </a:ext>
              </a:extLst>
            </p:cNvPr>
            <p:cNvCxnSpPr/>
            <p:nvPr/>
          </p:nvCxnSpPr>
          <p:spPr>
            <a:xfrm rot="5400000" flipH="1" flipV="1">
              <a:off x="3593682" y="3208110"/>
              <a:ext cx="384386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309" name="Group 14">
            <a:extLst>
              <a:ext uri="{FF2B5EF4-FFF2-40B4-BE49-F238E27FC236}">
                <a16:creationId xmlns:a16="http://schemas.microsoft.com/office/drawing/2014/main" id="{2F9AE247-5BB4-02F2-2A31-02A742D30648}"/>
              </a:ext>
            </a:extLst>
          </p:cNvPr>
          <p:cNvGrpSpPr>
            <a:grpSpLocks/>
          </p:cNvGrpSpPr>
          <p:nvPr/>
        </p:nvGrpSpPr>
        <p:grpSpPr bwMode="auto">
          <a:xfrm>
            <a:off x="587375" y="2265363"/>
            <a:ext cx="7123113" cy="561975"/>
            <a:chOff x="577516" y="2085474"/>
            <a:chExt cx="7122694" cy="561476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46595B2D-95CB-435F-A147-12230B2D8326}"/>
                </a:ext>
              </a:extLst>
            </p:cNvPr>
            <p:cNvSpPr/>
            <p:nvPr/>
          </p:nvSpPr>
          <p:spPr>
            <a:xfrm rot="5400000">
              <a:off x="1917360" y="1131049"/>
              <a:ext cx="176057" cy="2855745"/>
            </a:xfrm>
            <a:prstGeom prst="lef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C526373F-4657-4BC0-AABF-271A5655FB2C}"/>
                </a:ext>
              </a:extLst>
            </p:cNvPr>
            <p:cNvSpPr/>
            <p:nvPr/>
          </p:nvSpPr>
          <p:spPr>
            <a:xfrm rot="5400000">
              <a:off x="5871587" y="810396"/>
              <a:ext cx="168126" cy="3489120"/>
            </a:xfrm>
            <a:prstGeom prst="lef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EA03CD-3D43-491D-A9F8-4A5B8F2A8425}"/>
                </a:ext>
              </a:extLst>
            </p:cNvPr>
            <p:cNvSpPr txBox="1"/>
            <p:nvPr/>
          </p:nvSpPr>
          <p:spPr>
            <a:xfrm>
              <a:off x="1234702" y="2085474"/>
              <a:ext cx="1636617" cy="45679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2400" dirty="0">
                  <a:solidFill>
                    <a:schemeClr val="accent2"/>
                  </a:solidFill>
                  <a:latin typeface="+mn-lt"/>
                  <a:cs typeface="Arial" charset="0"/>
                </a:rPr>
                <a:t>Lower half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15BD2C-C90B-4CC2-86E6-D7707900441F}"/>
                </a:ext>
              </a:extLst>
            </p:cNvPr>
            <p:cNvSpPr txBox="1"/>
            <p:nvPr/>
          </p:nvSpPr>
          <p:spPr>
            <a:xfrm>
              <a:off x="5109562" y="2125126"/>
              <a:ext cx="1636616" cy="45679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2400" dirty="0">
                  <a:solidFill>
                    <a:schemeClr val="accent2"/>
                  </a:solidFill>
                  <a:latin typeface="+mn-lt"/>
                  <a:cs typeface="Arial" charset="0"/>
                </a:rPr>
                <a:t>Upper half</a:t>
              </a:r>
            </a:p>
          </p:txBody>
        </p:sp>
      </p:grpSp>
      <p:grpSp>
        <p:nvGrpSpPr>
          <p:cNvPr id="4" name="Group 16">
            <a:extLst>
              <a:ext uri="{FF2B5EF4-FFF2-40B4-BE49-F238E27FC236}">
                <a16:creationId xmlns:a16="http://schemas.microsoft.com/office/drawing/2014/main" id="{A7A6D2A3-583A-7A78-32B3-8E345A1199E9}"/>
              </a:ext>
            </a:extLst>
          </p:cNvPr>
          <p:cNvGrpSpPr>
            <a:grpSpLocks/>
          </p:cNvGrpSpPr>
          <p:nvPr/>
        </p:nvGrpSpPr>
        <p:grpSpPr bwMode="auto">
          <a:xfrm>
            <a:off x="1460500" y="3197225"/>
            <a:ext cx="625475" cy="855663"/>
            <a:chOff x="3545306" y="3016710"/>
            <a:chExt cx="625642" cy="856134"/>
          </a:xfrm>
        </p:grpSpPr>
        <p:sp>
          <p:nvSpPr>
            <p:cNvPr id="98317" name="TextBox 17">
              <a:extLst>
                <a:ext uri="{FF2B5EF4-FFF2-40B4-BE49-F238E27FC236}">
                  <a16:creationId xmlns:a16="http://schemas.microsoft.com/office/drawing/2014/main" id="{60AC8858-65BF-6C51-59F9-46E207159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5306" y="3353445"/>
              <a:ext cx="625642" cy="51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b="1" i="1">
                  <a:solidFill>
                    <a:schemeClr val="accent2"/>
                  </a:solidFill>
                  <a:cs typeface="Arial" panose="020B0604020202020204" pitchFamily="34" charset="0"/>
                </a:rPr>
                <a:t>Q</a:t>
              </a:r>
              <a:r>
                <a:rPr lang="en-US" altLang="en-US" b="1" baseline="-25000">
                  <a:solidFill>
                    <a:schemeClr val="accent2"/>
                  </a:solidFill>
                  <a:cs typeface="Arial" panose="020B0604020202020204" pitchFamily="34" charset="0"/>
                </a:rPr>
                <a:t>1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28C3624-A087-4D37-B500-28C24FC3A3D9}"/>
                </a:ext>
              </a:extLst>
            </p:cNvPr>
            <p:cNvCxnSpPr/>
            <p:nvPr/>
          </p:nvCxnSpPr>
          <p:spPr>
            <a:xfrm rot="5400000" flipH="1" flipV="1">
              <a:off x="3593683" y="3208110"/>
              <a:ext cx="384386" cy="158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9">
            <a:extLst>
              <a:ext uri="{FF2B5EF4-FFF2-40B4-BE49-F238E27FC236}">
                <a16:creationId xmlns:a16="http://schemas.microsoft.com/office/drawing/2014/main" id="{C5F9BC6A-B1CA-972C-2D0C-191A5432C4FC}"/>
              </a:ext>
            </a:extLst>
          </p:cNvPr>
          <p:cNvGrpSpPr>
            <a:grpSpLocks/>
          </p:cNvGrpSpPr>
          <p:nvPr/>
        </p:nvGrpSpPr>
        <p:grpSpPr bwMode="auto">
          <a:xfrm>
            <a:off x="5751513" y="3197225"/>
            <a:ext cx="625475" cy="855663"/>
            <a:chOff x="3545306" y="3016710"/>
            <a:chExt cx="625642" cy="856134"/>
          </a:xfrm>
        </p:grpSpPr>
        <p:sp>
          <p:nvSpPr>
            <p:cNvPr id="98315" name="TextBox 20">
              <a:extLst>
                <a:ext uri="{FF2B5EF4-FFF2-40B4-BE49-F238E27FC236}">
                  <a16:creationId xmlns:a16="http://schemas.microsoft.com/office/drawing/2014/main" id="{4F30013E-241F-CE14-3F8B-14E098AD3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5306" y="3353445"/>
              <a:ext cx="625642" cy="51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b="1" i="1">
                  <a:solidFill>
                    <a:schemeClr val="accent2"/>
                  </a:solidFill>
                  <a:cs typeface="Arial" panose="020B0604020202020204" pitchFamily="34" charset="0"/>
                </a:rPr>
                <a:t>Q</a:t>
              </a:r>
              <a:r>
                <a:rPr lang="en-US" altLang="en-US" b="1" baseline="-25000">
                  <a:solidFill>
                    <a:schemeClr val="accent2"/>
                  </a:solidFill>
                  <a:cs typeface="Arial" panose="020B0604020202020204" pitchFamily="34" charset="0"/>
                </a:rPr>
                <a:t>3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674893C-D0D1-4A14-92D8-3BD67C0F0F57}"/>
                </a:ext>
              </a:extLst>
            </p:cNvPr>
            <p:cNvCxnSpPr/>
            <p:nvPr/>
          </p:nvCxnSpPr>
          <p:spPr>
            <a:xfrm rot="5400000" flipH="1" flipV="1">
              <a:off x="3593682" y="3208110"/>
              <a:ext cx="384386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291D9C6-DCBB-A15E-4B34-E4AA481F3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4549775"/>
            <a:ext cx="80200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About one fourth of the countries have 10 or fewer nuclear power plants; about one half have 18 or fewer; and about three fourths have 31 or fewer.</a:t>
            </a:r>
          </a:p>
        </p:txBody>
      </p:sp>
      <p:sp>
        <p:nvSpPr>
          <p:cNvPr id="98313" name="Footer Placeholder 2">
            <a:extLst>
              <a:ext uri="{FF2B5EF4-FFF2-40B4-BE49-F238E27FC236}">
                <a16:creationId xmlns:a16="http://schemas.microsoft.com/office/drawing/2014/main" id="{A1189B7D-602D-AE09-8CF5-6B048959564D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 Pearson Education, Inc. All rights reserved.</a:t>
            </a:r>
          </a:p>
        </p:txBody>
      </p:sp>
      <p:sp>
        <p:nvSpPr>
          <p:cNvPr id="98314" name="Slide Number Placeholder 1">
            <a:extLst>
              <a:ext uri="{FF2B5EF4-FFF2-40B4-BE49-F238E27FC236}">
                <a16:creationId xmlns:a16="http://schemas.microsoft.com/office/drawing/2014/main" id="{6375492F-60B1-1540-97B5-9D220BDE51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21ECDB-07D5-468C-9FBE-48AAB6267A56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3D69D471-EF62-AC41-CBDD-79936D31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83BB35"/>
                </a:solidFill>
              </a:rPr>
              <a:t>Example: Finding the Median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7963BC84-0AE6-8012-5739-FC6FC5BAA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0013"/>
            <a:ext cx="8229600" cy="19494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The prices (in dollars) for a sample of roundtrip flights from Chicago, Illinois to Cancun, Mexico are listed. Find the median of the flight prices.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	872   432   397   782    427   388   397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</p:txBody>
      </p:sp>
      <p:pic>
        <p:nvPicPr>
          <p:cNvPr id="20484" name="Picture 3" descr="C:\Documents and Settings\Lyn\Local Settings\Temporary Internet Files\Content.IE5\NA0VVPWD\MCj03886440000[1].wmf">
            <a:extLst>
              <a:ext uri="{FF2B5EF4-FFF2-40B4-BE49-F238E27FC236}">
                <a16:creationId xmlns:a16="http://schemas.microsoft.com/office/drawing/2014/main" id="{332A4677-DD9E-2DD7-B869-B68B733FC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586038"/>
            <a:ext cx="18161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1">
            <a:extLst>
              <a:ext uri="{FF2B5EF4-FFF2-40B4-BE49-F238E27FC236}">
                <a16:creationId xmlns:a16="http://schemas.microsoft.com/office/drawing/2014/main" id="{51BB1F75-AB52-BE48-6F4E-300A1244C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43288"/>
            <a:ext cx="6453188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Slide Number Placeholder 1">
            <a:extLst>
              <a:ext uri="{FF2B5EF4-FFF2-40B4-BE49-F238E27FC236}">
                <a16:creationId xmlns:a16="http://schemas.microsoft.com/office/drawing/2014/main" id="{4A442196-EED1-3829-EFF4-BF77B84ECE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BC1E234-8F06-426A-B85A-6466A09C3F10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99EAD9A9-1D56-3F53-1C06-7FE87B42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Interquartile Range</a:t>
            </a:r>
          </a:p>
        </p:txBody>
      </p:sp>
      <p:sp>
        <p:nvSpPr>
          <p:cNvPr id="144387" name="Content Placeholder 2">
            <a:extLst>
              <a:ext uri="{FF2B5EF4-FFF2-40B4-BE49-F238E27FC236}">
                <a16:creationId xmlns:a16="http://schemas.microsoft.com/office/drawing/2014/main" id="{924A98FC-5916-A47C-63ED-871176DE7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2242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b="1">
                <a:solidFill>
                  <a:schemeClr val="accent2"/>
                </a:solidFill>
              </a:rPr>
              <a:t>Interquartile Range (IQR)</a:t>
            </a:r>
          </a:p>
          <a:p>
            <a:r>
              <a:rPr lang="en-US" altLang="en-US"/>
              <a:t>The difference between the third and first quartiles.</a:t>
            </a:r>
          </a:p>
          <a:p>
            <a:r>
              <a:rPr lang="en-US" altLang="en-US">
                <a:solidFill>
                  <a:schemeClr val="accent2"/>
                </a:solidFill>
              </a:rPr>
              <a:t>IQR = </a:t>
            </a:r>
            <a:r>
              <a:rPr lang="en-US" altLang="en-US" i="1">
                <a:solidFill>
                  <a:schemeClr val="accent2"/>
                </a:solidFill>
              </a:rPr>
              <a:t>Q</a:t>
            </a:r>
            <a:r>
              <a:rPr lang="en-US" altLang="en-US" baseline="-25000">
                <a:solidFill>
                  <a:schemeClr val="accent2"/>
                </a:solidFill>
              </a:rPr>
              <a:t>3</a:t>
            </a:r>
            <a:r>
              <a:rPr lang="en-US" altLang="en-US">
                <a:solidFill>
                  <a:schemeClr val="accent2"/>
                </a:solidFill>
              </a:rPr>
              <a:t> – </a:t>
            </a:r>
            <a:r>
              <a:rPr lang="en-US" altLang="en-US" i="1">
                <a:solidFill>
                  <a:schemeClr val="accent2"/>
                </a:solidFill>
              </a:rPr>
              <a:t>Q</a:t>
            </a:r>
            <a:r>
              <a:rPr lang="en-US" altLang="en-US" baseline="-25000">
                <a:solidFill>
                  <a:schemeClr val="accent2"/>
                </a:solidFill>
              </a:rPr>
              <a:t>1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99332" name="Footer Placeholder 2">
            <a:extLst>
              <a:ext uri="{FF2B5EF4-FFF2-40B4-BE49-F238E27FC236}">
                <a16:creationId xmlns:a16="http://schemas.microsoft.com/office/drawing/2014/main" id="{E8569DA8-5176-4D06-DEB4-4785E3960E1A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 Pearson Education, Inc. All rights reserved.</a:t>
            </a:r>
          </a:p>
        </p:txBody>
      </p:sp>
      <p:sp>
        <p:nvSpPr>
          <p:cNvPr id="99333" name="Slide Number Placeholder 1">
            <a:extLst>
              <a:ext uri="{FF2B5EF4-FFF2-40B4-BE49-F238E27FC236}">
                <a16:creationId xmlns:a16="http://schemas.microsoft.com/office/drawing/2014/main" id="{95428F5F-DF25-92AA-17E3-A4D7E53ACD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E41009-C7F3-4E6D-A29A-29A7CB2C9E92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3BE0B94F-59FD-C9FF-48D7-F9A05BA3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83BB35"/>
                </a:solidFill>
              </a:rPr>
              <a:t>Example: Finding the Interquartile Range</a:t>
            </a:r>
          </a:p>
        </p:txBody>
      </p:sp>
      <p:sp>
        <p:nvSpPr>
          <p:cNvPr id="100355" name="Content Placeholder 2">
            <a:extLst>
              <a:ext uri="{FF2B5EF4-FFF2-40B4-BE49-F238E27FC236}">
                <a16:creationId xmlns:a16="http://schemas.microsoft.com/office/drawing/2014/main" id="{D686B7BF-391A-98CD-80D3-D407812C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3363"/>
            <a:ext cx="8229600" cy="170338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Find the interquartile range of the data set.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7  18  11  6  59  17  18  54  104  20  31  8  10  15  19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Recall </a:t>
            </a:r>
            <a:r>
              <a:rPr lang="en-US" altLang="en-US" i="1"/>
              <a:t>Q</a:t>
            </a:r>
            <a:r>
              <a:rPr lang="en-US" altLang="en-US" baseline="-25000"/>
              <a:t>1</a:t>
            </a:r>
            <a:r>
              <a:rPr lang="en-US" altLang="en-US"/>
              <a:t> = 10, </a:t>
            </a:r>
            <a:r>
              <a:rPr lang="en-US" altLang="en-US" i="1"/>
              <a:t>Q</a:t>
            </a:r>
            <a:r>
              <a:rPr lang="en-US" altLang="en-US" baseline="-25000"/>
              <a:t>2</a:t>
            </a:r>
            <a:r>
              <a:rPr lang="en-US" altLang="en-US"/>
              <a:t> = 18, and </a:t>
            </a:r>
            <a:r>
              <a:rPr lang="en-US" altLang="en-US" i="1"/>
              <a:t>Q</a:t>
            </a:r>
            <a:r>
              <a:rPr lang="en-US" altLang="en-US" baseline="-25000"/>
              <a:t>3</a:t>
            </a:r>
            <a:r>
              <a:rPr lang="en-US" altLang="en-US"/>
              <a:t> = 31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F9ECCE-9F27-C92D-124B-88AF2B84BD5E}"/>
              </a:ext>
            </a:extLst>
          </p:cNvPr>
          <p:cNvSpPr txBox="1">
            <a:spLocks/>
          </p:cNvSpPr>
          <p:nvPr/>
        </p:nvSpPr>
        <p:spPr bwMode="auto">
          <a:xfrm>
            <a:off x="396875" y="2967038"/>
            <a:ext cx="82296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3838" indent="-223838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b="1">
                <a:solidFill>
                  <a:srgbClr val="83BB35"/>
                </a:solidFill>
              </a:rPr>
              <a:t>Solution:</a:t>
            </a:r>
          </a:p>
          <a:p>
            <a:r>
              <a:rPr lang="en-US" altLang="en-US">
                <a:solidFill>
                  <a:schemeClr val="accent2"/>
                </a:solidFill>
              </a:rPr>
              <a:t>IQR =  </a:t>
            </a:r>
            <a:r>
              <a:rPr lang="en-US" altLang="en-US" i="1">
                <a:solidFill>
                  <a:schemeClr val="accent2"/>
                </a:solidFill>
              </a:rPr>
              <a:t>Q</a:t>
            </a:r>
            <a:r>
              <a:rPr lang="en-US" altLang="en-US" baseline="-25000">
                <a:solidFill>
                  <a:schemeClr val="accent2"/>
                </a:solidFill>
              </a:rPr>
              <a:t>3</a:t>
            </a:r>
            <a:r>
              <a:rPr lang="en-US" altLang="en-US">
                <a:solidFill>
                  <a:schemeClr val="accent2"/>
                </a:solidFill>
              </a:rPr>
              <a:t> –  </a:t>
            </a:r>
            <a:r>
              <a:rPr lang="en-US" altLang="en-US" i="1">
                <a:solidFill>
                  <a:schemeClr val="accent2"/>
                </a:solidFill>
              </a:rPr>
              <a:t>Q</a:t>
            </a:r>
            <a:r>
              <a:rPr lang="en-US" altLang="en-US" baseline="-25000">
                <a:solidFill>
                  <a:schemeClr val="accent2"/>
                </a:solidFill>
              </a:rPr>
              <a:t>1</a:t>
            </a:r>
            <a:r>
              <a:rPr lang="en-US" altLang="en-US">
                <a:solidFill>
                  <a:schemeClr val="accent2"/>
                </a:solidFill>
              </a:rPr>
              <a:t> =  31 – 10 = 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26C88-1AA9-4C40-35DB-2CCC0C68A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4371975"/>
            <a:ext cx="77644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The number of power plants in the middle portion of the data set vary by at most 21.</a:t>
            </a:r>
          </a:p>
        </p:txBody>
      </p:sp>
      <p:sp>
        <p:nvSpPr>
          <p:cNvPr id="100358" name="Footer Placeholder 2">
            <a:extLst>
              <a:ext uri="{FF2B5EF4-FFF2-40B4-BE49-F238E27FC236}">
                <a16:creationId xmlns:a16="http://schemas.microsoft.com/office/drawing/2014/main" id="{3628612E-9676-554C-ED1E-60D0E3753A6F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 Pearson Education, Inc. All rights reserved.</a:t>
            </a:r>
          </a:p>
        </p:txBody>
      </p:sp>
      <p:sp>
        <p:nvSpPr>
          <p:cNvPr id="100359" name="Slide Number Placeholder 1">
            <a:extLst>
              <a:ext uri="{FF2B5EF4-FFF2-40B4-BE49-F238E27FC236}">
                <a16:creationId xmlns:a16="http://schemas.microsoft.com/office/drawing/2014/main" id="{846D3E0D-C418-C475-75A8-FAE312D80B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6B0822-A158-40B3-B45C-DC13B42840F3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1EF4E409-3ED8-81A4-1F7A-58756100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760412"/>
          </a:xfrm>
        </p:spPr>
        <p:txBody>
          <a:bodyPr/>
          <a:lstStyle/>
          <a:p>
            <a:r>
              <a:rPr lang="en-US" altLang="en-US"/>
              <a:t>Using StatCrunch to find Quartiles and IQR</a:t>
            </a:r>
          </a:p>
        </p:txBody>
      </p:sp>
      <p:sp>
        <p:nvSpPr>
          <p:cNvPr id="101379" name="Slide Number Placeholder 4">
            <a:extLst>
              <a:ext uri="{FF2B5EF4-FFF2-40B4-BE49-F238E27FC236}">
                <a16:creationId xmlns:a16="http://schemas.microsoft.com/office/drawing/2014/main" id="{6DC6DE81-F991-2E79-0798-5B854CC37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BED406-578B-46BE-AD2F-A6477608CD9A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101380" name="Picture 5">
            <a:extLst>
              <a:ext uri="{FF2B5EF4-FFF2-40B4-BE49-F238E27FC236}">
                <a16:creationId xmlns:a16="http://schemas.microsoft.com/office/drawing/2014/main" id="{ADB2C9F2-573E-0C8B-0F31-7CB2C7978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925513"/>
            <a:ext cx="7837487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75CBAD-DD63-4DB9-AAFC-147340E71C77}"/>
              </a:ext>
            </a:extLst>
          </p:cNvPr>
          <p:cNvSpPr txBox="1"/>
          <p:nvPr/>
        </p:nvSpPr>
        <p:spPr>
          <a:xfrm>
            <a:off x="228600" y="2378075"/>
            <a:ext cx="8150225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>
              <a:buFontTx/>
              <a:buAutoNum type="arabicPeriod"/>
              <a:defRPr/>
            </a:pPr>
            <a:r>
              <a:rPr lang="en-US" dirty="0">
                <a:latin typeface="+mn-lt"/>
              </a:rPr>
              <a:t>Enter data in 1</a:t>
            </a:r>
            <a:r>
              <a:rPr lang="en-US" baseline="30000" dirty="0">
                <a:latin typeface="+mn-lt"/>
              </a:rPr>
              <a:t>st</a:t>
            </a:r>
            <a:r>
              <a:rPr lang="en-US" dirty="0">
                <a:latin typeface="+mn-lt"/>
              </a:rPr>
              <a:t> column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dirty="0">
                <a:latin typeface="+mn-lt"/>
              </a:rPr>
              <a:t>Select STAT </a:t>
            </a:r>
            <a:r>
              <a:rPr lang="en-US" dirty="0">
                <a:latin typeface="+mn-lt"/>
                <a:sym typeface="Wingdings" panose="05000000000000000000" pitchFamily="2" charset="2"/>
              </a:rPr>
              <a:t> Summary Stats  Columns</a:t>
            </a:r>
            <a:endParaRPr lang="en-US" dirty="0">
              <a:latin typeface="+mn-lt"/>
            </a:endParaRPr>
          </a:p>
        </p:txBody>
      </p:sp>
      <p:pic>
        <p:nvPicPr>
          <p:cNvPr id="101382" name="Picture 7">
            <a:extLst>
              <a:ext uri="{FF2B5EF4-FFF2-40B4-BE49-F238E27FC236}">
                <a16:creationId xmlns:a16="http://schemas.microsoft.com/office/drawing/2014/main" id="{67B8E9E7-0A3E-B175-FD41-FAB31F570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3349625"/>
            <a:ext cx="682942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63909B-D059-41DE-9A89-91863A27B737}"/>
              </a:ext>
            </a:extLst>
          </p:cNvPr>
          <p:cNvSpPr/>
          <p:nvPr/>
        </p:nvSpPr>
        <p:spPr>
          <a:xfrm>
            <a:off x="4616450" y="3332163"/>
            <a:ext cx="630238" cy="36988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DF0310-32F9-404A-9759-B76B4C2CF400}"/>
              </a:ext>
            </a:extLst>
          </p:cNvPr>
          <p:cNvSpPr/>
          <p:nvPr/>
        </p:nvSpPr>
        <p:spPr>
          <a:xfrm>
            <a:off x="4616450" y="3781425"/>
            <a:ext cx="1798638" cy="35242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4A54EF-27CC-4AE4-8E98-FADD388A1942}"/>
              </a:ext>
            </a:extLst>
          </p:cNvPr>
          <p:cNvSpPr/>
          <p:nvPr/>
        </p:nvSpPr>
        <p:spPr>
          <a:xfrm>
            <a:off x="6640513" y="3781425"/>
            <a:ext cx="884237" cy="35242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>
            <a:extLst>
              <a:ext uri="{FF2B5EF4-FFF2-40B4-BE49-F238E27FC236}">
                <a16:creationId xmlns:a16="http://schemas.microsoft.com/office/drawing/2014/main" id="{95ED2C9B-4FDC-598C-B348-E6C105756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1914525"/>
            <a:ext cx="4270375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Title 1">
            <a:extLst>
              <a:ext uri="{FF2B5EF4-FFF2-40B4-BE49-F238E27FC236}">
                <a16:creationId xmlns:a16="http://schemas.microsoft.com/office/drawing/2014/main" id="{DAEEF71A-E29D-5AFD-1C90-D96427C3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760412"/>
          </a:xfrm>
        </p:spPr>
        <p:txBody>
          <a:bodyPr/>
          <a:lstStyle/>
          <a:p>
            <a:r>
              <a:rPr lang="en-US" altLang="en-US"/>
              <a:t>Using StatCrunch to find Quartiles and IQR</a:t>
            </a:r>
          </a:p>
        </p:txBody>
      </p:sp>
      <p:sp>
        <p:nvSpPr>
          <p:cNvPr id="102404" name="Slide Number Placeholder 4">
            <a:extLst>
              <a:ext uri="{FF2B5EF4-FFF2-40B4-BE49-F238E27FC236}">
                <a16:creationId xmlns:a16="http://schemas.microsoft.com/office/drawing/2014/main" id="{315B03DD-4847-5087-A429-A2EAAAE3B4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DC9711E-D1FE-407F-9D43-F68F4B626473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102405" name="Picture 5">
            <a:extLst>
              <a:ext uri="{FF2B5EF4-FFF2-40B4-BE49-F238E27FC236}">
                <a16:creationId xmlns:a16="http://schemas.microsoft.com/office/drawing/2014/main" id="{A1074782-DF5B-9342-032C-4DC3977FD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858838"/>
            <a:ext cx="7837487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192CB9-B37A-4535-BEC6-4EE40B13FFB7}"/>
              </a:ext>
            </a:extLst>
          </p:cNvPr>
          <p:cNvSpPr txBox="1"/>
          <p:nvPr/>
        </p:nvSpPr>
        <p:spPr>
          <a:xfrm>
            <a:off x="215900" y="3373438"/>
            <a:ext cx="3922713" cy="1385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>
              <a:buFontTx/>
              <a:buAutoNum type="arabicPeriod"/>
              <a:defRPr/>
            </a:pPr>
            <a:r>
              <a:rPr lang="en-US" dirty="0">
                <a:latin typeface="+mn-lt"/>
              </a:rPr>
              <a:t>Select Q1, Median, Q3, IQR 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dirty="0">
                <a:latin typeface="+mn-lt"/>
              </a:rPr>
              <a:t>Click Compute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4738A8-4EF8-4366-B45A-273B90721D1C}"/>
              </a:ext>
            </a:extLst>
          </p:cNvPr>
          <p:cNvSpPr/>
          <p:nvPr/>
        </p:nvSpPr>
        <p:spPr>
          <a:xfrm>
            <a:off x="6402388" y="4067175"/>
            <a:ext cx="884237" cy="86995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A5E3DD40-9751-4CFE-858D-B6E4BC536396}"/>
              </a:ext>
            </a:extLst>
          </p:cNvPr>
          <p:cNvSpPr/>
          <p:nvPr/>
        </p:nvSpPr>
        <p:spPr>
          <a:xfrm rot="569565">
            <a:off x="3671888" y="3833813"/>
            <a:ext cx="2481262" cy="436562"/>
          </a:xfrm>
          <a:prstGeom prst="striped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409" name="Picture 12">
            <a:extLst>
              <a:ext uri="{FF2B5EF4-FFF2-40B4-BE49-F238E27FC236}">
                <a16:creationId xmlns:a16="http://schemas.microsoft.com/office/drawing/2014/main" id="{8D7CE4DD-D18C-2745-D44D-D0ED45B12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5160963"/>
            <a:ext cx="26003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rrow: Left 13">
            <a:extLst>
              <a:ext uri="{FF2B5EF4-FFF2-40B4-BE49-F238E27FC236}">
                <a16:creationId xmlns:a16="http://schemas.microsoft.com/office/drawing/2014/main" id="{80C5E23F-0E68-4A2F-A1B7-0D860DC271CB}"/>
              </a:ext>
            </a:extLst>
          </p:cNvPr>
          <p:cNvSpPr/>
          <p:nvPr/>
        </p:nvSpPr>
        <p:spPr>
          <a:xfrm>
            <a:off x="3576638" y="5670550"/>
            <a:ext cx="688975" cy="584200"/>
          </a:xfrm>
          <a:prstGeom prst="lef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77B3FD8F-BE86-056D-401F-AF3174BE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IQR to identify Outliers</a:t>
            </a:r>
          </a:p>
        </p:txBody>
      </p:sp>
      <p:sp>
        <p:nvSpPr>
          <p:cNvPr id="103427" name="Slide Number Placeholder 4">
            <a:extLst>
              <a:ext uri="{FF2B5EF4-FFF2-40B4-BE49-F238E27FC236}">
                <a16:creationId xmlns:a16="http://schemas.microsoft.com/office/drawing/2014/main" id="{912FF380-7523-C4B8-562C-0524F97C8F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BD63AD-9C90-496A-ADFF-DF6D8B10250B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103428" name="Picture 2">
            <a:extLst>
              <a:ext uri="{FF2B5EF4-FFF2-40B4-BE49-F238E27FC236}">
                <a16:creationId xmlns:a16="http://schemas.microsoft.com/office/drawing/2014/main" id="{3DD4FF68-BF68-6CA2-4C74-86143F8D8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1403350"/>
            <a:ext cx="8016875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6647EE41-5CC0-4E53-CD8F-360021E9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Using IQR to detect Outliers</a:t>
            </a:r>
          </a:p>
        </p:txBody>
      </p:sp>
      <p:sp>
        <p:nvSpPr>
          <p:cNvPr id="104451" name="Slide Number Placeholder 4">
            <a:extLst>
              <a:ext uri="{FF2B5EF4-FFF2-40B4-BE49-F238E27FC236}">
                <a16:creationId xmlns:a16="http://schemas.microsoft.com/office/drawing/2014/main" id="{32E5CEC7-813C-DD49-0A39-B9E39FA31D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EE029C4-6512-4870-BC55-70D6E497AE4B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104452" name="Picture 2">
            <a:extLst>
              <a:ext uri="{FF2B5EF4-FFF2-40B4-BE49-F238E27FC236}">
                <a16:creationId xmlns:a16="http://schemas.microsoft.com/office/drawing/2014/main" id="{F6A48F6D-E813-E063-FFA6-69C7826C8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1304925"/>
            <a:ext cx="8223250" cy="494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>
            <a:extLst>
              <a:ext uri="{FF2B5EF4-FFF2-40B4-BE49-F238E27FC236}">
                <a16:creationId xmlns:a16="http://schemas.microsoft.com/office/drawing/2014/main" id="{45D6C196-B9A5-CA91-C0C6-F37A02CE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Using IQR to detect Outliers</a:t>
            </a:r>
          </a:p>
        </p:txBody>
      </p:sp>
      <p:sp>
        <p:nvSpPr>
          <p:cNvPr id="105475" name="Slide Number Placeholder 4">
            <a:extLst>
              <a:ext uri="{FF2B5EF4-FFF2-40B4-BE49-F238E27FC236}">
                <a16:creationId xmlns:a16="http://schemas.microsoft.com/office/drawing/2014/main" id="{DF4499CD-52AD-2F45-672C-F13366A571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CDAC48-1C4C-4C91-BA70-4C3004C72959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105476" name="Picture 2">
            <a:extLst>
              <a:ext uri="{FF2B5EF4-FFF2-40B4-BE49-F238E27FC236}">
                <a16:creationId xmlns:a16="http://schemas.microsoft.com/office/drawing/2014/main" id="{9CC435F6-4B11-D8FA-FEB8-28F1D1768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1243013"/>
            <a:ext cx="8105775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>
            <a:extLst>
              <a:ext uri="{FF2B5EF4-FFF2-40B4-BE49-F238E27FC236}">
                <a16:creationId xmlns:a16="http://schemas.microsoft.com/office/drawing/2014/main" id="{9E9D10AA-7092-E3D6-4102-AAF5CA74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Using IQR to detect Outliers</a:t>
            </a:r>
          </a:p>
        </p:txBody>
      </p:sp>
      <p:sp>
        <p:nvSpPr>
          <p:cNvPr id="106499" name="Slide Number Placeholder 4">
            <a:extLst>
              <a:ext uri="{FF2B5EF4-FFF2-40B4-BE49-F238E27FC236}">
                <a16:creationId xmlns:a16="http://schemas.microsoft.com/office/drawing/2014/main" id="{D930B51D-B056-0EAC-B3F1-76736351D3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50CAB59-3C16-4F4E-BF33-0325D81CAD96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106500" name="Picture 3">
            <a:extLst>
              <a:ext uri="{FF2B5EF4-FFF2-40B4-BE49-F238E27FC236}">
                <a16:creationId xmlns:a16="http://schemas.microsoft.com/office/drawing/2014/main" id="{C925C09F-2034-E09A-1DEA-8D690CB45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220788"/>
            <a:ext cx="8524875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>
            <a:extLst>
              <a:ext uri="{FF2B5EF4-FFF2-40B4-BE49-F238E27FC236}">
                <a16:creationId xmlns:a16="http://schemas.microsoft.com/office/drawing/2014/main" id="{4833E951-5841-9AFA-7B0D-D77D57AD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Using IQR to detect Outliers</a:t>
            </a:r>
          </a:p>
        </p:txBody>
      </p:sp>
      <p:sp>
        <p:nvSpPr>
          <p:cNvPr id="107523" name="Slide Number Placeholder 4">
            <a:extLst>
              <a:ext uri="{FF2B5EF4-FFF2-40B4-BE49-F238E27FC236}">
                <a16:creationId xmlns:a16="http://schemas.microsoft.com/office/drawing/2014/main" id="{D24D89AD-FC6B-D99E-67D8-154B2B9CD0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40613C-ADE8-4246-BC9D-924C4011772B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107524" name="Picture 2">
            <a:extLst>
              <a:ext uri="{FF2B5EF4-FFF2-40B4-BE49-F238E27FC236}">
                <a16:creationId xmlns:a16="http://schemas.microsoft.com/office/drawing/2014/main" id="{A4D3A6AD-76F7-C8A2-64FE-567DD6892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17625"/>
            <a:ext cx="8148638" cy="488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>
            <a:extLst>
              <a:ext uri="{FF2B5EF4-FFF2-40B4-BE49-F238E27FC236}">
                <a16:creationId xmlns:a16="http://schemas.microsoft.com/office/drawing/2014/main" id="{53CD15AD-DCE4-F5A6-6DB9-06A42D03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Using IQR to detect Outliers</a:t>
            </a:r>
          </a:p>
        </p:txBody>
      </p:sp>
      <p:sp>
        <p:nvSpPr>
          <p:cNvPr id="108547" name="Slide Number Placeholder 4">
            <a:extLst>
              <a:ext uri="{FF2B5EF4-FFF2-40B4-BE49-F238E27FC236}">
                <a16:creationId xmlns:a16="http://schemas.microsoft.com/office/drawing/2014/main" id="{81C2B11D-EE9A-3A55-E275-3C3DC00991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CE7C7A-658A-444F-9A21-B57D28B9BBBF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108548" name="Picture 2">
            <a:extLst>
              <a:ext uri="{FF2B5EF4-FFF2-40B4-BE49-F238E27FC236}">
                <a16:creationId xmlns:a16="http://schemas.microsoft.com/office/drawing/2014/main" id="{E46337AB-579B-C65C-F74E-37947F957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244600"/>
            <a:ext cx="8088313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C84F4B8C-D762-340A-47F4-F7D03129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83BB35"/>
                </a:solidFill>
              </a:rPr>
              <a:t>Example: Finding the Median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147BA73-1572-D8F3-AFCB-8DACD99BC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494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The flight priced at $432 is no longer available. What is the median price of the remaining flights?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	     872   397   427   388   782   397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</p:txBody>
      </p:sp>
      <p:pic>
        <p:nvPicPr>
          <p:cNvPr id="22532" name="Picture 3" descr="C:\Documents and Settings\Lyn\Local Settings\Temporary Internet Files\Content.IE5\NA0VVPWD\MCj03886440000[1].wmf">
            <a:extLst>
              <a:ext uri="{FF2B5EF4-FFF2-40B4-BE49-F238E27FC236}">
                <a16:creationId xmlns:a16="http://schemas.microsoft.com/office/drawing/2014/main" id="{7BDBF3F1-0693-79F8-3F92-40746AA8F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0" y="2401888"/>
            <a:ext cx="18161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Slide Number Placeholder 1">
            <a:extLst>
              <a:ext uri="{FF2B5EF4-FFF2-40B4-BE49-F238E27FC236}">
                <a16:creationId xmlns:a16="http://schemas.microsoft.com/office/drawing/2014/main" id="{34629753-1D41-25CF-AD32-D421B67EA3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3AD2094-144D-490F-9420-7577EDAF0275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22534" name="Picture 1">
            <a:extLst>
              <a:ext uri="{FF2B5EF4-FFF2-40B4-BE49-F238E27FC236}">
                <a16:creationId xmlns:a16="http://schemas.microsoft.com/office/drawing/2014/main" id="{5ACA4D2D-ECC6-7197-43E7-4D06F3B6C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3352800"/>
            <a:ext cx="6346825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>
            <a:extLst>
              <a:ext uri="{FF2B5EF4-FFF2-40B4-BE49-F238E27FC236}">
                <a16:creationId xmlns:a16="http://schemas.microsoft.com/office/drawing/2014/main" id="{821CB3CB-20AB-F933-88F5-A8B2C63B2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Box-and-Whisker Plot</a:t>
            </a:r>
          </a:p>
        </p:txBody>
      </p:sp>
      <p:sp>
        <p:nvSpPr>
          <p:cNvPr id="146435" name="Content Placeholder 2">
            <a:extLst>
              <a:ext uri="{FF2B5EF4-FFF2-40B4-BE49-F238E27FC236}">
                <a16:creationId xmlns:a16="http://schemas.microsoft.com/office/drawing/2014/main" id="{C5693089-06B8-C5C6-893A-5A00F33B4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1413"/>
            <a:ext cx="8229600" cy="4525962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b="1">
                <a:solidFill>
                  <a:schemeClr val="accent2"/>
                </a:solidFill>
              </a:rPr>
              <a:t>Box-and-whisker plot</a:t>
            </a:r>
          </a:p>
          <a:p>
            <a:r>
              <a:rPr lang="en-US" altLang="en-US"/>
              <a:t>Exploratory data analysis tool.</a:t>
            </a:r>
          </a:p>
          <a:p>
            <a:r>
              <a:rPr lang="en-US" altLang="en-US"/>
              <a:t>Requires (</a:t>
            </a:r>
            <a:r>
              <a:rPr lang="en-US" altLang="en-US" b="1"/>
              <a:t>five-number summary</a:t>
            </a:r>
            <a:r>
              <a:rPr lang="en-US" altLang="en-US"/>
              <a:t>):</a:t>
            </a:r>
          </a:p>
          <a:p>
            <a:pPr lvl="1"/>
            <a:r>
              <a:rPr lang="en-US" altLang="en-US" sz="2400"/>
              <a:t>Minimum entry</a:t>
            </a:r>
          </a:p>
          <a:p>
            <a:pPr lvl="1"/>
            <a:r>
              <a:rPr lang="en-US" altLang="en-US" sz="2400"/>
              <a:t>First quartile </a:t>
            </a:r>
            <a:r>
              <a:rPr lang="en-US" altLang="en-US" sz="2400" i="1"/>
              <a:t>Q</a:t>
            </a:r>
            <a:r>
              <a:rPr lang="en-US" altLang="en-US" sz="2400" baseline="-25000"/>
              <a:t>1</a:t>
            </a:r>
            <a:r>
              <a:rPr lang="en-US" altLang="en-US" sz="2400"/>
              <a:t> </a:t>
            </a:r>
          </a:p>
          <a:p>
            <a:pPr lvl="1"/>
            <a:r>
              <a:rPr lang="en-US" altLang="en-US" sz="2400"/>
              <a:t>Median</a:t>
            </a:r>
            <a:r>
              <a:rPr lang="en-US" altLang="en-US" sz="2400" i="1"/>
              <a:t> Q</a:t>
            </a:r>
            <a:r>
              <a:rPr lang="en-US" altLang="en-US" sz="2400" baseline="-25000"/>
              <a:t>2</a:t>
            </a:r>
            <a:r>
              <a:rPr lang="en-US" altLang="en-US" sz="2400"/>
              <a:t> </a:t>
            </a:r>
          </a:p>
          <a:p>
            <a:pPr lvl="1"/>
            <a:r>
              <a:rPr lang="en-US" altLang="en-US" sz="2400"/>
              <a:t>Third quartile</a:t>
            </a:r>
            <a:r>
              <a:rPr lang="en-US" altLang="en-US" sz="2400" i="1"/>
              <a:t> Q</a:t>
            </a:r>
            <a:r>
              <a:rPr lang="en-US" altLang="en-US" sz="2400" baseline="-25000"/>
              <a:t>3</a:t>
            </a:r>
            <a:r>
              <a:rPr lang="en-US" altLang="en-US" sz="2400"/>
              <a:t> </a:t>
            </a:r>
          </a:p>
          <a:p>
            <a:pPr lvl="1"/>
            <a:r>
              <a:rPr lang="en-US" altLang="en-US" sz="2400"/>
              <a:t>Maximum entry</a:t>
            </a:r>
            <a:endParaRPr lang="en-US" altLang="en-US"/>
          </a:p>
        </p:txBody>
      </p:sp>
      <p:sp>
        <p:nvSpPr>
          <p:cNvPr id="109572" name="Footer Placeholder 2">
            <a:extLst>
              <a:ext uri="{FF2B5EF4-FFF2-40B4-BE49-F238E27FC236}">
                <a16:creationId xmlns:a16="http://schemas.microsoft.com/office/drawing/2014/main" id="{1F6FF8C7-BC98-C8B6-DF6B-105607E65450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 Pearson Education, Inc. All rights reserved.</a:t>
            </a:r>
          </a:p>
        </p:txBody>
      </p:sp>
      <p:pic>
        <p:nvPicPr>
          <p:cNvPr id="109573" name="Picture 6" descr="14">
            <a:extLst>
              <a:ext uri="{FF2B5EF4-FFF2-40B4-BE49-F238E27FC236}">
                <a16:creationId xmlns:a16="http://schemas.microsoft.com/office/drawing/2014/main" id="{60C6C7FC-6B77-749A-0D4E-98E5E35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201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4" name="Slide Number Placeholder 1">
            <a:extLst>
              <a:ext uri="{FF2B5EF4-FFF2-40B4-BE49-F238E27FC236}">
                <a16:creationId xmlns:a16="http://schemas.microsoft.com/office/drawing/2014/main" id="{D541671E-C8BB-9A9C-D290-FC336F62535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710361-D5FD-4AEA-908A-466577A10EA3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E011983D-6074-3480-FF7C-6498D357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Drawing a Box-and-Whisker Plot</a:t>
            </a:r>
          </a:p>
        </p:txBody>
      </p:sp>
      <p:sp>
        <p:nvSpPr>
          <p:cNvPr id="147459" name="Content Placeholder 2">
            <a:extLst>
              <a:ext uri="{FF2B5EF4-FFF2-40B4-BE49-F238E27FC236}">
                <a16:creationId xmlns:a16="http://schemas.microsoft.com/office/drawing/2014/main" id="{FD5531E1-C915-BE82-2258-1AC52471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9863"/>
            <a:ext cx="8229600" cy="452596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/>
              <a:t>Find the five-number summary of the data set.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/>
              <a:t>Construct a horizontal scale that spans the range of the data.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/>
              <a:t>Plot the five numbers above the horizontal scale.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/>
              <a:t>Draw a box above the horizontal scale from </a:t>
            </a:r>
            <a:r>
              <a:rPr lang="en-US" altLang="en-US" i="1"/>
              <a:t>Q</a:t>
            </a:r>
            <a:r>
              <a:rPr lang="en-US" altLang="en-US" baseline="-25000"/>
              <a:t>1</a:t>
            </a:r>
            <a:r>
              <a:rPr lang="en-US" altLang="en-US"/>
              <a:t> to </a:t>
            </a:r>
            <a:r>
              <a:rPr lang="en-US" altLang="en-US" i="1"/>
              <a:t>Q</a:t>
            </a:r>
            <a:r>
              <a:rPr lang="en-US" altLang="en-US" baseline="-25000"/>
              <a:t>3</a:t>
            </a:r>
            <a:r>
              <a:rPr lang="en-US" altLang="en-US"/>
              <a:t> and draw a vertical line in the box at </a:t>
            </a:r>
            <a:r>
              <a:rPr lang="en-US" altLang="en-US" i="1"/>
              <a:t>Q</a:t>
            </a:r>
            <a:r>
              <a:rPr lang="en-US" altLang="en-US" baseline="-25000"/>
              <a:t>2</a:t>
            </a:r>
            <a:r>
              <a:rPr lang="en-US" altLang="en-US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/>
              <a:t>Draw whiskers from the box to the minimum and maximum entries.</a:t>
            </a:r>
          </a:p>
        </p:txBody>
      </p:sp>
      <p:grpSp>
        <p:nvGrpSpPr>
          <p:cNvPr id="2" name="Group 53">
            <a:extLst>
              <a:ext uri="{FF2B5EF4-FFF2-40B4-BE49-F238E27FC236}">
                <a16:creationId xmlns:a16="http://schemas.microsoft.com/office/drawing/2014/main" id="{CA5F146D-9A10-434E-3A3A-B9C0BBB5240E}"/>
              </a:ext>
            </a:extLst>
          </p:cNvPr>
          <p:cNvGrpSpPr>
            <a:grpSpLocks/>
          </p:cNvGrpSpPr>
          <p:nvPr/>
        </p:nvGrpSpPr>
        <p:grpSpPr bwMode="auto">
          <a:xfrm>
            <a:off x="1773238" y="5172075"/>
            <a:ext cx="5295900" cy="1247775"/>
            <a:chOff x="1914525" y="5172075"/>
            <a:chExt cx="5295901" cy="124757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179A5B-2C1C-4707-90BB-9014EA1A7E4E}"/>
                </a:ext>
              </a:extLst>
            </p:cNvPr>
            <p:cNvSpPr/>
            <p:nvPr/>
          </p:nvSpPr>
          <p:spPr>
            <a:xfrm>
              <a:off x="3695700" y="5591109"/>
              <a:ext cx="2200275" cy="476175"/>
            </a:xfrm>
            <a:prstGeom prst="rect">
              <a:avLst/>
            </a:prstGeom>
            <a:solidFill>
              <a:srgbClr val="0070C0">
                <a:alpha val="67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6CA2B49-7332-41DC-8C7D-82D4A71F7317}"/>
                </a:ext>
              </a:extLst>
            </p:cNvPr>
            <p:cNvCxnSpPr/>
            <p:nvPr/>
          </p:nvCxnSpPr>
          <p:spPr>
            <a:xfrm>
              <a:off x="2362200" y="5838720"/>
              <a:ext cx="4333876" cy="1588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8A78C7-4EA8-4091-8D27-3BC66C38FE52}"/>
                </a:ext>
              </a:extLst>
            </p:cNvPr>
            <p:cNvCxnSpPr/>
            <p:nvPr/>
          </p:nvCxnSpPr>
          <p:spPr>
            <a:xfrm rot="5400000">
              <a:off x="4691893" y="5825229"/>
              <a:ext cx="466651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A3967A0-61C1-4473-AFD4-D236DC6C442F}"/>
                </a:ext>
              </a:extLst>
            </p:cNvPr>
            <p:cNvSpPr/>
            <p:nvPr/>
          </p:nvSpPr>
          <p:spPr>
            <a:xfrm>
              <a:off x="3667125" y="5810149"/>
              <a:ext cx="57150" cy="57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24ED196-6ADA-4A69-83C8-3A41B7956E00}"/>
                </a:ext>
              </a:extLst>
            </p:cNvPr>
            <p:cNvSpPr/>
            <p:nvPr/>
          </p:nvSpPr>
          <p:spPr>
            <a:xfrm>
              <a:off x="4895851" y="5800626"/>
              <a:ext cx="57150" cy="57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D2A34B-EB8C-4A0A-850B-5C527518027B}"/>
                </a:ext>
              </a:extLst>
            </p:cNvPr>
            <p:cNvSpPr/>
            <p:nvPr/>
          </p:nvSpPr>
          <p:spPr>
            <a:xfrm>
              <a:off x="5876926" y="5810149"/>
              <a:ext cx="57150" cy="57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07EA2B-9219-47AD-A4D7-DC6A9EA78282}"/>
                </a:ext>
              </a:extLst>
            </p:cNvPr>
            <p:cNvSpPr txBox="1"/>
            <p:nvPr/>
          </p:nvSpPr>
          <p:spPr>
            <a:xfrm>
              <a:off x="2495550" y="5381592"/>
              <a:ext cx="876300" cy="3047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Arial" charset="0"/>
                </a:rPr>
                <a:t>Whisker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2EB44D-A52B-4BFE-AF52-DDCF2AF90E01}"/>
                </a:ext>
              </a:extLst>
            </p:cNvPr>
            <p:cNvSpPr txBox="1"/>
            <p:nvPr/>
          </p:nvSpPr>
          <p:spPr>
            <a:xfrm>
              <a:off x="6048376" y="5381592"/>
              <a:ext cx="876300" cy="3047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Arial" charset="0"/>
                </a:rPr>
                <a:t>Whisker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A7A8C4-1141-4213-A578-86A28D50815F}"/>
                </a:ext>
              </a:extLst>
            </p:cNvPr>
            <p:cNvSpPr txBox="1"/>
            <p:nvPr/>
          </p:nvSpPr>
          <p:spPr>
            <a:xfrm>
              <a:off x="6267451" y="5838720"/>
              <a:ext cx="942975" cy="5174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Arial" charset="0"/>
                </a:rPr>
                <a:t>Maximum entry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B40006-9AB5-4942-9B52-2527F15F8C0B}"/>
                </a:ext>
              </a:extLst>
            </p:cNvPr>
            <p:cNvSpPr txBox="1"/>
            <p:nvPr/>
          </p:nvSpPr>
          <p:spPr>
            <a:xfrm>
              <a:off x="1914525" y="5838720"/>
              <a:ext cx="942975" cy="5174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Arial" charset="0"/>
                </a:rPr>
                <a:t>Minimum entry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9083D0-4919-4791-89EC-2F63D05AEBE9}"/>
                </a:ext>
              </a:extLst>
            </p:cNvPr>
            <p:cNvSpPr txBox="1"/>
            <p:nvPr/>
          </p:nvSpPr>
          <p:spPr>
            <a:xfrm>
              <a:off x="5076826" y="5172075"/>
              <a:ext cx="561975" cy="3047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Arial" charset="0"/>
                </a:rPr>
                <a:t>Box</a:t>
              </a:r>
            </a:p>
          </p:txBody>
        </p:sp>
        <p:sp>
          <p:nvSpPr>
            <p:cNvPr id="110610" name="TextBox 22">
              <a:extLst>
                <a:ext uri="{FF2B5EF4-FFF2-40B4-BE49-F238E27FC236}">
                  <a16:creationId xmlns:a16="http://schemas.microsoft.com/office/drawing/2014/main" id="{84490209-9B73-37E4-BD90-A89E21A83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275" y="6105378"/>
              <a:ext cx="1057275" cy="304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cs typeface="Arial" panose="020B0604020202020204" pitchFamily="34" charset="0"/>
                </a:rPr>
                <a:t>Median, </a:t>
              </a:r>
              <a:r>
                <a:rPr lang="en-US" altLang="en-US" sz="1400" i="1">
                  <a:cs typeface="Arial" panose="020B0604020202020204" pitchFamily="34" charset="0"/>
                </a:rPr>
                <a:t>Q</a:t>
              </a:r>
              <a:r>
                <a:rPr lang="en-US" altLang="en-US" sz="1400" baseline="-25000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0611" name="TextBox 24">
              <a:extLst>
                <a:ext uri="{FF2B5EF4-FFF2-40B4-BE49-F238E27FC236}">
                  <a16:creationId xmlns:a16="http://schemas.microsoft.com/office/drawing/2014/main" id="{234336DB-28B1-1635-9F56-610450440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6926" y="6114901"/>
              <a:ext cx="400050" cy="304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>
                  <a:cs typeface="Arial" panose="020B0604020202020204" pitchFamily="34" charset="0"/>
                </a:rPr>
                <a:t>Q</a:t>
              </a:r>
              <a:r>
                <a:rPr lang="en-US" altLang="en-US" sz="1400" baseline="-25000"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10612" name="TextBox 25">
              <a:extLst>
                <a:ext uri="{FF2B5EF4-FFF2-40B4-BE49-F238E27FC236}">
                  <a16:creationId xmlns:a16="http://schemas.microsoft.com/office/drawing/2014/main" id="{622910B8-73EE-D8B2-551A-7AAD963FD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9925" y="6105378"/>
              <a:ext cx="400050" cy="304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>
                  <a:cs typeface="Arial" panose="020B0604020202020204" pitchFamily="34" charset="0"/>
                </a:rPr>
                <a:t>Q</a:t>
              </a:r>
              <a:r>
                <a:rPr lang="en-US" altLang="en-US" sz="1400" baseline="-25000">
                  <a:cs typeface="Arial" panose="020B0604020202020204" pitchFamily="34" charset="0"/>
                </a:rPr>
                <a:t>1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32540D2-03BE-4100-AF50-FF0CE804D5A4}"/>
                </a:ext>
              </a:extLst>
            </p:cNvPr>
            <p:cNvCxnSpPr/>
            <p:nvPr/>
          </p:nvCxnSpPr>
          <p:spPr>
            <a:xfrm rot="16200000" flipH="1">
              <a:off x="2847990" y="5686336"/>
              <a:ext cx="190470" cy="95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B37AF6D-FE1E-4C72-81AC-6B0B1744A244}"/>
                </a:ext>
              </a:extLst>
            </p:cNvPr>
            <p:cNvCxnSpPr/>
            <p:nvPr/>
          </p:nvCxnSpPr>
          <p:spPr>
            <a:xfrm rot="5400000">
              <a:off x="5091133" y="5510149"/>
              <a:ext cx="247611" cy="1238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4E5859-F108-437F-A64A-FDE6F74FA5B3}"/>
                </a:ext>
              </a:extLst>
            </p:cNvPr>
            <p:cNvCxnSpPr/>
            <p:nvPr/>
          </p:nvCxnSpPr>
          <p:spPr>
            <a:xfrm rot="5400000">
              <a:off x="6315091" y="5695861"/>
              <a:ext cx="19047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961FB0-EC5B-44D6-9EBC-42CED6B8B859}"/>
                </a:ext>
              </a:extLst>
            </p:cNvPr>
            <p:cNvCxnSpPr>
              <a:endCxn id="17" idx="5"/>
            </p:cNvCxnSpPr>
            <p:nvPr/>
          </p:nvCxnSpPr>
          <p:spPr>
            <a:xfrm rot="16200000" flipV="1">
              <a:off x="5816625" y="5968867"/>
              <a:ext cx="312688" cy="936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6B51564-304C-449F-9FCD-6E038F98E311}"/>
                </a:ext>
              </a:extLst>
            </p:cNvPr>
            <p:cNvCxnSpPr/>
            <p:nvPr/>
          </p:nvCxnSpPr>
          <p:spPr>
            <a:xfrm rot="5400000" flipH="1" flipV="1">
              <a:off x="4624412" y="5892666"/>
              <a:ext cx="303164" cy="255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9247530-C892-4551-9860-696596DF5F42}"/>
                </a:ext>
              </a:extLst>
            </p:cNvPr>
            <p:cNvCxnSpPr>
              <a:endCxn id="11" idx="1"/>
            </p:cNvCxnSpPr>
            <p:nvPr/>
          </p:nvCxnSpPr>
          <p:spPr>
            <a:xfrm rot="5400000" flipH="1" flipV="1">
              <a:off x="3390927" y="5867269"/>
              <a:ext cx="342846" cy="2667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597" name="Footer Placeholder 2">
            <a:extLst>
              <a:ext uri="{FF2B5EF4-FFF2-40B4-BE49-F238E27FC236}">
                <a16:creationId xmlns:a16="http://schemas.microsoft.com/office/drawing/2014/main" id="{93B25D8D-D448-0B8D-F3D3-258B4C985B3C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 Pearson Education, Inc. All rights reserved.</a:t>
            </a:r>
          </a:p>
        </p:txBody>
      </p:sp>
      <p:sp>
        <p:nvSpPr>
          <p:cNvPr id="110598" name="Slide Number Placeholder 2">
            <a:extLst>
              <a:ext uri="{FF2B5EF4-FFF2-40B4-BE49-F238E27FC236}">
                <a16:creationId xmlns:a16="http://schemas.microsoft.com/office/drawing/2014/main" id="{E7BBC4DA-442A-AA5E-4E98-2FF951096B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F586FBB-37F2-4778-9B6D-1CC5467341F1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DD020F61-0A16-BF5C-9AD8-462D6307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274638"/>
            <a:ext cx="8664575" cy="730250"/>
          </a:xfrm>
        </p:spPr>
        <p:txBody>
          <a:bodyPr/>
          <a:lstStyle/>
          <a:p>
            <a:r>
              <a:rPr lang="en-US" altLang="en-US"/>
              <a:t>Using StatCrunch for Box and Whisker Plot</a:t>
            </a:r>
          </a:p>
        </p:txBody>
      </p:sp>
      <p:sp>
        <p:nvSpPr>
          <p:cNvPr id="111619" name="Content Placeholder 2">
            <a:extLst>
              <a:ext uri="{FF2B5EF4-FFF2-40B4-BE49-F238E27FC236}">
                <a16:creationId xmlns:a16="http://schemas.microsoft.com/office/drawing/2014/main" id="{98F018D7-36D2-5081-8FC7-0185939F8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8" y="1004888"/>
            <a:ext cx="8229600" cy="4525962"/>
          </a:xfrm>
        </p:spPr>
        <p:txBody>
          <a:bodyPr/>
          <a:lstStyle/>
          <a:p>
            <a:r>
              <a:rPr lang="en-US" altLang="en-US">
                <a:ea typeface="MS PGothic" panose="020B0600070205080204" pitchFamily="34" charset="-128"/>
              </a:rPr>
              <a:t>Section 2.1 Exercise 31</a:t>
            </a:r>
          </a:p>
          <a:p>
            <a:pPr lvl="1"/>
            <a:r>
              <a:rPr lang="en-US" altLang="en-US">
                <a:ea typeface="MS PGothic" panose="020B0600070205080204" pitchFamily="34" charset="-128"/>
              </a:rPr>
              <a:t>July Sales data for 21 salespeople</a:t>
            </a:r>
          </a:p>
          <a:p>
            <a:r>
              <a:rPr lang="en-US" altLang="en-US">
                <a:ea typeface="MS PGothic" panose="020B0600070205080204" pitchFamily="34" charset="-128"/>
              </a:rPr>
              <a:t>Recall the histogram looked like this:</a:t>
            </a:r>
            <a:endParaRPr lang="en-US" altLang="en-US"/>
          </a:p>
        </p:txBody>
      </p:sp>
      <p:sp>
        <p:nvSpPr>
          <p:cNvPr id="111620" name="Slide Number Placeholder 3">
            <a:extLst>
              <a:ext uri="{FF2B5EF4-FFF2-40B4-BE49-F238E27FC236}">
                <a16:creationId xmlns:a16="http://schemas.microsoft.com/office/drawing/2014/main" id="{DDF9CB7C-8CA5-082B-A4E1-D859637CC4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68813B6-1B0D-4443-92C1-8C038D5A88A5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111621" name="Picture 4">
            <a:extLst>
              <a:ext uri="{FF2B5EF4-FFF2-40B4-BE49-F238E27FC236}">
                <a16:creationId xmlns:a16="http://schemas.microsoft.com/office/drawing/2014/main" id="{5130364D-D908-5AF7-8447-670018E0A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50" y="1004888"/>
            <a:ext cx="151447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2" name="Picture 5">
            <a:extLst>
              <a:ext uri="{FF2B5EF4-FFF2-40B4-BE49-F238E27FC236}">
                <a16:creationId xmlns:a16="http://schemas.microsoft.com/office/drawing/2014/main" id="{55469ECD-988A-4F7F-B5E9-B1A4CB880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544763"/>
            <a:ext cx="4008437" cy="431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F5D2100F-83B5-48C3-9D41-018D1CF139A2}"/>
              </a:ext>
            </a:extLst>
          </p:cNvPr>
          <p:cNvSpPr/>
          <p:nvPr/>
        </p:nvSpPr>
        <p:spPr>
          <a:xfrm>
            <a:off x="6080125" y="1598613"/>
            <a:ext cx="696913" cy="387350"/>
          </a:xfrm>
          <a:prstGeom prst="striped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>
            <a:extLst>
              <a:ext uri="{FF2B5EF4-FFF2-40B4-BE49-F238E27FC236}">
                <a16:creationId xmlns:a16="http://schemas.microsoft.com/office/drawing/2014/main" id="{3D50FE1A-CD0F-641E-E5CF-6A0E8F24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274638"/>
            <a:ext cx="8664575" cy="730250"/>
          </a:xfrm>
        </p:spPr>
        <p:txBody>
          <a:bodyPr/>
          <a:lstStyle/>
          <a:p>
            <a:r>
              <a:rPr lang="en-US" altLang="en-US"/>
              <a:t>Using StatCrunch for Box and Whisker Plot</a:t>
            </a:r>
          </a:p>
        </p:txBody>
      </p:sp>
      <p:sp>
        <p:nvSpPr>
          <p:cNvPr id="112643" name="Content Placeholder 2">
            <a:extLst>
              <a:ext uri="{FF2B5EF4-FFF2-40B4-BE49-F238E27FC236}">
                <a16:creationId xmlns:a16="http://schemas.microsoft.com/office/drawing/2014/main" id="{7EA9572F-A3E1-762A-D5FF-6905BC92A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939800"/>
            <a:ext cx="8229600" cy="4525963"/>
          </a:xfrm>
        </p:spPr>
        <p:txBody>
          <a:bodyPr/>
          <a:lstStyle/>
          <a:p>
            <a:r>
              <a:rPr lang="en-US" altLang="en-US">
                <a:ea typeface="MS PGothic" panose="020B0600070205080204" pitchFamily="34" charset="-128"/>
              </a:rPr>
              <a:t>For Box and Whisker Plot in StatCrunch</a:t>
            </a:r>
          </a:p>
          <a:p>
            <a:pPr lvl="1"/>
            <a:r>
              <a:rPr lang="en-US" altLang="en-US">
                <a:ea typeface="MS PGothic" panose="020B0600070205080204" pitchFamily="34" charset="-128"/>
              </a:rPr>
              <a:t>GRAPH </a:t>
            </a:r>
            <a:r>
              <a:rPr lang="en-US" altLang="en-US">
                <a:ea typeface="MS PGothic" panose="020B0600070205080204" pitchFamily="34" charset="-128"/>
                <a:sym typeface="Wingdings" panose="05000000000000000000" pitchFamily="2" charset="2"/>
              </a:rPr>
              <a:t> BOX PLOT</a:t>
            </a:r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112644" name="Slide Number Placeholder 3">
            <a:extLst>
              <a:ext uri="{FF2B5EF4-FFF2-40B4-BE49-F238E27FC236}">
                <a16:creationId xmlns:a16="http://schemas.microsoft.com/office/drawing/2014/main" id="{38298530-37D4-86AA-AB12-40EA098ABE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1D395D4-9B4C-404D-8933-004BD8E625B6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73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112645" name="Picture 7">
            <a:extLst>
              <a:ext uri="{FF2B5EF4-FFF2-40B4-BE49-F238E27FC236}">
                <a16:creationId xmlns:a16="http://schemas.microsoft.com/office/drawing/2014/main" id="{94199EF2-A4EA-F98D-04C3-8B0CF381F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063750"/>
            <a:ext cx="49403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1FFE81-491D-4164-9EBA-345DBEE0311D}"/>
              </a:ext>
            </a:extLst>
          </p:cNvPr>
          <p:cNvSpPr/>
          <p:nvPr/>
        </p:nvSpPr>
        <p:spPr>
          <a:xfrm>
            <a:off x="3436938" y="2092325"/>
            <a:ext cx="779462" cy="32385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1DC130-436B-4187-90CB-93A3F3734C70}"/>
              </a:ext>
            </a:extLst>
          </p:cNvPr>
          <p:cNvSpPr/>
          <p:nvPr/>
        </p:nvSpPr>
        <p:spPr>
          <a:xfrm>
            <a:off x="3522663" y="3398838"/>
            <a:ext cx="777875" cy="32385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2648" name="Picture 10">
            <a:extLst>
              <a:ext uri="{FF2B5EF4-FFF2-40B4-BE49-F238E27FC236}">
                <a16:creationId xmlns:a16="http://schemas.microsoft.com/office/drawing/2014/main" id="{E5FA8DCB-CD7B-3C42-6FD3-316DF4A8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650" y="2921000"/>
            <a:ext cx="3714750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71D099-7D61-4091-853D-3845EA3C5777}"/>
              </a:ext>
            </a:extLst>
          </p:cNvPr>
          <p:cNvSpPr txBox="1"/>
          <p:nvPr/>
        </p:nvSpPr>
        <p:spPr>
          <a:xfrm>
            <a:off x="417513" y="4773613"/>
            <a:ext cx="3883025" cy="1385887"/>
          </a:xfrm>
          <a:prstGeom prst="rect">
            <a:avLst/>
          </a:prstGeom>
          <a:noFill/>
          <a:ln w="47625">
            <a:solidFill>
              <a:srgbClr val="00206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+mn-lt"/>
              </a:rPr>
              <a:t>Note:  You can select to draw the boxplot either vertically or horizontally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48FF7831-829D-4164-B324-D4256A986769}"/>
              </a:ext>
            </a:extLst>
          </p:cNvPr>
          <p:cNvSpPr/>
          <p:nvPr/>
        </p:nvSpPr>
        <p:spPr>
          <a:xfrm rot="5400000">
            <a:off x="4165600" y="3935413"/>
            <a:ext cx="631825" cy="730250"/>
          </a:xfrm>
          <a:prstGeom prst="bentUp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2651" name="Picture 13">
            <a:extLst>
              <a:ext uri="{FF2B5EF4-FFF2-40B4-BE49-F238E27FC236}">
                <a16:creationId xmlns:a16="http://schemas.microsoft.com/office/drawing/2014/main" id="{F54C7DCA-5A8E-B7BA-F2D8-DF491ED93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893763"/>
            <a:ext cx="1924050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>
            <a:extLst>
              <a:ext uri="{FF2B5EF4-FFF2-40B4-BE49-F238E27FC236}">
                <a16:creationId xmlns:a16="http://schemas.microsoft.com/office/drawing/2014/main" id="{1B2BC08D-6515-6025-FD6B-D618AA7C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Standard Score</a:t>
            </a:r>
          </a:p>
        </p:txBody>
      </p:sp>
      <p:sp>
        <p:nvSpPr>
          <p:cNvPr id="36868" name="Content Placeholder 2">
            <a:extLst>
              <a:ext uri="{FF2B5EF4-FFF2-40B4-BE49-F238E27FC236}">
                <a16:creationId xmlns:a16="http://schemas.microsoft.com/office/drawing/2014/main" id="{B229A07D-1A95-2685-C0D7-887C4802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1942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b="1">
                <a:solidFill>
                  <a:schemeClr val="accent2"/>
                </a:solidFill>
              </a:rPr>
              <a:t>Standard Score (</a:t>
            </a:r>
            <a:r>
              <a:rPr lang="en-US" altLang="en-US" b="1" i="1">
                <a:solidFill>
                  <a:schemeClr val="accent2"/>
                </a:solidFill>
              </a:rPr>
              <a:t>z-</a:t>
            </a:r>
            <a:r>
              <a:rPr lang="en-US" altLang="en-US" b="1">
                <a:solidFill>
                  <a:schemeClr val="accent2"/>
                </a:solidFill>
              </a:rPr>
              <a:t>score)</a:t>
            </a:r>
          </a:p>
          <a:p>
            <a:r>
              <a:rPr lang="en-US" altLang="en-US"/>
              <a:t>Represents the number of standard deviations a given datavalue </a:t>
            </a:r>
            <a:r>
              <a:rPr lang="en-US" altLang="en-US" i="1"/>
              <a:t>x</a:t>
            </a:r>
            <a:r>
              <a:rPr lang="en-US" altLang="en-US"/>
              <a:t> falls from the mean </a:t>
            </a:r>
            <a:r>
              <a:rPr lang="el-GR" altLang="en-US" i="1"/>
              <a:t>μ</a:t>
            </a:r>
            <a:r>
              <a:rPr lang="en-US" altLang="en-US"/>
              <a:t>.</a:t>
            </a:r>
          </a:p>
          <a:p>
            <a:endParaRPr lang="en-US" altLang="en-US"/>
          </a:p>
          <a:p>
            <a:r>
              <a:rPr lang="en-US" altLang="en-US"/>
              <a:t> </a:t>
            </a:r>
          </a:p>
        </p:txBody>
      </p:sp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4816B895-AA78-CB43-1AE7-DAEABBA4AB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5825" y="3259138"/>
          <a:ext cx="521176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0" imgH="444500" progId="Equation.DSMT4">
                  <p:embed/>
                </p:oleObj>
              </mc:Choice>
              <mc:Fallback>
                <p:oleObj name="Equation" r:id="rId2" imgW="1905000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3259138"/>
                        <a:ext cx="5211763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9" name="Footer Placeholder 2">
            <a:extLst>
              <a:ext uri="{FF2B5EF4-FFF2-40B4-BE49-F238E27FC236}">
                <a16:creationId xmlns:a16="http://schemas.microsoft.com/office/drawing/2014/main" id="{F24233A7-E682-8C98-8786-804040E76A72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 Pearson Education, Inc. All rights reserved.</a:t>
            </a:r>
          </a:p>
        </p:txBody>
      </p:sp>
      <p:sp>
        <p:nvSpPr>
          <p:cNvPr id="113670" name="Slide Number Placeholder 1">
            <a:extLst>
              <a:ext uri="{FF2B5EF4-FFF2-40B4-BE49-F238E27FC236}">
                <a16:creationId xmlns:a16="http://schemas.microsoft.com/office/drawing/2014/main" id="{779C0798-66B7-03EA-93FF-E39267A5AB9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D2E8494-8720-4750-B8ED-EE18C838F305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>
            <a:extLst>
              <a:ext uri="{FF2B5EF4-FFF2-40B4-BE49-F238E27FC236}">
                <a16:creationId xmlns:a16="http://schemas.microsoft.com/office/drawing/2014/main" id="{C8C863B4-BCA4-E81E-F32D-D84B5C3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83BB35"/>
                </a:solidFill>
              </a:rPr>
              <a:t>Example: Comparing </a:t>
            </a:r>
            <a:r>
              <a:rPr lang="en-US" altLang="en-US" i="1">
                <a:solidFill>
                  <a:srgbClr val="83BB35"/>
                </a:solidFill>
              </a:rPr>
              <a:t>z-</a:t>
            </a:r>
            <a:r>
              <a:rPr lang="en-US" altLang="en-US">
                <a:solidFill>
                  <a:srgbClr val="83BB35"/>
                </a:solidFill>
              </a:rPr>
              <a:t>Scores from Different Data Sets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34B46121-D240-4A5F-ABF9-C2A1666CC49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04800" y="1417638"/>
            <a:ext cx="8686800" cy="5165724"/>
          </a:xfrm>
          <a:blipFill>
            <a:blip r:embed="rId2"/>
            <a:stretch>
              <a:fillRect l="-1404" t="-1299" r="-491" b="-8028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14692" name="Slide Number Placeholder 1">
            <a:extLst>
              <a:ext uri="{FF2B5EF4-FFF2-40B4-BE49-F238E27FC236}">
                <a16:creationId xmlns:a16="http://schemas.microsoft.com/office/drawing/2014/main" id="{C9F5F304-88C2-6E36-0C34-0D98382C8B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E8068AE-9058-4138-B4C6-12A66BA37C4B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>
            <a:extLst>
              <a:ext uri="{FF2B5EF4-FFF2-40B4-BE49-F238E27FC236}">
                <a16:creationId xmlns:a16="http://schemas.microsoft.com/office/drawing/2014/main" id="{80037048-031A-FFFE-766E-3DF2C64D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83BB35"/>
                </a:solidFill>
              </a:rPr>
              <a:t>Solution: Comparing </a:t>
            </a:r>
            <a:r>
              <a:rPr lang="en-US" altLang="en-US" i="1">
                <a:solidFill>
                  <a:srgbClr val="83BB35"/>
                </a:solidFill>
              </a:rPr>
              <a:t>z-</a:t>
            </a:r>
            <a:r>
              <a:rPr lang="en-US" altLang="en-US">
                <a:solidFill>
                  <a:srgbClr val="83BB35"/>
                </a:solidFill>
              </a:rPr>
              <a:t>Scores from Different Data Sets</a:t>
            </a:r>
          </a:p>
        </p:txBody>
      </p:sp>
      <p:pic>
        <p:nvPicPr>
          <p:cNvPr id="115715" name="Picture 6" descr="C:\Documents and Settings\sth-g321\Local Settings\Temporary Internet Files\Content.IE5\O5QN6ZK7\MCj04316210000[1].png">
            <a:extLst>
              <a:ext uri="{FF2B5EF4-FFF2-40B4-BE49-F238E27FC236}">
                <a16:creationId xmlns:a16="http://schemas.microsoft.com/office/drawing/2014/main" id="{22396DFA-DCD9-F341-0D2D-4E68C3953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713" y="2411413"/>
            <a:ext cx="1249362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6" name="Footer Placeholder 2">
            <a:extLst>
              <a:ext uri="{FF2B5EF4-FFF2-40B4-BE49-F238E27FC236}">
                <a16:creationId xmlns:a16="http://schemas.microsoft.com/office/drawing/2014/main" id="{241BDCF5-7A0F-4475-3F04-3249B2FE2EED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 Pearson Education, Inc. All rights reserved.</a:t>
            </a:r>
          </a:p>
        </p:txBody>
      </p:sp>
      <p:pic>
        <p:nvPicPr>
          <p:cNvPr id="115717" name="Picture 15" descr="2">
            <a:extLst>
              <a:ext uri="{FF2B5EF4-FFF2-40B4-BE49-F238E27FC236}">
                <a16:creationId xmlns:a16="http://schemas.microsoft.com/office/drawing/2014/main" id="{D5D21333-C5D1-0234-FA2E-12ED7D332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1652588"/>
            <a:ext cx="3244850" cy="175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8" name="Slide Number Placeholder 1">
            <a:extLst>
              <a:ext uri="{FF2B5EF4-FFF2-40B4-BE49-F238E27FC236}">
                <a16:creationId xmlns:a16="http://schemas.microsoft.com/office/drawing/2014/main" id="{852B8232-3881-59A7-322B-CA194E7D33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B947319-1E93-4307-8727-5A90C07E95A7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76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D4F7B5-C1EF-494C-A22F-2DE95AB5F5C1}"/>
              </a:ext>
            </a:extLst>
          </p:cNvPr>
          <p:cNvSpPr txBox="1"/>
          <p:nvPr/>
        </p:nvSpPr>
        <p:spPr>
          <a:xfrm>
            <a:off x="457200" y="3840163"/>
            <a:ext cx="7575550" cy="2246312"/>
          </a:xfrm>
          <a:prstGeom prst="rect">
            <a:avLst/>
          </a:prstGeom>
          <a:noFill/>
          <a:ln w="31750">
            <a:solidFill>
              <a:srgbClr val="00206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+mn-lt"/>
              </a:rPr>
              <a:t>Harry’s age was 28, and he had a z-score of 2.5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+mn-lt"/>
              </a:rPr>
              <a:t>His age would be considered as “unusual”</a:t>
            </a:r>
          </a:p>
          <a:p>
            <a:pPr>
              <a:defRPr/>
            </a:pPr>
            <a:endParaRPr lang="en-US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Sally’s age was 18, and she had a z-score of -1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Her age would be considered as “usual”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ransition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>
            <a:extLst>
              <a:ext uri="{FF2B5EF4-FFF2-40B4-BE49-F238E27FC236}">
                <a16:creationId xmlns:a16="http://schemas.microsoft.com/office/drawing/2014/main" id="{12299E8C-4633-0865-B6C5-F7EF333E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Z-score Summary</a:t>
            </a:r>
          </a:p>
        </p:txBody>
      </p:sp>
      <p:sp>
        <p:nvSpPr>
          <p:cNvPr id="116739" name="Slide Number Placeholder 4">
            <a:extLst>
              <a:ext uri="{FF2B5EF4-FFF2-40B4-BE49-F238E27FC236}">
                <a16:creationId xmlns:a16="http://schemas.microsoft.com/office/drawing/2014/main" id="{F5E8A5C2-F17A-B542-CFF6-B0D59A5E52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47237C-0326-4E67-AF09-AEA3D7B3D007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77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116740" name="Picture 2">
            <a:extLst>
              <a:ext uri="{FF2B5EF4-FFF2-40B4-BE49-F238E27FC236}">
                <a16:creationId xmlns:a16="http://schemas.microsoft.com/office/drawing/2014/main" id="{B13E76AC-D306-64CB-F389-11B7D5C81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406525"/>
            <a:ext cx="8621713" cy="384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>
            <a:extLst>
              <a:ext uri="{FF2B5EF4-FFF2-40B4-BE49-F238E27FC236}">
                <a16:creationId xmlns:a16="http://schemas.microsoft.com/office/drawing/2014/main" id="{08891404-F43A-CFB8-EF35-22B9DF1D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MyStatLab Example</a:t>
            </a:r>
          </a:p>
        </p:txBody>
      </p:sp>
      <p:sp>
        <p:nvSpPr>
          <p:cNvPr id="117763" name="Slide Number Placeholder 4">
            <a:extLst>
              <a:ext uri="{FF2B5EF4-FFF2-40B4-BE49-F238E27FC236}">
                <a16:creationId xmlns:a16="http://schemas.microsoft.com/office/drawing/2014/main" id="{95B22A70-42FD-5A41-1C37-AC75E86888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41ABB0-0D1E-4200-9D51-426BA8E969AE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78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117764" name="Picture 2">
            <a:extLst>
              <a:ext uri="{FF2B5EF4-FFF2-40B4-BE49-F238E27FC236}">
                <a16:creationId xmlns:a16="http://schemas.microsoft.com/office/drawing/2014/main" id="{20DB307E-0104-4D2E-EFF3-F08E5D80E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3700"/>
            <a:ext cx="8939213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65" name="Picture 15" descr="2">
            <a:extLst>
              <a:ext uri="{FF2B5EF4-FFF2-40B4-BE49-F238E27FC236}">
                <a16:creationId xmlns:a16="http://schemas.microsoft.com/office/drawing/2014/main" id="{46A82739-16E8-5EFB-F061-3C0AC1812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5" y="3768725"/>
            <a:ext cx="4906963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>
            <a:extLst>
              <a:ext uri="{FF2B5EF4-FFF2-40B4-BE49-F238E27FC236}">
                <a16:creationId xmlns:a16="http://schemas.microsoft.com/office/drawing/2014/main" id="{2A2222D6-022A-EEEC-917D-5E1164C8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MyStatLab Example</a:t>
            </a:r>
          </a:p>
        </p:txBody>
      </p:sp>
      <p:sp>
        <p:nvSpPr>
          <p:cNvPr id="118787" name="Slide Number Placeholder 4">
            <a:extLst>
              <a:ext uri="{FF2B5EF4-FFF2-40B4-BE49-F238E27FC236}">
                <a16:creationId xmlns:a16="http://schemas.microsoft.com/office/drawing/2014/main" id="{AF58BD27-86B1-C306-5D29-8339AA2752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EF20DE-5EB9-48E6-A448-993DFBE7E4D2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79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118788" name="Picture 1">
            <a:extLst>
              <a:ext uri="{FF2B5EF4-FFF2-40B4-BE49-F238E27FC236}">
                <a16:creationId xmlns:a16="http://schemas.microsoft.com/office/drawing/2014/main" id="{754A134B-3DAD-5911-C6BA-00B720347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60463"/>
            <a:ext cx="8763000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89" name="Picture 15" descr="2">
            <a:extLst>
              <a:ext uri="{FF2B5EF4-FFF2-40B4-BE49-F238E27FC236}">
                <a16:creationId xmlns:a16="http://schemas.microsoft.com/office/drawing/2014/main" id="{F9BF8104-6AD3-61BF-BC40-6838E5A41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2692400"/>
            <a:ext cx="27908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D5126F9-411D-1D8F-C655-27899AF89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C0EF88EE-634A-31DA-AE64-AA3C6F648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(A) Find the median of the following dataset:</a:t>
            </a:r>
          </a:p>
          <a:p>
            <a:pPr lvl="1">
              <a:buFontTx/>
              <a:buNone/>
            </a:pPr>
            <a:r>
              <a:rPr lang="en-US" altLang="en-US"/>
              <a:t>	10, 3, -4, 75, 420, 39, 6, 8</a:t>
            </a:r>
          </a:p>
          <a:p>
            <a:pPr lvl="1"/>
            <a:endParaRPr lang="en-US" altLang="en-US"/>
          </a:p>
          <a:p>
            <a:endParaRPr lang="en-US" altLang="en-US"/>
          </a:p>
          <a:p>
            <a:r>
              <a:rPr lang="en-US" altLang="en-US"/>
              <a:t>(B) Find the median of the following dataset:</a:t>
            </a:r>
          </a:p>
          <a:p>
            <a:pPr lvl="1">
              <a:buFontTx/>
              <a:buNone/>
            </a:pPr>
            <a:r>
              <a:rPr lang="en-US" altLang="en-US"/>
              <a:t>	28, 19, 13, 19, 17, 1, 279</a:t>
            </a:r>
          </a:p>
          <a:p>
            <a:endParaRPr lang="en-US" altLang="en-US"/>
          </a:p>
        </p:txBody>
      </p:sp>
      <p:sp>
        <p:nvSpPr>
          <p:cNvPr id="24580" name="Slide Number Placeholder 4">
            <a:extLst>
              <a:ext uri="{FF2B5EF4-FFF2-40B4-BE49-F238E27FC236}">
                <a16:creationId xmlns:a16="http://schemas.microsoft.com/office/drawing/2014/main" id="{FE5E38B3-EA36-92CA-27DB-43EA54C70F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F6B137-1370-4BCB-A2B8-D6BAFFD7B454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18F722B1-370E-F835-E3BC-7C395C6C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- Solution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F359BF73-ACB6-D27A-EDD3-09D38ECC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(A) Find the median of the following dataset: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	10, 3, -4, 75, 420, 39, 6, 8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Solution:  Note there are eight datapoints.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Order the data:  -4, 3, 6, </a:t>
            </a:r>
            <a:r>
              <a:rPr lang="en-US" altLang="en-US" sz="2400" b="1" u="sng">
                <a:solidFill>
                  <a:srgbClr val="FF0000"/>
                </a:solidFill>
              </a:rPr>
              <a:t>8, 10</a:t>
            </a:r>
            <a:r>
              <a:rPr lang="en-US" altLang="en-US" sz="2400">
                <a:solidFill>
                  <a:srgbClr val="FF0000"/>
                </a:solidFill>
              </a:rPr>
              <a:t>, 39, 75, 420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Median = (8+10)/2 = 18/2 = </a:t>
            </a:r>
            <a:r>
              <a:rPr lang="en-US" altLang="en-US" b="1">
                <a:solidFill>
                  <a:srgbClr val="0451A4"/>
                </a:solidFill>
              </a:rPr>
              <a:t>9</a:t>
            </a:r>
          </a:p>
          <a:p>
            <a:pPr lvl="1" algn="ctr">
              <a:lnSpc>
                <a:spcPct val="90000"/>
              </a:lnSpc>
              <a:buFontTx/>
              <a:buNone/>
            </a:pPr>
            <a:endParaRPr lang="en-US" altLang="en-US" sz="2400" b="1">
              <a:solidFill>
                <a:srgbClr val="0451A4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/>
              <a:t>(B) Find the median of the following dataset: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	28, 19, 13, 19, 17, 1, 279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Solution: Note there are seven datapoints.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Order the data:  1, 13, 17, </a:t>
            </a:r>
            <a:r>
              <a:rPr lang="en-US" altLang="en-US" sz="2400" b="1" u="sng">
                <a:solidFill>
                  <a:srgbClr val="FF0000"/>
                </a:solidFill>
              </a:rPr>
              <a:t>19</a:t>
            </a:r>
            <a:r>
              <a:rPr lang="en-US" altLang="en-US" sz="2400">
                <a:solidFill>
                  <a:srgbClr val="FF0000"/>
                </a:solidFill>
              </a:rPr>
              <a:t>, 19, 28, 279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Median = </a:t>
            </a:r>
            <a:r>
              <a:rPr lang="en-US" altLang="en-US" b="1">
                <a:solidFill>
                  <a:srgbClr val="0451A4"/>
                </a:solidFill>
              </a:rPr>
              <a:t>19</a:t>
            </a:r>
            <a:endParaRPr lang="en-US" altLang="en-US"/>
          </a:p>
        </p:txBody>
      </p:sp>
      <p:sp>
        <p:nvSpPr>
          <p:cNvPr id="25604" name="Slide Number Placeholder 4">
            <a:extLst>
              <a:ext uri="{FF2B5EF4-FFF2-40B4-BE49-F238E27FC236}">
                <a16:creationId xmlns:a16="http://schemas.microsoft.com/office/drawing/2014/main" id="{A2C6A7FC-4B0A-ADFA-93B7-61BE39A810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386DCC-84ED-4654-A417-89389ADFE5B2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lf4template">
  <a:themeElements>
    <a:clrScheme name="Custom 1">
      <a:dk1>
        <a:sysClr val="windowText" lastClr="000000"/>
      </a:dk1>
      <a:lt1>
        <a:srgbClr val="FFFFFF"/>
      </a:lt1>
      <a:dk2>
        <a:srgbClr val="004988"/>
      </a:dk2>
      <a:lt2>
        <a:srgbClr val="EEECE1"/>
      </a:lt2>
      <a:accent1>
        <a:srgbClr val="D17230"/>
      </a:accent1>
      <a:accent2>
        <a:srgbClr val="AE0337"/>
      </a:accent2>
      <a:accent3>
        <a:srgbClr val="83BB3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31750">
          <a:solidFill>
            <a:srgbClr val="002060"/>
          </a:solidFill>
        </a:ln>
      </a:spPr>
      <a:bodyPr wrap="square" rtlCol="0">
        <a:spAutoFit/>
      </a:bodyPr>
      <a:lstStyle>
        <a:defPPr>
          <a:defRPr sz="2800" dirty="0" smtClean="0">
            <a:solidFill>
              <a:srgbClr val="FF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lf4template</Template>
  <TotalTime>4467</TotalTime>
  <Words>3571</Words>
  <Application>Microsoft Office PowerPoint</Application>
  <PresentationFormat>全屏显示(4:3)</PresentationFormat>
  <Paragraphs>536</Paragraphs>
  <Slides>79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79</vt:i4>
      </vt:variant>
    </vt:vector>
  </HeadingPairs>
  <TitlesOfParts>
    <vt:vector size="89" baseType="lpstr">
      <vt:lpstr>Times New Roman</vt:lpstr>
      <vt:lpstr>Arial</vt:lpstr>
      <vt:lpstr>MS PGothic</vt:lpstr>
      <vt:lpstr>Wingdings</vt:lpstr>
      <vt:lpstr>Calibri</vt:lpstr>
      <vt:lpstr>lf4template</vt:lpstr>
      <vt:lpstr>MathType 5.0 Equation</vt:lpstr>
      <vt:lpstr>MathType 6.0 Equation</vt:lpstr>
      <vt:lpstr>MathType 4.0 Equation</vt:lpstr>
      <vt:lpstr>Microsoft Equation 3.0</vt:lpstr>
      <vt:lpstr>Section 2.3</vt:lpstr>
      <vt:lpstr>Measures of Central Tendency</vt:lpstr>
      <vt:lpstr>Measure of Central Tendency: Mean</vt:lpstr>
      <vt:lpstr>Example: Finding a Sample Mean</vt:lpstr>
      <vt:lpstr>Measure of Central Tendency: Median</vt:lpstr>
      <vt:lpstr>Example: Finding the Median</vt:lpstr>
      <vt:lpstr>Example: Finding the Median</vt:lpstr>
      <vt:lpstr>Example</vt:lpstr>
      <vt:lpstr>Example - Solution</vt:lpstr>
      <vt:lpstr>Measure of Central Tendency: Mode</vt:lpstr>
      <vt:lpstr>Example: Finding the Mode</vt:lpstr>
      <vt:lpstr>Comparing the Mean and Median</vt:lpstr>
      <vt:lpstr>Using StatCrunch for Mean, Median</vt:lpstr>
      <vt:lpstr>Using StatCrunch for Mean, Median</vt:lpstr>
      <vt:lpstr>Using StatCrunch for Mean, Median</vt:lpstr>
      <vt:lpstr>Using StatCrunch for Mean, Median</vt:lpstr>
      <vt:lpstr>Using StatCrunch for Mean, Median</vt:lpstr>
      <vt:lpstr>Using StatCrunch for Mean, Median</vt:lpstr>
      <vt:lpstr>Weighted Mean</vt:lpstr>
      <vt:lpstr>Example: Finding a Weighted Mean</vt:lpstr>
      <vt:lpstr>Solution: Finding a Weighted Mean</vt:lpstr>
      <vt:lpstr>Using StatCrunch to Find Weighted Mean</vt:lpstr>
      <vt:lpstr>Using StatCrunch to Find Weighted Mean</vt:lpstr>
      <vt:lpstr>Example to Try:  Weighted Mean</vt:lpstr>
      <vt:lpstr>Section 2.4</vt:lpstr>
      <vt:lpstr>Example to Try</vt:lpstr>
      <vt:lpstr>Variation</vt:lpstr>
      <vt:lpstr>Range</vt:lpstr>
      <vt:lpstr>Solution: Finding the Range</vt:lpstr>
      <vt:lpstr>Deviation, Variance, and Standard Deviation for Sample Data</vt:lpstr>
      <vt:lpstr>Step by Step Procedure: Variance and Standard Deviation for a Sample</vt:lpstr>
      <vt:lpstr>Example: Finding the Sample Standard Deviation</vt:lpstr>
      <vt:lpstr>Finding the Sample Standard Deviation</vt:lpstr>
      <vt:lpstr>Solution: Finding the Sample Standard Deviation</vt:lpstr>
      <vt:lpstr>Meaning of Standard Deviation</vt:lpstr>
      <vt:lpstr>Example #1 to Try</vt:lpstr>
      <vt:lpstr>Example #1 – Solution </vt:lpstr>
      <vt:lpstr>Example - Solution</vt:lpstr>
      <vt:lpstr>Using StatCrunch for Sample Standard Deviation</vt:lpstr>
      <vt:lpstr>Using StatCrunch to find Sample Standard Deviation</vt:lpstr>
      <vt:lpstr>Using StatCrunch to find Sample Standard Deviation</vt:lpstr>
      <vt:lpstr>Using StatCrunch to find Sample Standard Deviation</vt:lpstr>
      <vt:lpstr>Using StatCrunch to find Sample Standard Deviation</vt:lpstr>
      <vt:lpstr>Using StatCrunch to find Sample Standard Deviation</vt:lpstr>
      <vt:lpstr>Notation</vt:lpstr>
      <vt:lpstr>Interpreting Standard Deviation: Empirical Rule (68 – 95 – 99.7 Rule)</vt:lpstr>
      <vt:lpstr>Interpreting Standard Deviation: Empirical Rule (68 – 95 – 99.7 Rule)</vt:lpstr>
      <vt:lpstr>Example: Using the Empirical Rule</vt:lpstr>
      <vt:lpstr>Solution: Using the Empirical Rule</vt:lpstr>
      <vt:lpstr>MyMathLab Example</vt:lpstr>
      <vt:lpstr>MyMathLab Example</vt:lpstr>
      <vt:lpstr>MyMathLab Example</vt:lpstr>
      <vt:lpstr>Section 2.5</vt:lpstr>
      <vt:lpstr>Quartiles</vt:lpstr>
      <vt:lpstr>Quartiles</vt:lpstr>
      <vt:lpstr>Quartiles</vt:lpstr>
      <vt:lpstr>Interpretation of Quartiles</vt:lpstr>
      <vt:lpstr>Example: Finding Quartiles</vt:lpstr>
      <vt:lpstr>Solution: Finding Quartiles</vt:lpstr>
      <vt:lpstr>Interquartile Range</vt:lpstr>
      <vt:lpstr>Example: Finding the Interquartile Range</vt:lpstr>
      <vt:lpstr>Using StatCrunch to find Quartiles and IQR</vt:lpstr>
      <vt:lpstr>Using StatCrunch to find Quartiles and IQR</vt:lpstr>
      <vt:lpstr>Using IQR to identify Outliers</vt:lpstr>
      <vt:lpstr>Example – Using IQR to detect Outliers</vt:lpstr>
      <vt:lpstr>Example – Using IQR to detect Outliers</vt:lpstr>
      <vt:lpstr>Example – Using IQR to detect Outliers</vt:lpstr>
      <vt:lpstr>Example – Using IQR to detect Outliers</vt:lpstr>
      <vt:lpstr>Example – Using IQR to detect Outliers</vt:lpstr>
      <vt:lpstr>Box-and-Whisker Plot</vt:lpstr>
      <vt:lpstr>Drawing a Box-and-Whisker Plot</vt:lpstr>
      <vt:lpstr>Using StatCrunch for Box and Whisker Plot</vt:lpstr>
      <vt:lpstr>Using StatCrunch for Box and Whisker Plot</vt:lpstr>
      <vt:lpstr>The Standard Score</vt:lpstr>
      <vt:lpstr>Example: Comparing z-Scores from Different Data Sets</vt:lpstr>
      <vt:lpstr>Solution: Comparing z-Scores from Different Data Sets</vt:lpstr>
      <vt:lpstr>Z-score Summary</vt:lpstr>
      <vt:lpstr>MyStatLab Example</vt:lpstr>
      <vt:lpstr>MyStatLab Example</vt:lpstr>
    </vt:vector>
  </TitlesOfParts>
  <Company>© 2012 Pearson Prentice Hall. All rights reserved.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Descriptive Statistics</dc:subject>
  <dc:creator>Ron Larson, Betsy Farber</dc:creator>
  <dc:description/>
  <cp:lastModifiedBy>qiu shi</cp:lastModifiedBy>
  <cp:revision>391</cp:revision>
  <dcterms:created xsi:type="dcterms:W3CDTF">2011-08-04T20:11:58Z</dcterms:created>
  <dcterms:modified xsi:type="dcterms:W3CDTF">2022-07-10T04:59:53Z</dcterms:modified>
</cp:coreProperties>
</file>