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6" r:id="rId4"/>
    <p:sldId id="337" r:id="rId5"/>
    <p:sldId id="338" r:id="rId6"/>
    <p:sldId id="355" r:id="rId7"/>
    <p:sldId id="342" r:id="rId8"/>
    <p:sldId id="343" r:id="rId9"/>
    <p:sldId id="341" r:id="rId10"/>
    <p:sldId id="356" r:id="rId11"/>
    <p:sldId id="344" r:id="rId12"/>
    <p:sldId id="345" r:id="rId13"/>
    <p:sldId id="357" r:id="rId14"/>
    <p:sldId id="346" r:id="rId15"/>
    <p:sldId id="347" r:id="rId16"/>
    <p:sldId id="339" r:id="rId17"/>
    <p:sldId id="348" r:id="rId18"/>
    <p:sldId id="358" r:id="rId19"/>
    <p:sldId id="349" r:id="rId20"/>
    <p:sldId id="350" r:id="rId21"/>
    <p:sldId id="353" r:id="rId22"/>
    <p:sldId id="354" r:id="rId23"/>
    <p:sldId id="359" r:id="rId24"/>
    <p:sldId id="360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2C"/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40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Using Threads in Java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#9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2022 </a:t>
            </a:r>
            <a:r>
              <a:rPr lang="en-US" altLang="zh-CN" sz="3600" dirty="0">
                <a:solidFill>
                  <a:srgbClr val="00B050"/>
                </a:solidFill>
                <a:latin typeface="Trebuchet"/>
              </a:rPr>
              <a:t>Spring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2</a:t>
            </a:r>
          </a:p>
        </p:txBody>
      </p:sp>
    </p:spTree>
    <p:extLst>
      <p:ext uri="{BB962C8B-B14F-4D97-AF65-F5344CB8AC3E}">
        <p14:creationId xmlns:p14="http://schemas.microsoft.com/office/powerpoint/2010/main" val="1244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FindMax.java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</a:t>
            </a:r>
            <a:r>
              <a:rPr lang="en-US" sz="2400" dirty="0">
                <a:solidFill>
                  <a:srgbClr val="FF0000"/>
                </a:solidFill>
                <a:latin typeface="Trebuchet"/>
              </a:rPr>
              <a:t>Canvas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10862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2: Why threads can make your program run faster?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9529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5" y="1037275"/>
            <a:ext cx="11195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class that prints the maximum value of a given array of 90 elements</a:t>
            </a:r>
          </a:p>
          <a:p>
            <a:endParaRPr lang="en-US" sz="2400" dirty="0"/>
          </a:p>
          <a:p>
            <a:r>
              <a:rPr lang="en-US" sz="2400" dirty="0"/>
              <a:t>This is a single threaded version.</a:t>
            </a:r>
          </a:p>
          <a:p>
            <a:endParaRPr lang="en-US" sz="2400" dirty="0"/>
          </a:p>
          <a:p>
            <a:r>
              <a:rPr lang="en-US" sz="2400" dirty="0"/>
              <a:t>Create a multi-thread version with 3 threads, </a:t>
            </a:r>
          </a:p>
          <a:p>
            <a:endParaRPr lang="en-US" sz="2400" dirty="0"/>
          </a:p>
          <a:p>
            <a:r>
              <a:rPr lang="en-US" sz="2400" dirty="0"/>
              <a:t>one thread finds the max among the cells [0,29] </a:t>
            </a:r>
          </a:p>
          <a:p>
            <a:r>
              <a:rPr lang="en-US" sz="2400" dirty="0"/>
              <a:t>another thread the max among the cells [30,59] </a:t>
            </a:r>
          </a:p>
          <a:p>
            <a:r>
              <a:rPr lang="en-US" sz="2400" dirty="0"/>
              <a:t>another thread the max among the cells [60,89]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/>
              <a:t>Compare the results of the three threads and print at console the max value.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2: Why threads are important in JAVAFX?</a:t>
            </a:r>
            <a:endParaRPr lang="en-US" sz="2800" b="1" dirty="0">
              <a:latin typeface="Trebuche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7944" y="1794611"/>
            <a:ext cx="8920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findMax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end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you should NOT change this function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i="1" dirty="0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400" b="1" i="1" dirty="0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+ 1;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&lt;=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end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i="1" dirty="0" err="1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mr-IN" sz="1400" b="1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] &gt; </a:t>
            </a:r>
            <a:r>
              <a:rPr lang="mr-IN" sz="1400" b="1" i="1" dirty="0" err="1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400" dirty="0" err="1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400" i="1" dirty="0" err="1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mr-IN" sz="1400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mr-IN" sz="1400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i="1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00" y="5208815"/>
            <a:ext cx="4547586" cy="14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3</a:t>
            </a:r>
          </a:p>
        </p:txBody>
      </p:sp>
    </p:spTree>
    <p:extLst>
      <p:ext uri="{BB962C8B-B14F-4D97-AF65-F5344CB8AC3E}">
        <p14:creationId xmlns:p14="http://schemas.microsoft.com/office/powerpoint/2010/main" val="203819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RacyCounter.java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</a:t>
            </a:r>
            <a:r>
              <a:rPr lang="en-US" sz="2400" dirty="0">
                <a:solidFill>
                  <a:srgbClr val="FF0000"/>
                </a:solidFill>
                <a:latin typeface="Trebuchet"/>
              </a:rPr>
              <a:t>Canvas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98872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5" y="1037275"/>
            <a:ext cx="11195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class there are two threads that increment concurrently a shared counter 10 Millions times each. </a:t>
            </a:r>
          </a:p>
          <a:p>
            <a:endParaRPr lang="en-US" sz="2400" dirty="0"/>
          </a:p>
          <a:p>
            <a:r>
              <a:rPr lang="en-US" sz="2400" dirty="0"/>
              <a:t>At the end of the execution the counter should have a value of 20 Millions.</a:t>
            </a:r>
          </a:p>
          <a:p>
            <a:r>
              <a:rPr lang="en-US" sz="2400" dirty="0"/>
              <a:t>However, due to race condition this is not the case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7853" y="191948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1" y="2837375"/>
            <a:ext cx="10243082" cy="11421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6571" y="400414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</a:t>
            </a:r>
            <a:r>
              <a:rPr lang="en-US" sz="2400" b="1">
                <a:latin typeface="Monaco" charset="0"/>
              </a:rPr>
              <a:t>	THREAD 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374571" y="39795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181763" y="45147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5120" y="49335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7120" y="4470003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temp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53120" y="4933590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temp =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7844" y="5370525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counter =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3844" y="5745425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counter =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6465" y="6297813"/>
            <a:ext cx="4260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race conditions counter </a:t>
            </a:r>
            <a:r>
              <a:rPr lang="en-US" sz="2000" b="1" dirty="0">
                <a:solidFill>
                  <a:srgbClr val="FF0000"/>
                </a:solidFill>
              </a:rPr>
              <a:t>should be 7</a:t>
            </a:r>
          </a:p>
        </p:txBody>
      </p:sp>
    </p:spTree>
    <p:extLst>
      <p:ext uri="{BB962C8B-B14F-4D97-AF65-F5344CB8AC3E}">
        <p14:creationId xmlns:p14="http://schemas.microsoft.com/office/powerpoint/2010/main" val="29664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1815" y="18322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537916" y="5132156"/>
            <a:ext cx="1433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l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must be the same object instance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                   or it can be the same static reference, for example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MyClass.class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028" y="12838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071524" y="281071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0048" y="772803"/>
            <a:ext cx="11195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Synchronized blocks can avoid race condition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8638" y="13338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950030" y="2099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6863" y="33996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387" y="2055152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temp =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8377" y="3161681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temp =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84" y="2370850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counter = 6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334" y="3479807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counter = 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38648" y="30506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1028" y="3050667"/>
            <a:ext cx="2555835" cy="221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406" y="715168"/>
            <a:ext cx="11195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Add a synchronized block to prevent the race condition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have completed this exercise if you can see at the console the following message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7853" y="191948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1238388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Runnable{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mr-IN" sz="16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600" b="1" dirty="0" err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mr-IN" sz="16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mr-IN" sz="1600" b="1" i="1" dirty="0">
                <a:solidFill>
                  <a:srgbClr val="0000C0"/>
                </a:solidFill>
                <a:latin typeface="Monaco" charset="0"/>
              </a:rPr>
              <a:t>ITERATIONS</a:t>
            </a:r>
            <a:r>
              <a:rPr lang="mr-IN" sz="1600" b="1" i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mr-IN" sz="1600" b="1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i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dirty="0">
                <a:solidFill>
                  <a:srgbClr val="3F7F5F"/>
                </a:solidFill>
                <a:latin typeface="Monaco" charset="0"/>
              </a:rPr>
              <a:t>//add synchronization here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+1;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30" y="4870152"/>
            <a:ext cx="6761427" cy="13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8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4</a:t>
            </a:r>
          </a:p>
        </p:txBody>
      </p:sp>
    </p:spTree>
    <p:extLst>
      <p:ext uri="{BB962C8B-B14F-4D97-AF65-F5344CB8AC3E}">
        <p14:creationId xmlns:p14="http://schemas.microsoft.com/office/powerpoint/2010/main" val="80583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LettersUI.java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Canvas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27984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create and use Java Threads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why they are important 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synchronize and coordinate multiple threads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8" y="4617184"/>
            <a:ext cx="3269633" cy="1648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4450604"/>
            <a:ext cx="3964059" cy="1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4" y="775162"/>
            <a:ext cx="111959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JavaFX application displays 3 letters </a:t>
            </a:r>
          </a:p>
          <a:p>
            <a:r>
              <a:rPr lang="en-US" sz="2800" dirty="0"/>
              <a:t>A, B, C intermittently.</a:t>
            </a:r>
          </a:p>
          <a:p>
            <a:endParaRPr lang="en-US" sz="2800" dirty="0"/>
          </a:p>
          <a:p>
            <a:r>
              <a:rPr lang="en-US" sz="2800" dirty="0"/>
              <a:t>At each letter is associated a Thread.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letters appear and disappear for a random period of time that ranges from 1 to 3 seconds. We achieve this using </a:t>
            </a:r>
            <a:r>
              <a:rPr lang="en-US" sz="2800" dirty="0" err="1"/>
              <a:t>Thread.sleep</a:t>
            </a:r>
            <a:r>
              <a:rPr lang="en-US" sz="2800" dirty="0"/>
              <a:t>(time);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12" y="705915"/>
            <a:ext cx="3797300" cy="222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181456" y="4685863"/>
            <a:ext cx="13123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Random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rn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Random();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b="1" dirty="0" err="1">
                <a:solidFill>
                  <a:srgbClr val="6A3E3E"/>
                </a:solidFill>
                <a:latin typeface="Monaco" charset="0"/>
              </a:rPr>
              <a:t>range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= 3000 - 1000 + 1;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randomNum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rn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+ 1000;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yield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sleep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Monaco" charset="0"/>
              </a:rPr>
              <a:t>randomNum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1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STEP 1: </a:t>
            </a:r>
          </a:p>
          <a:p>
            <a:r>
              <a:rPr lang="en-US" sz="2800" dirty="0"/>
              <a:t>You have to add two more letters “D” and “E”, therefore two more threads.</a:t>
            </a:r>
          </a:p>
          <a:p>
            <a:endParaRPr lang="en-US" sz="2800" dirty="0"/>
          </a:p>
          <a:p>
            <a:r>
              <a:rPr lang="en-US" sz="2800" dirty="0"/>
              <a:t>Launch the Threads like is done for the letters A, B and C</a:t>
            </a:r>
          </a:p>
          <a:p>
            <a:endParaRPr lang="en-US" sz="2800" dirty="0"/>
          </a:p>
          <a:p>
            <a:r>
              <a:rPr lang="en-US" sz="2800" dirty="0"/>
              <a:t>STEP2:</a:t>
            </a:r>
          </a:p>
          <a:p>
            <a:r>
              <a:rPr lang="en-US" sz="2800" dirty="0"/>
              <a:t>You have to control the threads and make that only one letter can be visible at a given time. For example, situation like this should not be possible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41" y="4462260"/>
            <a:ext cx="379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a </a:t>
            </a:r>
            <a:r>
              <a:rPr lang="en-US" sz="2800" b="1" dirty="0"/>
              <a:t>letter (Thread)</a:t>
            </a:r>
            <a:r>
              <a:rPr lang="en-US" sz="2800" dirty="0"/>
              <a:t> is ready to appear, it has to </a:t>
            </a:r>
            <a:r>
              <a:rPr lang="en-US" sz="3600" b="1" dirty="0">
                <a:solidFill>
                  <a:srgbClr val="00B050"/>
                </a:solidFill>
              </a:rPr>
              <a:t>wait</a:t>
            </a:r>
            <a:r>
              <a:rPr lang="en-US" sz="2800" dirty="0"/>
              <a:t> if another </a:t>
            </a:r>
            <a:r>
              <a:rPr lang="en-US" sz="2800" b="1" dirty="0"/>
              <a:t>letter (Thread) </a:t>
            </a:r>
            <a:r>
              <a:rPr lang="en-US" sz="2800" dirty="0"/>
              <a:t>is currently visible in the screen. </a:t>
            </a:r>
          </a:p>
          <a:p>
            <a:endParaRPr lang="en-US" sz="2800" dirty="0"/>
          </a:p>
          <a:p>
            <a:r>
              <a:rPr lang="en-US" sz="2800" dirty="0"/>
              <a:t>Once the letter that is currently visible decides to disappear, it </a:t>
            </a:r>
            <a:r>
              <a:rPr lang="en-US" sz="3600" b="1" dirty="0">
                <a:solidFill>
                  <a:srgbClr val="00B050"/>
                </a:solidFill>
              </a:rPr>
              <a:t>notifies</a:t>
            </a:r>
            <a:r>
              <a:rPr lang="en-US" sz="2800" b="1" dirty="0"/>
              <a:t> </a:t>
            </a:r>
            <a:r>
              <a:rPr lang="en-US" sz="2800" dirty="0"/>
              <a:t>that one of the waiting letters can now appear</a:t>
            </a:r>
            <a:endParaRPr lang="en-US" sz="2800" b="1" dirty="0"/>
          </a:p>
          <a:p>
            <a:pPr algn="ctr"/>
            <a:r>
              <a:rPr lang="en-US" sz="2800" b="1" dirty="0"/>
              <a:t>Implement it with wait/notify in method </a:t>
            </a:r>
            <a:r>
              <a:rPr lang="en-US" sz="2800" b="1" dirty="0" err="1"/>
              <a:t>showText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306168" y="373534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</a:t>
            </a:r>
            <a:r>
              <a:rPr lang="en-US" sz="2400" b="1">
                <a:latin typeface="Monaco" charset="0"/>
              </a:rPr>
              <a:t>	THREAD 1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-2052003" y="4370631"/>
            <a:ext cx="12736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condition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	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}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2187" y="37353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316640" y="4546716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.notify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7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can use the object instance </a:t>
            </a:r>
            <a:r>
              <a:rPr lang="en-US" sz="2800" b="1" dirty="0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sz="2800" dirty="0"/>
              <a:t>, in this case you can omit </a:t>
            </a:r>
            <a:r>
              <a:rPr lang="en-US" sz="2800" b="1" dirty="0">
                <a:solidFill>
                  <a:srgbClr val="7F0055"/>
                </a:solidFill>
                <a:latin typeface="Monaco" charset="0"/>
              </a:rPr>
              <a:t>this </a:t>
            </a:r>
            <a:r>
              <a:rPr lang="en-US" sz="2800" dirty="0"/>
              <a:t>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667" y="1494873"/>
            <a:ext cx="12042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showText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(Text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show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…………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this.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notify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667" y="4385228"/>
            <a:ext cx="12042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showText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(Text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show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…………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notify();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9818" y="3445690"/>
            <a:ext cx="1717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SAME 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696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finish the exercise if only one letter can be visible at a given 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48" y="1721361"/>
            <a:ext cx="3797300" cy="219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47" y="4274125"/>
            <a:ext cx="3810000" cy="218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06" y="2001122"/>
            <a:ext cx="3797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</a:t>
            </a:r>
            <a:r>
              <a:rPr lang="en-US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#9</a:t>
            </a:r>
            <a:endParaRPr lang="en-US" dirty="0">
              <a:solidFill>
                <a:srgbClr val="00206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Outline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7" y="1371314"/>
            <a:ext cx="97598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Introduction on Java Threads and how to use them (5 minutes)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You have 4 exercises to complete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Show your code to TAs for marking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8" y="4617184"/>
            <a:ext cx="3269633" cy="1648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4450604"/>
            <a:ext cx="3964059" cy="1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162" y="69908"/>
            <a:ext cx="7424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How to create and launch Threads?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6915" y="676990"/>
            <a:ext cx="104013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Throwable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runThread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runThread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Thread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.start();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Runnable{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//things to do   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162" y="69908"/>
            <a:ext cx="7424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How to get a result from a Thread?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00199" y="1903512"/>
            <a:ext cx="10401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task1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(10));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Thread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Thread(</a:t>
            </a:r>
            <a:r>
              <a:rPr lang="en-US" dirty="0">
                <a:latin typeface="Monaco" charset="0"/>
              </a:rPr>
              <a:t>task1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.start();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56353" y="743911"/>
            <a:ext cx="92909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Runnable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getOutput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doSomething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  <a:r>
              <a:rPr lang="mr-IN" dirty="0">
                <a:solidFill>
                  <a:srgbClr val="3F7F5F"/>
                </a:solidFill>
                <a:latin typeface="Monaco" charset="0"/>
              </a:rPr>
              <a:t> 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}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600199" y="2777582"/>
            <a:ext cx="8512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.join();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wait until t1 is done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ie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ie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(task1.getOutput());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EXERCISE # 1</a:t>
            </a:r>
          </a:p>
        </p:txBody>
      </p:sp>
    </p:spTree>
    <p:extLst>
      <p:ext uri="{BB962C8B-B14F-4D97-AF65-F5344CB8AC3E}">
        <p14:creationId xmlns:p14="http://schemas.microsoft.com/office/powerpoint/2010/main" val="13466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UnresponsiveUI.java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</a:t>
            </a:r>
            <a:r>
              <a:rPr lang="en-US" sz="2400" dirty="0">
                <a:solidFill>
                  <a:srgbClr val="FF0000"/>
                </a:solidFill>
                <a:latin typeface="Trebuchet"/>
              </a:rPr>
              <a:t>Canvas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“lab9”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1113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6" y="1037275"/>
            <a:ext cx="10700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unresponsive JavaFX GUI Once you press start, the program starts to print “hello!” to the console and the GUI becomes unresponsive and therefore you cannot press stop button!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2355179"/>
            <a:ext cx="7769771" cy="5733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300" y="3700201"/>
            <a:ext cx="18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PRESS 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5743" y="5532130"/>
            <a:ext cx="186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GUI DOES NOT RESPOND PRESS 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57101" y="5755821"/>
            <a:ext cx="568642" cy="475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404" y="919700"/>
            <a:ext cx="11315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a thread that is invoked when the button start is pressed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The exercise is completed if you can press the STOP button after pressing the START button. A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messagebox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will appear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51249" y="1291119"/>
            <a:ext cx="10140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buttonStart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.setOnAction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&gt;()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handle(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stop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false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stop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Monaco" charset="0"/>
              </a:rPr>
              <a:t>"hello!"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7497" y="2485806"/>
            <a:ext cx="8376558" cy="811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57733" y="2508520"/>
            <a:ext cx="3862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Monaco" charset="0"/>
              </a:rPr>
              <a:t> MAKE A THREAD EXECUTE THIS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87" y="4685713"/>
            <a:ext cx="4205768" cy="20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1697</Words>
  <Application>Microsoft Office PowerPoint</Application>
  <PresentationFormat>宽屏</PresentationFormat>
  <Paragraphs>269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#9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343</cp:revision>
  <cp:lastPrinted>2016-10-29T09:50:14Z</cp:lastPrinted>
  <dcterms:created xsi:type="dcterms:W3CDTF">2015-02-09T14:16:17Z</dcterms:created>
  <dcterms:modified xsi:type="dcterms:W3CDTF">2022-04-23T14:16:21Z</dcterms:modified>
</cp:coreProperties>
</file>