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e8553ce6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e8553ce6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3b0b791f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3b0b791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3b0b791f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3b0b791f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e8553ce6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e8553ce6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e8553ce6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e8553ce6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e8553ce6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e8553ce6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Asians make up 5.7 percent of the United States population while Black Americans make up 13.4 percent of the United States population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e8553ce6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e8553ce6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e8553ce6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e8553ce6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White Race Group has a reported population of approximately 54 million. Contrasted with the approximately 3.2 million for the Asian Race group, we can see the large gap in population demographics of the workforce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03d8d8c8c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03d8d8c8c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similar vein, we see the White Race group reporting an increase in skill level due to use of specialized software at around 7.3 million employees. This contrasts with the next largest race group of Asian employees reporting at around 550 thousand.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03d8d8c8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503d8d8c8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looking at how specialized technology software is used in the workplace, we can see that an overwhelming proportion of survey participants who report moderate or high uses of specialized software are white. The first donut chart represents the moderate to high use of these workforce participants. The remaining 8-8.5% of workforce members can be viewed in </a:t>
            </a:r>
            <a:r>
              <a:rPr lang="en"/>
              <a:t>greater detail in the lower visualization on the page.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e8553ce6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e8553ce6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03d8d8c8c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503d8d8c8c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503d8d8c8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503d8d8c8c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e8553ce6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e8553ce6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e8553ce6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e8553ce6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03d8d8c8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03d8d8c8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3b0b791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3b0b791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03d8d8c8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03d8d8c8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03d8d8c8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03d8d8c8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03d8d8c8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03d8d8c8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census.gov/programs-surveys/abs/about.html" TargetMode="External"/><Relationship Id="rId4" Type="http://schemas.openxmlformats.org/officeDocument/2006/relationships/hyperlink" Target="https://www.census.gov/data/developers/data-sets/abs.2019.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Demographics in American Businesses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Emily Atkinson, Elsa Carlson, Ryan Gamilo, and Nolan Thomas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629175" y="57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Owners by Business Acquisition Date</a:t>
            </a:r>
            <a:endParaRPr/>
          </a:p>
        </p:txBody>
      </p:sp>
      <p:pic>
        <p:nvPicPr>
          <p:cNvPr id="149" name="Google Shape;149;p22"/>
          <p:cNvPicPr preferRelativeResize="0"/>
          <p:nvPr/>
        </p:nvPicPr>
        <p:blipFill>
          <a:blip r:embed="rId3">
            <a:alphaModFix/>
          </a:blip>
          <a:stretch>
            <a:fillRect/>
          </a:stretch>
        </p:blipFill>
        <p:spPr>
          <a:xfrm>
            <a:off x="1934176" y="1513500"/>
            <a:ext cx="5614525" cy="3544025"/>
          </a:xfrm>
          <a:prstGeom prst="rect">
            <a:avLst/>
          </a:prstGeom>
          <a:noFill/>
          <a:ln>
            <a:noFill/>
          </a:ln>
        </p:spPr>
      </p:pic>
      <p:sp>
        <p:nvSpPr>
          <p:cNvPr id="150" name="Google Shape;150;p22"/>
          <p:cNvSpPr txBox="1"/>
          <p:nvPr>
            <p:ph idx="1" type="body"/>
          </p:nvPr>
        </p:nvSpPr>
        <p:spPr>
          <a:xfrm>
            <a:off x="799650" y="1208925"/>
            <a:ext cx="7544700" cy="406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i="1" lang="en" sz="1125"/>
              <a:t>What is the overall breakdown of when these business owners acquired their business?</a:t>
            </a:r>
            <a:endParaRPr i="1" sz="1125"/>
          </a:p>
          <a:p>
            <a:pPr indent="0" lvl="0" marL="0" rtl="0" algn="l">
              <a:lnSpc>
                <a:spcPct val="95000"/>
              </a:lnSpc>
              <a:spcBef>
                <a:spcPts val="1200"/>
              </a:spcBef>
              <a:spcAft>
                <a:spcPts val="1200"/>
              </a:spcAft>
              <a:buSzPts val="275"/>
              <a:buNone/>
            </a:pPr>
            <a:r>
              <a:t/>
            </a:r>
            <a:endParaRPr i="1" sz="112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514525" y="444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Minority vs Nonminority Business Owners by Business Acquisition Date</a:t>
            </a:r>
            <a:endParaRPr/>
          </a:p>
        </p:txBody>
      </p:sp>
      <p:pic>
        <p:nvPicPr>
          <p:cNvPr id="156" name="Google Shape;156;p23"/>
          <p:cNvPicPr preferRelativeResize="0"/>
          <p:nvPr/>
        </p:nvPicPr>
        <p:blipFill>
          <a:blip r:embed="rId3">
            <a:alphaModFix/>
          </a:blip>
          <a:stretch>
            <a:fillRect/>
          </a:stretch>
        </p:blipFill>
        <p:spPr>
          <a:xfrm>
            <a:off x="1747925" y="1537925"/>
            <a:ext cx="5680175" cy="3605575"/>
          </a:xfrm>
          <a:prstGeom prst="rect">
            <a:avLst/>
          </a:prstGeom>
          <a:noFill/>
          <a:ln>
            <a:noFill/>
          </a:ln>
        </p:spPr>
      </p:pic>
      <p:sp>
        <p:nvSpPr>
          <p:cNvPr id="157" name="Google Shape;157;p23"/>
          <p:cNvSpPr txBox="1"/>
          <p:nvPr>
            <p:ph idx="1" type="body"/>
          </p:nvPr>
        </p:nvSpPr>
        <p:spPr>
          <a:xfrm>
            <a:off x="799650" y="1208925"/>
            <a:ext cx="7544700" cy="406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i="1" lang="en" sz="1125"/>
              <a:t>What is the racial breakdown of business owners relative to the year they acquired their business?</a:t>
            </a:r>
            <a:endParaRPr i="1" sz="1125"/>
          </a:p>
          <a:p>
            <a:pPr indent="0" lvl="0" marL="0" rtl="0" algn="l">
              <a:lnSpc>
                <a:spcPct val="95000"/>
              </a:lnSpc>
              <a:spcBef>
                <a:spcPts val="1200"/>
              </a:spcBef>
              <a:spcAft>
                <a:spcPts val="1200"/>
              </a:spcAft>
              <a:buSzPts val="275"/>
              <a:buNone/>
            </a:pPr>
            <a:r>
              <a:t/>
            </a:r>
            <a:endParaRPr i="1" sz="112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500200" y="416025"/>
            <a:ext cx="8110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Owners by Race &amp; Business Acquisition Date</a:t>
            </a:r>
            <a:endParaRPr/>
          </a:p>
        </p:txBody>
      </p:sp>
      <p:sp>
        <p:nvSpPr>
          <p:cNvPr id="163" name="Google Shape;163;p24"/>
          <p:cNvSpPr txBox="1"/>
          <p:nvPr>
            <p:ph idx="1" type="body"/>
          </p:nvPr>
        </p:nvSpPr>
        <p:spPr>
          <a:xfrm>
            <a:off x="799650" y="1208925"/>
            <a:ext cx="7544700" cy="406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i="1" lang="en" sz="1125"/>
              <a:t>What is the particular demographic breakdown of business owners’ race relative to when they acquired their business?</a:t>
            </a:r>
            <a:endParaRPr i="1" sz="1125"/>
          </a:p>
          <a:p>
            <a:pPr indent="0" lvl="0" marL="0" rtl="0" algn="l">
              <a:lnSpc>
                <a:spcPct val="95000"/>
              </a:lnSpc>
              <a:spcBef>
                <a:spcPts val="1200"/>
              </a:spcBef>
              <a:spcAft>
                <a:spcPts val="1200"/>
              </a:spcAft>
              <a:buSzPts val="275"/>
              <a:buNone/>
            </a:pPr>
            <a:r>
              <a:t/>
            </a:r>
            <a:endParaRPr i="1" sz="1125"/>
          </a:p>
        </p:txBody>
      </p:sp>
      <p:pic>
        <p:nvPicPr>
          <p:cNvPr id="164" name="Google Shape;164;p24"/>
          <p:cNvPicPr preferRelativeResize="0"/>
          <p:nvPr/>
        </p:nvPicPr>
        <p:blipFill>
          <a:blip r:embed="rId3">
            <a:alphaModFix/>
          </a:blip>
          <a:stretch>
            <a:fillRect/>
          </a:stretch>
        </p:blipFill>
        <p:spPr>
          <a:xfrm>
            <a:off x="1079300" y="1486375"/>
            <a:ext cx="7265049" cy="35996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7650" y="579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Breakdown of Firms by Years in Business</a:t>
            </a:r>
            <a:endParaRPr/>
          </a:p>
        </p:txBody>
      </p:sp>
      <p:sp>
        <p:nvSpPr>
          <p:cNvPr id="170" name="Google Shape;170;p25"/>
          <p:cNvSpPr txBox="1"/>
          <p:nvPr>
            <p:ph idx="1" type="body"/>
          </p:nvPr>
        </p:nvSpPr>
        <p:spPr>
          <a:xfrm>
            <a:off x="799650" y="1208925"/>
            <a:ext cx="7544700" cy="406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i="1" lang="en" sz="1125"/>
              <a:t>What does the demographic makeup of employees look like in relation to the longevity of the business?</a:t>
            </a:r>
            <a:endParaRPr i="1" sz="1125"/>
          </a:p>
          <a:p>
            <a:pPr indent="0" lvl="0" marL="0" rtl="0" algn="l">
              <a:lnSpc>
                <a:spcPct val="95000"/>
              </a:lnSpc>
              <a:spcBef>
                <a:spcPts val="1200"/>
              </a:spcBef>
              <a:spcAft>
                <a:spcPts val="1200"/>
              </a:spcAft>
              <a:buSzPts val="275"/>
              <a:buNone/>
            </a:pPr>
            <a:r>
              <a:t/>
            </a:r>
            <a:endParaRPr i="1" sz="1125"/>
          </a:p>
        </p:txBody>
      </p:sp>
      <p:pic>
        <p:nvPicPr>
          <p:cNvPr id="171" name="Google Shape;171;p25"/>
          <p:cNvPicPr preferRelativeResize="0"/>
          <p:nvPr/>
        </p:nvPicPr>
        <p:blipFill>
          <a:blip r:embed="rId3">
            <a:alphaModFix/>
          </a:blip>
          <a:stretch>
            <a:fillRect/>
          </a:stretch>
        </p:blipFill>
        <p:spPr>
          <a:xfrm>
            <a:off x="85175" y="1709788"/>
            <a:ext cx="5037100" cy="2032318"/>
          </a:xfrm>
          <a:prstGeom prst="rect">
            <a:avLst/>
          </a:prstGeom>
          <a:noFill/>
          <a:ln>
            <a:noFill/>
          </a:ln>
        </p:spPr>
      </p:pic>
      <p:pic>
        <p:nvPicPr>
          <p:cNvPr id="172" name="Google Shape;172;p25"/>
          <p:cNvPicPr preferRelativeResize="0"/>
          <p:nvPr/>
        </p:nvPicPr>
        <p:blipFill>
          <a:blip r:embed="rId4">
            <a:alphaModFix/>
          </a:blip>
          <a:stretch>
            <a:fillRect/>
          </a:stretch>
        </p:blipFill>
        <p:spPr>
          <a:xfrm>
            <a:off x="4106900" y="2953247"/>
            <a:ext cx="5037100" cy="20559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7650" y="610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Employee Breakdown by Race and Years in Business</a:t>
            </a:r>
            <a:endParaRPr/>
          </a:p>
        </p:txBody>
      </p:sp>
      <p:sp>
        <p:nvSpPr>
          <p:cNvPr id="178" name="Google Shape;178;p26"/>
          <p:cNvSpPr txBox="1"/>
          <p:nvPr>
            <p:ph idx="1" type="body"/>
          </p:nvPr>
        </p:nvSpPr>
        <p:spPr>
          <a:xfrm>
            <a:off x="799650" y="1319050"/>
            <a:ext cx="7544700" cy="406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i="1" lang="en" sz="1125"/>
              <a:t>What does the demographic makeup of employees look like in relation to the longevity of the business?</a:t>
            </a:r>
            <a:endParaRPr i="1" sz="1125"/>
          </a:p>
          <a:p>
            <a:pPr indent="0" lvl="0" marL="0" rtl="0" algn="l">
              <a:lnSpc>
                <a:spcPct val="95000"/>
              </a:lnSpc>
              <a:spcBef>
                <a:spcPts val="1200"/>
              </a:spcBef>
              <a:spcAft>
                <a:spcPts val="1200"/>
              </a:spcAft>
              <a:buSzPts val="275"/>
              <a:buNone/>
            </a:pPr>
            <a:r>
              <a:t/>
            </a:r>
            <a:endParaRPr i="1" sz="1125"/>
          </a:p>
        </p:txBody>
      </p:sp>
      <p:pic>
        <p:nvPicPr>
          <p:cNvPr id="179" name="Google Shape;179;p26"/>
          <p:cNvPicPr preferRelativeResize="0"/>
          <p:nvPr/>
        </p:nvPicPr>
        <p:blipFill>
          <a:blip r:embed="rId3">
            <a:alphaModFix/>
          </a:blip>
          <a:stretch>
            <a:fillRect/>
          </a:stretch>
        </p:blipFill>
        <p:spPr>
          <a:xfrm>
            <a:off x="144475" y="1804175"/>
            <a:ext cx="8855051" cy="315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7650" y="642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40"/>
              <a:t>Non-White </a:t>
            </a:r>
            <a:r>
              <a:rPr lang="en" sz="1840"/>
              <a:t>Employee Breakdown by Race and Years in Business</a:t>
            </a:r>
            <a:endParaRPr sz="1840"/>
          </a:p>
          <a:p>
            <a:pPr indent="0" lvl="0" marL="0" rtl="0" algn="l">
              <a:spcBef>
                <a:spcPts val="0"/>
              </a:spcBef>
              <a:spcAft>
                <a:spcPts val="0"/>
              </a:spcAft>
              <a:buSzPts val="990"/>
              <a:buNone/>
            </a:pPr>
            <a:r>
              <a:t/>
            </a:r>
            <a:endParaRPr sz="1840"/>
          </a:p>
        </p:txBody>
      </p:sp>
      <p:sp>
        <p:nvSpPr>
          <p:cNvPr id="185" name="Google Shape;185;p27"/>
          <p:cNvSpPr txBox="1"/>
          <p:nvPr>
            <p:ph idx="1" type="body"/>
          </p:nvPr>
        </p:nvSpPr>
        <p:spPr>
          <a:xfrm>
            <a:off x="799650" y="1350500"/>
            <a:ext cx="7544700" cy="406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i="1" lang="en" sz="1125"/>
              <a:t>What does the demographic makeup of employees look like in relation to the longevity of the business?</a:t>
            </a:r>
            <a:endParaRPr i="1" sz="1125"/>
          </a:p>
          <a:p>
            <a:pPr indent="0" lvl="0" marL="0" rtl="0" algn="l">
              <a:lnSpc>
                <a:spcPct val="95000"/>
              </a:lnSpc>
              <a:spcBef>
                <a:spcPts val="1200"/>
              </a:spcBef>
              <a:spcAft>
                <a:spcPts val="1200"/>
              </a:spcAft>
              <a:buSzPts val="275"/>
              <a:buNone/>
            </a:pPr>
            <a:r>
              <a:t/>
            </a:r>
            <a:endParaRPr i="1" sz="1125"/>
          </a:p>
        </p:txBody>
      </p:sp>
      <p:pic>
        <p:nvPicPr>
          <p:cNvPr id="186" name="Google Shape;186;p27"/>
          <p:cNvPicPr preferRelativeResize="0"/>
          <p:nvPr/>
        </p:nvPicPr>
        <p:blipFill>
          <a:blip r:embed="rId3">
            <a:alphaModFix/>
          </a:blip>
          <a:stretch>
            <a:fillRect/>
          </a:stretch>
        </p:blipFill>
        <p:spPr>
          <a:xfrm>
            <a:off x="93642" y="1757000"/>
            <a:ext cx="8956708" cy="318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7650" y="595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Employee Breakdown by Sex and Years in Business</a:t>
            </a:r>
            <a:endParaRPr/>
          </a:p>
          <a:p>
            <a:pPr indent="0" lvl="0" marL="0" rtl="0" algn="l">
              <a:spcBef>
                <a:spcPts val="0"/>
              </a:spcBef>
              <a:spcAft>
                <a:spcPts val="0"/>
              </a:spcAft>
              <a:buNone/>
            </a:pPr>
            <a:r>
              <a:t/>
            </a:r>
            <a:endParaRPr/>
          </a:p>
        </p:txBody>
      </p:sp>
      <p:sp>
        <p:nvSpPr>
          <p:cNvPr id="192" name="Google Shape;192;p28"/>
          <p:cNvSpPr txBox="1"/>
          <p:nvPr>
            <p:ph idx="1" type="body"/>
          </p:nvPr>
        </p:nvSpPr>
        <p:spPr>
          <a:xfrm>
            <a:off x="799650" y="1334775"/>
            <a:ext cx="7544700" cy="406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i="1" lang="en" sz="1125"/>
              <a:t>What does the demographic makeup of employees look like in relation to the longevity of the business?</a:t>
            </a:r>
            <a:endParaRPr i="1" sz="1125"/>
          </a:p>
          <a:p>
            <a:pPr indent="0" lvl="0" marL="0" rtl="0" algn="l">
              <a:lnSpc>
                <a:spcPct val="95000"/>
              </a:lnSpc>
              <a:spcBef>
                <a:spcPts val="1200"/>
              </a:spcBef>
              <a:spcAft>
                <a:spcPts val="1200"/>
              </a:spcAft>
              <a:buSzPts val="275"/>
              <a:buNone/>
            </a:pPr>
            <a:r>
              <a:t/>
            </a:r>
            <a:endParaRPr i="1" sz="1125"/>
          </a:p>
        </p:txBody>
      </p:sp>
      <p:pic>
        <p:nvPicPr>
          <p:cNvPr id="193" name="Google Shape;193;p28"/>
          <p:cNvPicPr preferRelativeResize="0"/>
          <p:nvPr/>
        </p:nvPicPr>
        <p:blipFill>
          <a:blip r:embed="rId3">
            <a:alphaModFix/>
          </a:blip>
          <a:stretch>
            <a:fillRect/>
          </a:stretch>
        </p:blipFill>
        <p:spPr>
          <a:xfrm>
            <a:off x="799650" y="1741273"/>
            <a:ext cx="7544700" cy="31231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9450" y="563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Number of Employees by Race Group</a:t>
            </a:r>
            <a:endParaRPr/>
          </a:p>
        </p:txBody>
      </p:sp>
      <p:sp>
        <p:nvSpPr>
          <p:cNvPr id="199" name="Google Shape;199;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100">
                <a:solidFill>
                  <a:srgbClr val="000000"/>
                </a:solidFill>
                <a:latin typeface="Calibri"/>
                <a:ea typeface="Calibri"/>
                <a:cs typeface="Calibri"/>
                <a:sym typeface="Calibri"/>
              </a:rPr>
              <a:t>What is the relationship between the demographic composition of a business and the business’s specialized technology use?</a:t>
            </a:r>
            <a:endParaRPr/>
          </a:p>
        </p:txBody>
      </p:sp>
      <p:pic>
        <p:nvPicPr>
          <p:cNvPr id="200" name="Google Shape;200;p29"/>
          <p:cNvPicPr preferRelativeResize="0"/>
          <p:nvPr/>
        </p:nvPicPr>
        <p:blipFill>
          <a:blip r:embed="rId3">
            <a:alphaModFix/>
          </a:blip>
          <a:stretch>
            <a:fillRect/>
          </a:stretch>
        </p:blipFill>
        <p:spPr>
          <a:xfrm>
            <a:off x="4572000" y="2078875"/>
            <a:ext cx="4439700" cy="2117372"/>
          </a:xfrm>
          <a:prstGeom prst="rect">
            <a:avLst/>
          </a:prstGeom>
          <a:noFill/>
          <a:ln>
            <a:noFill/>
          </a:ln>
        </p:spPr>
      </p:pic>
      <p:pic>
        <p:nvPicPr>
          <p:cNvPr id="201" name="Google Shape;201;p29"/>
          <p:cNvPicPr preferRelativeResize="0"/>
          <p:nvPr/>
        </p:nvPicPr>
        <p:blipFill>
          <a:blip r:embed="rId4">
            <a:alphaModFix/>
          </a:blip>
          <a:stretch>
            <a:fillRect/>
          </a:stretch>
        </p:blipFill>
        <p:spPr>
          <a:xfrm>
            <a:off x="459622" y="2078872"/>
            <a:ext cx="4112374" cy="1961275"/>
          </a:xfrm>
          <a:prstGeom prst="rect">
            <a:avLst/>
          </a:prstGeom>
          <a:noFill/>
          <a:ln>
            <a:noFill/>
          </a:ln>
        </p:spPr>
      </p:pic>
      <p:sp>
        <p:nvSpPr>
          <p:cNvPr id="202" name="Google Shape;202;p29"/>
          <p:cNvSpPr txBox="1"/>
          <p:nvPr/>
        </p:nvSpPr>
        <p:spPr>
          <a:xfrm>
            <a:off x="729450" y="1274075"/>
            <a:ext cx="785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Lato"/>
                <a:ea typeface="Lato"/>
                <a:cs typeface="Lato"/>
                <a:sym typeface="Lato"/>
              </a:rPr>
              <a:t>What is the relationship between the demographic composition of a business and the business’s specialized technology use?</a:t>
            </a:r>
            <a:endParaRPr i="1" sz="11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814500" y="55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Specialization by Race</a:t>
            </a:r>
            <a:endParaRPr/>
          </a:p>
        </p:txBody>
      </p:sp>
      <p:pic>
        <p:nvPicPr>
          <p:cNvPr id="208" name="Google Shape;208;p30"/>
          <p:cNvPicPr preferRelativeResize="0"/>
          <p:nvPr/>
        </p:nvPicPr>
        <p:blipFill>
          <a:blip r:embed="rId3">
            <a:alphaModFix/>
          </a:blip>
          <a:stretch>
            <a:fillRect/>
          </a:stretch>
        </p:blipFill>
        <p:spPr>
          <a:xfrm>
            <a:off x="1038150" y="1628176"/>
            <a:ext cx="3220175" cy="3368151"/>
          </a:xfrm>
          <a:prstGeom prst="rect">
            <a:avLst/>
          </a:prstGeom>
          <a:noFill/>
          <a:ln>
            <a:noFill/>
          </a:ln>
        </p:spPr>
      </p:pic>
      <p:pic>
        <p:nvPicPr>
          <p:cNvPr id="209" name="Google Shape;209;p30"/>
          <p:cNvPicPr preferRelativeResize="0"/>
          <p:nvPr/>
        </p:nvPicPr>
        <p:blipFill>
          <a:blip r:embed="rId4">
            <a:alphaModFix/>
          </a:blip>
          <a:stretch>
            <a:fillRect/>
          </a:stretch>
        </p:blipFill>
        <p:spPr>
          <a:xfrm>
            <a:off x="4785979" y="1604275"/>
            <a:ext cx="3262446" cy="3368151"/>
          </a:xfrm>
          <a:prstGeom prst="rect">
            <a:avLst/>
          </a:prstGeom>
          <a:noFill/>
          <a:ln>
            <a:noFill/>
          </a:ln>
        </p:spPr>
      </p:pic>
      <p:sp>
        <p:nvSpPr>
          <p:cNvPr id="210" name="Google Shape;210;p30"/>
          <p:cNvSpPr txBox="1"/>
          <p:nvPr/>
        </p:nvSpPr>
        <p:spPr>
          <a:xfrm>
            <a:off x="729450" y="1182188"/>
            <a:ext cx="785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Lato"/>
                <a:ea typeface="Lato"/>
                <a:cs typeface="Lato"/>
                <a:sym typeface="Lato"/>
              </a:rPr>
              <a:t>What is the relationship between the demographic composition of a business and the business’s specialized technology use?</a:t>
            </a:r>
            <a:endParaRPr i="1" sz="11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727650" y="605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Specialization by Race</a:t>
            </a:r>
            <a:endParaRPr/>
          </a:p>
        </p:txBody>
      </p:sp>
      <p:sp>
        <p:nvSpPr>
          <p:cNvPr id="216" name="Google Shape;216;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1"/>
          <p:cNvPicPr preferRelativeResize="0"/>
          <p:nvPr/>
        </p:nvPicPr>
        <p:blipFill>
          <a:blip r:embed="rId3">
            <a:alphaModFix/>
          </a:blip>
          <a:stretch>
            <a:fillRect/>
          </a:stretch>
        </p:blipFill>
        <p:spPr>
          <a:xfrm>
            <a:off x="434288" y="1628075"/>
            <a:ext cx="6251735" cy="1854500"/>
          </a:xfrm>
          <a:prstGeom prst="rect">
            <a:avLst/>
          </a:prstGeom>
          <a:noFill/>
          <a:ln>
            <a:noFill/>
          </a:ln>
        </p:spPr>
      </p:pic>
      <p:pic>
        <p:nvPicPr>
          <p:cNvPr id="218" name="Google Shape;218;p31"/>
          <p:cNvPicPr preferRelativeResize="0"/>
          <p:nvPr/>
        </p:nvPicPr>
        <p:blipFill>
          <a:blip r:embed="rId4">
            <a:alphaModFix/>
          </a:blip>
          <a:stretch>
            <a:fillRect/>
          </a:stretch>
        </p:blipFill>
        <p:spPr>
          <a:xfrm>
            <a:off x="2768375" y="3362525"/>
            <a:ext cx="6375625" cy="1780975"/>
          </a:xfrm>
          <a:prstGeom prst="rect">
            <a:avLst/>
          </a:prstGeom>
          <a:noFill/>
          <a:ln>
            <a:noFill/>
          </a:ln>
        </p:spPr>
      </p:pic>
      <p:sp>
        <p:nvSpPr>
          <p:cNvPr id="219" name="Google Shape;219;p31"/>
          <p:cNvSpPr txBox="1"/>
          <p:nvPr/>
        </p:nvSpPr>
        <p:spPr>
          <a:xfrm>
            <a:off x="729450" y="1274075"/>
            <a:ext cx="785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Lato"/>
                <a:ea typeface="Lato"/>
                <a:cs typeface="Lato"/>
                <a:sym typeface="Lato"/>
              </a:rPr>
              <a:t>What is the relationship between the demographic composition of a business and the business’s specialized technology use?</a:t>
            </a:r>
            <a:endParaRPr i="1" sz="11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26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3" name="Google Shape;93;p14"/>
          <p:cNvSpPr txBox="1"/>
          <p:nvPr>
            <p:ph idx="1" type="body"/>
          </p:nvPr>
        </p:nvSpPr>
        <p:spPr>
          <a:xfrm>
            <a:off x="808100" y="1433975"/>
            <a:ext cx="4020900" cy="3473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157"/>
              <a:t>Annual Business Survey 2019</a:t>
            </a:r>
            <a:endParaRPr b="1" sz="2157"/>
          </a:p>
          <a:p>
            <a:pPr indent="-324484" lvl="0" marL="457200" rtl="0" algn="l">
              <a:spcBef>
                <a:spcPts val="1200"/>
              </a:spcBef>
              <a:spcAft>
                <a:spcPts val="0"/>
              </a:spcAft>
              <a:buSzPct val="100000"/>
              <a:buChar char="●"/>
            </a:pPr>
            <a:r>
              <a:rPr b="1" lang="en" sz="2157"/>
              <a:t>“provides information on selected economic and demographic characteristics for businesses and business owners by sex, ethnicity, race, and veteran status” (US Census Bureau, 2022)</a:t>
            </a:r>
            <a:endParaRPr b="1" sz="2157"/>
          </a:p>
          <a:p>
            <a:pPr indent="-324484" lvl="0" marL="457200" rtl="0" algn="l">
              <a:spcBef>
                <a:spcPts val="0"/>
              </a:spcBef>
              <a:spcAft>
                <a:spcPts val="0"/>
              </a:spcAft>
              <a:buSzPct val="100000"/>
              <a:buChar char="●"/>
            </a:pPr>
            <a:r>
              <a:rPr b="1" lang="en" sz="2157"/>
              <a:t>Divided into four different data sets: company summary, characteristics, characteristics of business owners, and technology characteristics of businesses. </a:t>
            </a:r>
            <a:endParaRPr b="1" sz="2157"/>
          </a:p>
          <a:p>
            <a:pPr indent="0" lvl="0" marL="0" rtl="0" algn="l">
              <a:spcBef>
                <a:spcPts val="120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5170025" y="1161625"/>
            <a:ext cx="3464433" cy="3667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727650" y="56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25" name="Google Shape;225;p32"/>
          <p:cNvSpPr txBox="1"/>
          <p:nvPr>
            <p:ph idx="1" type="body"/>
          </p:nvPr>
        </p:nvSpPr>
        <p:spPr>
          <a:xfrm>
            <a:off x="729450" y="1305525"/>
            <a:ext cx="7688700" cy="3034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workforce, from owners to employees, is o</a:t>
            </a:r>
            <a:r>
              <a:rPr lang="en" sz="2000"/>
              <a:t>verwhelmingly white across sectors</a:t>
            </a:r>
            <a:endParaRPr sz="2000"/>
          </a:p>
          <a:p>
            <a:pPr indent="-355600" lvl="0" marL="457200" rtl="0" algn="l">
              <a:spcBef>
                <a:spcPts val="0"/>
              </a:spcBef>
              <a:spcAft>
                <a:spcPts val="0"/>
              </a:spcAft>
              <a:buSzPts val="2000"/>
              <a:buChar char="●"/>
            </a:pPr>
            <a:r>
              <a:rPr lang="en" sz="2000"/>
              <a:t>This makes it challenging to see the breakdown of non-white owners/employees</a:t>
            </a:r>
            <a:endParaRPr sz="2000"/>
          </a:p>
          <a:p>
            <a:pPr indent="-355600" lvl="0" marL="457200" rtl="0" algn="l">
              <a:spcBef>
                <a:spcPts val="0"/>
              </a:spcBef>
              <a:spcAft>
                <a:spcPts val="0"/>
              </a:spcAft>
              <a:buSzPts val="2000"/>
              <a:buChar char="●"/>
            </a:pPr>
            <a:r>
              <a:rPr lang="en" sz="2000"/>
              <a:t>The data shows clear disparities but does not tell us why</a:t>
            </a:r>
            <a:endParaRPr sz="2000"/>
          </a:p>
          <a:p>
            <a:pPr indent="-355600" lvl="0" marL="457200" rtl="0" algn="l">
              <a:spcBef>
                <a:spcPts val="0"/>
              </a:spcBef>
              <a:spcAft>
                <a:spcPts val="0"/>
              </a:spcAft>
              <a:buSzPts val="2000"/>
              <a:buChar char="●"/>
            </a:pPr>
            <a:r>
              <a:rPr lang="en" sz="2000"/>
              <a:t>Further research is needed to dig in to the root causes of these disparities</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670900" y="635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1" name="Google Shape;231;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200000"/>
              </a:lnSpc>
              <a:spcBef>
                <a:spcPts val="1200"/>
              </a:spcBef>
              <a:spcAft>
                <a:spcPts val="0"/>
              </a:spcAft>
              <a:buNone/>
            </a:pPr>
            <a:r>
              <a:rPr lang="en" sz="1100">
                <a:solidFill>
                  <a:srgbClr val="000000"/>
                </a:solidFill>
                <a:latin typeface="Calibri"/>
                <a:ea typeface="Calibri"/>
                <a:cs typeface="Calibri"/>
                <a:sym typeface="Calibri"/>
              </a:rPr>
              <a:t>US Census Bureau. (2022, July 25). </a:t>
            </a:r>
            <a:r>
              <a:rPr i="1" lang="en" sz="1100">
                <a:solidFill>
                  <a:srgbClr val="000000"/>
                </a:solidFill>
                <a:latin typeface="Calibri"/>
                <a:ea typeface="Calibri"/>
                <a:cs typeface="Calibri"/>
                <a:sym typeface="Calibri"/>
              </a:rPr>
              <a:t>About the Annual Business Survey (ABS)</a:t>
            </a:r>
            <a:r>
              <a:rPr lang="en" sz="1100">
                <a:solidFill>
                  <a:srgbClr val="000000"/>
                </a:solidFill>
                <a:latin typeface="Calibri"/>
                <a:ea typeface="Calibri"/>
                <a:cs typeface="Calibri"/>
                <a:sym typeface="Calibri"/>
              </a:rPr>
              <a:t>. Census.gov. Retrieved September 5, 2022, from </a:t>
            </a:r>
            <a:r>
              <a:rPr lang="en" sz="1100" u="sng">
                <a:solidFill>
                  <a:srgbClr val="1155CC"/>
                </a:solidFill>
                <a:latin typeface="Calibri"/>
                <a:ea typeface="Calibri"/>
                <a:cs typeface="Calibri"/>
                <a:sym typeface="Calibri"/>
                <a:hlinkClick r:id="rId3">
                  <a:extLst>
                    <a:ext uri="{A12FA001-AC4F-418D-AE19-62706E023703}">
                      <ahyp:hlinkClr val="tx"/>
                    </a:ext>
                  </a:extLst>
                </a:hlinkClick>
              </a:rPr>
              <a:t>https://www.census.gov/programs-surveys/abs/about.html</a:t>
            </a:r>
            <a:r>
              <a:rPr lang="en" sz="11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a:p>
            <a:pPr indent="0" lvl="0" marL="0" rtl="0" algn="l">
              <a:lnSpc>
                <a:spcPct val="150000"/>
              </a:lnSpc>
              <a:spcBef>
                <a:spcPts val="1200"/>
              </a:spcBef>
              <a:spcAft>
                <a:spcPts val="1200"/>
              </a:spcAft>
              <a:buNone/>
            </a:pPr>
            <a:r>
              <a:rPr lang="en" sz="1100">
                <a:solidFill>
                  <a:srgbClr val="000000"/>
                </a:solidFill>
                <a:latin typeface="Calibri"/>
                <a:ea typeface="Calibri"/>
                <a:cs typeface="Calibri"/>
                <a:sym typeface="Calibri"/>
              </a:rPr>
              <a:t>United States Census. (2019). </a:t>
            </a:r>
            <a:r>
              <a:rPr i="1" lang="en" sz="1100">
                <a:solidFill>
                  <a:srgbClr val="000000"/>
                </a:solidFill>
                <a:latin typeface="Calibri"/>
                <a:ea typeface="Calibri"/>
                <a:cs typeface="Calibri"/>
                <a:sym typeface="Calibri"/>
              </a:rPr>
              <a:t>Annual Business Survey</a:t>
            </a:r>
            <a:r>
              <a:rPr lang="en" sz="1100">
                <a:solidFill>
                  <a:srgbClr val="000000"/>
                </a:solidFill>
                <a:latin typeface="Calibri"/>
                <a:ea typeface="Calibri"/>
                <a:cs typeface="Calibri"/>
                <a:sym typeface="Calibri"/>
              </a:rPr>
              <a:t> [Dataset].  </a:t>
            </a:r>
            <a:r>
              <a:rPr lang="en" sz="1100" u="sng">
                <a:solidFill>
                  <a:srgbClr val="1155CC"/>
                </a:solidFill>
                <a:latin typeface="Calibri"/>
                <a:ea typeface="Calibri"/>
                <a:cs typeface="Calibri"/>
                <a:sym typeface="Calibri"/>
                <a:hlinkClick r:id="rId4">
                  <a:extLst>
                    <a:ext uri="{A12FA001-AC4F-418D-AE19-62706E023703}">
                      <ahyp:hlinkClr val="tx"/>
                    </a:ext>
                  </a:extLst>
                </a:hlinkClick>
              </a:rPr>
              <a:t>https://www.census.gov/data/developers/data-sets/abs.2019.html</a:t>
            </a:r>
            <a:r>
              <a:rPr lang="en" sz="1100">
                <a:solidFill>
                  <a:srgbClr val="000000"/>
                </a:solidFill>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53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Focus &amp; Research Questions</a:t>
            </a:r>
            <a:endParaRPr/>
          </a:p>
        </p:txBody>
      </p:sp>
      <p:sp>
        <p:nvSpPr>
          <p:cNvPr id="100" name="Google Shape;100;p15"/>
          <p:cNvSpPr txBox="1"/>
          <p:nvPr>
            <p:ph idx="1" type="body"/>
          </p:nvPr>
        </p:nvSpPr>
        <p:spPr>
          <a:xfrm>
            <a:off x="729450" y="1447100"/>
            <a:ext cx="7688700" cy="28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Focus</a:t>
            </a:r>
            <a:r>
              <a:rPr lang="en"/>
              <a:t>: The relationship between different demographic groups and business characteristics</a:t>
            </a:r>
            <a:endParaRPr/>
          </a:p>
          <a:p>
            <a:pPr indent="0" lvl="0" marL="0" rtl="0" algn="l">
              <a:spcBef>
                <a:spcPts val="1200"/>
              </a:spcBef>
              <a:spcAft>
                <a:spcPts val="0"/>
              </a:spcAft>
              <a:buNone/>
            </a:pPr>
            <a:r>
              <a:rPr b="1" lang="en"/>
              <a:t>Questions</a:t>
            </a:r>
            <a:r>
              <a:rPr lang="en"/>
              <a:t>:</a:t>
            </a:r>
            <a:endParaRPr/>
          </a:p>
          <a:p>
            <a:pPr indent="-311150" lvl="0" marL="457200" rtl="0" algn="l">
              <a:spcBef>
                <a:spcPts val="1200"/>
              </a:spcBef>
              <a:spcAft>
                <a:spcPts val="0"/>
              </a:spcAft>
              <a:buSzPts val="1300"/>
              <a:buAutoNum type="arabicPeriod"/>
            </a:pPr>
            <a:r>
              <a:rPr lang="en"/>
              <a:t>Is there a relationship between the race of owners and the race of employees?</a:t>
            </a:r>
            <a:endParaRPr/>
          </a:p>
          <a:p>
            <a:pPr indent="-311150" lvl="0" marL="457200" rtl="0" algn="l">
              <a:spcBef>
                <a:spcPts val="0"/>
              </a:spcBef>
              <a:spcAft>
                <a:spcPts val="0"/>
              </a:spcAft>
              <a:buSzPts val="1300"/>
              <a:buAutoNum type="arabicPeriod"/>
            </a:pPr>
            <a:r>
              <a:rPr lang="en"/>
              <a:t>Does the demographic makeup for businesses opened before/after 1980s look different?</a:t>
            </a:r>
            <a:endParaRPr/>
          </a:p>
          <a:p>
            <a:pPr indent="-311150" lvl="0" marL="457200" rtl="0" algn="l">
              <a:spcBef>
                <a:spcPts val="0"/>
              </a:spcBef>
              <a:spcAft>
                <a:spcPts val="0"/>
              </a:spcAft>
              <a:buSzPts val="1300"/>
              <a:buAutoNum type="arabicPeriod"/>
            </a:pPr>
            <a:r>
              <a:rPr lang="en"/>
              <a:t>What does the demographic makeup of employees look like in relation to the longevity of the business?</a:t>
            </a:r>
            <a:endParaRPr/>
          </a:p>
          <a:p>
            <a:pPr indent="-311150" lvl="0" marL="457200" rtl="0" algn="l">
              <a:spcBef>
                <a:spcPts val="0"/>
              </a:spcBef>
              <a:spcAft>
                <a:spcPts val="0"/>
              </a:spcAft>
              <a:buSzPts val="1300"/>
              <a:buAutoNum type="arabicPeriod"/>
            </a:pPr>
            <a:r>
              <a:rPr lang="en"/>
              <a:t>What is the relationship between the demographic composition of a business and the business’s specialized technology use?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610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Number of Employees vs Number of Owners of Same Race</a:t>
            </a:r>
            <a:endParaRPr sz="2100"/>
          </a:p>
        </p:txBody>
      </p:sp>
      <p:pic>
        <p:nvPicPr>
          <p:cNvPr id="106" name="Google Shape;106;p16"/>
          <p:cNvPicPr preferRelativeResize="0"/>
          <p:nvPr/>
        </p:nvPicPr>
        <p:blipFill>
          <a:blip r:embed="rId3">
            <a:alphaModFix/>
          </a:blip>
          <a:stretch>
            <a:fillRect/>
          </a:stretch>
        </p:blipFill>
        <p:spPr>
          <a:xfrm>
            <a:off x="2132950" y="1853850"/>
            <a:ext cx="4183099" cy="3220274"/>
          </a:xfrm>
          <a:prstGeom prst="rect">
            <a:avLst/>
          </a:prstGeom>
          <a:noFill/>
          <a:ln>
            <a:noFill/>
          </a:ln>
        </p:spPr>
      </p:pic>
      <p:sp>
        <p:nvSpPr>
          <p:cNvPr id="107" name="Google Shape;107;p16"/>
          <p:cNvSpPr txBox="1"/>
          <p:nvPr/>
        </p:nvSpPr>
        <p:spPr>
          <a:xfrm>
            <a:off x="6316050" y="1853850"/>
            <a:ext cx="210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Correlation Coefficient: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0.81</a:t>
            </a:r>
            <a:endParaRPr>
              <a:latin typeface="Lato"/>
              <a:ea typeface="Lato"/>
              <a:cs typeface="Lato"/>
              <a:sym typeface="Lato"/>
            </a:endParaRPr>
          </a:p>
        </p:txBody>
      </p:sp>
      <p:sp>
        <p:nvSpPr>
          <p:cNvPr id="108" name="Google Shape;108;p16"/>
          <p:cNvSpPr txBox="1"/>
          <p:nvPr/>
        </p:nvSpPr>
        <p:spPr>
          <a:xfrm>
            <a:off x="727650" y="1228563"/>
            <a:ext cx="768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Lato"/>
                <a:ea typeface="Lato"/>
                <a:cs typeface="Lato"/>
                <a:sym typeface="Lato"/>
              </a:rPr>
              <a:t>Is there a relationship between the race of owners and the race of employees?</a:t>
            </a:r>
            <a:endParaRPr i="1" sz="11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2799826" y="1646400"/>
            <a:ext cx="4043049" cy="3497101"/>
          </a:xfrm>
          <a:prstGeom prst="rect">
            <a:avLst/>
          </a:prstGeom>
          <a:noFill/>
          <a:ln>
            <a:noFill/>
          </a:ln>
        </p:spPr>
      </p:pic>
      <p:sp>
        <p:nvSpPr>
          <p:cNvPr id="114" name="Google Shape;114;p17"/>
          <p:cNvSpPr txBox="1"/>
          <p:nvPr/>
        </p:nvSpPr>
        <p:spPr>
          <a:xfrm>
            <a:off x="727650" y="1228563"/>
            <a:ext cx="768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Lato"/>
                <a:ea typeface="Lato"/>
                <a:cs typeface="Lato"/>
                <a:sym typeface="Lato"/>
              </a:rPr>
              <a:t>Is there a relationship between the race of owners and the race of employees?</a:t>
            </a:r>
            <a:endParaRPr i="1" sz="1100">
              <a:latin typeface="Lato"/>
              <a:ea typeface="Lato"/>
              <a:cs typeface="Lato"/>
              <a:sym typeface="Lato"/>
            </a:endParaRPr>
          </a:p>
        </p:txBody>
      </p:sp>
      <p:sp>
        <p:nvSpPr>
          <p:cNvPr id="115" name="Google Shape;115;p17"/>
          <p:cNvSpPr txBox="1"/>
          <p:nvPr>
            <p:ph type="title"/>
          </p:nvPr>
        </p:nvSpPr>
        <p:spPr>
          <a:xfrm>
            <a:off x="727650" y="610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Number of Employees vs Number of Owners of Same Race</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516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Business Owners by Race</a:t>
            </a:r>
            <a:endParaRPr/>
          </a:p>
        </p:txBody>
      </p:sp>
      <p:pic>
        <p:nvPicPr>
          <p:cNvPr id="121" name="Google Shape;121;p18"/>
          <p:cNvPicPr preferRelativeResize="0"/>
          <p:nvPr/>
        </p:nvPicPr>
        <p:blipFill>
          <a:blip r:embed="rId3">
            <a:alphaModFix/>
          </a:blip>
          <a:stretch>
            <a:fillRect/>
          </a:stretch>
        </p:blipFill>
        <p:spPr>
          <a:xfrm>
            <a:off x="1031574" y="1585650"/>
            <a:ext cx="7421799" cy="3557850"/>
          </a:xfrm>
          <a:prstGeom prst="rect">
            <a:avLst/>
          </a:prstGeom>
          <a:noFill/>
          <a:ln>
            <a:noFill/>
          </a:ln>
        </p:spPr>
      </p:pic>
      <p:sp>
        <p:nvSpPr>
          <p:cNvPr id="122" name="Google Shape;122;p18"/>
          <p:cNvSpPr txBox="1"/>
          <p:nvPr>
            <p:ph idx="1" type="body"/>
          </p:nvPr>
        </p:nvSpPr>
        <p:spPr>
          <a:xfrm>
            <a:off x="799650" y="1208925"/>
            <a:ext cx="7544700" cy="40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100">
                <a:solidFill>
                  <a:srgbClr val="000000"/>
                </a:solidFill>
              </a:rPr>
              <a:t>Is there a relationship between the race of owners and the race of employees?</a:t>
            </a:r>
            <a:endParaRPr i="1" sz="1125"/>
          </a:p>
          <a:p>
            <a:pPr indent="0" lvl="0" marL="0" rtl="0" algn="l">
              <a:lnSpc>
                <a:spcPct val="95000"/>
              </a:lnSpc>
              <a:spcBef>
                <a:spcPts val="0"/>
              </a:spcBef>
              <a:spcAft>
                <a:spcPts val="1200"/>
              </a:spcAft>
              <a:buSzPts val="275"/>
              <a:buNone/>
            </a:pPr>
            <a:r>
              <a:t/>
            </a:r>
            <a:endParaRPr i="1" sz="11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9"/>
          <p:cNvPicPr preferRelativeResize="0"/>
          <p:nvPr/>
        </p:nvPicPr>
        <p:blipFill>
          <a:blip r:embed="rId3">
            <a:alphaModFix/>
          </a:blip>
          <a:stretch>
            <a:fillRect/>
          </a:stretch>
        </p:blipFill>
        <p:spPr>
          <a:xfrm>
            <a:off x="1859471" y="1582575"/>
            <a:ext cx="5425053" cy="3560924"/>
          </a:xfrm>
          <a:prstGeom prst="rect">
            <a:avLst/>
          </a:prstGeom>
          <a:noFill/>
          <a:ln>
            <a:noFill/>
          </a:ln>
        </p:spPr>
      </p:pic>
      <p:sp>
        <p:nvSpPr>
          <p:cNvPr id="128" name="Google Shape;128;p19"/>
          <p:cNvSpPr txBox="1"/>
          <p:nvPr/>
        </p:nvSpPr>
        <p:spPr>
          <a:xfrm>
            <a:off x="727650" y="1228563"/>
            <a:ext cx="768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Lato"/>
                <a:ea typeface="Lato"/>
                <a:cs typeface="Lato"/>
                <a:sym typeface="Lato"/>
              </a:rPr>
              <a:t>Is there a relationship between the race of owners and the race of employees?</a:t>
            </a:r>
            <a:endParaRPr i="1" sz="1100">
              <a:latin typeface="Lato"/>
              <a:ea typeface="Lato"/>
              <a:cs typeface="Lato"/>
              <a:sym typeface="Lato"/>
            </a:endParaRPr>
          </a:p>
        </p:txBody>
      </p:sp>
      <p:sp>
        <p:nvSpPr>
          <p:cNvPr id="129" name="Google Shape;129;p19"/>
          <p:cNvSpPr txBox="1"/>
          <p:nvPr>
            <p:ph type="title"/>
          </p:nvPr>
        </p:nvSpPr>
        <p:spPr>
          <a:xfrm>
            <a:off x="727650" y="610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Number of Employees per Race by Industry</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0"/>
          <p:cNvPicPr preferRelativeResize="0"/>
          <p:nvPr/>
        </p:nvPicPr>
        <p:blipFill>
          <a:blip r:embed="rId3">
            <a:alphaModFix/>
          </a:blip>
          <a:stretch>
            <a:fillRect/>
          </a:stretch>
        </p:blipFill>
        <p:spPr>
          <a:xfrm>
            <a:off x="2545648" y="1683050"/>
            <a:ext cx="4810450" cy="3409324"/>
          </a:xfrm>
          <a:prstGeom prst="rect">
            <a:avLst/>
          </a:prstGeom>
          <a:noFill/>
          <a:ln>
            <a:noFill/>
          </a:ln>
        </p:spPr>
      </p:pic>
      <p:sp>
        <p:nvSpPr>
          <p:cNvPr id="135" name="Google Shape;135;p20"/>
          <p:cNvSpPr txBox="1"/>
          <p:nvPr>
            <p:ph type="title"/>
          </p:nvPr>
        </p:nvSpPr>
        <p:spPr>
          <a:xfrm>
            <a:off x="727650" y="610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Number of Business Owners per Race by Industry</a:t>
            </a:r>
            <a:endParaRPr sz="2300"/>
          </a:p>
        </p:txBody>
      </p:sp>
      <p:sp>
        <p:nvSpPr>
          <p:cNvPr id="136" name="Google Shape;136;p20"/>
          <p:cNvSpPr txBox="1"/>
          <p:nvPr/>
        </p:nvSpPr>
        <p:spPr>
          <a:xfrm>
            <a:off x="727650" y="1228563"/>
            <a:ext cx="768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Lato"/>
                <a:ea typeface="Lato"/>
                <a:cs typeface="Lato"/>
                <a:sym typeface="Lato"/>
              </a:rPr>
              <a:t>Is there a relationship between the race of owners and the race of employees?</a:t>
            </a:r>
            <a:endParaRPr i="1" sz="11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1"/>
          <p:cNvPicPr preferRelativeResize="0"/>
          <p:nvPr/>
        </p:nvPicPr>
        <p:blipFill>
          <a:blip r:embed="rId3">
            <a:alphaModFix/>
          </a:blip>
          <a:stretch>
            <a:fillRect/>
          </a:stretch>
        </p:blipFill>
        <p:spPr>
          <a:xfrm>
            <a:off x="2519163" y="1582575"/>
            <a:ext cx="4105674" cy="3350349"/>
          </a:xfrm>
          <a:prstGeom prst="rect">
            <a:avLst/>
          </a:prstGeom>
          <a:noFill/>
          <a:ln>
            <a:noFill/>
          </a:ln>
        </p:spPr>
      </p:pic>
      <p:sp>
        <p:nvSpPr>
          <p:cNvPr id="142" name="Google Shape;142;p21"/>
          <p:cNvSpPr txBox="1"/>
          <p:nvPr/>
        </p:nvSpPr>
        <p:spPr>
          <a:xfrm>
            <a:off x="727650" y="1228563"/>
            <a:ext cx="768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Lato"/>
                <a:ea typeface="Lato"/>
                <a:cs typeface="Lato"/>
                <a:sym typeface="Lato"/>
              </a:rPr>
              <a:t>Is there a relationship between the race of owners and the race of employees?</a:t>
            </a:r>
            <a:endParaRPr i="1" sz="1100">
              <a:latin typeface="Lato"/>
              <a:ea typeface="Lato"/>
              <a:cs typeface="Lato"/>
              <a:sym typeface="Lato"/>
            </a:endParaRPr>
          </a:p>
        </p:txBody>
      </p:sp>
      <p:sp>
        <p:nvSpPr>
          <p:cNvPr id="143" name="Google Shape;143;p21"/>
          <p:cNvSpPr txBox="1"/>
          <p:nvPr>
            <p:ph type="title"/>
          </p:nvPr>
        </p:nvSpPr>
        <p:spPr>
          <a:xfrm>
            <a:off x="727650" y="610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Number of Employees per Race by State</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