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4"/>
  </p:notesMasterIdLst>
  <p:handoutMasterIdLst>
    <p:handoutMasterId r:id="rId45"/>
  </p:handoutMasterIdLst>
  <p:sldIdLst>
    <p:sldId id="328" r:id="rId2"/>
    <p:sldId id="378" r:id="rId3"/>
    <p:sldId id="379" r:id="rId4"/>
    <p:sldId id="329" r:id="rId5"/>
    <p:sldId id="330" r:id="rId6"/>
    <p:sldId id="338" r:id="rId7"/>
    <p:sldId id="334" r:id="rId8"/>
    <p:sldId id="332" r:id="rId9"/>
    <p:sldId id="380" r:id="rId10"/>
    <p:sldId id="375" r:id="rId11"/>
    <p:sldId id="331" r:id="rId12"/>
    <p:sldId id="310" r:id="rId13"/>
    <p:sldId id="341" r:id="rId14"/>
    <p:sldId id="342" r:id="rId15"/>
    <p:sldId id="344" r:id="rId16"/>
    <p:sldId id="345" r:id="rId17"/>
    <p:sldId id="373" r:id="rId18"/>
    <p:sldId id="346" r:id="rId19"/>
    <p:sldId id="347" r:id="rId20"/>
    <p:sldId id="381" r:id="rId21"/>
    <p:sldId id="349" r:id="rId22"/>
    <p:sldId id="350" r:id="rId23"/>
    <p:sldId id="374" r:id="rId24"/>
    <p:sldId id="351" r:id="rId25"/>
    <p:sldId id="38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76" r:id="rId38"/>
    <p:sldId id="377" r:id="rId39"/>
    <p:sldId id="339" r:id="rId40"/>
    <p:sldId id="370" r:id="rId41"/>
    <p:sldId id="371" r:id="rId42"/>
    <p:sldId id="372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FFFFEF"/>
    <a:srgbClr val="FF33CC"/>
    <a:srgbClr val="3399FF"/>
    <a:srgbClr val="99CCFF"/>
    <a:srgbClr val="00FFFF"/>
    <a:srgbClr val="7A66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83" autoAdjust="0"/>
  </p:normalViewPr>
  <p:slideViewPr>
    <p:cSldViewPr>
      <p:cViewPr varScale="1">
        <p:scale>
          <a:sx n="100" d="100"/>
          <a:sy n="100" d="100"/>
        </p:scale>
        <p:origin x="90" y="204"/>
      </p:cViewPr>
      <p:guideLst>
        <p:guide orient="horz" pos="48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>
            <a:extLst>
              <a:ext uri="{FF2B5EF4-FFF2-40B4-BE49-F238E27FC236}">
                <a16:creationId xmlns:a16="http://schemas.microsoft.com/office/drawing/2014/main" id="{E47CB612-4AE5-4B08-B556-F537483C7A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F2C3C05C-97ED-418E-B55C-D39EE0EDC0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A42C9BD5-C007-492D-8B51-06ECCC57829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6197" name="Rectangle 5">
            <a:extLst>
              <a:ext uri="{FF2B5EF4-FFF2-40B4-BE49-F238E27FC236}">
                <a16:creationId xmlns:a16="http://schemas.microsoft.com/office/drawing/2014/main" id="{330616EA-91DA-4A39-AD70-8123388AD42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0DC807-CFD3-4058-B7C7-CA7E36F00A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3278CF6-61A3-41E8-8F9B-A7DAE78641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EC8FBC9-0408-4799-95AC-20E4A966CA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9F36C832-A3E9-4C07-B457-CE67C39D754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F3BAD78-566D-4877-A00A-BBD66679DB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8338E1A-8DEA-4ACB-8486-198DD7B6EAC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2120F9-3803-4627-9532-4A4B3CB76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754DB6-1B51-4188-A951-64443E24FB6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774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841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95300"/>
            <a:ext cx="2057400" cy="56308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95300"/>
            <a:ext cx="6019800" cy="5630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873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2542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0186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325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668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5115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183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1904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1055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CC4839C-B04E-4EC3-BAD0-ACA1619F9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00100" y="4953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5B8725C-10BD-4E5C-8D33-DBC46FBB2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E221E67-AC73-4ACC-9A88-AEC16009A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21400"/>
            <a:ext cx="457200" cy="4572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54854A4-FF67-4B84-9A28-D5CED192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7700" y="6172200"/>
            <a:ext cx="4572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00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w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2.w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emf"/><Relationship Id="rId4" Type="http://schemas.openxmlformats.org/officeDocument/2006/relationships/oleObject" Target="../embeddings/oleObject2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45.emf"/><Relationship Id="rId7" Type="http://schemas.openxmlformats.org/officeDocument/2006/relationships/image" Target="../media/image47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8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55.emf"/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57.e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53.emf"/><Relationship Id="rId14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59.e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60.emf"/><Relationship Id="rId10" Type="http://schemas.openxmlformats.org/officeDocument/2006/relationships/image" Target="../media/image63.pn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62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64.emf"/><Relationship Id="rId7" Type="http://schemas.openxmlformats.org/officeDocument/2006/relationships/image" Target="../media/image66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68.emf"/><Relationship Id="rId4" Type="http://schemas.openxmlformats.org/officeDocument/2006/relationships/oleObject" Target="../embeddings/oleObject4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75.emf"/><Relationship Id="rId3" Type="http://schemas.openxmlformats.org/officeDocument/2006/relationships/image" Target="../media/image70.emf"/><Relationship Id="rId7" Type="http://schemas.openxmlformats.org/officeDocument/2006/relationships/image" Target="../media/image72.emf"/><Relationship Id="rId12" Type="http://schemas.openxmlformats.org/officeDocument/2006/relationships/oleObject" Target="../embeddings/oleObject52.bin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74.emf"/><Relationship Id="rId5" Type="http://schemas.openxmlformats.org/officeDocument/2006/relationships/image" Target="../media/image71.emf"/><Relationship Id="rId15" Type="http://schemas.openxmlformats.org/officeDocument/2006/relationships/image" Target="../media/image76.e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73.emf"/><Relationship Id="rId14" Type="http://schemas.openxmlformats.org/officeDocument/2006/relationships/oleObject" Target="../embeddings/oleObject5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83.wmf"/><Relationship Id="rId3" Type="http://schemas.openxmlformats.org/officeDocument/2006/relationships/image" Target="../media/image78.emf"/><Relationship Id="rId7" Type="http://schemas.openxmlformats.org/officeDocument/2006/relationships/image" Target="../media/image80.emf"/><Relationship Id="rId12" Type="http://schemas.openxmlformats.org/officeDocument/2006/relationships/oleObject" Target="../embeddings/oleObject60.bin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82.emf"/><Relationship Id="rId5" Type="http://schemas.openxmlformats.org/officeDocument/2006/relationships/image" Target="../media/image79.e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8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84.e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8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96.emf"/><Relationship Id="rId3" Type="http://schemas.openxmlformats.org/officeDocument/2006/relationships/image" Target="../media/image91.emf"/><Relationship Id="rId7" Type="http://schemas.openxmlformats.org/officeDocument/2006/relationships/image" Target="../media/image93.emf"/><Relationship Id="rId12" Type="http://schemas.openxmlformats.org/officeDocument/2006/relationships/oleObject" Target="../embeddings/oleObject73.bin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95.emf"/><Relationship Id="rId5" Type="http://schemas.openxmlformats.org/officeDocument/2006/relationships/image" Target="../media/image92.emf"/><Relationship Id="rId15" Type="http://schemas.openxmlformats.org/officeDocument/2006/relationships/image" Target="../media/image97.e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94.emf"/><Relationship Id="rId14" Type="http://schemas.openxmlformats.org/officeDocument/2006/relationships/oleObject" Target="../embeddings/oleObject7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98.emf"/><Relationship Id="rId7" Type="http://schemas.openxmlformats.org/officeDocument/2006/relationships/image" Target="../media/image100.e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99.e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10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9">
            <a:extLst>
              <a:ext uri="{FF2B5EF4-FFF2-40B4-BE49-F238E27FC236}">
                <a16:creationId xmlns:a16="http://schemas.microsoft.com/office/drawing/2014/main" id="{E5E54974-7FEB-4A6F-A316-F50DBDDD7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0" y="2674938"/>
            <a:ext cx="67897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rgbClr val="FFFF00"/>
                </a:solidFill>
                <a:ea typeface="黑体" panose="02010609060101010101" pitchFamily="49" charset="-122"/>
              </a:rPr>
              <a:t>§1.2   </a:t>
            </a:r>
            <a:r>
              <a:rPr lang="en-US" altLang="zh-CN"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随机事件的频率与概率      </a:t>
            </a:r>
          </a:p>
        </p:txBody>
      </p:sp>
      <p:sp>
        <p:nvSpPr>
          <p:cNvPr id="2051" name="Rectangle 15">
            <a:extLst>
              <a:ext uri="{FF2B5EF4-FFF2-40B4-BE49-F238E27FC236}">
                <a16:creationId xmlns:a16="http://schemas.microsoft.com/office/drawing/2014/main" id="{5405975A-294B-4E65-B127-9B07F6A57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0" y="1989138"/>
            <a:ext cx="5345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rgbClr val="FFFF00"/>
                </a:solidFill>
                <a:ea typeface="黑体" panose="02010609060101010101" pitchFamily="49" charset="-122"/>
              </a:rPr>
              <a:t>§1.1     </a:t>
            </a:r>
            <a:r>
              <a:rPr kumimoji="0" lang="zh-CN" altLang="en-US" sz="3200" b="1">
                <a:solidFill>
                  <a:srgbClr val="FFFF00"/>
                </a:solidFill>
                <a:ea typeface="黑体" panose="02010609060101010101" pitchFamily="49" charset="-122"/>
              </a:rPr>
              <a:t>随机事件</a:t>
            </a:r>
          </a:p>
        </p:txBody>
      </p:sp>
      <p:sp>
        <p:nvSpPr>
          <p:cNvPr id="2052" name="Rectangle 16">
            <a:extLst>
              <a:ext uri="{FF2B5EF4-FFF2-40B4-BE49-F238E27FC236}">
                <a16:creationId xmlns:a16="http://schemas.microsoft.com/office/drawing/2014/main" id="{A356E8E0-B15F-486D-8BF9-D539B855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0" y="3341688"/>
            <a:ext cx="32702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rgbClr val="FFFF00"/>
                </a:solidFill>
                <a:ea typeface="黑体" panose="02010609060101010101" pitchFamily="49" charset="-122"/>
              </a:rPr>
              <a:t>§1.</a:t>
            </a:r>
            <a:r>
              <a:rPr kumimoji="0" lang="en-US" altLang="zh-CN" sz="3200" b="1">
                <a:solidFill>
                  <a:srgbClr val="FFFF00"/>
                </a:solidFill>
              </a:rPr>
              <a:t>3     </a:t>
            </a:r>
            <a:r>
              <a:rPr lang="zh-CN" altLang="en-US"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条件概率</a:t>
            </a:r>
          </a:p>
        </p:txBody>
      </p:sp>
      <p:sp>
        <p:nvSpPr>
          <p:cNvPr id="2053" name="Rectangle 18">
            <a:extLst>
              <a:ext uri="{FF2B5EF4-FFF2-40B4-BE49-F238E27FC236}">
                <a16:creationId xmlns:a16="http://schemas.microsoft.com/office/drawing/2014/main" id="{F33BA79F-851F-40DA-8627-10CF7CDCB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313" y="1052513"/>
            <a:ext cx="8229600" cy="701675"/>
          </a:xfrm>
          <a:noFill/>
        </p:spPr>
        <p:txBody>
          <a:bodyPr>
            <a:spAutoFit/>
          </a:bodyPr>
          <a:lstStyle/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</a:rPr>
              <a:t>第一章  随机事件与概率</a:t>
            </a:r>
          </a:p>
        </p:txBody>
      </p:sp>
      <p:sp>
        <p:nvSpPr>
          <p:cNvPr id="2054" name="Rectangle 26">
            <a:extLst>
              <a:ext uri="{FF2B5EF4-FFF2-40B4-BE49-F238E27FC236}">
                <a16:creationId xmlns:a16="http://schemas.microsoft.com/office/drawing/2014/main" id="{057AAB0A-CB30-4D2A-B773-31855199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63" y="4014788"/>
            <a:ext cx="40941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rgbClr val="FFFF00"/>
                </a:solidFill>
                <a:ea typeface="黑体" panose="02010609060101010101" pitchFamily="49" charset="-122"/>
              </a:rPr>
              <a:t>§1.</a:t>
            </a:r>
            <a:r>
              <a:rPr kumimoji="0" lang="en-US" altLang="zh-CN" sz="3200" b="1">
                <a:solidFill>
                  <a:srgbClr val="FFFF00"/>
                </a:solidFill>
              </a:rPr>
              <a:t>4     </a:t>
            </a:r>
            <a:r>
              <a:rPr lang="zh-CN" altLang="en-US"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事件的独立性</a:t>
            </a:r>
          </a:p>
        </p:txBody>
      </p:sp>
      <p:sp>
        <p:nvSpPr>
          <p:cNvPr id="2055" name="Rectangle 27">
            <a:extLst>
              <a:ext uri="{FF2B5EF4-FFF2-40B4-BE49-F238E27FC236}">
                <a16:creationId xmlns:a16="http://schemas.microsoft.com/office/drawing/2014/main" id="{F086EF7A-F277-4AFD-AE9E-3D7C5383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463" y="4702175"/>
            <a:ext cx="63674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rgbClr val="FFFF00"/>
                </a:solidFill>
                <a:ea typeface="黑体" panose="02010609060101010101" pitchFamily="49" charset="-122"/>
              </a:rPr>
              <a:t>§1.</a:t>
            </a:r>
            <a:r>
              <a:rPr kumimoji="0" lang="en-US" altLang="zh-CN" sz="3200" b="1">
                <a:solidFill>
                  <a:srgbClr val="FFFF00"/>
                </a:solidFill>
              </a:rPr>
              <a:t>5     </a:t>
            </a:r>
            <a:r>
              <a:rPr lang="zh-CN" altLang="en-US"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伯努利（</a:t>
            </a:r>
            <a:r>
              <a:rPr lang="en-US" altLang="zh-CN"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Bernoulli</a:t>
            </a:r>
            <a:r>
              <a:rPr lang="zh-CN" altLang="en-US"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）概型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ACDB577-6B65-49F5-A6D1-23AEFCA3D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408" y="5841970"/>
            <a:ext cx="45720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注：本课程课件中所用图片选自互联网</a:t>
            </a:r>
            <a:endParaRPr lang="en-US" altLang="zh-CN" sz="2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481AF68-2CD5-4AEC-8320-F90C36239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60642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说明  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D7A2ABAF-E3BF-4E87-A2D4-4CD6F27D6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66838"/>
            <a:ext cx="784225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 1. </a:t>
            </a:r>
            <a:r>
              <a:rPr lang="zh-CN" altLang="en-US" sz="2800" b="1">
                <a:solidFill>
                  <a:schemeClr val="bg1"/>
                </a:solidFill>
              </a:rPr>
              <a:t>随机试验简称为试验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</a:rPr>
              <a:t>是一个广泛的术语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  <a:r>
              <a:rPr lang="zh-CN" altLang="en-US" sz="2800" b="1">
                <a:solidFill>
                  <a:schemeClr val="bg1"/>
                </a:solidFill>
              </a:rPr>
              <a:t>它包括各种各样的科学实验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</a:rPr>
              <a:t>也包括对客观事物进行的 “调查”、“观察”或 “测量” 等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4462" name="Rectangle 14">
            <a:extLst>
              <a:ext uri="{FF2B5EF4-FFF2-40B4-BE49-F238E27FC236}">
                <a16:creationId xmlns:a16="http://schemas.microsoft.com/office/drawing/2014/main" id="{A3E7B408-2694-4CD0-8A6D-9A8373F81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97225"/>
            <a:ext cx="4687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 2. </a:t>
            </a:r>
            <a:r>
              <a:rPr lang="zh-CN" altLang="en-US" sz="2800" b="1">
                <a:solidFill>
                  <a:schemeClr val="bg1"/>
                </a:solidFill>
              </a:rPr>
              <a:t>随机试验通常用 </a:t>
            </a:r>
            <a:r>
              <a:rPr lang="en-US" altLang="zh-CN" sz="2800" b="1" i="1">
                <a:solidFill>
                  <a:schemeClr val="bg1"/>
                </a:solidFill>
              </a:rPr>
              <a:t>E </a:t>
            </a:r>
            <a:r>
              <a:rPr lang="zh-CN" altLang="en-US" sz="2800" b="1">
                <a:solidFill>
                  <a:schemeClr val="bg1"/>
                </a:solidFill>
              </a:rPr>
              <a:t>来表示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autoUpdateAnimBg="0"/>
      <p:bldP spid="10446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>
            <a:extLst>
              <a:ext uri="{FF2B5EF4-FFF2-40B4-BE49-F238E27FC236}">
                <a16:creationId xmlns:a16="http://schemas.microsoft.com/office/drawing/2014/main" id="{DF83C90D-4CD6-4C66-878B-79E107A5E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837158"/>
            <a:ext cx="84026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zh-CN" altLang="en-US" sz="2800" b="1">
                <a:solidFill>
                  <a:schemeClr val="bg1"/>
                </a:solidFill>
              </a:rPr>
              <a:t>  “抛掷一枚硬币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观察正面、反面出现的情况”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4474" name="Rectangle 26">
            <a:extLst>
              <a:ext uri="{FF2B5EF4-FFF2-40B4-BE49-F238E27FC236}">
                <a16:creationId xmlns:a16="http://schemas.microsoft.com/office/drawing/2014/main" id="{D01641E3-967F-4C21-89F5-DA227F3E7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2383383"/>
            <a:ext cx="4097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(2)  </a:t>
            </a:r>
            <a:r>
              <a:rPr lang="zh-CN" altLang="en-US" sz="2800" b="1">
                <a:solidFill>
                  <a:schemeClr val="bg1"/>
                </a:solidFill>
              </a:rPr>
              <a:t>试验的所有可能结果</a:t>
            </a:r>
            <a:r>
              <a:rPr lang="en-US" altLang="zh-CN" sz="2800" b="1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4475" name="Rectangle 27">
            <a:extLst>
              <a:ext uri="{FF2B5EF4-FFF2-40B4-BE49-F238E27FC236}">
                <a16:creationId xmlns:a16="http://schemas.microsoft.com/office/drawing/2014/main" id="{8818DF5E-E7AF-438D-8E5A-B89A30412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388" y="2910433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正面、反面</a:t>
            </a:r>
            <a:r>
              <a:rPr lang="en-US" altLang="zh-CN" sz="2800" b="1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04476" name="Text Box 28">
            <a:extLst>
              <a:ext uri="{FF2B5EF4-FFF2-40B4-BE49-F238E27FC236}">
                <a16:creationId xmlns:a16="http://schemas.microsoft.com/office/drawing/2014/main" id="{B0574D27-F4E6-4BB5-9E88-994872E93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1626145"/>
            <a:ext cx="1044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分析</a:t>
            </a:r>
          </a:p>
        </p:txBody>
      </p:sp>
      <p:sp>
        <p:nvSpPr>
          <p:cNvPr id="104477" name="Rectangle 29">
            <a:extLst>
              <a:ext uri="{FF2B5EF4-FFF2-40B4-BE49-F238E27FC236}">
                <a16:creationId xmlns:a16="http://schemas.microsoft.com/office/drawing/2014/main" id="{ACCB4FA8-7F76-4AAC-A122-3B5F25D37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1629320"/>
            <a:ext cx="6497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(1) </a:t>
            </a:r>
            <a:r>
              <a:rPr lang="zh-CN" altLang="en-US" sz="2800" b="1">
                <a:solidFill>
                  <a:schemeClr val="bg1"/>
                </a:solidFill>
              </a:rPr>
              <a:t>试验可以在相同的条件下重复地进行</a:t>
            </a:r>
            <a:r>
              <a:rPr lang="en-US" altLang="zh-CN" sz="2800" b="1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04478" name="Rectangle 30">
            <a:extLst>
              <a:ext uri="{FF2B5EF4-FFF2-40B4-BE49-F238E27FC236}">
                <a16:creationId xmlns:a16="http://schemas.microsoft.com/office/drawing/2014/main" id="{A53502B4-40A5-44AB-A1D9-B28F3A9B9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888" y="3423195"/>
            <a:ext cx="709156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lang="en-US" altLang="zh-CN" sz="2800" b="1" dirty="0">
                <a:solidFill>
                  <a:schemeClr val="bg1"/>
                </a:solidFill>
              </a:rPr>
              <a:t>(3)  </a:t>
            </a:r>
            <a:r>
              <a:rPr lang="zh-CN" altLang="en-US" sz="2800" b="1" dirty="0">
                <a:solidFill>
                  <a:schemeClr val="bg1"/>
                </a:solidFill>
              </a:rPr>
              <a:t>进行一次试验之前不能确定哪一个结果会出现</a:t>
            </a:r>
            <a:r>
              <a:rPr lang="en-US" altLang="zh-CN" sz="28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4479" name="Rectangle 31">
            <a:extLst>
              <a:ext uri="{FF2B5EF4-FFF2-40B4-BE49-F238E27FC236}">
                <a16:creationId xmlns:a16="http://schemas.microsoft.com/office/drawing/2014/main" id="{6D2B77D9-02B2-4C3E-A0BB-B2D24A412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675" y="4696370"/>
            <a:ext cx="267335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   </a:t>
            </a:r>
            <a:r>
              <a:rPr lang="zh-CN" altLang="en-US" sz="2800" b="1">
                <a:solidFill>
                  <a:schemeClr val="bg1"/>
                </a:solidFill>
              </a:rPr>
              <a:t>故为随机试验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  <p:bldP spid="104474" grpId="0"/>
      <p:bldP spid="104475" grpId="0" autoUpdateAnimBg="0"/>
      <p:bldP spid="104476" grpId="0"/>
      <p:bldP spid="104477" grpId="0" autoUpdateAnimBg="0"/>
      <p:bldP spid="104478" grpId="0" autoUpdateAnimBg="0"/>
      <p:bldP spid="10447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4" name="Rectangle 14">
            <a:extLst>
              <a:ext uri="{FF2B5EF4-FFF2-40B4-BE49-F238E27FC236}">
                <a16:creationId xmlns:a16="http://schemas.microsoft.com/office/drawing/2014/main" id="{A6A41F22-F354-4E75-8471-6C0B644D4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1681163"/>
            <a:ext cx="534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1. </a:t>
            </a:r>
            <a:r>
              <a:rPr lang="zh-CN" altLang="en-US" sz="2800" b="1">
                <a:solidFill>
                  <a:schemeClr val="bg1"/>
                </a:solidFill>
              </a:rPr>
              <a:t>抛掷一枚骰子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观察出现的点数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6815" name="Text Box 15">
            <a:extLst>
              <a:ext uri="{FF2B5EF4-FFF2-40B4-BE49-F238E27FC236}">
                <a16:creationId xmlns:a16="http://schemas.microsoft.com/office/drawing/2014/main" id="{38906726-5D11-4ADC-B433-AD1534EB1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2336800"/>
            <a:ext cx="79629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2. </a:t>
            </a:r>
            <a:r>
              <a:rPr lang="zh-CN" altLang="en-US" sz="2800" b="1">
                <a:solidFill>
                  <a:schemeClr val="bg1"/>
                </a:solidFill>
              </a:rPr>
              <a:t>从一批产品中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依次任选三件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记录出现正品与次品的件数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6816" name="Rectangle 16">
            <a:extLst>
              <a:ext uri="{FF2B5EF4-FFF2-40B4-BE49-F238E27FC236}">
                <a16:creationId xmlns:a16="http://schemas.microsoft.com/office/drawing/2014/main" id="{199848DE-7195-4BFA-B69B-64C4A7D3A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903288"/>
            <a:ext cx="548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同理可知下列试验都为随机试验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6839" name="Text Box 39">
            <a:extLst>
              <a:ext uri="{FF2B5EF4-FFF2-40B4-BE49-F238E27FC236}">
                <a16:creationId xmlns:a16="http://schemas.microsoft.com/office/drawing/2014/main" id="{544198BB-FD2C-4F9A-88DE-8C576034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3568700"/>
            <a:ext cx="54006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3. </a:t>
            </a:r>
            <a:r>
              <a:rPr lang="zh-CN" altLang="en-US" sz="2800" b="1">
                <a:solidFill>
                  <a:schemeClr val="bg1"/>
                </a:solidFill>
              </a:rPr>
              <a:t>考察某地区 </a:t>
            </a:r>
            <a:r>
              <a:rPr lang="en-US" altLang="zh-CN" sz="2800" b="1">
                <a:solidFill>
                  <a:schemeClr val="bg1"/>
                </a:solidFill>
              </a:rPr>
              <a:t>10 </a:t>
            </a:r>
            <a:r>
              <a:rPr lang="zh-CN" altLang="en-US" sz="2800" b="1">
                <a:solidFill>
                  <a:schemeClr val="bg1"/>
                </a:solidFill>
              </a:rPr>
              <a:t>月份的平均气温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6840" name="Text Box 40">
            <a:extLst>
              <a:ext uri="{FF2B5EF4-FFF2-40B4-BE49-F238E27FC236}">
                <a16:creationId xmlns:a16="http://schemas.microsoft.com/office/drawing/2014/main" id="{D6AE0194-BB25-4E18-9EA9-04EC77D4E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89425"/>
            <a:ext cx="7920037" cy="65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4. </a:t>
            </a:r>
            <a:r>
              <a:rPr lang="zh-CN" altLang="en-US" sz="2800" b="1">
                <a:solidFill>
                  <a:schemeClr val="bg1"/>
                </a:solidFill>
              </a:rPr>
              <a:t>从一批灯泡中任取一只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测试其寿命</a:t>
            </a:r>
            <a:r>
              <a:rPr lang="en-US" altLang="zh-CN" sz="2800" b="1">
                <a:solidFill>
                  <a:schemeClr val="bg1"/>
                </a:solidFill>
              </a:rPr>
              <a:t>.        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4" grpId="0" autoUpdateAnimBg="0"/>
      <p:bldP spid="76815" grpId="0" autoUpdateAnimBg="0"/>
      <p:bldP spid="76816" grpId="0" autoUpdateAnimBg="0"/>
      <p:bldP spid="76839" grpId="0" autoUpdateAnimBg="0"/>
      <p:bldP spid="7684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3C22FDDF-F85B-4008-A840-346A7F413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36813"/>
            <a:ext cx="7543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定义：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随机试验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E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的所有基本结果组成的集合称为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E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的样本空间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记为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S 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或</a:t>
            </a:r>
            <a:r>
              <a:rPr lang="zh-CN" altLang="en-US" sz="2800" b="1" i="1">
                <a:solidFill>
                  <a:schemeClr val="bg1"/>
                </a:solidFill>
                <a:ea typeface="黑体" panose="02010609060101010101" pitchFamily="49" charset="-122"/>
              </a:rPr>
              <a:t>      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2E1AB814-6559-429C-B484-C91B0AC7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74775"/>
            <a:ext cx="7924800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49" charset="-122"/>
              </a:rPr>
              <a:t>定义：随机试验</a:t>
            </a:r>
            <a:r>
              <a:rPr lang="en-US" altLang="zh-CN" sz="2800" b="1" i="1" dirty="0">
                <a:solidFill>
                  <a:schemeClr val="bg1"/>
                </a:solidFill>
              </a:rPr>
              <a:t>E </a:t>
            </a:r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49" charset="-122"/>
              </a:rPr>
              <a:t>的每一个基本结果</a:t>
            </a:r>
            <a:r>
              <a:rPr lang="en-US" altLang="zh-CN" sz="2800" b="1" dirty="0">
                <a:solidFill>
                  <a:schemeClr val="bg1"/>
                </a:solidFill>
              </a:rPr>
              <a:t>, </a:t>
            </a:r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49" charset="-122"/>
              </a:rPr>
              <a:t>称为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样本点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49" charset="-122"/>
              </a:rPr>
              <a:t>记为     </a:t>
            </a:r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49" charset="-122"/>
              </a:rPr>
              <a:t>.</a:t>
            </a:r>
            <a:endParaRPr lang="zh-CN" altLang="en-US" sz="2800" b="1" dirty="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4133C5F3-2ED1-4D2A-89B1-0402AE074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622675"/>
            <a:ext cx="7754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chemeClr val="bg1"/>
                </a:solidFill>
              </a:rPr>
              <a:t>   </a:t>
            </a:r>
            <a:r>
              <a:rPr lang="zh-CN" altLang="en-US" sz="2800" b="1">
                <a:solidFill>
                  <a:schemeClr val="bg1"/>
                </a:solidFill>
              </a:rPr>
              <a:t>抛掷一枚硬币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观察正面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反面出现的情况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39269" name="Object 5">
            <a:extLst>
              <a:ext uri="{FF2B5EF4-FFF2-40B4-BE49-F238E27FC236}">
                <a16:creationId xmlns:a16="http://schemas.microsoft.com/office/drawing/2014/main" id="{A69239A1-E793-491E-910C-6C5D9C965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41990"/>
              </p:ext>
            </p:extLst>
          </p:nvPr>
        </p:nvGraphicFramePr>
        <p:xfrm>
          <a:off x="2333935" y="5328174"/>
          <a:ext cx="1885330" cy="54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28600" progId="Equation.DSMT4">
                  <p:embed/>
                </p:oleObj>
              </mc:Choice>
              <mc:Fallback>
                <p:oleObj name="Equation" r:id="rId2" imgW="97776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935" y="5328174"/>
                        <a:ext cx="1885330" cy="544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Rectangle 8">
            <a:extLst>
              <a:ext uri="{FF2B5EF4-FFF2-40B4-BE49-F238E27FC236}">
                <a16:creationId xmlns:a16="http://schemas.microsoft.com/office/drawing/2014/main" id="{5D7B3CE5-EC06-4021-B9A6-0AAA647C9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7750" y="765175"/>
            <a:ext cx="7772400" cy="579438"/>
          </a:xfrm>
          <a:noFill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3200">
                <a:solidFill>
                  <a:schemeClr val="bg1"/>
                </a:solidFill>
                <a:latin typeface="黑体" panose="02010609060101010101" pitchFamily="49" charset="-122"/>
              </a:rPr>
              <a:t>、样本空间  样本点                </a:t>
            </a:r>
          </a:p>
        </p:txBody>
      </p:sp>
      <p:graphicFrame>
        <p:nvGraphicFramePr>
          <p:cNvPr id="139275" name="Object 11">
            <a:extLst>
              <a:ext uri="{FF2B5EF4-FFF2-40B4-BE49-F238E27FC236}">
                <a16:creationId xmlns:a16="http://schemas.microsoft.com/office/drawing/2014/main" id="{9FCE6007-AC3C-4BDD-87AC-60DD39C7B3D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580063" y="3027363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6690" imgH="66585" progId="Equation.3">
                  <p:embed/>
                </p:oleObj>
              </mc:Choice>
              <mc:Fallback>
                <p:oleObj name="公式" r:id="rId4" imgW="66690" imgH="66585" progId="Equation.3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027363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7" name="Object 13">
            <a:extLst>
              <a:ext uri="{FF2B5EF4-FFF2-40B4-BE49-F238E27FC236}">
                <a16:creationId xmlns:a16="http://schemas.microsoft.com/office/drawing/2014/main" id="{EA16126D-710F-4DA6-8C59-6F2C37F5F2B4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68298370"/>
              </p:ext>
            </p:extLst>
          </p:nvPr>
        </p:nvGraphicFramePr>
        <p:xfrm>
          <a:off x="3038550" y="2016125"/>
          <a:ext cx="7413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0070" imgH="66585" progId="Equation.3">
                  <p:embed/>
                </p:oleObj>
              </mc:Choice>
              <mc:Fallback>
                <p:oleObj name="公式" r:id="rId6" imgW="200070" imgH="66585" progId="Equation.3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550" y="2016125"/>
                        <a:ext cx="7413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8922D7-2D49-4984-87E3-3C6219D61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4365104"/>
            <a:ext cx="30083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FFFF00"/>
                </a:solidFill>
              </a:rPr>
              <a:t>H</a:t>
            </a:r>
            <a:r>
              <a:rPr lang="zh-CN" altLang="en-US" sz="2800" b="1" dirty="0">
                <a:solidFill>
                  <a:srgbClr val="FFFF00"/>
                </a:solidFill>
              </a:rPr>
              <a:t>：正面朝上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pPr eaLnBrk="1" hangingPunct="1"/>
            <a:r>
              <a:rPr lang="en-US" altLang="zh-CN" sz="2800" b="1" i="1" dirty="0">
                <a:solidFill>
                  <a:srgbClr val="FFFF00"/>
                </a:solidFill>
              </a:rPr>
              <a:t>T</a:t>
            </a:r>
            <a:r>
              <a:rPr lang="zh-CN" altLang="en-US" sz="2800" b="1" dirty="0">
                <a:solidFill>
                  <a:srgbClr val="FFFF00"/>
                </a:solidFill>
              </a:rPr>
              <a:t>： 反面朝上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51E4C5E-782B-4ACA-8DCC-08FBF42E78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3935" y="4437063"/>
            <a:ext cx="1656183" cy="780894"/>
          </a:xfrm>
          <a:prstGeom prst="rect">
            <a:avLst/>
          </a:prstGeom>
          <a:blipFill dpi="0" rotWithShape="1">
            <a:blip r:embed="rId9">
              <a:alphaModFix amt="3000"/>
            </a:blip>
            <a:srcRect/>
            <a:tile tx="0" ty="0" sx="100000" sy="100000" flip="none" algn="tl"/>
          </a:blipFill>
          <a:effectLst>
            <a:glow>
              <a:schemeClr val="accent1"/>
            </a:glow>
            <a:reflection endPos="0" dist="50800" dir="5400000" sy="-100000" algn="bl" rotWithShape="0"/>
            <a:softEdge rad="50800"/>
          </a:effec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utoUpdateAnimBg="0"/>
      <p:bldP spid="139267" grpId="0" autoUpdateAnimBg="0"/>
      <p:bldP spid="139268" grpId="0" autoUpdateAnimBg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2692CD3-D6B0-4752-B9DE-8E326CE64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762000"/>
            <a:ext cx="648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    </a:t>
            </a:r>
            <a:r>
              <a:rPr lang="zh-CN" altLang="en-US" sz="2800" b="1">
                <a:solidFill>
                  <a:schemeClr val="bg1"/>
                </a:solidFill>
              </a:rPr>
              <a:t>抛掷一枚骰子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观察出现的点数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40291" name="Object 3">
            <a:extLst>
              <a:ext uri="{FF2B5EF4-FFF2-40B4-BE49-F238E27FC236}">
                <a16:creationId xmlns:a16="http://schemas.microsoft.com/office/drawing/2014/main" id="{EA51C10F-3868-4B5B-A1FF-2B90F570D8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932227"/>
              </p:ext>
            </p:extLst>
          </p:nvPr>
        </p:nvGraphicFramePr>
        <p:xfrm>
          <a:off x="2987540" y="2344120"/>
          <a:ext cx="267361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228600" progId="Equation.DSMT4">
                  <p:embed/>
                </p:oleObj>
              </mc:Choice>
              <mc:Fallback>
                <p:oleObj name="Equation" r:id="rId2" imgW="133344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540" y="2344120"/>
                        <a:ext cx="2673619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Rectangle 4">
            <a:extLst>
              <a:ext uri="{FF2B5EF4-FFF2-40B4-BE49-F238E27FC236}">
                <a16:creationId xmlns:a16="http://schemas.microsoft.com/office/drawing/2014/main" id="{87FEFBAF-223C-4A5E-BC48-F50553C4A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971800"/>
            <a:ext cx="73152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2800" b="1">
                <a:solidFill>
                  <a:schemeClr val="bg1"/>
                </a:solidFill>
              </a:rPr>
              <a:t>     </a:t>
            </a:r>
            <a:r>
              <a:rPr lang="zh-CN" altLang="en-US" sz="2800" b="1">
                <a:solidFill>
                  <a:schemeClr val="bg1"/>
                </a:solidFill>
              </a:rPr>
              <a:t>从一批产品中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依次任选三件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记录出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                 现正品与次品的情况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40293" name="Object 5">
            <a:extLst>
              <a:ext uri="{FF2B5EF4-FFF2-40B4-BE49-F238E27FC236}">
                <a16:creationId xmlns:a16="http://schemas.microsoft.com/office/drawing/2014/main" id="{32CAD702-E3FC-4FE8-9C4C-E61511F5A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686727"/>
              </p:ext>
            </p:extLst>
          </p:nvPr>
        </p:nvGraphicFramePr>
        <p:xfrm>
          <a:off x="2209800" y="4984403"/>
          <a:ext cx="5946786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120" imgH="457200" progId="Equation.DSMT4">
                  <p:embed/>
                </p:oleObj>
              </mc:Choice>
              <mc:Fallback>
                <p:oleObj name="Equation" r:id="rId4" imgW="240012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84403"/>
                        <a:ext cx="5946786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>
            <a:extLst>
              <a:ext uri="{FF2B5EF4-FFF2-40B4-BE49-F238E27FC236}">
                <a16:creationId xmlns:a16="http://schemas.microsoft.com/office/drawing/2014/main" id="{5E2A95E9-15A1-43E0-B002-C0F0FCD63F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343400"/>
          <a:ext cx="4229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33970" imgH="333465" progId="Equation.3">
                  <p:embed/>
                </p:oleObj>
              </mc:Choice>
              <mc:Fallback>
                <p:oleObj name="Equation" r:id="rId6" imgW="4133970" imgH="3334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4229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0295" name="Picture 7" descr="骰子">
            <a:extLst>
              <a:ext uri="{FF2B5EF4-FFF2-40B4-BE49-F238E27FC236}">
                <a16:creationId xmlns:a16="http://schemas.microsoft.com/office/drawing/2014/main" id="{F69512AB-79D3-4E99-B615-913B9798B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0"/>
            <a:ext cx="4406900" cy="639763"/>
          </a:xfrm>
          <a:prstGeom prst="rect">
            <a:avLst/>
          </a:prstGeom>
          <a:solidFill>
            <a:srgbClr val="99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A85801DA-7B06-4A83-8BA8-DCAA92409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2276475"/>
            <a:ext cx="75898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5</a:t>
            </a:r>
            <a:r>
              <a:rPr lang="en-US" altLang="zh-CN" sz="2800" b="1">
                <a:solidFill>
                  <a:schemeClr val="bg1"/>
                </a:solidFill>
              </a:rPr>
              <a:t>    </a:t>
            </a:r>
            <a:r>
              <a:rPr lang="zh-CN" altLang="en-US" sz="2800" b="1">
                <a:solidFill>
                  <a:schemeClr val="bg1"/>
                </a:solidFill>
              </a:rPr>
              <a:t>从一批灯泡中任取一只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</a:rPr>
              <a:t>测试其寿命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42339" name="Object 3">
            <a:extLst>
              <a:ext uri="{FF2B5EF4-FFF2-40B4-BE49-F238E27FC236}">
                <a16:creationId xmlns:a16="http://schemas.microsoft.com/office/drawing/2014/main" id="{018F4AD9-FE64-4119-8B58-9F3C3192B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568444"/>
              </p:ext>
            </p:extLst>
          </p:nvPr>
        </p:nvGraphicFramePr>
        <p:xfrm>
          <a:off x="2555776" y="2978132"/>
          <a:ext cx="216024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53800" progId="Equation.DSMT4">
                  <p:embed/>
                </p:oleObj>
              </mc:Choice>
              <mc:Fallback>
                <p:oleObj name="Equation" r:id="rId2" imgW="100296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978132"/>
                        <a:ext cx="2160240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0" name="Object 4">
            <a:extLst>
              <a:ext uri="{FF2B5EF4-FFF2-40B4-BE49-F238E27FC236}">
                <a16:creationId xmlns:a16="http://schemas.microsoft.com/office/drawing/2014/main" id="{41A9617A-2BAB-4A21-BE97-CA9A4E714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1400" y="3776663"/>
          <a:ext cx="334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48100" imgH="333465" progId="Equation.3">
                  <p:embed/>
                </p:oleObj>
              </mc:Choice>
              <mc:Fallback>
                <p:oleObj name="公式" r:id="rId4" imgW="3248100" imgH="3334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776663"/>
                        <a:ext cx="334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7" name="Rectangle 11">
            <a:extLst>
              <a:ext uri="{FF2B5EF4-FFF2-40B4-BE49-F238E27FC236}">
                <a16:creationId xmlns:a16="http://schemas.microsoft.com/office/drawing/2014/main" id="{80A4F816-0512-4BB1-9F6A-C69553AC2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4149725"/>
            <a:ext cx="701040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6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记录某城市</a:t>
            </a:r>
            <a:r>
              <a:rPr lang="en-US" altLang="zh-CN" sz="2800" b="1">
                <a:solidFill>
                  <a:schemeClr val="bg1"/>
                </a:solidFill>
              </a:rPr>
              <a:t>120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急救电话台一昼夜</a:t>
            </a:r>
            <a:endParaRPr lang="en-US" altLang="zh-CN" sz="2800" b="1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接到的呼唤次数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.</a:t>
            </a:r>
          </a:p>
        </p:txBody>
      </p:sp>
      <p:graphicFrame>
        <p:nvGraphicFramePr>
          <p:cNvPr id="142349" name="Object 13">
            <a:extLst>
              <a:ext uri="{FF2B5EF4-FFF2-40B4-BE49-F238E27FC236}">
                <a16:creationId xmlns:a16="http://schemas.microsoft.com/office/drawing/2014/main" id="{AA8B52BE-EDCC-47C1-9BF7-1C4864986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268808"/>
              </p:ext>
            </p:extLst>
          </p:nvPr>
        </p:nvGraphicFramePr>
        <p:xfrm>
          <a:off x="2557743" y="5434013"/>
          <a:ext cx="259032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600" imgH="228600" progId="Equation.DSMT4">
                  <p:embed/>
                </p:oleObj>
              </mc:Choice>
              <mc:Fallback>
                <p:oleObj name="Equation" r:id="rId6" imgW="11556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743" y="5434013"/>
                        <a:ext cx="2590321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0" name="Rectangle 14">
            <a:extLst>
              <a:ext uri="{FF2B5EF4-FFF2-40B4-BE49-F238E27FC236}">
                <a16:creationId xmlns:a16="http://schemas.microsoft.com/office/drawing/2014/main" id="{D36CE726-F8FF-46EC-809B-F555B3052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404813"/>
            <a:ext cx="6602412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4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chemeClr val="bg1"/>
                </a:solidFill>
              </a:rPr>
              <a:t>考察某地区 </a:t>
            </a:r>
            <a:r>
              <a:rPr lang="en-US" altLang="zh-CN" sz="2800" b="1">
                <a:solidFill>
                  <a:schemeClr val="bg1"/>
                </a:solidFill>
              </a:rPr>
              <a:t>12</a:t>
            </a:r>
            <a:r>
              <a:rPr lang="zh-CN" altLang="en-US" sz="2800" b="1">
                <a:solidFill>
                  <a:schemeClr val="bg1"/>
                </a:solidFill>
              </a:rPr>
              <a:t>月份的平均气温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42351" name="Object 15">
            <a:extLst>
              <a:ext uri="{FF2B5EF4-FFF2-40B4-BE49-F238E27FC236}">
                <a16:creationId xmlns:a16="http://schemas.microsoft.com/office/drawing/2014/main" id="{246A0DC4-A877-4FC1-A0B6-131DA92F21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390259"/>
              </p:ext>
            </p:extLst>
          </p:nvPr>
        </p:nvGraphicFramePr>
        <p:xfrm>
          <a:off x="2555776" y="1073313"/>
          <a:ext cx="2232248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44520" imgH="253800" progId="Equation.DSMT4">
                  <p:embed/>
                </p:oleObj>
              </mc:Choice>
              <mc:Fallback>
                <p:oleObj name="Equation" r:id="rId8" imgW="1244520" imgH="253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1073313"/>
                        <a:ext cx="2232248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2" name="Object 16">
            <a:extLst>
              <a:ext uri="{FF2B5EF4-FFF2-40B4-BE49-F238E27FC236}">
                <a16:creationId xmlns:a16="http://schemas.microsoft.com/office/drawing/2014/main" id="{FEB3DE6E-EFA8-4B2D-BD80-AE864BC23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3938" y="1760538"/>
          <a:ext cx="3022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24100" imgH="352335" progId="Equation.3">
                  <p:embed/>
                </p:oleObj>
              </mc:Choice>
              <mc:Fallback>
                <p:oleObj name="Equation" r:id="rId10" imgW="2924100" imgH="35233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1760538"/>
                        <a:ext cx="3022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/>
      <p:bldP spid="142347" grpId="0" autoUpdateAnimBg="0"/>
      <p:bldP spid="14235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2">
            <a:extLst>
              <a:ext uri="{FF2B5EF4-FFF2-40B4-BE49-F238E27FC236}">
                <a16:creationId xmlns:a16="http://schemas.microsoft.com/office/drawing/2014/main" id="{F04DC325-81BF-44E5-B2C6-6F83E8EDD75E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692150"/>
            <a:ext cx="8296275" cy="3273425"/>
            <a:chOff x="578859" y="692696"/>
            <a:chExt cx="8297464" cy="3272691"/>
          </a:xfrm>
        </p:grpSpPr>
        <p:sp>
          <p:nvSpPr>
            <p:cNvPr id="17412" name="Text Box 6">
              <a:extLst>
                <a:ext uri="{FF2B5EF4-FFF2-40B4-BE49-F238E27FC236}">
                  <a16:creationId xmlns:a16="http://schemas.microsoft.com/office/drawing/2014/main" id="{9B46734B-3679-48B8-8753-F213C0261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859" y="692696"/>
              <a:ext cx="8297464" cy="3272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chemeClr val="bg1"/>
                  </a:solidFill>
                  <a:latin typeface="+mj-ea"/>
                  <a:ea typeface="+mj-ea"/>
                </a:rPr>
                <a:t>实例</a:t>
              </a:r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7</a:t>
              </a:r>
              <a:endParaRPr lang="en-US" altLang="zh-CN" sz="1200" b="1" dirty="0">
                <a:solidFill>
                  <a:schemeClr val="bg1"/>
                </a:solidFill>
                <a:latin typeface="+mj-ea"/>
                <a:ea typeface="+mj-ea"/>
              </a:endParaRPr>
            </a:p>
            <a:p>
              <a:pPr eaLnBrk="1" hangingPunct="1"/>
              <a:endParaRPr lang="en-US" altLang="zh-CN" sz="12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ts val="4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在一只罐子中装有大小和形状完全一样的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个白球</a:t>
              </a:r>
              <a:endParaRPr lang="en-US" altLang="zh-CN" sz="28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ts val="4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和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个黑球，依次在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2 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个白球上标以数字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和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，在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3</a:t>
              </a:r>
            </a:p>
            <a:p>
              <a:pPr eaLnBrk="1" hangingPunct="1">
                <a:lnSpc>
                  <a:spcPts val="4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个黑球上标以数字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，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4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和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5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，从罐子中任取一个球，</a:t>
              </a:r>
              <a:endParaRPr lang="en-US" altLang="zh-CN" sz="28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ts val="4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观察球上的数字，用      表示“取出的是标有数字</a:t>
              </a:r>
              <a:endParaRPr lang="en-US" altLang="zh-CN" sz="28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ts val="4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的球”（                          ），则试验的样本空间为：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95C36F-49FF-453E-83CB-45EF23CD6634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875391" y="2871240"/>
              <a:ext cx="674031" cy="52322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16917D-42D6-498B-B18B-D91F8463BB3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029142" y="3379570"/>
              <a:ext cx="2482987" cy="52322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A80233-9D0D-41A3-AD4F-F2B8BAA6152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290457" y="2891077"/>
              <a:ext cx="407483" cy="523220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D68E3F6-FF18-4DFF-B467-280397116B1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86309" y="4345940"/>
            <a:ext cx="4113883" cy="52322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>
            <a:extLst>
              <a:ext uri="{FF2B5EF4-FFF2-40B4-BE49-F238E27FC236}">
                <a16:creationId xmlns:a16="http://schemas.microsoft.com/office/drawing/2014/main" id="{58CF02BA-431C-43BA-9FD9-28AAC783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38227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答案</a:t>
            </a:r>
          </a:p>
        </p:txBody>
      </p:sp>
      <p:graphicFrame>
        <p:nvGraphicFramePr>
          <p:cNvPr id="143363" name="Object 3">
            <a:extLst>
              <a:ext uri="{FF2B5EF4-FFF2-40B4-BE49-F238E27FC236}">
                <a16:creationId xmlns:a16="http://schemas.microsoft.com/office/drawing/2014/main" id="{62335434-C5CE-47E8-A86B-941028E7B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485671"/>
              </p:ext>
            </p:extLst>
          </p:nvPr>
        </p:nvGraphicFramePr>
        <p:xfrm>
          <a:off x="1154113" y="4592000"/>
          <a:ext cx="319341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203040" progId="Equation.DSMT4">
                  <p:embed/>
                </p:oleObj>
              </mc:Choice>
              <mc:Fallback>
                <p:oleObj name="Equation" r:id="rId2" imgW="161280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4592000"/>
                        <a:ext cx="3193411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>
            <a:extLst>
              <a:ext uri="{FF2B5EF4-FFF2-40B4-BE49-F238E27FC236}">
                <a16:creationId xmlns:a16="http://schemas.microsoft.com/office/drawing/2014/main" id="{A37F0974-63CE-43AF-85F8-0DEF6B1961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666023"/>
              </p:ext>
            </p:extLst>
          </p:nvPr>
        </p:nvGraphicFramePr>
        <p:xfrm>
          <a:off x="1154113" y="5409067"/>
          <a:ext cx="328146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03040" progId="Equation.DSMT4">
                  <p:embed/>
                </p:oleObj>
              </mc:Choice>
              <mc:Fallback>
                <p:oleObj name="Equation" r:id="rId4" imgW="15490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5409067"/>
                        <a:ext cx="3281469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5" name="Rectangle 5">
            <a:extLst>
              <a:ext uri="{FF2B5EF4-FFF2-40B4-BE49-F238E27FC236}">
                <a16:creationId xmlns:a16="http://schemas.microsoft.com/office/drawing/2014/main" id="{23DD1745-606B-4202-BB3F-51FBDB129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63" y="1482725"/>
            <a:ext cx="489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写出下列随机试验的样本空间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3366" name="Text Box 6">
            <a:extLst>
              <a:ext uri="{FF2B5EF4-FFF2-40B4-BE49-F238E27FC236}">
                <a16:creationId xmlns:a16="http://schemas.microsoft.com/office/drawing/2014/main" id="{7695A5EA-365D-4DFC-B12D-379283091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2146300"/>
            <a:ext cx="6318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1.    </a:t>
            </a:r>
            <a:r>
              <a:rPr lang="zh-CN" altLang="en-US" sz="2800" b="1">
                <a:solidFill>
                  <a:schemeClr val="bg1"/>
                </a:solidFill>
              </a:rPr>
              <a:t>同时掷三颗骰子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记录三颗骰子之和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3367" name="Text Box 7">
            <a:extLst>
              <a:ext uri="{FF2B5EF4-FFF2-40B4-BE49-F238E27FC236}">
                <a16:creationId xmlns:a16="http://schemas.microsoft.com/office/drawing/2014/main" id="{91095774-5514-4A8A-B5FD-E5EA276ED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2755900"/>
            <a:ext cx="729615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2.    </a:t>
            </a:r>
            <a:r>
              <a:rPr lang="zh-CN" altLang="en-US" sz="2800" b="1">
                <a:solidFill>
                  <a:schemeClr val="bg1"/>
                </a:solidFill>
              </a:rPr>
              <a:t>生产产品直到得到</a:t>
            </a:r>
            <a:r>
              <a:rPr lang="en-US" altLang="zh-CN" sz="2800" b="1">
                <a:solidFill>
                  <a:schemeClr val="bg1"/>
                </a:solidFill>
              </a:rPr>
              <a:t>10</a:t>
            </a:r>
            <a:r>
              <a:rPr lang="zh-CN" altLang="en-US" sz="2800" b="1">
                <a:solidFill>
                  <a:schemeClr val="bg1"/>
                </a:solidFill>
              </a:rPr>
              <a:t>件正品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记录生产产品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       的总件数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247D5561-0294-4F71-A066-4AB5DBBE5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763" y="5492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课堂练习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utoUpdateAnimBg="0"/>
      <p:bldP spid="143365" grpId="0" autoUpdateAnimBg="0"/>
      <p:bldP spid="143366" grpId="0" autoUpdateAnimBg="0"/>
      <p:bldP spid="1433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57C6DAFE-F573-4054-9E89-FF6C6F3EF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1219200"/>
            <a:ext cx="80010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        </a:t>
            </a:r>
            <a:r>
              <a:rPr lang="en-US" altLang="zh-CN" sz="2800" b="1">
                <a:solidFill>
                  <a:schemeClr val="bg1"/>
                </a:solidFill>
              </a:rPr>
              <a:t>     2.  </a:t>
            </a:r>
            <a:r>
              <a:rPr lang="zh-CN" altLang="en-US" sz="2800" b="1">
                <a:solidFill>
                  <a:schemeClr val="bg1"/>
                </a:solidFill>
              </a:rPr>
              <a:t>同一试验 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</a:rPr>
              <a:t>若试验目的不同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则对应的样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                  本空间也不同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4387" name="Text Box 3">
            <a:extLst>
              <a:ext uri="{FF2B5EF4-FFF2-40B4-BE49-F238E27FC236}">
                <a16:creationId xmlns:a16="http://schemas.microsoft.com/office/drawing/2014/main" id="{0521AE93-8A51-4A02-8CA3-179FCBCB2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62200"/>
            <a:ext cx="7694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例如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800" b="1">
                <a:solidFill>
                  <a:schemeClr val="bg1"/>
                </a:solidFill>
              </a:rPr>
              <a:t>对于同一试验</a:t>
            </a:r>
            <a:r>
              <a:rPr lang="en-US" altLang="zh-CN" sz="2800" b="1">
                <a:solidFill>
                  <a:schemeClr val="bg1"/>
                </a:solidFill>
              </a:rPr>
              <a:t>: “</a:t>
            </a:r>
            <a:r>
              <a:rPr lang="zh-CN" altLang="en-US" sz="2800" b="1">
                <a:solidFill>
                  <a:schemeClr val="bg1"/>
                </a:solidFill>
              </a:rPr>
              <a:t>将一枚硬币抛掷三次”</a:t>
            </a:r>
            <a:r>
              <a:rPr lang="en-US" altLang="zh-CN" sz="2800" b="1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id="{19291A05-44F9-43AE-B6E8-4AB270BE0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5600"/>
            <a:ext cx="76962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若观察正面 </a:t>
            </a:r>
            <a:r>
              <a:rPr lang="en-US" altLang="zh-CN" sz="2800" b="1" i="1">
                <a:solidFill>
                  <a:schemeClr val="bg1"/>
                </a:solidFill>
              </a:rPr>
              <a:t>H</a:t>
            </a:r>
            <a:r>
              <a:rPr lang="zh-CN" altLang="en-US" sz="2800" b="1">
                <a:solidFill>
                  <a:schemeClr val="bg1"/>
                </a:solidFill>
              </a:rPr>
              <a:t>、反面 </a:t>
            </a:r>
            <a:r>
              <a:rPr lang="en-US" altLang="zh-CN" sz="2800" b="1" i="1">
                <a:solidFill>
                  <a:schemeClr val="bg1"/>
                </a:solidFill>
              </a:rPr>
              <a:t>T </a:t>
            </a:r>
            <a:r>
              <a:rPr lang="zh-CN" altLang="en-US" sz="2800" b="1">
                <a:solidFill>
                  <a:schemeClr val="bg1"/>
                </a:solidFill>
              </a:rPr>
              <a:t>出现的情况 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则样本空间为</a:t>
            </a:r>
          </a:p>
        </p:txBody>
      </p:sp>
      <p:sp>
        <p:nvSpPr>
          <p:cNvPr id="144389" name="Rectangle 5">
            <a:extLst>
              <a:ext uri="{FF2B5EF4-FFF2-40B4-BE49-F238E27FC236}">
                <a16:creationId xmlns:a16="http://schemas.microsoft.com/office/drawing/2014/main" id="{BDB5884B-AF78-451C-A8D5-5B3C32104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029200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若观察出现正面的次数 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</a:rPr>
              <a:t>则样本空间为</a:t>
            </a:r>
          </a:p>
        </p:txBody>
      </p:sp>
      <p:graphicFrame>
        <p:nvGraphicFramePr>
          <p:cNvPr id="144390" name="Object 6">
            <a:extLst>
              <a:ext uri="{FF2B5EF4-FFF2-40B4-BE49-F238E27FC236}">
                <a16:creationId xmlns:a16="http://schemas.microsoft.com/office/drawing/2014/main" id="{2F829631-75E9-4416-92E6-3E5D649E06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020634"/>
              </p:ext>
            </p:extLst>
          </p:nvPr>
        </p:nvGraphicFramePr>
        <p:xfrm>
          <a:off x="2051720" y="5784785"/>
          <a:ext cx="175402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203040" progId="Equation.DSMT4">
                  <p:embed/>
                </p:oleObj>
              </mc:Choice>
              <mc:Fallback>
                <p:oleObj name="Equation" r:id="rId2" imgW="10540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784785"/>
                        <a:ext cx="1754025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7">
            <a:extLst>
              <a:ext uri="{FF2B5EF4-FFF2-40B4-BE49-F238E27FC236}">
                <a16:creationId xmlns:a16="http://schemas.microsoft.com/office/drawing/2014/main" id="{260B5B72-25D7-431A-8DFF-F3D5EDE2A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536818"/>
              </p:ext>
            </p:extLst>
          </p:nvPr>
        </p:nvGraphicFramePr>
        <p:xfrm>
          <a:off x="1975289" y="3943035"/>
          <a:ext cx="4465749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431640" progId="Equation.DSMT4">
                  <p:embed/>
                </p:oleObj>
              </mc:Choice>
              <mc:Fallback>
                <p:oleObj name="Equation" r:id="rId4" imgW="205740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5289" y="3943035"/>
                        <a:ext cx="4465749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>
            <a:extLst>
              <a:ext uri="{FF2B5EF4-FFF2-40B4-BE49-F238E27FC236}">
                <a16:creationId xmlns:a16="http://schemas.microsoft.com/office/drawing/2014/main" id="{2BF58C0A-DC2D-4796-A09D-F64D8C7D9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762000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说明</a:t>
            </a:r>
            <a:r>
              <a:rPr lang="zh-CN" altLang="en-US" sz="2800" b="1">
                <a:solidFill>
                  <a:schemeClr val="bg1"/>
                </a:solidFill>
              </a:rPr>
              <a:t>    </a:t>
            </a:r>
            <a:r>
              <a:rPr lang="en-US" altLang="zh-CN" sz="2800" b="1">
                <a:solidFill>
                  <a:schemeClr val="bg1"/>
                </a:solidFill>
              </a:rPr>
              <a:t>1.  </a:t>
            </a:r>
            <a:r>
              <a:rPr lang="zh-CN" altLang="en-US" sz="2800" b="1">
                <a:solidFill>
                  <a:schemeClr val="bg1"/>
                </a:solidFill>
              </a:rPr>
              <a:t>试验不同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</a:rPr>
              <a:t>对应的样本空间也不同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autoUpdateAnimBg="0"/>
      <p:bldP spid="144387" grpId="0" autoUpdateAnimBg="0"/>
      <p:bldP spid="144388" grpId="0" autoUpdateAnimBg="0"/>
      <p:bldP spid="14438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A08AC46-97DF-4084-9494-5104D60B9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549275"/>
            <a:ext cx="7847012" cy="183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3. </a:t>
            </a:r>
            <a:r>
              <a:rPr lang="zh-CN" altLang="en-US" sz="2800" b="1">
                <a:solidFill>
                  <a:schemeClr val="bg1"/>
                </a:solidFill>
              </a:rPr>
              <a:t>建立样本空间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事实上就是建立随机现象的数学</a:t>
            </a:r>
            <a:endParaRPr lang="en-US" altLang="zh-CN" sz="2800" b="1">
              <a:solidFill>
                <a:schemeClr val="bg1"/>
              </a:solidFill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模型</a:t>
            </a:r>
            <a:r>
              <a:rPr lang="en-US" altLang="zh-CN" sz="2800" b="1">
                <a:solidFill>
                  <a:schemeClr val="bg1"/>
                </a:solidFill>
              </a:rPr>
              <a:t>. </a:t>
            </a:r>
            <a:r>
              <a:rPr lang="zh-CN" altLang="en-US" sz="2800" b="1">
                <a:solidFill>
                  <a:schemeClr val="bg1"/>
                </a:solidFill>
              </a:rPr>
              <a:t>因此 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</a:rPr>
              <a:t>一个样本空间可以概括许多内容大不</a:t>
            </a:r>
            <a:endParaRPr lang="en-US" altLang="zh-CN" sz="2800" b="1">
              <a:solidFill>
                <a:schemeClr val="bg1"/>
              </a:solidFill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相同的实际问题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E3E553B6-EE41-4172-B0B3-D42BF7C28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76500"/>
            <a:ext cx="670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例如     只包含两个样本点的样本空间</a:t>
            </a:r>
          </a:p>
        </p:txBody>
      </p:sp>
      <p:graphicFrame>
        <p:nvGraphicFramePr>
          <p:cNvPr id="145412" name="Object 4">
            <a:extLst>
              <a:ext uri="{FF2B5EF4-FFF2-40B4-BE49-F238E27FC236}">
                <a16:creationId xmlns:a16="http://schemas.microsoft.com/office/drawing/2014/main" id="{1C04E5AF-B782-45E3-AB24-336E12F9F2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183474"/>
              </p:ext>
            </p:extLst>
          </p:nvPr>
        </p:nvGraphicFramePr>
        <p:xfrm>
          <a:off x="2899228" y="3144468"/>
          <a:ext cx="137389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03040" progId="Equation.DSMT4">
                  <p:embed/>
                </p:oleObj>
              </mc:Choice>
              <mc:Fallback>
                <p:oleObj name="Equation" r:id="rId2" imgW="74916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228" y="3144468"/>
                        <a:ext cx="1373892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20BC9FA7-1263-40B0-9161-5E75BD5D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716338"/>
            <a:ext cx="7851775" cy="15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4.  </a:t>
            </a:r>
            <a:r>
              <a:rPr lang="zh-CN" altLang="en-US" sz="2800" b="1">
                <a:solidFill>
                  <a:schemeClr val="bg1"/>
                </a:solidFill>
              </a:rPr>
              <a:t>在一个样本空间中，如果只有有限个样本点，则称为</a:t>
            </a:r>
            <a:r>
              <a:rPr lang="zh-CN" altLang="en-US" sz="2800" b="1">
                <a:solidFill>
                  <a:srgbClr val="FFFF00"/>
                </a:solidFill>
              </a:rPr>
              <a:t>有限样本空间</a:t>
            </a:r>
            <a:r>
              <a:rPr lang="zh-CN" altLang="en-US" sz="2800" b="1">
                <a:solidFill>
                  <a:schemeClr val="bg1"/>
                </a:solidFill>
              </a:rPr>
              <a:t>；如果有无限个样本点，则称为</a:t>
            </a:r>
            <a:r>
              <a:rPr lang="zh-CN" altLang="en-US" sz="2800" b="1">
                <a:solidFill>
                  <a:srgbClr val="FFFF00"/>
                </a:solidFill>
              </a:rPr>
              <a:t>无限样本空间</a:t>
            </a:r>
            <a:r>
              <a:rPr lang="zh-CN" altLang="en-US" sz="2800" b="1">
                <a:solidFill>
                  <a:schemeClr val="bg1"/>
                </a:solidFill>
              </a:rPr>
              <a:t>。</a:t>
            </a:r>
            <a:endParaRPr lang="en-US" altLang="zh-CN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DAF53DE-628B-4496-8C9C-83A4BE66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49555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 随机试验      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5193255A-F85B-4868-A331-5509619A3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13100"/>
            <a:ext cx="5170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 随机事件及其运算</a:t>
            </a:r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BFA3700F-97FC-4503-BDCF-B875419C0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313" y="1358900"/>
            <a:ext cx="8229600" cy="701675"/>
          </a:xfrm>
          <a:noFill/>
        </p:spPr>
        <p:txBody>
          <a:bodyPr>
            <a:spAutoFit/>
          </a:bodyPr>
          <a:lstStyle/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黑体" panose="02010609060101010101" pitchFamily="49" charset="-122"/>
              </a:rPr>
              <a:t>第一节  随机试验与随机事件</a:t>
            </a:r>
          </a:p>
        </p:txBody>
      </p:sp>
    </p:spTree>
  </p:cSld>
  <p:clrMapOvr>
    <a:masterClrMapping/>
  </p:clrMapOvr>
  <p:transition spd="med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7E66736B-2702-4ABF-87A6-79BEECEE8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2711450"/>
            <a:ext cx="7559675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5000"/>
              </a:spcBef>
            </a:pPr>
            <a:r>
              <a:rPr lang="zh-CN" altLang="en-US" sz="2800" b="1">
                <a:solidFill>
                  <a:srgbClr val="FFFF00"/>
                </a:solidFill>
                <a:ea typeface="黑体" panose="02010609060101010101" pitchFamily="49" charset="-122"/>
              </a:rPr>
              <a:t>随机事件</a:t>
            </a:r>
            <a:r>
              <a:rPr lang="zh-CN" altLang="en-US" sz="2800" b="1">
                <a:solidFill>
                  <a:schemeClr val="bg1"/>
                </a:solidFill>
              </a:rPr>
              <a:t>    随机试验 </a:t>
            </a:r>
            <a:r>
              <a:rPr lang="en-US" altLang="zh-CN" sz="2800" b="1" i="1">
                <a:solidFill>
                  <a:schemeClr val="bg1"/>
                </a:solidFill>
              </a:rPr>
              <a:t>E </a:t>
            </a:r>
            <a:r>
              <a:rPr lang="zh-CN" altLang="en-US" sz="2800" b="1">
                <a:solidFill>
                  <a:schemeClr val="bg1"/>
                </a:solidFill>
              </a:rPr>
              <a:t>的样本空间 </a:t>
            </a:r>
            <a:r>
              <a:rPr lang="en-US" altLang="zh-CN" sz="2800" b="1" i="1">
                <a:solidFill>
                  <a:schemeClr val="bg1"/>
                </a:solidFill>
                <a:latin typeface="Symbol Tiger" panose="05050102010706020507" pitchFamily="18" charset="2"/>
              </a:rPr>
              <a:t>W</a:t>
            </a:r>
            <a:r>
              <a:rPr lang="en-US" altLang="zh-CN" sz="2800" b="1" i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的子集称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                    为 </a:t>
            </a:r>
            <a:r>
              <a:rPr lang="en-US" altLang="zh-CN" sz="2800" b="1" i="1">
                <a:solidFill>
                  <a:schemeClr val="bg1"/>
                </a:solidFill>
              </a:rPr>
              <a:t>E </a:t>
            </a:r>
            <a:r>
              <a:rPr lang="zh-CN" altLang="en-US" sz="2800" b="1">
                <a:solidFill>
                  <a:schemeClr val="bg1"/>
                </a:solidFill>
              </a:rPr>
              <a:t>的随机事件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</a:rPr>
              <a:t>简称事件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B217470F-0438-4605-95B2-A12BFCA20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149850"/>
            <a:ext cx="7829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试验中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骰子“出现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点”</a:t>
            </a:r>
            <a:r>
              <a:rPr lang="en-US" altLang="zh-CN" sz="2800" b="1">
                <a:solidFill>
                  <a:schemeClr val="bg1"/>
                </a:solidFill>
              </a:rPr>
              <a:t>, “</a:t>
            </a:r>
            <a:r>
              <a:rPr lang="zh-CN" altLang="en-US" sz="2800" b="1">
                <a:solidFill>
                  <a:schemeClr val="bg1"/>
                </a:solidFill>
              </a:rPr>
              <a:t>出现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点”</a:t>
            </a:r>
            <a:r>
              <a:rPr lang="en-US" altLang="zh-CN" sz="2800" b="1">
                <a:solidFill>
                  <a:schemeClr val="bg1"/>
                </a:solidFill>
              </a:rPr>
              <a:t>, … ,“</a:t>
            </a:r>
            <a:r>
              <a:rPr lang="zh-CN" altLang="en-US" sz="2800" b="1">
                <a:solidFill>
                  <a:schemeClr val="bg1"/>
                </a:solidFill>
              </a:rPr>
              <a:t>出现</a:t>
            </a:r>
            <a:r>
              <a:rPr lang="en-US" altLang="zh-CN" sz="2800" b="1">
                <a:solidFill>
                  <a:schemeClr val="bg1"/>
                </a:solidFill>
              </a:rPr>
              <a:t>6</a:t>
            </a:r>
            <a:r>
              <a:rPr lang="zh-CN" altLang="en-US" sz="2800" b="1">
                <a:solidFill>
                  <a:schemeClr val="bg1"/>
                </a:solidFill>
              </a:rPr>
              <a:t>点”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146436" name="Text Box 4">
            <a:extLst>
              <a:ext uri="{FF2B5EF4-FFF2-40B4-BE49-F238E27FC236}">
                <a16:creationId xmlns:a16="http://schemas.microsoft.com/office/drawing/2014/main" id="{EF315ACD-1E9A-466B-B1A0-D0BA9D666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911850"/>
            <a:ext cx="756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“</a:t>
            </a:r>
            <a:r>
              <a:rPr lang="zh-CN" altLang="en-US" sz="2800" b="1">
                <a:solidFill>
                  <a:schemeClr val="bg1"/>
                </a:solidFill>
              </a:rPr>
              <a:t>点数不大于</a:t>
            </a:r>
            <a:r>
              <a:rPr lang="en-US" altLang="zh-CN" sz="2800" b="1">
                <a:solidFill>
                  <a:schemeClr val="bg1"/>
                </a:solidFill>
              </a:rPr>
              <a:t>4”,  “</a:t>
            </a:r>
            <a:r>
              <a:rPr lang="zh-CN" altLang="en-US" sz="2800" b="1">
                <a:solidFill>
                  <a:schemeClr val="bg1"/>
                </a:solidFill>
              </a:rPr>
              <a:t>点数为偶数” 等都为随机事件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  <a:endParaRPr lang="en-US" altLang="zh-CN" sz="2800">
              <a:solidFill>
                <a:schemeClr val="bg1"/>
              </a:solidFill>
            </a:endParaRPr>
          </a:p>
        </p:txBody>
      </p:sp>
      <p:grpSp>
        <p:nvGrpSpPr>
          <p:cNvPr id="146437" name="Group 5">
            <a:extLst>
              <a:ext uri="{FF2B5EF4-FFF2-40B4-BE49-F238E27FC236}">
                <a16:creationId xmlns:a16="http://schemas.microsoft.com/office/drawing/2014/main" id="{3E25B60F-BA1C-468C-9C13-5C240B94D7D1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311650"/>
            <a:ext cx="6064250" cy="519113"/>
            <a:chOff x="576" y="1680"/>
            <a:chExt cx="3820" cy="327"/>
          </a:xfrm>
        </p:grpSpPr>
        <p:sp>
          <p:nvSpPr>
            <p:cNvPr id="23561" name="Text Box 6">
              <a:extLst>
                <a:ext uri="{FF2B5EF4-FFF2-40B4-BE49-F238E27FC236}">
                  <a16:creationId xmlns:a16="http://schemas.microsoft.com/office/drawing/2014/main" id="{DDEA7811-24A4-4150-932E-DFFA24A88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680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bg1"/>
                  </a:solidFill>
                  <a:ea typeface="黑体" panose="02010609060101010101" pitchFamily="49" charset="-122"/>
                </a:rPr>
                <a:t> </a:t>
              </a:r>
              <a:r>
                <a:rPr lang="zh-CN" altLang="en-US" sz="2800" b="1">
                  <a:solidFill>
                    <a:schemeClr val="bg1"/>
                  </a:solidFill>
                  <a:ea typeface="黑体" panose="02010609060101010101" pitchFamily="49" charset="-122"/>
                </a:rPr>
                <a:t>实例</a:t>
              </a:r>
              <a:r>
                <a:rPr lang="zh-CN" altLang="en-US" sz="2800" b="1">
                  <a:solidFill>
                    <a:schemeClr val="bg1"/>
                  </a:solidFill>
                </a:rPr>
                <a:t>   </a:t>
              </a:r>
            </a:p>
          </p:txBody>
        </p:sp>
        <p:sp>
          <p:nvSpPr>
            <p:cNvPr id="23562" name="Rectangle 7">
              <a:extLst>
                <a:ext uri="{FF2B5EF4-FFF2-40B4-BE49-F238E27FC236}">
                  <a16:creationId xmlns:a16="http://schemas.microsoft.com/office/drawing/2014/main" id="{105FCD08-0EAA-419C-BFD4-D042F8E70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80"/>
              <a:ext cx="3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</a:rPr>
                <a:t>抛掷一枚骰子</a:t>
              </a:r>
              <a:r>
                <a:rPr lang="en-US" altLang="zh-CN" sz="2800" b="1">
                  <a:solidFill>
                    <a:schemeClr val="bg1"/>
                  </a:solidFill>
                </a:rPr>
                <a:t>, </a:t>
              </a:r>
              <a:r>
                <a:rPr lang="zh-CN" altLang="en-US" sz="2800" b="1">
                  <a:solidFill>
                    <a:schemeClr val="bg1"/>
                  </a:solidFill>
                </a:rPr>
                <a:t>观察出现的点数</a:t>
              </a:r>
              <a:r>
                <a:rPr lang="en-US" altLang="zh-CN" sz="2800" b="1">
                  <a:solidFill>
                    <a:schemeClr val="bg1"/>
                  </a:solidFill>
                </a:rPr>
                <a:t>.</a:t>
              </a:r>
            </a:p>
          </p:txBody>
        </p:sp>
      </p:grpSp>
      <p:sp>
        <p:nvSpPr>
          <p:cNvPr id="146441" name="Rectangle 9">
            <a:extLst>
              <a:ext uri="{FF2B5EF4-FFF2-40B4-BE49-F238E27FC236}">
                <a16:creationId xmlns:a16="http://schemas.microsoft.com/office/drawing/2014/main" id="{1387D16F-F1FB-4BDF-8354-1D3E431F5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" y="2068513"/>
            <a:ext cx="34782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FF00"/>
                </a:solidFill>
                <a:ea typeface="黑体" panose="02010609060101010101" pitchFamily="49" charset="-122"/>
              </a:rPr>
              <a:t>1. </a:t>
            </a:r>
            <a:r>
              <a:rPr lang="zh-CN" altLang="en-US" sz="3200" b="1">
                <a:solidFill>
                  <a:srgbClr val="FFFF00"/>
                </a:solidFill>
                <a:ea typeface="黑体" panose="02010609060101010101" pitchFamily="49" charset="-122"/>
              </a:rPr>
              <a:t>随机事件的概念</a:t>
            </a:r>
          </a:p>
        </p:txBody>
      </p:sp>
      <p:sp>
        <p:nvSpPr>
          <p:cNvPr id="23559" name="Rectangle 10">
            <a:extLst>
              <a:ext uri="{FF2B5EF4-FFF2-40B4-BE49-F238E27FC236}">
                <a16:creationId xmlns:a16="http://schemas.microsoft.com/office/drawing/2014/main" id="{8121E82F-38F7-49F8-AE81-CD19ED8F9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13" y="628650"/>
            <a:ext cx="7345362" cy="708025"/>
          </a:xfrm>
          <a:noFill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</a:rPr>
              <a:t>二、随机事件及其运算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4F9E86-236D-41DA-9BD3-AAFAF9AB0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350963"/>
            <a:ext cx="7345362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kern="0" dirty="0">
                <a:solidFill>
                  <a:schemeClr val="bg1"/>
                </a:solidFill>
                <a:latin typeface="黑体" pitchFamily="49" charset="-122"/>
              </a:rPr>
              <a:t>（一）随机事件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utoUpdateAnimBg="0"/>
      <p:bldP spid="146435" grpId="0" autoUpdateAnimBg="0"/>
      <p:bldP spid="146436" grpId="0" autoUpdateAnimBg="0"/>
      <p:bldP spid="146441" grpId="0" autoUpdateAnimBg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2A9B48E6-B9AD-4805-B2B7-85CBF64E6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19400"/>
            <a:ext cx="765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实例   </a:t>
            </a:r>
            <a:r>
              <a:rPr lang="zh-CN" altLang="en-US" sz="2800" b="1">
                <a:solidFill>
                  <a:schemeClr val="bg1"/>
                </a:solidFill>
              </a:rPr>
              <a:t>上述试验中 “点数不大于</a:t>
            </a:r>
            <a:r>
              <a:rPr lang="en-US" altLang="zh-CN" sz="2800" b="1">
                <a:solidFill>
                  <a:schemeClr val="bg1"/>
                </a:solidFill>
              </a:rPr>
              <a:t>6” </a:t>
            </a:r>
            <a:r>
              <a:rPr lang="zh-CN" altLang="en-US" sz="2800" b="1">
                <a:solidFill>
                  <a:schemeClr val="bg1"/>
                </a:solidFill>
              </a:rPr>
              <a:t>就是必然事件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B3A2FD8C-5FF5-4E2E-B058-12CF27184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33600"/>
            <a:ext cx="6584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ea typeface="黑体" panose="02010609060101010101" pitchFamily="49" charset="-122"/>
              </a:rPr>
              <a:t>必然事件</a:t>
            </a:r>
            <a:r>
              <a:rPr lang="zh-CN" altLang="en-US" sz="2800" b="1">
                <a:solidFill>
                  <a:srgbClr val="FFFF00"/>
                </a:solidFill>
              </a:rPr>
              <a:t>   </a:t>
            </a:r>
            <a:r>
              <a:rPr lang="zh-CN" altLang="en-US" sz="2800" b="1">
                <a:solidFill>
                  <a:schemeClr val="bg1"/>
                </a:solidFill>
              </a:rPr>
              <a:t>随机试验中必然会出现的结果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7460" name="Rectangle 4">
            <a:extLst>
              <a:ext uri="{FF2B5EF4-FFF2-40B4-BE49-F238E27FC236}">
                <a16:creationId xmlns:a16="http://schemas.microsoft.com/office/drawing/2014/main" id="{4E22F4B8-02A5-45DF-B247-EA2A477A0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05200"/>
            <a:ext cx="702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ea typeface="黑体" panose="02010609060101010101" pitchFamily="49" charset="-122"/>
              </a:rPr>
              <a:t>不可能事件</a:t>
            </a:r>
            <a:r>
              <a:rPr lang="zh-CN" altLang="en-US" sz="2800" b="1">
                <a:solidFill>
                  <a:srgbClr val="FFFF00"/>
                </a:solidFill>
              </a:rPr>
              <a:t>   </a:t>
            </a:r>
            <a:r>
              <a:rPr lang="zh-CN" altLang="en-US" sz="2800" b="1">
                <a:solidFill>
                  <a:schemeClr val="bg1"/>
                </a:solidFill>
              </a:rPr>
              <a:t>随机试验中不可能出现的结果</a:t>
            </a:r>
            <a:r>
              <a:rPr lang="en-US" altLang="zh-CN" sz="2800" b="1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47461" name="Rectangle 5">
            <a:extLst>
              <a:ext uri="{FF2B5EF4-FFF2-40B4-BE49-F238E27FC236}">
                <a16:creationId xmlns:a16="http://schemas.microsoft.com/office/drawing/2014/main" id="{C16D61D9-7E29-481E-B1DC-832042B80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0"/>
            <a:ext cx="765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实例   </a:t>
            </a:r>
            <a:r>
              <a:rPr lang="zh-CN" altLang="en-US" sz="2800" b="1">
                <a:solidFill>
                  <a:schemeClr val="bg1"/>
                </a:solidFill>
              </a:rPr>
              <a:t>上述试验中 “点数大于</a:t>
            </a:r>
            <a:r>
              <a:rPr lang="en-US" altLang="zh-CN" sz="2800" b="1">
                <a:solidFill>
                  <a:schemeClr val="bg1"/>
                </a:solidFill>
              </a:rPr>
              <a:t>6” </a:t>
            </a:r>
            <a:r>
              <a:rPr lang="zh-CN" altLang="en-US" sz="2800" b="1">
                <a:solidFill>
                  <a:schemeClr val="bg1"/>
                </a:solidFill>
              </a:rPr>
              <a:t>就是不可能事件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7462" name="Rectangle 6">
            <a:extLst>
              <a:ext uri="{FF2B5EF4-FFF2-40B4-BE49-F238E27FC236}">
                <a16:creationId xmlns:a16="http://schemas.microsoft.com/office/drawing/2014/main" id="{684A4DEC-9587-4282-A423-0DDEB765F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91075"/>
            <a:ext cx="7543800" cy="1235075"/>
          </a:xfrm>
          <a:prstGeom prst="rect">
            <a:avLst/>
          </a:prstGeom>
          <a:solidFill>
            <a:srgbClr val="993366"/>
          </a:solidFill>
          <a:ln w="76200" cap="sq" cmpd="tri">
            <a:solidFill>
              <a:srgbClr val="003366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8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必然事件的对立面是不可能事件</a:t>
            </a:r>
            <a:r>
              <a:rPr lang="en-US" altLang="zh-CN" sz="2800" b="1">
                <a:solidFill>
                  <a:srgbClr val="FFFF00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不可能事件的对立面是必然事件</a:t>
            </a:r>
            <a:r>
              <a:rPr lang="en-US" altLang="zh-CN" sz="2800" b="1">
                <a:solidFill>
                  <a:srgbClr val="FFFF00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它们互称为</a:t>
            </a:r>
            <a:r>
              <a:rPr lang="zh-CN" altLang="en-US" sz="2800" b="1">
                <a:solidFill>
                  <a:srgbClr val="FFFF00"/>
                </a:solidFill>
                <a:ea typeface="黑体" panose="02010609060101010101" pitchFamily="49" charset="-122"/>
              </a:rPr>
              <a:t>对立事件</a:t>
            </a:r>
            <a:r>
              <a:rPr lang="en-US" altLang="zh-CN" sz="2800" b="1">
                <a:solidFill>
                  <a:srgbClr val="FFFF00"/>
                </a:solidFill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47463" name="Rectangle 7">
            <a:extLst>
              <a:ext uri="{FF2B5EF4-FFF2-40B4-BE49-F238E27FC236}">
                <a16:creationId xmlns:a16="http://schemas.microsoft.com/office/drawing/2014/main" id="{0253108D-2B3F-4537-9A0E-271F52FA0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66838"/>
            <a:ext cx="7296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实例</a:t>
            </a:r>
            <a:r>
              <a:rPr lang="zh-CN" altLang="en-US" sz="2800" b="1">
                <a:solidFill>
                  <a:schemeClr val="bg1"/>
                </a:solidFill>
              </a:rPr>
              <a:t>    “出现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点”</a:t>
            </a:r>
            <a:r>
              <a:rPr lang="en-US" altLang="zh-CN" sz="2800" b="1">
                <a:solidFill>
                  <a:schemeClr val="bg1"/>
                </a:solidFill>
              </a:rPr>
              <a:t>,  “</a:t>
            </a:r>
            <a:r>
              <a:rPr lang="zh-CN" altLang="en-US" sz="2800" b="1">
                <a:solidFill>
                  <a:schemeClr val="bg1"/>
                </a:solidFill>
              </a:rPr>
              <a:t>出现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点”</a:t>
            </a:r>
            <a:r>
              <a:rPr lang="en-US" altLang="zh-CN" sz="2800" b="1">
                <a:solidFill>
                  <a:schemeClr val="bg1"/>
                </a:solidFill>
              </a:rPr>
              <a:t>,  … , “</a:t>
            </a:r>
            <a:r>
              <a:rPr lang="zh-CN" altLang="en-US" sz="2800" b="1">
                <a:solidFill>
                  <a:schemeClr val="bg1"/>
                </a:solidFill>
              </a:rPr>
              <a:t>出现</a:t>
            </a:r>
            <a:r>
              <a:rPr lang="en-US" altLang="zh-CN" sz="2800" b="1">
                <a:solidFill>
                  <a:schemeClr val="bg1"/>
                </a:solidFill>
              </a:rPr>
              <a:t>6</a:t>
            </a:r>
            <a:r>
              <a:rPr lang="zh-CN" altLang="en-US" sz="2800" b="1">
                <a:solidFill>
                  <a:schemeClr val="bg1"/>
                </a:solidFill>
              </a:rPr>
              <a:t>点”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B3CB5EE6-4D9E-4291-8A17-E302998B6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20713"/>
            <a:ext cx="60436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  <a:ea typeface="黑体" panose="02010609060101010101" pitchFamily="49" charset="-122"/>
              </a:rPr>
              <a:t>基本事件</a:t>
            </a:r>
            <a:r>
              <a:rPr lang="zh-CN" altLang="en-US" sz="2800" b="1" dirty="0">
                <a:solidFill>
                  <a:srgbClr val="FFFF00"/>
                </a:solidFill>
              </a:rPr>
              <a:t>    </a:t>
            </a:r>
            <a:r>
              <a:rPr lang="zh-CN" altLang="en-US" sz="2800" b="1" dirty="0">
                <a:solidFill>
                  <a:schemeClr val="bg1"/>
                </a:solidFill>
              </a:rPr>
              <a:t>由一个样本点组成的事件</a:t>
            </a:r>
            <a:r>
              <a:rPr lang="en-US" altLang="zh-CN" sz="2800" b="1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utoUpdateAnimBg="0"/>
      <p:bldP spid="147459" grpId="0" autoUpdateAnimBg="0"/>
      <p:bldP spid="147460" grpId="0" autoUpdateAnimBg="0"/>
      <p:bldP spid="147461" grpId="0" autoUpdateAnimBg="0"/>
      <p:bldP spid="147462" grpId="0" animBg="1" autoUpdateAnimBg="0"/>
      <p:bldP spid="1474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40DDD561-1DBA-46C2-B3A4-A432639AC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5175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FF00"/>
                </a:solidFill>
                <a:ea typeface="黑体" panose="02010609060101010101" pitchFamily="49" charset="-122"/>
              </a:rPr>
              <a:t>几点说明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5EB9F1A4-CC3D-49A1-947D-9F0971195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28913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例如    抛掷一枚骰子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</a:rPr>
              <a:t>观察出现的点数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09361845-9A0C-4BF3-B513-F692CB98A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14713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可设    </a:t>
            </a:r>
            <a:r>
              <a:rPr lang="en-US" altLang="zh-CN" sz="2800" b="1" i="1">
                <a:solidFill>
                  <a:schemeClr val="bg1"/>
                </a:solidFill>
              </a:rPr>
              <a:t>A </a:t>
            </a:r>
            <a:r>
              <a:rPr lang="en-US" altLang="zh-CN" sz="2800" b="1">
                <a:solidFill>
                  <a:schemeClr val="bg1"/>
                </a:solidFill>
              </a:rPr>
              <a:t>= “</a:t>
            </a:r>
            <a:r>
              <a:rPr lang="zh-CN" altLang="en-US" sz="2800" b="1">
                <a:solidFill>
                  <a:schemeClr val="bg1"/>
                </a:solidFill>
              </a:rPr>
              <a:t>点数不大于</a:t>
            </a:r>
            <a:r>
              <a:rPr lang="en-US" altLang="zh-CN" sz="2800" b="1">
                <a:solidFill>
                  <a:schemeClr val="bg1"/>
                </a:solidFill>
              </a:rPr>
              <a:t>4”,</a:t>
            </a:r>
          </a:p>
        </p:txBody>
      </p:sp>
      <p:sp>
        <p:nvSpPr>
          <p:cNvPr id="148485" name="Text Box 5">
            <a:extLst>
              <a:ext uri="{FF2B5EF4-FFF2-40B4-BE49-F238E27FC236}">
                <a16:creationId xmlns:a16="http://schemas.microsoft.com/office/drawing/2014/main" id="{B129BB24-B8F5-485E-8C65-82B1B4B8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00513"/>
            <a:ext cx="4967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bg1"/>
                </a:solidFill>
              </a:rPr>
              <a:t>B </a:t>
            </a:r>
            <a:r>
              <a:rPr lang="en-US" altLang="zh-CN" sz="2800" b="1">
                <a:solidFill>
                  <a:schemeClr val="bg1"/>
                </a:solidFill>
              </a:rPr>
              <a:t>= “</a:t>
            </a:r>
            <a:r>
              <a:rPr lang="zh-CN" altLang="en-US" sz="2800" b="1">
                <a:solidFill>
                  <a:schemeClr val="bg1"/>
                </a:solidFill>
              </a:rPr>
              <a:t>点数为奇数” 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3558" name="Rectangle 7">
            <a:extLst>
              <a:ext uri="{FF2B5EF4-FFF2-40B4-BE49-F238E27FC236}">
                <a16:creationId xmlns:a16="http://schemas.microsoft.com/office/drawing/2014/main" id="{944A3A61-F5AB-41A3-BF0C-EAFFB5183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12875"/>
            <a:ext cx="769620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FontTx/>
              <a:buAutoNum type="arabicParenBoth"/>
            </a:pPr>
            <a:r>
              <a:rPr lang="en-US" altLang="zh-CN" sz="2800" b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</a:rPr>
              <a:t>随机事件可简称为事件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</a:rPr>
              <a:t>并以大写英文字母 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i="1">
                <a:solidFill>
                  <a:schemeClr val="bg1"/>
                </a:solidFill>
              </a:rPr>
              <a:t>      </a:t>
            </a:r>
            <a:r>
              <a:rPr lang="en-US" altLang="zh-CN" sz="2800" b="1" i="1">
                <a:solidFill>
                  <a:schemeClr val="bg1"/>
                </a:solidFill>
              </a:rPr>
              <a:t>A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en-US" altLang="zh-CN" sz="2800" b="1" i="1">
                <a:solidFill>
                  <a:schemeClr val="bg1"/>
                </a:solidFill>
              </a:rPr>
              <a:t>B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en-US" altLang="zh-CN" sz="2800" b="1" i="1">
                <a:solidFill>
                  <a:schemeClr val="bg1"/>
                </a:solidFill>
              </a:rPr>
              <a:t>  C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en-US" altLang="zh-CN" sz="2800" b="1" i="1">
                <a:solidFill>
                  <a:schemeClr val="bg1"/>
                </a:solidFill>
              </a:rPr>
              <a:t>  </a:t>
            </a:r>
            <a:r>
              <a:rPr lang="zh-CN" altLang="en-US" sz="2800" b="1">
                <a:solidFill>
                  <a:schemeClr val="bg1"/>
                </a:solidFill>
              </a:rPr>
              <a:t>来表示事件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CF82BCC-8D79-4992-8C69-303748695EC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683568" y="4653136"/>
            <a:ext cx="7992888" cy="1190069"/>
          </a:xfrm>
          <a:prstGeom prst="rect">
            <a:avLst/>
          </a:prstGeom>
          <a:blipFill rotWithShape="1">
            <a:blip r:embed="rId2"/>
            <a:stretch>
              <a:fillRect l="-1526" b="-13265"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 autoUpdateAnimBg="0"/>
      <p:bldP spid="148484" grpId="0" autoUpdateAnimBg="0"/>
      <p:bldP spid="14848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组合 2">
            <a:extLst>
              <a:ext uri="{FF2B5EF4-FFF2-40B4-BE49-F238E27FC236}">
                <a16:creationId xmlns:a16="http://schemas.microsoft.com/office/drawing/2014/main" id="{06998DE3-DC19-4CAC-A5A7-06BC3D5819B6}"/>
              </a:ext>
            </a:extLst>
          </p:cNvPr>
          <p:cNvGrpSpPr>
            <a:grpSpLocks/>
          </p:cNvGrpSpPr>
          <p:nvPr/>
        </p:nvGrpSpPr>
        <p:grpSpPr bwMode="auto">
          <a:xfrm>
            <a:off x="579438" y="300038"/>
            <a:ext cx="8296275" cy="3273425"/>
            <a:chOff x="578859" y="692696"/>
            <a:chExt cx="8297464" cy="3272691"/>
          </a:xfrm>
        </p:grpSpPr>
        <p:sp>
          <p:nvSpPr>
            <p:cNvPr id="24586" name="Text Box 6">
              <a:extLst>
                <a:ext uri="{FF2B5EF4-FFF2-40B4-BE49-F238E27FC236}">
                  <a16:creationId xmlns:a16="http://schemas.microsoft.com/office/drawing/2014/main" id="{90E11D11-B627-42C8-A949-442883C6D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859" y="692696"/>
              <a:ext cx="8297464" cy="3272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实例</a:t>
              </a:r>
              <a:r>
                <a:rPr lang="en-US" altLang="zh-CN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en-US" altLang="zh-CN" sz="1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eaLnBrk="1" hangingPunct="1"/>
              <a:endParaRPr lang="en-US" altLang="zh-CN" sz="12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ts val="4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在一只罐子中装有大小和形状完全一样的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个白球</a:t>
              </a:r>
              <a:endParaRPr lang="en-US" altLang="zh-CN" sz="28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ts val="4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和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个黑球，依次在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2 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个白球上标以数字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和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2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，在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3</a:t>
              </a:r>
            </a:p>
            <a:p>
              <a:pPr eaLnBrk="1" hangingPunct="1">
                <a:lnSpc>
                  <a:spcPts val="4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个黑球上标以数字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3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，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4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和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5</a:t>
              </a:r>
              <a:r>
                <a:rPr lang="zh-CN" altLang="en-US" sz="2800" b="1" dirty="0">
                  <a:solidFill>
                    <a:schemeClr val="bg1"/>
                  </a:solidFill>
                </a:rPr>
                <a:t>，从罐子中任取一个球，</a:t>
              </a:r>
              <a:endParaRPr lang="en-US" altLang="zh-CN" sz="28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ts val="4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观察球上的数字，用      表示“取出的是标有数字</a:t>
              </a:r>
              <a:endParaRPr lang="en-US" altLang="zh-CN" sz="2800" b="1" dirty="0">
                <a:solidFill>
                  <a:schemeClr val="bg1"/>
                </a:solidFill>
              </a:endParaRPr>
            </a:p>
            <a:p>
              <a:pPr eaLnBrk="1" hangingPunct="1">
                <a:lnSpc>
                  <a:spcPts val="4000"/>
                </a:lnSpc>
              </a:pPr>
              <a:r>
                <a:rPr lang="zh-CN" altLang="en-US" sz="2800" b="1" dirty="0">
                  <a:solidFill>
                    <a:schemeClr val="bg1"/>
                  </a:solidFill>
                </a:rPr>
                <a:t>的球”（                          ），试验的样本空间为：</a:t>
              </a:r>
              <a:endParaRPr lang="en-US" altLang="zh-CN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CB0D2B0-A1B9-4ECA-A481-456D467A3AB2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875391" y="2871240"/>
              <a:ext cx="674031" cy="52322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E7D500-0BC8-453E-8003-19B311782E5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029142" y="3379570"/>
              <a:ext cx="2482987" cy="52322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10ECDA-B261-4D84-B6F4-2985EC28AE7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8290457" y="2891077"/>
              <a:ext cx="407483" cy="523220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5089C4D-CBC2-4F44-B638-951F5F4BB58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186309" y="3356992"/>
            <a:ext cx="4113883" cy="52322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D7DB6-905F-4CB5-8B1D-C3ABB0C3D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894138"/>
            <a:ext cx="7942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则事件“从罐子中任取一球是白球”可表示为：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45C62-22F5-400D-ACCC-727C8A34EC2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38709" y="4273932"/>
            <a:ext cx="2142125" cy="523220"/>
          </a:xfrm>
          <a:prstGeom prst="rect">
            <a:avLst/>
          </a:prstGeom>
          <a:blipFill rotWithShape="1">
            <a:blip r:embed="rId6"/>
            <a:stretch>
              <a:fillRect l="-5983" t="-11628" b="-3139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4876A6-60F0-41DD-9C78-176D3252F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830763"/>
            <a:ext cx="79422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事件“从罐子中任取一球是黑球”可表示为：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EB049-AF10-4C38-BF76-8CACDF37FE2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38709" y="5210036"/>
            <a:ext cx="2797112" cy="523220"/>
          </a:xfrm>
          <a:prstGeom prst="rect">
            <a:avLst/>
          </a:prstGeom>
          <a:blipFill rotWithShape="1">
            <a:blip r:embed="rId7"/>
            <a:stretch>
              <a:fillRect l="-4585" t="-11765" b="-3294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568DC3-3D41-43F3-8789-79482DC3B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694363"/>
            <a:ext cx="79422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事件“从罐子中取出的是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号球”可表示为：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24552-4E9A-4780-8AE5-FB8CA22C81C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38709" y="6074132"/>
            <a:ext cx="1705532" cy="52322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2CF986F-931E-495C-9684-D72C7458F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821656"/>
            <a:ext cx="6734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</a:rPr>
              <a:t>(2)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随机试验</a:t>
            </a:r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样本空间与随机事件的关系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1BE3E6A1-0FB4-410C-B537-60BA25746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57338"/>
            <a:ext cx="76200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         </a:t>
            </a:r>
            <a:r>
              <a:rPr lang="zh-CN" altLang="en-US" sz="2800" b="1">
                <a:solidFill>
                  <a:schemeClr val="bg1"/>
                </a:solidFill>
              </a:rPr>
              <a:t>每一个随机试验相应地有一个样本空间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</a:rPr>
              <a:t>样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本空间的子集就是随机事件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9508" name="Rectangle 4">
            <a:extLst>
              <a:ext uri="{FF2B5EF4-FFF2-40B4-BE49-F238E27FC236}">
                <a16:creationId xmlns:a16="http://schemas.microsoft.com/office/drawing/2014/main" id="{5C4B7771-F742-426F-A9E5-8EB496CDD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24200"/>
            <a:ext cx="171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随机试验</a:t>
            </a:r>
          </a:p>
        </p:txBody>
      </p:sp>
      <p:sp>
        <p:nvSpPr>
          <p:cNvPr id="149509" name="Line 5">
            <a:extLst>
              <a:ext uri="{FF2B5EF4-FFF2-40B4-BE49-F238E27FC236}">
                <a16:creationId xmlns:a16="http://schemas.microsoft.com/office/drawing/2014/main" id="{269E88E9-B979-46EB-B248-8B4C9E616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429000"/>
            <a:ext cx="838200" cy="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9510" name="Rectangle 6">
            <a:extLst>
              <a:ext uri="{FF2B5EF4-FFF2-40B4-BE49-F238E27FC236}">
                <a16:creationId xmlns:a16="http://schemas.microsoft.com/office/drawing/2014/main" id="{45A0BED3-7FF2-41FE-8601-81A62E4B0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242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样本空间</a:t>
            </a:r>
          </a:p>
        </p:txBody>
      </p:sp>
      <p:grpSp>
        <p:nvGrpSpPr>
          <p:cNvPr id="149511" name="Group 7">
            <a:extLst>
              <a:ext uri="{FF2B5EF4-FFF2-40B4-BE49-F238E27FC236}">
                <a16:creationId xmlns:a16="http://schemas.microsoft.com/office/drawing/2014/main" id="{3E3D12B2-D163-451B-B21F-4442E467E432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895600"/>
            <a:ext cx="1208088" cy="533400"/>
            <a:chOff x="3408" y="2016"/>
            <a:chExt cx="672" cy="336"/>
          </a:xfrm>
        </p:grpSpPr>
        <p:sp>
          <p:nvSpPr>
            <p:cNvPr id="25619" name="Line 8">
              <a:extLst>
                <a:ext uri="{FF2B5EF4-FFF2-40B4-BE49-F238E27FC236}">
                  <a16:creationId xmlns:a16="http://schemas.microsoft.com/office/drawing/2014/main" id="{34B42702-8136-45A3-A69B-28DE3CEF0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352"/>
              <a:ext cx="672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miter lim="800000"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0" name="Rectangle 9">
              <a:extLst>
                <a:ext uri="{FF2B5EF4-FFF2-40B4-BE49-F238E27FC236}">
                  <a16:creationId xmlns:a16="http://schemas.microsoft.com/office/drawing/2014/main" id="{A9801932-EAFC-4626-8C68-CCB865A3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016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</a:rPr>
                <a:t>子集</a:t>
              </a:r>
            </a:p>
          </p:txBody>
        </p:sp>
      </p:grpSp>
      <p:sp>
        <p:nvSpPr>
          <p:cNvPr id="149514" name="Rectangle 10">
            <a:extLst>
              <a:ext uri="{FF2B5EF4-FFF2-40B4-BE49-F238E27FC236}">
                <a16:creationId xmlns:a16="http://schemas.microsoft.com/office/drawing/2014/main" id="{F5005C11-169A-4BC6-882E-725C8528D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24200"/>
            <a:ext cx="1724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随机事件</a:t>
            </a:r>
          </a:p>
        </p:txBody>
      </p:sp>
      <p:grpSp>
        <p:nvGrpSpPr>
          <p:cNvPr id="149515" name="Group 11">
            <a:extLst>
              <a:ext uri="{FF2B5EF4-FFF2-40B4-BE49-F238E27FC236}">
                <a16:creationId xmlns:a16="http://schemas.microsoft.com/office/drawing/2014/main" id="{9B8E9096-2100-4311-A148-86E70FBBABEF}"/>
              </a:ext>
            </a:extLst>
          </p:cNvPr>
          <p:cNvGrpSpPr>
            <a:grpSpLocks/>
          </p:cNvGrpSpPr>
          <p:nvPr/>
        </p:nvGrpSpPr>
        <p:grpSpPr bwMode="auto">
          <a:xfrm>
            <a:off x="1644650" y="3865563"/>
            <a:ext cx="914400" cy="2044700"/>
            <a:chOff x="1968" y="2592"/>
            <a:chExt cx="576" cy="1288"/>
          </a:xfrm>
        </p:grpSpPr>
        <p:sp>
          <p:nvSpPr>
            <p:cNvPr id="25617" name="Text Box 12">
              <a:extLst>
                <a:ext uri="{FF2B5EF4-FFF2-40B4-BE49-F238E27FC236}">
                  <a16:creationId xmlns:a16="http://schemas.microsoft.com/office/drawing/2014/main" id="{1721ACCA-F37E-4DC4-B1AD-FDC43B056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736"/>
              <a:ext cx="385" cy="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</a:rPr>
                <a:t>随机事件</a:t>
              </a:r>
            </a:p>
          </p:txBody>
        </p:sp>
        <p:graphicFrame>
          <p:nvGraphicFramePr>
            <p:cNvPr id="25618" name="Object 13">
              <a:extLst>
                <a:ext uri="{FF2B5EF4-FFF2-40B4-BE49-F238E27FC236}">
                  <a16:creationId xmlns:a16="http://schemas.microsoft.com/office/drawing/2014/main" id="{626F5541-93F2-4C67-9C7A-A9C317732F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2592"/>
            <a:ext cx="240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5660" imgH="1952535" progId="Equation.3">
                    <p:embed/>
                  </p:oleObj>
                </mc:Choice>
                <mc:Fallback>
                  <p:oleObj name="Equation" r:id="rId2" imgW="285660" imgH="195253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592"/>
                          <a:ext cx="240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18" name="Rectangle 14">
            <a:extLst>
              <a:ext uri="{FF2B5EF4-FFF2-40B4-BE49-F238E27FC236}">
                <a16:creationId xmlns:a16="http://schemas.microsoft.com/office/drawing/2014/main" id="{9C2811CE-FCF0-4D35-AB44-8E279E5FA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363" y="3789363"/>
            <a:ext cx="1658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基本事件</a:t>
            </a:r>
          </a:p>
        </p:txBody>
      </p:sp>
      <p:sp>
        <p:nvSpPr>
          <p:cNvPr id="149519" name="Rectangle 15">
            <a:extLst>
              <a:ext uri="{FF2B5EF4-FFF2-40B4-BE49-F238E27FC236}">
                <a16:creationId xmlns:a16="http://schemas.microsoft.com/office/drawing/2014/main" id="{6DA20A0A-989F-4299-9102-B836C9753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963" y="4856163"/>
            <a:ext cx="1954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必然事件</a:t>
            </a:r>
          </a:p>
        </p:txBody>
      </p:sp>
      <p:sp>
        <p:nvSpPr>
          <p:cNvPr id="149520" name="Rectangle 16">
            <a:extLst>
              <a:ext uri="{FF2B5EF4-FFF2-40B4-BE49-F238E27FC236}">
                <a16:creationId xmlns:a16="http://schemas.microsoft.com/office/drawing/2014/main" id="{BB8AFBB0-9532-41F4-9C20-14A5C039F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363" y="5389563"/>
            <a:ext cx="2019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不可能事件</a:t>
            </a:r>
          </a:p>
        </p:txBody>
      </p:sp>
      <p:sp>
        <p:nvSpPr>
          <p:cNvPr id="149521" name="Rectangle 17">
            <a:extLst>
              <a:ext uri="{FF2B5EF4-FFF2-40B4-BE49-F238E27FC236}">
                <a16:creationId xmlns:a16="http://schemas.microsoft.com/office/drawing/2014/main" id="{CBB03FDB-747B-4116-A9F7-C79734422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363" y="4322763"/>
            <a:ext cx="1658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复合事件</a:t>
            </a:r>
          </a:p>
        </p:txBody>
      </p:sp>
      <p:grpSp>
        <p:nvGrpSpPr>
          <p:cNvPr id="149522" name="Group 18">
            <a:extLst>
              <a:ext uri="{FF2B5EF4-FFF2-40B4-BE49-F238E27FC236}">
                <a16:creationId xmlns:a16="http://schemas.microsoft.com/office/drawing/2014/main" id="{1B2B76E0-51CE-4CB4-BE1E-A91567392431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4941888"/>
            <a:ext cx="4033837" cy="977900"/>
            <a:chOff x="2995" y="3216"/>
            <a:chExt cx="2541" cy="616"/>
          </a:xfrm>
        </p:grpSpPr>
        <p:graphicFrame>
          <p:nvGraphicFramePr>
            <p:cNvPr id="25615" name="Object 19">
              <a:extLst>
                <a:ext uri="{FF2B5EF4-FFF2-40B4-BE49-F238E27FC236}">
                  <a16:creationId xmlns:a16="http://schemas.microsoft.com/office/drawing/2014/main" id="{860C8458-0F0E-47BF-8CEF-03AD33C9B5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5" y="3216"/>
            <a:ext cx="88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85660" imgH="885825" progId="Equation.3">
                    <p:embed/>
                  </p:oleObj>
                </mc:Choice>
                <mc:Fallback>
                  <p:oleObj name="公式" r:id="rId4" imgW="285660" imgH="88582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" y="3216"/>
                          <a:ext cx="888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6" name="Text Box 20">
              <a:extLst>
                <a:ext uri="{FF2B5EF4-FFF2-40B4-BE49-F238E27FC236}">
                  <a16:creationId xmlns:a16="http://schemas.microsoft.com/office/drawing/2014/main" id="{4776ED8E-4E17-496D-AC95-B84F27CCAF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6" y="3360"/>
              <a:ext cx="15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1"/>
                  </a:solidFill>
                </a:rPr>
                <a:t>互为对立事件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08" grpId="0" autoUpdateAnimBg="0"/>
      <p:bldP spid="149510" grpId="0" autoUpdateAnimBg="0"/>
      <p:bldP spid="149514" grpId="0" autoUpdateAnimBg="0"/>
      <p:bldP spid="149518" grpId="0" autoUpdateAnimBg="0"/>
      <p:bldP spid="149519" grpId="0" autoUpdateAnimBg="0"/>
      <p:bldP spid="149520" grpId="0" autoUpdateAnimBg="0"/>
      <p:bldP spid="14952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0" name="Object 2">
            <a:extLst>
              <a:ext uri="{FF2B5EF4-FFF2-40B4-BE49-F238E27FC236}">
                <a16:creationId xmlns:a16="http://schemas.microsoft.com/office/drawing/2014/main" id="{82704886-F5FF-4198-8B7C-FEEBC276F1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557338"/>
          <a:ext cx="7442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77098" imgH="937974" progId="Equation.DSMT4">
                  <p:embed/>
                </p:oleObj>
              </mc:Choice>
              <mc:Fallback>
                <p:oleObj name="Equation" r:id="rId2" imgW="7377098" imgH="937974" progId="Equation.DSMT4">
                  <p:embed/>
                  <p:pic>
                    <p:nvPicPr>
                      <p:cNvPr id="150530" name="Object 2">
                        <a:extLst>
                          <a:ext uri="{FF2B5EF4-FFF2-40B4-BE49-F238E27FC236}">
                            <a16:creationId xmlns:a16="http://schemas.microsoft.com/office/drawing/2014/main" id="{82704886-F5FF-4198-8B7C-FEEBC276F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57338"/>
                        <a:ext cx="7442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Text Box 3">
            <a:extLst>
              <a:ext uri="{FF2B5EF4-FFF2-40B4-BE49-F238E27FC236}">
                <a16:creationId xmlns:a16="http://schemas.microsoft.com/office/drawing/2014/main" id="{46E61D29-BD8D-46D1-B274-93CC844A5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08535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1.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包含关系</a:t>
            </a:r>
            <a:endParaRPr lang="zh-CN" altLang="en-US" sz="2800" b="1" i="1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50532" name="Text Box 4">
            <a:extLst>
              <a:ext uri="{FF2B5EF4-FFF2-40B4-BE49-F238E27FC236}">
                <a16:creationId xmlns:a16="http://schemas.microsoft.com/office/drawing/2014/main" id="{07151B01-2DFE-458C-A6AB-C1164B828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08535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若事件 </a:t>
            </a:r>
            <a:r>
              <a:rPr lang="en-US" altLang="zh-CN" sz="2800" b="1" i="1">
                <a:solidFill>
                  <a:schemeClr val="bg1"/>
                </a:solidFill>
              </a:rPr>
              <a:t>A </a:t>
            </a:r>
            <a:r>
              <a:rPr lang="zh-CN" altLang="en-US" sz="2800" b="1">
                <a:solidFill>
                  <a:schemeClr val="bg1"/>
                </a:solidFill>
              </a:rPr>
              <a:t>出现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</a:rPr>
              <a:t>必然导致 </a:t>
            </a:r>
            <a:r>
              <a:rPr lang="en-US" altLang="zh-CN" sz="2800" b="1" i="1">
                <a:solidFill>
                  <a:schemeClr val="bg1"/>
                </a:solidFill>
              </a:rPr>
              <a:t>B </a:t>
            </a:r>
            <a:r>
              <a:rPr lang="zh-CN" altLang="en-US" sz="2800" b="1">
                <a:solidFill>
                  <a:schemeClr val="bg1"/>
                </a:solidFill>
              </a:rPr>
              <a:t>出现 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150533" name="Text Box 5">
            <a:extLst>
              <a:ext uri="{FF2B5EF4-FFF2-40B4-BE49-F238E27FC236}">
                <a16:creationId xmlns:a16="http://schemas.microsoft.com/office/drawing/2014/main" id="{308C5E22-404E-43A4-95C6-032ABA748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41935"/>
            <a:ext cx="456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则称事件 </a:t>
            </a:r>
            <a:r>
              <a:rPr lang="en-US" altLang="zh-CN" sz="2800" b="1" i="1">
                <a:solidFill>
                  <a:schemeClr val="bg1"/>
                </a:solidFill>
              </a:rPr>
              <a:t>B </a:t>
            </a:r>
            <a:r>
              <a:rPr lang="zh-CN" altLang="en-US" sz="2800" b="1">
                <a:solidFill>
                  <a:schemeClr val="bg1"/>
                </a:solidFill>
              </a:rPr>
              <a:t>包含事件 </a:t>
            </a:r>
            <a:r>
              <a:rPr lang="en-US" altLang="zh-CN" sz="2800" b="1" i="1">
                <a:solidFill>
                  <a:schemeClr val="bg1"/>
                </a:solidFill>
              </a:rPr>
              <a:t>A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记作</a:t>
            </a:r>
          </a:p>
        </p:txBody>
      </p:sp>
      <p:graphicFrame>
        <p:nvGraphicFramePr>
          <p:cNvPr id="150534" name="Object 6">
            <a:extLst>
              <a:ext uri="{FF2B5EF4-FFF2-40B4-BE49-F238E27FC236}">
                <a16:creationId xmlns:a16="http://schemas.microsoft.com/office/drawing/2014/main" id="{79FE382A-D90C-4857-865D-8B6D84638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418135"/>
          <a:ext cx="252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2207" imgH="366553" progId="Equation.3">
                  <p:embed/>
                </p:oleObj>
              </mc:Choice>
              <mc:Fallback>
                <p:oleObj name="Equation" r:id="rId4" imgW="2462207" imgH="366553" progId="Equation.3">
                  <p:embed/>
                  <p:pic>
                    <p:nvPicPr>
                      <p:cNvPr id="150534" name="Object 6">
                        <a:extLst>
                          <a:ext uri="{FF2B5EF4-FFF2-40B4-BE49-F238E27FC236}">
                            <a16:creationId xmlns:a16="http://schemas.microsoft.com/office/drawing/2014/main" id="{79FE382A-D90C-4857-865D-8B6D84638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418135"/>
                        <a:ext cx="252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8" name="Rectangle 10">
            <a:extLst>
              <a:ext uri="{FF2B5EF4-FFF2-40B4-BE49-F238E27FC236}">
                <a16:creationId xmlns:a16="http://schemas.microsoft.com/office/drawing/2014/main" id="{496543EF-49C5-40DB-A705-D21452764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4458196"/>
            <a:ext cx="2435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图示</a:t>
            </a:r>
            <a:r>
              <a:rPr lang="zh-CN" altLang="en-US" sz="2800" b="1">
                <a:solidFill>
                  <a:schemeClr val="bg1"/>
                </a:solidFill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</a:rPr>
              <a:t>B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包含</a:t>
            </a:r>
            <a:r>
              <a:rPr lang="zh-CN" altLang="en-US" sz="2800" b="1">
                <a:solidFill>
                  <a:schemeClr val="bg1"/>
                </a:solidFill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</a:rPr>
              <a:t>A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  <a:endParaRPr lang="en-US" altLang="zh-CN" sz="2800" b="1" i="1">
              <a:solidFill>
                <a:schemeClr val="bg1"/>
              </a:solidFill>
            </a:endParaRPr>
          </a:p>
        </p:txBody>
      </p:sp>
      <p:sp>
        <p:nvSpPr>
          <p:cNvPr id="150539" name="Rectangle 11">
            <a:extLst>
              <a:ext uri="{FF2B5EF4-FFF2-40B4-BE49-F238E27FC236}">
                <a16:creationId xmlns:a16="http://schemas.microsoft.com/office/drawing/2014/main" id="{39448CF0-2AA9-4D51-9C30-EC05ED106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800" y="4293096"/>
            <a:ext cx="3048000" cy="12192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800" b="1">
              <a:solidFill>
                <a:schemeClr val="bg1"/>
              </a:solidFill>
            </a:endParaRPr>
          </a:p>
        </p:txBody>
      </p:sp>
      <p:sp>
        <p:nvSpPr>
          <p:cNvPr id="150540" name="Text Box 12">
            <a:extLst>
              <a:ext uri="{FF2B5EF4-FFF2-40B4-BE49-F238E27FC236}">
                <a16:creationId xmlns:a16="http://schemas.microsoft.com/office/drawing/2014/main" id="{206F39CF-4A7F-44C2-B3AE-C3F2AD563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600" y="4978896"/>
            <a:ext cx="382588" cy="5207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50541" name="Oval 13">
            <a:extLst>
              <a:ext uri="{FF2B5EF4-FFF2-40B4-BE49-F238E27FC236}">
                <a16:creationId xmlns:a16="http://schemas.microsoft.com/office/drawing/2014/main" id="{55349240-AA84-4494-B0BA-49CF4648F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200" y="4445496"/>
            <a:ext cx="1905000" cy="990600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0542" name="Text Box 14">
            <a:extLst>
              <a:ext uri="{FF2B5EF4-FFF2-40B4-BE49-F238E27FC236}">
                <a16:creationId xmlns:a16="http://schemas.microsoft.com/office/drawing/2014/main" id="{F7D0A932-CE51-4957-BED3-FAB1CACF3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400" y="4674096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B</a:t>
            </a:r>
          </a:p>
        </p:txBody>
      </p:sp>
      <p:grpSp>
        <p:nvGrpSpPr>
          <p:cNvPr id="150543" name="Group 15">
            <a:extLst>
              <a:ext uri="{FF2B5EF4-FFF2-40B4-BE49-F238E27FC236}">
                <a16:creationId xmlns:a16="http://schemas.microsoft.com/office/drawing/2014/main" id="{FFCCDAE4-ACE6-4D2A-B295-E3B47A9398F9}"/>
              </a:ext>
            </a:extLst>
          </p:cNvPr>
          <p:cNvGrpSpPr>
            <a:grpSpLocks/>
          </p:cNvGrpSpPr>
          <p:nvPr/>
        </p:nvGrpSpPr>
        <p:grpSpPr bwMode="auto">
          <a:xfrm>
            <a:off x="4705400" y="4674096"/>
            <a:ext cx="685800" cy="609600"/>
            <a:chOff x="4416" y="3216"/>
            <a:chExt cx="432" cy="384"/>
          </a:xfrm>
        </p:grpSpPr>
        <p:sp>
          <p:nvSpPr>
            <p:cNvPr id="28690" name="Oval 16">
              <a:extLst>
                <a:ext uri="{FF2B5EF4-FFF2-40B4-BE49-F238E27FC236}">
                  <a16:creationId xmlns:a16="http://schemas.microsoft.com/office/drawing/2014/main" id="{AD223BB7-4FF2-4E9C-AC5D-7F294402B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216"/>
              <a:ext cx="432" cy="384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1" name="Text Box 17">
              <a:extLst>
                <a:ext uri="{FF2B5EF4-FFF2-40B4-BE49-F238E27FC236}">
                  <a16:creationId xmlns:a16="http://schemas.microsoft.com/office/drawing/2014/main" id="{374DF5D0-CB78-45CD-B2E2-C8CC2A9F9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26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A</a:t>
              </a:r>
            </a:p>
          </p:txBody>
        </p:sp>
      </p:grpSp>
      <p:sp>
        <p:nvSpPr>
          <p:cNvPr id="28685" name="Rectangle 18">
            <a:extLst>
              <a:ext uri="{FF2B5EF4-FFF2-40B4-BE49-F238E27FC236}">
                <a16:creationId xmlns:a16="http://schemas.microsoft.com/office/drawing/2014/main" id="{C69A5148-0DDD-4001-88FC-672D6900C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9350" y="682625"/>
            <a:ext cx="7359650" cy="647700"/>
          </a:xfrm>
          <a:noFill/>
          <a:extLs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黑体" panose="02010609060101010101" pitchFamily="49" charset="-122"/>
              </a:rPr>
              <a:t>（二）随机事件间的关系及运算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autoUpdateAnimBg="0"/>
      <p:bldP spid="150532" grpId="0" autoUpdateAnimBg="0"/>
      <p:bldP spid="150533" grpId="0" autoUpdateAnimBg="0"/>
      <p:bldP spid="150538" grpId="0" autoUpdateAnimBg="0"/>
      <p:bldP spid="150539" grpId="0" animBg="1" autoUpdateAnimBg="0"/>
      <p:bldP spid="150540" grpId="0" animBg="1" autoUpdateAnimBg="0"/>
      <p:bldP spid="150541" grpId="0" animBg="1"/>
      <p:bldP spid="15054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50C6436-6F2F-41ED-8326-5E7798402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"/>
            <a:ext cx="80772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     2.  </a:t>
            </a:r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等于</a:t>
            </a:r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B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若事件 </a:t>
            </a:r>
            <a:r>
              <a:rPr lang="en-US" altLang="zh-CN" sz="2800" b="1" i="1">
                <a:solidFill>
                  <a:schemeClr val="bg1"/>
                </a:solidFill>
              </a:rPr>
              <a:t>A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包含事件 </a:t>
            </a:r>
            <a:r>
              <a:rPr lang="en-US" altLang="zh-CN" sz="2800" b="1" i="1">
                <a:solidFill>
                  <a:schemeClr val="bg1"/>
                </a:solidFill>
              </a:rPr>
              <a:t>B</a:t>
            </a:r>
            <a:r>
              <a:rPr lang="zh-CN" altLang="en-US" sz="2800" b="1">
                <a:solidFill>
                  <a:schemeClr val="bg1"/>
                </a:solidFill>
              </a:rPr>
              <a:t>，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而且事件</a:t>
            </a:r>
            <a:r>
              <a:rPr lang="en-US" altLang="zh-CN" sz="2800" b="1" i="1">
                <a:solidFill>
                  <a:schemeClr val="bg1"/>
                </a:solidFill>
              </a:rPr>
              <a:t>B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包含事件 </a:t>
            </a:r>
            <a:r>
              <a:rPr lang="en-US" altLang="zh-CN" sz="2800" b="1" i="1">
                <a:solidFill>
                  <a:schemeClr val="bg1"/>
                </a:solidFill>
              </a:rPr>
              <a:t>A</a:t>
            </a:r>
            <a:r>
              <a:rPr lang="zh-CN" altLang="en-US" sz="2800" b="1">
                <a:solidFill>
                  <a:schemeClr val="bg1"/>
                </a:solidFill>
              </a:rPr>
              <a:t>，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则称事件 </a:t>
            </a:r>
            <a:r>
              <a:rPr lang="en-US" altLang="zh-CN" sz="2800" b="1" i="1">
                <a:solidFill>
                  <a:schemeClr val="bg1"/>
                </a:solidFill>
              </a:rPr>
              <a:t>A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与事件 </a:t>
            </a:r>
            <a:r>
              <a:rPr lang="en-US" altLang="zh-CN" sz="2800" b="1" i="1">
                <a:solidFill>
                  <a:schemeClr val="bg1"/>
                </a:solidFill>
              </a:rPr>
              <a:t>B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相等</a:t>
            </a:r>
            <a:r>
              <a:rPr lang="zh-CN" altLang="en-US" sz="2800" b="1">
                <a:solidFill>
                  <a:schemeClr val="bg1"/>
                </a:solidFill>
              </a:rPr>
              <a:t>，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记作 </a:t>
            </a:r>
            <a:r>
              <a:rPr lang="en-US" altLang="zh-CN" sz="2800" b="1" i="1">
                <a:solidFill>
                  <a:schemeClr val="bg1"/>
                </a:solidFill>
              </a:rPr>
              <a:t>A=B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1555" name="Text Box 3">
            <a:extLst>
              <a:ext uri="{FF2B5EF4-FFF2-40B4-BE49-F238E27FC236}">
                <a16:creationId xmlns:a16="http://schemas.microsoft.com/office/drawing/2014/main" id="{7116896B-9F74-46AD-A6F4-C5305BD25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2224088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3. 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A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B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的并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和事件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151556" name="Object 4">
            <a:extLst>
              <a:ext uri="{FF2B5EF4-FFF2-40B4-BE49-F238E27FC236}">
                <a16:creationId xmlns:a16="http://schemas.microsoft.com/office/drawing/2014/main" id="{9C5FC085-A5D8-4AD6-AD09-87E66238E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836863"/>
          <a:ext cx="7658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62970" imgH="857250" progId="Equation.3">
                  <p:embed/>
                </p:oleObj>
              </mc:Choice>
              <mc:Fallback>
                <p:oleObj name="Equation" r:id="rId2" imgW="7562970" imgH="8572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36863"/>
                        <a:ext cx="7658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8" name="Rectangle 6">
            <a:extLst>
              <a:ext uri="{FF2B5EF4-FFF2-40B4-BE49-F238E27FC236}">
                <a16:creationId xmlns:a16="http://schemas.microsoft.com/office/drawing/2014/main" id="{F57138C7-0BD0-4A58-B840-5C098509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084763"/>
            <a:ext cx="3768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图示事件</a:t>
            </a:r>
            <a:r>
              <a:rPr lang="zh-CN" altLang="en-US" sz="2800" b="1">
                <a:solidFill>
                  <a:schemeClr val="bg1"/>
                </a:solidFill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</a:rPr>
              <a:t>A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与</a:t>
            </a:r>
            <a:r>
              <a:rPr lang="zh-CN" altLang="en-US" sz="2800" b="1">
                <a:solidFill>
                  <a:schemeClr val="bg1"/>
                </a:solidFill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</a:rPr>
              <a:t>B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的并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417124CB-30DD-4326-ACF0-B00D1B7E9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868863"/>
            <a:ext cx="2819400" cy="10668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800" b="1">
              <a:solidFill>
                <a:schemeClr val="bg1"/>
              </a:solidFill>
            </a:endParaRPr>
          </a:p>
        </p:txBody>
      </p:sp>
      <p:sp>
        <p:nvSpPr>
          <p:cNvPr id="151560" name="Text Box 8">
            <a:extLst>
              <a:ext uri="{FF2B5EF4-FFF2-40B4-BE49-F238E27FC236}">
                <a16:creationId xmlns:a16="http://schemas.microsoft.com/office/drawing/2014/main" id="{94749E2E-5122-4FE4-8AD8-CEC2197B9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54022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bg1"/>
                </a:solidFill>
              </a:rPr>
              <a:t>S</a:t>
            </a:r>
          </a:p>
        </p:txBody>
      </p:sp>
      <p:grpSp>
        <p:nvGrpSpPr>
          <p:cNvPr id="151561" name="Group 9">
            <a:extLst>
              <a:ext uri="{FF2B5EF4-FFF2-40B4-BE49-F238E27FC236}">
                <a16:creationId xmlns:a16="http://schemas.microsoft.com/office/drawing/2014/main" id="{BD714A44-5F79-42F2-AEBE-F8B73D379499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4945063"/>
            <a:ext cx="1905000" cy="762000"/>
            <a:chOff x="1200" y="3216"/>
            <a:chExt cx="1200" cy="624"/>
          </a:xfrm>
        </p:grpSpPr>
        <p:sp>
          <p:nvSpPr>
            <p:cNvPr id="27666" name="Oval 10">
              <a:extLst>
                <a:ext uri="{FF2B5EF4-FFF2-40B4-BE49-F238E27FC236}">
                  <a16:creationId xmlns:a16="http://schemas.microsoft.com/office/drawing/2014/main" id="{CE57F75A-0A49-4BFC-8092-62982C869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216"/>
              <a:ext cx="1200" cy="62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67" name="Text Box 11">
              <a:extLst>
                <a:ext uri="{FF2B5EF4-FFF2-40B4-BE49-F238E27FC236}">
                  <a16:creationId xmlns:a16="http://schemas.microsoft.com/office/drawing/2014/main" id="{CBDDBE69-62AF-4E83-8ECA-199E54A92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360"/>
              <a:ext cx="265" cy="425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151564" name="Oval 12">
            <a:extLst>
              <a:ext uri="{FF2B5EF4-FFF2-40B4-BE49-F238E27FC236}">
                <a16:creationId xmlns:a16="http://schemas.microsoft.com/office/drawing/2014/main" id="{00B486F4-4072-4D69-8370-B3747A234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5021263"/>
            <a:ext cx="990600" cy="609600"/>
          </a:xfrm>
          <a:prstGeom prst="ellipse">
            <a:avLst/>
          </a:prstGeom>
          <a:solidFill>
            <a:srgbClr val="9933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1565" name="Text Box 13">
            <a:extLst>
              <a:ext uri="{FF2B5EF4-FFF2-40B4-BE49-F238E27FC236}">
                <a16:creationId xmlns:a16="http://schemas.microsoft.com/office/drawing/2014/main" id="{E38627AD-D3B6-4834-BF50-4879C246C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400" y="502126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E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bg1"/>
                </a:solidFill>
              </a:rPr>
              <a:t>A</a:t>
            </a:r>
          </a:p>
        </p:txBody>
      </p:sp>
      <p:grpSp>
        <p:nvGrpSpPr>
          <p:cNvPr id="151566" name="Group 14">
            <a:extLst>
              <a:ext uri="{FF2B5EF4-FFF2-40B4-BE49-F238E27FC236}">
                <a16:creationId xmlns:a16="http://schemas.microsoft.com/office/drawing/2014/main" id="{72E9F141-C99F-42CE-B9A3-B6E5BC37B2B1}"/>
              </a:ext>
            </a:extLst>
          </p:cNvPr>
          <p:cNvGrpSpPr>
            <a:grpSpLocks/>
          </p:cNvGrpSpPr>
          <p:nvPr/>
        </p:nvGrpSpPr>
        <p:grpSpPr bwMode="auto">
          <a:xfrm>
            <a:off x="5014913" y="4940300"/>
            <a:ext cx="2438400" cy="762000"/>
            <a:chOff x="3600" y="3189"/>
            <a:chExt cx="1536" cy="480"/>
          </a:xfrm>
        </p:grpSpPr>
        <p:sp>
          <p:nvSpPr>
            <p:cNvPr id="27663" name="Oval 15">
              <a:extLst>
                <a:ext uri="{FF2B5EF4-FFF2-40B4-BE49-F238E27FC236}">
                  <a16:creationId xmlns:a16="http://schemas.microsoft.com/office/drawing/2014/main" id="{9426C618-232E-42FE-AADC-99F834607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189"/>
              <a:ext cx="1200" cy="4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64" name="Oval 16">
              <a:extLst>
                <a:ext uri="{FF2B5EF4-FFF2-40B4-BE49-F238E27FC236}">
                  <a16:creationId xmlns:a16="http://schemas.microsoft.com/office/drawing/2014/main" id="{7EFCB876-0C88-4329-9949-4364E21AB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237"/>
              <a:ext cx="624" cy="3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1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7665" name="Object 17">
              <a:extLst>
                <a:ext uri="{FF2B5EF4-FFF2-40B4-BE49-F238E27FC236}">
                  <a16:creationId xmlns:a16="http://schemas.microsoft.com/office/drawing/2014/main" id="{28F2D771-DA6A-4B59-AF23-19836CB8ED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351"/>
            <a:ext cx="48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19180" imgH="276315" progId="Equation.3">
                    <p:embed/>
                  </p:oleObj>
                </mc:Choice>
                <mc:Fallback>
                  <p:oleObj name="Equation" r:id="rId4" imgW="819180" imgH="27631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351"/>
                          <a:ext cx="480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61C695D-A0F1-4220-9AB7-002FF9731EFA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3860800"/>
            <a:ext cx="8351838" cy="576263"/>
            <a:chOff x="612651" y="3861057"/>
            <a:chExt cx="8351837" cy="576055"/>
          </a:xfrm>
        </p:grpSpPr>
        <p:sp>
          <p:nvSpPr>
            <p:cNvPr id="27661" name="Text Box 5">
              <a:extLst>
                <a:ext uri="{FF2B5EF4-FFF2-40B4-BE49-F238E27FC236}">
                  <a16:creationId xmlns:a16="http://schemas.microsoft.com/office/drawing/2014/main" id="{D0200F27-DAF9-415C-9EAB-ADC478DA6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651" y="3861057"/>
              <a:ext cx="8351837" cy="576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实例</a:t>
              </a:r>
              <a:r>
                <a:rPr lang="en-US" altLang="zh-CN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中，并事件</a:t>
              </a:r>
              <a:endParaRPr lang="en-US" altLang="zh-CN" sz="2800" b="1">
                <a:solidFill>
                  <a:schemeClr val="bg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083621-0C1E-4C12-A6CA-9619624743C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334667" y="3902603"/>
              <a:ext cx="4019947" cy="523220"/>
            </a:xfrm>
            <a:prstGeom prst="rect">
              <a:avLst/>
            </a:prstGeom>
            <a:blipFill rotWithShape="1">
              <a:blip r:embed="rId6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zh-CN" altLang="en-US">
                  <a:noFill/>
                </a:rPr>
                <a:t> 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75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75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utoUpdateAnimBg="0"/>
      <p:bldP spid="151558" grpId="0" autoUpdateAnimBg="0"/>
      <p:bldP spid="151559" grpId="0" animBg="1" autoUpdateAnimBg="0"/>
      <p:bldP spid="151560" grpId="0" autoUpdateAnimBg="0"/>
      <p:bldP spid="151564" grpId="0" animBg="1"/>
      <p:bldP spid="15156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BCEC7E60-3C0C-47B1-997D-C48F8E99A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768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91320" imgH="733515" progId="Equation.3">
                  <p:embed/>
                </p:oleObj>
              </mc:Choice>
              <mc:Fallback>
                <p:oleObj name="Equation" r:id="rId2" imgW="7591320" imgH="73351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68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79" name="Rectangle 3">
            <a:extLst>
              <a:ext uri="{FF2B5EF4-FFF2-40B4-BE49-F238E27FC236}">
                <a16:creationId xmlns:a16="http://schemas.microsoft.com/office/drawing/2014/main" id="{4149D3ED-7469-4EC6-8DD4-EDB52D422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124200"/>
            <a:ext cx="4540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4.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A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B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的交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积事件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)</a:t>
            </a:r>
          </a:p>
        </p:txBody>
      </p:sp>
      <p:graphicFrame>
        <p:nvGraphicFramePr>
          <p:cNvPr id="152580" name="Object 4">
            <a:extLst>
              <a:ext uri="{FF2B5EF4-FFF2-40B4-BE49-F238E27FC236}">
                <a16:creationId xmlns:a16="http://schemas.microsoft.com/office/drawing/2014/main" id="{D141C917-D9A6-4FEA-9C00-ED9BDB853A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334000"/>
          <a:ext cx="482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33910" imgH="333465" progId="Equation.3">
                  <p:embed/>
                </p:oleObj>
              </mc:Choice>
              <mc:Fallback>
                <p:oleObj name="Equation" r:id="rId4" imgW="4733910" imgH="3334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0"/>
                        <a:ext cx="482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1" name="Object 5">
            <a:extLst>
              <a:ext uri="{FF2B5EF4-FFF2-40B4-BE49-F238E27FC236}">
                <a16:creationId xmlns:a16="http://schemas.microsoft.com/office/drawing/2014/main" id="{E0637E88-FA9E-423F-8CA1-A3E0DD2684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981200"/>
          <a:ext cx="6502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10340" imgH="733515" progId="Equation.3">
                  <p:embed/>
                </p:oleObj>
              </mc:Choice>
              <mc:Fallback>
                <p:oleObj name="Equation" r:id="rId6" imgW="6410340" imgH="73351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6502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>
            <a:extLst>
              <a:ext uri="{FF2B5EF4-FFF2-40B4-BE49-F238E27FC236}">
                <a16:creationId xmlns:a16="http://schemas.microsoft.com/office/drawing/2014/main" id="{9D2085FE-AB38-44CE-913E-B5FE7A69CD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886200"/>
          <a:ext cx="7315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20070" imgH="904965" progId="Equation.3">
                  <p:embed/>
                </p:oleObj>
              </mc:Choice>
              <mc:Fallback>
                <p:oleObj name="Equation" r:id="rId8" imgW="7220070" imgH="9049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6200"/>
                        <a:ext cx="7315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5668619E-9583-49D6-BC3F-1510B4343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492375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图示事件</a:t>
            </a:r>
            <a:r>
              <a:rPr lang="en-US" altLang="zh-CN" sz="2800" b="1" i="1">
                <a:solidFill>
                  <a:schemeClr val="bg1"/>
                </a:solidFill>
              </a:rPr>
              <a:t>A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800" b="1" i="1">
                <a:solidFill>
                  <a:schemeClr val="bg1"/>
                </a:solidFill>
              </a:rPr>
              <a:t>B</a:t>
            </a:r>
            <a:r>
              <a:rPr lang="en-US" altLang="zh-CN" b="1" i="1">
                <a:solidFill>
                  <a:schemeClr val="bg1"/>
                </a:solidFill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的积</a:t>
            </a:r>
            <a:r>
              <a:rPr lang="zh-CN" altLang="en-US" sz="2800" b="1">
                <a:solidFill>
                  <a:schemeClr val="bg1"/>
                </a:solidFill>
              </a:rPr>
              <a:t>事件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0B5A41B9-ABC9-475D-94F9-E71AA9C1F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406775"/>
            <a:ext cx="3581400" cy="16002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4" name="Text Box 4">
            <a:extLst>
              <a:ext uri="{FF2B5EF4-FFF2-40B4-BE49-F238E27FC236}">
                <a16:creationId xmlns:a16="http://schemas.microsoft.com/office/drawing/2014/main" id="{621AF1F3-EB26-465C-B043-5A2EAADCA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473575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33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S</a:t>
            </a:r>
          </a:p>
        </p:txBody>
      </p:sp>
      <p:sp>
        <p:nvSpPr>
          <p:cNvPr id="153605" name="Oval 5">
            <a:extLst>
              <a:ext uri="{FF2B5EF4-FFF2-40B4-BE49-F238E27FC236}">
                <a16:creationId xmlns:a16="http://schemas.microsoft.com/office/drawing/2014/main" id="{686D709A-99A5-4F43-88FA-B713FCB44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63975"/>
            <a:ext cx="1219200" cy="838200"/>
          </a:xfrm>
          <a:prstGeom prst="ellipse">
            <a:avLst/>
          </a:prstGeom>
          <a:solidFill>
            <a:srgbClr val="993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6" name="Text Box 6">
            <a:extLst>
              <a:ext uri="{FF2B5EF4-FFF2-40B4-BE49-F238E27FC236}">
                <a16:creationId xmlns:a16="http://schemas.microsoft.com/office/drawing/2014/main" id="{44F465C8-6315-4F67-B13B-6F5ED61C4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016375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53607" name="Oval 7">
            <a:extLst>
              <a:ext uri="{FF2B5EF4-FFF2-40B4-BE49-F238E27FC236}">
                <a16:creationId xmlns:a16="http://schemas.microsoft.com/office/drawing/2014/main" id="{FE0D0E94-F419-4C34-A0C6-45A126C30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63975"/>
            <a:ext cx="1600200" cy="762000"/>
          </a:xfrm>
          <a:prstGeom prst="ellipse">
            <a:avLst/>
          </a:prstGeom>
          <a:solidFill>
            <a:srgbClr val="FFFF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08" name="Text Box 8">
            <a:extLst>
              <a:ext uri="{FF2B5EF4-FFF2-40B4-BE49-F238E27FC236}">
                <a16:creationId xmlns:a16="http://schemas.microsoft.com/office/drawing/2014/main" id="{C1DC767C-7563-4207-93A8-563C15031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016375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ea typeface="华文宋体" panose="02010600040101010101" pitchFamily="2" charset="-122"/>
              </a:rPr>
              <a:t>B</a:t>
            </a:r>
          </a:p>
        </p:txBody>
      </p:sp>
      <p:sp>
        <p:nvSpPr>
          <p:cNvPr id="153609" name="Text Box 9">
            <a:extLst>
              <a:ext uri="{FF2B5EF4-FFF2-40B4-BE49-F238E27FC236}">
                <a16:creationId xmlns:a16="http://schemas.microsoft.com/office/drawing/2014/main" id="{2531366F-D48C-4AFF-A3D8-EEBAF454C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940175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AB</a:t>
            </a:r>
          </a:p>
        </p:txBody>
      </p:sp>
      <p:sp>
        <p:nvSpPr>
          <p:cNvPr id="29706" name="Text Box 5">
            <a:extLst>
              <a:ext uri="{FF2B5EF4-FFF2-40B4-BE49-F238E27FC236}">
                <a16:creationId xmlns:a16="http://schemas.microsoft.com/office/drawing/2014/main" id="{C766E2FC-2067-439A-9D0F-93D1320AE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981075"/>
            <a:ext cx="8351838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中，积事件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6033C8-78FF-45A9-8A69-8E27DDE9D81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50691" y="1052736"/>
            <a:ext cx="2347566" cy="5232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15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75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  <p:bldP spid="153603" grpId="0" animBg="1"/>
      <p:bldP spid="153604" grpId="0" autoUpdateAnimBg="0"/>
      <p:bldP spid="153605" grpId="0" animBg="1"/>
      <p:bldP spid="153606" grpId="0" autoUpdateAnimBg="0"/>
      <p:bldP spid="153607" grpId="0" animBg="1"/>
      <p:bldP spid="153608" grpId="0" autoUpdateAnimBg="0"/>
      <p:bldP spid="15360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718E8E88-B2AC-4256-A302-EDD059535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00400"/>
            <a:ext cx="445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和事件与积事件的运算性质</a:t>
            </a:r>
          </a:p>
        </p:txBody>
      </p:sp>
      <p:graphicFrame>
        <p:nvGraphicFramePr>
          <p:cNvPr id="154627" name="Object 3">
            <a:extLst>
              <a:ext uri="{FF2B5EF4-FFF2-40B4-BE49-F238E27FC236}">
                <a16:creationId xmlns:a16="http://schemas.microsoft.com/office/drawing/2014/main" id="{266109F1-415D-4C9F-8233-C9F6CA67F6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8500" y="4273550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3600" imgH="285750" progId="Equation.3">
                  <p:embed/>
                </p:oleObj>
              </mc:Choice>
              <mc:Fallback>
                <p:oleObj name="Equation" r:id="rId2" imgW="1533600" imgH="2857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4273550"/>
                        <a:ext cx="162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8" name="Object 4">
            <a:extLst>
              <a:ext uri="{FF2B5EF4-FFF2-40B4-BE49-F238E27FC236}">
                <a16:creationId xmlns:a16="http://schemas.microsoft.com/office/drawing/2014/main" id="{4C156C21-622B-4221-9BF6-B14A52281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2100" y="4273550"/>
          <a:ext cx="158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5530" imgH="285750" progId="Equation.3">
                  <p:embed/>
                </p:oleObj>
              </mc:Choice>
              <mc:Fallback>
                <p:oleObj name="Equation" r:id="rId4" imgW="1495530" imgH="2857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273550"/>
                        <a:ext cx="158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9" name="Object 5">
            <a:extLst>
              <a:ext uri="{FF2B5EF4-FFF2-40B4-BE49-F238E27FC236}">
                <a16:creationId xmlns:a16="http://schemas.microsoft.com/office/drawing/2014/main" id="{7852DC7B-33EA-482B-9EC6-4201E6573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4267200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1120" imgH="285750" progId="Equation.3">
                  <p:embed/>
                </p:oleObj>
              </mc:Choice>
              <mc:Fallback>
                <p:oleObj name="Equation" r:id="rId6" imgW="1581120" imgH="2857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267200"/>
                        <a:ext cx="167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0" name="Object 6">
            <a:extLst>
              <a:ext uri="{FF2B5EF4-FFF2-40B4-BE49-F238E27FC236}">
                <a16:creationId xmlns:a16="http://schemas.microsoft.com/office/drawing/2014/main" id="{FAE0BA18-C3E2-44FF-84D0-EE8D0F7D9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6600" y="5181600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33600" imgH="285750" progId="Equation.3">
                  <p:embed/>
                </p:oleObj>
              </mc:Choice>
              <mc:Fallback>
                <p:oleObj name="Equation" r:id="rId8" imgW="1533600" imgH="2857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5181600"/>
                        <a:ext cx="162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Object 7">
            <a:extLst>
              <a:ext uri="{FF2B5EF4-FFF2-40B4-BE49-F238E27FC236}">
                <a16:creationId xmlns:a16="http://schemas.microsoft.com/office/drawing/2014/main" id="{33BFED64-BFC6-40CE-93FC-48AC31C68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5181600"/>
          <a:ext cx="161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14430" imgH="285750" progId="Equation.3">
                  <p:embed/>
                </p:oleObj>
              </mc:Choice>
              <mc:Fallback>
                <p:oleObj name="Equation" r:id="rId10" imgW="1514430" imgH="2857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181600"/>
                        <a:ext cx="161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2" name="Object 8">
            <a:extLst>
              <a:ext uri="{FF2B5EF4-FFF2-40B4-BE49-F238E27FC236}">
                <a16:creationId xmlns:a16="http://schemas.microsoft.com/office/drawing/2014/main" id="{E24AA11C-2417-46A6-A7A8-8038FE76F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5181600"/>
          <a:ext cx="170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09740" imgH="276315" progId="Equation.3">
                  <p:embed/>
                </p:oleObj>
              </mc:Choice>
              <mc:Fallback>
                <p:oleObj name="Equation" r:id="rId12" imgW="1609740" imgH="27631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81600"/>
                        <a:ext cx="170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>
            <a:extLst>
              <a:ext uri="{FF2B5EF4-FFF2-40B4-BE49-F238E27FC236}">
                <a16:creationId xmlns:a16="http://schemas.microsoft.com/office/drawing/2014/main" id="{DABA27A1-9148-439E-A99B-045F39CA8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0750" y="736600"/>
          <a:ext cx="7632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534350" imgH="857250" progId="Equation.3">
                  <p:embed/>
                </p:oleObj>
              </mc:Choice>
              <mc:Fallback>
                <p:oleObj name="Equation" r:id="rId14" imgW="7534350" imgH="85725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736600"/>
                        <a:ext cx="7632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4" name="Object 10">
            <a:extLst>
              <a:ext uri="{FF2B5EF4-FFF2-40B4-BE49-F238E27FC236}">
                <a16:creationId xmlns:a16="http://schemas.microsoft.com/office/drawing/2014/main" id="{C1A974E7-5BF8-4BF1-AE03-BE6F034B3D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981200"/>
          <a:ext cx="6502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410340" imgH="857250" progId="Equation.3">
                  <p:embed/>
                </p:oleObj>
              </mc:Choice>
              <mc:Fallback>
                <p:oleObj name="Equation" r:id="rId16" imgW="6410340" imgH="8572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81200"/>
                        <a:ext cx="6502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8" name="Rectangle 10">
            <a:extLst>
              <a:ext uri="{FF2B5EF4-FFF2-40B4-BE49-F238E27FC236}">
                <a16:creationId xmlns:a16="http://schemas.microsoft.com/office/drawing/2014/main" id="{EC5B5C0B-7317-4BF2-8A19-E22765A03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2768600"/>
            <a:ext cx="391795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在一定条件下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必然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发生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的现象称为确定性现象</a:t>
            </a:r>
            <a:r>
              <a:rPr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D383DCAB-7A96-48AC-BF03-A0DD4DA68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563" y="4017963"/>
            <a:ext cx="37877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     </a:t>
            </a:r>
            <a:r>
              <a:rPr lang="en-US" altLang="zh-CN" sz="2800" b="1">
                <a:solidFill>
                  <a:schemeClr val="bg1"/>
                </a:solidFill>
              </a:rPr>
              <a:t>“</a:t>
            </a:r>
            <a:r>
              <a:rPr lang="zh-CN" altLang="en-US" sz="2800" b="1">
                <a:solidFill>
                  <a:schemeClr val="bg1"/>
                </a:solidFill>
              </a:rPr>
              <a:t>太阳从东方升起”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94222" name="Rectangle 14">
            <a:extLst>
              <a:ext uri="{FF2B5EF4-FFF2-40B4-BE49-F238E27FC236}">
                <a16:creationId xmlns:a16="http://schemas.microsoft.com/office/drawing/2014/main" id="{A75B242B-4F5F-4D05-8B15-936D62AF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25425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FF00"/>
                </a:solidFill>
                <a:ea typeface="黑体" panose="02010609060101010101" pitchFamily="49" charset="-122"/>
              </a:rPr>
              <a:t>1.</a:t>
            </a:r>
            <a:r>
              <a:rPr lang="zh-CN" altLang="en-US" sz="32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确定性现象</a:t>
            </a:r>
            <a:r>
              <a:rPr lang="zh-CN" altLang="en-US" sz="3200" b="1">
                <a:solidFill>
                  <a:srgbClr val="FFFF00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94224" name="Rectangle 16">
            <a:extLst>
              <a:ext uri="{FF2B5EF4-FFF2-40B4-BE49-F238E27FC236}">
                <a16:creationId xmlns:a16="http://schemas.microsoft.com/office/drawing/2014/main" id="{A5A967F1-33BA-4686-BC86-155DFDEBA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9763" y="4627563"/>
            <a:ext cx="3473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“</a:t>
            </a:r>
            <a:r>
              <a:rPr lang="zh-CN" altLang="en-US" sz="2800" b="1">
                <a:solidFill>
                  <a:schemeClr val="bg1"/>
                </a:solidFill>
              </a:rPr>
              <a:t>水从高处流向低处”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94225" name="Rectangle 17">
            <a:extLst>
              <a:ext uri="{FF2B5EF4-FFF2-40B4-BE49-F238E27FC236}">
                <a16:creationId xmlns:a16="http://schemas.microsoft.com/office/drawing/2014/main" id="{7B640545-00CD-405F-BE91-542487F5A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405130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实例</a:t>
            </a:r>
          </a:p>
        </p:txBody>
      </p:sp>
      <p:sp>
        <p:nvSpPr>
          <p:cNvPr id="94228" name="Rectangle 20">
            <a:extLst>
              <a:ext uri="{FF2B5EF4-FFF2-40B4-BE49-F238E27FC236}">
                <a16:creationId xmlns:a16="http://schemas.microsoft.com/office/drawing/2014/main" id="{F992AF14-9977-44CE-9A3E-A6504B136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743075"/>
            <a:ext cx="3859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自然界所观察到的现象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:</a:t>
            </a:r>
            <a:endParaRPr lang="en-US" altLang="zh-CN" sz="28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4229" name="Rectangle 21">
            <a:extLst>
              <a:ext uri="{FF2B5EF4-FFF2-40B4-BE49-F238E27FC236}">
                <a16:creationId xmlns:a16="http://schemas.microsoft.com/office/drawing/2014/main" id="{96C66DFB-AF83-46B0-93AB-AE7A41704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25" y="1720850"/>
            <a:ext cx="219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确定性现象</a:t>
            </a:r>
          </a:p>
        </p:txBody>
      </p:sp>
      <p:sp>
        <p:nvSpPr>
          <p:cNvPr id="94230" name="Rectangle 22">
            <a:extLst>
              <a:ext uri="{FF2B5EF4-FFF2-40B4-BE49-F238E27FC236}">
                <a16:creationId xmlns:a16="http://schemas.microsoft.com/office/drawing/2014/main" id="{232C742A-239A-4044-9FFB-7C186D608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525" y="1720850"/>
            <a:ext cx="1892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随机现象</a:t>
            </a:r>
          </a:p>
        </p:txBody>
      </p:sp>
      <p:sp>
        <p:nvSpPr>
          <p:cNvPr id="6154" name="Rectangle 27">
            <a:extLst>
              <a:ext uri="{FF2B5EF4-FFF2-40B4-BE49-F238E27FC236}">
                <a16:creationId xmlns:a16="http://schemas.microsoft.com/office/drawing/2014/main" id="{5E465DAF-01CF-4266-922A-E3B355DB3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772400" cy="701675"/>
          </a:xfrm>
          <a:noFill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一、随机试验    </a:t>
            </a:r>
          </a:p>
        </p:txBody>
      </p:sp>
      <p:sp>
        <p:nvSpPr>
          <p:cNvPr id="94240" name="Rectangle 32">
            <a:extLst>
              <a:ext uri="{FF2B5EF4-FFF2-40B4-BE49-F238E27FC236}">
                <a16:creationId xmlns:a16="http://schemas.microsoft.com/office/drawing/2014/main" id="{B143D3DA-5E3E-4D9D-95B7-ABAEFB39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5243513"/>
            <a:ext cx="534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“</a:t>
            </a:r>
            <a:r>
              <a:rPr lang="zh-CN" altLang="en-US" sz="2800" b="1">
                <a:solidFill>
                  <a:schemeClr val="bg1"/>
                </a:solidFill>
              </a:rPr>
              <a:t>函数在间断点处不存在导数” 等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4241" name="Rectangle 33">
            <a:extLst>
              <a:ext uri="{FF2B5EF4-FFF2-40B4-BE49-F238E27FC236}">
                <a16:creationId xmlns:a16="http://schemas.microsoft.com/office/drawing/2014/main" id="{C845078C-A0B4-4855-A0CC-400E82EE7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" y="5949950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确定性现象的特征   </a:t>
            </a:r>
          </a:p>
        </p:txBody>
      </p:sp>
      <p:sp>
        <p:nvSpPr>
          <p:cNvPr id="94242" name="Rectangle 34">
            <a:extLst>
              <a:ext uri="{FF2B5EF4-FFF2-40B4-BE49-F238E27FC236}">
                <a16:creationId xmlns:a16="http://schemas.microsoft.com/office/drawing/2014/main" id="{9C69038B-7A3A-47E9-B613-600F5E550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225" y="594995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ea typeface="黑体" panose="02010609060101010101" pitchFamily="49" charset="-122"/>
              </a:rPr>
              <a:t>条件完全决定结果</a:t>
            </a:r>
          </a:p>
        </p:txBody>
      </p:sp>
      <p:sp>
        <p:nvSpPr>
          <p:cNvPr id="94244" name="AutoShape 36">
            <a:extLst>
              <a:ext uri="{FF2B5EF4-FFF2-40B4-BE49-F238E27FC236}">
                <a16:creationId xmlns:a16="http://schemas.microsoft.com/office/drawing/2014/main" id="{1F0114B0-DD7E-44E5-9421-95BB49C87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6069013"/>
            <a:ext cx="936625" cy="358775"/>
          </a:xfrm>
          <a:prstGeom prst="rightArrow">
            <a:avLst>
              <a:gd name="adj1" fmla="val 50000"/>
              <a:gd name="adj2" fmla="val 6526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9" name="TextBox 1">
            <a:extLst>
              <a:ext uri="{FF2B5EF4-FFF2-40B4-BE49-F238E27FC236}">
                <a16:creationId xmlns:a16="http://schemas.microsoft.com/office/drawing/2014/main" id="{B053899E-70FE-4627-9C91-27DB9F566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1052513"/>
            <a:ext cx="34877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（一）随机现象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8" grpId="0" autoUpdateAnimBg="0"/>
      <p:bldP spid="94219" grpId="0" autoUpdateAnimBg="0"/>
      <p:bldP spid="94222" grpId="0" autoUpdateAnimBg="0"/>
      <p:bldP spid="94224" grpId="0" autoUpdateAnimBg="0"/>
      <p:bldP spid="94225" grpId="0" autoUpdateAnimBg="0"/>
      <p:bldP spid="94228" grpId="0" autoUpdateAnimBg="0"/>
      <p:bldP spid="94229" grpId="0" autoUpdateAnimBg="0"/>
      <p:bldP spid="94230" grpId="0" autoUpdateAnimBg="0"/>
      <p:bldP spid="94240" grpId="0"/>
      <p:bldP spid="94241" grpId="0" autoUpdateAnimBg="0"/>
      <p:bldP spid="94242" grpId="0" autoUpdateAnimBg="0"/>
      <p:bldP spid="942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B8E8977-6C87-4420-842E-962C30B22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5.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A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B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互不相容 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互斥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)</a:t>
            </a:r>
            <a:endParaRPr lang="en-US" altLang="zh-CN" sz="28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5651" name="Text Box 3">
            <a:extLst>
              <a:ext uri="{FF2B5EF4-FFF2-40B4-BE49-F238E27FC236}">
                <a16:creationId xmlns:a16="http://schemas.microsoft.com/office/drawing/2014/main" id="{3662AE69-257A-4098-9A9D-8DBF602C5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7561263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         </a:t>
            </a:r>
            <a:r>
              <a:rPr lang="zh-CN" altLang="en-US" sz="2800" b="1">
                <a:solidFill>
                  <a:schemeClr val="bg1"/>
                </a:solidFill>
              </a:rPr>
              <a:t>若事件 </a:t>
            </a:r>
            <a:r>
              <a:rPr lang="en-US" altLang="zh-CN" sz="2800" b="1" i="1">
                <a:solidFill>
                  <a:schemeClr val="bg1"/>
                </a:solidFill>
              </a:rPr>
              <a:t>A </a:t>
            </a:r>
            <a:r>
              <a:rPr lang="zh-CN" altLang="en-US" sz="2800" b="1">
                <a:solidFill>
                  <a:schemeClr val="bg1"/>
                </a:solidFill>
              </a:rPr>
              <a:t>的出现必然导致事件 </a:t>
            </a:r>
            <a:r>
              <a:rPr lang="en-US" altLang="zh-CN" sz="2800" b="1" i="1">
                <a:solidFill>
                  <a:schemeClr val="bg1"/>
                </a:solidFill>
              </a:rPr>
              <a:t>B </a:t>
            </a:r>
            <a:r>
              <a:rPr lang="zh-CN" altLang="en-US" sz="2800" b="1">
                <a:solidFill>
                  <a:schemeClr val="bg1"/>
                </a:solidFill>
              </a:rPr>
              <a:t>不出现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en-US" altLang="zh-CN" sz="2800" b="1" i="1">
                <a:solidFill>
                  <a:schemeClr val="bg1"/>
                </a:solidFill>
              </a:rPr>
              <a:t>B</a:t>
            </a:r>
          </a:p>
          <a:p>
            <a:pPr eaLnBrk="1" hangingPunct="1">
              <a:lnSpc>
                <a:spcPct val="12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出现也必然导致 </a:t>
            </a:r>
            <a:r>
              <a:rPr lang="en-US" altLang="zh-CN" sz="2800" b="1" i="1">
                <a:solidFill>
                  <a:schemeClr val="bg1"/>
                </a:solidFill>
              </a:rPr>
              <a:t>A</a:t>
            </a:r>
            <a:r>
              <a:rPr lang="zh-CN" altLang="en-US" sz="2800" b="1">
                <a:solidFill>
                  <a:schemeClr val="bg1"/>
                </a:solidFill>
              </a:rPr>
              <a:t>不出现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则称事件 </a:t>
            </a:r>
            <a:r>
              <a:rPr lang="en-US" altLang="zh-CN" sz="2800" b="1" i="1">
                <a:solidFill>
                  <a:schemeClr val="bg1"/>
                </a:solidFill>
              </a:rPr>
              <a:t>A</a:t>
            </a:r>
            <a:r>
              <a:rPr lang="zh-CN" altLang="en-US" sz="2800" b="1">
                <a:solidFill>
                  <a:schemeClr val="bg1"/>
                </a:solidFill>
              </a:rPr>
              <a:t>与</a:t>
            </a:r>
            <a:r>
              <a:rPr lang="en-US" altLang="zh-CN" sz="2800" b="1" i="1">
                <a:solidFill>
                  <a:schemeClr val="bg1"/>
                </a:solidFill>
              </a:rPr>
              <a:t>B</a:t>
            </a:r>
            <a:r>
              <a:rPr lang="zh-CN" altLang="en-US" sz="2800" b="1">
                <a:solidFill>
                  <a:schemeClr val="bg1"/>
                </a:solidFill>
              </a:rPr>
              <a:t>互不相</a:t>
            </a:r>
          </a:p>
          <a:p>
            <a:pPr eaLnBrk="1" hangingPunct="1">
              <a:lnSpc>
                <a:spcPct val="12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容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</a:rPr>
              <a:t>即</a:t>
            </a:r>
          </a:p>
        </p:txBody>
      </p:sp>
      <p:graphicFrame>
        <p:nvGraphicFramePr>
          <p:cNvPr id="155652" name="Object 4">
            <a:extLst>
              <a:ext uri="{FF2B5EF4-FFF2-40B4-BE49-F238E27FC236}">
                <a16:creationId xmlns:a16="http://schemas.microsoft.com/office/drawing/2014/main" id="{9EC5300E-32C9-46E5-B4E3-D138C01701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200" y="3124200"/>
          <a:ext cx="2565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6990" imgH="276315" progId="Equation.3">
                  <p:embed/>
                </p:oleObj>
              </mc:Choice>
              <mc:Fallback>
                <p:oleObj name="Equation" r:id="rId2" imgW="2466990" imgH="2763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3124200"/>
                        <a:ext cx="2565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3" name="Rectangle 5">
            <a:extLst>
              <a:ext uri="{FF2B5EF4-FFF2-40B4-BE49-F238E27FC236}">
                <a16:creationId xmlns:a16="http://schemas.microsoft.com/office/drawing/2014/main" id="{300E1136-AE7A-48C3-993C-330D6C67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733800"/>
            <a:ext cx="780415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7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中</a:t>
            </a:r>
            <a:r>
              <a:rPr lang="zh-CN" altLang="en-US" sz="2800" b="1">
                <a:solidFill>
                  <a:schemeClr val="bg1"/>
                </a:solidFill>
              </a:rPr>
              <a:t>   事件</a:t>
            </a:r>
            <a:r>
              <a:rPr lang="en-US" altLang="zh-CN" sz="2800" b="1">
                <a:solidFill>
                  <a:schemeClr val="bg1"/>
                </a:solidFill>
              </a:rPr>
              <a:t>A</a:t>
            </a:r>
            <a:r>
              <a:rPr lang="zh-CN" altLang="en-US" sz="2800" b="1">
                <a:solidFill>
                  <a:schemeClr val="bg1"/>
                </a:solidFill>
              </a:rPr>
              <a:t>与事件</a:t>
            </a:r>
            <a:r>
              <a:rPr lang="en-US" altLang="zh-CN" sz="2800" b="1">
                <a:solidFill>
                  <a:schemeClr val="bg1"/>
                </a:solidFill>
              </a:rPr>
              <a:t>B</a:t>
            </a:r>
            <a:r>
              <a:rPr lang="zh-CN" altLang="en-US" sz="2800" b="1">
                <a:solidFill>
                  <a:schemeClr val="bg1"/>
                </a:solidFill>
              </a:rPr>
              <a:t>是互不相容的两个事件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utoUpdateAnimBg="0"/>
      <p:bldP spid="15565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>
            <a:extLst>
              <a:ext uri="{FF2B5EF4-FFF2-40B4-BE49-F238E27FC236}">
                <a16:creationId xmlns:a16="http://schemas.microsoft.com/office/drawing/2014/main" id="{5D7C13DF-BA64-4D84-952B-F41E5C32F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600200"/>
            <a:ext cx="605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“</a:t>
            </a:r>
            <a:r>
              <a:rPr lang="zh-CN" altLang="en-US" sz="2800" b="1">
                <a:solidFill>
                  <a:schemeClr val="bg1"/>
                </a:solidFill>
              </a:rPr>
              <a:t>骰子出现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点”              “骰子出现</a:t>
            </a:r>
            <a:r>
              <a:rPr lang="en-US" altLang="zh-CN" sz="2800" b="1">
                <a:solidFill>
                  <a:schemeClr val="bg1"/>
                </a:solidFill>
              </a:rPr>
              <a:t>2</a:t>
            </a:r>
            <a:r>
              <a:rPr lang="zh-CN" altLang="en-US" sz="2800" b="1">
                <a:solidFill>
                  <a:schemeClr val="bg1"/>
                </a:solidFill>
              </a:rPr>
              <a:t>点”</a:t>
            </a:r>
          </a:p>
        </p:txBody>
      </p:sp>
      <p:sp>
        <p:nvSpPr>
          <p:cNvPr id="156675" name="Text Box 3">
            <a:extLst>
              <a:ext uri="{FF2B5EF4-FFF2-40B4-BE49-F238E27FC236}">
                <a16:creationId xmlns:a16="http://schemas.microsoft.com/office/drawing/2014/main" id="{DF00B00C-3F70-4652-AEBF-A07D4FF64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52738"/>
            <a:ext cx="335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图示  </a:t>
            </a:r>
            <a:r>
              <a:rPr lang="en-US" altLang="zh-CN" sz="2800" b="1" i="1">
                <a:solidFill>
                  <a:schemeClr val="bg1"/>
                </a:solidFill>
              </a:rPr>
              <a:t>A </a:t>
            </a:r>
            <a:r>
              <a:rPr lang="zh-CN" altLang="en-US" sz="2800" b="1">
                <a:solidFill>
                  <a:schemeClr val="bg1"/>
                </a:solidFill>
              </a:rPr>
              <a:t>与 </a:t>
            </a:r>
            <a:r>
              <a:rPr lang="en-US" altLang="zh-CN" sz="2800" b="1" i="1">
                <a:solidFill>
                  <a:schemeClr val="bg1"/>
                </a:solidFill>
              </a:rPr>
              <a:t>B </a:t>
            </a:r>
            <a:r>
              <a:rPr lang="zh-CN" altLang="en-US" sz="2800" b="1">
                <a:solidFill>
                  <a:schemeClr val="bg1"/>
                </a:solidFill>
              </a:rPr>
              <a:t>互斥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7B6FF7EF-EBAD-47A6-83A9-1E2B26D25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767138"/>
            <a:ext cx="3581400" cy="1219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6677" name="Text Box 5">
            <a:extLst>
              <a:ext uri="{FF2B5EF4-FFF2-40B4-BE49-F238E27FC236}">
                <a16:creationId xmlns:a16="http://schemas.microsoft.com/office/drawing/2014/main" id="{10B59A8E-D42F-4E80-B668-F4B7844AF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452938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S</a:t>
            </a:r>
          </a:p>
        </p:txBody>
      </p:sp>
      <p:grpSp>
        <p:nvGrpSpPr>
          <p:cNvPr id="156678" name="Group 6">
            <a:extLst>
              <a:ext uri="{FF2B5EF4-FFF2-40B4-BE49-F238E27FC236}">
                <a16:creationId xmlns:a16="http://schemas.microsoft.com/office/drawing/2014/main" id="{06066473-FC1E-4B3B-9E40-B8B891B57BDD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919538"/>
            <a:ext cx="914400" cy="838200"/>
            <a:chOff x="2688" y="3168"/>
            <a:chExt cx="576" cy="528"/>
          </a:xfrm>
        </p:grpSpPr>
        <p:sp>
          <p:nvSpPr>
            <p:cNvPr id="32782" name="Oval 7">
              <a:extLst>
                <a:ext uri="{FF2B5EF4-FFF2-40B4-BE49-F238E27FC236}">
                  <a16:creationId xmlns:a16="http://schemas.microsoft.com/office/drawing/2014/main" id="{5BBBB8FF-4170-4A40-AF1A-E680F2B2B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68"/>
              <a:ext cx="576" cy="528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3" name="Text Box 8">
              <a:extLst>
                <a:ext uri="{FF2B5EF4-FFF2-40B4-BE49-F238E27FC236}">
                  <a16:creationId xmlns:a16="http://schemas.microsoft.com/office/drawing/2014/main" id="{6E6D24D6-E475-4C54-802A-38F4745B3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216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A</a:t>
              </a:r>
            </a:p>
          </p:txBody>
        </p:sp>
      </p:grpSp>
      <p:grpSp>
        <p:nvGrpSpPr>
          <p:cNvPr id="156681" name="Group 9">
            <a:extLst>
              <a:ext uri="{FF2B5EF4-FFF2-40B4-BE49-F238E27FC236}">
                <a16:creationId xmlns:a16="http://schemas.microsoft.com/office/drawing/2014/main" id="{15352457-4491-47C6-B398-764D1D125E55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919538"/>
            <a:ext cx="1231900" cy="901700"/>
            <a:chOff x="3600" y="3168"/>
            <a:chExt cx="776" cy="568"/>
          </a:xfrm>
        </p:grpSpPr>
        <p:sp>
          <p:nvSpPr>
            <p:cNvPr id="32780" name="Freeform 10">
              <a:extLst>
                <a:ext uri="{FF2B5EF4-FFF2-40B4-BE49-F238E27FC236}">
                  <a16:creationId xmlns:a16="http://schemas.microsoft.com/office/drawing/2014/main" id="{D9FAD3DE-A00A-47E1-889A-D256C5CBB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3168"/>
              <a:ext cx="776" cy="568"/>
            </a:xfrm>
            <a:custGeom>
              <a:avLst/>
              <a:gdLst>
                <a:gd name="T0" fmla="*/ 112 w 776"/>
                <a:gd name="T1" fmla="*/ 152 h 568"/>
                <a:gd name="T2" fmla="*/ 544 w 776"/>
                <a:gd name="T3" fmla="*/ 8 h 568"/>
                <a:gd name="T4" fmla="*/ 688 w 776"/>
                <a:gd name="T5" fmla="*/ 200 h 568"/>
                <a:gd name="T6" fmla="*/ 688 w 776"/>
                <a:gd name="T7" fmla="*/ 488 h 568"/>
                <a:gd name="T8" fmla="*/ 160 w 776"/>
                <a:gd name="T9" fmla="*/ 536 h 568"/>
                <a:gd name="T10" fmla="*/ 16 w 776"/>
                <a:gd name="T11" fmla="*/ 296 h 568"/>
                <a:gd name="T12" fmla="*/ 112 w 776"/>
                <a:gd name="T13" fmla="*/ 152 h 5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76" h="568">
                  <a:moveTo>
                    <a:pt x="112" y="152"/>
                  </a:moveTo>
                  <a:cubicBezTo>
                    <a:pt x="200" y="104"/>
                    <a:pt x="448" y="0"/>
                    <a:pt x="544" y="8"/>
                  </a:cubicBezTo>
                  <a:cubicBezTo>
                    <a:pt x="640" y="16"/>
                    <a:pt x="664" y="120"/>
                    <a:pt x="688" y="200"/>
                  </a:cubicBezTo>
                  <a:cubicBezTo>
                    <a:pt x="712" y="280"/>
                    <a:pt x="776" y="432"/>
                    <a:pt x="688" y="488"/>
                  </a:cubicBezTo>
                  <a:cubicBezTo>
                    <a:pt x="600" y="544"/>
                    <a:pt x="272" y="568"/>
                    <a:pt x="160" y="536"/>
                  </a:cubicBezTo>
                  <a:cubicBezTo>
                    <a:pt x="48" y="504"/>
                    <a:pt x="32" y="352"/>
                    <a:pt x="16" y="296"/>
                  </a:cubicBezTo>
                  <a:cubicBezTo>
                    <a:pt x="0" y="240"/>
                    <a:pt x="24" y="200"/>
                    <a:pt x="112" y="152"/>
                  </a:cubicBezTo>
                  <a:close/>
                </a:path>
              </a:pathLst>
            </a:custGeom>
            <a:solidFill>
              <a:srgbClr val="99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1" name="Text Box 11">
              <a:extLst>
                <a:ext uri="{FF2B5EF4-FFF2-40B4-BE49-F238E27FC236}">
                  <a16:creationId xmlns:a16="http://schemas.microsoft.com/office/drawing/2014/main" id="{1EA451A9-5EAE-4377-8CAB-B3B4C3CE6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312"/>
              <a:ext cx="265" cy="327"/>
            </a:xfrm>
            <a:prstGeom prst="rect">
              <a:avLst/>
            </a:prstGeom>
            <a:solidFill>
              <a:srgbClr val="9933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B</a:t>
              </a:r>
            </a:p>
          </p:txBody>
        </p:sp>
      </p:grpSp>
      <p:grpSp>
        <p:nvGrpSpPr>
          <p:cNvPr id="156684" name="Group 12">
            <a:extLst>
              <a:ext uri="{FF2B5EF4-FFF2-40B4-BE49-F238E27FC236}">
                <a16:creationId xmlns:a16="http://schemas.microsoft.com/office/drawing/2014/main" id="{B160CAE2-F8F4-4F5E-97A9-056C58C50A0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541463"/>
            <a:ext cx="1066800" cy="519112"/>
            <a:chOff x="2496" y="2544"/>
            <a:chExt cx="672" cy="327"/>
          </a:xfrm>
        </p:grpSpPr>
        <p:sp>
          <p:nvSpPr>
            <p:cNvPr id="32778" name="Rectangle 13">
              <a:extLst>
                <a:ext uri="{FF2B5EF4-FFF2-40B4-BE49-F238E27FC236}">
                  <a16:creationId xmlns:a16="http://schemas.microsoft.com/office/drawing/2014/main" id="{379ED412-05E4-4B28-9E69-25E879BD5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4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</a:rPr>
                <a:t>互斥</a:t>
              </a:r>
            </a:p>
          </p:txBody>
        </p:sp>
        <p:sp>
          <p:nvSpPr>
            <p:cNvPr id="32779" name="Line 14">
              <a:extLst>
                <a:ext uri="{FF2B5EF4-FFF2-40B4-BE49-F238E27FC236}">
                  <a16:creationId xmlns:a16="http://schemas.microsoft.com/office/drawing/2014/main" id="{D06EC41D-4707-48FF-B7FE-19CF11419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832"/>
              <a:ext cx="672" cy="0"/>
            </a:xfrm>
            <a:prstGeom prst="line">
              <a:avLst/>
            </a:prstGeom>
            <a:noFill/>
            <a:ln w="28575" cap="sq">
              <a:solidFill>
                <a:srgbClr val="FFFF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2777" name="Rectangle 18">
            <a:extLst>
              <a:ext uri="{FF2B5EF4-FFF2-40B4-BE49-F238E27FC236}">
                <a16:creationId xmlns:a16="http://schemas.microsoft.com/office/drawing/2014/main" id="{44048424-EFD5-44E2-A12F-46186693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622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实例   </a:t>
            </a:r>
            <a:r>
              <a:rPr lang="zh-CN" altLang="en-US" sz="2800" b="1">
                <a:solidFill>
                  <a:schemeClr val="bg1"/>
                </a:solidFill>
              </a:rPr>
              <a:t>抛掷一枚骰子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</a:rPr>
              <a:t>观察出现的点数 </a:t>
            </a:r>
            <a:r>
              <a:rPr lang="en-US" altLang="zh-CN" sz="2800" b="1">
                <a:solidFill>
                  <a:schemeClr val="bg1"/>
                </a:solidFill>
              </a:rPr>
              <a:t>.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utoUpdateAnimBg="0"/>
      <p:bldP spid="156675" grpId="0" autoUpdateAnimBg="0"/>
      <p:bldP spid="156676" grpId="0" animBg="1"/>
      <p:bldP spid="15667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6A853BC-6E75-4EB1-A9CD-BE55DBA36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3146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6.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A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B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的差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02B5C0D8-8BEE-4969-B094-D83FD3105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73152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</a:rPr>
              <a:t>        </a:t>
            </a:r>
            <a:r>
              <a:rPr lang="zh-CN" altLang="en-US" sz="2800" b="1">
                <a:solidFill>
                  <a:schemeClr val="bg1"/>
                </a:solidFill>
              </a:rPr>
              <a:t>由事件  </a:t>
            </a:r>
            <a:r>
              <a:rPr lang="en-US" altLang="zh-CN" sz="2800" b="1" i="1">
                <a:solidFill>
                  <a:schemeClr val="bg1"/>
                </a:solidFill>
              </a:rPr>
              <a:t>A </a:t>
            </a:r>
            <a:r>
              <a:rPr lang="zh-CN" altLang="en-US" sz="2800" b="1">
                <a:solidFill>
                  <a:schemeClr val="bg1"/>
                </a:solidFill>
              </a:rPr>
              <a:t>出现而事件 </a:t>
            </a:r>
            <a:r>
              <a:rPr lang="en-US" altLang="zh-CN" sz="2800" b="1" i="1">
                <a:solidFill>
                  <a:schemeClr val="bg1"/>
                </a:solidFill>
              </a:rPr>
              <a:t>B </a:t>
            </a:r>
            <a:r>
              <a:rPr lang="zh-CN" altLang="en-US" sz="2800" b="1">
                <a:solidFill>
                  <a:schemeClr val="bg1"/>
                </a:solidFill>
              </a:rPr>
              <a:t>不出现所组成的事件称为事件 </a:t>
            </a:r>
            <a:r>
              <a:rPr lang="en-US" altLang="zh-CN" sz="2800" b="1" i="1">
                <a:solidFill>
                  <a:schemeClr val="bg1"/>
                </a:solidFill>
              </a:rPr>
              <a:t>A </a:t>
            </a:r>
            <a:r>
              <a:rPr lang="zh-CN" altLang="en-US" sz="2800" b="1">
                <a:solidFill>
                  <a:schemeClr val="bg1"/>
                </a:solidFill>
              </a:rPr>
              <a:t>与 </a:t>
            </a:r>
            <a:r>
              <a:rPr lang="en-US" altLang="zh-CN" sz="2800" b="1" i="1">
                <a:solidFill>
                  <a:schemeClr val="bg1"/>
                </a:solidFill>
              </a:rPr>
              <a:t>B </a:t>
            </a:r>
            <a:r>
              <a:rPr lang="zh-CN" altLang="en-US" sz="2800" b="1">
                <a:solidFill>
                  <a:schemeClr val="bg1"/>
                </a:solidFill>
              </a:rPr>
              <a:t>的差</a:t>
            </a:r>
            <a:r>
              <a:rPr lang="en-US" altLang="zh-CN" sz="2800" b="1">
                <a:solidFill>
                  <a:schemeClr val="bg1"/>
                </a:solidFill>
              </a:rPr>
              <a:t>. </a:t>
            </a:r>
            <a:r>
              <a:rPr lang="zh-CN" altLang="en-US" sz="2800" b="1">
                <a:solidFill>
                  <a:schemeClr val="bg1"/>
                </a:solidFill>
              </a:rPr>
              <a:t>记作  </a:t>
            </a:r>
            <a:r>
              <a:rPr lang="en-US" altLang="zh-CN" sz="2800" b="1" i="1">
                <a:solidFill>
                  <a:schemeClr val="bg1"/>
                </a:solidFill>
              </a:rPr>
              <a:t>A</a:t>
            </a:r>
            <a:r>
              <a:rPr lang="en-US" altLang="zh-CN" sz="2800" b="1" i="1">
                <a:solidFill>
                  <a:schemeClr val="bg1"/>
                </a:solidFill>
                <a:latin typeface="宋体" panose="02010600030101010101" pitchFamily="2" charset="-122"/>
              </a:rPr>
              <a:t>-</a:t>
            </a:r>
            <a:r>
              <a:rPr lang="en-US" altLang="zh-CN" sz="2800" b="1" i="1">
                <a:solidFill>
                  <a:schemeClr val="bg1"/>
                </a:solidFill>
              </a:rPr>
              <a:t> B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00CA7278-C6FB-4DE2-A239-55D6EE6B4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0043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图示  </a:t>
            </a:r>
            <a:r>
              <a:rPr lang="en-US" altLang="zh-CN" sz="2800" b="1" i="1">
                <a:solidFill>
                  <a:schemeClr val="bg1"/>
                </a:solidFill>
              </a:rPr>
              <a:t>A </a:t>
            </a:r>
            <a:r>
              <a:rPr lang="zh-CN" altLang="en-US" sz="2800" b="1">
                <a:solidFill>
                  <a:schemeClr val="bg1"/>
                </a:solidFill>
              </a:rPr>
              <a:t>与 </a:t>
            </a:r>
            <a:r>
              <a:rPr lang="en-US" altLang="zh-CN" sz="2800" b="1" i="1">
                <a:solidFill>
                  <a:schemeClr val="bg1"/>
                </a:solidFill>
              </a:rPr>
              <a:t>B </a:t>
            </a:r>
            <a:r>
              <a:rPr lang="zh-CN" altLang="en-US" sz="2800" b="1">
                <a:solidFill>
                  <a:schemeClr val="bg1"/>
                </a:solidFill>
              </a:rPr>
              <a:t>的差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7701" name="Rectangle 5">
            <a:extLst>
              <a:ext uri="{FF2B5EF4-FFF2-40B4-BE49-F238E27FC236}">
                <a16:creationId xmlns:a16="http://schemas.microsoft.com/office/drawing/2014/main" id="{5599A2B4-3601-4D9A-8830-BF5C0C102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614863"/>
            <a:ext cx="3581400" cy="1219200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02" name="Text Box 6">
            <a:extLst>
              <a:ext uri="{FF2B5EF4-FFF2-40B4-BE49-F238E27FC236}">
                <a16:creationId xmlns:a16="http://schemas.microsoft.com/office/drawing/2014/main" id="{5949D0C1-ABB9-425F-ABBC-A9C9153C5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5300663"/>
            <a:ext cx="38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S</a:t>
            </a:r>
          </a:p>
        </p:txBody>
      </p:sp>
      <p:grpSp>
        <p:nvGrpSpPr>
          <p:cNvPr id="157703" name="Group 7">
            <a:extLst>
              <a:ext uri="{FF2B5EF4-FFF2-40B4-BE49-F238E27FC236}">
                <a16:creationId xmlns:a16="http://schemas.microsoft.com/office/drawing/2014/main" id="{B3B7FCE2-584C-4B24-AA40-A378E34191A3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4767263"/>
            <a:ext cx="1752600" cy="838200"/>
            <a:chOff x="1200" y="3024"/>
            <a:chExt cx="1104" cy="528"/>
          </a:xfrm>
        </p:grpSpPr>
        <p:sp>
          <p:nvSpPr>
            <p:cNvPr id="33816" name="Oval 8">
              <a:extLst>
                <a:ext uri="{FF2B5EF4-FFF2-40B4-BE49-F238E27FC236}">
                  <a16:creationId xmlns:a16="http://schemas.microsoft.com/office/drawing/2014/main" id="{AB5861DF-FADE-4D34-829F-FC97B00AE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24"/>
              <a:ext cx="1104" cy="528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7" name="Text Box 9">
              <a:extLst>
                <a:ext uri="{FF2B5EF4-FFF2-40B4-BE49-F238E27FC236}">
                  <a16:creationId xmlns:a16="http://schemas.microsoft.com/office/drawing/2014/main" id="{46FF17D2-99C4-439C-98B3-FFF9CB04A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07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A</a:t>
              </a:r>
            </a:p>
          </p:txBody>
        </p:sp>
      </p:grpSp>
      <p:grpSp>
        <p:nvGrpSpPr>
          <p:cNvPr id="157706" name="Group 10">
            <a:extLst>
              <a:ext uri="{FF2B5EF4-FFF2-40B4-BE49-F238E27FC236}">
                <a16:creationId xmlns:a16="http://schemas.microsoft.com/office/drawing/2014/main" id="{52F1929A-7A35-42BF-9BF0-BAD71A3D8797}"/>
              </a:ext>
            </a:extLst>
          </p:cNvPr>
          <p:cNvGrpSpPr>
            <a:grpSpLocks/>
          </p:cNvGrpSpPr>
          <p:nvPr/>
        </p:nvGrpSpPr>
        <p:grpSpPr bwMode="auto">
          <a:xfrm>
            <a:off x="2990850" y="4843463"/>
            <a:ext cx="1447800" cy="762000"/>
            <a:chOff x="1968" y="3072"/>
            <a:chExt cx="912" cy="480"/>
          </a:xfrm>
        </p:grpSpPr>
        <p:sp>
          <p:nvSpPr>
            <p:cNvPr id="33814" name="Oval 11">
              <a:extLst>
                <a:ext uri="{FF2B5EF4-FFF2-40B4-BE49-F238E27FC236}">
                  <a16:creationId xmlns:a16="http://schemas.microsoft.com/office/drawing/2014/main" id="{DF136BBD-6D9D-4836-B589-06B895CE9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072"/>
              <a:ext cx="912" cy="480"/>
            </a:xfrm>
            <a:prstGeom prst="ellipse">
              <a:avLst/>
            </a:prstGeom>
            <a:solidFill>
              <a:srgbClr val="FF00FF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5" name="Text Box 12">
              <a:extLst>
                <a:ext uri="{FF2B5EF4-FFF2-40B4-BE49-F238E27FC236}">
                  <a16:creationId xmlns:a16="http://schemas.microsoft.com/office/drawing/2014/main" id="{DAD0CDCD-28F9-4913-96AA-D9F845EC2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168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157709" name="Group 13">
            <a:extLst>
              <a:ext uri="{FF2B5EF4-FFF2-40B4-BE49-F238E27FC236}">
                <a16:creationId xmlns:a16="http://schemas.microsoft.com/office/drawing/2014/main" id="{8A417C14-054C-46B3-98D0-7FD0BBD999E8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4233863"/>
            <a:ext cx="1906588" cy="1600200"/>
            <a:chOff x="4032" y="2544"/>
            <a:chExt cx="1201" cy="1008"/>
          </a:xfrm>
        </p:grpSpPr>
        <p:sp>
          <p:nvSpPr>
            <p:cNvPr id="33812" name="Rectangle 14">
              <a:extLst>
                <a:ext uri="{FF2B5EF4-FFF2-40B4-BE49-F238E27FC236}">
                  <a16:creationId xmlns:a16="http://schemas.microsoft.com/office/drawing/2014/main" id="{C8F6B383-0558-4FC8-925D-1E98D972A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544"/>
              <a:ext cx="1200" cy="1008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3" name="Rectangle 15">
              <a:extLst>
                <a:ext uri="{FF2B5EF4-FFF2-40B4-BE49-F238E27FC236}">
                  <a16:creationId xmlns:a16="http://schemas.microsoft.com/office/drawing/2014/main" id="{671D0042-B8CF-4D89-8724-9756C2FB3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216"/>
              <a:ext cx="241" cy="327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S</a:t>
              </a:r>
            </a:p>
          </p:txBody>
        </p:sp>
      </p:grpSp>
      <p:sp>
        <p:nvSpPr>
          <p:cNvPr id="157712" name="Oval 16">
            <a:extLst>
              <a:ext uri="{FF2B5EF4-FFF2-40B4-BE49-F238E27FC236}">
                <a16:creationId xmlns:a16="http://schemas.microsoft.com/office/drawing/2014/main" id="{76E51F64-D616-43D2-9305-D8880F07F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825" y="4386263"/>
            <a:ext cx="1524000" cy="1295400"/>
          </a:xfrm>
          <a:prstGeom prst="ellipse">
            <a:avLst/>
          </a:prstGeom>
          <a:solidFill>
            <a:srgbClr val="99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13" name="Rectangle 17">
            <a:extLst>
              <a:ext uri="{FF2B5EF4-FFF2-40B4-BE49-F238E27FC236}">
                <a16:creationId xmlns:a16="http://schemas.microsoft.com/office/drawing/2014/main" id="{19E04FCD-7DC2-4DA7-8F35-F3FAEEA5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5" y="5072063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A</a:t>
            </a:r>
          </a:p>
        </p:txBody>
      </p:sp>
      <p:sp>
        <p:nvSpPr>
          <p:cNvPr id="157714" name="Oval 18">
            <a:extLst>
              <a:ext uri="{FF2B5EF4-FFF2-40B4-BE49-F238E27FC236}">
                <a16:creationId xmlns:a16="http://schemas.microsoft.com/office/drawing/2014/main" id="{0F5B8385-961A-4F8F-86BD-E4677A9C2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5" y="4538663"/>
            <a:ext cx="609600" cy="609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7715" name="Rectangle 19">
            <a:extLst>
              <a:ext uri="{FF2B5EF4-FFF2-40B4-BE49-F238E27FC236}">
                <a16:creationId xmlns:a16="http://schemas.microsoft.com/office/drawing/2014/main" id="{38EE2A5D-0A65-4B06-9464-7219800F2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598988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bg1"/>
                </a:solidFill>
              </a:rPr>
              <a:t>B</a:t>
            </a:r>
          </a:p>
        </p:txBody>
      </p:sp>
      <p:graphicFrame>
        <p:nvGraphicFramePr>
          <p:cNvPr id="157716" name="Object 20">
            <a:extLst>
              <a:ext uri="{FF2B5EF4-FFF2-40B4-BE49-F238E27FC236}">
                <a16:creationId xmlns:a16="http://schemas.microsoft.com/office/drawing/2014/main" id="{506ECD63-C1BA-415A-A90B-2768FAABF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250" y="4164013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5870" imgH="238035" progId="Equation.3">
                  <p:embed/>
                </p:oleObj>
              </mc:Choice>
              <mc:Fallback>
                <p:oleObj name="Equation" r:id="rId2" imgW="885870" imgH="23803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164013"/>
                        <a:ext cx="97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7" name="Object 21">
            <a:extLst>
              <a:ext uri="{FF2B5EF4-FFF2-40B4-BE49-F238E27FC236}">
                <a16:creationId xmlns:a16="http://schemas.microsoft.com/office/drawing/2014/main" id="{ECE13528-F89E-4BBD-812D-3FA571630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1425" y="3776663"/>
          <a:ext cx="977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5870" imgH="209460" progId="Equation.3">
                  <p:embed/>
                </p:oleObj>
              </mc:Choice>
              <mc:Fallback>
                <p:oleObj name="Equation" r:id="rId4" imgW="885870" imgH="2094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425" y="3776663"/>
                        <a:ext cx="977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8" name="Object 22">
            <a:extLst>
              <a:ext uri="{FF2B5EF4-FFF2-40B4-BE49-F238E27FC236}">
                <a16:creationId xmlns:a16="http://schemas.microsoft.com/office/drawing/2014/main" id="{ABC3C09E-4995-4871-9BCD-5574EC825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4981575"/>
          <a:ext cx="8143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54100" imgH="393700" progId="Equation.3">
                  <p:embed/>
                </p:oleObj>
              </mc:Choice>
              <mc:Fallback>
                <p:oleObj name="Equation" r:id="rId6" imgW="1054100" imgH="393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981575"/>
                        <a:ext cx="814388" cy="379413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9" name="Object 23">
            <a:extLst>
              <a:ext uri="{FF2B5EF4-FFF2-40B4-BE49-F238E27FC236}">
                <a16:creationId xmlns:a16="http://schemas.microsoft.com/office/drawing/2014/main" id="{A186C8FE-3F23-448B-A40C-A03CCB0AE5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7625" y="5224463"/>
          <a:ext cx="889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0560" imgH="209460" progId="Equation.3">
                  <p:embed/>
                </p:oleObj>
              </mc:Choice>
              <mc:Fallback>
                <p:oleObj name="Equation" r:id="rId8" imgW="790560" imgH="2094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5224463"/>
                        <a:ext cx="889000" cy="304800"/>
                      </a:xfrm>
                      <a:prstGeom prst="rect">
                        <a:avLst/>
                      </a:prstGeom>
                      <a:solidFill>
                        <a:srgbClr val="99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0" name="Rectangle 24">
            <a:extLst>
              <a:ext uri="{FF2B5EF4-FFF2-40B4-BE49-F238E27FC236}">
                <a16:creationId xmlns:a16="http://schemas.microsoft.com/office/drawing/2014/main" id="{873D2934-5BCF-4B0A-B875-C06040518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7978775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7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中，差事件</a:t>
            </a:r>
            <a:endParaRPr lang="en-US" altLang="zh-CN" sz="2800" b="1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D8B883-D705-4C5F-8323-92E7EE7D091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550691" y="2591587"/>
            <a:ext cx="2453364" cy="52322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157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75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autoUpdateAnimBg="0"/>
      <p:bldP spid="157700" grpId="0" autoUpdateAnimBg="0"/>
      <p:bldP spid="157701" grpId="0" animBg="1"/>
      <p:bldP spid="157702" grpId="0" autoUpdateAnimBg="0"/>
      <p:bldP spid="157712" grpId="0" animBg="1"/>
      <p:bldP spid="157713" grpId="0" autoUpdateAnimBg="0"/>
      <p:bldP spid="157714" grpId="0" animBg="1"/>
      <p:bldP spid="157715" grpId="0" autoUpdateAnimBg="0"/>
      <p:bldP spid="15772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>
            <a:extLst>
              <a:ext uri="{FF2B5EF4-FFF2-40B4-BE49-F238E27FC236}">
                <a16:creationId xmlns:a16="http://schemas.microsoft.com/office/drawing/2014/main" id="{6EE39D11-6FB4-488C-A69F-562CBDF7E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438275"/>
            <a:ext cx="7650163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        </a:t>
            </a:r>
            <a:r>
              <a:rPr lang="zh-CN" altLang="en-US" sz="2800" b="1">
                <a:solidFill>
                  <a:schemeClr val="bg1"/>
                </a:solidFill>
              </a:rPr>
              <a:t>设 </a:t>
            </a:r>
            <a:r>
              <a:rPr lang="en-US" altLang="zh-CN" sz="2800" b="1" i="1">
                <a:solidFill>
                  <a:schemeClr val="bg1"/>
                </a:solidFill>
              </a:rPr>
              <a:t>A </a:t>
            </a:r>
            <a:r>
              <a:rPr lang="zh-CN" altLang="en-US" sz="2800" b="1">
                <a:solidFill>
                  <a:schemeClr val="bg1"/>
                </a:solidFill>
              </a:rPr>
              <a:t>表示“事件 </a:t>
            </a:r>
            <a:r>
              <a:rPr lang="en-US" altLang="zh-CN" sz="2800" b="1" i="1">
                <a:solidFill>
                  <a:schemeClr val="bg1"/>
                </a:solidFill>
              </a:rPr>
              <a:t>A </a:t>
            </a:r>
            <a:r>
              <a:rPr lang="zh-CN" altLang="en-US" sz="2800" b="1">
                <a:solidFill>
                  <a:schemeClr val="bg1"/>
                </a:solidFill>
              </a:rPr>
              <a:t>出现”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</a:rPr>
              <a:t>则“事件 </a:t>
            </a:r>
            <a:r>
              <a:rPr lang="en-US" altLang="zh-CN" sz="2800" b="1" i="1">
                <a:solidFill>
                  <a:schemeClr val="bg1"/>
                </a:solidFill>
              </a:rPr>
              <a:t>A </a:t>
            </a:r>
            <a:r>
              <a:rPr lang="zh-CN" altLang="en-US" sz="2800" b="1">
                <a:solidFill>
                  <a:schemeClr val="bg1"/>
                </a:solidFill>
              </a:rPr>
              <a:t>不出现”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称为事件 </a:t>
            </a:r>
            <a:r>
              <a:rPr lang="en-US" altLang="zh-CN" sz="2800" b="1" i="1">
                <a:solidFill>
                  <a:schemeClr val="bg1"/>
                </a:solidFill>
              </a:rPr>
              <a:t>A </a:t>
            </a:r>
            <a:r>
              <a:rPr lang="zh-CN" altLang="en-US" sz="2800" b="1">
                <a:solidFill>
                  <a:schemeClr val="bg1"/>
                </a:solidFill>
              </a:rPr>
              <a:t>的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对立事件或逆事件</a:t>
            </a:r>
            <a:r>
              <a:rPr lang="en-US" altLang="zh-CN" sz="2800" b="1">
                <a:solidFill>
                  <a:schemeClr val="bg1"/>
                </a:solidFill>
              </a:rPr>
              <a:t>. </a:t>
            </a:r>
            <a:r>
              <a:rPr lang="zh-CN" altLang="en-US" sz="2800" b="1">
                <a:solidFill>
                  <a:schemeClr val="bg1"/>
                </a:solidFill>
              </a:rPr>
              <a:t>记作</a:t>
            </a:r>
          </a:p>
        </p:txBody>
      </p:sp>
      <p:graphicFrame>
        <p:nvGraphicFramePr>
          <p:cNvPr id="158723" name="Object 3">
            <a:extLst>
              <a:ext uri="{FF2B5EF4-FFF2-40B4-BE49-F238E27FC236}">
                <a16:creationId xmlns:a16="http://schemas.microsoft.com/office/drawing/2014/main" id="{831E7C8A-4F35-4876-981B-276388FBD8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9925" y="2060575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660" imgH="285750" progId="Equation.3">
                  <p:embed/>
                </p:oleObj>
              </mc:Choice>
              <mc:Fallback>
                <p:oleObj name="Equation" r:id="rId2" imgW="285660" imgH="2857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060575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4" name="Rectangle 4">
            <a:extLst>
              <a:ext uri="{FF2B5EF4-FFF2-40B4-BE49-F238E27FC236}">
                <a16:creationId xmlns:a16="http://schemas.microsoft.com/office/drawing/2014/main" id="{736DB40D-A6A6-4CCA-A82C-83E1A3DE7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97175"/>
            <a:ext cx="747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实例</a:t>
            </a:r>
            <a:r>
              <a:rPr lang="zh-CN" altLang="en-US" sz="2800" b="1">
                <a:solidFill>
                  <a:schemeClr val="bg1"/>
                </a:solidFill>
              </a:rPr>
              <a:t>   “骰子出现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点”               “骰子不出现</a:t>
            </a:r>
            <a:r>
              <a:rPr lang="en-US" altLang="zh-CN" sz="2800" b="1">
                <a:solidFill>
                  <a:schemeClr val="bg1"/>
                </a:solidFill>
              </a:rPr>
              <a:t>1</a:t>
            </a:r>
            <a:r>
              <a:rPr lang="zh-CN" altLang="en-US" sz="2800" b="1">
                <a:solidFill>
                  <a:schemeClr val="bg1"/>
                </a:solidFill>
              </a:rPr>
              <a:t>点”</a:t>
            </a:r>
          </a:p>
        </p:txBody>
      </p:sp>
      <p:sp>
        <p:nvSpPr>
          <p:cNvPr id="158725" name="Rectangle 5">
            <a:extLst>
              <a:ext uri="{FF2B5EF4-FFF2-40B4-BE49-F238E27FC236}">
                <a16:creationId xmlns:a16="http://schemas.microsoft.com/office/drawing/2014/main" id="{FCC0ED6E-BD8A-45BB-A37B-FE4287F75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68775"/>
            <a:ext cx="3235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图示 </a:t>
            </a:r>
            <a:r>
              <a:rPr lang="en-US" altLang="zh-CN" sz="2800" b="1" i="1">
                <a:solidFill>
                  <a:schemeClr val="bg1"/>
                </a:solidFill>
              </a:rPr>
              <a:t>A </a:t>
            </a:r>
            <a:r>
              <a:rPr lang="zh-CN" altLang="en-US" sz="2800" b="1">
                <a:solidFill>
                  <a:schemeClr val="bg1"/>
                </a:solidFill>
              </a:rPr>
              <a:t>与 </a:t>
            </a:r>
            <a:r>
              <a:rPr lang="en-US" altLang="zh-CN" sz="2800" b="1" i="1">
                <a:solidFill>
                  <a:schemeClr val="bg1"/>
                </a:solidFill>
              </a:rPr>
              <a:t>B </a:t>
            </a:r>
            <a:r>
              <a:rPr lang="zh-CN" altLang="en-US" sz="2800" b="1">
                <a:solidFill>
                  <a:schemeClr val="bg1"/>
                </a:solidFill>
              </a:rPr>
              <a:t>的对立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58726" name="Rectangle 6">
            <a:extLst>
              <a:ext uri="{FF2B5EF4-FFF2-40B4-BE49-F238E27FC236}">
                <a16:creationId xmlns:a16="http://schemas.microsoft.com/office/drawing/2014/main" id="{4C08DB21-16BB-4EC9-B12E-D0D8DDD28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711575"/>
            <a:ext cx="3276600" cy="1447800"/>
          </a:xfrm>
          <a:prstGeom prst="rect">
            <a:avLst/>
          </a:prstGeom>
          <a:solidFill>
            <a:srgbClr val="00FF99"/>
          </a:solidFill>
          <a:ln w="28575" cap="sq">
            <a:solidFill>
              <a:srgbClr val="00FF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8727" name="Text Box 7">
            <a:extLst>
              <a:ext uri="{FF2B5EF4-FFF2-40B4-BE49-F238E27FC236}">
                <a16:creationId xmlns:a16="http://schemas.microsoft.com/office/drawing/2014/main" id="{8857C7A1-2B77-4E6E-BD47-82F99AFEA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6482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158728" name="Text Box 8">
            <a:extLst>
              <a:ext uri="{FF2B5EF4-FFF2-40B4-BE49-F238E27FC236}">
                <a16:creationId xmlns:a16="http://schemas.microsoft.com/office/drawing/2014/main" id="{C59138A2-AFCD-44B3-9D2B-368AAFBCF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863975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ea typeface="黑体" panose="02010609060101010101" pitchFamily="49" charset="-122"/>
              </a:rPr>
              <a:t>B</a:t>
            </a:r>
          </a:p>
        </p:txBody>
      </p:sp>
      <p:graphicFrame>
        <p:nvGraphicFramePr>
          <p:cNvPr id="158729" name="Object 9">
            <a:extLst>
              <a:ext uri="{FF2B5EF4-FFF2-40B4-BE49-F238E27FC236}">
                <a16:creationId xmlns:a16="http://schemas.microsoft.com/office/drawing/2014/main" id="{95008F66-4FFC-48B8-8507-0C666EC9BC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4175" y="3910013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47" imgH="368140" progId="Equation.3">
                  <p:embed/>
                </p:oleObj>
              </mc:Choice>
              <mc:Fallback>
                <p:oleObj name="Equation" r:id="rId4" imgW="583947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75" y="3910013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0" name="Rectangle 10">
            <a:extLst>
              <a:ext uri="{FF2B5EF4-FFF2-40B4-BE49-F238E27FC236}">
                <a16:creationId xmlns:a16="http://schemas.microsoft.com/office/drawing/2014/main" id="{092A98BF-E0F7-471B-BD16-8141E11C5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576888"/>
            <a:ext cx="3235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若 </a:t>
            </a:r>
            <a:r>
              <a:rPr lang="en-US" altLang="zh-CN" sz="2800" b="1" i="1">
                <a:solidFill>
                  <a:schemeClr val="bg1"/>
                </a:solidFill>
              </a:rPr>
              <a:t>A </a:t>
            </a:r>
            <a:r>
              <a:rPr lang="zh-CN" altLang="en-US" sz="2800" b="1">
                <a:solidFill>
                  <a:schemeClr val="bg1"/>
                </a:solidFill>
              </a:rPr>
              <a:t>与 </a:t>
            </a:r>
            <a:r>
              <a:rPr lang="en-US" altLang="zh-CN" sz="2800" b="1" i="1">
                <a:solidFill>
                  <a:schemeClr val="bg1"/>
                </a:solidFill>
              </a:rPr>
              <a:t>B </a:t>
            </a:r>
            <a:r>
              <a:rPr lang="zh-CN" altLang="en-US" sz="2800" b="1">
                <a:solidFill>
                  <a:schemeClr val="bg1"/>
                </a:solidFill>
              </a:rPr>
              <a:t>互逆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则有</a:t>
            </a:r>
          </a:p>
        </p:txBody>
      </p:sp>
      <p:graphicFrame>
        <p:nvGraphicFramePr>
          <p:cNvPr id="158731" name="Object 11">
            <a:extLst>
              <a:ext uri="{FF2B5EF4-FFF2-40B4-BE49-F238E27FC236}">
                <a16:creationId xmlns:a16="http://schemas.microsoft.com/office/drawing/2014/main" id="{0E99098B-C637-4E7B-B8FD-5D4EF4C6D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638800"/>
          <a:ext cx="337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86170" imgH="323760" progId="Equation.3">
                  <p:embed/>
                </p:oleObj>
              </mc:Choice>
              <mc:Fallback>
                <p:oleObj name="Equation" r:id="rId6" imgW="3286170" imgH="3237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638800"/>
                        <a:ext cx="337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8732" name="Group 12">
            <a:extLst>
              <a:ext uri="{FF2B5EF4-FFF2-40B4-BE49-F238E27FC236}">
                <a16:creationId xmlns:a16="http://schemas.microsoft.com/office/drawing/2014/main" id="{AFA12BAB-1BE3-4170-A641-398A3B293F2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886200"/>
            <a:ext cx="1543050" cy="1066800"/>
            <a:chOff x="2868" y="2434"/>
            <a:chExt cx="972" cy="672"/>
          </a:xfrm>
        </p:grpSpPr>
        <p:sp>
          <p:nvSpPr>
            <p:cNvPr id="34833" name="Oval 13">
              <a:extLst>
                <a:ext uri="{FF2B5EF4-FFF2-40B4-BE49-F238E27FC236}">
                  <a16:creationId xmlns:a16="http://schemas.microsoft.com/office/drawing/2014/main" id="{52CCF494-6ACD-4BBA-8EBF-5A16EC8B3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34"/>
              <a:ext cx="912" cy="672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34" name="Text Box 14">
              <a:extLst>
                <a:ext uri="{FF2B5EF4-FFF2-40B4-BE49-F238E27FC236}">
                  <a16:creationId xmlns:a16="http://schemas.microsoft.com/office/drawing/2014/main" id="{A6917C97-7642-4DF5-AD06-201FF9F5F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626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A</a:t>
              </a:r>
            </a:p>
          </p:txBody>
        </p:sp>
        <p:graphicFrame>
          <p:nvGraphicFramePr>
            <p:cNvPr id="34835" name="Object 15">
              <a:extLst>
                <a:ext uri="{FF2B5EF4-FFF2-40B4-BE49-F238E27FC236}">
                  <a16:creationId xmlns:a16="http://schemas.microsoft.com/office/drawing/2014/main" id="{443C31DA-650E-4294-9F63-14D6FC6816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8" y="2830"/>
            <a:ext cx="1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500" imgH="419100" progId="Equation.3">
                    <p:embed/>
                  </p:oleObj>
                </mc:Choice>
                <mc:Fallback>
                  <p:oleObj name="Equation" r:id="rId8" imgW="190500" imgH="4191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8" y="2830"/>
                          <a:ext cx="1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9" name="Rectangle 16">
            <a:extLst>
              <a:ext uri="{FF2B5EF4-FFF2-40B4-BE49-F238E27FC236}">
                <a16:creationId xmlns:a16="http://schemas.microsoft.com/office/drawing/2014/main" id="{4941FBAF-354B-4BF9-9E21-021D6815B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38200"/>
            <a:ext cx="344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7.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A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的对立事件</a:t>
            </a:r>
          </a:p>
        </p:txBody>
      </p:sp>
      <p:grpSp>
        <p:nvGrpSpPr>
          <p:cNvPr id="158737" name="Group 17">
            <a:extLst>
              <a:ext uri="{FF2B5EF4-FFF2-40B4-BE49-F238E27FC236}">
                <a16:creationId xmlns:a16="http://schemas.microsoft.com/office/drawing/2014/main" id="{AF049F45-F439-4959-9579-68ECD23265B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765425"/>
            <a:ext cx="1143000" cy="519113"/>
            <a:chOff x="2784" y="1680"/>
            <a:chExt cx="720" cy="327"/>
          </a:xfrm>
        </p:grpSpPr>
        <p:sp>
          <p:nvSpPr>
            <p:cNvPr id="34831" name="Line 18">
              <a:extLst>
                <a:ext uri="{FF2B5EF4-FFF2-40B4-BE49-F238E27FC236}">
                  <a16:creationId xmlns:a16="http://schemas.microsoft.com/office/drawing/2014/main" id="{9C175CEA-4B5C-476A-9549-958009B63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968"/>
              <a:ext cx="720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2" name="Rectangle 19">
              <a:extLst>
                <a:ext uri="{FF2B5EF4-FFF2-40B4-BE49-F238E27FC236}">
                  <a16:creationId xmlns:a16="http://schemas.microsoft.com/office/drawing/2014/main" id="{6456C634-9C9C-46F8-B84C-12586612B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680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对立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4" grpId="0" autoUpdateAnimBg="0"/>
      <p:bldP spid="158725" grpId="0" autoUpdateAnimBg="0"/>
      <p:bldP spid="158726" grpId="0" animBg="1"/>
      <p:bldP spid="158727" grpId="0" autoUpdateAnimBg="0"/>
      <p:bldP spid="158728" grpId="0" autoUpdateAnimBg="0"/>
      <p:bldP spid="15873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0940E6C-3797-400D-BBE1-5453882C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14388"/>
            <a:ext cx="445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对立事件与互斥事件的区别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61B179FB-E279-438C-B194-DC2B52C6A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971800"/>
            <a:ext cx="3124200" cy="9144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48" name="Rectangle 4">
            <a:extLst>
              <a:ext uri="{FF2B5EF4-FFF2-40B4-BE49-F238E27FC236}">
                <a16:creationId xmlns:a16="http://schemas.microsoft.com/office/drawing/2014/main" id="{2F47FBFD-CD27-4D39-9885-03A6A37DB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71800"/>
            <a:ext cx="3124200" cy="9144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49" name="Text Box 5">
            <a:extLst>
              <a:ext uri="{FF2B5EF4-FFF2-40B4-BE49-F238E27FC236}">
                <a16:creationId xmlns:a16="http://schemas.microsoft.com/office/drawing/2014/main" id="{F4CDAD5B-A7EE-472D-9A5D-3A5B82A86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429000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159750" name="Text Box 6">
            <a:extLst>
              <a:ext uri="{FF2B5EF4-FFF2-40B4-BE49-F238E27FC236}">
                <a16:creationId xmlns:a16="http://schemas.microsoft.com/office/drawing/2014/main" id="{F3F26199-54B2-4952-B9F5-E52F611E1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451225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ea typeface="黑体" panose="02010609060101010101" pitchFamily="49" charset="-122"/>
              </a:rPr>
              <a:t>S</a:t>
            </a:r>
          </a:p>
        </p:txBody>
      </p:sp>
      <p:grpSp>
        <p:nvGrpSpPr>
          <p:cNvPr id="159751" name="Group 7">
            <a:extLst>
              <a:ext uri="{FF2B5EF4-FFF2-40B4-BE49-F238E27FC236}">
                <a16:creationId xmlns:a16="http://schemas.microsoft.com/office/drawing/2014/main" id="{B8342D60-35EF-433C-94E9-86F7A4592D2D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124200"/>
            <a:ext cx="838200" cy="533400"/>
            <a:chOff x="960" y="1584"/>
            <a:chExt cx="528" cy="336"/>
          </a:xfrm>
        </p:grpSpPr>
        <p:sp>
          <p:nvSpPr>
            <p:cNvPr id="35868" name="Oval 8">
              <a:extLst>
                <a:ext uri="{FF2B5EF4-FFF2-40B4-BE49-F238E27FC236}">
                  <a16:creationId xmlns:a16="http://schemas.microsoft.com/office/drawing/2014/main" id="{ABAEE8B9-05D3-4BCF-9362-46B2F5AE0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584"/>
              <a:ext cx="528" cy="336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9" name="Rectangle 9">
              <a:extLst>
                <a:ext uri="{FF2B5EF4-FFF2-40B4-BE49-F238E27FC236}">
                  <a16:creationId xmlns:a16="http://schemas.microsoft.com/office/drawing/2014/main" id="{AD095B50-9175-4563-B2C2-7C846C480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8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A</a:t>
              </a:r>
            </a:p>
          </p:txBody>
        </p:sp>
      </p:grpSp>
      <p:grpSp>
        <p:nvGrpSpPr>
          <p:cNvPr id="159754" name="Group 10">
            <a:extLst>
              <a:ext uri="{FF2B5EF4-FFF2-40B4-BE49-F238E27FC236}">
                <a16:creationId xmlns:a16="http://schemas.microsoft.com/office/drawing/2014/main" id="{E65D79E3-DE59-4F29-AA01-F492948F9E15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200400"/>
            <a:ext cx="685800" cy="519113"/>
            <a:chOff x="1776" y="1632"/>
            <a:chExt cx="432" cy="327"/>
          </a:xfrm>
        </p:grpSpPr>
        <p:sp>
          <p:nvSpPr>
            <p:cNvPr id="35866" name="Oval 11">
              <a:extLst>
                <a:ext uri="{FF2B5EF4-FFF2-40B4-BE49-F238E27FC236}">
                  <a16:creationId xmlns:a16="http://schemas.microsoft.com/office/drawing/2014/main" id="{F70773E9-07B4-46CC-99E9-DBAF63CE0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32"/>
              <a:ext cx="432" cy="288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7" name="Rectangle 12">
              <a:extLst>
                <a:ext uri="{FF2B5EF4-FFF2-40B4-BE49-F238E27FC236}">
                  <a16:creationId xmlns:a16="http://schemas.microsoft.com/office/drawing/2014/main" id="{A77A5A77-0689-41A3-83C8-E44453A25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3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B</a:t>
              </a:r>
            </a:p>
          </p:txBody>
        </p:sp>
      </p:grpSp>
      <p:grpSp>
        <p:nvGrpSpPr>
          <p:cNvPr id="159757" name="Group 13">
            <a:extLst>
              <a:ext uri="{FF2B5EF4-FFF2-40B4-BE49-F238E27FC236}">
                <a16:creationId xmlns:a16="http://schemas.microsoft.com/office/drawing/2014/main" id="{87B8BC91-A5E5-4954-AAFC-99B6715BB6E3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124200"/>
            <a:ext cx="1143000" cy="685800"/>
            <a:chOff x="3456" y="1584"/>
            <a:chExt cx="720" cy="432"/>
          </a:xfrm>
        </p:grpSpPr>
        <p:sp>
          <p:nvSpPr>
            <p:cNvPr id="35864" name="Oval 14">
              <a:extLst>
                <a:ext uri="{FF2B5EF4-FFF2-40B4-BE49-F238E27FC236}">
                  <a16:creationId xmlns:a16="http://schemas.microsoft.com/office/drawing/2014/main" id="{BD33951B-EC17-48F3-8096-C38D4117B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584"/>
              <a:ext cx="720" cy="432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5" name="Rectangle 15">
              <a:extLst>
                <a:ext uri="{FF2B5EF4-FFF2-40B4-BE49-F238E27FC236}">
                  <a16:creationId xmlns:a16="http://schemas.microsoft.com/office/drawing/2014/main" id="{67E53229-8421-4684-B268-E07185152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3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A</a:t>
              </a:r>
            </a:p>
          </p:txBody>
        </p:sp>
      </p:grpSp>
      <p:sp>
        <p:nvSpPr>
          <p:cNvPr id="159760" name="Rectangle 16">
            <a:extLst>
              <a:ext uri="{FF2B5EF4-FFF2-40B4-BE49-F238E27FC236}">
                <a16:creationId xmlns:a16="http://schemas.microsoft.com/office/drawing/2014/main" id="{D46216DC-66D7-48A4-9BD2-39168DAC7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27660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B</a:t>
            </a:r>
          </a:p>
        </p:txBody>
      </p:sp>
      <p:graphicFrame>
        <p:nvGraphicFramePr>
          <p:cNvPr id="159761" name="Object 17">
            <a:extLst>
              <a:ext uri="{FF2B5EF4-FFF2-40B4-BE49-F238E27FC236}">
                <a16:creationId xmlns:a16="http://schemas.microsoft.com/office/drawing/2014/main" id="{7BA65C87-C3EA-4018-8527-B02288022B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3775" y="3319463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47" imgH="368140" progId="Equation.3">
                  <p:embed/>
                </p:oleObj>
              </mc:Choice>
              <mc:Fallback>
                <p:oleObj name="Equation" r:id="rId2" imgW="583947" imgH="3681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3319463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2" name="Rectangle 18">
            <a:extLst>
              <a:ext uri="{FF2B5EF4-FFF2-40B4-BE49-F238E27FC236}">
                <a16:creationId xmlns:a16="http://schemas.microsoft.com/office/drawing/2014/main" id="{2C5A6F2E-A39A-4014-B6C8-D019A6E7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600200"/>
            <a:ext cx="181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B 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对立</a:t>
            </a:r>
          </a:p>
        </p:txBody>
      </p:sp>
      <p:sp>
        <p:nvSpPr>
          <p:cNvPr id="159763" name="Rectangle 19">
            <a:extLst>
              <a:ext uri="{FF2B5EF4-FFF2-40B4-BE49-F238E27FC236}">
                <a16:creationId xmlns:a16="http://schemas.microsoft.com/office/drawing/2014/main" id="{92887F10-2AE6-4011-A7E8-643464E49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0"/>
            <a:ext cx="181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800" b="1" i="1">
                <a:solidFill>
                  <a:schemeClr val="bg1"/>
                </a:solidFill>
                <a:ea typeface="黑体" panose="02010609060101010101" pitchFamily="49" charset="-122"/>
              </a:rPr>
              <a:t>B 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互斥</a:t>
            </a:r>
          </a:p>
        </p:txBody>
      </p:sp>
      <p:graphicFrame>
        <p:nvGraphicFramePr>
          <p:cNvPr id="159764" name="Object 20">
            <a:extLst>
              <a:ext uri="{FF2B5EF4-FFF2-40B4-BE49-F238E27FC236}">
                <a16:creationId xmlns:a16="http://schemas.microsoft.com/office/drawing/2014/main" id="{6AEEC00A-3468-4EDE-925D-FEE60874E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3650" y="4267200"/>
          <a:ext cx="353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38450" imgH="323760" progId="Equation.3">
                  <p:embed/>
                </p:oleObj>
              </mc:Choice>
              <mc:Fallback>
                <p:oleObj name="Equation" r:id="rId4" imgW="3438450" imgH="3237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4267200"/>
                        <a:ext cx="3530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5" name="Object 21">
            <a:extLst>
              <a:ext uri="{FF2B5EF4-FFF2-40B4-BE49-F238E27FC236}">
                <a16:creationId xmlns:a16="http://schemas.microsoft.com/office/drawing/2014/main" id="{BADE4F8E-2BC6-4DDE-B472-744DC8614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7100" y="4254500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8220" imgH="295185" progId="Equation.3">
                  <p:embed/>
                </p:oleObj>
              </mc:Choice>
              <mc:Fallback>
                <p:oleObj name="Equation" r:id="rId6" imgW="1238220" imgH="29518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4254500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6" name="Rectangle 22">
            <a:extLst>
              <a:ext uri="{FF2B5EF4-FFF2-40B4-BE49-F238E27FC236}">
                <a16:creationId xmlns:a16="http://schemas.microsoft.com/office/drawing/2014/main" id="{342CBCD1-7F49-481C-8F6A-C35F290D6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083175"/>
            <a:ext cx="1257300" cy="519113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互  斥</a:t>
            </a:r>
          </a:p>
        </p:txBody>
      </p:sp>
      <p:sp>
        <p:nvSpPr>
          <p:cNvPr id="159767" name="Rectangle 23">
            <a:extLst>
              <a:ext uri="{FF2B5EF4-FFF2-40B4-BE49-F238E27FC236}">
                <a16:creationId xmlns:a16="http://schemas.microsoft.com/office/drawing/2014/main" id="{0A6B6807-EAD6-46D4-9D48-34E821942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105400"/>
            <a:ext cx="1254125" cy="519113"/>
          </a:xfrm>
          <a:prstGeom prst="rect">
            <a:avLst/>
          </a:prstGeom>
          <a:solidFill>
            <a:srgbClr val="8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</a:rPr>
              <a:t>对</a:t>
            </a:r>
            <a:r>
              <a:rPr lang="zh-CN" altLang="en-US" sz="2800" b="1">
                <a:solidFill>
                  <a:srgbClr val="FFFF00"/>
                </a:solidFill>
                <a:ea typeface="黑体" panose="02010609060101010101" pitchFamily="49" charset="-122"/>
              </a:rPr>
              <a:t>    </a:t>
            </a:r>
            <a:r>
              <a:rPr lang="zh-CN" altLang="en-US" sz="2800" b="1">
                <a:solidFill>
                  <a:srgbClr val="FFFF00"/>
                </a:solidFill>
              </a:rPr>
              <a:t>立</a:t>
            </a:r>
          </a:p>
        </p:txBody>
      </p:sp>
      <p:grpSp>
        <p:nvGrpSpPr>
          <p:cNvPr id="159768" name="Group 24">
            <a:extLst>
              <a:ext uri="{FF2B5EF4-FFF2-40B4-BE49-F238E27FC236}">
                <a16:creationId xmlns:a16="http://schemas.microsoft.com/office/drawing/2014/main" id="{8ACE271F-8F55-4DCF-9798-9CFC6403411A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5181600"/>
            <a:ext cx="1524000" cy="304800"/>
            <a:chOff x="2352" y="3216"/>
            <a:chExt cx="720" cy="192"/>
          </a:xfrm>
        </p:grpSpPr>
        <p:sp>
          <p:nvSpPr>
            <p:cNvPr id="35862" name="Line 25">
              <a:extLst>
                <a:ext uri="{FF2B5EF4-FFF2-40B4-BE49-F238E27FC236}">
                  <a16:creationId xmlns:a16="http://schemas.microsoft.com/office/drawing/2014/main" id="{77C0B1E2-8421-451C-89BD-A534140B2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312"/>
              <a:ext cx="720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3" name="Line 26">
              <a:extLst>
                <a:ext uri="{FF2B5EF4-FFF2-40B4-BE49-F238E27FC236}">
                  <a16:creationId xmlns:a16="http://schemas.microsoft.com/office/drawing/2014/main" id="{96812FE2-9F29-44BA-84C3-D57406D27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216"/>
              <a:ext cx="336" cy="192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9771" name="Line 27">
            <a:extLst>
              <a:ext uri="{FF2B5EF4-FFF2-40B4-BE49-F238E27FC236}">
                <a16:creationId xmlns:a16="http://schemas.microsoft.com/office/drawing/2014/main" id="{3EB733A3-D308-49B5-AFC3-1FCB20247A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562600"/>
            <a:ext cx="1524000" cy="0"/>
          </a:xfrm>
          <a:prstGeom prst="line">
            <a:avLst/>
          </a:prstGeom>
          <a:noFill/>
          <a:ln w="28575" cap="sq">
            <a:solidFill>
              <a:schemeClr val="bg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9772" name="AutoShape 28">
            <a:extLst>
              <a:ext uri="{FF2B5EF4-FFF2-40B4-BE49-F238E27FC236}">
                <a16:creationId xmlns:a16="http://schemas.microsoft.com/office/drawing/2014/main" id="{6BFCE3AF-D049-4C40-8D5B-CCCC6152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3622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73" name="AutoShape 29">
            <a:extLst>
              <a:ext uri="{FF2B5EF4-FFF2-40B4-BE49-F238E27FC236}">
                <a16:creationId xmlns:a16="http://schemas.microsoft.com/office/drawing/2014/main" id="{7F6F0429-37D0-4B10-9476-CD1234C5B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2860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5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animBg="1"/>
      <p:bldP spid="159748" grpId="0" animBg="1"/>
      <p:bldP spid="159749" grpId="0" autoUpdateAnimBg="0"/>
      <p:bldP spid="159750" grpId="0" autoUpdateAnimBg="0"/>
      <p:bldP spid="159760" grpId="0" autoUpdateAnimBg="0"/>
      <p:bldP spid="159762" grpId="0" autoUpdateAnimBg="0"/>
      <p:bldP spid="159763" grpId="0" autoUpdateAnimBg="0"/>
      <p:bldP spid="159766" grpId="0" animBg="1" autoUpdateAnimBg="0"/>
      <p:bldP spid="159767" grpId="0" animBg="1" autoUpdateAnimBg="0"/>
      <p:bldP spid="159772" grpId="0" animBg="1"/>
      <p:bldP spid="1597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95B03066-B8C0-42F2-8CD1-B957A7E37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事件间的运算规律</a:t>
            </a:r>
          </a:p>
        </p:txBody>
      </p:sp>
      <p:graphicFrame>
        <p:nvGraphicFramePr>
          <p:cNvPr id="160771" name="Object 3">
            <a:extLst>
              <a:ext uri="{FF2B5EF4-FFF2-40B4-BE49-F238E27FC236}">
                <a16:creationId xmlns:a16="http://schemas.microsoft.com/office/drawing/2014/main" id="{D1B4F312-DADA-4855-9305-E2EFF6A1A9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00200"/>
          <a:ext cx="582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33990" imgH="333465" progId="Equation.3">
                  <p:embed/>
                </p:oleObj>
              </mc:Choice>
              <mc:Fallback>
                <p:oleObj name="Equation" r:id="rId2" imgW="5733990" imgH="3334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582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4">
            <a:extLst>
              <a:ext uri="{FF2B5EF4-FFF2-40B4-BE49-F238E27FC236}">
                <a16:creationId xmlns:a16="http://schemas.microsoft.com/office/drawing/2014/main" id="{7250CDC0-5548-441E-B6E4-40192A988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438400"/>
          <a:ext cx="590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10130" imgH="333465" progId="Equation.3">
                  <p:embed/>
                </p:oleObj>
              </mc:Choice>
              <mc:Fallback>
                <p:oleObj name="Equation" r:id="rId4" imgW="5810130" imgH="3334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8400"/>
                        <a:ext cx="5905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>
            <a:extLst>
              <a:ext uri="{FF2B5EF4-FFF2-40B4-BE49-F238E27FC236}">
                <a16:creationId xmlns:a16="http://schemas.microsoft.com/office/drawing/2014/main" id="{1E469A9D-3609-4D9F-AF19-F55AA49E3F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57600"/>
          <a:ext cx="6667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572340" imgH="857250" progId="Equation.3">
                  <p:embed/>
                </p:oleObj>
              </mc:Choice>
              <mc:Fallback>
                <p:oleObj name="Equation" r:id="rId6" imgW="6572340" imgH="8572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6667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>
            <a:extLst>
              <a:ext uri="{FF2B5EF4-FFF2-40B4-BE49-F238E27FC236}">
                <a16:creationId xmlns:a16="http://schemas.microsoft.com/office/drawing/2014/main" id="{46E01148-44BD-4D4B-AC9F-C4B473EE00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5638800"/>
          <a:ext cx="720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105590" imgH="362040" progId="Equation.3">
                  <p:embed/>
                </p:oleObj>
              </mc:Choice>
              <mc:Fallback>
                <p:oleObj name="Equation" r:id="rId8" imgW="7105590" imgH="362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7200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>
            <a:extLst>
              <a:ext uri="{FF2B5EF4-FFF2-40B4-BE49-F238E27FC236}">
                <a16:creationId xmlns:a16="http://schemas.microsoft.com/office/drawing/2014/main" id="{BF42AAB5-C062-46C0-9D2B-75B1533E3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838200"/>
          <a:ext cx="359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95690" imgH="333465" progId="Equation.3">
                  <p:embed/>
                </p:oleObj>
              </mc:Choice>
              <mc:Fallback>
                <p:oleObj name="Equation" r:id="rId10" imgW="3495690" imgH="33346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359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6" name="Object 8">
            <a:extLst>
              <a:ext uri="{FF2B5EF4-FFF2-40B4-BE49-F238E27FC236}">
                <a16:creationId xmlns:a16="http://schemas.microsoft.com/office/drawing/2014/main" id="{0F92D189-958F-4704-9806-004FBAFAD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124200"/>
          <a:ext cx="255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57540" imgH="295185" progId="Equation.3">
                  <p:embed/>
                </p:oleObj>
              </mc:Choice>
              <mc:Fallback>
                <p:oleObj name="Equation" r:id="rId12" imgW="2457540" imgH="2951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24200"/>
                        <a:ext cx="255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7" name="Object 9">
            <a:extLst>
              <a:ext uri="{FF2B5EF4-FFF2-40B4-BE49-F238E27FC236}">
                <a16:creationId xmlns:a16="http://schemas.microsoft.com/office/drawing/2014/main" id="{7581D19F-3ED3-4FEF-9E9C-46AE25E9D2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876800"/>
          <a:ext cx="750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410420" imgH="314325" progId="Equation.3">
                  <p:embed/>
                </p:oleObj>
              </mc:Choice>
              <mc:Fallback>
                <p:oleObj name="Equation" r:id="rId14" imgW="7410420" imgH="3143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76800"/>
                        <a:ext cx="750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8DE00895-05DF-45EA-B731-904024CFC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75" y="549275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ea typeface="隶书" panose="02010509060101010101" pitchFamily="49" charset="-122"/>
              </a:rPr>
              <a:t>事件运算的常用结论</a:t>
            </a: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C737DDFF-C8CF-4555-9414-EB0B33FA4D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3475" y="1336675"/>
          <a:ext cx="6967538" cy="438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66990" imgH="1514475" progId="Equation.3">
                  <p:embed/>
                </p:oleObj>
              </mc:Choice>
              <mc:Fallback>
                <p:oleObj name="公式" r:id="rId2" imgW="2466990" imgH="151447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336675"/>
                        <a:ext cx="6967538" cy="438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>
            <a:extLst>
              <a:ext uri="{FF2B5EF4-FFF2-40B4-BE49-F238E27FC236}">
                <a16:creationId xmlns:a16="http://schemas.microsoft.com/office/drawing/2014/main" id="{78D59FD6-C443-436B-A687-4201E18F33B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762000"/>
            <a:ext cx="7661275" cy="5130800"/>
            <a:chOff x="576" y="480"/>
            <a:chExt cx="4826" cy="3232"/>
          </a:xfrm>
        </p:grpSpPr>
        <p:sp>
          <p:nvSpPr>
            <p:cNvPr id="38921" name="Rectangle 3">
              <a:extLst>
                <a:ext uri="{FF2B5EF4-FFF2-40B4-BE49-F238E27FC236}">
                  <a16:creationId xmlns:a16="http://schemas.microsoft.com/office/drawing/2014/main" id="{8DEAD774-0E78-45DB-8579-065FFE0FC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480"/>
              <a:ext cx="4826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sz="2800" b="1">
                  <a:solidFill>
                    <a:srgbClr val="FFFF00"/>
                  </a:solidFill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solidFill>
                    <a:srgbClr val="FFFF00"/>
                  </a:solidFill>
                  <a:ea typeface="黑体" panose="02010609060101010101" pitchFamily="49" charset="-122"/>
                </a:rPr>
                <a:t>1    </a:t>
              </a:r>
              <a:r>
                <a:rPr lang="zh-CN" altLang="en-US" sz="2800" b="1">
                  <a:solidFill>
                    <a:srgbClr val="FFFF00"/>
                  </a:solidFill>
                  <a:latin typeface="宋体" panose="02010600030101010101" pitchFamily="2" charset="-122"/>
                </a:rPr>
                <a:t>设</a:t>
              </a:r>
              <a:r>
                <a:rPr lang="en-US" altLang="zh-CN" sz="2800" b="1" i="1">
                  <a:solidFill>
                    <a:srgbClr val="FFFF00"/>
                  </a:solidFill>
                </a:rPr>
                <a:t>A</a:t>
              </a:r>
              <a:r>
                <a:rPr lang="en-US" altLang="zh-CN" sz="2800" b="1">
                  <a:solidFill>
                    <a:srgbClr val="FFFF00"/>
                  </a:solidFill>
                </a:rPr>
                <a:t>,</a:t>
              </a:r>
              <a:r>
                <a:rPr lang="en-US" altLang="zh-CN" sz="2800" b="1" i="1">
                  <a:solidFill>
                    <a:srgbClr val="FFFF00"/>
                  </a:solidFill>
                </a:rPr>
                <a:t>B</a:t>
              </a:r>
              <a:r>
                <a:rPr lang="en-US" altLang="zh-CN" sz="2800" b="1">
                  <a:solidFill>
                    <a:srgbClr val="FFFF00"/>
                  </a:solidFill>
                </a:rPr>
                <a:t>,</a:t>
              </a:r>
              <a:r>
                <a:rPr lang="en-US" altLang="zh-CN" sz="2800" b="1" i="1">
                  <a:solidFill>
                    <a:srgbClr val="FFFF00"/>
                  </a:solidFill>
                </a:rPr>
                <a:t>C </a:t>
              </a:r>
              <a:r>
                <a:rPr lang="zh-CN" altLang="en-US" sz="2800" b="1">
                  <a:solidFill>
                    <a:srgbClr val="FFFF00"/>
                  </a:solidFill>
                  <a:latin typeface="宋体" panose="02010600030101010101" pitchFamily="2" charset="-122"/>
                </a:rPr>
                <a:t>表示三个随机事件</a:t>
              </a:r>
              <a:r>
                <a:rPr lang="en-US" altLang="zh-CN" sz="2800" b="1">
                  <a:solidFill>
                    <a:srgbClr val="FFFF00"/>
                  </a:solidFill>
                  <a:latin typeface="宋体" panose="02010600030101010101" pitchFamily="2" charset="-122"/>
                </a:rPr>
                <a:t>,</a:t>
              </a:r>
              <a:r>
                <a:rPr lang="zh-CN" altLang="en-US" sz="2800" b="1">
                  <a:solidFill>
                    <a:srgbClr val="FFFF00"/>
                  </a:solidFill>
                  <a:latin typeface="宋体" panose="02010600030101010101" pitchFamily="2" charset="-122"/>
                </a:rPr>
                <a:t>试将下列事件</a:t>
              </a:r>
            </a:p>
            <a:p>
              <a:pPr eaLnBrk="1" hangingPunct="1">
                <a:lnSpc>
                  <a:spcPct val="125000"/>
                </a:lnSpc>
              </a:pPr>
              <a:r>
                <a:rPr lang="zh-CN" altLang="en-US" sz="2800" b="1">
                  <a:solidFill>
                    <a:srgbClr val="FFFF00"/>
                  </a:solidFill>
                  <a:latin typeface="宋体" panose="02010600030101010101" pitchFamily="2" charset="-122"/>
                </a:rPr>
                <a:t>用</a:t>
              </a:r>
              <a:r>
                <a:rPr lang="en-US" altLang="zh-CN" sz="2800" b="1" i="1">
                  <a:solidFill>
                    <a:srgbClr val="FFFF00"/>
                  </a:solidFill>
                  <a:ea typeface="黑体" panose="02010609060101010101" pitchFamily="49" charset="-122"/>
                </a:rPr>
                <a:t>A</a:t>
              </a:r>
              <a:r>
                <a:rPr lang="en-US" altLang="zh-CN" sz="2800" b="1">
                  <a:solidFill>
                    <a:srgbClr val="FFFF00"/>
                  </a:solidFill>
                  <a:ea typeface="黑体" panose="02010609060101010101" pitchFamily="49" charset="-122"/>
                </a:rPr>
                <a:t>,</a:t>
              </a:r>
              <a:r>
                <a:rPr lang="en-US" altLang="zh-CN" sz="2800" b="1" i="1">
                  <a:solidFill>
                    <a:srgbClr val="FFFF00"/>
                  </a:solidFill>
                  <a:ea typeface="黑体" panose="02010609060101010101" pitchFamily="49" charset="-122"/>
                </a:rPr>
                <a:t>B</a:t>
              </a:r>
              <a:r>
                <a:rPr lang="en-US" altLang="zh-CN" sz="2800" b="1">
                  <a:solidFill>
                    <a:srgbClr val="FFFF00"/>
                  </a:solidFill>
                  <a:ea typeface="黑体" panose="02010609060101010101" pitchFamily="49" charset="-122"/>
                </a:rPr>
                <a:t>,</a:t>
              </a:r>
              <a:r>
                <a:rPr lang="en-US" altLang="zh-CN" sz="2800" b="1" i="1">
                  <a:solidFill>
                    <a:srgbClr val="FFFF00"/>
                  </a:solidFill>
                  <a:ea typeface="黑体" panose="02010609060101010101" pitchFamily="49" charset="-122"/>
                </a:rPr>
                <a:t>C </a:t>
              </a:r>
              <a:r>
                <a:rPr lang="zh-CN" altLang="en-US" sz="2800" b="1">
                  <a:solidFill>
                    <a:srgbClr val="FFFF00"/>
                  </a:solidFill>
                  <a:latin typeface="宋体" panose="02010600030101010101" pitchFamily="2" charset="-122"/>
                </a:rPr>
                <a:t>表示出来</a:t>
              </a:r>
              <a:r>
                <a:rPr lang="en-US" altLang="zh-CN" sz="2800" b="1">
                  <a:solidFill>
                    <a:srgbClr val="FFFF00"/>
                  </a:solidFill>
                  <a:latin typeface="宋体" panose="02010600030101010101" pitchFamily="2" charset="-122"/>
                </a:rPr>
                <a:t>.</a:t>
              </a:r>
            </a:p>
          </p:txBody>
        </p:sp>
        <p:sp>
          <p:nvSpPr>
            <p:cNvPr id="38922" name="Text Box 4">
              <a:extLst>
                <a:ext uri="{FF2B5EF4-FFF2-40B4-BE49-F238E27FC236}">
                  <a16:creationId xmlns:a16="http://schemas.microsoft.com/office/drawing/2014/main" id="{5A231CB0-DB07-458A-92BD-ABA7746EA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344"/>
              <a:ext cx="25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FF00"/>
                  </a:solidFill>
                </a:rPr>
                <a:t>(1)   </a:t>
              </a:r>
              <a:r>
                <a:rPr lang="en-US" altLang="zh-CN" sz="2800" b="1" i="1">
                  <a:solidFill>
                    <a:srgbClr val="FFFF00"/>
                  </a:solidFill>
                </a:rPr>
                <a:t>A </a:t>
              </a:r>
              <a:r>
                <a:rPr lang="zh-CN" altLang="en-US" sz="2800" b="1">
                  <a:solidFill>
                    <a:srgbClr val="FFFF00"/>
                  </a:solidFill>
                </a:rPr>
                <a:t>出现 </a:t>
              </a:r>
              <a:r>
                <a:rPr lang="en-US" altLang="zh-CN" sz="2800" b="1">
                  <a:solidFill>
                    <a:srgbClr val="FFFF00"/>
                  </a:solidFill>
                </a:rPr>
                <a:t>, </a:t>
              </a:r>
              <a:r>
                <a:rPr lang="en-US" altLang="zh-CN" sz="2800" b="1" i="1">
                  <a:solidFill>
                    <a:srgbClr val="FFFF00"/>
                  </a:solidFill>
                </a:rPr>
                <a:t>B</a:t>
              </a:r>
              <a:r>
                <a:rPr lang="en-US" altLang="zh-CN" sz="2800" b="1">
                  <a:solidFill>
                    <a:srgbClr val="FFFF00"/>
                  </a:solidFill>
                </a:rPr>
                <a:t>, </a:t>
              </a:r>
              <a:r>
                <a:rPr lang="en-US" altLang="zh-CN" sz="2800" b="1" i="1">
                  <a:solidFill>
                    <a:srgbClr val="FFFF00"/>
                  </a:solidFill>
                </a:rPr>
                <a:t>C </a:t>
              </a:r>
              <a:r>
                <a:rPr lang="zh-CN" altLang="en-US" sz="2800" b="1">
                  <a:solidFill>
                    <a:srgbClr val="FFFF00"/>
                  </a:solidFill>
                </a:rPr>
                <a:t>不出现</a:t>
              </a:r>
              <a:r>
                <a:rPr lang="en-US" altLang="zh-CN" sz="2800" b="1">
                  <a:solidFill>
                    <a:srgbClr val="FFFF00"/>
                  </a:solidFill>
                </a:rPr>
                <a:t>;</a:t>
              </a:r>
            </a:p>
          </p:txBody>
        </p:sp>
        <p:sp>
          <p:nvSpPr>
            <p:cNvPr id="38923" name="Rectangle 5">
              <a:extLst>
                <a:ext uri="{FF2B5EF4-FFF2-40B4-BE49-F238E27FC236}">
                  <a16:creationId xmlns:a16="http://schemas.microsoft.com/office/drawing/2014/main" id="{D95E19AF-EDA2-4A5E-A021-98353CEBB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3024"/>
              <a:ext cx="24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FF00"/>
                  </a:solidFill>
                </a:rPr>
                <a:t>(5)   </a:t>
              </a:r>
              <a:r>
                <a:rPr lang="zh-CN" altLang="en-US" sz="2800" b="1">
                  <a:solidFill>
                    <a:srgbClr val="FFFF00"/>
                  </a:solidFill>
                </a:rPr>
                <a:t>三个事件都不出现</a:t>
              </a:r>
              <a:r>
                <a:rPr lang="en-US" altLang="zh-CN" sz="2800" b="1">
                  <a:solidFill>
                    <a:srgbClr val="FFFF00"/>
                  </a:solidFill>
                </a:rPr>
                <a:t>;</a:t>
              </a:r>
            </a:p>
          </p:txBody>
        </p:sp>
        <p:sp>
          <p:nvSpPr>
            <p:cNvPr id="38924" name="Rectangle 6">
              <a:extLst>
                <a:ext uri="{FF2B5EF4-FFF2-40B4-BE49-F238E27FC236}">
                  <a16:creationId xmlns:a16="http://schemas.microsoft.com/office/drawing/2014/main" id="{9A2CD5A6-2FA2-4DAE-B792-83C14C7B9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776"/>
              <a:ext cx="27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FF00"/>
                  </a:solidFill>
                </a:rPr>
                <a:t>(2)   </a:t>
              </a:r>
              <a:r>
                <a:rPr lang="en-US" altLang="zh-CN" sz="2800" b="1" i="1">
                  <a:solidFill>
                    <a:srgbClr val="FFFF00"/>
                  </a:solidFill>
                </a:rPr>
                <a:t>A</a:t>
              </a:r>
              <a:r>
                <a:rPr lang="en-US" altLang="zh-CN" sz="2800" b="1">
                  <a:solidFill>
                    <a:srgbClr val="FFFF00"/>
                  </a:solidFill>
                </a:rPr>
                <a:t>, </a:t>
              </a:r>
              <a:r>
                <a:rPr lang="en-US" altLang="zh-CN" sz="2800" b="1" i="1">
                  <a:solidFill>
                    <a:srgbClr val="FFFF00"/>
                  </a:solidFill>
                </a:rPr>
                <a:t>B</a:t>
              </a:r>
              <a:r>
                <a:rPr lang="zh-CN" altLang="en-US" sz="2800" b="1">
                  <a:solidFill>
                    <a:srgbClr val="FFFF00"/>
                  </a:solidFill>
                </a:rPr>
                <a:t>都出现</a:t>
              </a:r>
              <a:r>
                <a:rPr lang="en-US" altLang="zh-CN" sz="2800" b="1">
                  <a:solidFill>
                    <a:srgbClr val="FFFF00"/>
                  </a:solidFill>
                </a:rPr>
                <a:t>, </a:t>
              </a:r>
              <a:r>
                <a:rPr lang="en-US" altLang="zh-CN" sz="2800" b="1" i="1">
                  <a:solidFill>
                    <a:srgbClr val="FFFF00"/>
                  </a:solidFill>
                </a:rPr>
                <a:t>C </a:t>
              </a:r>
              <a:r>
                <a:rPr lang="zh-CN" altLang="en-US" sz="2800" b="1">
                  <a:solidFill>
                    <a:srgbClr val="FFFF00"/>
                  </a:solidFill>
                </a:rPr>
                <a:t>不出现</a:t>
              </a:r>
              <a:r>
                <a:rPr lang="en-US" altLang="zh-CN" sz="2800" b="1">
                  <a:solidFill>
                    <a:srgbClr val="FFFF00"/>
                  </a:solidFill>
                </a:rPr>
                <a:t>;</a:t>
              </a:r>
            </a:p>
          </p:txBody>
        </p:sp>
        <p:sp>
          <p:nvSpPr>
            <p:cNvPr id="38925" name="Rectangle 7">
              <a:extLst>
                <a:ext uri="{FF2B5EF4-FFF2-40B4-BE49-F238E27FC236}">
                  <a16:creationId xmlns:a16="http://schemas.microsoft.com/office/drawing/2014/main" id="{AF3DA174-13BF-4A32-B1A9-68A063A1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08"/>
              <a:ext cx="221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FF00"/>
                  </a:solidFill>
                </a:rPr>
                <a:t>(3)   </a:t>
              </a:r>
              <a:r>
                <a:rPr lang="zh-CN" altLang="en-US" sz="2800" b="1">
                  <a:solidFill>
                    <a:srgbClr val="FFFF00"/>
                  </a:solidFill>
                </a:rPr>
                <a:t>三个事件都出现</a:t>
              </a:r>
              <a:r>
                <a:rPr lang="en-US" altLang="zh-CN" sz="2800" b="1">
                  <a:solidFill>
                    <a:srgbClr val="FFFF00"/>
                  </a:solidFill>
                </a:rPr>
                <a:t>;</a:t>
              </a:r>
            </a:p>
          </p:txBody>
        </p:sp>
        <p:sp>
          <p:nvSpPr>
            <p:cNvPr id="38926" name="Rectangle 8">
              <a:extLst>
                <a:ext uri="{FF2B5EF4-FFF2-40B4-BE49-F238E27FC236}">
                  <a16:creationId xmlns:a16="http://schemas.microsoft.com/office/drawing/2014/main" id="{0BD949C2-72AB-45B1-A5DB-82B9CEEDA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18"/>
              <a:ext cx="31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FF00"/>
                  </a:solidFill>
                </a:rPr>
                <a:t>(4)   </a:t>
              </a:r>
              <a:r>
                <a:rPr lang="zh-CN" altLang="en-US" sz="2800" b="1">
                  <a:solidFill>
                    <a:srgbClr val="FFFF00"/>
                  </a:solidFill>
                </a:rPr>
                <a:t>三个事件至少有一个出现</a:t>
              </a:r>
              <a:r>
                <a:rPr lang="en-US" altLang="zh-CN" sz="2800" b="1">
                  <a:solidFill>
                    <a:srgbClr val="FFFF00"/>
                  </a:solidFill>
                </a:rPr>
                <a:t>;</a:t>
              </a:r>
            </a:p>
          </p:txBody>
        </p:sp>
        <p:sp>
          <p:nvSpPr>
            <p:cNvPr id="38927" name="Rectangle 9">
              <a:extLst>
                <a:ext uri="{FF2B5EF4-FFF2-40B4-BE49-F238E27FC236}">
                  <a16:creationId xmlns:a16="http://schemas.microsoft.com/office/drawing/2014/main" id="{FA864C9F-C028-475C-A211-461E01A08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3385"/>
              <a:ext cx="31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FF00"/>
                  </a:solidFill>
                </a:rPr>
                <a:t>(6)   </a:t>
              </a:r>
              <a:r>
                <a:rPr lang="zh-CN" altLang="en-US" sz="2800" b="1">
                  <a:solidFill>
                    <a:srgbClr val="FFFF00"/>
                  </a:solidFill>
                </a:rPr>
                <a:t>不多于一个事件出现</a:t>
              </a:r>
              <a:r>
                <a:rPr lang="en-US" altLang="zh-CN" sz="2800" b="1">
                  <a:solidFill>
                    <a:srgbClr val="FFFF00"/>
                  </a:solidFill>
                </a:rPr>
                <a:t>;</a:t>
              </a:r>
            </a:p>
          </p:txBody>
        </p: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B2A8FF00-3AD7-44A8-B030-CB3721F2A7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3813" y="2163763"/>
          <a:ext cx="151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670" imgH="342900" progId="Equation.3">
                  <p:embed/>
                </p:oleObj>
              </mc:Choice>
              <mc:Fallback>
                <p:oleObj name="Equation" r:id="rId2" imgW="1409670" imgH="3429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2163763"/>
                        <a:ext cx="1511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A27C55B-AEE7-4A55-B7C3-FF3646595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3813" y="2819400"/>
          <a:ext cx="1511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670" imgH="342900" progId="Equation.3">
                  <p:embed/>
                </p:oleObj>
              </mc:Choice>
              <mc:Fallback>
                <p:oleObj name="Equation" r:id="rId4" imgW="1409670" imgH="3429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2819400"/>
                        <a:ext cx="1511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8794D80-2195-4588-84E3-FA9EAC8416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3813" y="3567113"/>
          <a:ext cx="149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1050" imgH="276315" progId="Equation.3">
                  <p:embed/>
                </p:oleObj>
              </mc:Choice>
              <mc:Fallback>
                <p:oleObj name="Equation" r:id="rId6" imgW="1381050" imgH="276315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813" y="3567113"/>
                        <a:ext cx="149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A94F303-8B7D-46A8-B561-EB060F564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4229100"/>
          <a:ext cx="223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33540" imgH="304890" progId="Equation.3">
                  <p:embed/>
                </p:oleObj>
              </mc:Choice>
              <mc:Fallback>
                <p:oleObj name="Equation" r:id="rId8" imgW="2133540" imgH="30489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229100"/>
                        <a:ext cx="223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D5B7D6B4-F74F-4926-95E0-473B2760B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94450" y="4849813"/>
          <a:ext cx="1663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52500" imgH="342900" progId="Equation.3">
                  <p:embed/>
                </p:oleObj>
              </mc:Choice>
              <mc:Fallback>
                <p:oleObj name="Equation" r:id="rId10" imgW="1552500" imgH="3429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4849813"/>
                        <a:ext cx="1663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BC1CABF-D4A5-4E2E-B321-D5ADC12F5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5949950"/>
          <a:ext cx="47863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95200" imgH="241200" progId="Equation.DSMT4">
                  <p:embed/>
                </p:oleObj>
              </mc:Choice>
              <mc:Fallback>
                <p:oleObj name="Equation" r:id="rId12" imgW="2095200" imgH="241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949950"/>
                        <a:ext cx="478631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17B4413F-52EC-42DC-911D-6744EEC6C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6250"/>
            <a:ext cx="42402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FF00"/>
                </a:solidFill>
              </a:rPr>
              <a:t>(7)   </a:t>
            </a:r>
            <a:r>
              <a:rPr lang="zh-CN" altLang="en-US" sz="2800" b="1">
                <a:solidFill>
                  <a:srgbClr val="FFFF00"/>
                </a:solidFill>
              </a:rPr>
              <a:t>不多于两个事件出现</a:t>
            </a:r>
            <a:r>
              <a:rPr lang="en-US" altLang="zh-CN" sz="2800" b="1">
                <a:solidFill>
                  <a:srgbClr val="FFFF00"/>
                </a:solidFill>
              </a:rPr>
              <a:t>;</a:t>
            </a:r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00AE94BA-E8E5-4B46-BF6D-6E7433E38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73288"/>
            <a:ext cx="49609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FF00"/>
                </a:solidFill>
              </a:rPr>
              <a:t>(8)   </a:t>
            </a:r>
            <a:r>
              <a:rPr lang="zh-CN" altLang="en-US" sz="2800" b="1">
                <a:solidFill>
                  <a:srgbClr val="FFFF00"/>
                </a:solidFill>
              </a:rPr>
              <a:t>三个事件至少有两个出现</a:t>
            </a:r>
            <a:r>
              <a:rPr lang="en-US" altLang="zh-CN" sz="2800" b="1">
                <a:solidFill>
                  <a:srgbClr val="FFFF00"/>
                </a:solidFill>
              </a:rPr>
              <a:t>;</a:t>
            </a:r>
          </a:p>
        </p:txBody>
      </p:sp>
      <p:sp>
        <p:nvSpPr>
          <p:cNvPr id="39940" name="Rectangle 5">
            <a:extLst>
              <a:ext uri="{FF2B5EF4-FFF2-40B4-BE49-F238E27FC236}">
                <a16:creationId xmlns:a16="http://schemas.microsoft.com/office/drawing/2014/main" id="{887CB47A-EDA8-4A5E-98E8-84C1A5E4B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67088"/>
            <a:ext cx="5856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FF00"/>
                </a:solidFill>
              </a:rPr>
              <a:t>(9)   </a:t>
            </a:r>
            <a:r>
              <a:rPr lang="en-US" altLang="zh-CN" sz="2800" b="1" i="1">
                <a:solidFill>
                  <a:srgbClr val="FFFF00"/>
                </a:solidFill>
              </a:rPr>
              <a:t>A</a:t>
            </a:r>
            <a:r>
              <a:rPr lang="en-US" altLang="zh-CN" sz="2800" b="1">
                <a:solidFill>
                  <a:srgbClr val="FFFF00"/>
                </a:solidFill>
              </a:rPr>
              <a:t>, </a:t>
            </a:r>
            <a:r>
              <a:rPr lang="en-US" altLang="zh-CN" sz="2800" b="1" i="1">
                <a:solidFill>
                  <a:srgbClr val="FFFF00"/>
                </a:solidFill>
              </a:rPr>
              <a:t>B </a:t>
            </a:r>
            <a:r>
              <a:rPr lang="zh-CN" altLang="en-US" sz="2800" b="1">
                <a:solidFill>
                  <a:srgbClr val="FFFF00"/>
                </a:solidFill>
              </a:rPr>
              <a:t>至少有一个出现</a:t>
            </a:r>
            <a:r>
              <a:rPr lang="en-US" altLang="zh-CN" sz="2800" b="1">
                <a:solidFill>
                  <a:srgbClr val="FFFF00"/>
                </a:solidFill>
              </a:rPr>
              <a:t>, </a:t>
            </a:r>
            <a:r>
              <a:rPr lang="en-US" altLang="zh-CN" sz="2800" b="1" i="1">
                <a:solidFill>
                  <a:srgbClr val="FFFF00"/>
                </a:solidFill>
              </a:rPr>
              <a:t>C </a:t>
            </a:r>
            <a:r>
              <a:rPr lang="zh-CN" altLang="en-US" sz="2800" b="1">
                <a:solidFill>
                  <a:srgbClr val="FFFF00"/>
                </a:solidFill>
              </a:rPr>
              <a:t>不出现</a:t>
            </a:r>
            <a:r>
              <a:rPr lang="en-US" altLang="zh-CN" sz="2800" b="1">
                <a:solidFill>
                  <a:srgbClr val="FFFF00"/>
                </a:solidFill>
              </a:rPr>
              <a:t>;</a:t>
            </a:r>
          </a:p>
        </p:txBody>
      </p:sp>
      <p:sp>
        <p:nvSpPr>
          <p:cNvPr id="39941" name="Rectangle 6">
            <a:extLst>
              <a:ext uri="{FF2B5EF4-FFF2-40B4-BE49-F238E27FC236}">
                <a16:creationId xmlns:a16="http://schemas.microsoft.com/office/drawing/2014/main" id="{3E4A2B52-4DD8-4721-B221-C7CAEA74A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710113"/>
            <a:ext cx="51943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FF00"/>
                </a:solidFill>
              </a:rPr>
              <a:t>(10)   </a:t>
            </a:r>
            <a:r>
              <a:rPr lang="en-US" altLang="zh-CN" sz="2800" b="1" i="1">
                <a:solidFill>
                  <a:srgbClr val="FFFF00"/>
                </a:solidFill>
              </a:rPr>
              <a:t>A</a:t>
            </a:r>
            <a:r>
              <a:rPr lang="en-US" altLang="zh-CN" sz="2800" b="1">
                <a:solidFill>
                  <a:srgbClr val="FFFF00"/>
                </a:solidFill>
              </a:rPr>
              <a:t>, </a:t>
            </a:r>
            <a:r>
              <a:rPr lang="en-US" altLang="zh-CN" sz="2800" b="1" i="1">
                <a:solidFill>
                  <a:srgbClr val="FFFF00"/>
                </a:solidFill>
              </a:rPr>
              <a:t>B</a:t>
            </a:r>
            <a:r>
              <a:rPr lang="en-US" altLang="zh-CN" sz="2800" b="1">
                <a:solidFill>
                  <a:srgbClr val="FFFF00"/>
                </a:solidFill>
              </a:rPr>
              <a:t>, </a:t>
            </a:r>
            <a:r>
              <a:rPr lang="en-US" altLang="zh-CN" sz="2800" b="1" i="1">
                <a:solidFill>
                  <a:srgbClr val="FFFF00"/>
                </a:solidFill>
              </a:rPr>
              <a:t>C </a:t>
            </a:r>
            <a:r>
              <a:rPr lang="zh-CN" altLang="en-US" sz="2800" b="1">
                <a:solidFill>
                  <a:srgbClr val="FFFF00"/>
                </a:solidFill>
              </a:rPr>
              <a:t>中恰好有两个出现</a:t>
            </a:r>
            <a:r>
              <a:rPr lang="en-US" altLang="zh-CN" sz="2800" b="1">
                <a:solidFill>
                  <a:srgbClr val="FFFF00"/>
                </a:solidFill>
              </a:rPr>
              <a:t>.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AD35B1B-CD35-4BD7-A1ED-C0C6683DC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3788" y="4005263"/>
          <a:ext cx="215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342900" progId="Equation.3">
                  <p:embed/>
                </p:oleObj>
              </mc:Choice>
              <mc:Fallback>
                <p:oleObj name="Equation" r:id="rId2" imgW="2057400" imgH="3429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4005263"/>
                        <a:ext cx="2159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2D367CC-804B-489D-9C82-844C1E4D9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7750" y="1006475"/>
          <a:ext cx="79771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92360" imgH="241200" progId="Equation.DSMT4">
                  <p:embed/>
                </p:oleObj>
              </mc:Choice>
              <mc:Fallback>
                <p:oleObj name="Equation" r:id="rId4" imgW="3492360" imgH="241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006475"/>
                        <a:ext cx="797718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54FDD65-F2D9-4705-87BE-880A0BE49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557338"/>
          <a:ext cx="133191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880" imgH="241200" progId="Equation.DSMT4">
                  <p:embed/>
                </p:oleObj>
              </mc:Choice>
              <mc:Fallback>
                <p:oleObj name="Equation" r:id="rId6" imgW="596880" imgH="2412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557338"/>
                        <a:ext cx="133191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24156E0-18D2-421B-9117-0A1588D0F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2513" y="2697163"/>
          <a:ext cx="4757737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82600" imgH="241200" progId="Equation.DSMT4">
                  <p:embed/>
                </p:oleObj>
              </mc:Choice>
              <mc:Fallback>
                <p:oleObj name="Equation" r:id="rId8" imgW="2082600" imgH="241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2697163"/>
                        <a:ext cx="4757737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DFCB358-95AC-4381-A935-E690352E2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3788" y="5300663"/>
          <a:ext cx="38004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63560" imgH="241200" progId="Equation.DSMT4">
                  <p:embed/>
                </p:oleObj>
              </mc:Choice>
              <mc:Fallback>
                <p:oleObj name="Equation" r:id="rId10" imgW="1663560" imgH="2412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5300663"/>
                        <a:ext cx="380047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B3546F0B-0752-45CF-8AE2-B051E86CC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669925"/>
            <a:ext cx="7772400" cy="701675"/>
          </a:xfrm>
          <a:noFill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</a:rPr>
              <a:t>三、小结 </a:t>
            </a:r>
          </a:p>
        </p:txBody>
      </p:sp>
      <p:sp>
        <p:nvSpPr>
          <p:cNvPr id="114695" name="Text Box 7">
            <a:extLst>
              <a:ext uri="{FF2B5EF4-FFF2-40B4-BE49-F238E27FC236}">
                <a16:creationId xmlns:a16="http://schemas.microsoft.com/office/drawing/2014/main" id="{E1E9A4DC-5EE4-48D9-9D54-FF9752FA8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09800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随机现象的特征</a:t>
            </a:r>
            <a:r>
              <a:rPr lang="en-US" altLang="zh-CN" sz="2800" b="1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14696" name="Rectangle 8">
            <a:extLst>
              <a:ext uri="{FF2B5EF4-FFF2-40B4-BE49-F238E27FC236}">
                <a16:creationId xmlns:a16="http://schemas.microsoft.com/office/drawing/2014/main" id="{53A01801-2013-48A0-AE91-558593553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24000"/>
            <a:ext cx="79248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0" lang="en-US" altLang="zh-CN" sz="2800" b="1">
                <a:solidFill>
                  <a:schemeClr val="bg1"/>
                </a:solidFill>
              </a:rPr>
              <a:t>1. </a:t>
            </a:r>
            <a:r>
              <a:rPr kumimoji="0"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概率论是研究随机现象规律性的一门数学学科</a:t>
            </a:r>
            <a:r>
              <a:rPr kumimoji="0" lang="en-US" altLang="zh-CN" sz="2800" b="1">
                <a:solidFill>
                  <a:schemeClr val="bg1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14698" name="Text Box 10">
            <a:extLst>
              <a:ext uri="{FF2B5EF4-FFF2-40B4-BE49-F238E27FC236}">
                <a16:creationId xmlns:a16="http://schemas.microsoft.com/office/drawing/2014/main" id="{27ABA5D8-2977-4A2B-800C-46466E7F4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209800"/>
            <a:ext cx="382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条件不能完全决定结果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.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14699" name="Rectangle 11">
            <a:extLst>
              <a:ext uri="{FF2B5EF4-FFF2-40B4-BE49-F238E27FC236}">
                <a16:creationId xmlns:a16="http://schemas.microsoft.com/office/drawing/2014/main" id="{AC77FA4B-5D45-482F-AD71-C1D05287D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41625"/>
            <a:ext cx="596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2.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随机现象是通过随机试验来研究的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4700" name="Text Box 12">
            <a:extLst>
              <a:ext uri="{FF2B5EF4-FFF2-40B4-BE49-F238E27FC236}">
                <a16:creationId xmlns:a16="http://schemas.microsoft.com/office/drawing/2014/main" id="{B342DB10-9437-4EA3-BE90-0330C7C65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357563"/>
            <a:ext cx="586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 (1)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可以在相同的条件下重复地进行</a:t>
            </a:r>
            <a:r>
              <a:rPr lang="en-US" altLang="zh-CN" sz="2800" b="1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14701" name="Text Box 13">
            <a:extLst>
              <a:ext uri="{FF2B5EF4-FFF2-40B4-BE49-F238E27FC236}">
                <a16:creationId xmlns:a16="http://schemas.microsoft.com/office/drawing/2014/main" id="{194C729F-2064-4601-AACF-F9EEEDBDE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14763"/>
            <a:ext cx="7086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(2)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每次试验的可能结果不止一个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并且能事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先明确试验的所有可能结果</a:t>
            </a:r>
            <a:r>
              <a:rPr lang="en-US" altLang="zh-CN" sz="2800" b="1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114702" name="Rectangle 14">
            <a:extLst>
              <a:ext uri="{FF2B5EF4-FFF2-40B4-BE49-F238E27FC236}">
                <a16:creationId xmlns:a16="http://schemas.microsoft.com/office/drawing/2014/main" id="{286E53CF-B2F1-44CD-96AE-C2F2F468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4881563"/>
            <a:ext cx="778986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chemeClr val="bg1"/>
                </a:solidFill>
              </a:rPr>
              <a:t>(3)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进行一次试验之前不能确定哪一个结果会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出现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114703" name="Object 15">
            <a:extLst>
              <a:ext uri="{FF2B5EF4-FFF2-40B4-BE49-F238E27FC236}">
                <a16:creationId xmlns:a16="http://schemas.microsoft.com/office/drawing/2014/main" id="{D355A721-324F-4FF4-B2F1-F850B7696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3429000"/>
          <a:ext cx="45402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660" imgH="1952535" progId="Equation.3">
                  <p:embed/>
                </p:oleObj>
              </mc:Choice>
              <mc:Fallback>
                <p:oleObj name="Equation" r:id="rId2" imgW="285660" imgH="19525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429000"/>
                        <a:ext cx="454025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4" name="Rectangle 16">
            <a:extLst>
              <a:ext uri="{FF2B5EF4-FFF2-40B4-BE49-F238E27FC236}">
                <a16:creationId xmlns:a16="http://schemas.microsoft.com/office/drawing/2014/main" id="{D146F70C-6580-42B6-BCB5-BB27C7459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38563"/>
            <a:ext cx="5413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随</a:t>
            </a:r>
          </a:p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机</a:t>
            </a:r>
          </a:p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试</a:t>
            </a:r>
          </a:p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验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 autoUpdateAnimBg="0"/>
      <p:bldP spid="114696" grpId="0" autoUpdateAnimBg="0"/>
      <p:bldP spid="114698" grpId="0" autoUpdateAnimBg="0"/>
      <p:bldP spid="114699" grpId="0" autoUpdateAnimBg="0"/>
      <p:bldP spid="114700" grpId="0" autoUpdateAnimBg="0"/>
      <p:bldP spid="114701" grpId="0" autoUpdateAnimBg="0"/>
      <p:bldP spid="114702" grpId="0" autoUpdateAnimBg="0"/>
      <p:bldP spid="1147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>
            <a:extLst>
              <a:ext uri="{FF2B5EF4-FFF2-40B4-BE49-F238E27FC236}">
                <a16:creationId xmlns:a16="http://schemas.microsoft.com/office/drawing/2014/main" id="{AE15B592-C6C3-4552-9CA6-8A14061FC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284288"/>
            <a:ext cx="694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在一定条件下</a:t>
            </a:r>
            <a:r>
              <a:rPr lang="zh-CN" altLang="en-US" sz="2800" b="1">
                <a:solidFill>
                  <a:srgbClr val="FFFF00"/>
                </a:solidFill>
              </a:rPr>
              <a:t>可能出现</a:t>
            </a:r>
            <a:r>
              <a:rPr lang="zh-CN" altLang="en-US" sz="2800" b="1">
                <a:solidFill>
                  <a:schemeClr val="bg1"/>
                </a:solidFill>
              </a:rPr>
              <a:t>也</a:t>
            </a:r>
            <a:r>
              <a:rPr lang="zh-CN" altLang="en-US" sz="2800" b="1">
                <a:solidFill>
                  <a:srgbClr val="FFFF00"/>
                </a:solidFill>
              </a:rPr>
              <a:t>可能不出现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</a:rPr>
              <a:t>的现象</a:t>
            </a:r>
          </a:p>
        </p:txBody>
      </p:sp>
      <p:sp>
        <p:nvSpPr>
          <p:cNvPr id="102404" name="Text Box 4">
            <a:extLst>
              <a:ext uri="{FF2B5EF4-FFF2-40B4-BE49-F238E27FC236}">
                <a16:creationId xmlns:a16="http://schemas.microsoft.com/office/drawing/2014/main" id="{E4B42011-615C-4285-A1CC-F9B0C1B4B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16113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</a:rPr>
              <a:t>称为随机现象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2689A37E-C561-4B0C-A12D-90A77DF3F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906713"/>
            <a:ext cx="7848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chemeClr val="bg1"/>
                </a:solidFill>
              </a:rPr>
              <a:t>   </a:t>
            </a:r>
            <a:r>
              <a:rPr lang="zh-CN" altLang="en-US" sz="2800" b="1">
                <a:solidFill>
                  <a:schemeClr val="bg1"/>
                </a:solidFill>
              </a:rPr>
              <a:t>在相同条件下掷一枚均匀的硬币，观察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正反两面出现的情况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2407" name="Rectangle 7">
            <a:extLst>
              <a:ext uri="{FF2B5EF4-FFF2-40B4-BE49-F238E27FC236}">
                <a16:creationId xmlns:a16="http://schemas.microsoft.com/office/drawing/2014/main" id="{12993897-6A94-4745-94CE-CA294ACE0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620713"/>
            <a:ext cx="2514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FF00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3200" b="1">
                <a:solidFill>
                  <a:srgbClr val="FFFF00"/>
                </a:solidFill>
                <a:ea typeface="黑体" panose="02010609060101010101" pitchFamily="49" charset="-122"/>
              </a:rPr>
              <a:t>随机现象         </a:t>
            </a:r>
          </a:p>
        </p:txBody>
      </p:sp>
      <p:sp>
        <p:nvSpPr>
          <p:cNvPr id="102411" name="Rectangle 11">
            <a:extLst>
              <a:ext uri="{FF2B5EF4-FFF2-40B4-BE49-F238E27FC236}">
                <a16:creationId xmlns:a16="http://schemas.microsoft.com/office/drawing/2014/main" id="{E524A669-D537-4492-969D-79469C63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638080"/>
            <a:ext cx="5962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</a:rPr>
              <a:t>结果有可能</a:t>
            </a:r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49" charset="-122"/>
              </a:rPr>
              <a:t>出现正面</a:t>
            </a:r>
            <a:r>
              <a:rPr lang="zh-CN" altLang="en-US" sz="2800" b="1" dirty="0">
                <a:solidFill>
                  <a:schemeClr val="bg1"/>
                </a:solidFill>
              </a:rPr>
              <a:t>也可能</a:t>
            </a:r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49" charset="-122"/>
              </a:rPr>
              <a:t>出现反面</a:t>
            </a:r>
            <a:r>
              <a:rPr lang="en-US" altLang="zh-CN" sz="2800" b="1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285E3B-EF11-4633-9DA7-216171EBC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279" y="3675141"/>
            <a:ext cx="1656183" cy="780894"/>
          </a:xfrm>
          <a:prstGeom prst="rect">
            <a:avLst/>
          </a:prstGeom>
          <a:blipFill dpi="0" rotWithShape="1">
            <a:blip r:embed="rId3">
              <a:alphaModFix amt="3000"/>
            </a:blip>
            <a:srcRect/>
            <a:tile tx="0" ty="0" sx="100000" sy="100000" flip="none" algn="tl"/>
          </a:blipFill>
          <a:effectLst>
            <a:glow>
              <a:schemeClr val="accent1"/>
            </a:glow>
            <a:reflection endPos="0" dist="50800" dir="5400000" sy="-100000" algn="bl" rotWithShape="0"/>
            <a:softEdge rad="50800"/>
          </a:effec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autoUpdateAnimBg="0"/>
      <p:bldP spid="102404" grpId="0" autoUpdateAnimBg="0"/>
      <p:bldP spid="102405" grpId="0" autoUpdateAnimBg="0"/>
      <p:bldP spid="102407" grpId="0" autoUpdateAnimBg="0"/>
      <p:bldP spid="102411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1E193C64-CF6D-4421-9B42-52357DB70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908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随机试验</a:t>
            </a:r>
          </a:p>
        </p:txBody>
      </p:sp>
      <p:grpSp>
        <p:nvGrpSpPr>
          <p:cNvPr id="168963" name="Group 3">
            <a:extLst>
              <a:ext uri="{FF2B5EF4-FFF2-40B4-BE49-F238E27FC236}">
                <a16:creationId xmlns:a16="http://schemas.microsoft.com/office/drawing/2014/main" id="{691DA8C4-04A3-4508-86BE-C8291E82B4A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590800"/>
            <a:ext cx="2368550" cy="519113"/>
            <a:chOff x="1632" y="1632"/>
            <a:chExt cx="1492" cy="327"/>
          </a:xfrm>
        </p:grpSpPr>
        <p:sp>
          <p:nvSpPr>
            <p:cNvPr id="42001" name="Line 4">
              <a:extLst>
                <a:ext uri="{FF2B5EF4-FFF2-40B4-BE49-F238E27FC236}">
                  <a16:creationId xmlns:a16="http://schemas.microsoft.com/office/drawing/2014/main" id="{EFE56069-D2DD-463B-8DB2-D76B226CC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824"/>
              <a:ext cx="522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2" name="Rectangle 5">
              <a:extLst>
                <a:ext uri="{FF2B5EF4-FFF2-40B4-BE49-F238E27FC236}">
                  <a16:creationId xmlns:a16="http://schemas.microsoft.com/office/drawing/2014/main" id="{C2177FC6-C169-4AA6-8247-E01492F77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32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宋体" panose="02010600030101010101" pitchFamily="2" charset="-122"/>
                </a:rPr>
                <a:t>样本空间</a:t>
              </a:r>
            </a:p>
          </p:txBody>
        </p:sp>
      </p:grpSp>
      <p:grpSp>
        <p:nvGrpSpPr>
          <p:cNvPr id="168966" name="Group 6">
            <a:extLst>
              <a:ext uri="{FF2B5EF4-FFF2-40B4-BE49-F238E27FC236}">
                <a16:creationId xmlns:a16="http://schemas.microsoft.com/office/drawing/2014/main" id="{CF90F2A6-AF12-4994-A16C-903DE247C102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2362200"/>
            <a:ext cx="2825750" cy="747713"/>
            <a:chOff x="3216" y="1488"/>
            <a:chExt cx="1780" cy="471"/>
          </a:xfrm>
        </p:grpSpPr>
        <p:sp>
          <p:nvSpPr>
            <p:cNvPr id="41998" name="Line 7">
              <a:extLst>
                <a:ext uri="{FF2B5EF4-FFF2-40B4-BE49-F238E27FC236}">
                  <a16:creationId xmlns:a16="http://schemas.microsoft.com/office/drawing/2014/main" id="{A5600AEB-453B-4480-92A4-741FBCB5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1824"/>
              <a:ext cx="672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9" name="Rectangle 8">
              <a:extLst>
                <a:ext uri="{FF2B5EF4-FFF2-40B4-BE49-F238E27FC236}">
                  <a16:creationId xmlns:a16="http://schemas.microsoft.com/office/drawing/2014/main" id="{A75045F9-8E13-48FD-BBAF-C7AF9DB7B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488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宋体" panose="02010600030101010101" pitchFamily="2" charset="-122"/>
                </a:rPr>
                <a:t>子集</a:t>
              </a:r>
            </a:p>
          </p:txBody>
        </p:sp>
        <p:sp>
          <p:nvSpPr>
            <p:cNvPr id="42000" name="Rectangle 9">
              <a:extLst>
                <a:ext uri="{FF2B5EF4-FFF2-40B4-BE49-F238E27FC236}">
                  <a16:creationId xmlns:a16="http://schemas.microsoft.com/office/drawing/2014/main" id="{EB81B0E5-E954-4D74-816B-031C7FEE0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32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宋体" panose="02010600030101010101" pitchFamily="2" charset="-122"/>
                </a:rPr>
                <a:t>随机事件</a:t>
              </a:r>
            </a:p>
          </p:txBody>
        </p:sp>
      </p:grpSp>
      <p:grpSp>
        <p:nvGrpSpPr>
          <p:cNvPr id="168970" name="Group 10">
            <a:extLst>
              <a:ext uri="{FF2B5EF4-FFF2-40B4-BE49-F238E27FC236}">
                <a16:creationId xmlns:a16="http://schemas.microsoft.com/office/drawing/2014/main" id="{238A2078-411D-4FAE-A33C-81B2FA1BAC0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527425"/>
            <a:ext cx="914400" cy="2044700"/>
            <a:chOff x="1728" y="2222"/>
            <a:chExt cx="576" cy="1288"/>
          </a:xfrm>
        </p:grpSpPr>
        <p:sp>
          <p:nvSpPr>
            <p:cNvPr id="41996" name="Text Box 11">
              <a:extLst>
                <a:ext uri="{FF2B5EF4-FFF2-40B4-BE49-F238E27FC236}">
                  <a16:creationId xmlns:a16="http://schemas.microsoft.com/office/drawing/2014/main" id="{1CFC2BD4-543C-4717-A8DA-7436D8D36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366"/>
              <a:ext cx="385" cy="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宋体" panose="02010600030101010101" pitchFamily="2" charset="-122"/>
                </a:rPr>
                <a:t>随机事件</a:t>
              </a:r>
            </a:p>
          </p:txBody>
        </p:sp>
        <p:graphicFrame>
          <p:nvGraphicFramePr>
            <p:cNvPr id="41997" name="Object 12">
              <a:extLst>
                <a:ext uri="{FF2B5EF4-FFF2-40B4-BE49-F238E27FC236}">
                  <a16:creationId xmlns:a16="http://schemas.microsoft.com/office/drawing/2014/main" id="{B62A07F4-766D-4FCD-BAFD-2C2C3CB174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222"/>
            <a:ext cx="240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5660" imgH="1952535" progId="Equation.3">
                    <p:embed/>
                  </p:oleObj>
                </mc:Choice>
                <mc:Fallback>
                  <p:oleObj name="Equation" r:id="rId2" imgW="285660" imgH="195253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222"/>
                          <a:ext cx="240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8973" name="Group 13">
            <a:extLst>
              <a:ext uri="{FF2B5EF4-FFF2-40B4-BE49-F238E27FC236}">
                <a16:creationId xmlns:a16="http://schemas.microsoft.com/office/drawing/2014/main" id="{CB51775B-0366-40B3-8FAD-23D92DD2A7C8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05200"/>
            <a:ext cx="1962150" cy="2119313"/>
            <a:chOff x="2160" y="2208"/>
            <a:chExt cx="1236" cy="1335"/>
          </a:xfrm>
        </p:grpSpPr>
        <p:sp>
          <p:nvSpPr>
            <p:cNvPr id="41992" name="Rectangle 14">
              <a:extLst>
                <a:ext uri="{FF2B5EF4-FFF2-40B4-BE49-F238E27FC236}">
                  <a16:creationId xmlns:a16="http://schemas.microsoft.com/office/drawing/2014/main" id="{7BF0A299-FA0A-4377-950C-6935AD576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20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宋体" panose="02010600030101010101" pitchFamily="2" charset="-122"/>
                </a:rPr>
                <a:t>基本事件</a:t>
              </a:r>
            </a:p>
          </p:txBody>
        </p:sp>
        <p:sp>
          <p:nvSpPr>
            <p:cNvPr id="41993" name="Rectangle 15">
              <a:extLst>
                <a:ext uri="{FF2B5EF4-FFF2-40B4-BE49-F238E27FC236}">
                  <a16:creationId xmlns:a16="http://schemas.microsoft.com/office/drawing/2014/main" id="{D3F741C6-C33C-47B6-A0E7-0D253795D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2880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宋体" panose="02010600030101010101" pitchFamily="2" charset="-122"/>
                </a:rPr>
                <a:t>必然事件</a:t>
              </a:r>
            </a:p>
          </p:txBody>
        </p:sp>
        <p:sp>
          <p:nvSpPr>
            <p:cNvPr id="41994" name="Rectangle 16">
              <a:extLst>
                <a:ext uri="{FF2B5EF4-FFF2-40B4-BE49-F238E27FC236}">
                  <a16:creationId xmlns:a16="http://schemas.microsoft.com/office/drawing/2014/main" id="{764AF43B-30E5-48A9-B617-A3882CC08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216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宋体" panose="02010600030101010101" pitchFamily="2" charset="-122"/>
                </a:rPr>
                <a:t>不可能事件</a:t>
              </a:r>
            </a:p>
          </p:txBody>
        </p:sp>
        <p:sp>
          <p:nvSpPr>
            <p:cNvPr id="41995" name="Rectangle 17">
              <a:extLst>
                <a:ext uri="{FF2B5EF4-FFF2-40B4-BE49-F238E27FC236}">
                  <a16:creationId xmlns:a16="http://schemas.microsoft.com/office/drawing/2014/main" id="{76145350-738A-422B-BCBD-F97C524D4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544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宋体" panose="02010600030101010101" pitchFamily="2" charset="-122"/>
                </a:rPr>
                <a:t>复合事件</a:t>
              </a:r>
            </a:p>
          </p:txBody>
        </p:sp>
      </p:grpSp>
      <p:sp>
        <p:nvSpPr>
          <p:cNvPr id="168979" name="Rectangle 19">
            <a:extLst>
              <a:ext uri="{FF2B5EF4-FFF2-40B4-BE49-F238E27FC236}">
                <a16:creationId xmlns:a16="http://schemas.microsoft.com/office/drawing/2014/main" id="{B739E71C-906C-4A95-997E-9B1BCBA5F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752600"/>
            <a:ext cx="67643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3. 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随机试验</a:t>
            </a:r>
            <a:r>
              <a:rPr lang="zh-CN" altLang="en-US" sz="2800" b="1">
                <a:solidFill>
                  <a:schemeClr val="bg1"/>
                </a:solidFill>
              </a:rPr>
              <a:t>、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样本空间与随机事件的关系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/>
      <p:bldP spid="16897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05F09B1-64D4-43FC-85DB-E5962C85D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62000"/>
            <a:ext cx="55927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4. </a:t>
            </a:r>
            <a:r>
              <a:rPr lang="zh-CN" altLang="en-US" sz="2800" b="1">
                <a:solidFill>
                  <a:schemeClr val="bg1"/>
                </a:solidFill>
              </a:rPr>
              <a:t>概率论与集合论之间的对应关系</a:t>
            </a:r>
          </a:p>
        </p:txBody>
      </p:sp>
      <p:grpSp>
        <p:nvGrpSpPr>
          <p:cNvPr id="169987" name="Group 3">
            <a:extLst>
              <a:ext uri="{FF2B5EF4-FFF2-40B4-BE49-F238E27FC236}">
                <a16:creationId xmlns:a16="http://schemas.microsoft.com/office/drawing/2014/main" id="{9EFCE4F3-3C0E-4677-A56E-41B656AF652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452563"/>
            <a:ext cx="7696200" cy="4497387"/>
            <a:chOff x="576" y="915"/>
            <a:chExt cx="4848" cy="2833"/>
          </a:xfrm>
        </p:grpSpPr>
        <p:sp>
          <p:nvSpPr>
            <p:cNvPr id="43012" name="Line 4">
              <a:extLst>
                <a:ext uri="{FF2B5EF4-FFF2-40B4-BE49-F238E27FC236}">
                  <a16:creationId xmlns:a16="http://schemas.microsoft.com/office/drawing/2014/main" id="{76AA8F10-E52B-4A41-8EF9-25D30E234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347"/>
              <a:ext cx="484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3" name="Line 5">
              <a:extLst>
                <a:ext uri="{FF2B5EF4-FFF2-40B4-BE49-F238E27FC236}">
                  <a16:creationId xmlns:a16="http://schemas.microsoft.com/office/drawing/2014/main" id="{F5F76E74-E7AA-472A-BEBB-CA0E4157C9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915"/>
              <a:ext cx="0" cy="2833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4" name="Line 6">
              <a:extLst>
                <a:ext uri="{FF2B5EF4-FFF2-40B4-BE49-F238E27FC236}">
                  <a16:creationId xmlns:a16="http://schemas.microsoft.com/office/drawing/2014/main" id="{52049834-5420-4CE6-B218-27D490F74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15"/>
              <a:ext cx="0" cy="2833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5" name="Text Box 7">
              <a:extLst>
                <a:ext uri="{FF2B5EF4-FFF2-40B4-BE49-F238E27FC236}">
                  <a16:creationId xmlns:a16="http://schemas.microsoft.com/office/drawing/2014/main" id="{584653AA-09AA-48BF-903D-856A391B0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963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黑体" panose="02010609060101010101" pitchFamily="49" charset="-122"/>
                </a:rPr>
                <a:t>记号</a:t>
              </a:r>
            </a:p>
          </p:txBody>
        </p:sp>
        <p:sp>
          <p:nvSpPr>
            <p:cNvPr id="43016" name="Text Box 8">
              <a:extLst>
                <a:ext uri="{FF2B5EF4-FFF2-40B4-BE49-F238E27FC236}">
                  <a16:creationId xmlns:a16="http://schemas.microsoft.com/office/drawing/2014/main" id="{C990349D-7BE0-4570-8B61-29076F694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963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黑体" panose="02010609060101010101" pitchFamily="49" charset="-122"/>
                </a:rPr>
                <a:t>概率论</a:t>
              </a:r>
            </a:p>
          </p:txBody>
        </p:sp>
        <p:sp>
          <p:nvSpPr>
            <p:cNvPr id="43017" name="Text Box 9">
              <a:extLst>
                <a:ext uri="{FF2B5EF4-FFF2-40B4-BE49-F238E27FC236}">
                  <a16:creationId xmlns:a16="http://schemas.microsoft.com/office/drawing/2014/main" id="{BA48CA5C-0E44-4ADA-B348-16238DB45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963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黑体" panose="02010609060101010101" pitchFamily="49" charset="-122"/>
                </a:rPr>
                <a:t>集合论</a:t>
              </a:r>
            </a:p>
          </p:txBody>
        </p:sp>
        <p:graphicFrame>
          <p:nvGraphicFramePr>
            <p:cNvPr id="43018" name="Object 10">
              <a:extLst>
                <a:ext uri="{FF2B5EF4-FFF2-40B4-BE49-F238E27FC236}">
                  <a16:creationId xmlns:a16="http://schemas.microsoft.com/office/drawing/2014/main" id="{59810FE0-53E0-4920-ABD5-73947DB4DB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443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0900" imgH="219165" progId="Equation.3">
                    <p:embed/>
                  </p:oleObj>
                </mc:Choice>
                <mc:Fallback>
                  <p:oleObj name="Equation" r:id="rId2" imgW="180900" imgH="21916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43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9" name="Text Box 11">
              <a:extLst>
                <a:ext uri="{FF2B5EF4-FFF2-40B4-BE49-F238E27FC236}">
                  <a16:creationId xmlns:a16="http://schemas.microsoft.com/office/drawing/2014/main" id="{C821E11B-2133-4AD4-B416-0B8E51555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81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样本空间，必然事件</a:t>
              </a:r>
            </a:p>
          </p:txBody>
        </p:sp>
        <p:sp>
          <p:nvSpPr>
            <p:cNvPr id="43020" name="Rectangle 12">
              <a:extLst>
                <a:ext uri="{FF2B5EF4-FFF2-40B4-BE49-F238E27FC236}">
                  <a16:creationId xmlns:a16="http://schemas.microsoft.com/office/drawing/2014/main" id="{0D71FA75-F977-4A03-B5F7-7C9513295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395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黑体" panose="02010609060101010101" pitchFamily="49" charset="-122"/>
                </a:rPr>
                <a:t>空间</a:t>
              </a:r>
            </a:p>
          </p:txBody>
        </p:sp>
        <p:graphicFrame>
          <p:nvGraphicFramePr>
            <p:cNvPr id="43021" name="Object 13">
              <a:extLst>
                <a:ext uri="{FF2B5EF4-FFF2-40B4-BE49-F238E27FC236}">
                  <a16:creationId xmlns:a16="http://schemas.microsoft.com/office/drawing/2014/main" id="{82F44E01-FEB4-436C-8A77-F710555D58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4" y="1819"/>
            <a:ext cx="2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38140" imgH="219165" progId="Equation.3">
                    <p:embed/>
                  </p:oleObj>
                </mc:Choice>
                <mc:Fallback>
                  <p:oleObj name="Equation" r:id="rId4" imgW="238140" imgH="21916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1819"/>
                          <a:ext cx="2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2" name="Rectangle 14">
              <a:extLst>
                <a:ext uri="{FF2B5EF4-FFF2-40B4-BE49-F238E27FC236}">
                  <a16:creationId xmlns:a16="http://schemas.microsoft.com/office/drawing/2014/main" id="{4BEC7134-4920-45EA-B462-6143E5B95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731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黑体" panose="02010609060101010101" pitchFamily="49" charset="-122"/>
                </a:rPr>
                <a:t>不可能事件</a:t>
              </a:r>
            </a:p>
          </p:txBody>
        </p:sp>
        <p:sp>
          <p:nvSpPr>
            <p:cNvPr id="43023" name="Rectangle 15">
              <a:extLst>
                <a:ext uri="{FF2B5EF4-FFF2-40B4-BE49-F238E27FC236}">
                  <a16:creationId xmlns:a16="http://schemas.microsoft.com/office/drawing/2014/main" id="{942BB919-4CFE-48AF-BD56-195C1E084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31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黑体" panose="02010609060101010101" pitchFamily="49" charset="-122"/>
                </a:rPr>
                <a:t>空集</a:t>
              </a:r>
            </a:p>
          </p:txBody>
        </p:sp>
        <p:graphicFrame>
          <p:nvGraphicFramePr>
            <p:cNvPr id="43024" name="Object 16">
              <a:extLst>
                <a:ext uri="{FF2B5EF4-FFF2-40B4-BE49-F238E27FC236}">
                  <a16:creationId xmlns:a16="http://schemas.microsoft.com/office/drawing/2014/main" id="{C636E3CA-76CE-4B4A-A859-9FABACB924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211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4760" imgH="142875" progId="Equation.3">
                    <p:embed/>
                  </p:oleObj>
                </mc:Choice>
                <mc:Fallback>
                  <p:oleObj name="Equation" r:id="rId6" imgW="104760" imgH="14287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211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5" name="Rectangle 17">
              <a:extLst>
                <a:ext uri="{FF2B5EF4-FFF2-40B4-BE49-F238E27FC236}">
                  <a16:creationId xmlns:a16="http://schemas.microsoft.com/office/drawing/2014/main" id="{140D2FE9-F3C1-4FD0-BFF8-FFE40D92B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067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黑体" panose="02010609060101010101" pitchFamily="49" charset="-122"/>
                </a:rPr>
                <a:t>基本事件</a:t>
              </a:r>
            </a:p>
          </p:txBody>
        </p:sp>
        <p:sp>
          <p:nvSpPr>
            <p:cNvPr id="43026" name="Text Box 18">
              <a:extLst>
                <a:ext uri="{FF2B5EF4-FFF2-40B4-BE49-F238E27FC236}">
                  <a16:creationId xmlns:a16="http://schemas.microsoft.com/office/drawing/2014/main" id="{1C9BAFEB-95BE-42E3-92EE-1C9F9CFBC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019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黑体" panose="02010609060101010101" pitchFamily="49" charset="-122"/>
                </a:rPr>
                <a:t>元素</a:t>
              </a:r>
            </a:p>
          </p:txBody>
        </p:sp>
        <p:graphicFrame>
          <p:nvGraphicFramePr>
            <p:cNvPr id="43027" name="Object 19">
              <a:extLst>
                <a:ext uri="{FF2B5EF4-FFF2-40B4-BE49-F238E27FC236}">
                  <a16:creationId xmlns:a16="http://schemas.microsoft.com/office/drawing/2014/main" id="{2376B8B6-5F29-4D3C-992D-6339D35D9C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499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0070" imgH="209460" progId="Equation.3">
                    <p:embed/>
                  </p:oleObj>
                </mc:Choice>
                <mc:Fallback>
                  <p:oleObj name="Equation" r:id="rId8" imgW="200070" imgH="2094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99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8" name="Rectangle 20">
              <a:extLst>
                <a:ext uri="{FF2B5EF4-FFF2-40B4-BE49-F238E27FC236}">
                  <a16:creationId xmlns:a16="http://schemas.microsoft.com/office/drawing/2014/main" id="{1C19B7B6-8F32-44F5-B49F-1E11CC021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403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黑体" panose="02010609060101010101" pitchFamily="49" charset="-122"/>
                </a:rPr>
                <a:t>随机事件</a:t>
              </a:r>
            </a:p>
          </p:txBody>
        </p:sp>
        <p:sp>
          <p:nvSpPr>
            <p:cNvPr id="43029" name="Rectangle 21">
              <a:extLst>
                <a:ext uri="{FF2B5EF4-FFF2-40B4-BE49-F238E27FC236}">
                  <a16:creationId xmlns:a16="http://schemas.microsoft.com/office/drawing/2014/main" id="{5DDB7462-4545-4B8D-8743-3D4587143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355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ea typeface="黑体" panose="02010609060101010101" pitchFamily="49" charset="-122"/>
                </a:rPr>
                <a:t>子集</a:t>
              </a:r>
            </a:p>
          </p:txBody>
        </p:sp>
        <p:graphicFrame>
          <p:nvGraphicFramePr>
            <p:cNvPr id="43030" name="Object 22">
              <a:extLst>
                <a:ext uri="{FF2B5EF4-FFF2-40B4-BE49-F238E27FC236}">
                  <a16:creationId xmlns:a16="http://schemas.microsoft.com/office/drawing/2014/main" id="{5930DB3F-6DBA-4FB4-9006-E75F4FCAE9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787"/>
            <a:ext cx="18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00070" imgH="276315" progId="Equation.3">
                    <p:embed/>
                  </p:oleObj>
                </mc:Choice>
                <mc:Fallback>
                  <p:oleObj name="Equation" r:id="rId10" imgW="200070" imgH="27631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787"/>
                          <a:ext cx="18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1" name="Rectangle 23">
              <a:extLst>
                <a:ext uri="{FF2B5EF4-FFF2-40B4-BE49-F238E27FC236}">
                  <a16:creationId xmlns:a16="http://schemas.microsoft.com/office/drawing/2014/main" id="{2B2D3BE4-BE7E-47F3-B23C-D2CAE3521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753"/>
              <a:ext cx="13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ea typeface="黑体" panose="02010609060101010101" pitchFamily="49" charset="-122"/>
                </a:rPr>
                <a:t>的对立事件</a:t>
              </a:r>
            </a:p>
          </p:txBody>
        </p:sp>
        <p:sp>
          <p:nvSpPr>
            <p:cNvPr id="43032" name="Rectangle 24">
              <a:extLst>
                <a:ext uri="{FF2B5EF4-FFF2-40B4-BE49-F238E27FC236}">
                  <a16:creationId xmlns:a16="http://schemas.microsoft.com/office/drawing/2014/main" id="{F5F3A2FD-F34E-49B0-BA84-2A786D49A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739"/>
              <a:ext cx="9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ea typeface="黑体" panose="02010609060101010101" pitchFamily="49" charset="-122"/>
                </a:rPr>
                <a:t>的补集</a:t>
              </a:r>
            </a:p>
          </p:txBody>
        </p:sp>
        <p:graphicFrame>
          <p:nvGraphicFramePr>
            <p:cNvPr id="43033" name="Object 25">
              <a:extLst>
                <a:ext uri="{FF2B5EF4-FFF2-40B4-BE49-F238E27FC236}">
                  <a16:creationId xmlns:a16="http://schemas.microsoft.com/office/drawing/2014/main" id="{52A7A2B5-4A94-40DC-9AFF-5DB752657A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3123"/>
            <a:ext cx="61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885870" imgH="209460" progId="Equation.3">
                    <p:embed/>
                  </p:oleObj>
                </mc:Choice>
                <mc:Fallback>
                  <p:oleObj name="Equation" r:id="rId12" imgW="885870" imgH="20946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123"/>
                          <a:ext cx="61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4" name="Rectangle 26">
              <a:extLst>
                <a:ext uri="{FF2B5EF4-FFF2-40B4-BE49-F238E27FC236}">
                  <a16:creationId xmlns:a16="http://schemas.microsoft.com/office/drawing/2014/main" id="{8CBC8BCF-4667-48B6-B066-845401D55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75"/>
              <a:ext cx="22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出现必然导致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出现</a:t>
              </a:r>
            </a:p>
          </p:txBody>
        </p:sp>
        <p:sp>
          <p:nvSpPr>
            <p:cNvPr id="43035" name="Rectangle 27">
              <a:extLst>
                <a:ext uri="{FF2B5EF4-FFF2-40B4-BE49-F238E27FC236}">
                  <a16:creationId xmlns:a16="http://schemas.microsoft.com/office/drawing/2014/main" id="{FF9FE561-FDE3-4E93-859A-1BA2AA284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075"/>
              <a:ext cx="1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的子集</a:t>
              </a:r>
            </a:p>
          </p:txBody>
        </p:sp>
        <p:graphicFrame>
          <p:nvGraphicFramePr>
            <p:cNvPr id="43036" name="Object 28">
              <a:extLst>
                <a:ext uri="{FF2B5EF4-FFF2-40B4-BE49-F238E27FC236}">
                  <a16:creationId xmlns:a16="http://schemas.microsoft.com/office/drawing/2014/main" id="{4E620649-8FCD-4E83-A070-728A03D890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3459"/>
            <a:ext cx="5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28630" imgH="209460" progId="Equation.3">
                    <p:embed/>
                  </p:oleObj>
                </mc:Choice>
                <mc:Fallback>
                  <p:oleObj name="Equation" r:id="rId14" imgW="828630" imgH="20946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459"/>
                          <a:ext cx="5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7" name="Rectangle 29">
              <a:extLst>
                <a:ext uri="{FF2B5EF4-FFF2-40B4-BE49-F238E27FC236}">
                  <a16:creationId xmlns:a16="http://schemas.microsoft.com/office/drawing/2014/main" id="{B1787D6A-40B5-4A5B-982B-866CE2B48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411"/>
              <a:ext cx="19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与事件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相等</a:t>
              </a:r>
            </a:p>
          </p:txBody>
        </p:sp>
        <p:sp>
          <p:nvSpPr>
            <p:cNvPr id="43038" name="Rectangle 30">
              <a:extLst>
                <a:ext uri="{FF2B5EF4-FFF2-40B4-BE49-F238E27FC236}">
                  <a16:creationId xmlns:a16="http://schemas.microsoft.com/office/drawing/2014/main" id="{B63C029E-CE4C-4BA4-BA26-7FBD468D3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411"/>
              <a:ext cx="19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集合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与集合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相等</a:t>
              </a:r>
            </a:p>
          </p:txBody>
        </p:sp>
        <p:sp>
          <p:nvSpPr>
            <p:cNvPr id="43039" name="Line 31">
              <a:extLst>
                <a:ext uri="{FF2B5EF4-FFF2-40B4-BE49-F238E27FC236}">
                  <a16:creationId xmlns:a16="http://schemas.microsoft.com/office/drawing/2014/main" id="{9ECBBD09-38E3-466E-B272-8C3AE704C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5"/>
              <a:ext cx="484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40" name="Line 32">
              <a:extLst>
                <a:ext uri="{FF2B5EF4-FFF2-40B4-BE49-F238E27FC236}">
                  <a16:creationId xmlns:a16="http://schemas.microsoft.com/office/drawing/2014/main" id="{81916A71-6AF3-447F-8F68-D66FAAB34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747"/>
              <a:ext cx="4848" cy="0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41" name="Line 33">
              <a:extLst>
                <a:ext uri="{FF2B5EF4-FFF2-40B4-BE49-F238E27FC236}">
                  <a16:creationId xmlns:a16="http://schemas.microsoft.com/office/drawing/2014/main" id="{CEECB428-E1B9-4A73-A59E-896C22D98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15"/>
              <a:ext cx="0" cy="2832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42" name="Line 34">
              <a:extLst>
                <a:ext uri="{FF2B5EF4-FFF2-40B4-BE49-F238E27FC236}">
                  <a16:creationId xmlns:a16="http://schemas.microsoft.com/office/drawing/2014/main" id="{F53BFCFB-D641-4A9A-B981-2EB58F7805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915"/>
              <a:ext cx="0" cy="2832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>
            <a:extLst>
              <a:ext uri="{FF2B5EF4-FFF2-40B4-BE49-F238E27FC236}">
                <a16:creationId xmlns:a16="http://schemas.microsoft.com/office/drawing/2014/main" id="{9A56753D-2685-4110-AA21-66A6180647C1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1143000"/>
            <a:ext cx="7781925" cy="3308350"/>
            <a:chOff x="568" y="720"/>
            <a:chExt cx="4902" cy="2084"/>
          </a:xfrm>
        </p:grpSpPr>
        <p:sp>
          <p:nvSpPr>
            <p:cNvPr id="44035" name="Line 3">
              <a:extLst>
                <a:ext uri="{FF2B5EF4-FFF2-40B4-BE49-F238E27FC236}">
                  <a16:creationId xmlns:a16="http://schemas.microsoft.com/office/drawing/2014/main" id="{F64AA46A-CE51-4F75-89C0-06D578B45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84"/>
              <a:ext cx="4848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36" name="Line 4">
              <a:extLst>
                <a:ext uri="{FF2B5EF4-FFF2-40B4-BE49-F238E27FC236}">
                  <a16:creationId xmlns:a16="http://schemas.microsoft.com/office/drawing/2014/main" id="{014D0AD0-193A-400A-9CE6-035A005399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720"/>
              <a:ext cx="0" cy="2064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037" name="Line 5">
              <a:extLst>
                <a:ext uri="{FF2B5EF4-FFF2-40B4-BE49-F238E27FC236}">
                  <a16:creationId xmlns:a16="http://schemas.microsoft.com/office/drawing/2014/main" id="{FF4CE2E3-21E3-4388-8D67-04857B08B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720"/>
              <a:ext cx="0" cy="2064"/>
            </a:xfrm>
            <a:prstGeom prst="line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4038" name="Object 6">
              <a:extLst>
                <a:ext uri="{FF2B5EF4-FFF2-40B4-BE49-F238E27FC236}">
                  <a16:creationId xmlns:a16="http://schemas.microsoft.com/office/drawing/2014/main" id="{DF96081A-54B4-4DD5-ABB9-E43F042547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0" y="1920"/>
            <a:ext cx="5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90560" imgH="209460" progId="Equation.3">
                    <p:embed/>
                  </p:oleObj>
                </mc:Choice>
                <mc:Fallback>
                  <p:oleObj name="Equation" r:id="rId2" imgW="790560" imgH="2094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1920"/>
                          <a:ext cx="5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9" name="Rectangle 7">
              <a:extLst>
                <a:ext uri="{FF2B5EF4-FFF2-40B4-BE49-F238E27FC236}">
                  <a16:creationId xmlns:a16="http://schemas.microsoft.com/office/drawing/2014/main" id="{414E901A-A490-44B7-9A2A-E7CBDEE2E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872"/>
              <a:ext cx="19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与事件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的差</a:t>
              </a:r>
            </a:p>
          </p:txBody>
        </p:sp>
        <p:sp>
          <p:nvSpPr>
            <p:cNvPr id="44040" name="Rectangle 8">
              <a:extLst>
                <a:ext uri="{FF2B5EF4-FFF2-40B4-BE49-F238E27FC236}">
                  <a16:creationId xmlns:a16="http://schemas.microsoft.com/office/drawing/2014/main" id="{F492440C-6DBD-43E4-BE55-B6B6E6AA7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872"/>
              <a:ext cx="19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两集合的差集</a:t>
              </a:r>
            </a:p>
          </p:txBody>
        </p:sp>
        <p:graphicFrame>
          <p:nvGraphicFramePr>
            <p:cNvPr id="44041" name="Object 9">
              <a:extLst>
                <a:ext uri="{FF2B5EF4-FFF2-40B4-BE49-F238E27FC236}">
                  <a16:creationId xmlns:a16="http://schemas.microsoft.com/office/drawing/2014/main" id="{FDD7C9FB-ACA3-4D2B-A6A5-5D8775C37E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8" y="2452"/>
            <a:ext cx="7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24010" imgH="219165" progId="Equation.3">
                    <p:embed/>
                  </p:oleObj>
                </mc:Choice>
                <mc:Fallback>
                  <p:oleObj name="Equation" r:id="rId4" imgW="1124010" imgH="21916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" y="2452"/>
                          <a:ext cx="7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2" name="Rectangle 10">
              <a:extLst>
                <a:ext uri="{FF2B5EF4-FFF2-40B4-BE49-F238E27FC236}">
                  <a16:creationId xmlns:a16="http://schemas.microsoft.com/office/drawing/2014/main" id="{839DB611-EA8D-4C7B-9205-7C7D14E2C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52"/>
              <a:ext cx="19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互不相容</a:t>
              </a:r>
            </a:p>
          </p:txBody>
        </p:sp>
        <p:sp>
          <p:nvSpPr>
            <p:cNvPr id="44043" name="Rectangle 11">
              <a:extLst>
                <a:ext uri="{FF2B5EF4-FFF2-40B4-BE49-F238E27FC236}">
                  <a16:creationId xmlns:a16="http://schemas.microsoft.com/office/drawing/2014/main" id="{57AC9C6B-9B3E-4F22-B530-87EB76162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208"/>
              <a:ext cx="203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B 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两集合中没有</a:t>
              </a:r>
            </a:p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相同的元素</a:t>
              </a:r>
            </a:p>
          </p:txBody>
        </p:sp>
        <p:graphicFrame>
          <p:nvGraphicFramePr>
            <p:cNvPr id="44044" name="Object 12">
              <a:extLst>
                <a:ext uri="{FF2B5EF4-FFF2-40B4-BE49-F238E27FC236}">
                  <a16:creationId xmlns:a16="http://schemas.microsoft.com/office/drawing/2014/main" id="{5F83FA41-1A52-4D2F-B110-651758829C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912"/>
            <a:ext cx="57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19180" imgH="276315" progId="Equation.3">
                    <p:embed/>
                  </p:oleObj>
                </mc:Choice>
                <mc:Fallback>
                  <p:oleObj name="Equation" r:id="rId6" imgW="819180" imgH="27631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912"/>
                          <a:ext cx="57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5" name="Rectangle 13">
              <a:extLst>
                <a:ext uri="{FF2B5EF4-FFF2-40B4-BE49-F238E27FC236}">
                  <a16:creationId xmlns:a16="http://schemas.microsoft.com/office/drawing/2014/main" id="{BCEE7D5C-5BD4-4788-B53C-C5A904BD9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864"/>
              <a:ext cx="19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与事件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的和</a:t>
              </a:r>
            </a:p>
          </p:txBody>
        </p:sp>
        <p:sp>
          <p:nvSpPr>
            <p:cNvPr id="44046" name="Rectangle 14">
              <a:extLst>
                <a:ext uri="{FF2B5EF4-FFF2-40B4-BE49-F238E27FC236}">
                  <a16:creationId xmlns:a16="http://schemas.microsoft.com/office/drawing/2014/main" id="{A41369B4-DB8D-440C-91FD-EE3E9FC63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64"/>
              <a:ext cx="22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集合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与集合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的并集</a:t>
              </a:r>
            </a:p>
          </p:txBody>
        </p:sp>
        <p:graphicFrame>
          <p:nvGraphicFramePr>
            <p:cNvPr id="44047" name="Object 15">
              <a:extLst>
                <a:ext uri="{FF2B5EF4-FFF2-40B4-BE49-F238E27FC236}">
                  <a16:creationId xmlns:a16="http://schemas.microsoft.com/office/drawing/2014/main" id="{0AC511C7-0997-4F4D-8772-56E08BB5C6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440"/>
            <a:ext cx="3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47660" imgH="209460" progId="Equation.3">
                    <p:embed/>
                  </p:oleObj>
                </mc:Choice>
                <mc:Fallback>
                  <p:oleObj name="Equation" r:id="rId8" imgW="447660" imgH="20946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40"/>
                          <a:ext cx="3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8" name="Rectangle 16">
              <a:extLst>
                <a:ext uri="{FF2B5EF4-FFF2-40B4-BE49-F238E27FC236}">
                  <a16:creationId xmlns:a16="http://schemas.microsoft.com/office/drawing/2014/main" id="{E91E2862-E382-4C27-A4C9-6A0AE8657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4" y="1248"/>
              <a:ext cx="187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事件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与事件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</a:p>
            <a:p>
              <a:pPr algn="ctr" eaLnBrk="1" hangingPunct="1"/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积事件</a:t>
              </a:r>
            </a:p>
          </p:txBody>
        </p:sp>
        <p:sp>
          <p:nvSpPr>
            <p:cNvPr id="44049" name="Rectangle 17">
              <a:extLst>
                <a:ext uri="{FF2B5EF4-FFF2-40B4-BE49-F238E27FC236}">
                  <a16:creationId xmlns:a16="http://schemas.microsoft.com/office/drawing/2014/main" id="{D12FE2AD-E798-415E-B81C-321A75EE4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92"/>
              <a:ext cx="22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集合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A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与集合</a:t>
              </a:r>
              <a:r>
                <a:rPr lang="en-US" altLang="zh-CN" sz="2800" b="1" i="1">
                  <a:solidFill>
                    <a:schemeClr val="bg1"/>
                  </a:solidFill>
                  <a:ea typeface="黑体" panose="02010609060101010101" pitchFamily="49" charset="-122"/>
                </a:rPr>
                <a:t>B</a:t>
              </a:r>
              <a:r>
                <a:rPr lang="zh-CN" altLang="en-US" sz="2800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的交集</a:t>
              </a:r>
            </a:p>
          </p:txBody>
        </p:sp>
        <p:sp>
          <p:nvSpPr>
            <p:cNvPr id="44050" name="Rectangle 18">
              <a:extLst>
                <a:ext uri="{FF2B5EF4-FFF2-40B4-BE49-F238E27FC236}">
                  <a16:creationId xmlns:a16="http://schemas.microsoft.com/office/drawing/2014/main" id="{4FAE2012-143E-46CD-B1AE-898AE833A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720"/>
              <a:ext cx="4848" cy="2064"/>
            </a:xfrm>
            <a:prstGeom prst="rect">
              <a:avLst/>
            </a:prstGeom>
            <a:noFill/>
            <a:ln w="28575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8" name="Rectangle 4">
            <a:extLst>
              <a:ext uri="{FF2B5EF4-FFF2-40B4-BE49-F238E27FC236}">
                <a16:creationId xmlns:a16="http://schemas.microsoft.com/office/drawing/2014/main" id="{7CCF2D64-ED67-4B1C-8633-4B08E5CD9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4725144"/>
            <a:ext cx="2436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</a:rPr>
              <a:t>结果有可能为</a:t>
            </a:r>
            <a:r>
              <a:rPr lang="en-US" altLang="zh-CN" sz="28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3435" name="Rectangle 11">
            <a:extLst>
              <a:ext uri="{FF2B5EF4-FFF2-40B4-BE49-F238E27FC236}">
                <a16:creationId xmlns:a16="http://schemas.microsoft.com/office/drawing/2014/main" id="{C155F62A-A843-48EC-B1CE-47FE5012E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032" y="5354052"/>
            <a:ext cx="3857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</a:rPr>
              <a:t>1,   2,   3,   4,   5  </a:t>
            </a:r>
            <a:r>
              <a:rPr lang="zh-CN" altLang="en-US" sz="2800" b="1" dirty="0">
                <a:solidFill>
                  <a:schemeClr val="bg1"/>
                </a:solidFill>
              </a:rPr>
              <a:t>或  </a:t>
            </a:r>
            <a:r>
              <a:rPr lang="en-US" altLang="zh-CN" sz="2800" b="1" dirty="0">
                <a:solidFill>
                  <a:schemeClr val="bg1"/>
                </a:solidFill>
              </a:rPr>
              <a:t>6.</a:t>
            </a:r>
          </a:p>
        </p:txBody>
      </p:sp>
      <p:sp>
        <p:nvSpPr>
          <p:cNvPr id="103436" name="Rectangle 12">
            <a:extLst>
              <a:ext uri="{FF2B5EF4-FFF2-40B4-BE49-F238E27FC236}">
                <a16:creationId xmlns:a16="http://schemas.microsoft.com/office/drawing/2014/main" id="{00319086-051E-4FDD-8B25-B8E27834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52800"/>
            <a:ext cx="44958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2800" b="1">
                <a:solidFill>
                  <a:schemeClr val="bg1"/>
                </a:solidFill>
              </a:rPr>
              <a:t>    </a:t>
            </a:r>
            <a:r>
              <a:rPr lang="zh-CN" altLang="en-US" sz="2800" b="1">
                <a:solidFill>
                  <a:schemeClr val="bg1"/>
                </a:solidFill>
              </a:rPr>
              <a:t>抛掷一枚骰子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  察出现的点数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149" name="Text Box 53">
            <a:extLst>
              <a:ext uri="{FF2B5EF4-FFF2-40B4-BE49-F238E27FC236}">
                <a16:creationId xmlns:a16="http://schemas.microsoft.com/office/drawing/2014/main" id="{DC62C8AA-89BD-4924-AD2C-E6C324236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2000"/>
            <a:ext cx="4876800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</a:rPr>
              <a:t>    </a:t>
            </a:r>
            <a:r>
              <a:rPr lang="zh-CN" altLang="en-US" sz="2800" b="1">
                <a:solidFill>
                  <a:schemeClr val="bg1"/>
                </a:solidFill>
              </a:rPr>
              <a:t>用同一门炮向同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  一目标发射同一种炮弹多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  发 </a:t>
            </a:r>
            <a:r>
              <a:rPr lang="en-US" altLang="zh-CN" sz="2800" b="1">
                <a:solidFill>
                  <a:schemeClr val="bg1"/>
                </a:solidFill>
              </a:rPr>
              <a:t>,  </a:t>
            </a:r>
            <a:r>
              <a:rPr lang="zh-CN" altLang="en-US" sz="2800" b="1">
                <a:solidFill>
                  <a:schemeClr val="bg1"/>
                </a:solidFill>
              </a:rPr>
              <a:t>观察弹落点的情况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03511" name="Rectangle 87">
            <a:extLst>
              <a:ext uri="{FF2B5EF4-FFF2-40B4-BE49-F238E27FC236}">
                <a16:creationId xmlns:a16="http://schemas.microsoft.com/office/drawing/2014/main" id="{BC6286B9-F9F9-4C04-8C8A-714AA3A9B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2514600"/>
            <a:ext cx="445135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bg1"/>
                </a:solidFill>
              </a:rPr>
              <a:t>结果</a:t>
            </a:r>
            <a:r>
              <a:rPr lang="en-US" altLang="zh-CN" sz="2800" b="1">
                <a:solidFill>
                  <a:schemeClr val="bg1"/>
                </a:solidFill>
              </a:rPr>
              <a:t>: 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弹落点可能会不相同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6151" name="Picture 10" descr="http://himg2.huanqiu.com/attachment2010/2015/0124/20150124085153615.jpg">
            <a:extLst>
              <a:ext uri="{FF2B5EF4-FFF2-40B4-BE49-F238E27FC236}">
                <a16:creationId xmlns:a16="http://schemas.microsoft.com/office/drawing/2014/main" id="{347BEC6A-5C96-49BA-9795-4986325BE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496888"/>
            <a:ext cx="3576638" cy="221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11" descr="http://f.hiphotos.baidu.com/zhidao/wh%3D450%2C600/sign=19323c96a0c27d1ea57333c02ee58158/e61190ef76c6a7ef03162614f9faaf51f3de66d4.jpg">
            <a:extLst>
              <a:ext uri="{FF2B5EF4-FFF2-40B4-BE49-F238E27FC236}">
                <a16:creationId xmlns:a16="http://schemas.microsoft.com/office/drawing/2014/main" id="{1A960A06-8348-4586-B357-E231D0A9F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1" b="9904"/>
          <a:stretch>
            <a:fillRect/>
          </a:stretch>
        </p:blipFill>
        <p:spPr bwMode="auto">
          <a:xfrm>
            <a:off x="1166813" y="4652963"/>
            <a:ext cx="29527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  <p:bldP spid="103435" grpId="0" autoUpdateAnimBg="0"/>
      <p:bldP spid="103436" grpId="0" autoUpdateAnimBg="0"/>
      <p:bldP spid="1035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7817CB5-CFAA-40CE-AB52-6B7FBDED4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54" y="549275"/>
            <a:ext cx="4267200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55000"/>
              </a:spcBef>
              <a:spcAft>
                <a:spcPct val="5500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 dirty="0">
                <a:solidFill>
                  <a:schemeClr val="bg1"/>
                </a:solidFill>
                <a:ea typeface="黑体" panose="02010609060101010101" pitchFamily="49" charset="-122"/>
              </a:rPr>
              <a:t>4</a:t>
            </a:r>
            <a:r>
              <a:rPr lang="en-US" altLang="zh-CN" sz="2800" b="1" dirty="0">
                <a:solidFill>
                  <a:schemeClr val="bg1"/>
                </a:solidFill>
              </a:rPr>
              <a:t>    </a:t>
            </a:r>
            <a:r>
              <a:rPr lang="zh-CN" altLang="en-US" sz="2800" b="1" dirty="0">
                <a:solidFill>
                  <a:schemeClr val="bg1"/>
                </a:solidFill>
              </a:rPr>
              <a:t>从一批含有正品和次品的产品中任意抽取一个产品</a:t>
            </a:r>
            <a:r>
              <a:rPr lang="en-US" altLang="zh-CN" sz="28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7AB90B86-685C-4CA4-97C7-0C5503A61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98500"/>
            <a:ext cx="2436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其结果可能为</a:t>
            </a:r>
            <a:r>
              <a:rPr lang="en-US" altLang="zh-CN" sz="2800" b="1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13668" name="Rectangle 4">
            <a:extLst>
              <a:ext uri="{FF2B5EF4-FFF2-40B4-BE49-F238E27FC236}">
                <a16:creationId xmlns:a16="http://schemas.microsoft.com/office/drawing/2014/main" id="{98FFEA9F-E35B-4C1D-B59F-0AEF83531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308100"/>
            <a:ext cx="240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正品</a:t>
            </a:r>
            <a:r>
              <a:rPr lang="zh-CN" altLang="en-US" sz="2800" b="1">
                <a:solidFill>
                  <a:schemeClr val="bg1"/>
                </a:solidFill>
              </a:rPr>
              <a:t>  、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次品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2DB1A72C-4CC9-4D36-ACCF-430B0ED64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71763"/>
            <a:ext cx="4095750" cy="184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5</a:t>
            </a:r>
            <a:r>
              <a:rPr lang="en-US" altLang="zh-CN" sz="2800" b="1">
                <a:solidFill>
                  <a:schemeClr val="bg1"/>
                </a:solidFill>
              </a:rPr>
              <a:t>    </a:t>
            </a:r>
            <a:r>
              <a:rPr lang="zh-CN" altLang="en-US" sz="2800" b="1">
                <a:solidFill>
                  <a:schemeClr val="bg1"/>
                </a:solidFill>
              </a:rPr>
              <a:t>过马路交叉口时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</a:p>
          <a:p>
            <a:pPr eaLnBrk="1" hangingPunct="1">
              <a:spcBef>
                <a:spcPct val="55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可能遇上各种颜色的交通</a:t>
            </a:r>
          </a:p>
          <a:p>
            <a:pPr eaLnBrk="1" hangingPunct="1">
              <a:spcBef>
                <a:spcPct val="55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指挥灯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176" name="Picture 8" descr="http://bpic.588ku.com/element_origin_min_pic/18/03/11/8cda647498554a2eef5a626a9b1eaec0.jpg">
            <a:extLst>
              <a:ext uri="{FF2B5EF4-FFF2-40B4-BE49-F238E27FC236}">
                <a16:creationId xmlns:a16="http://schemas.microsoft.com/office/drawing/2014/main" id="{E316B360-FF38-44E3-AC97-124D7FC0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2852738"/>
            <a:ext cx="208438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utoUpdateAnimBg="0"/>
      <p:bldP spid="113668" grpId="0" autoUpdateAnimBg="0"/>
      <p:bldP spid="11366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79C84113-EE66-42C8-AAF9-5DEA2BE2C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20713"/>
            <a:ext cx="7010400" cy="128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6</a:t>
            </a:r>
            <a:r>
              <a:rPr lang="en-US" altLang="zh-CN" sz="2800" b="1">
                <a:solidFill>
                  <a:schemeClr val="bg1"/>
                </a:solidFill>
              </a:rPr>
              <a:t>    </a:t>
            </a:r>
            <a:r>
              <a:rPr lang="zh-CN" altLang="en-US" sz="2800" b="1">
                <a:solidFill>
                  <a:schemeClr val="bg1"/>
                </a:solidFill>
              </a:rPr>
              <a:t>出生的婴儿可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能是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男</a:t>
            </a:r>
            <a:r>
              <a:rPr lang="en-US" altLang="zh-CN" sz="2800" b="1">
                <a:solidFill>
                  <a:schemeClr val="bg1"/>
                </a:solidFill>
              </a:rPr>
              <a:t>,</a:t>
            </a:r>
            <a:r>
              <a:rPr lang="zh-CN" altLang="en-US" sz="2800" b="1">
                <a:solidFill>
                  <a:schemeClr val="bg1"/>
                </a:solidFill>
              </a:rPr>
              <a:t>也可能是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女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7523" name="Text Box 3">
            <a:extLst>
              <a:ext uri="{FF2B5EF4-FFF2-40B4-BE49-F238E27FC236}">
                <a16:creationId xmlns:a16="http://schemas.microsoft.com/office/drawing/2014/main" id="{24DC5E12-2307-4DA4-9148-721EE6EFC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16175"/>
            <a:ext cx="7696200" cy="194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7    </a:t>
            </a:r>
            <a:r>
              <a:rPr lang="zh-CN" altLang="en-US" sz="2800" b="1">
                <a:solidFill>
                  <a:schemeClr val="bg1"/>
                </a:solidFill>
              </a:rPr>
              <a:t>明天的天气可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能是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晴</a:t>
            </a:r>
            <a:r>
              <a:rPr lang="zh-CN" altLang="en-US" sz="2800" b="1">
                <a:solidFill>
                  <a:schemeClr val="bg1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</a:rPr>
              <a:t>也可能是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多云</a:t>
            </a:r>
          </a:p>
          <a:p>
            <a:pPr eaLnBrk="1" hangingPunct="1">
              <a:lnSpc>
                <a:spcPct val="125000"/>
              </a:lnSpc>
              <a:spcBef>
                <a:spcPct val="30000"/>
              </a:spcBef>
            </a:pPr>
            <a:r>
              <a:rPr lang="zh-CN" altLang="en-US" sz="2800" b="1">
                <a:solidFill>
                  <a:schemeClr val="bg1"/>
                </a:solidFill>
              </a:rPr>
              <a:t>或</a:t>
            </a:r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雨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152997A9-466D-4DDF-B704-DD478B729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4963566"/>
            <a:ext cx="297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ea typeface="黑体" panose="02010609060101010101" pitchFamily="49" charset="-122"/>
              </a:rPr>
              <a:t>随机现象的特征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BB0877E0-A0DE-42F9-8C44-087CD71B1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5539829"/>
            <a:ext cx="7924800" cy="111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FFFF00"/>
                </a:solidFill>
                <a:ea typeface="黑体" panose="02010609060101010101" pitchFamily="49" charset="-122"/>
              </a:rPr>
              <a:t>概率论与数理统计就是研究随机现象的一门数学学科</a:t>
            </a:r>
            <a:r>
              <a:rPr kumimoji="0" lang="en-US" altLang="zh-CN" sz="2800" b="1" dirty="0">
                <a:solidFill>
                  <a:srgbClr val="FFFF00"/>
                </a:solidFill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07537" name="Text Box 17">
            <a:extLst>
              <a:ext uri="{FF2B5EF4-FFF2-40B4-BE49-F238E27FC236}">
                <a16:creationId xmlns:a16="http://schemas.microsoft.com/office/drawing/2014/main" id="{2C3B4D32-FE31-4061-A94D-EAE136E6D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63" y="4963566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ea typeface="黑体" panose="02010609060101010101" pitchFamily="49" charset="-122"/>
              </a:rPr>
              <a:t>条件不能完全决定结果</a:t>
            </a:r>
            <a:endParaRPr lang="zh-CN" altLang="en-US" sz="2800">
              <a:solidFill>
                <a:srgbClr val="FFFF00"/>
              </a:solidFill>
            </a:endParaRP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012C5E1D-BF1D-46DC-93BC-C633181E7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5074691"/>
            <a:ext cx="865188" cy="315913"/>
          </a:xfrm>
          <a:prstGeom prst="rightArrow">
            <a:avLst>
              <a:gd name="adj1" fmla="val 50000"/>
              <a:gd name="adj2" fmla="val 50184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200" name="Picture 14" descr="http://pic38.photophoto.cn/20160107/0010023529596501_b.jpg">
            <a:extLst>
              <a:ext uri="{FF2B5EF4-FFF2-40B4-BE49-F238E27FC236}">
                <a16:creationId xmlns:a16="http://schemas.microsoft.com/office/drawing/2014/main" id="{1718EBC6-895E-414F-99A3-C06B319C5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225" y="571500"/>
            <a:ext cx="2168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8" name="Picture 16" descr="http://pic27.photophoto.cn/20130510/0011024055561286_b.jpg">
            <a:extLst>
              <a:ext uri="{FF2B5EF4-FFF2-40B4-BE49-F238E27FC236}">
                <a16:creationId xmlns:a16="http://schemas.microsoft.com/office/drawing/2014/main" id="{B00F818F-5BA1-435D-A296-1C286418F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714" y="2299620"/>
            <a:ext cx="3159324" cy="2254587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autoUpdateAnimBg="0"/>
      <p:bldP spid="107524" grpId="0" autoUpdateAnimBg="0"/>
      <p:bldP spid="107525" grpId="0" autoUpdateAnimBg="0"/>
      <p:bldP spid="107537" grpId="0" autoUpdateAnimBg="0"/>
      <p:bldP spid="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76D6973C-488C-4B03-BD75-3626B0A54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22513"/>
            <a:ext cx="76962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随机现象在一次观察中出现什么结果具有偶然性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但在大量试验或观察中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这种结果的出现具有一定的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统计规律性</a:t>
            </a:r>
            <a:r>
              <a:rPr lang="zh-CN" altLang="en-US" sz="2800" b="1">
                <a:solidFill>
                  <a:schemeClr val="bg1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概率论与数理统计就是研究随机现象这种本质规律的一门数学学科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035F9ECA-9C7C-48F8-A2B7-EB2295169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58159"/>
            <a:ext cx="5607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随机现象是通过随机试验来研究的</a:t>
            </a:r>
            <a:r>
              <a:rPr lang="en-US" altLang="zh-CN" sz="2800" b="1" dirty="0">
                <a:solidFill>
                  <a:srgbClr val="FFFF00"/>
                </a:solidFill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05481" name="Rectangle 9">
            <a:extLst>
              <a:ext uri="{FF2B5EF4-FFF2-40B4-BE49-F238E27FC236}">
                <a16:creationId xmlns:a16="http://schemas.microsoft.com/office/drawing/2014/main" id="{53C0FCD6-D7FF-44AB-8E32-29D051D4A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05325"/>
            <a:ext cx="3609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如何来研究随机现象</a:t>
            </a:r>
            <a:r>
              <a:rPr lang="en-US" altLang="zh-CN" sz="2800" b="1" dirty="0">
                <a:solidFill>
                  <a:srgbClr val="FFFF00"/>
                </a:solidFill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9221" name="Text Box 11">
            <a:extLst>
              <a:ext uri="{FF2B5EF4-FFF2-40B4-BE49-F238E27FC236}">
                <a16:creationId xmlns:a16="http://schemas.microsoft.com/office/drawing/2014/main" id="{A5B522F0-DB7F-441E-8278-702133F40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98513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105484" name="Rectangle 12">
            <a:extLst>
              <a:ext uri="{FF2B5EF4-FFF2-40B4-BE49-F238E27FC236}">
                <a16:creationId xmlns:a16="http://schemas.microsoft.com/office/drawing/2014/main" id="{59DB9ADB-9958-42B9-BA67-67AA4D4F7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55713"/>
            <a:ext cx="7710488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1.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随机现象揭示了条件和结果之间的非确定性联系</a:t>
            </a:r>
            <a:r>
              <a:rPr lang="zh-CN" altLang="en-US" sz="2800" b="1">
                <a:solidFill>
                  <a:schemeClr val="bg1"/>
                </a:solidFill>
              </a:rPr>
              <a:t> </a:t>
            </a:r>
            <a:r>
              <a:rPr lang="en-US" altLang="zh-CN" sz="2800" b="1">
                <a:solidFill>
                  <a:schemeClr val="bg1"/>
                </a:solidFill>
              </a:rPr>
              <a:t>, </a:t>
            </a:r>
            <a:r>
              <a:rPr lang="zh-CN" altLang="en-US" sz="2800" b="1">
                <a:solidFill>
                  <a:schemeClr val="bg1"/>
                </a:solidFill>
                <a:latin typeface="宋体" panose="02010600030101010101" pitchFamily="2" charset="-122"/>
              </a:rPr>
              <a:t>其数量关系无法用函数加以描述</a:t>
            </a:r>
            <a:r>
              <a:rPr lang="en-US" altLang="zh-CN" sz="2800" b="1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autoUpdateAnimBg="0"/>
      <p:bldP spid="105477" grpId="0" autoUpdateAnimBg="0"/>
      <p:bldP spid="105481" grpId="0" autoUpdateAnimBg="0"/>
      <p:bldP spid="1054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>
            <a:extLst>
              <a:ext uri="{FF2B5EF4-FFF2-40B4-BE49-F238E27FC236}">
                <a16:creationId xmlns:a16="http://schemas.microsoft.com/office/drawing/2014/main" id="{07EAA92A-5640-4376-8F73-00FB98DDB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903538"/>
            <a:ext cx="84597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）可重复性：可以在相同的条件下重复地进行多次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9D2F03D8-5A19-4D0A-84D5-FFE6D8AFC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3490913"/>
            <a:ext cx="8269287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）可观测性：每次试验的所有可能结果都是明确的、可以观测的，并且试验的可能结果有两个或两个以上；</a:t>
            </a:r>
            <a:endParaRPr lang="en-US" altLang="zh-CN" sz="2800" b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0B341C5A-9501-47F5-8555-D19963737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5211763"/>
            <a:ext cx="8124825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）随机性：每次试验出现的结果是不确定的，在试验之前无法预先确定究竟会出现哪一个结果。</a:t>
            </a:r>
            <a:endParaRPr lang="en-US" altLang="zh-CN" sz="2800" b="1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38FF68AC-84A1-467A-9036-D46B5A8CD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751013"/>
            <a:ext cx="76962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定义：在概率论中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把具有以下三个特征的试验称为</a:t>
            </a:r>
            <a:r>
              <a:rPr lang="zh-CN" altLang="en-US" sz="28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随机试验</a:t>
            </a:r>
            <a:r>
              <a:rPr lang="en-US" altLang="zh-CN" sz="2800" b="1">
                <a:solidFill>
                  <a:schemeClr val="bg1"/>
                </a:solidFill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2294" name="Text Box 10">
            <a:extLst>
              <a:ext uri="{FF2B5EF4-FFF2-40B4-BE49-F238E27FC236}">
                <a16:creationId xmlns:a16="http://schemas.microsoft.com/office/drawing/2014/main" id="{308418BC-15D2-45A9-A14E-E0EBA515B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6250"/>
            <a:ext cx="367188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ea typeface="黑体" panose="02010609060101010101" pitchFamily="49" charset="-122"/>
              </a:rPr>
              <a:t>（二）随机试验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A3563-1200-4133-9559-5D8520901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187450"/>
            <a:ext cx="31543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、随机试验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  <p:bldP spid="74756" grpId="0" autoUpdateAnimBg="0"/>
      <p:bldP spid="74757" grpId="0" autoUpdateAnimBg="0"/>
      <p:bldP spid="74758" grpId="0" autoUpdateAnimBg="0"/>
      <p:bldP spid="3" grpId="0"/>
    </p:bldLst>
  </p:timing>
</p:sld>
</file>

<file path=ppt/theme/theme1.xml><?xml version="1.0" encoding="utf-8"?>
<a:theme xmlns:a="http://schemas.openxmlformats.org/drawingml/2006/main" name="jy3">
  <a:themeElements>
    <a:clrScheme name="jy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jy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jy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y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y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Settings\a\Application Data\Microsoft\Templates\jy3.pot</Template>
  <TotalTime>7663</TotalTime>
  <Words>2298</Words>
  <Application>Microsoft Office PowerPoint</Application>
  <PresentationFormat>全屏显示(4:3)</PresentationFormat>
  <Paragraphs>308</Paragraphs>
  <Slides>42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黑体</vt:lpstr>
      <vt:lpstr>楷体</vt:lpstr>
      <vt:lpstr>宋体</vt:lpstr>
      <vt:lpstr>Symbol Tiger</vt:lpstr>
      <vt:lpstr>Tahoma</vt:lpstr>
      <vt:lpstr>Times New Roman</vt:lpstr>
      <vt:lpstr>jy3</vt:lpstr>
      <vt:lpstr>Equation</vt:lpstr>
      <vt:lpstr>公式</vt:lpstr>
      <vt:lpstr>第一章  随机事件与概率</vt:lpstr>
      <vt:lpstr>第一节  随机试验与随机事件</vt:lpstr>
      <vt:lpstr>一、随机试验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2、样本空间  样本点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二、随机事件及其运算</vt:lpstr>
      <vt:lpstr>PowerPoint 演示文稿</vt:lpstr>
      <vt:lpstr>PowerPoint 演示文稿</vt:lpstr>
      <vt:lpstr>PowerPoint 演示文稿</vt:lpstr>
      <vt:lpstr>PowerPoint 演示文稿</vt:lpstr>
      <vt:lpstr>（二）随机事件间的关系及运算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 </vt:lpstr>
      <vt:lpstr>PowerPoint 演示文稿</vt:lpstr>
      <vt:lpstr>PowerPoint 演示文稿</vt:lpstr>
      <vt:lpstr>PowerPoint 演示文稿</vt:lpstr>
    </vt:vector>
  </TitlesOfParts>
  <Company>jldxnxb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第一节 随机试验</dc:title>
  <dc:creator>吉林大学农学部数学教研室</dc:creator>
  <cp:lastModifiedBy>Administrator</cp:lastModifiedBy>
  <cp:revision>424</cp:revision>
  <dcterms:created xsi:type="dcterms:W3CDTF">2000-02-11T01:32:08Z</dcterms:created>
  <dcterms:modified xsi:type="dcterms:W3CDTF">2022-03-06T11:53:28Z</dcterms:modified>
</cp:coreProperties>
</file>