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handoutMasterIdLst>
    <p:handoutMasterId r:id="rId24"/>
  </p:handoutMasterIdLst>
  <p:sldIdLst>
    <p:sldId id="292" r:id="rId2"/>
    <p:sldId id="279" r:id="rId3"/>
    <p:sldId id="286" r:id="rId4"/>
    <p:sldId id="277" r:id="rId5"/>
    <p:sldId id="287" r:id="rId6"/>
    <p:sldId id="257" r:id="rId7"/>
    <p:sldId id="283" r:id="rId8"/>
    <p:sldId id="291" r:id="rId9"/>
    <p:sldId id="281" r:id="rId10"/>
    <p:sldId id="282" r:id="rId11"/>
    <p:sldId id="284" r:id="rId12"/>
    <p:sldId id="285" r:id="rId13"/>
    <p:sldId id="272" r:id="rId14"/>
    <p:sldId id="261" r:id="rId15"/>
    <p:sldId id="280" r:id="rId16"/>
    <p:sldId id="294" r:id="rId17"/>
    <p:sldId id="295" r:id="rId18"/>
    <p:sldId id="298" r:id="rId19"/>
    <p:sldId id="299" r:id="rId20"/>
    <p:sldId id="300" r:id="rId21"/>
    <p:sldId id="301" r:id="rId22"/>
    <p:sldId id="288" r:id="rId23"/>
  </p:sldIdLst>
  <p:sldSz cx="9144000" cy="6858000" type="screen4x3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0000"/>
    <a:srgbClr val="000000"/>
    <a:srgbClr val="7360FE"/>
    <a:srgbClr val="7E76E8"/>
    <a:srgbClr val="086D9A"/>
    <a:srgbClr val="51B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54" d="100"/>
          <a:sy n="154" d="100"/>
        </p:scale>
        <p:origin x="2004" y="138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700086B-E237-4E50-BB66-18DF4B197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16BCF7F8-392D-4145-AA79-5FCE0A6A578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761" y="0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967989F3-8A89-4897-82D0-B27051EB56A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662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2AFDF0D2-A378-4081-8210-DA25B8B7331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2C6E23EF-DF6E-410A-8A27-9A8BBB27C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0T03:05:04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12368 15543 19343 0,'0'0'1728'0,"0"0"-1392"0,0 0-336 0,0 0 0 15,0 0 880-15,0 0 96 0,0 0 32 0,0 0 0 31,0 0-1904-31,0 0-384 0,0 0-80 0,0 0-16 0,0 0 800 0,0 0 176 0,0 0 16 0,9 2 16 16,-9-2 368-16,9 5 0 0,-9-5 0 0,10 2 0 16,-1 3 0-16,-1 0 0 0,-8-5 0 0,9 4 128 15,2 1-128-15,-1 0 0 0,0 1 0 0,0-2 0 16,-1 0 0-16,1 1 0 0,1-1 0 0,0 1 0 16,-2-2 0-16,1 1 0 0,0 1 0 0,0-1 0 15,0-1 0-15,1 2 0 0,0-1 0 0,-1 1 0 16,-1-1 0-16,1 2 0 0,0-1 0 0,1 1 0 15,0-1 0-15,1 1 0 0,-1-2 0 0,0 1 0 16,0 0 0-16,1-1 0 0,0 0 0 0,2 0 0 0,2 0 144 16,1 0-144-16,1-2 160 0,2-1-160 15,2 1 208-15,1 1-48 0,-1 1-16 0,1-1 0 0,0 0-144 0,2 2 0 16,-2-1 0-16,0 1 128 0,-2-1-128 0,0 1 0 16,0 1 0-16,1-1 0 0,1 0 128 0,0-1 0 15,-1 1 0-15,1 0 0 0,3 1-128 0,-1-2 0 16,0 0 0-16,3 0 0 0,1-1 0 0,2-1 0 15,1 0 160-15,0 2-160 0,-1-3 208 0,-1 0-64 16,-2 0-16-16,2 1 0 0,1-1 0 0,-2 0 0 16,0-1 0-16,0 2 0 0,0 0-128 0,1 0 128 15,2-1-128-15,1 0 128 0,0-1-128 0,2 1 0 16,0 0 0-16,-1-1 128 0,-1-1-128 0,1-1 128 16,2-1-128-16,-1-1 128 0,0 1 32 0,1 0 0 15,1 0 0-15,0-2 0 0,2 1-160 0,-1-3 0 0,2-1 0 16,-2 1 128-16,-2-1 112 0,1 0 16 15,-1 1 0-15,-1 0 0 0,-5 0 16 0,2 1 16 0,1 0 0 0,1 0 0 16,1-2-80-16,1-2-16 0,1 0 0 0,-1 0 0 16,3 2-192-16,-4-2 0 0,-3 0 128 0,1-2-128 15,0 0 192-15,-3-1-16 0,1 1 0 0,0-1 0 16,0 0 0-16,-1 0 0 0,-1 0 0 0,0-1 0 16,-2 0-16-16,1 0 0 0,-1-3 0 0,0 0 0 15,-4-3 32-15,0 1 16 0,-4-2 0 0,-1 1 0 16,0 2-48-16,0-2-16 0,-1-2 0 0,0 1 0 15,-2 1 0-15,-1-2 0 0,0-3 0 0,-1 2 0 16,-1 0 48-16,0-1 16 0,-1-1 0 0,-1 2 0 16,0 0 48-16,-1 0 0 0,-3 0 0 0,0 0 0 15,-1 0 128-15,0 0 16 0,-2-2 16 0,-1 1 0 0,-2 0-192 16,-1 0-32-16,-1-1-16 0,0-1 0 0,-2 1 96 0,0-1 32 16,-2-1 0-16,1 0 0 0,-1-1-80 0,1 0-16 15,-2-2 0-15,1 0 0 0,-2-1-208 0,0 1 0 16,-1 0-192-16,2 2 192 0,0 3 0 0,-2 2 0 15,1 1 0-15,-1 1 144 0,-1 0 64 0,-1 0 16 16,-1-1 0-16,0 0 0 0,0 1-224 0,-2-2-160 16,-1-1 32-16,0 0 0 0,-3 2-64 0,-1-1-16 15,-3 0 0-15,0-2 0 0,-2 1 80 0,0 0 128 16,0 2-208-16,1 2 80 0,-1 2 128 0,2 1 0 16,0 1 0-16,2 0 0 0,-1 2 0 0,1 1 0 15,0 1 160-15,-2-2-160 0,-2 1 0 0,1 0 0 16,1 0 0-16,1 2-160 0,-3 0 160 0,-2 0 0 0,-1 1-144 15,-3 0 144-15,-2 0-160 0,0-1 160 0,-2 1-208 16,1 0 80-16,0 0-32 0,-1 2 0 0,-2 0 0 16,0 1 0-16,-2 1 16 0,0 0 0 0,-3 1 0 0,-1-1 0 15,-2 2 144-15,0-2 0 0,2 1 0 0,-1-1-128 16,2 2 128-16,-1 2 0 0,0 1 128 0,-1 2-128 16,-1 1 0-16,0 0 0 0,-2 0 0 0,0 0 0 15,0 1 0-15,0 0 0 0,4 2-144 0,-4 2 144 16,2 0-192-16,0 3 48 0,0 1 0 0,-1 1 0 15,0-2-48-15,0-1-16 0,0 1 0 0,3 0 0 16,3 1 208-16,3-1-176 0,3 1 176 0,3 1-160 16,0 1 160-16,2 0 0 0,2-2 128 0,0 1-128 15,-4 0 0-15,0 2 144 0,1 1-144 0,-2 1 0 16,-2-1 0-16,1 2 0 0,1-1 0 0,2 2 0 0,1 1 0 16,0 0 0-16,1 2 0 0,2 0 0 0,-3-1 0 15,2 2 0-15,-1 0 0 0,2 0 0 0,-3-1 0 16,2 0 0-16,-3-3 0 0,3 0 0 0,-1 1 0 0,2-1 0 15,3 1 0-15,0-1 0 0,3-4 0 0,1 1 0 16,1 2 0-16,1 1-144 0,1 0 144 0,-1 2 0 16,1 0 0-16,0 2 0 0,0 1 0 0,1 1 0 15,-1 0 0-15,1 1-128 0,0-1 128 0,0 0 0 16,0-1 0-16,1-1-128 0,0-1 128 0,0 0 0 16,0-2 0-16,0-1-128 0,1 1 128 0,2-1 0 15,2-1-144-15,-1 1 144 0,1-1-192 0,2 1 48 16,-1-2 0-16,3 2 0 0,0-1 0 0,2 0 0 0,-1 2 0 0,1 1 0 15,-2 1 144-15,2-1-128 16,0 0 128-16,1 0-128 0,0 1 128 0,0-1 0 0,-1-2 0 0,2 1-128 16,-1 0 128-16,1-2 0 0,3 0 0 15,-1-1 0-15,-1 2 0 0,1-1-128 0,0-2 128 0,2 1-128 16,-2 0 128-16,1-1 0 0,1 0 0 0,1-1 0 16,-1-1-128-16,2 0 128 0,-1-1-128 0,2 0 128 15,-1 1 0-15,1 0-128 0,-1 0 128 0,-1-1 0 16,1 0 0-16,0 0-128 0,1-2 128 0,0 0 0 15,1-1-128-15,0 1 128 0,-2-4-128 0,1 2 128 16,1 0 0-16,-1-1 0 0,2 0 0 0,0 0 0 16,-1-1 0-16,1 1 0 0,0-1 144 0,2 1-144 15,0-1 0-15,-1-1 0 0,-1 1 0 0,0-1 0 16,-9-5 0-16,12 7 0 0,0-1 0 0,0 0 0 16,0-1 0-16,0 1 0 0,1-1 0 0,-1 1 0 0,0-1 0 15,1 1 0-15,0-2 0 0,0 1 0 0,1-2 0 0,-1 0 0 16,0 0 0-16,-1 1 0 0,0-1 0 15,0 0 0-15,-1 1 0 0,0-1 0 0,1 0 0 0,-1 1 0 16,0-2 0-16,0 1 0 0,0 0 0 0,0 1 0 16,-1-2 0-16,-1 0 0 0,-9-2 128 0,11 3-128 15,-1 1 0-15,-1-3 0 0,-9-1 128 0,10 1-128 16,-2 0 0-16,-8-1 0 0,0 0 0 0,10 1 0 16,-10-1 0-16,8 2 0 0,-8-2 128 0,0 0-128 15,0 0 0-15,10 2 0 0,-10-2 0 0,0 0 0 16,8 4 0-16,-8-4 0 0,0 0 0 0,10 1-224 15,-1 1 16-15,-9-2-7520 0,0 0-1488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981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2267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3121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2690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570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068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5049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364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3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465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780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3" name="Rectangle 7">
            <a:extLst>
              <a:ext uri="{FF2B5EF4-FFF2-40B4-BE49-F238E27FC236}">
                <a16:creationId xmlns:a16="http://schemas.microsoft.com/office/drawing/2014/main" id="{96B86309-E7D0-484E-988E-C2DDF243281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5288" y="392113"/>
            <a:ext cx="8353425" cy="611981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5882"/>
                  <a:invGamma/>
                  <a:alpha val="56000"/>
                </a:schemeClr>
              </a:gs>
              <a:gs pos="50000">
                <a:schemeClr val="bg1">
                  <a:alpha val="89000"/>
                </a:schemeClr>
              </a:gs>
              <a:gs pos="100000">
                <a:schemeClr val="bg1">
                  <a:gamma/>
                  <a:shade val="65882"/>
                  <a:invGamma/>
                  <a:alpha val="56000"/>
                </a:schemeClr>
              </a:gs>
            </a:gsLst>
            <a:lin ang="5400000" scaled="1"/>
          </a:gradFill>
          <a:ln w="19050">
            <a:solidFill>
              <a:srgbClr val="086D9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4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12" Type="http://schemas.openxmlformats.org/officeDocument/2006/relationships/image" Target="../media/image31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9.wmf"/><Relationship Id="rId1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image" Target="../media/image44.png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11" Type="http://schemas.openxmlformats.org/officeDocument/2006/relationships/image" Target="../media/image38.emf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34.emf"/><Relationship Id="rId9" Type="http://schemas.openxmlformats.org/officeDocument/2006/relationships/image" Target="../media/image37.png"/><Relationship Id="rId14" Type="http://schemas.openxmlformats.org/officeDocument/2006/relationships/image" Target="../media/image4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0.png"/><Relationship Id="rId4" Type="http://schemas.openxmlformats.org/officeDocument/2006/relationships/image" Target="../media/image4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51.wmf"/><Relationship Id="rId2" Type="http://schemas.openxmlformats.org/officeDocument/2006/relationships/oleObject" Target="../embeddings/oleObject33.bin"/><Relationship Id="rId16" Type="http://schemas.openxmlformats.org/officeDocument/2006/relationships/oleObject" Target="../embeddings/oleObject4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3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51.bin"/><Relationship Id="rId3" Type="http://schemas.openxmlformats.org/officeDocument/2006/relationships/image" Target="../media/image55.e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62.wmf"/><Relationship Id="rId2" Type="http://schemas.openxmlformats.org/officeDocument/2006/relationships/oleObject" Target="../embeddings/oleObject43.bin"/><Relationship Id="rId16" Type="http://schemas.openxmlformats.org/officeDocument/2006/relationships/oleObject" Target="../embeddings/oleObject5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9.wmf"/><Relationship Id="rId5" Type="http://schemas.openxmlformats.org/officeDocument/2006/relationships/image" Target="../media/image56.e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63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4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9.wmf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4.bin"/><Relationship Id="rId3" Type="http://schemas.openxmlformats.org/officeDocument/2006/relationships/image" Target="../media/image64.emf"/><Relationship Id="rId21" Type="http://schemas.openxmlformats.org/officeDocument/2006/relationships/image" Target="../media/image73.wmf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71.emf"/><Relationship Id="rId25" Type="http://schemas.openxmlformats.org/officeDocument/2006/relationships/image" Target="../media/image75.wmf"/><Relationship Id="rId2" Type="http://schemas.openxmlformats.org/officeDocument/2006/relationships/oleObject" Target="../embeddings/oleObject52.bin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8.wmf"/><Relationship Id="rId24" Type="http://schemas.openxmlformats.org/officeDocument/2006/relationships/oleObject" Target="../embeddings/oleObject63.bin"/><Relationship Id="rId5" Type="http://schemas.openxmlformats.org/officeDocument/2006/relationships/image" Target="../media/image65.wmf"/><Relationship Id="rId15" Type="http://schemas.openxmlformats.org/officeDocument/2006/relationships/image" Target="../media/image70.wmf"/><Relationship Id="rId23" Type="http://schemas.openxmlformats.org/officeDocument/2006/relationships/image" Target="../media/image74.wmf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72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7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73.bin"/><Relationship Id="rId3" Type="http://schemas.openxmlformats.org/officeDocument/2006/relationships/image" Target="../media/image77.emf"/><Relationship Id="rId21" Type="http://schemas.openxmlformats.org/officeDocument/2006/relationships/image" Target="../media/image85.wmf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83.wmf"/><Relationship Id="rId2" Type="http://schemas.openxmlformats.org/officeDocument/2006/relationships/oleObject" Target="../embeddings/oleObject65.bin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80.wmf"/><Relationship Id="rId5" Type="http://schemas.openxmlformats.org/officeDocument/2006/relationships/image" Target="../media/image78.wmf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69.bin"/><Relationship Id="rId19" Type="http://schemas.openxmlformats.org/officeDocument/2006/relationships/image" Target="../media/image84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7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emf"/><Relationship Id="rId4" Type="http://schemas.openxmlformats.org/officeDocument/2006/relationships/oleObject" Target="../embeddings/oleObject7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0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8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2.wmf"/><Relationship Id="rId18" Type="http://schemas.openxmlformats.org/officeDocument/2006/relationships/image" Target="../media/image25.png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4.w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6C451B3-E8B3-4E9A-8934-189EDB5C3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2678113"/>
            <a:ext cx="6683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2.2   </a:t>
            </a:r>
            <a:r>
              <a:rPr kumimoji="1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离散型随机变量及其概率分布      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DCB6B04-0F11-48DD-A85D-05254BD90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1982788"/>
            <a:ext cx="5345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2.1    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随机变量的分布函数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3A4CC50-F1D1-4CBB-B848-1BEE99454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3394075"/>
            <a:ext cx="6567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2.3     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连续型随机变量及其概率密度</a:t>
            </a:r>
            <a:r>
              <a:rPr kumimoji="1" lang="zh-CN" altLang="en-US"/>
              <a:t> 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A7F9746-CC3F-4FAD-8529-92E4D37F1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08050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第二章  随机变量及其分布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BCE744D-97EA-453B-A3FF-B298887A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5" y="4065588"/>
            <a:ext cx="40941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2.4     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几种常用的分布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E692985-CD6C-49CD-BE61-1EE4F63C0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5" y="4762500"/>
            <a:ext cx="5280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2.5     </a:t>
            </a: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随机变量的函数的分布</a:t>
            </a:r>
          </a:p>
        </p:txBody>
      </p:sp>
    </p:spTree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269243DB-4AD5-41BF-A90C-9804765C0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78374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在有两个孩子的家庭中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考虑其性别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共有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4   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个样本点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1987" name="Object 3">
            <a:extLst>
              <a:ext uri="{FF2B5EF4-FFF2-40B4-BE49-F238E27FC236}">
                <a16:creationId xmlns:a16="http://schemas.microsoft.com/office/drawing/2014/main" id="{D48DFF52-0F62-46FE-B2AA-80BBC5A7D3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163" y="1844675"/>
          <a:ext cx="81375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975100" imgH="228600" progId="Equation.3">
                  <p:embed/>
                </p:oleObj>
              </mc:Choice>
              <mc:Fallback>
                <p:oleObj name="公式" r:id="rId2" imgW="3975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1844675"/>
                        <a:ext cx="81375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4">
            <a:extLst>
              <a:ext uri="{FF2B5EF4-FFF2-40B4-BE49-F238E27FC236}">
                <a16:creationId xmlns:a16="http://schemas.microsoft.com/office/drawing/2014/main" id="{8D1D3422-F81B-44D8-ACE0-C1AB54DA5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14600"/>
            <a:ext cx="668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若用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表示该家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女孩子的个数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时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则有</a:t>
            </a:r>
          </a:p>
        </p:txBody>
      </p:sp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id="{0A13F058-B656-4BCC-A6E1-EA930BE0E0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508686"/>
              </p:ext>
            </p:extLst>
          </p:nvPr>
        </p:nvGraphicFramePr>
        <p:xfrm>
          <a:off x="782638" y="3141663"/>
          <a:ext cx="15398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228600" progId="Equation.DSMT4">
                  <p:embed/>
                </p:oleObj>
              </mc:Choice>
              <mc:Fallback>
                <p:oleObj name="Equation" r:id="rId4" imgW="6984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3141663"/>
                        <a:ext cx="15398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>
            <a:extLst>
              <a:ext uri="{FF2B5EF4-FFF2-40B4-BE49-F238E27FC236}">
                <a16:creationId xmlns:a16="http://schemas.microsoft.com/office/drawing/2014/main" id="{49431793-FA45-44F3-8E6F-B402828A64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71295"/>
              </p:ext>
            </p:extLst>
          </p:nvPr>
        </p:nvGraphicFramePr>
        <p:xfrm>
          <a:off x="2570163" y="3141663"/>
          <a:ext cx="15128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228600" progId="Equation.DSMT4">
                  <p:embed/>
                </p:oleObj>
              </mc:Choice>
              <mc:Fallback>
                <p:oleObj name="Equation" r:id="rId6" imgW="6858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3141663"/>
                        <a:ext cx="15128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>
            <a:extLst>
              <a:ext uri="{FF2B5EF4-FFF2-40B4-BE49-F238E27FC236}">
                <a16:creationId xmlns:a16="http://schemas.microsoft.com/office/drawing/2014/main" id="{8DB69133-608A-4D62-BA5B-6A2C8D3E6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30769"/>
              </p:ext>
            </p:extLst>
          </p:nvPr>
        </p:nvGraphicFramePr>
        <p:xfrm>
          <a:off x="4265613" y="3141663"/>
          <a:ext cx="15113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85800" imgH="228600" progId="Equation.DSMT4">
                  <p:embed/>
                </p:oleObj>
              </mc:Choice>
              <mc:Fallback>
                <p:oleObj name="Equation" r:id="rId8" imgW="6858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3141663"/>
                        <a:ext cx="15113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>
            <a:extLst>
              <a:ext uri="{FF2B5EF4-FFF2-40B4-BE49-F238E27FC236}">
                <a16:creationId xmlns:a16="http://schemas.microsoft.com/office/drawing/2014/main" id="{5C0900E2-4909-49F2-9993-EC4605CD75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219857"/>
              </p:ext>
            </p:extLst>
          </p:nvPr>
        </p:nvGraphicFramePr>
        <p:xfrm>
          <a:off x="6081713" y="3141663"/>
          <a:ext cx="15954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3600" imgH="228600" progId="Equation.DSMT4">
                  <p:embed/>
                </p:oleObj>
              </mc:Choice>
              <mc:Fallback>
                <p:oleObj name="Equation" r:id="rId10" imgW="7236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3141663"/>
                        <a:ext cx="15954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Rectangle 9">
            <a:extLst>
              <a:ext uri="{FF2B5EF4-FFF2-40B4-BE49-F238E27FC236}">
                <a16:creationId xmlns:a16="http://schemas.microsoft.com/office/drawing/2014/main" id="{F9F62B4F-1D22-4547-AA9C-8ABEF092792B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38200" y="3810000"/>
            <a:ext cx="3294492" cy="523220"/>
          </a:xfrm>
          <a:prstGeom prst="rect">
            <a:avLst/>
          </a:prstGeom>
          <a:blipFill rotWithShape="1">
            <a:blip r:embed="rId12"/>
            <a:stretch>
              <a:fillRect l="-3889" t="-15116" r="-2778" b="-3255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charset="0"/>
              </a:rPr>
              <a:t> </a:t>
            </a:r>
          </a:p>
        </p:txBody>
      </p:sp>
      <p:graphicFrame>
        <p:nvGraphicFramePr>
          <p:cNvPr id="41997" name="Object 13">
            <a:extLst>
              <a:ext uri="{FF2B5EF4-FFF2-40B4-BE49-F238E27FC236}">
                <a16:creationId xmlns:a16="http://schemas.microsoft.com/office/drawing/2014/main" id="{A8BD1905-70AB-4323-9C16-875847F223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439621"/>
              </p:ext>
            </p:extLst>
          </p:nvPr>
        </p:nvGraphicFramePr>
        <p:xfrm>
          <a:off x="2511425" y="4494213"/>
          <a:ext cx="4148138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828800" imgH="711000" progId="Equation.DSMT4">
                  <p:embed/>
                </p:oleObj>
              </mc:Choice>
              <mc:Fallback>
                <p:oleObj name="Equation" r:id="rId13" imgW="1828800" imgH="711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4494213"/>
                        <a:ext cx="4148138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E3EC935-BD8B-4576-A534-06BEF1051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76200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设盒中有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个球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(2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白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黑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从中任抽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个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B1C11A82-CCA9-4A0F-AA91-E0A65985C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47888"/>
            <a:ext cx="2773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是一个随机变量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8119BF58-B233-48A5-A9C8-E965E5838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3335338"/>
            <a:ext cx="7632700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设某射手每次射击打中目标的概率是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0.8,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现该射手射了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次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</a:p>
        </p:txBody>
      </p:sp>
      <p:sp>
        <p:nvSpPr>
          <p:cNvPr id="44040" name="Rectangle 8">
            <a:extLst>
              <a:ext uri="{FF2B5EF4-FFF2-40B4-BE49-F238E27FC236}">
                <a16:creationId xmlns:a16="http://schemas.microsoft.com/office/drawing/2014/main" id="{38949D66-1989-4FF0-ACA7-CDCDE6082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043488"/>
            <a:ext cx="2773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是一个随机变量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4041" name="Text Box 9">
            <a:extLst>
              <a:ext uri="{FF2B5EF4-FFF2-40B4-BE49-F238E27FC236}">
                <a16:creationId xmlns:a16="http://schemas.microsoft.com/office/drawing/2014/main" id="{D1C7967B-7E5A-4C12-A50F-80EAB7521A9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570288" y="2133600"/>
            <a:ext cx="4602112" cy="523220"/>
          </a:xfrm>
          <a:prstGeom prst="rect">
            <a:avLst/>
          </a:prstGeom>
          <a:blipFill rotWithShape="1">
            <a:blip r:embed="rId2"/>
            <a:stretch>
              <a:fillRect l="-2781" t="-15116" b="-3255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charset="0"/>
              </a:rPr>
              <a:t> </a:t>
            </a:r>
          </a:p>
        </p:txBody>
      </p:sp>
      <p:graphicFrame>
        <p:nvGraphicFramePr>
          <p:cNvPr id="44042" name="Object 10">
            <a:extLst>
              <a:ext uri="{FF2B5EF4-FFF2-40B4-BE49-F238E27FC236}">
                <a16:creationId xmlns:a16="http://schemas.microsoft.com/office/drawing/2014/main" id="{4AF3099E-0A90-46F2-91C4-FD5FFB6190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2765425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7310" imgH="333465" progId="Equation.3">
                  <p:embed/>
                </p:oleObj>
              </mc:Choice>
              <mc:Fallback>
                <p:oleObj name="Equation" r:id="rId3" imgW="257310" imgH="33346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765425"/>
                        <a:ext cx="29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>
            <a:extLst>
              <a:ext uri="{FF2B5EF4-FFF2-40B4-BE49-F238E27FC236}">
                <a16:creationId xmlns:a16="http://schemas.microsoft.com/office/drawing/2014/main" id="{6646A72B-3421-4327-A115-9F89C3362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6363" y="2765425"/>
          <a:ext cx="266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8690" imgH="333465" progId="Equation.3">
                  <p:embed/>
                </p:oleObj>
              </mc:Choice>
              <mc:Fallback>
                <p:oleObj name="Equation" r:id="rId5" imgW="228690" imgH="33346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3" y="2765425"/>
                        <a:ext cx="266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2">
            <a:extLst>
              <a:ext uri="{FF2B5EF4-FFF2-40B4-BE49-F238E27FC236}">
                <a16:creationId xmlns:a16="http://schemas.microsoft.com/office/drawing/2014/main" id="{A9D8912E-69BC-4EBB-9840-376F407445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8213" y="2765425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7310" imgH="276315" progId="Equation.3">
                  <p:embed/>
                </p:oleObj>
              </mc:Choice>
              <mc:Fallback>
                <p:oleObj name="Equation" r:id="rId7" imgW="257310" imgH="27631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2765425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5" name="Rectangle 13">
            <a:extLst>
              <a:ext uri="{FF2B5EF4-FFF2-40B4-BE49-F238E27FC236}">
                <a16:creationId xmlns:a16="http://schemas.microsoft.com/office/drawing/2014/main" id="{5F18F538-9C1B-459C-BBF1-4E39257C2C2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722688" y="5043488"/>
            <a:ext cx="4496744" cy="523220"/>
          </a:xfrm>
          <a:prstGeom prst="rect">
            <a:avLst/>
          </a:prstGeom>
          <a:blipFill rotWithShape="1">
            <a:blip r:embed="rId9"/>
            <a:stretch>
              <a:fillRect l="-2849" t="-15116" r="-2171" b="-3255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charset="0"/>
              </a:rPr>
              <a:t> </a:t>
            </a:r>
          </a:p>
        </p:txBody>
      </p:sp>
      <p:graphicFrame>
        <p:nvGraphicFramePr>
          <p:cNvPr id="44046" name="Object 14">
            <a:extLst>
              <a:ext uri="{FF2B5EF4-FFF2-40B4-BE49-F238E27FC236}">
                <a16:creationId xmlns:a16="http://schemas.microsoft.com/office/drawing/2014/main" id="{C274C0DA-0AB5-4811-B0D5-FE025D355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638800"/>
          <a:ext cx="370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67140" imgH="352335" progId="Equation.3">
                  <p:embed/>
                </p:oleObj>
              </mc:Choice>
              <mc:Fallback>
                <p:oleObj name="Equation" r:id="rId10" imgW="3667140" imgH="35233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638800"/>
                        <a:ext cx="3708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F818A5A-FFD6-4400-963B-EDBBEE6FF4C8}"/>
                  </a:ext>
                </a:extLst>
              </p:cNvPr>
              <p:cNvSpPr txBox="1"/>
              <p:nvPr/>
            </p:nvSpPr>
            <p:spPr>
              <a:xfrm>
                <a:off x="2483768" y="1483781"/>
                <a:ext cx="3725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</a:rPr>
                  <a:t>抽到的白球数，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F818A5A-FFD6-4400-963B-EDBBEE6FF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483781"/>
                <a:ext cx="3725764" cy="430887"/>
              </a:xfrm>
              <a:prstGeom prst="rect">
                <a:avLst/>
              </a:prstGeom>
              <a:blipFill>
                <a:blip r:embed="rId13"/>
                <a:stretch>
                  <a:fillRect l="-163" t="-29577" r="-5229" b="-45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83BE52B-87AA-46AE-8FA1-116A7F7A59AE}"/>
                  </a:ext>
                </a:extLst>
              </p:cNvPr>
              <p:cNvSpPr txBox="1"/>
              <p:nvPr/>
            </p:nvSpPr>
            <p:spPr>
              <a:xfrm>
                <a:off x="2480497" y="4437717"/>
                <a:ext cx="41830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altLang="zh-CN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射中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</a:rPr>
                  <a:t>目标的次数，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83BE52B-87AA-46AE-8FA1-116A7F7A5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497" y="4437717"/>
                <a:ext cx="4183005" cy="430887"/>
              </a:xfrm>
              <a:prstGeom prst="rect">
                <a:avLst/>
              </a:prstGeom>
              <a:blipFill>
                <a:blip r:embed="rId14"/>
                <a:stretch>
                  <a:fillRect l="-146" t="-29577" r="-4519" b="-43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utoUpdateAnimBg="0"/>
      <p:bldP spid="44038" grpId="0" autoUpdateAnimBg="0"/>
      <p:bldP spid="44040" grpId="0" autoUpdateAnimBg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4DCEB90-9128-47AB-9B01-E6F5D0E43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703263"/>
            <a:ext cx="765175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设某射手每次射击打中目标的概率是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0.8,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现该射手不断向目标射击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直到击中目标为止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25EB0429-D102-4F7B-8DEB-D7682209A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124200"/>
            <a:ext cx="2773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是一个随机变量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243EB8FE-B8A0-4CD0-96FF-C418322321F7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27088" y="3886200"/>
            <a:ext cx="4496744" cy="523220"/>
          </a:xfrm>
          <a:prstGeom prst="rect">
            <a:avLst/>
          </a:prstGeom>
          <a:blipFill rotWithShape="1">
            <a:blip r:embed="rId2"/>
            <a:stretch>
              <a:fillRect l="-2849" t="-15294" r="-2171" b="-32941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charset="0"/>
              </a:rPr>
              <a:t> </a:t>
            </a:r>
          </a:p>
        </p:txBody>
      </p:sp>
      <p:graphicFrame>
        <p:nvGraphicFramePr>
          <p:cNvPr id="45062" name="Object 6">
            <a:extLst>
              <a:ext uri="{FF2B5EF4-FFF2-40B4-BE49-F238E27FC236}">
                <a16:creationId xmlns:a16="http://schemas.microsoft.com/office/drawing/2014/main" id="{FB422125-44F1-4C87-AD93-D8B9E392E4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4876800"/>
          <a:ext cx="254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05060" imgH="352335" progId="Equation.3">
                  <p:embed/>
                </p:oleObj>
              </mc:Choice>
              <mc:Fallback>
                <p:oleObj name="Equation" r:id="rId3" imgW="2505060" imgH="3523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876800"/>
                        <a:ext cx="254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C8B5838-9AAF-4ED7-B579-D7C2A4C40029}"/>
                  </a:ext>
                </a:extLst>
              </p:cNvPr>
              <p:cNvSpPr txBox="1"/>
              <p:nvPr/>
            </p:nvSpPr>
            <p:spPr>
              <a:xfrm>
                <a:off x="2699792" y="2225933"/>
                <a:ext cx="35682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>
                    <a:solidFill>
                      <a:srgbClr val="0000FF"/>
                    </a:solidFill>
                  </a:rPr>
                  <a:t>=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所需射击次数，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C8B5838-9AAF-4ED7-B579-D7C2A4C40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225933"/>
                <a:ext cx="3568285" cy="430887"/>
              </a:xfrm>
              <a:prstGeom prst="rect">
                <a:avLst/>
              </a:prstGeom>
              <a:blipFill>
                <a:blip r:embed="rId6"/>
                <a:stretch>
                  <a:fillRect l="-171" t="-29577" r="-5470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>
            <a:extLst>
              <a:ext uri="{FF2B5EF4-FFF2-40B4-BE49-F238E27FC236}">
                <a16:creationId xmlns:a16="http://schemas.microsoft.com/office/drawing/2014/main" id="{5D4DAB9D-313F-4855-9882-0960E58DA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12788"/>
            <a:ext cx="3344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随机变量的分类</a:t>
            </a:r>
          </a:p>
        </p:txBody>
      </p:sp>
      <p:sp>
        <p:nvSpPr>
          <p:cNvPr id="21507" name="Rectangle 2051">
            <a:extLst>
              <a:ext uri="{FF2B5EF4-FFF2-40B4-BE49-F238E27FC236}">
                <a16:creationId xmlns:a16="http://schemas.microsoft.com/office/drawing/2014/main" id="{9E2CC959-223D-479E-8BEB-1F15EF4AD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19313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离散型</a:t>
            </a:r>
          </a:p>
        </p:txBody>
      </p:sp>
      <p:sp>
        <p:nvSpPr>
          <p:cNvPr id="21508" name="Rectangle 2052">
            <a:extLst>
              <a:ext uri="{FF2B5EF4-FFF2-40B4-BE49-F238E27FC236}">
                <a16:creationId xmlns:a16="http://schemas.microsoft.com/office/drawing/2014/main" id="{07F53144-4C94-4520-BDB8-793CFFCD5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05200"/>
            <a:ext cx="8077200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离散型</a:t>
            </a:r>
            <a:r>
              <a:rPr kumimoji="1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随机变量所取的可能值是有限多个或</a:t>
            </a:r>
          </a:p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无限可列个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叫做离散型随机变量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1509" name="Rectangle 2053">
            <a:extLst>
              <a:ext uri="{FF2B5EF4-FFF2-40B4-BE49-F238E27FC236}">
                <a16:creationId xmlns:a16="http://schemas.microsoft.com/office/drawing/2014/main" id="{4E5E5CAE-8548-4FCB-8535-14F7C2940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3393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观察掷一个骰子出现的点数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1510" name="Rectangle 2054">
            <a:extLst>
              <a:ext uri="{FF2B5EF4-FFF2-40B4-BE49-F238E27FC236}">
                <a16:creationId xmlns:a16="http://schemas.microsoft.com/office/drawing/2014/main" id="{0BBECE47-8671-4505-BF94-50BDEFDBF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562600"/>
            <a:ext cx="4021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随机变量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的可能值是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1514" name="Rectangle 2058">
            <a:extLst>
              <a:ext uri="{FF2B5EF4-FFF2-40B4-BE49-F238E27FC236}">
                <a16:creationId xmlns:a16="http://schemas.microsoft.com/office/drawing/2014/main" id="{59C605CC-BBB4-4469-9E4D-286B10ED1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228725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随机变量</a:t>
            </a:r>
          </a:p>
        </p:txBody>
      </p:sp>
      <p:sp>
        <p:nvSpPr>
          <p:cNvPr id="21515" name="Rectangle 2059">
            <a:extLst>
              <a:ext uri="{FF2B5EF4-FFF2-40B4-BE49-F238E27FC236}">
                <a16:creationId xmlns:a16="http://schemas.microsoft.com/office/drawing/2014/main" id="{96006F1C-6F26-4B79-A932-95F20D55E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981325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连续型</a:t>
            </a:r>
          </a:p>
        </p:txBody>
      </p:sp>
      <p:grpSp>
        <p:nvGrpSpPr>
          <p:cNvPr id="21520" name="Group 2064">
            <a:extLst>
              <a:ext uri="{FF2B5EF4-FFF2-40B4-BE49-F238E27FC236}">
                <a16:creationId xmlns:a16="http://schemas.microsoft.com/office/drawing/2014/main" id="{337C9BC2-642E-4655-AA92-382F2A2303DD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762125"/>
            <a:ext cx="1905000" cy="381000"/>
            <a:chOff x="2208" y="1344"/>
            <a:chExt cx="1200" cy="240"/>
          </a:xfrm>
        </p:grpSpPr>
        <p:sp>
          <p:nvSpPr>
            <p:cNvPr id="14355" name="Line 2060">
              <a:extLst>
                <a:ext uri="{FF2B5EF4-FFF2-40B4-BE49-F238E27FC236}">
                  <a16:creationId xmlns:a16="http://schemas.microsoft.com/office/drawing/2014/main" id="{3F47D7A0-E302-4C79-B278-217246E0E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488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6" name="Line 2061">
              <a:extLst>
                <a:ext uri="{FF2B5EF4-FFF2-40B4-BE49-F238E27FC236}">
                  <a16:creationId xmlns:a16="http://schemas.microsoft.com/office/drawing/2014/main" id="{D6AD07B3-2749-45BF-91F8-8961C37A7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7" name="Line 2062">
              <a:extLst>
                <a:ext uri="{FF2B5EF4-FFF2-40B4-BE49-F238E27FC236}">
                  <a16:creationId xmlns:a16="http://schemas.microsoft.com/office/drawing/2014/main" id="{230DAA7A-E3F7-42E6-B89E-183DE1058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8" name="Line 2063">
              <a:extLst>
                <a:ext uri="{FF2B5EF4-FFF2-40B4-BE49-F238E27FC236}">
                  <a16:creationId xmlns:a16="http://schemas.microsoft.com/office/drawing/2014/main" id="{F3986839-5F6A-4142-B24B-D45DE62B6A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21" name="Rectangle 2065">
            <a:extLst>
              <a:ext uri="{FF2B5EF4-FFF2-40B4-BE49-F238E27FC236}">
                <a16:creationId xmlns:a16="http://schemas.microsoft.com/office/drawing/2014/main" id="{91164402-7C83-46DF-9DE3-2C252C7C7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82282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1522" name="Rectangle 2066">
            <a:extLst>
              <a:ext uri="{FF2B5EF4-FFF2-40B4-BE49-F238E27FC236}">
                <a16:creationId xmlns:a16="http://schemas.microsoft.com/office/drawing/2014/main" id="{200CA543-4BAD-4761-9E86-4FA7236E5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562600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1,  2,  3,  4,  5,  6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1523" name="Rectangle 2067">
            <a:extLst>
              <a:ext uri="{FF2B5EF4-FFF2-40B4-BE49-F238E27FC236}">
                <a16:creationId xmlns:a16="http://schemas.microsoft.com/office/drawing/2014/main" id="{9C41E9F0-2B21-4DFF-8D10-DB32D627C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143125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非离散型</a:t>
            </a:r>
          </a:p>
        </p:txBody>
      </p:sp>
      <p:grpSp>
        <p:nvGrpSpPr>
          <p:cNvPr id="21524" name="Group 2068">
            <a:extLst>
              <a:ext uri="{FF2B5EF4-FFF2-40B4-BE49-F238E27FC236}">
                <a16:creationId xmlns:a16="http://schemas.microsoft.com/office/drawing/2014/main" id="{A19CCB46-B955-408F-9F70-63616A4F25DE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600325"/>
            <a:ext cx="1905000" cy="381000"/>
            <a:chOff x="2208" y="1344"/>
            <a:chExt cx="1200" cy="240"/>
          </a:xfrm>
        </p:grpSpPr>
        <p:sp>
          <p:nvSpPr>
            <p:cNvPr id="14351" name="Line 2069">
              <a:extLst>
                <a:ext uri="{FF2B5EF4-FFF2-40B4-BE49-F238E27FC236}">
                  <a16:creationId xmlns:a16="http://schemas.microsoft.com/office/drawing/2014/main" id="{95DB697C-ED5E-4A3B-95BF-6F59B52FE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488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2" name="Line 2070">
              <a:extLst>
                <a:ext uri="{FF2B5EF4-FFF2-40B4-BE49-F238E27FC236}">
                  <a16:creationId xmlns:a16="http://schemas.microsoft.com/office/drawing/2014/main" id="{FA17AF35-1AA8-4DEC-9CBB-43FB5D0A2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3" name="Line 2071">
              <a:extLst>
                <a:ext uri="{FF2B5EF4-FFF2-40B4-BE49-F238E27FC236}">
                  <a16:creationId xmlns:a16="http://schemas.microsoft.com/office/drawing/2014/main" id="{59266BE6-CF5E-4F84-A2B4-F6247708E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4" name="Line 2072">
              <a:extLst>
                <a:ext uri="{FF2B5EF4-FFF2-40B4-BE49-F238E27FC236}">
                  <a16:creationId xmlns:a16="http://schemas.microsoft.com/office/drawing/2014/main" id="{CFB755A5-3297-434E-8034-4725C3C61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29" name="Rectangle 2073">
            <a:extLst>
              <a:ext uri="{FF2B5EF4-FFF2-40B4-BE49-F238E27FC236}">
                <a16:creationId xmlns:a16="http://schemas.microsoft.com/office/drawing/2014/main" id="{7C774330-9181-4AE6-8EFE-06E2B0197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98132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其它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08" grpId="0" autoUpdateAnimBg="0"/>
      <p:bldP spid="21509" grpId="0" autoUpdateAnimBg="0"/>
      <p:bldP spid="21510" grpId="0" autoUpdateAnimBg="0"/>
      <p:bldP spid="21514" grpId="0" autoUpdateAnimBg="0"/>
      <p:bldP spid="21515" grpId="0" autoUpdateAnimBg="0"/>
      <p:bldP spid="21521" grpId="0" autoUpdateAnimBg="0"/>
      <p:bldP spid="21522" grpId="0" autoUpdateAnimBg="0"/>
      <p:bldP spid="21523" grpId="0"/>
      <p:bldP spid="215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5">
            <a:extLst>
              <a:ext uri="{FF2B5EF4-FFF2-40B4-BE49-F238E27FC236}">
                <a16:creationId xmlns:a16="http://schemas.microsoft.com/office/drawing/2014/main" id="{2E50972F-D86F-4665-8EDA-9B3E17EE0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38200"/>
            <a:ext cx="75438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若随机变量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记为 “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连续射击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直至命中时的射击次数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的可能值是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:      </a:t>
            </a:r>
          </a:p>
        </p:txBody>
      </p:sp>
      <p:graphicFrame>
        <p:nvGraphicFramePr>
          <p:cNvPr id="10267" name="Object 27">
            <a:extLst>
              <a:ext uri="{FF2B5EF4-FFF2-40B4-BE49-F238E27FC236}">
                <a16:creationId xmlns:a16="http://schemas.microsoft.com/office/drawing/2014/main" id="{0A1F0128-C82B-47B4-9BA1-27440DA65B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5900" y="2286000"/>
          <a:ext cx="223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0230" imgH="352335" progId="Equation.3">
                  <p:embed/>
                </p:oleObj>
              </mc:Choice>
              <mc:Fallback>
                <p:oleObj name="Equation" r:id="rId2" imgW="2200230" imgH="35233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2286000"/>
                        <a:ext cx="223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8" name="Rectangle 28">
            <a:extLst>
              <a:ext uri="{FF2B5EF4-FFF2-40B4-BE49-F238E27FC236}">
                <a16:creationId xmlns:a16="http://schemas.microsoft.com/office/drawing/2014/main" id="{9415EFF2-72EF-45F2-97D7-0423462EB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75" y="2809875"/>
            <a:ext cx="7621588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设某射手每次射击打中目标的概率是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0.8,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现该射手射了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次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则随机变量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记为“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击中目标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的次数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10271" name="Rectangle 31">
            <a:extLst>
              <a:ext uri="{FF2B5EF4-FFF2-40B4-BE49-F238E27FC236}">
                <a16:creationId xmlns:a16="http://schemas.microsoft.com/office/drawing/2014/main" id="{E7E7ADDD-5992-45ED-8753-991FC5D0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910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的所有可能取值为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0272" name="Object 32">
            <a:extLst>
              <a:ext uri="{FF2B5EF4-FFF2-40B4-BE49-F238E27FC236}">
                <a16:creationId xmlns:a16="http://schemas.microsoft.com/office/drawing/2014/main" id="{392C96F2-BD0B-47B0-A229-3AAAC5D240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105400"/>
          <a:ext cx="359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30" imgH="352335" progId="Equation.3">
                  <p:embed/>
                </p:oleObj>
              </mc:Choice>
              <mc:Fallback>
                <p:oleObj name="Equation" r:id="rId4" imgW="3552930" imgH="352335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05400"/>
                        <a:ext cx="3594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8" grpId="0" autoUpdateAnimBg="0"/>
      <p:bldP spid="1027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56FA709-6C95-45C4-944D-0906D58B6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726598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随机变量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为“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测量某零件尺寸时的测量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误差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48974DA6-66C9-4012-A9C7-8E46E546B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029200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的取值范围为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A05609F9-1F05-4994-B095-D292FEDAE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5038"/>
            <a:ext cx="5399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随机变量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为“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灯泡的寿命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9947" name="Object 11">
            <a:extLst>
              <a:ext uri="{FF2B5EF4-FFF2-40B4-BE49-F238E27FC236}">
                <a16:creationId xmlns:a16="http://schemas.microsoft.com/office/drawing/2014/main" id="{DDECF644-4799-4C06-893C-9ACC293348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984500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0700" imgH="352335" progId="Equation.3">
                  <p:embed/>
                </p:oleObj>
              </mc:Choice>
              <mc:Fallback>
                <p:oleObj name="Equation" r:id="rId2" imgW="1190700" imgH="35233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84500"/>
                        <a:ext cx="123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16">
            <a:extLst>
              <a:ext uri="{FF2B5EF4-FFF2-40B4-BE49-F238E27FC236}">
                <a16:creationId xmlns:a16="http://schemas.microsoft.com/office/drawing/2014/main" id="{D6C6118B-7D4D-45D9-AF06-37E797067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92150"/>
            <a:ext cx="774223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连续型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随机变量所取的可能值可以连续地充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满某个区间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叫做连续型随机变量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39953" name="Rectangle 17">
            <a:extLst>
              <a:ext uri="{FF2B5EF4-FFF2-40B4-BE49-F238E27FC236}">
                <a16:creationId xmlns:a16="http://schemas.microsoft.com/office/drawing/2014/main" id="{1F6B6F29-E393-4878-8E18-37F366664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0838"/>
            <a:ext cx="457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的取值范围为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40" grpId="0" autoUpdateAnimBg="0"/>
      <p:bldP spid="39945" grpId="0" autoUpdateAnimBg="0"/>
      <p:bldP spid="3995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>
            <a:extLst>
              <a:ext uri="{FF2B5EF4-FFF2-40B4-BE49-F238E27FC236}">
                <a16:creationId xmlns:a16="http://schemas.microsoft.com/office/drawing/2014/main" id="{E710CB36-6F79-4EFA-A77B-F37211D6B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28788"/>
            <a:ext cx="7993063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　　对于随机变量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我们不仅要知道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取哪些值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要知道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取这些值的概率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而且更重要的是想知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道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在任意有限区间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a,b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内取值的概率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3731" name="Object 3">
            <a:extLst>
              <a:ext uri="{FF2B5EF4-FFF2-40B4-BE49-F238E27FC236}">
                <a16:creationId xmlns:a16="http://schemas.microsoft.com/office/drawing/2014/main" id="{84E55F69-79A3-44D9-8E54-3A2D48893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4051300"/>
          <a:ext cx="231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400" imgH="419100" progId="Equation.3">
                  <p:embed/>
                </p:oleObj>
              </mc:Choice>
              <mc:Fallback>
                <p:oleObj name="Equation" r:id="rId2" imgW="23114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4051300"/>
                        <a:ext cx="231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707AE9B9-C37C-47DA-A7CD-7798508DF1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051300"/>
          <a:ext cx="3771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71900" imgH="419100" progId="Equation.3">
                  <p:embed/>
                </p:oleObj>
              </mc:Choice>
              <mc:Fallback>
                <p:oleObj name="Equation" r:id="rId4" imgW="37719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51300"/>
                        <a:ext cx="3771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Line 5">
            <a:extLst>
              <a:ext uri="{FF2B5EF4-FFF2-40B4-BE49-F238E27FC236}">
                <a16:creationId xmlns:a16="http://schemas.microsoft.com/office/drawing/2014/main" id="{F742F2DC-3297-458E-80C0-FABC88506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4196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3734" name="Object 6">
            <a:extLst>
              <a:ext uri="{FF2B5EF4-FFF2-40B4-BE49-F238E27FC236}">
                <a16:creationId xmlns:a16="http://schemas.microsoft.com/office/drawing/2014/main" id="{F19ABE38-1C1D-4A05-90C0-42ADD922EB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965700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419100" progId="Equation.3">
                  <p:embed/>
                </p:oleObj>
              </mc:Choice>
              <mc:Fallback>
                <p:oleObj name="Equation" r:id="rId6" imgW="9144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965700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Line 7">
            <a:extLst>
              <a:ext uri="{FF2B5EF4-FFF2-40B4-BE49-F238E27FC236}">
                <a16:creationId xmlns:a16="http://schemas.microsoft.com/office/drawing/2014/main" id="{B1A94B08-48D7-4735-939B-A148E34D9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1425" y="44196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3736" name="Object 8">
            <a:extLst>
              <a:ext uri="{FF2B5EF4-FFF2-40B4-BE49-F238E27FC236}">
                <a16:creationId xmlns:a16="http://schemas.microsoft.com/office/drawing/2014/main" id="{C53925E6-41D3-4E74-B833-974EA4272B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4965700"/>
          <a:ext cx="90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309" imgH="418918" progId="Equation.3">
                  <p:embed/>
                </p:oleObj>
              </mc:Choice>
              <mc:Fallback>
                <p:oleObj name="Equation" r:id="rId8" imgW="901309" imgH="41891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965700"/>
                        <a:ext cx="901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>
            <a:extLst>
              <a:ext uri="{FF2B5EF4-FFF2-40B4-BE49-F238E27FC236}">
                <a16:creationId xmlns:a16="http://schemas.microsoft.com/office/drawing/2014/main" id="{1D168639-A925-4861-809E-D69423E816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5729288"/>
          <a:ext cx="231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11400" imgH="419100" progId="Equation.3">
                  <p:embed/>
                </p:oleObj>
              </mc:Choice>
              <mc:Fallback>
                <p:oleObj name="Equation" r:id="rId10" imgW="23114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5729288"/>
                        <a:ext cx="231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Line 10">
            <a:extLst>
              <a:ext uri="{FF2B5EF4-FFF2-40B4-BE49-F238E27FC236}">
                <a16:creationId xmlns:a16="http://schemas.microsoft.com/office/drawing/2014/main" id="{4F095F97-48C1-40E1-A903-6B736E599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7163" y="5440363"/>
            <a:ext cx="28956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39" name="Rectangle 11">
            <a:extLst>
              <a:ext uri="{FF2B5EF4-FFF2-40B4-BE49-F238E27FC236}">
                <a16:creationId xmlns:a16="http://schemas.microsoft.com/office/drawing/2014/main" id="{D9892FC5-9972-48CD-8A9E-1B10F653A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4965700"/>
            <a:ext cx="99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</a:t>
            </a:r>
          </a:p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  </a:t>
            </a:r>
          </a:p>
        </p:txBody>
      </p:sp>
      <p:graphicFrame>
        <p:nvGraphicFramePr>
          <p:cNvPr id="73740" name="Object 12">
            <a:extLst>
              <a:ext uri="{FF2B5EF4-FFF2-40B4-BE49-F238E27FC236}">
                <a16:creationId xmlns:a16="http://schemas.microsoft.com/office/drawing/2014/main" id="{214255BD-4C35-42EA-8B39-05A2A88A89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5753100"/>
          <a:ext cx="251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14600" imgH="419100" progId="Equation.3">
                  <p:embed/>
                </p:oleObj>
              </mc:Choice>
              <mc:Fallback>
                <p:oleObj name="Equation" r:id="rId12" imgW="25146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753100"/>
                        <a:ext cx="251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41" name="Group 13">
            <a:extLst>
              <a:ext uri="{FF2B5EF4-FFF2-40B4-BE49-F238E27FC236}">
                <a16:creationId xmlns:a16="http://schemas.microsoft.com/office/drawing/2014/main" id="{53EC7D9A-BB2E-4AB5-AA67-BE9A33204CDC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975100"/>
            <a:ext cx="3581400" cy="914400"/>
            <a:chOff x="2208" y="2352"/>
            <a:chExt cx="2256" cy="576"/>
          </a:xfrm>
        </p:grpSpPr>
        <p:sp>
          <p:nvSpPr>
            <p:cNvPr id="17426" name="Rectangle 14">
              <a:extLst>
                <a:ext uri="{FF2B5EF4-FFF2-40B4-BE49-F238E27FC236}">
                  <a16:creationId xmlns:a16="http://schemas.microsoft.com/office/drawing/2014/main" id="{A832244C-C75A-4077-9DF6-A9962C179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352"/>
              <a:ext cx="1056" cy="288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7" name="Rectangle 15">
              <a:extLst>
                <a:ext uri="{FF2B5EF4-FFF2-40B4-BE49-F238E27FC236}">
                  <a16:creationId xmlns:a16="http://schemas.microsoft.com/office/drawing/2014/main" id="{B824F05C-BC68-4B6F-B0E3-1133482ED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352"/>
              <a:ext cx="1056" cy="288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7428" name="Object 16">
              <a:extLst>
                <a:ext uri="{FF2B5EF4-FFF2-40B4-BE49-F238E27FC236}">
                  <a16:creationId xmlns:a16="http://schemas.microsoft.com/office/drawing/2014/main" id="{B58265FC-5019-4EB7-B634-CEB2FECC95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2400"/>
            <a:ext cx="7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80588" imgH="774364" progId="Equation.3">
                    <p:embed/>
                  </p:oleObj>
                </mc:Choice>
                <mc:Fallback>
                  <p:oleObj name="Equation" r:id="rId14" imgW="1180588" imgH="774364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400"/>
                          <a:ext cx="7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46" name="Rectangle 18">
            <a:extLst>
              <a:ext uri="{FF2B5EF4-FFF2-40B4-BE49-F238E27FC236}">
                <a16:creationId xmlns:a16="http://schemas.microsoft.com/office/drawing/2014/main" id="{F05960FE-CB37-4B14-8FD2-3148BFAF2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2956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例如</a:t>
            </a:r>
          </a:p>
        </p:txBody>
      </p:sp>
      <p:graphicFrame>
        <p:nvGraphicFramePr>
          <p:cNvPr id="73747" name="Object 19">
            <a:extLst>
              <a:ext uri="{FF2B5EF4-FFF2-40B4-BE49-F238E27FC236}">
                <a16:creationId xmlns:a16="http://schemas.microsoft.com/office/drawing/2014/main" id="{0E8D3B09-136B-4EA1-9D9A-EDEBBB89B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9900" y="3379788"/>
          <a:ext cx="664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642100" imgH="444500" progId="Equation.3">
                  <p:embed/>
                </p:oleObj>
              </mc:Choice>
              <mc:Fallback>
                <p:oleObj name="Equation" r:id="rId16" imgW="6642100" imgH="4445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379788"/>
                        <a:ext cx="6642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8" name="Text Box 20">
            <a:extLst>
              <a:ext uri="{FF2B5EF4-FFF2-40B4-BE49-F238E27FC236}">
                <a16:creationId xmlns:a16="http://schemas.microsoft.com/office/drawing/2014/main" id="{21E9EB5E-FB38-4248-88A1-BBB62E4CA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214438"/>
            <a:ext cx="3444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概念的</a:t>
            </a:r>
            <a:r>
              <a:rPr kumimoji="1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引入</a:t>
            </a:r>
          </a:p>
        </p:txBody>
      </p:sp>
      <p:sp>
        <p:nvSpPr>
          <p:cNvPr id="17425" name="Text Box 22">
            <a:extLst>
              <a:ext uri="{FF2B5EF4-FFF2-40B4-BE49-F238E27FC236}">
                <a16:creationId xmlns:a16="http://schemas.microsoft.com/office/drawing/2014/main" id="{C659D7DA-70EF-4CB1-9B75-11637409B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6413"/>
            <a:ext cx="79200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tx2"/>
                </a:solidFill>
              </a:rPr>
              <a:t>二、随机变量的分布函数及性质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  <p:bldP spid="73739" grpId="0" autoUpdateAnimBg="0"/>
      <p:bldP spid="73746" grpId="0" autoUpdateAnimBg="0"/>
      <p:bldP spid="7374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2BBE583-C40E-4577-8307-77FC8AA26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604838"/>
            <a:ext cx="3344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分布函数的定义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6DE8037-7177-4247-AA9E-61F9D223D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734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B9791908-D012-4583-AF04-EAB56AED1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35450"/>
            <a:ext cx="79248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1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(1)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分布函数主要研究随机变量在某一区间内取值的概率情况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4757" name="Object 5">
            <a:extLst>
              <a:ext uri="{FF2B5EF4-FFF2-40B4-BE49-F238E27FC236}">
                <a16:creationId xmlns:a16="http://schemas.microsoft.com/office/drawing/2014/main" id="{EF1679BC-E37D-4874-B15D-E05E5FDD65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368425"/>
          <a:ext cx="73787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378700" imgH="1460500" progId="Equation.3">
                  <p:embed/>
                </p:oleObj>
              </mc:Choice>
              <mc:Fallback>
                <p:oleObj name="公式" r:id="rId2" imgW="7378700" imgH="146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68425"/>
                        <a:ext cx="73787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>
            <a:extLst>
              <a:ext uri="{FF2B5EF4-FFF2-40B4-BE49-F238E27FC236}">
                <a16:creationId xmlns:a16="http://schemas.microsoft.com/office/drawing/2014/main" id="{D8A58E91-72C7-4B8B-94E0-8CAC340DE1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638" y="5445125"/>
          <a:ext cx="670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705600" imgH="431800" progId="Equation.3">
                  <p:embed/>
                </p:oleObj>
              </mc:Choice>
              <mc:Fallback>
                <p:oleObj name="公式" r:id="rId4" imgW="67056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5445125"/>
                        <a:ext cx="670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A05257F-C8C1-4242-B329-E8064C9F3A1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7584" y="2852936"/>
            <a:ext cx="5256584" cy="523220"/>
          </a:xfrm>
          <a:prstGeom prst="rect">
            <a:avLst/>
          </a:prstGeom>
          <a:blipFill rotWithShape="1">
            <a:blip r:embed="rId6"/>
            <a:stretch>
              <a:fillRect l="-2436" t="-13953" b="-2907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charset="0"/>
              </a:rPr>
              <a:t> 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  <p:bldP spid="7475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>
            <a:extLst>
              <a:ext uri="{FF2B5EF4-FFF2-40B4-BE49-F238E27FC236}">
                <a16:creationId xmlns:a16="http://schemas.microsoft.com/office/drawing/2014/main" id="{E1060FC1-C956-4E31-83AB-970C2402C8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1388" y="1700213"/>
          <a:ext cx="461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571910" imgH="352335" progId="Equation.3">
                  <p:embed/>
                </p:oleObj>
              </mc:Choice>
              <mc:Fallback>
                <p:oleObj name="公式" r:id="rId2" imgW="4571910" imgH="35233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1700213"/>
                        <a:ext cx="461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>
            <a:extLst>
              <a:ext uri="{FF2B5EF4-FFF2-40B4-BE49-F238E27FC236}">
                <a16:creationId xmlns:a16="http://schemas.microsoft.com/office/drawing/2014/main" id="{0F500F73-91C5-4F1C-8441-19891548F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1388" y="2538413"/>
          <a:ext cx="452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86320" imgH="380910" progId="Equation.3">
                  <p:embed/>
                </p:oleObj>
              </mc:Choice>
              <mc:Fallback>
                <p:oleObj name="Equation" r:id="rId4" imgW="4486320" imgH="38091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2538413"/>
                        <a:ext cx="4521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>
            <a:extLst>
              <a:ext uri="{FF2B5EF4-FFF2-40B4-BE49-F238E27FC236}">
                <a16:creationId xmlns:a16="http://schemas.microsoft.com/office/drawing/2014/main" id="{3BC31F67-9A72-4B0E-8094-F01E43391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3565549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952973EA-C00D-449D-BCE4-ED6F3EE801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232006"/>
              </p:ext>
            </p:extLst>
          </p:nvPr>
        </p:nvGraphicFramePr>
        <p:xfrm>
          <a:off x="1908175" y="3635399"/>
          <a:ext cx="142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22400" imgH="431800" progId="Equation.3">
                  <p:embed/>
                </p:oleObj>
              </mc:Choice>
              <mc:Fallback>
                <p:oleObj name="Equation" r:id="rId6" imgW="14224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635399"/>
                        <a:ext cx="1422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>
            <a:extLst>
              <a:ext uri="{FF2B5EF4-FFF2-40B4-BE49-F238E27FC236}">
                <a16:creationId xmlns:a16="http://schemas.microsoft.com/office/drawing/2014/main" id="{C8C763A0-7477-44E9-BC88-55F9E9D288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771889"/>
              </p:ext>
            </p:extLst>
          </p:nvPr>
        </p:nvGraphicFramePr>
        <p:xfrm>
          <a:off x="900113" y="4403749"/>
          <a:ext cx="35623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51300" imgH="431800" progId="Equation.3">
                  <p:embed/>
                </p:oleObj>
              </mc:Choice>
              <mc:Fallback>
                <p:oleObj name="Equation" r:id="rId8" imgW="40513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403749"/>
                        <a:ext cx="35623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>
            <a:extLst>
              <a:ext uri="{FF2B5EF4-FFF2-40B4-BE49-F238E27FC236}">
                <a16:creationId xmlns:a16="http://schemas.microsoft.com/office/drawing/2014/main" id="{0DD31145-7CDE-46D0-8EDF-381149BF8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282697"/>
              </p:ext>
            </p:extLst>
          </p:nvPr>
        </p:nvGraphicFramePr>
        <p:xfrm>
          <a:off x="900113" y="5805512"/>
          <a:ext cx="2536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70200" imgH="431800" progId="Equation.3">
                  <p:embed/>
                </p:oleObj>
              </mc:Choice>
              <mc:Fallback>
                <p:oleObj name="Equation" r:id="rId10" imgW="28702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805512"/>
                        <a:ext cx="2536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>
            <a:extLst>
              <a:ext uri="{FF2B5EF4-FFF2-40B4-BE49-F238E27FC236}">
                <a16:creationId xmlns:a16="http://schemas.microsoft.com/office/drawing/2014/main" id="{26022799-F9F8-4DC3-BAE3-985BE91F24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27649"/>
              </p:ext>
            </p:extLst>
          </p:nvPr>
        </p:nvGraphicFramePr>
        <p:xfrm>
          <a:off x="3394075" y="3641749"/>
          <a:ext cx="175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52600" imgH="419100" progId="Equation.3">
                  <p:embed/>
                </p:oleObj>
              </mc:Choice>
              <mc:Fallback>
                <p:oleObj name="Equation" r:id="rId12" imgW="17526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3641749"/>
                        <a:ext cx="175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>
            <a:extLst>
              <a:ext uri="{FF2B5EF4-FFF2-40B4-BE49-F238E27FC236}">
                <a16:creationId xmlns:a16="http://schemas.microsoft.com/office/drawing/2014/main" id="{3ACEDCEC-7116-4FD9-9622-BB3835651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29313"/>
              </p:ext>
            </p:extLst>
          </p:nvPr>
        </p:nvGraphicFramePr>
        <p:xfrm>
          <a:off x="5095875" y="3641749"/>
          <a:ext cx="177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78000" imgH="419100" progId="Equation.3">
                  <p:embed/>
                </p:oleObj>
              </mc:Choice>
              <mc:Fallback>
                <p:oleObj name="Equation" r:id="rId14" imgW="17780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3641749"/>
                        <a:ext cx="177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10">
            <a:extLst>
              <a:ext uri="{FF2B5EF4-FFF2-40B4-BE49-F238E27FC236}">
                <a16:creationId xmlns:a16="http://schemas.microsoft.com/office/drawing/2014/main" id="{B5B2B699-3CBD-4F5E-9C6F-A15A92905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98896"/>
              </p:ext>
            </p:extLst>
          </p:nvPr>
        </p:nvGraphicFramePr>
        <p:xfrm>
          <a:off x="1854200" y="5122887"/>
          <a:ext cx="295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365500" imgH="419100" progId="Equation.3">
                  <p:embed/>
                </p:oleObj>
              </mc:Choice>
              <mc:Fallback>
                <p:oleObj name="Equation" r:id="rId16" imgW="33655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5122887"/>
                        <a:ext cx="295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1">
            <a:extLst>
              <a:ext uri="{FF2B5EF4-FFF2-40B4-BE49-F238E27FC236}">
                <a16:creationId xmlns:a16="http://schemas.microsoft.com/office/drawing/2014/main" id="{11784560-783C-4D83-98B0-C43ABD450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561564"/>
              </p:ext>
            </p:extLst>
          </p:nvPr>
        </p:nvGraphicFramePr>
        <p:xfrm>
          <a:off x="5054600" y="5122887"/>
          <a:ext cx="26130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971800" imgH="419100" progId="Equation.3">
                  <p:embed/>
                </p:oleObj>
              </mc:Choice>
              <mc:Fallback>
                <p:oleObj name="Equation" r:id="rId18" imgW="29718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5122887"/>
                        <a:ext cx="26130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13">
            <a:extLst>
              <a:ext uri="{FF2B5EF4-FFF2-40B4-BE49-F238E27FC236}">
                <a16:creationId xmlns:a16="http://schemas.microsoft.com/office/drawing/2014/main" id="{F3686187-CAD4-4CB2-A93C-07EC8637A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865188"/>
            <a:ext cx="3762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分布函数的性质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35412E89-B044-4800-9688-169221DF73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520975"/>
              </p:ext>
            </p:extLst>
          </p:nvPr>
        </p:nvGraphicFramePr>
        <p:xfrm>
          <a:off x="927100" y="476672"/>
          <a:ext cx="3924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86110" imgH="495210" progId="Equation.3">
                  <p:embed/>
                </p:oleObj>
              </mc:Choice>
              <mc:Fallback>
                <p:oleObj name="Equation" r:id="rId2" imgW="3886110" imgH="49521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476672"/>
                        <a:ext cx="3924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>
            <a:extLst>
              <a:ext uri="{FF2B5EF4-FFF2-40B4-BE49-F238E27FC236}">
                <a16:creationId xmlns:a16="http://schemas.microsoft.com/office/drawing/2014/main" id="{87B1278B-33A7-4A64-9D47-03F0B196F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511783"/>
              </p:ext>
            </p:extLst>
          </p:nvPr>
        </p:nvGraphicFramePr>
        <p:xfrm>
          <a:off x="1908175" y="1259310"/>
          <a:ext cx="27797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100" imgH="393700" progId="Equation.3">
                  <p:embed/>
                </p:oleObj>
              </mc:Choice>
              <mc:Fallback>
                <p:oleObj name="Equation" r:id="rId4" imgW="27051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259310"/>
                        <a:ext cx="27797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>
            <a:extLst>
              <a:ext uri="{FF2B5EF4-FFF2-40B4-BE49-F238E27FC236}">
                <a16:creationId xmlns:a16="http://schemas.microsoft.com/office/drawing/2014/main" id="{B70DB11A-6520-4CE3-9B1E-AD517BF47A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1010"/>
              </p:ext>
            </p:extLst>
          </p:nvPr>
        </p:nvGraphicFramePr>
        <p:xfrm>
          <a:off x="2266950" y="2673772"/>
          <a:ext cx="4533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33900" imgH="558800" progId="Equation.3">
                  <p:embed/>
                </p:oleObj>
              </mc:Choice>
              <mc:Fallback>
                <p:oleObj name="Equation" r:id="rId6" imgW="45339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673772"/>
                        <a:ext cx="4533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53" name="Group 5">
            <a:extLst>
              <a:ext uri="{FF2B5EF4-FFF2-40B4-BE49-F238E27FC236}">
                <a16:creationId xmlns:a16="http://schemas.microsoft.com/office/drawing/2014/main" id="{BF5F96EF-79C2-4A26-AB93-C2DB096D2D0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600872"/>
            <a:ext cx="5829300" cy="330200"/>
            <a:chOff x="1392" y="2112"/>
            <a:chExt cx="3672" cy="208"/>
          </a:xfrm>
        </p:grpSpPr>
        <p:sp>
          <p:nvSpPr>
            <p:cNvPr id="20508" name="Line 6">
              <a:extLst>
                <a:ext uri="{FF2B5EF4-FFF2-40B4-BE49-F238E27FC236}">
                  <a16:creationId xmlns:a16="http://schemas.microsoft.com/office/drawing/2014/main" id="{E64B21FF-96BF-40D6-80BA-40124AB62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256"/>
              <a:ext cx="35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509" name="Object 7">
              <a:extLst>
                <a:ext uri="{FF2B5EF4-FFF2-40B4-BE49-F238E27FC236}">
                  <a16:creationId xmlns:a16="http://schemas.microsoft.com/office/drawing/2014/main" id="{EECB3FD3-4F99-4150-95DA-FB4F982120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2160"/>
            <a:ext cx="16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6469" imgH="253780" progId="Equation.3">
                    <p:embed/>
                  </p:oleObj>
                </mc:Choice>
                <mc:Fallback>
                  <p:oleObj name="Equation" r:id="rId8" imgW="266469" imgH="2537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160"/>
                          <a:ext cx="16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0" name="Object 8">
              <a:extLst>
                <a:ext uri="{FF2B5EF4-FFF2-40B4-BE49-F238E27FC236}">
                  <a16:creationId xmlns:a16="http://schemas.microsoft.com/office/drawing/2014/main" id="{33860450-D22D-426F-8A9C-76AAC7B943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112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501" imgH="253890" progId="Equation.3">
                    <p:embed/>
                  </p:oleObj>
                </mc:Choice>
                <mc:Fallback>
                  <p:oleObj name="Equation" r:id="rId10" imgW="228501" imgH="25389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112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57" name="Group 9">
            <a:extLst>
              <a:ext uri="{FF2B5EF4-FFF2-40B4-BE49-F238E27FC236}">
                <a16:creationId xmlns:a16="http://schemas.microsoft.com/office/drawing/2014/main" id="{BC90D717-F1CD-4B83-9BFC-0683A042CB79}"/>
              </a:ext>
            </a:extLst>
          </p:cNvPr>
          <p:cNvGrpSpPr>
            <a:grpSpLocks/>
          </p:cNvGrpSpPr>
          <p:nvPr/>
        </p:nvGrpSpPr>
        <p:grpSpPr bwMode="auto">
          <a:xfrm>
            <a:off x="1217613" y="5231235"/>
            <a:ext cx="5410200" cy="381000"/>
            <a:chOff x="912" y="3600"/>
            <a:chExt cx="3408" cy="240"/>
          </a:xfrm>
        </p:grpSpPr>
        <p:sp>
          <p:nvSpPr>
            <p:cNvPr id="20506" name="Line 10">
              <a:extLst>
                <a:ext uri="{FF2B5EF4-FFF2-40B4-BE49-F238E27FC236}">
                  <a16:creationId xmlns:a16="http://schemas.microsoft.com/office/drawing/2014/main" id="{86102ED6-5786-4DA3-958A-571044C1C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600"/>
              <a:ext cx="0" cy="24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7" name="Line 11">
              <a:extLst>
                <a:ext uri="{FF2B5EF4-FFF2-40B4-BE49-F238E27FC236}">
                  <a16:creationId xmlns:a16="http://schemas.microsoft.com/office/drawing/2014/main" id="{D950EBEC-A8C3-4633-882C-B6668D783A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3600"/>
              <a:ext cx="34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8860" name="Group 12">
            <a:extLst>
              <a:ext uri="{FF2B5EF4-FFF2-40B4-BE49-F238E27FC236}">
                <a16:creationId xmlns:a16="http://schemas.microsoft.com/office/drawing/2014/main" id="{0C2C1CB4-0B01-4C3D-B0CB-3E4229C00F0F}"/>
              </a:ext>
            </a:extLst>
          </p:cNvPr>
          <p:cNvGrpSpPr>
            <a:grpSpLocks/>
          </p:cNvGrpSpPr>
          <p:nvPr/>
        </p:nvGrpSpPr>
        <p:grpSpPr bwMode="auto">
          <a:xfrm>
            <a:off x="2070100" y="5383635"/>
            <a:ext cx="5829300" cy="330200"/>
            <a:chOff x="1104" y="3600"/>
            <a:chExt cx="3672" cy="208"/>
          </a:xfrm>
        </p:grpSpPr>
        <p:sp>
          <p:nvSpPr>
            <p:cNvPr id="20503" name="Line 13">
              <a:extLst>
                <a:ext uri="{FF2B5EF4-FFF2-40B4-BE49-F238E27FC236}">
                  <a16:creationId xmlns:a16="http://schemas.microsoft.com/office/drawing/2014/main" id="{C75CFE96-0FFC-45B7-B133-A8AA1162C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744"/>
              <a:ext cx="35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504" name="Object 14">
              <a:extLst>
                <a:ext uri="{FF2B5EF4-FFF2-40B4-BE49-F238E27FC236}">
                  <a16:creationId xmlns:a16="http://schemas.microsoft.com/office/drawing/2014/main" id="{B244150E-D181-4F9F-B92B-8EC92CE8CB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3648"/>
            <a:ext cx="16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69" imgH="253780" progId="Equation.3">
                    <p:embed/>
                  </p:oleObj>
                </mc:Choice>
                <mc:Fallback>
                  <p:oleObj name="Equation" r:id="rId12" imgW="266469" imgH="2537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648"/>
                          <a:ext cx="16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5" name="Object 15">
              <a:extLst>
                <a:ext uri="{FF2B5EF4-FFF2-40B4-BE49-F238E27FC236}">
                  <a16:creationId xmlns:a16="http://schemas.microsoft.com/office/drawing/2014/main" id="{0EBCF8C7-AF2A-4CC7-9FFE-C76A291F66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3600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28501" imgH="253890" progId="Equation.3">
                    <p:embed/>
                  </p:oleObj>
                </mc:Choice>
                <mc:Fallback>
                  <p:oleObj name="Equation" r:id="rId14" imgW="228501" imgH="25389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600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64" name="Group 16">
            <a:extLst>
              <a:ext uri="{FF2B5EF4-FFF2-40B4-BE49-F238E27FC236}">
                <a16:creationId xmlns:a16="http://schemas.microsoft.com/office/drawing/2014/main" id="{BB259E71-8633-4DF6-9A82-1F5089D0995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600872"/>
            <a:ext cx="1219200" cy="228600"/>
            <a:chOff x="432" y="2208"/>
            <a:chExt cx="768" cy="144"/>
          </a:xfrm>
        </p:grpSpPr>
        <p:sp>
          <p:nvSpPr>
            <p:cNvPr id="20501" name="Line 17">
              <a:extLst>
                <a:ext uri="{FF2B5EF4-FFF2-40B4-BE49-F238E27FC236}">
                  <a16:creationId xmlns:a16="http://schemas.microsoft.com/office/drawing/2014/main" id="{BB89DF2D-DD78-4EBE-8008-4C76347A7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208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2" name="Line 18">
              <a:extLst>
                <a:ext uri="{FF2B5EF4-FFF2-40B4-BE49-F238E27FC236}">
                  <a16:creationId xmlns:a16="http://schemas.microsoft.com/office/drawing/2014/main" id="{22975F9E-AC5B-41B1-AF9E-1B6568014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208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78867" name="Object 19">
            <a:extLst>
              <a:ext uri="{FF2B5EF4-FFF2-40B4-BE49-F238E27FC236}">
                <a16:creationId xmlns:a16="http://schemas.microsoft.com/office/drawing/2014/main" id="{6835D1AD-51F2-4B0D-B16A-A62340A5B4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448420"/>
              </p:ext>
            </p:extLst>
          </p:nvPr>
        </p:nvGraphicFramePr>
        <p:xfrm>
          <a:off x="5175250" y="478260"/>
          <a:ext cx="3149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14720" imgH="523785" progId="Equation.3">
                  <p:embed/>
                </p:oleObj>
              </mc:Choice>
              <mc:Fallback>
                <p:oleObj name="Equation" r:id="rId16" imgW="3114720" imgH="52378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478260"/>
                        <a:ext cx="3149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8" name="Rectangle 20">
            <a:extLst>
              <a:ext uri="{FF2B5EF4-FFF2-40B4-BE49-F238E27FC236}">
                <a16:creationId xmlns:a16="http://schemas.microsoft.com/office/drawing/2014/main" id="{15B21D58-AE4E-4CCD-9F14-205FD502F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133897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78869" name="Object 21">
            <a:extLst>
              <a:ext uri="{FF2B5EF4-FFF2-40B4-BE49-F238E27FC236}">
                <a16:creationId xmlns:a16="http://schemas.microsoft.com/office/drawing/2014/main" id="{0CA659E3-21F3-4377-ABFD-582EE8606B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231170"/>
              </p:ext>
            </p:extLst>
          </p:nvPr>
        </p:nvGraphicFramePr>
        <p:xfrm>
          <a:off x="4746625" y="1252960"/>
          <a:ext cx="27003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28900" imgH="444500" progId="Equation.3">
                  <p:embed/>
                </p:oleObj>
              </mc:Choice>
              <mc:Fallback>
                <p:oleObj name="Equation" r:id="rId18" imgW="2628900" imgH="4445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1252960"/>
                        <a:ext cx="27003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0" name="Object 22">
            <a:extLst>
              <a:ext uri="{FF2B5EF4-FFF2-40B4-BE49-F238E27FC236}">
                <a16:creationId xmlns:a16="http://schemas.microsoft.com/office/drawing/2014/main" id="{BFBF130C-2597-4B92-9D3F-A08CB6E41D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724376"/>
              </p:ext>
            </p:extLst>
          </p:nvPr>
        </p:nvGraphicFramePr>
        <p:xfrm>
          <a:off x="885825" y="1924472"/>
          <a:ext cx="4225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114800" imgH="444500" progId="Equation.3">
                  <p:embed/>
                </p:oleObj>
              </mc:Choice>
              <mc:Fallback>
                <p:oleObj name="Equation" r:id="rId20" imgW="4114800" imgH="4445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1924472"/>
                        <a:ext cx="42259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1" name="Object 23">
            <a:extLst>
              <a:ext uri="{FF2B5EF4-FFF2-40B4-BE49-F238E27FC236}">
                <a16:creationId xmlns:a16="http://schemas.microsoft.com/office/drawing/2014/main" id="{213668C8-C82E-4AFF-8C7C-199418ED67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935000"/>
              </p:ext>
            </p:extLst>
          </p:nvPr>
        </p:nvGraphicFramePr>
        <p:xfrm>
          <a:off x="5172075" y="1938760"/>
          <a:ext cx="3275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187700" imgH="431800" progId="Equation.3">
                  <p:embed/>
                </p:oleObj>
              </mc:Choice>
              <mc:Fallback>
                <p:oleObj name="Equation" r:id="rId22" imgW="3187700" imgH="431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1938760"/>
                        <a:ext cx="32750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72" name="Group 24">
            <a:extLst>
              <a:ext uri="{FF2B5EF4-FFF2-40B4-BE49-F238E27FC236}">
                <a16:creationId xmlns:a16="http://schemas.microsoft.com/office/drawing/2014/main" id="{2061BE51-689A-4052-84A0-24E293A33FC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600872"/>
            <a:ext cx="1219200" cy="228600"/>
            <a:chOff x="432" y="2208"/>
            <a:chExt cx="768" cy="144"/>
          </a:xfrm>
        </p:grpSpPr>
        <p:sp>
          <p:nvSpPr>
            <p:cNvPr id="20499" name="Line 25">
              <a:extLst>
                <a:ext uri="{FF2B5EF4-FFF2-40B4-BE49-F238E27FC236}">
                  <a16:creationId xmlns:a16="http://schemas.microsoft.com/office/drawing/2014/main" id="{DF6CFD37-22F6-44D6-BDF4-A38BFFE0B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208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0" name="Line 26">
              <a:extLst>
                <a:ext uri="{FF2B5EF4-FFF2-40B4-BE49-F238E27FC236}">
                  <a16:creationId xmlns:a16="http://schemas.microsoft.com/office/drawing/2014/main" id="{F4FAFD79-A9DC-4589-AD7C-D0D51784FE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208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8875" name="Group 27">
            <a:extLst>
              <a:ext uri="{FF2B5EF4-FFF2-40B4-BE49-F238E27FC236}">
                <a16:creationId xmlns:a16="http://schemas.microsoft.com/office/drawing/2014/main" id="{11858848-E5ED-454C-8352-B5F7E77CFA32}"/>
              </a:ext>
            </a:extLst>
          </p:cNvPr>
          <p:cNvGrpSpPr>
            <a:grpSpLocks/>
          </p:cNvGrpSpPr>
          <p:nvPr/>
        </p:nvGrpSpPr>
        <p:grpSpPr bwMode="auto">
          <a:xfrm>
            <a:off x="1993900" y="5231235"/>
            <a:ext cx="5410200" cy="381000"/>
            <a:chOff x="912" y="3600"/>
            <a:chExt cx="3408" cy="240"/>
          </a:xfrm>
        </p:grpSpPr>
        <p:sp>
          <p:nvSpPr>
            <p:cNvPr id="20497" name="Line 28">
              <a:extLst>
                <a:ext uri="{FF2B5EF4-FFF2-40B4-BE49-F238E27FC236}">
                  <a16:creationId xmlns:a16="http://schemas.microsoft.com/office/drawing/2014/main" id="{C6D39D70-45A5-443D-A405-36FBF4BF9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600"/>
              <a:ext cx="0" cy="24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8" name="Line 29">
              <a:extLst>
                <a:ext uri="{FF2B5EF4-FFF2-40B4-BE49-F238E27FC236}">
                  <a16:creationId xmlns:a16="http://schemas.microsoft.com/office/drawing/2014/main" id="{53F29465-E222-4E1D-9C2A-7587C9153A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3600"/>
              <a:ext cx="34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78878" name="Object 30">
            <a:extLst>
              <a:ext uri="{FF2B5EF4-FFF2-40B4-BE49-F238E27FC236}">
                <a16:creationId xmlns:a16="http://schemas.microsoft.com/office/drawing/2014/main" id="{B9EC490E-4632-4FCA-BED3-6FF492796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900137"/>
              </p:ext>
            </p:extLst>
          </p:nvPr>
        </p:nvGraphicFramePr>
        <p:xfrm>
          <a:off x="857250" y="4080297"/>
          <a:ext cx="730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302500" imgH="977900" progId="Equation.3">
                  <p:embed/>
                </p:oleObj>
              </mc:Choice>
              <mc:Fallback>
                <p:oleObj name="Equation" r:id="rId24" imgW="7302500" imgH="9779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080297"/>
                        <a:ext cx="7302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5">
            <a:extLst>
              <a:ext uri="{FF2B5EF4-FFF2-40B4-BE49-F238E27FC236}">
                <a16:creationId xmlns:a16="http://schemas.microsoft.com/office/drawing/2014/main" id="{57943454-8DA2-41B1-B806-1CFF2019A08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5805264"/>
            <a:ext cx="5562600" cy="635000"/>
            <a:chOff x="576" y="432"/>
            <a:chExt cx="3504" cy="400"/>
          </a:xfrm>
        </p:grpSpPr>
        <p:graphicFrame>
          <p:nvGraphicFramePr>
            <p:cNvPr id="32" name="Object 6">
              <a:extLst>
                <a:ext uri="{FF2B5EF4-FFF2-40B4-BE49-F238E27FC236}">
                  <a16:creationId xmlns:a16="http://schemas.microsoft.com/office/drawing/2014/main" id="{15B07221-E45C-4E55-B1DC-271329FA7B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480"/>
            <a:ext cx="273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4343400" imgH="558800" progId="Equation.3">
                    <p:embed/>
                  </p:oleObj>
                </mc:Choice>
                <mc:Fallback>
                  <p:oleObj name="Equation" r:id="rId26" imgW="4343400" imgH="558800" progId="Equation.3">
                    <p:embed/>
                    <p:pic>
                      <p:nvPicPr>
                        <p:cNvPr id="21528" name="Object 6">
                          <a:extLst>
                            <a:ext uri="{FF2B5EF4-FFF2-40B4-BE49-F238E27FC236}">
                              <a16:creationId xmlns:a16="http://schemas.microsoft.com/office/drawing/2014/main" id="{968A8438-C9E4-4F8A-907A-EBC36EB628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480"/>
                          <a:ext cx="2736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1F05D2B2-AF51-4896-A640-ADC267C7F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432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所以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A523AE10-930A-4987-A4F4-1A9DE6784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397250"/>
            <a:ext cx="60737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二、随机变量的分布函数及性质</a:t>
            </a:r>
          </a:p>
        </p:txBody>
      </p:sp>
      <p:sp>
        <p:nvSpPr>
          <p:cNvPr id="3075" name="Rectangle 12">
            <a:extLst>
              <a:ext uri="{FF2B5EF4-FFF2-40B4-BE49-F238E27FC236}">
                <a16:creationId xmlns:a16="http://schemas.microsoft.com/office/drawing/2014/main" id="{7843219E-5163-49A8-A878-DDA013621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635250"/>
            <a:ext cx="541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一、随机变量</a:t>
            </a:r>
          </a:p>
        </p:txBody>
      </p:sp>
      <p:sp>
        <p:nvSpPr>
          <p:cNvPr id="3076" name="Rectangle 14">
            <a:extLst>
              <a:ext uri="{FF2B5EF4-FFF2-40B4-BE49-F238E27FC236}">
                <a16:creationId xmlns:a16="http://schemas.microsoft.com/office/drawing/2014/main" id="{8A46B51B-7DE9-42E1-9000-673761B1F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168775"/>
            <a:ext cx="3206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三、小结</a:t>
            </a:r>
          </a:p>
        </p:txBody>
      </p:sp>
      <p:sp>
        <p:nvSpPr>
          <p:cNvPr id="3077" name="Rectangle 15">
            <a:extLst>
              <a:ext uri="{FF2B5EF4-FFF2-40B4-BE49-F238E27FC236}">
                <a16:creationId xmlns:a16="http://schemas.microsoft.com/office/drawing/2014/main" id="{84159C56-3917-4B5F-98A8-84130F894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443038"/>
            <a:ext cx="8229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第一节  随机变量的分布函数</a:t>
            </a:r>
          </a:p>
        </p:txBody>
      </p:sp>
      <p:sp>
        <p:nvSpPr>
          <p:cNvPr id="3078" name="AutoShape 16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26355B2A-5B07-4F95-9A54-3FD8A5728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650" y="6115050"/>
            <a:ext cx="514350" cy="51435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>
            <a:extLst>
              <a:ext uri="{FF2B5EF4-FFF2-40B4-BE49-F238E27FC236}">
                <a16:creationId xmlns:a16="http://schemas.microsoft.com/office/drawing/2014/main" id="{44F9F694-A961-456E-B745-5756F0F420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874692"/>
              </p:ext>
            </p:extLst>
          </p:nvPr>
        </p:nvGraphicFramePr>
        <p:xfrm>
          <a:off x="884238" y="764704"/>
          <a:ext cx="5981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943510" imgH="600075" progId="Equation.3">
                  <p:embed/>
                </p:oleObj>
              </mc:Choice>
              <mc:Fallback>
                <p:oleObj name="公式" r:id="rId2" imgW="5943510" imgH="60007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764704"/>
                        <a:ext cx="59817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5" name="Rectangle 3">
            <a:extLst>
              <a:ext uri="{FF2B5EF4-FFF2-40B4-BE49-F238E27FC236}">
                <a16:creationId xmlns:a16="http://schemas.microsoft.com/office/drawing/2014/main" id="{4EA5E8B7-4DD7-4F99-B4C6-F4BC3422E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2904"/>
            <a:ext cx="457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即任一分布函数处处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右连续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9876" name="Object 4">
            <a:extLst>
              <a:ext uri="{FF2B5EF4-FFF2-40B4-BE49-F238E27FC236}">
                <a16:creationId xmlns:a16="http://schemas.microsoft.com/office/drawing/2014/main" id="{3E963FCB-D141-4EDD-B300-61EFA13681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212329"/>
              </p:ext>
            </p:extLst>
          </p:nvPr>
        </p:nvGraphicFramePr>
        <p:xfrm>
          <a:off x="914400" y="2522067"/>
          <a:ext cx="38735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73500" imgH="2070100" progId="Equation.3">
                  <p:embed/>
                </p:oleObj>
              </mc:Choice>
              <mc:Fallback>
                <p:oleObj name="Equation" r:id="rId4" imgW="3873500" imgH="2070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22067"/>
                        <a:ext cx="38735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80" name="Group 8">
            <a:extLst>
              <a:ext uri="{FF2B5EF4-FFF2-40B4-BE49-F238E27FC236}">
                <a16:creationId xmlns:a16="http://schemas.microsoft.com/office/drawing/2014/main" id="{2F10226B-7D5F-4661-8AC1-86FC956DC060}"/>
              </a:ext>
            </a:extLst>
          </p:cNvPr>
          <p:cNvGrpSpPr>
            <a:grpSpLocks/>
          </p:cNvGrpSpPr>
          <p:nvPr/>
        </p:nvGrpSpPr>
        <p:grpSpPr bwMode="auto">
          <a:xfrm>
            <a:off x="4614863" y="2142654"/>
            <a:ext cx="3981450" cy="2971800"/>
            <a:chOff x="2880" y="1876"/>
            <a:chExt cx="2508" cy="1872"/>
          </a:xfrm>
        </p:grpSpPr>
        <p:sp>
          <p:nvSpPr>
            <p:cNvPr id="21511" name="Line 9">
              <a:extLst>
                <a:ext uri="{FF2B5EF4-FFF2-40B4-BE49-F238E27FC236}">
                  <a16:creationId xmlns:a16="http://schemas.microsoft.com/office/drawing/2014/main" id="{9DF4DDA5-6210-4C0E-89AA-428D3E0BD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412"/>
              <a:ext cx="25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2" name="Line 10">
              <a:extLst>
                <a:ext uri="{FF2B5EF4-FFF2-40B4-BE49-F238E27FC236}">
                  <a16:creationId xmlns:a16="http://schemas.microsoft.com/office/drawing/2014/main" id="{2292F964-33D2-4E4E-9B13-D617C2716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0" y="1876"/>
              <a:ext cx="0" cy="1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513" name="Object 11">
              <a:extLst>
                <a:ext uri="{FF2B5EF4-FFF2-40B4-BE49-F238E27FC236}">
                  <a16:creationId xmlns:a16="http://schemas.microsoft.com/office/drawing/2014/main" id="{F505F7B2-BE7A-479C-A4AB-AAA247047A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96" y="350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3890" imgH="241195" progId="Equation.3">
                    <p:embed/>
                  </p:oleObj>
                </mc:Choice>
                <mc:Fallback>
                  <p:oleObj name="Equation" r:id="rId6" imgW="253890" imgH="24119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6" y="350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12">
              <a:extLst>
                <a:ext uri="{FF2B5EF4-FFF2-40B4-BE49-F238E27FC236}">
                  <a16:creationId xmlns:a16="http://schemas.microsoft.com/office/drawing/2014/main" id="{5B542F76-2787-45EA-96B8-3EB13EC1B0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6" y="3460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8501" imgH="253890" progId="Equation.3">
                    <p:embed/>
                  </p:oleObj>
                </mc:Choice>
                <mc:Fallback>
                  <p:oleObj name="Equation" r:id="rId8" imgW="228501" imgH="25389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3460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5" name="Object 13">
              <a:extLst>
                <a:ext uri="{FF2B5EF4-FFF2-40B4-BE49-F238E27FC236}">
                  <a16:creationId xmlns:a16="http://schemas.microsoft.com/office/drawing/2014/main" id="{BE21FC82-4BBF-4476-9D15-5603485404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28" y="1888"/>
            <a:ext cx="5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99753" imgH="393529" progId="Equation.3">
                    <p:embed/>
                  </p:oleObj>
                </mc:Choice>
                <mc:Fallback>
                  <p:oleObj name="Equation" r:id="rId10" imgW="799753" imgH="393529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8" y="1888"/>
                          <a:ext cx="50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Object 14">
              <a:extLst>
                <a:ext uri="{FF2B5EF4-FFF2-40B4-BE49-F238E27FC236}">
                  <a16:creationId xmlns:a16="http://schemas.microsoft.com/office/drawing/2014/main" id="{BAB75F1D-54B2-4A83-A3F8-81D434F874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6" y="3316"/>
            <a:ext cx="22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55446" imgH="622030" progId="Equation.3">
                    <p:embed/>
                  </p:oleObj>
                </mc:Choice>
                <mc:Fallback>
                  <p:oleObj name="Equation" r:id="rId12" imgW="355446" imgH="62203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6" y="3316"/>
                          <a:ext cx="22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Object 15">
              <a:extLst>
                <a:ext uri="{FF2B5EF4-FFF2-40B4-BE49-F238E27FC236}">
                  <a16:creationId xmlns:a16="http://schemas.microsoft.com/office/drawing/2014/main" id="{C4C7CF2E-0183-45BD-8605-DCF75D2021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6" y="3316"/>
            <a:ext cx="24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80835" imgH="622030" progId="Equation.3">
                    <p:embed/>
                  </p:oleObj>
                </mc:Choice>
                <mc:Fallback>
                  <p:oleObj name="Equation" r:id="rId14" imgW="380835" imgH="62203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3316"/>
                          <a:ext cx="24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8" name="Line 16">
              <a:extLst>
                <a:ext uri="{FF2B5EF4-FFF2-40B4-BE49-F238E27FC236}">
                  <a16:creationId xmlns:a16="http://schemas.microsoft.com/office/drawing/2014/main" id="{A018A5B2-7210-4997-B1AA-887BB8D0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6" y="2356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9" name="Line 17">
              <a:extLst>
                <a:ext uri="{FF2B5EF4-FFF2-40B4-BE49-F238E27FC236}">
                  <a16:creationId xmlns:a16="http://schemas.microsoft.com/office/drawing/2014/main" id="{E76508C9-CE25-440B-95AB-6DCDA9FD9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674"/>
              <a:ext cx="73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520" name="Object 18">
              <a:extLst>
                <a:ext uri="{FF2B5EF4-FFF2-40B4-BE49-F238E27FC236}">
                  <a16:creationId xmlns:a16="http://schemas.microsoft.com/office/drawing/2014/main" id="{548BFA46-7F69-40F4-8CA1-9A80AD2FEF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6" y="2944"/>
            <a:ext cx="3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08000" imgH="419100" progId="Equation.3">
                    <p:embed/>
                  </p:oleObj>
                </mc:Choice>
                <mc:Fallback>
                  <p:oleObj name="Equation" r:id="rId16" imgW="508000" imgH="4191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" y="2944"/>
                          <a:ext cx="3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1" name="Line 19">
              <a:extLst>
                <a:ext uri="{FF2B5EF4-FFF2-40B4-BE49-F238E27FC236}">
                  <a16:creationId xmlns:a16="http://schemas.microsoft.com/office/drawing/2014/main" id="{EB2EF21F-B621-495C-900A-98C28EA0A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3082"/>
              <a:ext cx="46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522" name="Object 20">
              <a:extLst>
                <a:ext uri="{FF2B5EF4-FFF2-40B4-BE49-F238E27FC236}">
                  <a16:creationId xmlns:a16="http://schemas.microsoft.com/office/drawing/2014/main" id="{17BD86EA-2873-49E3-B710-44A4D812FA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2" y="2548"/>
            <a:ext cx="3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20700" imgH="419100" progId="Equation.3">
                    <p:embed/>
                  </p:oleObj>
                </mc:Choice>
                <mc:Fallback>
                  <p:oleObj name="Equation" r:id="rId18" imgW="520700" imgH="4191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2" y="2548"/>
                          <a:ext cx="3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3" name="Object 21">
              <a:extLst>
                <a:ext uri="{FF2B5EF4-FFF2-40B4-BE49-F238E27FC236}">
                  <a16:creationId xmlns:a16="http://schemas.microsoft.com/office/drawing/2014/main" id="{5B0E6E54-12FB-4C1F-BB05-096A497479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2" y="2212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17225" imgH="304536" progId="Equation.3">
                    <p:embed/>
                  </p:oleObj>
                </mc:Choice>
                <mc:Fallback>
                  <p:oleObj name="Equation" r:id="rId20" imgW="317225" imgH="304536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" y="2212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4" name="Line 22">
              <a:extLst>
                <a:ext uri="{FF2B5EF4-FFF2-40B4-BE49-F238E27FC236}">
                  <a16:creationId xmlns:a16="http://schemas.microsoft.com/office/drawing/2014/main" id="{58082DD5-85CF-4DE3-A963-BA4E02DBF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3412"/>
              <a:ext cx="5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5" name="Oval 23">
              <a:extLst>
                <a:ext uri="{FF2B5EF4-FFF2-40B4-BE49-F238E27FC236}">
                  <a16:creationId xmlns:a16="http://schemas.microsoft.com/office/drawing/2014/main" id="{A8C719B7-E67F-4C62-87F5-B44B44ADC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" y="3379"/>
              <a:ext cx="67" cy="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6" name="Oval 24">
              <a:extLst>
                <a:ext uri="{FF2B5EF4-FFF2-40B4-BE49-F238E27FC236}">
                  <a16:creationId xmlns:a16="http://schemas.microsoft.com/office/drawing/2014/main" id="{AC9FA245-1E8D-4133-9648-A0A30DD18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3049"/>
              <a:ext cx="67" cy="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7" name="Oval 25">
              <a:extLst>
                <a:ext uri="{FF2B5EF4-FFF2-40B4-BE49-F238E27FC236}">
                  <a16:creationId xmlns:a16="http://schemas.microsoft.com/office/drawing/2014/main" id="{45E74A82-60E2-46A5-BA3A-2D705E1FC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" y="2632"/>
              <a:ext cx="67" cy="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29F6BF5-DD89-446C-82EF-E0326ACDE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752475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重要公式</a:t>
            </a:r>
          </a:p>
        </p:txBody>
      </p:sp>
      <p:graphicFrame>
        <p:nvGraphicFramePr>
          <p:cNvPr id="80899" name="Object 3">
            <a:extLst>
              <a:ext uri="{FF2B5EF4-FFF2-40B4-BE49-F238E27FC236}">
                <a16:creationId xmlns:a16="http://schemas.microsoft.com/office/drawing/2014/main" id="{803D1566-2C9F-431A-87C7-6189A6201C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5763" y="1538288"/>
          <a:ext cx="43862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76670" imgH="352335" progId="Equation.3">
                  <p:embed/>
                </p:oleObj>
              </mc:Choice>
              <mc:Fallback>
                <p:oleObj name="Equation" r:id="rId2" imgW="4676670" imgH="3523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538288"/>
                        <a:ext cx="438626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>
            <a:extLst>
              <a:ext uri="{FF2B5EF4-FFF2-40B4-BE49-F238E27FC236}">
                <a16:creationId xmlns:a16="http://schemas.microsoft.com/office/drawing/2014/main" id="{8C54E5F1-A776-4D8B-9604-EB20A194C5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5763" y="2243138"/>
          <a:ext cx="31765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71830" imgH="352335" progId="Equation.3">
                  <p:embed/>
                </p:oleObj>
              </mc:Choice>
              <mc:Fallback>
                <p:oleObj name="Equation" r:id="rId4" imgW="3571830" imgH="3523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243138"/>
                        <a:ext cx="31765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5">
            <a:extLst>
              <a:ext uri="{FF2B5EF4-FFF2-40B4-BE49-F238E27FC236}">
                <a16:creationId xmlns:a16="http://schemas.microsoft.com/office/drawing/2014/main" id="{E883543D-501F-49DD-B17E-ACCCEAF674A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84213" y="506413"/>
            <a:ext cx="3311525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4000" b="1"/>
              <a:t>三、小结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C7E689BD-6CCA-407E-8DB4-1FC19F290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4556125"/>
            <a:ext cx="6824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　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随机变量的分类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离散型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连续型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8143" name="Rectangle 15">
            <a:extLst>
              <a:ext uri="{FF2B5EF4-FFF2-40B4-BE49-F238E27FC236}">
                <a16:creationId xmlns:a16="http://schemas.microsoft.com/office/drawing/2014/main" id="{A29903DA-49F9-430C-9FB7-98C49F654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41438"/>
            <a:ext cx="79248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　　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概率论是从数量上来研究随机现象内在规律性的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因此为了方便有力的研究随机现象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就需将随机事件数量化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把一些非数量表示的随机事件用数字表示时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就建立起了随机变量的概念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． 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因此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随机变量是定义在样本空间上的一种特殊的函数． </a:t>
            </a:r>
          </a:p>
        </p:txBody>
      </p:sp>
      <p:sp>
        <p:nvSpPr>
          <p:cNvPr id="48145" name="Rectangle 17">
            <a:extLst>
              <a:ext uri="{FF2B5EF4-FFF2-40B4-BE49-F238E27FC236}">
                <a16:creationId xmlns:a16="http://schemas.microsoft.com/office/drawing/2014/main" id="{22FC6AFC-EC49-4206-B372-C1BD78FF5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5070475"/>
            <a:ext cx="6824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　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随机变量的分布函数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utoUpdateAnimBg="0"/>
      <p:bldP spid="48143" grpId="0" autoUpdateAnimBg="0"/>
      <p:bldP spid="4814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>
            <a:extLst>
              <a:ext uri="{FF2B5EF4-FFF2-40B4-BE49-F238E27FC236}">
                <a16:creationId xmlns:a16="http://schemas.microsoft.com/office/drawing/2014/main" id="{BDD2CA8E-92B9-4B8F-AAB0-A883A2125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44675"/>
            <a:ext cx="7761288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ahoma" panose="020B0604030504040204" pitchFamily="34" charset="0"/>
              </a:rPr>
              <a:t>   </a:t>
            </a:r>
            <a:r>
              <a:rPr kumimoji="1" lang="zh-CN" altLang="en-US" sz="2800" b="1">
                <a:solidFill>
                  <a:srgbClr val="000000"/>
                </a:solidFill>
                <a:latin typeface="Tahoma" panose="020B0604030504040204" pitchFamily="34" charset="0"/>
              </a:rPr>
              <a:t>在一装有红球、白球的袋中任摸一个球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ahoma" panose="020B0604030504040204" pitchFamily="34" charset="0"/>
              </a:rPr>
              <a:t>观察摸出球的颜色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B2BAE64D-79B0-4578-9A9A-25A7CB900B3C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600200" y="3063875"/>
            <a:ext cx="2895600" cy="519113"/>
          </a:xfrm>
          <a:prstGeom prst="rect">
            <a:avLst/>
          </a:prstGeom>
          <a:blipFill rotWithShape="1">
            <a:blip r:embed="rId2"/>
            <a:stretch>
              <a:fillRect t="-15294" b="-3411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charset="0"/>
              </a:rPr>
              <a:t> </a:t>
            </a:r>
          </a:p>
        </p:txBody>
      </p:sp>
      <p:grpSp>
        <p:nvGrpSpPr>
          <p:cNvPr id="46087" name="Group 7">
            <a:extLst>
              <a:ext uri="{FF2B5EF4-FFF2-40B4-BE49-F238E27FC236}">
                <a16:creationId xmlns:a16="http://schemas.microsoft.com/office/drawing/2014/main" id="{697FE520-5661-4EBC-B316-BB8C15671FD1}"/>
              </a:ext>
            </a:extLst>
          </p:cNvPr>
          <p:cNvGrpSpPr>
            <a:grpSpLocks/>
          </p:cNvGrpSpPr>
          <p:nvPr/>
        </p:nvGrpSpPr>
        <p:grpSpPr bwMode="auto">
          <a:xfrm rot="-10783488">
            <a:off x="2333625" y="3603625"/>
            <a:ext cx="1573213" cy="215900"/>
            <a:chOff x="2208" y="1344"/>
            <a:chExt cx="1200" cy="240"/>
          </a:xfrm>
        </p:grpSpPr>
        <p:sp>
          <p:nvSpPr>
            <p:cNvPr id="4122" name="Line 8">
              <a:extLst>
                <a:ext uri="{FF2B5EF4-FFF2-40B4-BE49-F238E27FC236}">
                  <a16:creationId xmlns:a16="http://schemas.microsoft.com/office/drawing/2014/main" id="{C3EBA360-98EA-4B62-B70B-B8CA409B2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488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23" name="Line 9">
              <a:extLst>
                <a:ext uri="{FF2B5EF4-FFF2-40B4-BE49-F238E27FC236}">
                  <a16:creationId xmlns:a16="http://schemas.microsoft.com/office/drawing/2014/main" id="{1CCC0E97-941A-4804-9663-0D900DA3C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24" name="Line 10">
              <a:extLst>
                <a:ext uri="{FF2B5EF4-FFF2-40B4-BE49-F238E27FC236}">
                  <a16:creationId xmlns:a16="http://schemas.microsoft.com/office/drawing/2014/main" id="{4467B584-F1FC-42DD-94D1-42DB8A528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25" name="Line 11">
              <a:extLst>
                <a:ext uri="{FF2B5EF4-FFF2-40B4-BE49-F238E27FC236}">
                  <a16:creationId xmlns:a16="http://schemas.microsoft.com/office/drawing/2014/main" id="{82239FE3-A0D9-4F0D-9B00-ED0EEB2C3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092" name="Rectangle 12">
            <a:extLst>
              <a:ext uri="{FF2B5EF4-FFF2-40B4-BE49-F238E27FC236}">
                <a16:creationId xmlns:a16="http://schemas.microsoft.com/office/drawing/2014/main" id="{10A19FDE-3C6B-4C3B-A127-69010F39E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3" y="3749675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ahoma" panose="020B0604030504040204" pitchFamily="34" charset="0"/>
              </a:rPr>
              <a:t>非数量</a:t>
            </a:r>
          </a:p>
        </p:txBody>
      </p:sp>
      <p:sp>
        <p:nvSpPr>
          <p:cNvPr id="46093" name="Rectangle 13">
            <a:extLst>
              <a:ext uri="{FF2B5EF4-FFF2-40B4-BE49-F238E27FC236}">
                <a16:creationId xmlns:a16="http://schemas.microsoft.com/office/drawing/2014/main" id="{7D22FAC6-69B7-4F42-A0EB-B7F9EBD8F63C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943600" y="3140075"/>
            <a:ext cx="2438400" cy="519113"/>
          </a:xfrm>
          <a:prstGeom prst="rect">
            <a:avLst/>
          </a:prstGeom>
          <a:blipFill rotWithShape="1">
            <a:blip r:embed="rId3"/>
            <a:stretch>
              <a:fillRect l="-5000" t="-14118" b="-3058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charset="0"/>
              </a:rPr>
              <a:t> </a:t>
            </a:r>
          </a:p>
        </p:txBody>
      </p:sp>
      <p:grpSp>
        <p:nvGrpSpPr>
          <p:cNvPr id="46097" name="Group 17">
            <a:extLst>
              <a:ext uri="{FF2B5EF4-FFF2-40B4-BE49-F238E27FC236}">
                <a16:creationId xmlns:a16="http://schemas.microsoft.com/office/drawing/2014/main" id="{3D9CE1E6-3DFA-48EC-A069-F96C29FBF5FC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987675"/>
            <a:ext cx="1143000" cy="533400"/>
            <a:chOff x="3024" y="1776"/>
            <a:chExt cx="720" cy="336"/>
          </a:xfrm>
        </p:grpSpPr>
        <p:sp>
          <p:nvSpPr>
            <p:cNvPr id="4120" name="AutoShape 15">
              <a:extLst>
                <a:ext uri="{FF2B5EF4-FFF2-40B4-BE49-F238E27FC236}">
                  <a16:creationId xmlns:a16="http://schemas.microsoft.com/office/drawing/2014/main" id="{4E5EBA86-FC8F-4D7B-A82A-A8319F474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968"/>
              <a:ext cx="720" cy="144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121" name="Object 16">
              <a:extLst>
                <a:ext uri="{FF2B5EF4-FFF2-40B4-BE49-F238E27FC236}">
                  <a16:creationId xmlns:a16="http://schemas.microsoft.com/office/drawing/2014/main" id="{DCA85239-68F8-44A1-8DA8-86498EB483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1776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335" imgH="317225" progId="Equation.3">
                    <p:embed/>
                  </p:oleObj>
                </mc:Choice>
                <mc:Fallback>
                  <p:oleObj name="Equation" r:id="rId4" imgW="190335" imgH="31722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776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98" name="Rectangle 18">
            <a:extLst>
              <a:ext uri="{FF2B5EF4-FFF2-40B4-BE49-F238E27FC236}">
                <a16:creationId xmlns:a16="http://schemas.microsoft.com/office/drawing/2014/main" id="{878D2C8F-0548-4059-946B-A83EF4B8B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181475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可采用下列方法 </a:t>
            </a:r>
          </a:p>
        </p:txBody>
      </p:sp>
      <p:sp>
        <p:nvSpPr>
          <p:cNvPr id="46099" name="Rectangle 19">
            <a:extLst>
              <a:ext uri="{FF2B5EF4-FFF2-40B4-BE49-F238E27FC236}">
                <a16:creationId xmlns:a16="http://schemas.microsoft.com/office/drawing/2014/main" id="{5E56DF26-9BB0-4C92-90ED-1D39A0F90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4943475"/>
            <a:ext cx="28194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 b="1">
              <a:latin typeface="Tahoma" pitchFamily="34" charset="0"/>
            </a:endParaRPr>
          </a:p>
        </p:txBody>
      </p:sp>
      <p:graphicFrame>
        <p:nvGraphicFramePr>
          <p:cNvPr id="46100" name="Object 20">
            <a:extLst>
              <a:ext uri="{FF2B5EF4-FFF2-40B4-BE49-F238E27FC236}">
                <a16:creationId xmlns:a16="http://schemas.microsoft.com/office/drawing/2014/main" id="{76079E56-705B-48F2-AECF-BB85FFCC50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5899150"/>
          <a:ext cx="3238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3380" imgH="133440" progId="Equation.3">
                  <p:embed/>
                </p:oleObj>
              </mc:Choice>
              <mc:Fallback>
                <p:oleObj name="公式" r:id="rId6" imgW="133380" imgH="1334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5899150"/>
                        <a:ext cx="32385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1" name="Text Box 21">
            <a:extLst>
              <a:ext uri="{FF2B5EF4-FFF2-40B4-BE49-F238E27FC236}">
                <a16:creationId xmlns:a16="http://schemas.microsoft.com/office/drawing/2014/main" id="{BDB6393D-CF5E-42AD-B427-2D9CFBB7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540067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红色</a:t>
            </a:r>
          </a:p>
        </p:txBody>
      </p:sp>
      <p:sp>
        <p:nvSpPr>
          <p:cNvPr id="46102" name="Text Box 22">
            <a:extLst>
              <a:ext uri="{FF2B5EF4-FFF2-40B4-BE49-F238E27FC236}">
                <a16:creationId xmlns:a16="http://schemas.microsoft.com/office/drawing/2014/main" id="{4EC4FE7F-DE41-4A72-8BF1-4087DC96F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013" y="540067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白色</a:t>
            </a:r>
          </a:p>
        </p:txBody>
      </p:sp>
      <p:sp>
        <p:nvSpPr>
          <p:cNvPr id="46107" name="Freeform 27">
            <a:extLst>
              <a:ext uri="{FF2B5EF4-FFF2-40B4-BE49-F238E27FC236}">
                <a16:creationId xmlns:a16="http://schemas.microsoft.com/office/drawing/2014/main" id="{1CEE8A0D-0E65-4E0A-8F94-B08493DD1DE2}"/>
              </a:ext>
            </a:extLst>
          </p:cNvPr>
          <p:cNvSpPr>
            <a:spLocks/>
          </p:cNvSpPr>
          <p:nvPr/>
        </p:nvSpPr>
        <p:spPr bwMode="auto">
          <a:xfrm>
            <a:off x="6246813" y="4791075"/>
            <a:ext cx="2286000" cy="1460500"/>
          </a:xfrm>
          <a:custGeom>
            <a:avLst/>
            <a:gdLst>
              <a:gd name="T0" fmla="*/ 2147483647 w 1240"/>
              <a:gd name="T1" fmla="*/ 2147483647 h 968"/>
              <a:gd name="T2" fmla="*/ 2147483647 w 1240"/>
              <a:gd name="T3" fmla="*/ 0 h 968"/>
              <a:gd name="T4" fmla="*/ 2147483647 w 1240"/>
              <a:gd name="T5" fmla="*/ 2147483647 h 968"/>
              <a:gd name="T6" fmla="*/ 2147483647 w 1240"/>
              <a:gd name="T7" fmla="*/ 2147483647 h 968"/>
              <a:gd name="T8" fmla="*/ 2147483647 w 1240"/>
              <a:gd name="T9" fmla="*/ 2147483647 h 968"/>
              <a:gd name="T10" fmla="*/ 2147483647 w 1240"/>
              <a:gd name="T11" fmla="*/ 2147483647 h 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40" h="968">
                <a:moveTo>
                  <a:pt x="72" y="432"/>
                </a:moveTo>
                <a:cubicBezTo>
                  <a:pt x="112" y="304"/>
                  <a:pt x="176" y="0"/>
                  <a:pt x="360" y="0"/>
                </a:cubicBezTo>
                <a:cubicBezTo>
                  <a:pt x="544" y="0"/>
                  <a:pt x="1112" y="280"/>
                  <a:pt x="1176" y="432"/>
                </a:cubicBezTo>
                <a:cubicBezTo>
                  <a:pt x="1240" y="584"/>
                  <a:pt x="920" y="856"/>
                  <a:pt x="744" y="912"/>
                </a:cubicBezTo>
                <a:cubicBezTo>
                  <a:pt x="568" y="968"/>
                  <a:pt x="240" y="840"/>
                  <a:pt x="120" y="768"/>
                </a:cubicBezTo>
                <a:cubicBezTo>
                  <a:pt x="0" y="696"/>
                  <a:pt x="32" y="560"/>
                  <a:pt x="72" y="432"/>
                </a:cubicBezTo>
                <a:close/>
              </a:path>
            </a:pathLst>
          </a:custGeom>
          <a:solidFill>
            <a:srgbClr val="F668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6108" name="Object 28">
            <a:extLst>
              <a:ext uri="{FF2B5EF4-FFF2-40B4-BE49-F238E27FC236}">
                <a16:creationId xmlns:a16="http://schemas.microsoft.com/office/drawing/2014/main" id="{F09FD576-34F3-4C72-BE27-87A7FE8E15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8413" y="5781675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73" imgH="291973" progId="Equation.3">
                  <p:embed/>
                </p:oleObj>
              </mc:Choice>
              <mc:Fallback>
                <p:oleObj name="Equation" r:id="rId8" imgW="291973" imgH="291973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8413" y="5781675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9" name="Freeform 29">
            <a:extLst>
              <a:ext uri="{FF2B5EF4-FFF2-40B4-BE49-F238E27FC236}">
                <a16:creationId xmlns:a16="http://schemas.microsoft.com/office/drawing/2014/main" id="{02738EA7-BB5A-4B1F-A883-6E95C39DBA17}"/>
              </a:ext>
            </a:extLst>
          </p:cNvPr>
          <p:cNvSpPr>
            <a:spLocks/>
          </p:cNvSpPr>
          <p:nvPr/>
        </p:nvSpPr>
        <p:spPr bwMode="auto">
          <a:xfrm>
            <a:off x="2284413" y="4638675"/>
            <a:ext cx="5029200" cy="990600"/>
          </a:xfrm>
          <a:custGeom>
            <a:avLst/>
            <a:gdLst>
              <a:gd name="T0" fmla="*/ 0 w 3504"/>
              <a:gd name="T1" fmla="*/ 2147483647 h 592"/>
              <a:gd name="T2" fmla="*/ 2147483647 w 3504"/>
              <a:gd name="T3" fmla="*/ 2147483647 h 592"/>
              <a:gd name="T4" fmla="*/ 2147483647 w 3504"/>
              <a:gd name="T5" fmla="*/ 2147483647 h 5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04" h="592">
                <a:moveTo>
                  <a:pt x="0" y="496"/>
                </a:moveTo>
                <a:cubicBezTo>
                  <a:pt x="572" y="248"/>
                  <a:pt x="1144" y="0"/>
                  <a:pt x="1728" y="16"/>
                </a:cubicBezTo>
                <a:cubicBezTo>
                  <a:pt x="2312" y="32"/>
                  <a:pt x="3208" y="496"/>
                  <a:pt x="3504" y="592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6110" name="Object 30">
            <a:extLst>
              <a:ext uri="{FF2B5EF4-FFF2-40B4-BE49-F238E27FC236}">
                <a16:creationId xmlns:a16="http://schemas.microsoft.com/office/drawing/2014/main" id="{24853050-1FD3-468B-BF23-74A2842FBA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43763" y="5330825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569" imgH="304404" progId="Equation.3">
                  <p:embed/>
                </p:oleObj>
              </mc:Choice>
              <mc:Fallback>
                <p:oleObj name="Equation" r:id="rId10" imgW="177569" imgH="30440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763" y="5330825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1" name="Freeform 31">
            <a:extLst>
              <a:ext uri="{FF2B5EF4-FFF2-40B4-BE49-F238E27FC236}">
                <a16:creationId xmlns:a16="http://schemas.microsoft.com/office/drawing/2014/main" id="{581AE90C-60E3-41CF-9B95-E995D25FB171}"/>
              </a:ext>
            </a:extLst>
          </p:cNvPr>
          <p:cNvSpPr>
            <a:spLocks/>
          </p:cNvSpPr>
          <p:nvPr/>
        </p:nvSpPr>
        <p:spPr bwMode="auto">
          <a:xfrm>
            <a:off x="3275013" y="5705475"/>
            <a:ext cx="3733800" cy="457200"/>
          </a:xfrm>
          <a:custGeom>
            <a:avLst/>
            <a:gdLst>
              <a:gd name="T0" fmla="*/ 0 w 2976"/>
              <a:gd name="T1" fmla="*/ 0 h 440"/>
              <a:gd name="T2" fmla="*/ 2147483647 w 2976"/>
              <a:gd name="T3" fmla="*/ 2147483647 h 440"/>
              <a:gd name="T4" fmla="*/ 2147483647 w 2976"/>
              <a:gd name="T5" fmla="*/ 2147483647 h 4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76" h="440">
                <a:moveTo>
                  <a:pt x="0" y="0"/>
                </a:moveTo>
                <a:cubicBezTo>
                  <a:pt x="472" y="212"/>
                  <a:pt x="944" y="424"/>
                  <a:pt x="1440" y="432"/>
                </a:cubicBezTo>
                <a:cubicBezTo>
                  <a:pt x="1936" y="440"/>
                  <a:pt x="2720" y="112"/>
                  <a:pt x="2976" y="48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BEC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6112" name="Object 32">
            <a:extLst>
              <a:ext uri="{FF2B5EF4-FFF2-40B4-BE49-F238E27FC236}">
                <a16:creationId xmlns:a16="http://schemas.microsoft.com/office/drawing/2014/main" id="{4E4E5F85-8804-47DF-801A-2933713893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8813" y="5629275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3024" imgH="317225" progId="Equation.3">
                  <p:embed/>
                </p:oleObj>
              </mc:Choice>
              <mc:Fallback>
                <p:oleObj name="Equation" r:id="rId12" imgW="203024" imgH="317225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5629275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Rectangle 38">
            <a:extLst>
              <a:ext uri="{FF2B5EF4-FFF2-40B4-BE49-F238E27FC236}">
                <a16:creationId xmlns:a16="http://schemas.microsoft.com/office/drawing/2014/main" id="{91209F1D-985C-4FA1-B59B-226FC0421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34975"/>
            <a:ext cx="37449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tx2"/>
                </a:solidFill>
                <a:latin typeface="Tahoma" panose="020B0604030504040204" pitchFamily="34" charset="0"/>
              </a:rPr>
              <a:t>一、随机变量</a:t>
            </a:r>
          </a:p>
        </p:txBody>
      </p:sp>
      <p:sp>
        <p:nvSpPr>
          <p:cNvPr id="46119" name="Rectangle 39">
            <a:extLst>
              <a:ext uri="{FF2B5EF4-FFF2-40B4-BE49-F238E27FC236}">
                <a16:creationId xmlns:a16="http://schemas.microsoft.com/office/drawing/2014/main" id="{0BCD5821-903C-4ADC-B01D-80D812706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03325"/>
            <a:ext cx="4968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2"/>
                </a:solidFill>
                <a:latin typeface="Tahoma" panose="020B0604030504040204" pitchFamily="34" charset="0"/>
              </a:rPr>
              <a:t>（一）、随机变量的引入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864EB8C-F0B0-4095-A44C-360B52FC261E}"/>
              </a:ext>
            </a:extLst>
          </p:cNvPr>
          <p:cNvGrpSpPr/>
          <p:nvPr/>
        </p:nvGrpSpPr>
        <p:grpSpPr>
          <a:xfrm>
            <a:off x="4265613" y="5189583"/>
            <a:ext cx="1447800" cy="668292"/>
            <a:chOff x="4265613" y="5189583"/>
            <a:chExt cx="1447800" cy="668292"/>
          </a:xfrm>
        </p:grpSpPr>
        <p:sp>
          <p:nvSpPr>
            <p:cNvPr id="4118" name="AutoShape 24">
              <a:extLst>
                <a:ext uri="{FF2B5EF4-FFF2-40B4-BE49-F238E27FC236}">
                  <a16:creationId xmlns:a16="http://schemas.microsoft.com/office/drawing/2014/main" id="{CA7D0209-6622-483B-A237-F2871887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613" y="5629275"/>
              <a:ext cx="1447800" cy="228600"/>
            </a:xfrm>
            <a:prstGeom prst="rightArrow">
              <a:avLst>
                <a:gd name="adj1" fmla="val 50000"/>
                <a:gd name="adj2" fmla="val 158333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B1CA17C0-BCEC-4F8F-9A0D-69A195C7E605}"/>
                    </a:ext>
                  </a:extLst>
                </p:cNvPr>
                <p:cNvSpPr txBox="1"/>
                <p:nvPr/>
              </p:nvSpPr>
              <p:spPr>
                <a:xfrm>
                  <a:off x="4452938" y="5189583"/>
                  <a:ext cx="93294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8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altLang="zh-CN" sz="28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B1CA17C0-BCEC-4F8F-9A0D-69A195C7E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938" y="5189583"/>
                  <a:ext cx="93294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DCC03E1-B8D1-4909-B67C-339FFEAF4153}"/>
                  </a:ext>
                </a:extLst>
              </p14:cNvPr>
              <p14:cNvContentPartPr/>
              <p14:nvPr/>
            </p14:nvContentPartPr>
            <p14:xfrm>
              <a:off x="4314240" y="4935960"/>
              <a:ext cx="1274400" cy="7596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DCC03E1-B8D1-4909-B67C-339FFEAF415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04880" y="4926600"/>
                <a:ext cx="1293120" cy="778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092" grpId="0" autoUpdateAnimBg="0"/>
      <p:bldP spid="46098" grpId="0" autoUpdateAnimBg="0"/>
      <p:bldP spid="46099" grpId="0" animBg="1" autoUpdateAnimBg="0"/>
      <p:bldP spid="46101" grpId="0" autoUpdateAnimBg="0"/>
      <p:bldP spid="46102" grpId="0" autoUpdateAnimBg="0"/>
      <p:bldP spid="461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D933009B-5CAD-4CFB-BA71-D7ABC4F39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052513"/>
            <a:ext cx="3541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ahoma" panose="020B0604030504040204" pitchFamily="34" charset="0"/>
              </a:rPr>
              <a:t>即有    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FF0000"/>
                </a:solidFill>
                <a:latin typeface="Tahoma" panose="020B0604030504040204" pitchFamily="34" charset="0"/>
              </a:rPr>
              <a:t>红色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6642" name="Rectangle 18">
            <a:extLst>
              <a:ext uri="{FF2B5EF4-FFF2-40B4-BE49-F238E27FC236}">
                <a16:creationId xmlns:a16="http://schemas.microsoft.com/office/drawing/2014/main" id="{932E8F74-7FBE-4D08-9649-A6C59DAE1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1052513"/>
            <a:ext cx="1931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0000FF"/>
                </a:solidFill>
                <a:latin typeface="Tahoma" panose="020B0604030504040204" pitchFamily="34" charset="0"/>
              </a:rPr>
              <a:t>白色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6643" name="Rectangle 19">
            <a:extLst>
              <a:ext uri="{FF2B5EF4-FFF2-40B4-BE49-F238E27FC236}">
                <a16:creationId xmlns:a16="http://schemas.microsoft.com/office/drawing/2014/main" id="{0826898A-2F58-4835-B6BC-2EFA2F28C414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27088" y="3860800"/>
            <a:ext cx="7204075" cy="519113"/>
          </a:xfrm>
          <a:prstGeom prst="rect">
            <a:avLst/>
          </a:prstGeom>
          <a:blipFill rotWithShape="1">
            <a:blip r:embed="rId2"/>
            <a:stretch>
              <a:fillRect l="-1778" t="-15294" r="-1524" b="-3411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charset="0"/>
              </a:rPr>
              <a:t> 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2CF7E78-7DCE-4BF9-829A-8505953B5D6B}"/>
              </a:ext>
            </a:extLst>
          </p:cNvPr>
          <p:cNvGrpSpPr/>
          <p:nvPr/>
        </p:nvGrpSpPr>
        <p:grpSpPr>
          <a:xfrm>
            <a:off x="2169070" y="2190750"/>
            <a:ext cx="3588793" cy="1108075"/>
            <a:chOff x="2169070" y="2190750"/>
            <a:chExt cx="3588793" cy="110807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6629" name="Object 5">
                  <a:extLst>
                    <a:ext uri="{FF2B5EF4-FFF2-40B4-BE49-F238E27FC236}">
                      <a16:creationId xmlns:a16="http://schemas.microsoft.com/office/drawing/2014/main" id="{84B59252-259D-47BA-B24D-53172643566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4261118"/>
                    </p:ext>
                  </p:extLst>
                </p:nvPr>
              </p:nvGraphicFramePr>
              <p:xfrm>
                <a:off x="3100388" y="2190750"/>
                <a:ext cx="2657475" cy="11080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3" imgW="1155600" imgH="482400" progId="Equation.DSMT4">
                        <p:embed/>
                      </p:oleObj>
                    </mc:Choice>
                    <mc:Fallback>
                      <p:oleObj name="Equation" r:id="rId3" imgW="1155600" imgH="482400" progId="Equation.DSMT4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00388" y="2190750"/>
                              <a:ext cx="2657475" cy="11080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6629" name="Object 5">
                  <a:extLst>
                    <a:ext uri="{FF2B5EF4-FFF2-40B4-BE49-F238E27FC236}">
                      <a16:creationId xmlns:a16="http://schemas.microsoft.com/office/drawing/2014/main" id="{84B59252-259D-47BA-B24D-53172643566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4261118"/>
                    </p:ext>
                  </p:extLst>
                </p:nvPr>
              </p:nvGraphicFramePr>
              <p:xfrm>
                <a:off x="3100388" y="2190750"/>
                <a:ext cx="2657475" cy="11080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130" name="Equation" r:id="rId6" imgW="1155600" imgH="482400" progId="Equation.DSMT4">
                        <p:embed/>
                      </p:oleObj>
                    </mc:Choice>
                    <mc:Fallback>
                      <p:oleObj name="Equation" r:id="rId6" imgW="1155600" imgH="482400" progId="Equation.DSMT4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00388" y="2190750"/>
                              <a:ext cx="2657475" cy="11080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097FFBF-3649-4BF1-B26F-F419BDDC18A3}"/>
                    </a:ext>
                  </a:extLst>
                </p:cNvPr>
                <p:cNvSpPr txBox="1"/>
                <p:nvPr/>
              </p:nvSpPr>
              <p:spPr>
                <a:xfrm>
                  <a:off x="2169070" y="2518022"/>
                  <a:ext cx="93294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097FFBF-3649-4BF1-B26F-F419BDDC1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070" y="2518022"/>
                  <a:ext cx="9329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50">
            <a:extLst>
              <a:ext uri="{FF2B5EF4-FFF2-40B4-BE49-F238E27FC236}">
                <a16:creationId xmlns:a16="http://schemas.microsoft.com/office/drawing/2014/main" id="{3358C917-E3C7-4E07-8755-EE7DAF10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762000"/>
            <a:ext cx="76962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抛掷骰子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观察出现的点数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7107" name="Object 2051">
            <a:extLst>
              <a:ext uri="{FF2B5EF4-FFF2-40B4-BE49-F238E27FC236}">
                <a16:creationId xmlns:a16="http://schemas.microsoft.com/office/drawing/2014/main" id="{03C8D387-6292-436A-89BE-7AFEF7293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711700"/>
          <a:ext cx="38163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67200" imgH="393700" progId="Equation.3">
                  <p:embed/>
                </p:oleObj>
              </mc:Choice>
              <mc:Fallback>
                <p:oleObj name="Equation" r:id="rId2" imgW="4267200" imgH="3937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11700"/>
                        <a:ext cx="38163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2052">
            <a:extLst>
              <a:ext uri="{FF2B5EF4-FFF2-40B4-BE49-F238E27FC236}">
                <a16:creationId xmlns:a16="http://schemas.microsoft.com/office/drawing/2014/main" id="{9BFEF990-602C-45A1-9DA1-CC4FB64ED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3450" y="4711700"/>
          <a:ext cx="38893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30700" imgH="393700" progId="Equation.3">
                  <p:embed/>
                </p:oleObj>
              </mc:Choice>
              <mc:Fallback>
                <p:oleObj name="Equation" r:id="rId4" imgW="4330700" imgH="3937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4711700"/>
                        <a:ext cx="38893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2053">
            <a:extLst>
              <a:ext uri="{FF2B5EF4-FFF2-40B4-BE49-F238E27FC236}">
                <a16:creationId xmlns:a16="http://schemas.microsoft.com/office/drawing/2014/main" id="{915D6FCA-9151-405F-8F02-44E03B2BEA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229225"/>
          <a:ext cx="472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24400" imgH="838200" progId="Equation.3">
                  <p:embed/>
                </p:oleObj>
              </mc:Choice>
              <mc:Fallback>
                <p:oleObj name="Equation" r:id="rId6" imgW="4724400" imgH="83820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29225"/>
                        <a:ext cx="4724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Rectangle 2059">
            <a:extLst>
              <a:ext uri="{FF2B5EF4-FFF2-40B4-BE49-F238E27FC236}">
                <a16:creationId xmlns:a16="http://schemas.microsoft.com/office/drawing/2014/main" id="{A0AFF0EC-6277-4697-958F-B4389B05420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90800" y="2438400"/>
            <a:ext cx="3817071" cy="523220"/>
          </a:xfrm>
          <a:prstGeom prst="rect">
            <a:avLst/>
          </a:prstGeom>
          <a:blipFill rotWithShape="1">
            <a:blip r:embed="rId8"/>
            <a:stretch>
              <a:fillRect t="-15116" r="-2396" b="-3255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charset="0"/>
              </a:rPr>
              <a:t> </a:t>
            </a:r>
          </a:p>
        </p:txBody>
      </p:sp>
      <p:sp>
        <p:nvSpPr>
          <p:cNvPr id="47116" name="Rectangle 2060">
            <a:extLst>
              <a:ext uri="{FF2B5EF4-FFF2-40B4-BE49-F238E27FC236}">
                <a16:creationId xmlns:a16="http://schemas.microsoft.com/office/drawing/2014/main" id="{4A1D284B-1BB6-495D-94D6-8CE27782B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48000"/>
            <a:ext cx="3624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ahoma" panose="020B0604030504040204" pitchFamily="34" charset="0"/>
              </a:rPr>
              <a:t>样本点本身就是数量</a:t>
            </a:r>
          </a:p>
        </p:txBody>
      </p:sp>
      <p:grpSp>
        <p:nvGrpSpPr>
          <p:cNvPr id="47119" name="Group 2063">
            <a:extLst>
              <a:ext uri="{FF2B5EF4-FFF2-40B4-BE49-F238E27FC236}">
                <a16:creationId xmlns:a16="http://schemas.microsoft.com/office/drawing/2014/main" id="{C8CFB855-B227-4227-8F7C-6441D482C60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670300"/>
            <a:ext cx="2100263" cy="838200"/>
            <a:chOff x="2832" y="1680"/>
            <a:chExt cx="1160" cy="528"/>
          </a:xfrm>
        </p:grpSpPr>
        <p:sp>
          <p:nvSpPr>
            <p:cNvPr id="6157" name="AutoShape 2061">
              <a:extLst>
                <a:ext uri="{FF2B5EF4-FFF2-40B4-BE49-F238E27FC236}">
                  <a16:creationId xmlns:a16="http://schemas.microsoft.com/office/drawing/2014/main" id="{5B838592-71F0-4CC0-97EB-D03D78B8F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680"/>
              <a:ext cx="144" cy="528"/>
            </a:xfrm>
            <a:prstGeom prst="downArrow">
              <a:avLst>
                <a:gd name="adj1" fmla="val 50000"/>
                <a:gd name="adj2" fmla="val 9166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8" name="Text Box 2062">
              <a:extLst>
                <a:ext uri="{FF2B5EF4-FFF2-40B4-BE49-F238E27FC236}">
                  <a16:creationId xmlns:a16="http://schemas.microsoft.com/office/drawing/2014/main" id="{9E8AE670-FE46-4EDE-8891-FCB31D335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728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FF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恒等变换</a:t>
              </a:r>
            </a:p>
          </p:txBody>
        </p:sp>
      </p:grpSp>
      <p:sp>
        <p:nvSpPr>
          <p:cNvPr id="47121" name="Rectangle 2065">
            <a:extLst>
              <a:ext uri="{FF2B5EF4-FFF2-40B4-BE49-F238E27FC236}">
                <a16:creationId xmlns:a16="http://schemas.microsoft.com/office/drawing/2014/main" id="{427CDE83-631F-43FD-B55F-0AFB7107B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31971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且有</a:t>
            </a:r>
          </a:p>
        </p:txBody>
      </p:sp>
      <p:pic>
        <p:nvPicPr>
          <p:cNvPr id="47124" name="Picture 2068" descr="骰子">
            <a:extLst>
              <a:ext uri="{FF2B5EF4-FFF2-40B4-BE49-F238E27FC236}">
                <a16:creationId xmlns:a16="http://schemas.microsoft.com/office/drawing/2014/main" id="{55F6AE3D-738A-4574-99DC-582F2BDDF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0"/>
            <a:ext cx="4114800" cy="685800"/>
          </a:xfrm>
          <a:prstGeom prst="rect">
            <a:avLst/>
          </a:prstGeom>
          <a:solidFill>
            <a:srgbClr val="EEE8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7" name="Rectangle 2071">
            <a:extLst>
              <a:ext uri="{FF2B5EF4-FFF2-40B4-BE49-F238E27FC236}">
                <a16:creationId xmlns:a16="http://schemas.microsoft.com/office/drawing/2014/main" id="{E67DAD9B-FD0B-4C62-B541-5726F919D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002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5CD57EF-702D-43FA-B546-66DB11DDF746}"/>
                  </a:ext>
                </a:extLst>
              </p:cNvPr>
              <p:cNvSpPr txBox="1"/>
              <p:nvPr/>
            </p:nvSpPr>
            <p:spPr>
              <a:xfrm>
                <a:off x="2619555" y="3753060"/>
                <a:ext cx="16870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5CD57EF-702D-43FA-B546-66DB11DDF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555" y="3753060"/>
                <a:ext cx="1687000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6" grpId="0" autoUpdateAnimBg="0"/>
      <p:bldP spid="47121" grpId="0" autoUpdateAnimBg="0"/>
      <p:bldP spid="47127" grpId="0" autoUpdateAnimBg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>
            <a:extLst>
              <a:ext uri="{FF2B5EF4-FFF2-40B4-BE49-F238E27FC236}">
                <a16:creationId xmlns:a16="http://schemas.microsoft.com/office/drawing/2014/main" id="{3762B91E-4998-4D21-900B-C52B37CB73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103809"/>
              </p:ext>
            </p:extLst>
          </p:nvPr>
        </p:nvGraphicFramePr>
        <p:xfrm>
          <a:off x="937145" y="2006600"/>
          <a:ext cx="7307263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440" imgH="939600" progId="Equation.DSMT4">
                  <p:embed/>
                </p:oleObj>
              </mc:Choice>
              <mc:Fallback>
                <p:oleObj name="Equation" r:id="rId2" imgW="3403440" imgH="939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145" y="2006600"/>
                        <a:ext cx="7307263" cy="201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Text Box 24">
            <a:extLst>
              <a:ext uri="{FF2B5EF4-FFF2-40B4-BE49-F238E27FC236}">
                <a16:creationId xmlns:a16="http://schemas.microsoft.com/office/drawing/2014/main" id="{8F296F3A-4481-4E5E-99D4-C51529DA4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317625"/>
            <a:ext cx="2301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</a:p>
        </p:txBody>
      </p:sp>
      <p:sp>
        <p:nvSpPr>
          <p:cNvPr id="7172" name="Rectangle 25">
            <a:extLst>
              <a:ext uri="{FF2B5EF4-FFF2-40B4-BE49-F238E27FC236}">
                <a16:creationId xmlns:a16="http://schemas.microsoft.com/office/drawing/2014/main" id="{8FA45074-03F1-4E86-B548-B73CA043D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20713"/>
            <a:ext cx="87471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2"/>
                </a:solidFill>
                <a:latin typeface="Tahoma" panose="020B0604030504040204" pitchFamily="34" charset="0"/>
              </a:rPr>
              <a:t>（二）、随机变量</a:t>
            </a:r>
            <a:r>
              <a:rPr lang="en-US" altLang="zh-CN" sz="3200" b="1">
                <a:solidFill>
                  <a:schemeClr val="tx2"/>
                </a:solidFill>
                <a:latin typeface="Tahoma" panose="020B0604030504040204" pitchFamily="34" charset="0"/>
              </a:rPr>
              <a:t>(random variable)</a:t>
            </a:r>
            <a:r>
              <a:rPr lang="zh-CN" altLang="en-US" sz="3200" b="1">
                <a:solidFill>
                  <a:schemeClr val="tx2"/>
                </a:solidFill>
                <a:latin typeface="Tahoma" panose="020B0604030504040204" pitchFamily="34" charset="0"/>
              </a:rPr>
              <a:t>的概念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7211D6-10EF-475A-8B55-D423E8152151}"/>
                  </a:ext>
                </a:extLst>
              </p:cNvPr>
              <p:cNvSpPr txBox="1"/>
              <p:nvPr/>
            </p:nvSpPr>
            <p:spPr>
              <a:xfrm>
                <a:off x="1116013" y="4437063"/>
                <a:ext cx="7200900" cy="5847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3200" b="1" dirty="0">
                    <a:latin typeface="+mj-ea"/>
                    <a:ea typeface="+mj-ea"/>
                  </a:rPr>
                  <a:t>随机变量常用大写字母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+mj-ea"/>
                      </a:rPr>
                      <m:t>𝑿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+mj-ea"/>
                      </a:rPr>
                      <m:t>𝒀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+mj-ea"/>
                      </a:rPr>
                      <m:t>𝒁</m:t>
                    </m:r>
                  </m:oMath>
                </a14:m>
                <a:r>
                  <a:rPr lang="zh-CN" altLang="en-US" sz="3200" b="1" dirty="0">
                    <a:latin typeface="+mj-ea"/>
                    <a:ea typeface="+mj-ea"/>
                  </a:rPr>
                  <a:t>等表示。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7211D6-10EF-475A-8B55-D423E8152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13" y="4437063"/>
                <a:ext cx="7200900" cy="584775"/>
              </a:xfrm>
              <a:prstGeom prst="rect">
                <a:avLst/>
              </a:prstGeom>
              <a:blipFill>
                <a:blip r:embed="rId5"/>
                <a:stretch>
                  <a:fillRect l="-2117"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" grpId="0" autoUpdateAnimBg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A9E8B74-4327-49AD-9CD9-B4434BEA1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498975"/>
            <a:ext cx="77724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　　随机变量随着试验的结果不同而取不同的值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由于试验的各个结果的出现具有一定的概率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因此随机变量的取值也有一定的概率规律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3FE511-C397-4D13-9400-9632E8551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962400"/>
            <a:ext cx="6913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(2)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随机变量的取值具有一定的概率规律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7FE653F-1573-44E5-A27C-C15EEBC29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28800"/>
            <a:ext cx="77724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　　随机变量是一个函数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但它与普通的函数有着本质的差别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普通函数是定义在实数轴上的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而随机变量是定义在样本空间上的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样本空间的元素不一定是实数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B341A0C5-0D90-4287-B7E7-238DD0637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46125"/>
            <a:ext cx="2005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</a:p>
        </p:txBody>
      </p:sp>
      <p:sp>
        <p:nvSpPr>
          <p:cNvPr id="43016" name="Rectangle 8">
            <a:extLst>
              <a:ext uri="{FF2B5EF4-FFF2-40B4-BE49-F238E27FC236}">
                <a16:creationId xmlns:a16="http://schemas.microsoft.com/office/drawing/2014/main" id="{46E4F2D9-7000-489B-8444-E24B27989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954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随机变量与普通的函数不同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autoUpdateAnimBg="0"/>
      <p:bldP spid="43014" grpId="0" autoUpdateAnimBg="0"/>
      <p:bldP spid="4301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96CFD9E0-003B-476B-974F-FA2AD7F6A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412875"/>
            <a:ext cx="7834312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　　随机事件包容在随机变量这个范围更广的概念之内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或者说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随机事件是从静态的观点来研究随机现象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而随机变量则是从动态的观点来研究随机现象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6AE083AA-CA47-4EC5-97E5-3CD469EED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720725"/>
            <a:ext cx="5329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(3)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随机变量与随机事件的关系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47920A2-EDEA-42A1-8EAC-8C933D76A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752475"/>
            <a:ext cx="74009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掷一个硬币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观察出现的面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共有两个</a:t>
            </a: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结果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0963" name="Object 3">
            <a:extLst>
              <a:ext uri="{FF2B5EF4-FFF2-40B4-BE49-F238E27FC236}">
                <a16:creationId xmlns:a16="http://schemas.microsoft.com/office/drawing/2014/main" id="{00C411EC-AC9E-4C15-BADA-EEEE5C1A6A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3763" y="1384300"/>
          <a:ext cx="2714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31366" imgH="228501" progId="Equation.3">
                  <p:embed/>
                </p:oleObj>
              </mc:Choice>
              <mc:Fallback>
                <p:oleObj name="公式" r:id="rId2" imgW="1231366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1384300"/>
                        <a:ext cx="27146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8371FF1B-8519-4EAB-9220-E41A59297C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1063" y="1960563"/>
          <a:ext cx="27162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31366" imgH="228501" progId="Equation.3">
                  <p:embed/>
                </p:oleObj>
              </mc:Choice>
              <mc:Fallback>
                <p:oleObj name="公式" r:id="rId4" imgW="1231366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1960563"/>
                        <a:ext cx="27162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>
            <a:extLst>
              <a:ext uri="{FF2B5EF4-FFF2-40B4-BE49-F238E27FC236}">
                <a16:creationId xmlns:a16="http://schemas.microsoft.com/office/drawing/2014/main" id="{F64E5DB4-3D7E-4284-87EC-20F7530F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667000"/>
            <a:ext cx="741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若用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表示掷一个硬币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出现正面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的次数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则有</a:t>
            </a:r>
          </a:p>
        </p:txBody>
      </p:sp>
      <p:grpSp>
        <p:nvGrpSpPr>
          <p:cNvPr id="40983" name="Group 23">
            <a:extLst>
              <a:ext uri="{FF2B5EF4-FFF2-40B4-BE49-F238E27FC236}">
                <a16:creationId xmlns:a16="http://schemas.microsoft.com/office/drawing/2014/main" id="{E89C60F9-478D-4C9F-ACF0-6DA17415ADC9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429000"/>
            <a:ext cx="2590800" cy="1905000"/>
            <a:chOff x="816" y="2160"/>
            <a:chExt cx="1632" cy="1200"/>
          </a:xfrm>
        </p:grpSpPr>
        <p:graphicFrame>
          <p:nvGraphicFramePr>
            <p:cNvPr id="10254" name="Object 6">
              <a:extLst>
                <a:ext uri="{FF2B5EF4-FFF2-40B4-BE49-F238E27FC236}">
                  <a16:creationId xmlns:a16="http://schemas.microsoft.com/office/drawing/2014/main" id="{22542068-C666-4255-9313-511CE2EB8F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4" y="2296"/>
            <a:ext cx="139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168400" imgH="228600" progId="Equation.3">
                    <p:embed/>
                  </p:oleObj>
                </mc:Choice>
                <mc:Fallback>
                  <p:oleObj name="公式" r:id="rId6" imgW="11684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" y="2296"/>
                          <a:ext cx="139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7">
              <a:extLst>
                <a:ext uri="{FF2B5EF4-FFF2-40B4-BE49-F238E27FC236}">
                  <a16:creationId xmlns:a16="http://schemas.microsoft.com/office/drawing/2014/main" id="{AF5DB3F0-67A5-46B0-BC86-14580D1D30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4" y="2886"/>
            <a:ext cx="139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168400" imgH="228600" progId="Equation.3">
                    <p:embed/>
                  </p:oleObj>
                </mc:Choice>
                <mc:Fallback>
                  <p:oleObj name="公式" r:id="rId8" imgW="11684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" y="2886"/>
                          <a:ext cx="139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6" name="Rectangle 11">
              <a:extLst>
                <a:ext uri="{FF2B5EF4-FFF2-40B4-BE49-F238E27FC236}">
                  <a16:creationId xmlns:a16="http://schemas.microsoft.com/office/drawing/2014/main" id="{E6C0FD60-C141-4D9F-BBF1-A00D9C13C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160"/>
              <a:ext cx="1632" cy="1200"/>
            </a:xfrm>
            <a:prstGeom prst="rect">
              <a:avLst/>
            </a:prstGeom>
            <a:noFill/>
            <a:ln w="76200" cmpd="tri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0973" name="Rectangle 13">
            <a:extLst>
              <a:ext uri="{FF2B5EF4-FFF2-40B4-BE49-F238E27FC236}">
                <a16:creationId xmlns:a16="http://schemas.microsoft.com/office/drawing/2014/main" id="{32B6A11A-D848-485E-81FF-1304C3261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429000"/>
            <a:ext cx="685800" cy="1905000"/>
          </a:xfrm>
          <a:prstGeom prst="rect">
            <a:avLst/>
          </a:prstGeom>
          <a:noFill/>
          <a:ln w="76200" cmpd="tri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74" name="Object 14">
            <a:extLst>
              <a:ext uri="{FF2B5EF4-FFF2-40B4-BE49-F238E27FC236}">
                <a16:creationId xmlns:a16="http://schemas.microsoft.com/office/drawing/2014/main" id="{13615713-E17A-4819-97C4-0CB99FB57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47244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569" imgH="304404" progId="Equation.3">
                  <p:embed/>
                </p:oleObj>
              </mc:Choice>
              <mc:Fallback>
                <p:oleObj name="Equation" r:id="rId10" imgW="177569" imgH="30440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724400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5">
            <a:extLst>
              <a:ext uri="{FF2B5EF4-FFF2-40B4-BE49-F238E27FC236}">
                <a16:creationId xmlns:a16="http://schemas.microsoft.com/office/drawing/2014/main" id="{0B7F67B5-4CA8-480F-90B5-7CCAE9DBA7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73380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3024" imgH="317225" progId="Equation.3">
                  <p:embed/>
                </p:oleObj>
              </mc:Choice>
              <mc:Fallback>
                <p:oleObj name="Equation" r:id="rId12" imgW="203024" imgH="31722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733800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6">
            <a:extLst>
              <a:ext uri="{FF2B5EF4-FFF2-40B4-BE49-F238E27FC236}">
                <a16:creationId xmlns:a16="http://schemas.microsoft.com/office/drawing/2014/main" id="{D142C66C-1E41-46E0-9233-F61B3F8C3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270006"/>
              </p:ext>
            </p:extLst>
          </p:nvPr>
        </p:nvGraphicFramePr>
        <p:xfrm>
          <a:off x="6696075" y="3571875"/>
          <a:ext cx="19113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38080" imgH="228600" progId="Equation.DSMT4">
                  <p:embed/>
                </p:oleObj>
              </mc:Choice>
              <mc:Fallback>
                <p:oleObj name="Equation" r:id="rId14" imgW="83808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3571875"/>
                        <a:ext cx="1911350" cy="5762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7">
            <a:extLst>
              <a:ext uri="{FF2B5EF4-FFF2-40B4-BE49-F238E27FC236}">
                <a16:creationId xmlns:a16="http://schemas.microsoft.com/office/drawing/2014/main" id="{AFF43D2F-AB83-4107-9BE4-AE96CB0B40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228620"/>
              </p:ext>
            </p:extLst>
          </p:nvPr>
        </p:nvGraphicFramePr>
        <p:xfrm>
          <a:off x="6691313" y="4578350"/>
          <a:ext cx="19113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38080" imgH="228600" progId="Equation.DSMT4">
                  <p:embed/>
                </p:oleObj>
              </mc:Choice>
              <mc:Fallback>
                <p:oleObj name="Equation" r:id="rId16" imgW="83808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4578350"/>
                        <a:ext cx="1911350" cy="577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8" name="Rectangle 18">
            <a:extLst>
              <a:ext uri="{FF2B5EF4-FFF2-40B4-BE49-F238E27FC236}">
                <a16:creationId xmlns:a16="http://schemas.microsoft.com/office/drawing/2014/main" id="{7784CACF-FF5E-48B5-AB25-4C8FAEFD8DD1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27088" y="5530850"/>
            <a:ext cx="4354077" cy="523220"/>
          </a:xfrm>
          <a:prstGeom prst="rect">
            <a:avLst/>
          </a:prstGeom>
          <a:blipFill rotWithShape="1">
            <a:blip r:embed="rId18"/>
            <a:stretch>
              <a:fillRect l="-2941" t="-15116" b="-3255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  <a:latin typeface="Arial" charset="0"/>
              </a:rPr>
              <a:t> 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23AE609-224A-4FFA-94B7-6B905A245C72}"/>
              </a:ext>
            </a:extLst>
          </p:cNvPr>
          <p:cNvGrpSpPr/>
          <p:nvPr/>
        </p:nvGrpSpPr>
        <p:grpSpPr>
          <a:xfrm>
            <a:off x="3933825" y="3773543"/>
            <a:ext cx="1981200" cy="493657"/>
            <a:chOff x="3933825" y="3773543"/>
            <a:chExt cx="1981200" cy="493657"/>
          </a:xfrm>
        </p:grpSpPr>
        <p:sp>
          <p:nvSpPr>
            <p:cNvPr id="10257" name="Line 8">
              <a:extLst>
                <a:ext uri="{FF2B5EF4-FFF2-40B4-BE49-F238E27FC236}">
                  <a16:creationId xmlns:a16="http://schemas.microsoft.com/office/drawing/2014/main" id="{BE9FEB31-6511-4B29-B46E-9E7129736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3825" y="4267200"/>
              <a:ext cx="19812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CF2093D-7BA2-4248-AAFD-657D956777C6}"/>
                    </a:ext>
                  </a:extLst>
                </p:cNvPr>
                <p:cNvSpPr txBox="1"/>
                <p:nvPr/>
              </p:nvSpPr>
              <p:spPr>
                <a:xfrm>
                  <a:off x="4347423" y="3773543"/>
                  <a:ext cx="93294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CF2093D-7BA2-4248-AAFD-657D95677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7423" y="3773543"/>
                  <a:ext cx="932948" cy="43088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utoUpdateAnimBg="0"/>
      <p:bldP spid="4097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2395</TotalTime>
  <Words>894</Words>
  <Application>Microsoft Office PowerPoint</Application>
  <PresentationFormat>全屏显示(4:3)</PresentationFormat>
  <Paragraphs>109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黑体</vt:lpstr>
      <vt:lpstr>楷体_GB2312</vt:lpstr>
      <vt:lpstr>宋体</vt:lpstr>
      <vt:lpstr>Arial</vt:lpstr>
      <vt:lpstr>Cambria Math</vt:lpstr>
      <vt:lpstr>Tahoma</vt:lpstr>
      <vt:lpstr>Times New Roman</vt:lpstr>
      <vt:lpstr>默认设计模板</vt:lpstr>
      <vt:lpstr>Equation</vt:lpstr>
      <vt:lpstr>公式</vt:lpstr>
      <vt:lpstr>第二章  随机变量及其分布</vt:lpstr>
      <vt:lpstr>第一节  随机变量的分布函数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第一节 随机变量</dc:title>
  <dc:creator>吉林大学农学部数学教研室</dc:creator>
  <cp:lastModifiedBy>gang zhang</cp:lastModifiedBy>
  <cp:revision>209</cp:revision>
  <cp:lastPrinted>2021-03-25T13:03:20Z</cp:lastPrinted>
  <dcterms:created xsi:type="dcterms:W3CDTF">2000-02-23T02:14:19Z</dcterms:created>
  <dcterms:modified xsi:type="dcterms:W3CDTF">2023-03-01T02:18:01Z</dcterms:modified>
</cp:coreProperties>
</file>