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15"/>
  </p:handoutMasterIdLst>
  <p:sldIdLst>
    <p:sldId id="279" r:id="rId2"/>
    <p:sldId id="336" r:id="rId3"/>
    <p:sldId id="293" r:id="rId4"/>
    <p:sldId id="294" r:id="rId5"/>
    <p:sldId id="295" r:id="rId6"/>
    <p:sldId id="296" r:id="rId7"/>
    <p:sldId id="330" r:id="rId8"/>
    <p:sldId id="337" r:id="rId9"/>
    <p:sldId id="331" r:id="rId10"/>
    <p:sldId id="332" r:id="rId11"/>
    <p:sldId id="333" r:id="rId12"/>
    <p:sldId id="334" r:id="rId13"/>
    <p:sldId id="33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7360FE"/>
    <a:srgbClr val="7E76E8"/>
    <a:srgbClr val="086D9A"/>
    <a:srgbClr val="51B8E2"/>
    <a:srgbClr val="51B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2665BA7-3570-43B9-977D-0753BAF38D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4E042537-A2EF-4423-8200-79E6278222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6CE798A4-5278-48AA-B5E3-3FDE7005CA6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9FC42DD0-7F46-42DF-B832-16A3A1EDA5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06FE49D-7947-4C67-8D93-D7BCE29A16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866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490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1331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5483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520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5601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104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8896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459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426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86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>
            <a:extLst>
              <a:ext uri="{FF2B5EF4-FFF2-40B4-BE49-F238E27FC236}">
                <a16:creationId xmlns:a16="http://schemas.microsoft.com/office/drawing/2014/main" id="{1F2B480A-53C5-4445-8EE9-24435F15C2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288" y="392113"/>
            <a:ext cx="8353425" cy="611981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65882"/>
                  <a:invGamma/>
                  <a:alpha val="56000"/>
                </a:schemeClr>
              </a:gs>
              <a:gs pos="50000">
                <a:schemeClr val="bg1">
                  <a:alpha val="89000"/>
                </a:schemeClr>
              </a:gs>
              <a:gs pos="100000">
                <a:schemeClr val="bg1">
                  <a:gamma/>
                  <a:shade val="65882"/>
                  <a:invGamma/>
                  <a:alpha val="56000"/>
                </a:schemeClr>
              </a:gs>
            </a:gsLst>
            <a:lin ang="5400000" scaled="1"/>
          </a:gradFill>
          <a:ln w="19050">
            <a:solidFill>
              <a:srgbClr val="086D9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58.bin"/><Relationship Id="rId26" Type="http://schemas.openxmlformats.org/officeDocument/2006/relationships/oleObject" Target="../embeddings/oleObject62.bin"/><Relationship Id="rId39" Type="http://schemas.openxmlformats.org/officeDocument/2006/relationships/image" Target="../media/image61.wmf"/><Relationship Id="rId3" Type="http://schemas.openxmlformats.org/officeDocument/2006/relationships/image" Target="../media/image48.wmf"/><Relationship Id="rId21" Type="http://schemas.openxmlformats.org/officeDocument/2006/relationships/image" Target="../media/image34.wmf"/><Relationship Id="rId34" Type="http://schemas.openxmlformats.org/officeDocument/2006/relationships/oleObject" Target="../embeddings/oleObject66.bin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5.wmf"/><Relationship Id="rId25" Type="http://schemas.openxmlformats.org/officeDocument/2006/relationships/image" Target="../media/image36.wmf"/><Relationship Id="rId33" Type="http://schemas.openxmlformats.org/officeDocument/2006/relationships/image" Target="../media/image58.wmf"/><Relationship Id="rId38" Type="http://schemas.openxmlformats.org/officeDocument/2006/relationships/oleObject" Target="../embeddings/oleObject68.bin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29" Type="http://schemas.openxmlformats.org/officeDocument/2006/relationships/image" Target="../media/image38.wmf"/><Relationship Id="rId41" Type="http://schemas.openxmlformats.org/officeDocument/2006/relationships/image" Target="../media/image6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61.bin"/><Relationship Id="rId32" Type="http://schemas.openxmlformats.org/officeDocument/2006/relationships/oleObject" Target="../embeddings/oleObject65.bin"/><Relationship Id="rId37" Type="http://schemas.openxmlformats.org/officeDocument/2006/relationships/image" Target="../media/image60.wmf"/><Relationship Id="rId40" Type="http://schemas.openxmlformats.org/officeDocument/2006/relationships/oleObject" Target="../embeddings/oleObject69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35.wmf"/><Relationship Id="rId28" Type="http://schemas.openxmlformats.org/officeDocument/2006/relationships/oleObject" Target="../embeddings/oleObject63.bin"/><Relationship Id="rId36" Type="http://schemas.openxmlformats.org/officeDocument/2006/relationships/oleObject" Target="../embeddings/oleObject67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6.wmf"/><Relationship Id="rId31" Type="http://schemas.openxmlformats.org/officeDocument/2006/relationships/image" Target="../media/image57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64.bin"/><Relationship Id="rId35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5.bin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85.bin"/><Relationship Id="rId3" Type="http://schemas.openxmlformats.org/officeDocument/2006/relationships/image" Target="../media/image70.wmf"/><Relationship Id="rId21" Type="http://schemas.openxmlformats.org/officeDocument/2006/relationships/image" Target="../media/image79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8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emf"/><Relationship Id="rId4" Type="http://schemas.openxmlformats.org/officeDocument/2006/relationships/oleObject" Target="../embeddings/oleObject8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7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7.bin"/><Relationship Id="rId3" Type="http://schemas.openxmlformats.org/officeDocument/2006/relationships/image" Target="../media/image20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9.bin"/><Relationship Id="rId16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1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2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4.bin"/><Relationship Id="rId3" Type="http://schemas.openxmlformats.org/officeDocument/2006/relationships/image" Target="../media/image30.wmf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48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33" Type="http://schemas.openxmlformats.org/officeDocument/2006/relationships/image" Target="../media/image45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3.bin"/><Relationship Id="rId32" Type="http://schemas.openxmlformats.org/officeDocument/2006/relationships/oleObject" Target="../embeddings/oleObject47.bin"/><Relationship Id="rId37" Type="http://schemas.openxmlformats.org/officeDocument/2006/relationships/image" Target="../media/image47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oleObject" Target="../embeddings/oleObject45.bin"/><Relationship Id="rId36" Type="http://schemas.openxmlformats.org/officeDocument/2006/relationships/oleObject" Target="../embeddings/oleObject49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8.wmf"/><Relationship Id="rId31" Type="http://schemas.openxmlformats.org/officeDocument/2006/relationships/image" Target="../media/image44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2.wmf"/><Relationship Id="rId30" Type="http://schemas.openxmlformats.org/officeDocument/2006/relationships/oleObject" Target="../embeddings/oleObject46.bin"/><Relationship Id="rId35" Type="http://schemas.openxmlformats.org/officeDocument/2006/relationships/image" Target="../media/image4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>
            <a:extLst>
              <a:ext uri="{FF2B5EF4-FFF2-40B4-BE49-F238E27FC236}">
                <a16:creationId xmlns:a16="http://schemas.microsoft.com/office/drawing/2014/main" id="{CE3FFDFA-1DF3-4B7E-A4F3-04AABA9D0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09750"/>
            <a:ext cx="8229600" cy="212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第二节</a:t>
            </a:r>
            <a:br>
              <a:rPr lang="en-US" altLang="zh-CN" b="1">
                <a:latin typeface="楷体_GB2312" pitchFamily="49" charset="-122"/>
                <a:ea typeface="楷体_GB2312" pitchFamily="49" charset="-122"/>
              </a:rPr>
            </a:br>
            <a:br>
              <a:rPr lang="en-US" altLang="zh-CN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离散型随机变量及其概率分布</a:t>
            </a:r>
          </a:p>
        </p:txBody>
      </p:sp>
      <p:sp>
        <p:nvSpPr>
          <p:cNvPr id="2051" name="AutoShape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29035CB2-A4C1-467C-84AB-185C3B8E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6115050"/>
            <a:ext cx="514350" cy="5143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E7A22D75-3451-4357-9B45-6C79B5DF28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301750"/>
          <a:ext cx="2336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419100" progId="Equation.3">
                  <p:embed/>
                </p:oleObj>
              </mc:Choice>
              <mc:Fallback>
                <p:oleObj name="公式" r:id="rId2" imgW="23368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01750"/>
                        <a:ext cx="2336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>
            <a:extLst>
              <a:ext uri="{FF2B5EF4-FFF2-40B4-BE49-F238E27FC236}">
                <a16:creationId xmlns:a16="http://schemas.microsoft.com/office/drawing/2014/main" id="{2DD61269-0D93-4C99-8754-37BD6CBFD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2924175"/>
          <a:ext cx="2311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400" imgH="838200" progId="Equation.3">
                  <p:embed/>
                </p:oleObj>
              </mc:Choice>
              <mc:Fallback>
                <p:oleObj name="Equation" r:id="rId4" imgW="23114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924175"/>
                        <a:ext cx="2311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>
            <a:extLst>
              <a:ext uri="{FF2B5EF4-FFF2-40B4-BE49-F238E27FC236}">
                <a16:creationId xmlns:a16="http://schemas.microsoft.com/office/drawing/2014/main" id="{C319C1A6-A90D-441B-90FF-BC1552A0E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165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51000" imgH="419100" progId="Equation.3">
                  <p:embed/>
                </p:oleObj>
              </mc:Choice>
              <mc:Fallback>
                <p:oleObj name="公式" r:id="rId6" imgW="16510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165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>
            <a:extLst>
              <a:ext uri="{FF2B5EF4-FFF2-40B4-BE49-F238E27FC236}">
                <a16:creationId xmlns:a16="http://schemas.microsoft.com/office/drawing/2014/main" id="{56763624-2975-4CAB-9D38-536CF0338C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4475163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500" imgH="393700" progId="Equation.3">
                  <p:embed/>
                </p:oleObj>
              </mc:Choice>
              <mc:Fallback>
                <p:oleObj name="Equation" r:id="rId8" imgW="26035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4475163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>
            <a:extLst>
              <a:ext uri="{FF2B5EF4-FFF2-40B4-BE49-F238E27FC236}">
                <a16:creationId xmlns:a16="http://schemas.microsoft.com/office/drawing/2014/main" id="{6144E9F7-565D-4B2B-8957-4EE4FF746B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49363" y="1989138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03500" imgH="393700" progId="Equation.3">
                  <p:embed/>
                </p:oleObj>
              </mc:Choice>
              <mc:Fallback>
                <p:oleObj name="Equation" r:id="rId10" imgW="2603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989138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>
            <a:extLst>
              <a:ext uri="{FF2B5EF4-FFF2-40B4-BE49-F238E27FC236}">
                <a16:creationId xmlns:a16="http://schemas.microsoft.com/office/drawing/2014/main" id="{9A497C85-6163-419A-A7EB-81949C4A8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9163" y="2451100"/>
          <a:ext cx="1092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726" imgH="761669" progId="Equation.3">
                  <p:embed/>
                </p:oleObj>
              </mc:Choice>
              <mc:Fallback>
                <p:oleObj name="Equation" r:id="rId12" imgW="1091726" imgH="7616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9163" y="2451100"/>
                        <a:ext cx="1092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4" name="Group 8">
            <a:extLst>
              <a:ext uri="{FF2B5EF4-FFF2-40B4-BE49-F238E27FC236}">
                <a16:creationId xmlns:a16="http://schemas.microsoft.com/office/drawing/2014/main" id="{97942CC9-48F5-484C-81A9-6B934334287B}"/>
              </a:ext>
            </a:extLst>
          </p:cNvPr>
          <p:cNvGrpSpPr>
            <a:grpSpLocks/>
          </p:cNvGrpSpPr>
          <p:nvPr/>
        </p:nvGrpSpPr>
        <p:grpSpPr bwMode="auto">
          <a:xfrm>
            <a:off x="2074863" y="2536825"/>
            <a:ext cx="5219700" cy="381000"/>
            <a:chOff x="1505" y="1598"/>
            <a:chExt cx="3288" cy="240"/>
          </a:xfrm>
        </p:grpSpPr>
        <p:graphicFrame>
          <p:nvGraphicFramePr>
            <p:cNvPr id="9246" name="Object 9">
              <a:extLst>
                <a:ext uri="{FF2B5EF4-FFF2-40B4-BE49-F238E27FC236}">
                  <a16:creationId xmlns:a16="http://schemas.microsoft.com/office/drawing/2014/main" id="{9169FA71-1D86-48C5-9B6C-7C594BCA35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5" y="1598"/>
            <a:ext cx="116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14500" imgH="381000" progId="Equation.3">
                    <p:embed/>
                  </p:oleObj>
                </mc:Choice>
                <mc:Fallback>
                  <p:oleObj name="Equation" r:id="rId14" imgW="1714500" imgH="381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5" y="1598"/>
                          <a:ext cx="116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10">
              <a:extLst>
                <a:ext uri="{FF2B5EF4-FFF2-40B4-BE49-F238E27FC236}">
                  <a16:creationId xmlns:a16="http://schemas.microsoft.com/office/drawing/2014/main" id="{D371B646-4EBB-4874-A09D-776C28530A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5" y="1598"/>
            <a:ext cx="10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676400" imgH="381000" progId="Equation.3">
                    <p:embed/>
                  </p:oleObj>
                </mc:Choice>
                <mc:Fallback>
                  <p:oleObj name="Equation" r:id="rId16" imgW="1676400" imgH="381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" y="1598"/>
                          <a:ext cx="10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8" name="Object 11">
              <a:extLst>
                <a:ext uri="{FF2B5EF4-FFF2-40B4-BE49-F238E27FC236}">
                  <a16:creationId xmlns:a16="http://schemas.microsoft.com/office/drawing/2014/main" id="{7B93F3B1-A173-435C-BA42-714553C3D8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3" y="1598"/>
            <a:ext cx="10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14500" imgH="381000" progId="Equation.3">
                    <p:embed/>
                  </p:oleObj>
                </mc:Choice>
                <mc:Fallback>
                  <p:oleObj name="Equation" r:id="rId18" imgW="1714500" imgH="38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" y="1598"/>
                          <a:ext cx="10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5" name="Group 12">
            <a:extLst>
              <a:ext uri="{FF2B5EF4-FFF2-40B4-BE49-F238E27FC236}">
                <a16:creationId xmlns:a16="http://schemas.microsoft.com/office/drawing/2014/main" id="{B3E46D07-9C68-4242-861D-8BCEAF639953}"/>
              </a:ext>
            </a:extLst>
          </p:cNvPr>
          <p:cNvGrpSpPr>
            <a:grpSpLocks/>
          </p:cNvGrpSpPr>
          <p:nvPr/>
        </p:nvGrpSpPr>
        <p:grpSpPr bwMode="auto">
          <a:xfrm>
            <a:off x="2803525" y="1162050"/>
            <a:ext cx="5486400" cy="552450"/>
            <a:chOff x="1872" y="816"/>
            <a:chExt cx="3456" cy="348"/>
          </a:xfrm>
        </p:grpSpPr>
        <p:sp>
          <p:nvSpPr>
            <p:cNvPr id="9240" name="Line 13">
              <a:extLst>
                <a:ext uri="{FF2B5EF4-FFF2-40B4-BE49-F238E27FC236}">
                  <a16:creationId xmlns:a16="http://schemas.microsoft.com/office/drawing/2014/main" id="{F8C95018-D82B-4327-907B-21DD1764B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64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9241" name="Object 14">
              <a:extLst>
                <a:ext uri="{FF2B5EF4-FFF2-40B4-BE49-F238E27FC236}">
                  <a16:creationId xmlns:a16="http://schemas.microsoft.com/office/drawing/2014/main" id="{5D586012-C3AB-4906-B02B-18927262B5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96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66469" imgH="253780" progId="Equation.3">
                    <p:embed/>
                  </p:oleObj>
                </mc:Choice>
                <mc:Fallback>
                  <p:oleObj name="Equation" r:id="rId20" imgW="266469" imgH="2537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96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2" name="Object 15">
              <a:extLst>
                <a:ext uri="{FF2B5EF4-FFF2-40B4-BE49-F238E27FC236}">
                  <a16:creationId xmlns:a16="http://schemas.microsoft.com/office/drawing/2014/main" id="{5095834E-5F24-41C1-A178-DE2C26B3D0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2" y="820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15713" imgH="545626" progId="Equation.3">
                    <p:embed/>
                  </p:oleObj>
                </mc:Choice>
                <mc:Fallback>
                  <p:oleObj name="Equation" r:id="rId22" imgW="215713" imgH="54562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2" y="820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3" name="Object 16">
              <a:extLst>
                <a:ext uri="{FF2B5EF4-FFF2-40B4-BE49-F238E27FC236}">
                  <a16:creationId xmlns:a16="http://schemas.microsoft.com/office/drawing/2014/main" id="{D7716933-0AB2-42C5-B2DD-ED56BB5BA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816"/>
            <a:ext cx="1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77646" imgH="532937" progId="Equation.3">
                    <p:embed/>
                  </p:oleObj>
                </mc:Choice>
                <mc:Fallback>
                  <p:oleObj name="Equation" r:id="rId24" imgW="177646" imgH="532937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816"/>
                          <a:ext cx="1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4" name="Object 17">
              <a:extLst>
                <a:ext uri="{FF2B5EF4-FFF2-40B4-BE49-F238E27FC236}">
                  <a16:creationId xmlns:a16="http://schemas.microsoft.com/office/drawing/2014/main" id="{CA38207A-F09F-4C3B-BCB9-F91E2052A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816"/>
            <a:ext cx="1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15713" imgH="532937" progId="Equation.3">
                    <p:embed/>
                  </p:oleObj>
                </mc:Choice>
                <mc:Fallback>
                  <p:oleObj name="Equation" r:id="rId26" imgW="215713" imgH="532937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16"/>
                          <a:ext cx="1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5" name="Object 18">
              <a:extLst>
                <a:ext uri="{FF2B5EF4-FFF2-40B4-BE49-F238E27FC236}">
                  <a16:creationId xmlns:a16="http://schemas.microsoft.com/office/drawing/2014/main" id="{A3033059-3A65-4A85-AA5B-9357A9C714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816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15713" imgH="545626" progId="Equation.3">
                    <p:embed/>
                  </p:oleObj>
                </mc:Choice>
                <mc:Fallback>
                  <p:oleObj name="Equation" r:id="rId28" imgW="215713" imgH="5456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816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75" name="Group 19">
            <a:extLst>
              <a:ext uri="{FF2B5EF4-FFF2-40B4-BE49-F238E27FC236}">
                <a16:creationId xmlns:a16="http://schemas.microsoft.com/office/drawing/2014/main" id="{DB8917A8-F07A-4255-BB8D-50260957C7F3}"/>
              </a:ext>
            </a:extLst>
          </p:cNvPr>
          <p:cNvGrpSpPr>
            <a:grpSpLocks/>
          </p:cNvGrpSpPr>
          <p:nvPr/>
        </p:nvGrpSpPr>
        <p:grpSpPr bwMode="auto">
          <a:xfrm>
            <a:off x="2141538" y="5157788"/>
            <a:ext cx="1649412" cy="762000"/>
            <a:chOff x="1547" y="3249"/>
            <a:chExt cx="1039" cy="480"/>
          </a:xfrm>
        </p:grpSpPr>
        <p:graphicFrame>
          <p:nvGraphicFramePr>
            <p:cNvPr id="9238" name="Object 20">
              <a:extLst>
                <a:ext uri="{FF2B5EF4-FFF2-40B4-BE49-F238E27FC236}">
                  <a16:creationId xmlns:a16="http://schemas.microsoft.com/office/drawing/2014/main" id="{796316EF-9FA0-4AFD-8DE6-193630D4F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3297"/>
            <a:ext cx="3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558558" imgH="317362" progId="Equation.3">
                    <p:embed/>
                  </p:oleObj>
                </mc:Choice>
                <mc:Fallback>
                  <p:oleObj name="Equation" r:id="rId30" imgW="558558" imgH="31736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3297"/>
                          <a:ext cx="3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21">
              <a:extLst>
                <a:ext uri="{FF2B5EF4-FFF2-40B4-BE49-F238E27FC236}">
                  <a16:creationId xmlns:a16="http://schemas.microsoft.com/office/drawing/2014/main" id="{4907EA0C-8828-475E-B7AC-64B7834AA1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47" y="3249"/>
            <a:ext cx="677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091726" imgH="761669" progId="Equation.3">
                    <p:embed/>
                  </p:oleObj>
                </mc:Choice>
                <mc:Fallback>
                  <p:oleObj name="Equation" r:id="rId32" imgW="1091726" imgH="76166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" y="3249"/>
                          <a:ext cx="677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78" name="Group 22">
            <a:extLst>
              <a:ext uri="{FF2B5EF4-FFF2-40B4-BE49-F238E27FC236}">
                <a16:creationId xmlns:a16="http://schemas.microsoft.com/office/drawing/2014/main" id="{69B08347-B8A0-4BFF-9C34-4036F93F2A07}"/>
              </a:ext>
            </a:extLst>
          </p:cNvPr>
          <p:cNvGrpSpPr>
            <a:grpSpLocks/>
          </p:cNvGrpSpPr>
          <p:nvPr/>
        </p:nvGrpSpPr>
        <p:grpSpPr bwMode="auto">
          <a:xfrm>
            <a:off x="3890963" y="4475163"/>
            <a:ext cx="4038600" cy="790575"/>
            <a:chOff x="2649" y="2819"/>
            <a:chExt cx="2544" cy="498"/>
          </a:xfrm>
        </p:grpSpPr>
        <p:graphicFrame>
          <p:nvGraphicFramePr>
            <p:cNvPr id="9234" name="Object 23">
              <a:extLst>
                <a:ext uri="{FF2B5EF4-FFF2-40B4-BE49-F238E27FC236}">
                  <a16:creationId xmlns:a16="http://schemas.microsoft.com/office/drawing/2014/main" id="{1FCFD66B-397C-41B5-9566-866E359685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9" y="2819"/>
            <a:ext cx="9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714500" imgH="381000" progId="Equation.3">
                    <p:embed/>
                  </p:oleObj>
                </mc:Choice>
                <mc:Fallback>
                  <p:oleObj name="Equation" r:id="rId34" imgW="1714500" imgH="3810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9" y="2819"/>
                          <a:ext cx="9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24">
              <a:extLst>
                <a:ext uri="{FF2B5EF4-FFF2-40B4-BE49-F238E27FC236}">
                  <a16:creationId xmlns:a16="http://schemas.microsoft.com/office/drawing/2014/main" id="{14A43BC4-9C61-4C6E-939B-ADAD30C4FE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8" y="2819"/>
            <a:ext cx="10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676400" imgH="381000" progId="Equation.3">
                    <p:embed/>
                  </p:oleObj>
                </mc:Choice>
                <mc:Fallback>
                  <p:oleObj name="Equation" r:id="rId36" imgW="1676400" imgH="381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8" y="2819"/>
                          <a:ext cx="10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25">
              <a:extLst>
                <a:ext uri="{FF2B5EF4-FFF2-40B4-BE49-F238E27FC236}">
                  <a16:creationId xmlns:a16="http://schemas.microsoft.com/office/drawing/2014/main" id="{D32C5054-0732-467C-A7E6-D45E291F4D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7" y="3077"/>
            <a:ext cx="106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14500" imgH="381000" progId="Equation.3">
                    <p:embed/>
                  </p:oleObj>
                </mc:Choice>
                <mc:Fallback>
                  <p:oleObj name="Equation" r:id="rId38" imgW="1714500" imgH="3810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3077"/>
                          <a:ext cx="106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26">
              <a:extLst>
                <a:ext uri="{FF2B5EF4-FFF2-40B4-BE49-F238E27FC236}">
                  <a16:creationId xmlns:a16="http://schemas.microsoft.com/office/drawing/2014/main" id="{EDED975C-FB53-430C-AD46-D5D4B1C096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0" y="3077"/>
            <a:ext cx="106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714500" imgH="381000" progId="Equation.3">
                    <p:embed/>
                  </p:oleObj>
                </mc:Choice>
                <mc:Fallback>
                  <p:oleObj name="Equation" r:id="rId40" imgW="1714500" imgH="381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0" y="3077"/>
                          <a:ext cx="106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883" name="Group 27">
            <a:extLst>
              <a:ext uri="{FF2B5EF4-FFF2-40B4-BE49-F238E27FC236}">
                <a16:creationId xmlns:a16="http://schemas.microsoft.com/office/drawing/2014/main" id="{46424187-9F50-4827-BC36-BD19780DF253}"/>
              </a:ext>
            </a:extLst>
          </p:cNvPr>
          <p:cNvGrpSpPr>
            <a:grpSpLocks/>
          </p:cNvGrpSpPr>
          <p:nvPr/>
        </p:nvGrpSpPr>
        <p:grpSpPr bwMode="auto">
          <a:xfrm>
            <a:off x="4098925" y="1104900"/>
            <a:ext cx="2514600" cy="152400"/>
            <a:chOff x="432" y="2208"/>
            <a:chExt cx="768" cy="144"/>
          </a:xfrm>
        </p:grpSpPr>
        <p:sp>
          <p:nvSpPr>
            <p:cNvPr id="9232" name="Line 28">
              <a:extLst>
                <a:ext uri="{FF2B5EF4-FFF2-40B4-BE49-F238E27FC236}">
                  <a16:creationId xmlns:a16="http://schemas.microsoft.com/office/drawing/2014/main" id="{435D0843-F346-4551-8EA6-C799E06B8E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Line 29">
              <a:extLst>
                <a:ext uri="{FF2B5EF4-FFF2-40B4-BE49-F238E27FC236}">
                  <a16:creationId xmlns:a16="http://schemas.microsoft.com/office/drawing/2014/main" id="{9C4D8F7E-5E9A-48F8-8EC4-1D3C850E42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1886" name="Group 30">
            <a:extLst>
              <a:ext uri="{FF2B5EF4-FFF2-40B4-BE49-F238E27FC236}">
                <a16:creationId xmlns:a16="http://schemas.microsoft.com/office/drawing/2014/main" id="{D9D5D973-0A2D-4F3F-8E56-8811F3FE1AEA}"/>
              </a:ext>
            </a:extLst>
          </p:cNvPr>
          <p:cNvGrpSpPr>
            <a:grpSpLocks/>
          </p:cNvGrpSpPr>
          <p:nvPr/>
        </p:nvGrpSpPr>
        <p:grpSpPr bwMode="auto">
          <a:xfrm>
            <a:off x="4784725" y="952500"/>
            <a:ext cx="2514600" cy="304800"/>
            <a:chOff x="432" y="2208"/>
            <a:chExt cx="768" cy="144"/>
          </a:xfrm>
        </p:grpSpPr>
        <p:sp>
          <p:nvSpPr>
            <p:cNvPr id="9230" name="Line 31">
              <a:extLst>
                <a:ext uri="{FF2B5EF4-FFF2-40B4-BE49-F238E27FC236}">
                  <a16:creationId xmlns:a16="http://schemas.microsoft.com/office/drawing/2014/main" id="{AE51D14D-06EC-4D6C-AFAF-CCA3A364E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DA0A2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1" name="Line 32">
              <a:extLst>
                <a:ext uri="{FF2B5EF4-FFF2-40B4-BE49-F238E27FC236}">
                  <a16:creationId xmlns:a16="http://schemas.microsoft.com/office/drawing/2014/main" id="{9E3A01EE-F19E-4016-85C8-DA4EEFAB4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DA0A2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id="{D798BF8F-848E-4B5B-ADE8-35451247F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4175" y="3624263"/>
          <a:ext cx="16668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381000" progId="Equation.3">
                  <p:embed/>
                </p:oleObj>
              </mc:Choice>
              <mc:Fallback>
                <p:oleObj name="Equation" r:id="rId2" imgW="19431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3624263"/>
                        <a:ext cx="16668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3">
            <a:extLst>
              <a:ext uri="{FF2B5EF4-FFF2-40B4-BE49-F238E27FC236}">
                <a16:creationId xmlns:a16="http://schemas.microsoft.com/office/drawing/2014/main" id="{4025B770-7C31-4284-837A-5392DC52B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0750" y="3617913"/>
          <a:ext cx="44640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45100" imgH="393700" progId="Equation.3">
                  <p:embed/>
                </p:oleObj>
              </mc:Choice>
              <mc:Fallback>
                <p:oleObj name="Equation" r:id="rId4" imgW="52451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617913"/>
                        <a:ext cx="44640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>
            <a:extLst>
              <a:ext uri="{FF2B5EF4-FFF2-40B4-BE49-F238E27FC236}">
                <a16:creationId xmlns:a16="http://schemas.microsoft.com/office/drawing/2014/main" id="{C00CE0DD-F176-4451-9566-7418F4D85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8988" y="4344988"/>
          <a:ext cx="1839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393700" progId="Equation.3">
                  <p:embed/>
                </p:oleObj>
              </mc:Choice>
              <mc:Fallback>
                <p:oleObj name="Equation" r:id="rId6" imgW="2057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4344988"/>
                        <a:ext cx="1839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7CBCAC27-DF39-4C8A-B919-1C405C971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3913" y="4953000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400" imgH="838200" progId="Equation.3">
                  <p:embed/>
                </p:oleObj>
              </mc:Choice>
              <mc:Fallback>
                <p:oleObj name="Equation" r:id="rId8" imgW="15494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13" y="4953000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94014D2F-0EDD-4196-803D-A0EE77204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762000"/>
          <a:ext cx="4822825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470400" imgH="2578100" progId="Equation.3">
                  <p:embed/>
                </p:oleObj>
              </mc:Choice>
              <mc:Fallback>
                <p:oleObj name="公式" r:id="rId10" imgW="4470400" imgH="2578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762000"/>
                        <a:ext cx="4822825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>
            <a:extLst>
              <a:ext uri="{FF2B5EF4-FFF2-40B4-BE49-F238E27FC236}">
                <a16:creationId xmlns:a16="http://schemas.microsoft.com/office/drawing/2014/main" id="{0C0D2385-1693-4C10-8AB1-EF882A04A7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0338" y="4344988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800" imgH="381000" progId="Equation.3">
                  <p:embed/>
                </p:oleObj>
              </mc:Choice>
              <mc:Fallback>
                <p:oleObj name="Equation" r:id="rId12" imgW="17018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4344988"/>
                        <a:ext cx="170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8" name="Object 8">
            <a:extLst>
              <a:ext uri="{FF2B5EF4-FFF2-40B4-BE49-F238E27FC236}">
                <a16:creationId xmlns:a16="http://schemas.microsoft.com/office/drawing/2014/main" id="{A240F0EA-BAF4-4365-B618-3327D17CDE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8713" y="49530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838200" progId="Equation.3">
                  <p:embed/>
                </p:oleObj>
              </mc:Choice>
              <mc:Fallback>
                <p:oleObj name="Equation" r:id="rId14" imgW="6477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713" y="49530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>
            <a:extLst>
              <a:ext uri="{FF2B5EF4-FFF2-40B4-BE49-F238E27FC236}">
                <a16:creationId xmlns:a16="http://schemas.microsoft.com/office/drawing/2014/main" id="{7D765C3E-F264-4A74-AF5C-5C5705C322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079500"/>
          <a:ext cx="1689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380835" progId="Equation.3">
                  <p:embed/>
                </p:oleObj>
              </mc:Choice>
              <mc:Fallback>
                <p:oleObj name="Equation" r:id="rId2" imgW="1688367" imgH="3808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079500"/>
                        <a:ext cx="1689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>
            <a:extLst>
              <a:ext uri="{FF2B5EF4-FFF2-40B4-BE49-F238E27FC236}">
                <a16:creationId xmlns:a16="http://schemas.microsoft.com/office/drawing/2014/main" id="{C16B0C55-1128-4F3A-9B31-C04610C11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066800"/>
          <a:ext cx="2463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381000" progId="Equation.3">
                  <p:embed/>
                </p:oleObj>
              </mc:Choice>
              <mc:Fallback>
                <p:oleObj name="Equation" r:id="rId4" imgW="24638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066800"/>
                        <a:ext cx="2463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>
            <a:extLst>
              <a:ext uri="{FF2B5EF4-FFF2-40B4-BE49-F238E27FC236}">
                <a16:creationId xmlns:a16="http://schemas.microsoft.com/office/drawing/2014/main" id="{B207CBA4-6447-490E-8450-B7B86893AE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8925" y="3429000"/>
          <a:ext cx="16414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381000" progId="Equation.3">
                  <p:embed/>
                </p:oleObj>
              </mc:Choice>
              <mc:Fallback>
                <p:oleObj name="Equation" r:id="rId6" imgW="1943100" imgH="38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429000"/>
                        <a:ext cx="16414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E94876BB-F4E8-4439-9665-DDF09EF4D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429000"/>
          <a:ext cx="27733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381000" progId="Equation.3">
                  <p:embed/>
                </p:oleObj>
              </mc:Choice>
              <mc:Fallback>
                <p:oleObj name="Equation" r:id="rId8" imgW="34163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7733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EC7BD005-08B0-40A2-B1D0-5548CF0813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191000"/>
          <a:ext cx="1822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0100" imgH="393700" progId="Equation.3">
                  <p:embed/>
                </p:oleObj>
              </mc:Choice>
              <mc:Fallback>
                <p:oleObj name="Equation" r:id="rId10" imgW="2070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18224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362491E0-20FA-4C35-8333-701B78E8AD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828800"/>
          <a:ext cx="445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57700" imgH="381000" progId="Equation.3">
                  <p:embed/>
                </p:oleObj>
              </mc:Choice>
              <mc:Fallback>
                <p:oleObj name="Equation" r:id="rId12" imgW="44577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828800"/>
                        <a:ext cx="445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12" name="Group 8">
            <a:extLst>
              <a:ext uri="{FF2B5EF4-FFF2-40B4-BE49-F238E27FC236}">
                <a16:creationId xmlns:a16="http://schemas.microsoft.com/office/drawing/2014/main" id="{44B4CADC-B675-4285-8E2E-DA499F66CF2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2590800"/>
            <a:ext cx="2108200" cy="317500"/>
            <a:chOff x="2016" y="1536"/>
            <a:chExt cx="1328" cy="200"/>
          </a:xfrm>
        </p:grpSpPr>
        <p:graphicFrame>
          <p:nvGraphicFramePr>
            <p:cNvPr id="11275" name="Object 9">
              <a:extLst>
                <a:ext uri="{FF2B5EF4-FFF2-40B4-BE49-F238E27FC236}">
                  <a16:creationId xmlns:a16="http://schemas.microsoft.com/office/drawing/2014/main" id="{A970068D-3929-472E-97E1-F224CE5A3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536"/>
            <a:ext cx="9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447172" imgH="317362" progId="Equation.3">
                    <p:embed/>
                  </p:oleObj>
                </mc:Choice>
                <mc:Fallback>
                  <p:oleObj name="Equation" r:id="rId14" imgW="1447172" imgH="31736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36"/>
                          <a:ext cx="91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10">
              <a:extLst>
                <a:ext uri="{FF2B5EF4-FFF2-40B4-BE49-F238E27FC236}">
                  <a16:creationId xmlns:a16="http://schemas.microsoft.com/office/drawing/2014/main" id="{2C5CB5F3-0B59-4098-A67A-ADAE4668A9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1536"/>
            <a:ext cx="3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83693" imgH="317225" progId="Equation.3">
                    <p:embed/>
                  </p:oleObj>
                </mc:Choice>
                <mc:Fallback>
                  <p:oleObj name="Equation" r:id="rId16" imgW="583693" imgH="31722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36"/>
                          <a:ext cx="3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15" name="Object 11">
            <a:extLst>
              <a:ext uri="{FF2B5EF4-FFF2-40B4-BE49-F238E27FC236}">
                <a16:creationId xmlns:a16="http://schemas.microsoft.com/office/drawing/2014/main" id="{70C41A56-5FF8-4250-9EE4-77B8EB373C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1513" y="49530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02865" imgH="837836" progId="Equation.3">
                  <p:embed/>
                </p:oleObj>
              </mc:Choice>
              <mc:Fallback>
                <p:oleObj name="Equation" r:id="rId18" imgW="1002865" imgH="83783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4953000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56E43698-C160-40EF-B2BC-D5B6052EA4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0" y="4953000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700" imgH="825500" progId="Equation.3">
                  <p:embed/>
                </p:oleObj>
              </mc:Choice>
              <mc:Fallback>
                <p:oleObj name="Equation" r:id="rId20" imgW="6477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953000"/>
                        <a:ext cx="647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30" name="Group 2">
            <a:extLst>
              <a:ext uri="{FF2B5EF4-FFF2-40B4-BE49-F238E27FC236}">
                <a16:creationId xmlns:a16="http://schemas.microsoft.com/office/drawing/2014/main" id="{8405CE37-5F9F-44E9-A1C9-DFC3ADFBCD0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31640" y="3380189"/>
            <a:ext cx="6279741" cy="840901"/>
            <a:chOff x="975" y="1860"/>
            <a:chExt cx="3719" cy="498"/>
          </a:xfrm>
        </p:grpSpPr>
        <p:graphicFrame>
          <p:nvGraphicFramePr>
            <p:cNvPr id="12296" name="Object 3">
              <a:extLst>
                <a:ext uri="{FF2B5EF4-FFF2-40B4-BE49-F238E27FC236}">
                  <a16:creationId xmlns:a16="http://schemas.microsoft.com/office/drawing/2014/main" id="{851A4D3E-89DC-4BD4-A68D-5D7CF360A2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" y="1862"/>
            <a:ext cx="2480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908861" imgH="761766" progId="Equation.3">
                    <p:embed/>
                  </p:oleObj>
                </mc:Choice>
                <mc:Fallback>
                  <p:oleObj name="公式" r:id="rId2" imgW="3908861" imgH="76176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1862"/>
                          <a:ext cx="2480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Rectangle 4">
              <a:extLst>
                <a:ext uri="{FF2B5EF4-FFF2-40B4-BE49-F238E27FC236}">
                  <a16:creationId xmlns:a16="http://schemas.microsoft.com/office/drawing/2014/main" id="{4970F59A-8DCE-428A-B439-6F153C812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6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分布函数</a:t>
              </a:r>
            </a:p>
          </p:txBody>
        </p:sp>
      </p:grpSp>
      <p:sp>
        <p:nvSpPr>
          <p:cNvPr id="124933" name="AutoShape 5">
            <a:extLst>
              <a:ext uri="{FF2B5EF4-FFF2-40B4-BE49-F238E27FC236}">
                <a16:creationId xmlns:a16="http://schemas.microsoft.com/office/drawing/2014/main" id="{3D925099-15EF-4ECA-BFB7-CC684DB1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1989013"/>
            <a:ext cx="355600" cy="1223963"/>
          </a:xfrm>
          <a:prstGeom prst="upDownArrow">
            <a:avLst>
              <a:gd name="adj1" fmla="val 50000"/>
              <a:gd name="adj2" fmla="val 68839"/>
            </a:avLst>
          </a:prstGeom>
          <a:solidFill>
            <a:srgbClr val="0000FF"/>
          </a:solidFill>
          <a:ln w="38100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4934" name="Group 6">
            <a:extLst>
              <a:ext uri="{FF2B5EF4-FFF2-40B4-BE49-F238E27FC236}">
                <a16:creationId xmlns:a16="http://schemas.microsoft.com/office/drawing/2014/main" id="{C64044D0-14B0-43ED-AA00-8DF181931D2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47813" y="1390759"/>
            <a:ext cx="4916261" cy="598899"/>
            <a:chOff x="975" y="873"/>
            <a:chExt cx="2791" cy="340"/>
          </a:xfrm>
        </p:grpSpPr>
        <p:sp>
          <p:nvSpPr>
            <p:cNvPr id="12294" name="Rectangle 7">
              <a:extLst>
                <a:ext uri="{FF2B5EF4-FFF2-40B4-BE49-F238E27FC236}">
                  <a16:creationId xmlns:a16="http://schemas.microsoft.com/office/drawing/2014/main" id="{099AF9E2-15F5-483C-866F-E7C268A14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88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91E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分布律</a:t>
              </a:r>
            </a:p>
          </p:txBody>
        </p:sp>
        <p:graphicFrame>
          <p:nvGraphicFramePr>
            <p:cNvPr id="12295" name="Object 8">
              <a:extLst>
                <a:ext uri="{FF2B5EF4-FFF2-40B4-BE49-F238E27FC236}">
                  <a16:creationId xmlns:a16="http://schemas.microsoft.com/office/drawing/2014/main" id="{61D14852-C2D5-4822-8ACE-53AEE947D8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14" y="873"/>
            <a:ext cx="155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38400" imgH="404094" progId="Equation.3">
                    <p:embed/>
                  </p:oleObj>
                </mc:Choice>
                <mc:Fallback>
                  <p:oleObj name="公式" r:id="rId4" imgW="2438400" imgH="40409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4" y="873"/>
                          <a:ext cx="155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3" name="Text Box 9">
            <a:extLst>
              <a:ext uri="{FF2B5EF4-FFF2-40B4-BE49-F238E27FC236}">
                <a16:creationId xmlns:a16="http://schemas.microsoft.com/office/drawing/2014/main" id="{925439EF-2AFD-4282-9649-850C5D3D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92150"/>
            <a:ext cx="685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离散型随机变量分布律与分布函数的关系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930" name="Rectangle 10">
                <a:extLst>
                  <a:ext uri="{FF2B5EF4-FFF2-40B4-BE49-F238E27FC236}">
                    <a16:creationId xmlns:a16="http://schemas.microsoft.com/office/drawing/2014/main" id="{354F4353-14A9-401B-AD57-95B48AE6C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576" y="1052736"/>
                <a:ext cx="8077200" cy="2811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定义</a:t>
                </a:r>
                <a:r>
                  <a:rPr kumimoji="1" lang="en-US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2.1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  <a:endParaRPr kumimoji="1" lang="en-US" altLang="zh-CN" sz="28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kumimoji="1" lang="en-US" altLang="zh-CN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如果一个随机变量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所有可能取到的不同值   是有限多个或可列无限多个</a:t>
                </a:r>
                <a:r>
                  <a:rPr kumimoji="1" lang="en-US" altLang="zh-CN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并且以确定的概率取这些不同的值，则称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为</a:t>
                </a:r>
                <a:r>
                  <a:rPr kumimoji="1" lang="zh-CN" altLang="en-US" sz="28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离散型随机变量。</a:t>
                </a:r>
                <a:endParaRPr kumimoji="1"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1930" name="Rectangle 10">
                <a:extLst>
                  <a:ext uri="{FF2B5EF4-FFF2-40B4-BE49-F238E27FC236}">
                    <a16:creationId xmlns:a16="http://schemas.microsoft.com/office/drawing/2014/main" id="{354F4353-14A9-401B-AD57-95B48AE6C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6" y="1052736"/>
                <a:ext cx="8077200" cy="2811282"/>
              </a:xfrm>
              <a:prstGeom prst="rect">
                <a:avLst/>
              </a:prstGeom>
              <a:blipFill>
                <a:blip r:embed="rId2"/>
                <a:stretch>
                  <a:fillRect l="-1585" b="-45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66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>
            <a:extLst>
              <a:ext uri="{FF2B5EF4-FFF2-40B4-BE49-F238E27FC236}">
                <a16:creationId xmlns:a16="http://schemas.microsoft.com/office/drawing/2014/main" id="{BB123588-9BD6-45C1-AD10-588FE95C9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3821088"/>
            <a:ext cx="1397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且满足：  </a:t>
            </a:r>
          </a:p>
        </p:txBody>
      </p: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748923BF-2049-4F3A-BA3F-B7FA46F1D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136362"/>
              </p:ext>
            </p:extLst>
          </p:nvPr>
        </p:nvGraphicFramePr>
        <p:xfrm>
          <a:off x="2101849" y="3861048"/>
          <a:ext cx="3647959" cy="46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65500" imgH="431800" progId="Equation.3">
                  <p:embed/>
                </p:oleObj>
              </mc:Choice>
              <mc:Fallback>
                <p:oleObj name="Equation" r:id="rId2" imgW="3365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49" y="3861048"/>
                        <a:ext cx="3647959" cy="468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2935CA94-BAEE-4180-B042-4AC2F2B5D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371299"/>
              </p:ext>
            </p:extLst>
          </p:nvPr>
        </p:nvGraphicFramePr>
        <p:xfrm>
          <a:off x="2101850" y="4509120"/>
          <a:ext cx="2004054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400" imgH="901700" progId="Equation.3">
                  <p:embed/>
                </p:oleObj>
              </mc:Choice>
              <mc:Fallback>
                <p:oleObj name="Equation" r:id="rId4" imgW="19304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509120"/>
                        <a:ext cx="2004054" cy="936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4C0AF3DC-88CA-4B80-8DEA-8248AF39C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520925"/>
              </p:ext>
            </p:extLst>
          </p:nvPr>
        </p:nvGraphicFramePr>
        <p:xfrm>
          <a:off x="899592" y="853604"/>
          <a:ext cx="7857532" cy="271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32700" imgH="2641600" progId="Equation.3">
                  <p:embed/>
                </p:oleObj>
              </mc:Choice>
              <mc:Fallback>
                <p:oleObj name="Equation" r:id="rId6" imgW="7632700" imgH="264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853604"/>
                        <a:ext cx="7857532" cy="271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Text Box 7">
            <a:extLst>
              <a:ext uri="{FF2B5EF4-FFF2-40B4-BE49-F238E27FC236}">
                <a16:creationId xmlns:a16="http://schemas.microsoft.com/office/drawing/2014/main" id="{9E1EBA93-5B1F-4F7E-8BD7-648467F9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764704"/>
            <a:ext cx="1477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定义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2.2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utoUpdateAnimBg="0"/>
      <p:bldP spid="819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59E29CB-2949-47EE-B005-E1BEB3894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19188"/>
            <a:ext cx="589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离散型随机变量的分布律也可表示为</a:t>
            </a:r>
          </a:p>
        </p:txBody>
      </p:sp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70C0C087-8734-4BC2-BB2E-D29E072E1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3620"/>
              </p:ext>
            </p:extLst>
          </p:nvPr>
        </p:nvGraphicFramePr>
        <p:xfrm>
          <a:off x="2056036" y="2023050"/>
          <a:ext cx="4430769" cy="1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8733" imgH="967506" progId="Equation.DSMT4">
                  <p:embed/>
                </p:oleObj>
              </mc:Choice>
              <mc:Fallback>
                <p:oleObj name="Equation" r:id="rId2" imgW="4038733" imgH="9675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036" y="2023050"/>
                        <a:ext cx="4430769" cy="1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8" name="Group 4">
            <a:extLst>
              <a:ext uri="{FF2B5EF4-FFF2-40B4-BE49-F238E27FC236}">
                <a16:creationId xmlns:a16="http://schemas.microsoft.com/office/drawing/2014/main" id="{6BCF98D3-8CEB-4DC1-8718-6B20171852E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979711" y="3861048"/>
            <a:ext cx="4892842" cy="1440000"/>
            <a:chOff x="1344" y="2592"/>
            <a:chExt cx="2928" cy="816"/>
          </a:xfrm>
        </p:grpSpPr>
        <p:grpSp>
          <p:nvGrpSpPr>
            <p:cNvPr id="4101" name="Group 5">
              <a:extLst>
                <a:ext uri="{FF2B5EF4-FFF2-40B4-BE49-F238E27FC236}">
                  <a16:creationId xmlns:a16="http://schemas.microsoft.com/office/drawing/2014/main" id="{F488D09B-210F-4C5D-9233-0EEB37A74E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2928" cy="816"/>
              <a:chOff x="1104" y="1680"/>
              <a:chExt cx="2928" cy="816"/>
            </a:xfrm>
          </p:grpSpPr>
          <p:sp>
            <p:nvSpPr>
              <p:cNvPr id="4106" name="Line 6">
                <a:extLst>
                  <a:ext uri="{FF2B5EF4-FFF2-40B4-BE49-F238E27FC236}">
                    <a16:creationId xmlns:a16="http://schemas.microsoft.com/office/drawing/2014/main" id="{998776CF-0A4C-4C14-BC6A-4DAA9F3A7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107" name="Line 7">
                <a:extLst>
                  <a:ext uri="{FF2B5EF4-FFF2-40B4-BE49-F238E27FC236}">
                    <a16:creationId xmlns:a16="http://schemas.microsoft.com/office/drawing/2014/main" id="{7FC2B4EA-49D0-433C-B9B0-CCB9C4DE69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4102" name="Object 8">
              <a:extLst>
                <a:ext uri="{FF2B5EF4-FFF2-40B4-BE49-F238E27FC236}">
                  <a16:creationId xmlns:a16="http://schemas.microsoft.com/office/drawing/2014/main" id="{86E3DE0E-DAEE-4F61-8672-483DA9079D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73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27594" imgH="266934" progId="Equation.3">
                    <p:embed/>
                  </p:oleObj>
                </mc:Choice>
                <mc:Fallback>
                  <p:oleObj name="Equation" r:id="rId4" imgW="327594" imgH="26693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3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9">
              <a:extLst>
                <a:ext uri="{FF2B5EF4-FFF2-40B4-BE49-F238E27FC236}">
                  <a16:creationId xmlns:a16="http://schemas.microsoft.com/office/drawing/2014/main" id="{60CEFEAC-2C9A-48E2-BD34-0F0D49AFA7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07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35" imgH="431613" progId="Equation.3">
                    <p:embed/>
                  </p:oleObj>
                </mc:Choice>
                <mc:Fallback>
                  <p:oleObj name="Equation" r:id="rId6" imgW="380835" imgH="431613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0">
              <a:extLst>
                <a:ext uri="{FF2B5EF4-FFF2-40B4-BE49-F238E27FC236}">
                  <a16:creationId xmlns:a16="http://schemas.microsoft.com/office/drawing/2014/main" id="{1B22D14D-F8D5-4EEA-A4BC-3333C70797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688"/>
            <a:ext cx="1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74819" imgH="404094" progId="Equation.3">
                    <p:embed/>
                  </p:oleObj>
                </mc:Choice>
                <mc:Fallback>
                  <p:oleObj name="Equation" r:id="rId8" imgW="2674819" imgH="404094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1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11">
              <a:extLst>
                <a:ext uri="{FF2B5EF4-FFF2-40B4-BE49-F238E27FC236}">
                  <a16:creationId xmlns:a16="http://schemas.microsoft.com/office/drawing/2014/main" id="{D1C1086C-43DE-4204-9CC2-1287EAE1E4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072"/>
            <a:ext cx="1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05034" imgH="404094" progId="Equation.3">
                    <p:embed/>
                  </p:oleObj>
                </mc:Choice>
                <mc:Fallback>
                  <p:oleObj name="Equation" r:id="rId10" imgW="2705034" imgH="404094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72"/>
                          <a:ext cx="1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0B0DEF5B-CB33-44F0-A610-473B0B2B4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744538"/>
          <a:ext cx="75819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581900" imgH="2565400" progId="Equation.3">
                  <p:embed/>
                </p:oleObj>
              </mc:Choice>
              <mc:Fallback>
                <p:oleObj name="公式" r:id="rId2" imgW="7581900" imgH="256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744538"/>
                        <a:ext cx="75819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Rectangle 3">
            <a:extLst>
              <a:ext uri="{FF2B5EF4-FFF2-40B4-BE49-F238E27FC236}">
                <a16:creationId xmlns:a16="http://schemas.microsoft.com/office/drawing/2014/main" id="{7104155B-D920-4BCC-B214-AC294D650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052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83972" name="Group 4">
            <a:extLst>
              <a:ext uri="{FF2B5EF4-FFF2-40B4-BE49-F238E27FC236}">
                <a16:creationId xmlns:a16="http://schemas.microsoft.com/office/drawing/2014/main" id="{DC13D091-64C8-4E1D-B6F8-4E716F586970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3500438"/>
            <a:ext cx="7383462" cy="530225"/>
            <a:chOff x="576" y="2634"/>
            <a:chExt cx="4470" cy="334"/>
          </a:xfrm>
        </p:grpSpPr>
        <p:graphicFrame>
          <p:nvGraphicFramePr>
            <p:cNvPr id="5138" name="Object 5">
              <a:extLst>
                <a:ext uri="{FF2B5EF4-FFF2-40B4-BE49-F238E27FC236}">
                  <a16:creationId xmlns:a16="http://schemas.microsoft.com/office/drawing/2014/main" id="{C9BA5364-3A8E-4B6E-B974-E9EE1F1D5C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688"/>
            <a:ext cx="394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261100" imgH="444500" progId="Equation.3">
                    <p:embed/>
                  </p:oleObj>
                </mc:Choice>
                <mc:Fallback>
                  <p:oleObj name="Equation" r:id="rId4" imgW="6261100" imgH="444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8"/>
                          <a:ext cx="394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Text Box 6">
              <a:extLst>
                <a:ext uri="{FF2B5EF4-FFF2-40B4-BE49-F238E27FC236}">
                  <a16:creationId xmlns:a16="http://schemas.microsoft.com/office/drawing/2014/main" id="{BF38E0A4-72DF-4431-BD60-129EB3DCA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" y="2634"/>
              <a:ext cx="5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ahoma" panose="020B0604030504040204" pitchFamily="34" charset="0"/>
                </a:rPr>
                <a:t>则有</a:t>
              </a:r>
            </a:p>
          </p:txBody>
        </p:sp>
      </p:grpSp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CCE72F65-B650-4D59-9D5D-664048F8F6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5863" y="501332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431613" progId="Equation.3">
                  <p:embed/>
                </p:oleObj>
              </mc:Choice>
              <mc:Fallback>
                <p:oleObj name="Equation" r:id="rId6" imgW="380835" imgH="4316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5013325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976" name="Group 8">
            <a:extLst>
              <a:ext uri="{FF2B5EF4-FFF2-40B4-BE49-F238E27FC236}">
                <a16:creationId xmlns:a16="http://schemas.microsoft.com/office/drawing/2014/main" id="{97CAC1C5-CAC6-4F02-A613-189691A50DB8}"/>
              </a:ext>
            </a:extLst>
          </p:cNvPr>
          <p:cNvGrpSpPr>
            <a:grpSpLocks/>
          </p:cNvGrpSpPr>
          <p:nvPr/>
        </p:nvGrpSpPr>
        <p:grpSpPr bwMode="auto">
          <a:xfrm>
            <a:off x="957263" y="4292600"/>
            <a:ext cx="7620000" cy="1219200"/>
            <a:chOff x="603" y="3036"/>
            <a:chExt cx="4800" cy="768"/>
          </a:xfrm>
        </p:grpSpPr>
        <p:sp>
          <p:nvSpPr>
            <p:cNvPr id="5136" name="Line 9">
              <a:extLst>
                <a:ext uri="{FF2B5EF4-FFF2-40B4-BE49-F238E27FC236}">
                  <a16:creationId xmlns:a16="http://schemas.microsoft.com/office/drawing/2014/main" id="{7175BD49-6FBA-4A92-AF2D-B5873E87DE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" y="3420"/>
              <a:ext cx="4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37" name="Line 10">
              <a:extLst>
                <a:ext uri="{FF2B5EF4-FFF2-40B4-BE49-F238E27FC236}">
                  <a16:creationId xmlns:a16="http://schemas.microsoft.com/office/drawing/2014/main" id="{5B44ADEF-0623-4646-BB61-67B015FDA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3036"/>
              <a:ext cx="0" cy="76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3979" name="Group 11">
            <a:extLst>
              <a:ext uri="{FF2B5EF4-FFF2-40B4-BE49-F238E27FC236}">
                <a16:creationId xmlns:a16="http://schemas.microsoft.com/office/drawing/2014/main" id="{C823C086-751E-4533-AADA-C5AE67EF2C61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4360863"/>
            <a:ext cx="6596062" cy="373062"/>
            <a:chOff x="747" y="3132"/>
            <a:chExt cx="4155" cy="235"/>
          </a:xfrm>
        </p:grpSpPr>
        <p:graphicFrame>
          <p:nvGraphicFramePr>
            <p:cNvPr id="5134" name="Object 12">
              <a:extLst>
                <a:ext uri="{FF2B5EF4-FFF2-40B4-BE49-F238E27FC236}">
                  <a16:creationId xmlns:a16="http://schemas.microsoft.com/office/drawing/2014/main" id="{11D720B9-ADBE-4658-9908-571B29E952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313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446" imgH="291973" progId="Equation.3">
                    <p:embed/>
                  </p:oleObj>
                </mc:Choice>
                <mc:Fallback>
                  <p:oleObj name="Equation" r:id="rId8" imgW="355446" imgH="29197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13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5" name="Object 13">
              <a:extLst>
                <a:ext uri="{FF2B5EF4-FFF2-40B4-BE49-F238E27FC236}">
                  <a16:creationId xmlns:a16="http://schemas.microsoft.com/office/drawing/2014/main" id="{847ED960-A34F-4A5B-A958-7426C3390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9" y="3132"/>
            <a:ext cx="37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3000" imgH="393700" progId="Equation.3">
                    <p:embed/>
                  </p:oleObj>
                </mc:Choice>
                <mc:Fallback>
                  <p:oleObj name="Equation" r:id="rId10" imgW="62230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9" y="3132"/>
                          <a:ext cx="37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3982" name="Object 14">
            <a:extLst>
              <a:ext uri="{FF2B5EF4-FFF2-40B4-BE49-F238E27FC236}">
                <a16:creationId xmlns:a16="http://schemas.microsoft.com/office/drawing/2014/main" id="{ECE15BD3-F5FE-4B56-9D63-55EABB467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5140325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353" imgH="317087" progId="Equation.3">
                  <p:embed/>
                </p:oleObj>
              </mc:Choice>
              <mc:Fallback>
                <p:oleObj name="Equation" r:id="rId12" imgW="266353" imgH="31708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5140325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3" name="Object 15">
            <a:extLst>
              <a:ext uri="{FF2B5EF4-FFF2-40B4-BE49-F238E27FC236}">
                <a16:creationId xmlns:a16="http://schemas.microsoft.com/office/drawing/2014/main" id="{B5380782-0A6E-41D0-B35F-C56AB1CDA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1263" y="5064125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31366" imgH="393529" progId="Equation.3">
                  <p:embed/>
                </p:oleObj>
              </mc:Choice>
              <mc:Fallback>
                <p:oleObj name="Equation" r:id="rId14" imgW="1231366" imgH="39352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1263" y="5064125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4" name="Object 16">
            <a:extLst>
              <a:ext uri="{FF2B5EF4-FFF2-40B4-BE49-F238E27FC236}">
                <a16:creationId xmlns:a16="http://schemas.microsoft.com/office/drawing/2014/main" id="{D6B4EE5A-C416-43E3-809E-279855B0C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1463" y="5000625"/>
          <a:ext cx="1212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71600" imgH="457200" progId="Equation.3">
                  <p:embed/>
                </p:oleObj>
              </mc:Choice>
              <mc:Fallback>
                <p:oleObj name="Equation" r:id="rId16" imgW="1371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1463" y="5000625"/>
                        <a:ext cx="12128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5" name="Object 17">
            <a:extLst>
              <a:ext uri="{FF2B5EF4-FFF2-40B4-BE49-F238E27FC236}">
                <a16:creationId xmlns:a16="http://schemas.microsoft.com/office/drawing/2014/main" id="{E02F16C3-5CDD-40D1-85B3-08DACC1E27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5463" y="5000625"/>
          <a:ext cx="129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71600" imgH="457200" progId="Equation.3">
                  <p:embed/>
                </p:oleObj>
              </mc:Choice>
              <mc:Fallback>
                <p:oleObj name="Equation" r:id="rId18" imgW="13716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5000625"/>
                        <a:ext cx="129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>
            <a:extLst>
              <a:ext uri="{FF2B5EF4-FFF2-40B4-BE49-F238E27FC236}">
                <a16:creationId xmlns:a16="http://schemas.microsoft.com/office/drawing/2014/main" id="{780C2597-6A57-4C4F-B880-D828772EF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5663" y="5000625"/>
          <a:ext cx="110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04900" imgH="457200" progId="Equation.3">
                  <p:embed/>
                </p:oleObj>
              </mc:Choice>
              <mc:Fallback>
                <p:oleObj name="Equation" r:id="rId20" imgW="11049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5000625"/>
                        <a:ext cx="110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19">
            <a:extLst>
              <a:ext uri="{FF2B5EF4-FFF2-40B4-BE49-F238E27FC236}">
                <a16:creationId xmlns:a16="http://schemas.microsoft.com/office/drawing/2014/main" id="{67BFD2BD-0064-41F6-9D69-2FFF15643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74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ABF5089A-B912-4DA4-8309-AF7B17FCB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609600"/>
          <a:ext cx="243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825500" progId="Equation.3">
                  <p:embed/>
                </p:oleObj>
              </mc:Choice>
              <mc:Fallback>
                <p:oleObj name="Equation" r:id="rId2" imgW="2438400" imgH="82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243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>
            <a:extLst>
              <a:ext uri="{FF2B5EF4-FFF2-40B4-BE49-F238E27FC236}">
                <a16:creationId xmlns:a16="http://schemas.microsoft.com/office/drawing/2014/main" id="{A5CA1BD1-C269-46A0-B0C7-BAAD5118299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828800"/>
            <a:ext cx="7620000" cy="1371600"/>
            <a:chOff x="576" y="2688"/>
            <a:chExt cx="4800" cy="864"/>
          </a:xfrm>
        </p:grpSpPr>
        <p:sp>
          <p:nvSpPr>
            <p:cNvPr id="6153" name="Line 4">
              <a:extLst>
                <a:ext uri="{FF2B5EF4-FFF2-40B4-BE49-F238E27FC236}">
                  <a16:creationId xmlns:a16="http://schemas.microsoft.com/office/drawing/2014/main" id="{B6F11847-27AB-47EA-A782-28B631DC6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72"/>
              <a:ext cx="48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54" name="Line 5">
              <a:extLst>
                <a:ext uri="{FF2B5EF4-FFF2-40B4-BE49-F238E27FC236}">
                  <a16:creationId xmlns:a16="http://schemas.microsoft.com/office/drawing/2014/main" id="{E2317EFE-A8E4-4F37-B186-9344DB0B2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688"/>
              <a:ext cx="0" cy="86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155" name="Object 6">
              <a:extLst>
                <a:ext uri="{FF2B5EF4-FFF2-40B4-BE49-F238E27FC236}">
                  <a16:creationId xmlns:a16="http://schemas.microsoft.com/office/drawing/2014/main" id="{729C19D5-5D42-42C7-883A-C99CDE1581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78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5446" imgH="291973" progId="Equation.3">
                    <p:embed/>
                  </p:oleObj>
                </mc:Choice>
                <mc:Fallback>
                  <p:oleObj name="Equation" r:id="rId4" imgW="355446" imgH="291973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6" name="Object 7">
              <a:extLst>
                <a:ext uri="{FF2B5EF4-FFF2-40B4-BE49-F238E27FC236}">
                  <a16:creationId xmlns:a16="http://schemas.microsoft.com/office/drawing/2014/main" id="{AF383F2B-65CC-4C42-97AB-F31D0B700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18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35" imgH="431613" progId="Equation.3">
                    <p:embed/>
                  </p:oleObj>
                </mc:Choice>
                <mc:Fallback>
                  <p:oleObj name="Equation" r:id="rId6" imgW="380835" imgH="43161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8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Object 8">
              <a:extLst>
                <a:ext uri="{FF2B5EF4-FFF2-40B4-BE49-F238E27FC236}">
                  <a16:creationId xmlns:a16="http://schemas.microsoft.com/office/drawing/2014/main" id="{FC75987E-E5A2-413F-A6A1-4BDA3DE1FC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784"/>
            <a:ext cx="372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3000" imgH="393700" progId="Equation.3">
                    <p:embed/>
                  </p:oleObj>
                </mc:Choice>
                <mc:Fallback>
                  <p:oleObj name="Equation" r:id="rId8" imgW="62230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784"/>
                          <a:ext cx="372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01" name="Object 9">
            <a:extLst>
              <a:ext uri="{FF2B5EF4-FFF2-40B4-BE49-F238E27FC236}">
                <a16:creationId xmlns:a16="http://schemas.microsoft.com/office/drawing/2014/main" id="{2378E890-83F3-4E79-BDF6-752029470A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2749550"/>
          <a:ext cx="469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696" imgH="317362" progId="Equation.3">
                  <p:embed/>
                </p:oleObj>
              </mc:Choice>
              <mc:Fallback>
                <p:oleObj name="Equation" r:id="rId10" imgW="469696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749550"/>
                        <a:ext cx="469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D9479DFB-1137-4B3A-A8E6-717211501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2100" y="269875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419" imgH="317362" progId="Equation.3">
                  <p:embed/>
                </p:oleObj>
              </mc:Choice>
              <mc:Fallback>
                <p:oleObj name="Equation" r:id="rId12" imgW="647419" imgH="31736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269875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CC57029B-8DD4-4062-A43A-A798D7E18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52913" y="2673350"/>
          <a:ext cx="809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003" imgH="317362" progId="Equation.3">
                  <p:embed/>
                </p:oleObj>
              </mc:Choice>
              <mc:Fallback>
                <p:oleObj name="Equation" r:id="rId14" imgW="914003" imgH="31736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13" y="2673350"/>
                        <a:ext cx="809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>
            <a:extLst>
              <a:ext uri="{FF2B5EF4-FFF2-40B4-BE49-F238E27FC236}">
                <a16:creationId xmlns:a16="http://schemas.microsoft.com/office/drawing/2014/main" id="{09BC4F94-9ED2-4C9B-85DE-9166532CB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2667000"/>
          <a:ext cx="10318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726" imgH="317362" progId="Equation.3">
                  <p:embed/>
                </p:oleObj>
              </mc:Choice>
              <mc:Fallback>
                <p:oleObj name="Equation" r:id="rId16" imgW="1091726" imgH="31736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667000"/>
                        <a:ext cx="103187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>
            <a:extLst>
              <a:ext uri="{FF2B5EF4-FFF2-40B4-BE49-F238E27FC236}">
                <a16:creationId xmlns:a16="http://schemas.microsoft.com/office/drawing/2014/main" id="{8CA181E7-5418-444A-8ECE-AC222EA98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0750" y="2667000"/>
          <a:ext cx="109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1726" imgH="317362" progId="Equation.3">
                  <p:embed/>
                </p:oleObj>
              </mc:Choice>
              <mc:Fallback>
                <p:oleObj name="Equation" r:id="rId18" imgW="1091726" imgH="31736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0" y="2667000"/>
                        <a:ext cx="1092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id="{AAA86561-DCA4-405E-8716-3779EDED0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539907"/>
              </p:ext>
            </p:extLst>
          </p:nvPr>
        </p:nvGraphicFramePr>
        <p:xfrm>
          <a:off x="603702" y="3376613"/>
          <a:ext cx="8144762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81280" imgH="253800" progId="Equation.DSMT4">
                  <p:embed/>
                </p:oleObj>
              </mc:Choice>
              <mc:Fallback>
                <p:oleObj name="Equation" r:id="rId2" imgW="358128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02" y="3376613"/>
                        <a:ext cx="8144762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Text Box 3">
            <a:extLst>
              <a:ext uri="{FF2B5EF4-FFF2-40B4-BE49-F238E27FC236}">
                <a16:creationId xmlns:a16="http://schemas.microsoft.com/office/drawing/2014/main" id="{5CCDDDC3-9BFB-475C-8979-7B7FA6EF6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8148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因此分布律为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752300D6-AB8A-4118-B116-213B312EE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987712"/>
              </p:ext>
            </p:extLst>
          </p:nvPr>
        </p:nvGraphicFramePr>
        <p:xfrm>
          <a:off x="3390900" y="4081463"/>
          <a:ext cx="2489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200" imgH="1181100" progId="Equation.DSMT4">
                  <p:embed/>
                </p:oleObj>
              </mc:Choice>
              <mc:Fallback>
                <p:oleObj name="Equation" r:id="rId4" imgW="2489200" imgH="1181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4081463"/>
                        <a:ext cx="2489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>
            <a:extLst>
              <a:ext uri="{FF2B5EF4-FFF2-40B4-BE49-F238E27FC236}">
                <a16:creationId xmlns:a16="http://schemas.microsoft.com/office/drawing/2014/main" id="{A0B3F6D8-2B03-4082-B622-5935D0B8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146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4" name="Text Box 6">
            <a:extLst>
              <a:ext uri="{FF2B5EF4-FFF2-40B4-BE49-F238E27FC236}">
                <a16:creationId xmlns:a16="http://schemas.microsoft.com/office/drawing/2014/main" id="{8BF4A6D0-860A-4159-A2F3-28D7B54FD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2622550"/>
            <a:ext cx="760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id="{28965734-3A68-4471-8F8F-959115B88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890588"/>
          <a:ext cx="7556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556500" imgH="1524000" progId="Equation.3">
                  <p:embed/>
                </p:oleObj>
              </mc:Choice>
              <mc:Fallback>
                <p:oleObj name="Equation" r:id="rId6" imgW="7556500" imgH="152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890588"/>
                        <a:ext cx="7556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>
            <a:extLst>
              <a:ext uri="{FF2B5EF4-FFF2-40B4-BE49-F238E27FC236}">
                <a16:creationId xmlns:a16="http://schemas.microsoft.com/office/drawing/2014/main" id="{C184CD9A-2EF5-450A-8EF6-88FA690B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661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9F3F17BE-0811-46AE-B728-BE0F2F8E44DF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24843787"/>
              </p:ext>
            </p:extLst>
          </p:nvPr>
        </p:nvGraphicFramePr>
        <p:xfrm>
          <a:off x="1321693" y="2659916"/>
          <a:ext cx="3745244" cy="52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215640" progId="Equation.DSMT4">
                  <p:embed/>
                </p:oleObj>
              </mc:Choice>
              <mc:Fallback>
                <p:oleObj name="Equation" r:id="rId8" imgW="1549080" imgH="215640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693" y="2659916"/>
                        <a:ext cx="3745244" cy="52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3" grpId="0" autoUpdateAnimBg="0"/>
      <p:bldP spid="119814" grpId="0" autoUpdateAnimBg="0"/>
      <p:bldP spid="1198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752300D6-AB8A-4118-B116-213B312EE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973263"/>
              </p:ext>
            </p:extLst>
          </p:nvPr>
        </p:nvGraphicFramePr>
        <p:xfrm>
          <a:off x="1691680" y="2526507"/>
          <a:ext cx="2489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200" imgH="1181100" progId="Equation.DSMT4">
                  <p:embed/>
                </p:oleObj>
              </mc:Choice>
              <mc:Fallback>
                <p:oleObj name="Equation" r:id="rId2" imgW="2489200" imgH="1181100" progId="Equation.DSMT4">
                  <p:embed/>
                  <p:pic>
                    <p:nvPicPr>
                      <p:cNvPr id="119812" name="Object 4">
                        <a:extLst>
                          <a:ext uri="{FF2B5EF4-FFF2-40B4-BE49-F238E27FC236}">
                            <a16:creationId xmlns:a16="http://schemas.microsoft.com/office/drawing/2014/main" id="{752300D6-AB8A-4118-B116-213B312EE5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526507"/>
                        <a:ext cx="2489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Text Box 5">
            <a:extLst>
              <a:ext uri="{FF2B5EF4-FFF2-40B4-BE49-F238E27FC236}">
                <a16:creationId xmlns:a16="http://schemas.microsoft.com/office/drawing/2014/main" id="{A0B3F6D8-2B03-4082-B622-5935D0B8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146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9816" name="Object 8">
            <a:extLst>
              <a:ext uri="{FF2B5EF4-FFF2-40B4-BE49-F238E27FC236}">
                <a16:creationId xmlns:a16="http://schemas.microsoft.com/office/drawing/2014/main" id="{28965734-3A68-4471-8F8F-959115B88D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890588"/>
          <a:ext cx="75565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56500" imgH="1524000" progId="Equation.3">
                  <p:embed/>
                </p:oleObj>
              </mc:Choice>
              <mc:Fallback>
                <p:oleObj name="Equation" r:id="rId4" imgW="7556500" imgH="1524000" progId="Equation.3">
                  <p:embed/>
                  <p:pic>
                    <p:nvPicPr>
                      <p:cNvPr id="119816" name="Object 8">
                        <a:extLst>
                          <a:ext uri="{FF2B5EF4-FFF2-40B4-BE49-F238E27FC236}">
                            <a16:creationId xmlns:a16="http://schemas.microsoft.com/office/drawing/2014/main" id="{28965734-3A68-4471-8F8F-959115B88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890588"/>
                        <a:ext cx="75565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Text Box 9">
            <a:extLst>
              <a:ext uri="{FF2B5EF4-FFF2-40B4-BE49-F238E27FC236}">
                <a16:creationId xmlns:a16="http://schemas.microsoft.com/office/drawing/2014/main" id="{C184CD9A-2EF5-450A-8EF6-88FA690B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661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33945042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id="{C77CC7AA-060E-4E0C-BABE-17AB5E301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9938" y="5292725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300" imgH="838200" progId="Equation.3">
                  <p:embed/>
                </p:oleObj>
              </mc:Choice>
              <mc:Fallback>
                <p:oleObj name="Equation" r:id="rId2" imgW="17653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5292725"/>
                        <a:ext cx="176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>
            <a:extLst>
              <a:ext uri="{FF2B5EF4-FFF2-40B4-BE49-F238E27FC236}">
                <a16:creationId xmlns:a16="http://schemas.microsoft.com/office/drawing/2014/main" id="{D06E5267-2D36-4D6C-9F20-77B3B50188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8" y="1758950"/>
          <a:ext cx="16494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51000" imgH="419100" progId="Equation.3">
                  <p:embed/>
                </p:oleObj>
              </mc:Choice>
              <mc:Fallback>
                <p:oleObj name="公式" r:id="rId4" imgW="16510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1758950"/>
                        <a:ext cx="16494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>
            <a:extLst>
              <a:ext uri="{FF2B5EF4-FFF2-40B4-BE49-F238E27FC236}">
                <a16:creationId xmlns:a16="http://schemas.microsoft.com/office/drawing/2014/main" id="{5B752296-59C3-4B99-B039-AE2138BAC5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296545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298700" imgH="419100" progId="Equation.3">
                  <p:embed/>
                </p:oleObj>
              </mc:Choice>
              <mc:Fallback>
                <p:oleObj name="公式" r:id="rId6" imgW="2298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965450"/>
                        <a:ext cx="229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>
            <a:extLst>
              <a:ext uri="{FF2B5EF4-FFF2-40B4-BE49-F238E27FC236}">
                <a16:creationId xmlns:a16="http://schemas.microsoft.com/office/drawing/2014/main" id="{4DECE433-FAB7-4C7A-B148-C50729F3E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8200"/>
            <a:ext cx="197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求分布函数</a:t>
            </a:r>
          </a:p>
        </p:txBody>
      </p:sp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C848DE17-E7D4-45AF-9A03-CE93A3477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23495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03500" imgH="393700" progId="Equation.3">
                  <p:embed/>
                </p:oleObj>
              </mc:Choice>
              <mc:Fallback>
                <p:oleObj name="Equation" r:id="rId8" imgW="26035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23495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9" name="Group 7">
            <a:extLst>
              <a:ext uri="{FF2B5EF4-FFF2-40B4-BE49-F238E27FC236}">
                <a16:creationId xmlns:a16="http://schemas.microsoft.com/office/drawing/2014/main" id="{A1D6A1B6-8512-42F5-89FC-3B482DAF9159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1474788"/>
            <a:ext cx="5486400" cy="552450"/>
            <a:chOff x="1968" y="1252"/>
            <a:chExt cx="3456" cy="348"/>
          </a:xfrm>
        </p:grpSpPr>
        <p:sp>
          <p:nvSpPr>
            <p:cNvPr id="8222" name="Line 8">
              <a:extLst>
                <a:ext uri="{FF2B5EF4-FFF2-40B4-BE49-F238E27FC236}">
                  <a16:creationId xmlns:a16="http://schemas.microsoft.com/office/drawing/2014/main" id="{2FDFE93C-A745-4CF9-B327-F23833EBF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344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223" name="Object 9">
              <a:extLst>
                <a:ext uri="{FF2B5EF4-FFF2-40B4-BE49-F238E27FC236}">
                  <a16:creationId xmlns:a16="http://schemas.microsoft.com/office/drawing/2014/main" id="{D4287BEF-5018-48B3-A0A2-E0A9CF441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1440"/>
            <a:ext cx="16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6469" imgH="253780" progId="Equation.3">
                    <p:embed/>
                  </p:oleObj>
                </mc:Choice>
                <mc:Fallback>
                  <p:oleObj name="Equation" r:id="rId10" imgW="266469" imgH="2537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440"/>
                          <a:ext cx="16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4" name="Object 10">
              <a:extLst>
                <a:ext uri="{FF2B5EF4-FFF2-40B4-BE49-F238E27FC236}">
                  <a16:creationId xmlns:a16="http://schemas.microsoft.com/office/drawing/2014/main" id="{EFE1CE50-3C6C-4065-806C-1EE6DB32F9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8" y="1252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713" imgH="545626" progId="Equation.3">
                    <p:embed/>
                  </p:oleObj>
                </mc:Choice>
                <mc:Fallback>
                  <p:oleObj name="Equation" r:id="rId12" imgW="215713" imgH="545626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8" y="1252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3" name="Group 11">
            <a:extLst>
              <a:ext uri="{FF2B5EF4-FFF2-40B4-BE49-F238E27FC236}">
                <a16:creationId xmlns:a16="http://schemas.microsoft.com/office/drawing/2014/main" id="{7C004AE2-6D46-4991-900B-2496D91FD521}"/>
              </a:ext>
            </a:extLst>
          </p:cNvPr>
          <p:cNvGrpSpPr>
            <a:grpSpLocks/>
          </p:cNvGrpSpPr>
          <p:nvPr/>
        </p:nvGrpSpPr>
        <p:grpSpPr bwMode="auto">
          <a:xfrm>
            <a:off x="4835525" y="1481138"/>
            <a:ext cx="2425700" cy="546100"/>
            <a:chOff x="3216" y="1248"/>
            <a:chExt cx="1528" cy="344"/>
          </a:xfrm>
        </p:grpSpPr>
        <p:graphicFrame>
          <p:nvGraphicFramePr>
            <p:cNvPr id="8219" name="Object 12">
              <a:extLst>
                <a:ext uri="{FF2B5EF4-FFF2-40B4-BE49-F238E27FC236}">
                  <a16:creationId xmlns:a16="http://schemas.microsoft.com/office/drawing/2014/main" id="{16D2CE41-38E7-43D6-B3AA-B73F9A8C0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248"/>
            <a:ext cx="11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77646" imgH="532937" progId="Equation.3">
                    <p:embed/>
                  </p:oleObj>
                </mc:Choice>
                <mc:Fallback>
                  <p:oleObj name="Equation" r:id="rId14" imgW="177646" imgH="532937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248"/>
                          <a:ext cx="11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13">
              <a:extLst>
                <a:ext uri="{FF2B5EF4-FFF2-40B4-BE49-F238E27FC236}">
                  <a16:creationId xmlns:a16="http://schemas.microsoft.com/office/drawing/2014/main" id="{1CC91A72-8015-46B7-89FE-0B99DB7EE7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248"/>
            <a:ext cx="13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15713" imgH="532937" progId="Equation.3">
                    <p:embed/>
                  </p:oleObj>
                </mc:Choice>
                <mc:Fallback>
                  <p:oleObj name="Equation" r:id="rId16" imgW="215713" imgH="532937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48"/>
                          <a:ext cx="13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1" name="Object 14">
              <a:extLst>
                <a:ext uri="{FF2B5EF4-FFF2-40B4-BE49-F238E27FC236}">
                  <a16:creationId xmlns:a16="http://schemas.microsoft.com/office/drawing/2014/main" id="{305FC06A-A21E-433B-868A-ECAE16D015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1248"/>
            <a:ext cx="13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15713" imgH="545626" progId="Equation.3">
                    <p:embed/>
                  </p:oleObj>
                </mc:Choice>
                <mc:Fallback>
                  <p:oleObj name="Equation" r:id="rId18" imgW="215713" imgH="545626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248"/>
                          <a:ext cx="13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47" name="Group 15">
            <a:extLst>
              <a:ext uri="{FF2B5EF4-FFF2-40B4-BE49-F238E27FC236}">
                <a16:creationId xmlns:a16="http://schemas.microsoft.com/office/drawing/2014/main" id="{C42AF3E2-2099-445D-9555-6C7962AC255F}"/>
              </a:ext>
            </a:extLst>
          </p:cNvPr>
          <p:cNvGrpSpPr>
            <a:grpSpLocks/>
          </p:cNvGrpSpPr>
          <p:nvPr/>
        </p:nvGrpSpPr>
        <p:grpSpPr bwMode="auto">
          <a:xfrm>
            <a:off x="2473325" y="1570038"/>
            <a:ext cx="1219200" cy="76200"/>
            <a:chOff x="432" y="2208"/>
            <a:chExt cx="768" cy="144"/>
          </a:xfrm>
        </p:grpSpPr>
        <p:sp>
          <p:nvSpPr>
            <p:cNvPr id="8217" name="Line 16">
              <a:extLst>
                <a:ext uri="{FF2B5EF4-FFF2-40B4-BE49-F238E27FC236}">
                  <a16:creationId xmlns:a16="http://schemas.microsoft.com/office/drawing/2014/main" id="{91F98151-F6C2-4860-8F48-E6CBCBB4C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8" name="Line 17">
              <a:extLst>
                <a:ext uri="{FF2B5EF4-FFF2-40B4-BE49-F238E27FC236}">
                  <a16:creationId xmlns:a16="http://schemas.microsoft.com/office/drawing/2014/main" id="{607178A1-4C89-4A5C-B818-D981DFB9F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0850" name="Group 18">
            <a:extLst>
              <a:ext uri="{FF2B5EF4-FFF2-40B4-BE49-F238E27FC236}">
                <a16:creationId xmlns:a16="http://schemas.microsoft.com/office/drawing/2014/main" id="{7E332F7A-DE05-46DC-B224-4751777F9E86}"/>
              </a:ext>
            </a:extLst>
          </p:cNvPr>
          <p:cNvGrpSpPr>
            <a:grpSpLocks/>
          </p:cNvGrpSpPr>
          <p:nvPr/>
        </p:nvGrpSpPr>
        <p:grpSpPr bwMode="auto">
          <a:xfrm>
            <a:off x="2930525" y="1493838"/>
            <a:ext cx="1752600" cy="152400"/>
            <a:chOff x="432" y="2208"/>
            <a:chExt cx="768" cy="144"/>
          </a:xfrm>
        </p:grpSpPr>
        <p:sp>
          <p:nvSpPr>
            <p:cNvPr id="8215" name="Line 19">
              <a:extLst>
                <a:ext uri="{FF2B5EF4-FFF2-40B4-BE49-F238E27FC236}">
                  <a16:creationId xmlns:a16="http://schemas.microsoft.com/office/drawing/2014/main" id="{7619DA79-3C9D-4414-9271-07933DA8B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6" name="Line 20">
              <a:extLst>
                <a:ext uri="{FF2B5EF4-FFF2-40B4-BE49-F238E27FC236}">
                  <a16:creationId xmlns:a16="http://schemas.microsoft.com/office/drawing/2014/main" id="{AF6BE943-3428-4F97-896A-6E39A7DCA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id="{DF01EC0B-3157-4861-83CF-820F5D208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3662363"/>
          <a:ext cx="2352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603500" imgH="393700" progId="Equation.3">
                  <p:embed/>
                </p:oleObj>
              </mc:Choice>
              <mc:Fallback>
                <p:oleObj name="Equation" r:id="rId20" imgW="26035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3662363"/>
                        <a:ext cx="23526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22">
            <a:extLst>
              <a:ext uri="{FF2B5EF4-FFF2-40B4-BE49-F238E27FC236}">
                <a16:creationId xmlns:a16="http://schemas.microsoft.com/office/drawing/2014/main" id="{29F89F14-5368-4369-A84D-70410EB8B9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6963" y="3662363"/>
          <a:ext cx="15478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14500" imgH="381000" progId="Equation.3">
                  <p:embed/>
                </p:oleObj>
              </mc:Choice>
              <mc:Fallback>
                <p:oleObj name="Equation" r:id="rId22" imgW="1714500" imgH="381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3662363"/>
                        <a:ext cx="15478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5" name="Object 23">
            <a:extLst>
              <a:ext uri="{FF2B5EF4-FFF2-40B4-BE49-F238E27FC236}">
                <a16:creationId xmlns:a16="http://schemas.microsoft.com/office/drawing/2014/main" id="{459B7071-04EA-430D-A699-24BA9465B4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0" y="3414713"/>
          <a:ext cx="16271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803400" imgH="965200" progId="Equation.3">
                  <p:embed/>
                </p:oleObj>
              </mc:Choice>
              <mc:Fallback>
                <p:oleObj name="Equation" r:id="rId24" imgW="1803400" imgH="965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3414713"/>
                        <a:ext cx="16271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6" name="Object 24">
            <a:extLst>
              <a:ext uri="{FF2B5EF4-FFF2-40B4-BE49-F238E27FC236}">
                <a16:creationId xmlns:a16="http://schemas.microsoft.com/office/drawing/2014/main" id="{C40FDC38-D3E5-4B16-982C-27026A8B5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4763" y="4813300"/>
          <a:ext cx="260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03500" imgH="393700" progId="Equation.3">
                  <p:embed/>
                </p:oleObj>
              </mc:Choice>
              <mc:Fallback>
                <p:oleObj name="Equation" r:id="rId26" imgW="2603500" imgH="3937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813300"/>
                        <a:ext cx="260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7" name="Object 25">
            <a:extLst>
              <a:ext uri="{FF2B5EF4-FFF2-40B4-BE49-F238E27FC236}">
                <a16:creationId xmlns:a16="http://schemas.microsoft.com/office/drawing/2014/main" id="{43F395F6-FDD5-437B-9EE0-90F297F17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4238" y="5461000"/>
          <a:ext cx="1104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04900" imgH="787400" progId="Equation.3">
                  <p:embed/>
                </p:oleObj>
              </mc:Choice>
              <mc:Fallback>
                <p:oleObj name="Equation" r:id="rId28" imgW="1104900" imgH="787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238" y="5461000"/>
                        <a:ext cx="1104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8" name="Object 26">
            <a:extLst>
              <a:ext uri="{FF2B5EF4-FFF2-40B4-BE49-F238E27FC236}">
                <a16:creationId xmlns:a16="http://schemas.microsoft.com/office/drawing/2014/main" id="{FFBA5566-276F-41AD-A689-3672416424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3188" y="4797425"/>
          <a:ext cx="1550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714500" imgH="381000" progId="Equation.3">
                  <p:embed/>
                </p:oleObj>
              </mc:Choice>
              <mc:Fallback>
                <p:oleObj name="Equation" r:id="rId30" imgW="1714500" imgH="3810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188" y="4797425"/>
                        <a:ext cx="15509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9" name="Object 27">
            <a:extLst>
              <a:ext uri="{FF2B5EF4-FFF2-40B4-BE49-F238E27FC236}">
                <a16:creationId xmlns:a16="http://schemas.microsoft.com/office/drawing/2014/main" id="{2F27B75F-0BEF-41D5-9949-347B88D26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4175" y="4805363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76400" imgH="381000" progId="Equation.3">
                  <p:embed/>
                </p:oleObj>
              </mc:Choice>
              <mc:Fallback>
                <p:oleObj name="Equation" r:id="rId32" imgW="1676400" imgH="3810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175" y="4805363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60" name="Group 28">
            <a:extLst>
              <a:ext uri="{FF2B5EF4-FFF2-40B4-BE49-F238E27FC236}">
                <a16:creationId xmlns:a16="http://schemas.microsoft.com/office/drawing/2014/main" id="{19B7E025-8BC8-4518-8B7D-8E33330D1BA5}"/>
              </a:ext>
            </a:extLst>
          </p:cNvPr>
          <p:cNvGrpSpPr>
            <a:grpSpLocks/>
          </p:cNvGrpSpPr>
          <p:nvPr/>
        </p:nvGrpSpPr>
        <p:grpSpPr bwMode="auto">
          <a:xfrm>
            <a:off x="3082925" y="1341438"/>
            <a:ext cx="2514600" cy="304800"/>
            <a:chOff x="432" y="2208"/>
            <a:chExt cx="768" cy="144"/>
          </a:xfrm>
        </p:grpSpPr>
        <p:sp>
          <p:nvSpPr>
            <p:cNvPr id="8213" name="Line 29">
              <a:extLst>
                <a:ext uri="{FF2B5EF4-FFF2-40B4-BE49-F238E27FC236}">
                  <a16:creationId xmlns:a16="http://schemas.microsoft.com/office/drawing/2014/main" id="{E9D9581E-EB14-43DB-BF0A-5172BE53B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208"/>
              <a:ext cx="0" cy="14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4" name="Line 30">
              <a:extLst>
                <a:ext uri="{FF2B5EF4-FFF2-40B4-BE49-F238E27FC236}">
                  <a16:creationId xmlns:a16="http://schemas.microsoft.com/office/drawing/2014/main" id="{E212A7ED-EA07-4BE4-ACF9-F1672BA45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208"/>
              <a:ext cx="76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20863" name="Object 31">
            <a:extLst>
              <a:ext uri="{FF2B5EF4-FFF2-40B4-BE49-F238E27FC236}">
                <a16:creationId xmlns:a16="http://schemas.microsoft.com/office/drawing/2014/main" id="{9F77ABFD-4F28-47FC-896D-AE2C95FD6A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3825" y="23495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83947" imgH="368140" progId="Equation.3">
                  <p:embed/>
                </p:oleObj>
              </mc:Choice>
              <mc:Fallback>
                <p:oleObj name="Equation" r:id="rId34" imgW="583947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23495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4" name="Object 32">
            <a:extLst>
              <a:ext uri="{FF2B5EF4-FFF2-40B4-BE49-F238E27FC236}">
                <a16:creationId xmlns:a16="http://schemas.microsoft.com/office/drawing/2014/main" id="{0DA5397D-4116-4EF6-9763-FAE053DA3E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6600" y="4292600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6" imgW="2298700" imgH="419100" progId="Equation.3">
                  <p:embed/>
                </p:oleObj>
              </mc:Choice>
              <mc:Fallback>
                <p:oleObj name="公式" r:id="rId36" imgW="2298700" imgH="4191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4292600"/>
                        <a:ext cx="229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2145</TotalTime>
  <Words>99</Words>
  <Application>Microsoft Office PowerPoint</Application>
  <PresentationFormat>全屏显示(4:3)</PresentationFormat>
  <Paragraphs>19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黑体</vt:lpstr>
      <vt:lpstr>楷体_GB2312</vt:lpstr>
      <vt:lpstr>Arial</vt:lpstr>
      <vt:lpstr>Cambria Math</vt:lpstr>
      <vt:lpstr>Tahoma</vt:lpstr>
      <vt:lpstr>Times New Roman</vt:lpstr>
      <vt:lpstr>默认设计模板</vt:lpstr>
      <vt:lpstr>Equation</vt:lpstr>
      <vt:lpstr>公式</vt:lpstr>
      <vt:lpstr>第二节  离散型随机变量及其概率分布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第一节 随机变量</dc:title>
  <dc:creator>吉林大学农学部数学教研室</dc:creator>
  <cp:lastModifiedBy>gang zhang</cp:lastModifiedBy>
  <cp:revision>201</cp:revision>
  <dcterms:created xsi:type="dcterms:W3CDTF">2000-02-23T02:14:19Z</dcterms:created>
  <dcterms:modified xsi:type="dcterms:W3CDTF">2023-03-01T02:19:10Z</dcterms:modified>
</cp:coreProperties>
</file>