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7" r:id="rId2"/>
    <p:sldId id="344" r:id="rId3"/>
    <p:sldId id="256" r:id="rId4"/>
    <p:sldId id="318" r:id="rId5"/>
    <p:sldId id="323" r:id="rId6"/>
    <p:sldId id="329" r:id="rId7"/>
    <p:sldId id="257" r:id="rId8"/>
    <p:sldId id="260" r:id="rId9"/>
    <p:sldId id="350" r:id="rId10"/>
    <p:sldId id="345" r:id="rId11"/>
    <p:sldId id="346" r:id="rId12"/>
    <p:sldId id="348" r:id="rId13"/>
  </p:sldIdLst>
  <p:sldSz cx="9144000" cy="6858000" type="screen4x3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996600"/>
    <a:srgbClr val="FFCCFF"/>
    <a:srgbClr val="FF33CC"/>
    <a:srgbClr val="FFFF66"/>
    <a:srgbClr val="FF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957" y="42"/>
      </p:cViewPr>
      <p:guideLst>
        <p:guide orient="horz" pos="48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e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26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25.wmf"/><Relationship Id="rId5" Type="http://schemas.openxmlformats.org/officeDocument/2006/relationships/image" Target="../media/image31.wmf"/><Relationship Id="rId10" Type="http://schemas.openxmlformats.org/officeDocument/2006/relationships/image" Target="../media/image24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e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374182A-7EA6-465C-BB5D-804BFDB4C4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14811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C8-A681-4D09-B11B-4680006DBF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41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C8-A681-4D09-B11B-4680006DBF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605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C8-A681-4D09-B11B-4680006DBF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596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C8-A681-4D09-B11B-4680006DBF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69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C8-A681-4D09-B11B-4680006DBF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693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C8-A681-4D09-B11B-4680006DBF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483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6CEE-0968-4D73-9090-68AC7D6470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63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55C8-A681-4D09-B11B-4680006DBF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68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22D54E38-7752-4807-AC85-810C6F12FE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6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1DE87DF9-48CF-495D-98FD-06B4CED89A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33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A02F-BD89-4A81-87F9-0A284341FF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73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7DA-EA92-4805-A657-BDF90C5C87E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62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BA9A-1E95-4342-8FFD-C68C3059A29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78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273B-3AE0-449C-9503-3533728C680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47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2C5B-A908-4F9A-9BFC-413694FA3C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87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CCA9-D4FE-438A-B796-F477CA80FF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06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6855C8-A681-4D09-B11B-4680006DBF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14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9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4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24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wmf"/><Relationship Id="rId22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D8CCC0E0-E060-454E-9E3E-E4ADEE67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04" y="1989138"/>
            <a:ext cx="662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第一节    二维随机变量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853C9E70-2644-4DBA-B115-AAA73BD7C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04" y="2674938"/>
            <a:ext cx="80279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第二节    二维离散型随机变量及其概率分布 </a:t>
            </a:r>
          </a:p>
        </p:txBody>
      </p:sp>
      <p:sp>
        <p:nvSpPr>
          <p:cNvPr id="2052" name="Rectangle 5">
            <a:extLst>
              <a:ext uri="{FF2B5EF4-FFF2-40B4-BE49-F238E27FC236}">
                <a16:creationId xmlns:a16="http://schemas.microsoft.com/office/drawing/2014/main" id="{A657B6BF-5EAB-455D-99A9-C187217C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04" y="3360738"/>
            <a:ext cx="80279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第三节    二维连续型随机变量及其概率分布</a:t>
            </a:r>
          </a:p>
        </p:txBody>
      </p:sp>
      <p:sp>
        <p:nvSpPr>
          <p:cNvPr id="2053" name="Rectangle 12">
            <a:extLst>
              <a:ext uri="{FF2B5EF4-FFF2-40B4-BE49-F238E27FC236}">
                <a16:creationId xmlns:a16="http://schemas.microsoft.com/office/drawing/2014/main" id="{A6EA7CA1-FAFE-4524-ABFA-5795DF900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04" y="4046538"/>
            <a:ext cx="77041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第四节    条件分布</a:t>
            </a: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68CD31A-1A32-44B7-9A1B-C7A95F514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04" y="4716463"/>
            <a:ext cx="80279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第五节    二维随机变量的函数的概率分布</a:t>
            </a: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F7F5C4A2-29EC-4296-9EC5-B756891D1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529" y="981075"/>
            <a:ext cx="8435975" cy="70167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z="40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第三章   二维随机变量及其分布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Rectangle 13">
                <a:extLst>
                  <a:ext uri="{FF2B5EF4-FFF2-40B4-BE49-F238E27FC236}">
                    <a16:creationId xmlns:a16="http://schemas.microsoft.com/office/drawing/2014/main" id="{EFB5F225-61D6-43CC-AA09-A1905C139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004" y="5386388"/>
                <a:ext cx="8027988" cy="584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32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第六节    </a:t>
                </a:r>
                <a14:m>
                  <m:oMath xmlns:m="http://schemas.openxmlformats.org/officeDocument/2006/math">
                    <m:r>
                      <a:rPr kumimoji="1" lang="en-US" altLang="zh-CN" sz="32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𝒏</m:t>
                    </m:r>
                  </m:oMath>
                </a14:m>
                <a:r>
                  <a:rPr kumimoji="1" lang="zh-CN" altLang="en-US" sz="32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维随机变量</a:t>
                </a:r>
              </a:p>
            </p:txBody>
          </p:sp>
        </mc:Choice>
        <mc:Fallback xmlns="">
          <p:sp>
            <p:nvSpPr>
              <p:cNvPr id="2056" name="Rectangle 13">
                <a:extLst>
                  <a:ext uri="{FF2B5EF4-FFF2-40B4-BE49-F238E27FC236}">
                    <a16:creationId xmlns:a16="http://schemas.microsoft.com/office/drawing/2014/main" id="{EFB5F225-61D6-43CC-AA09-A1905C139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4004" y="5386388"/>
                <a:ext cx="8027988" cy="584200"/>
              </a:xfrm>
              <a:prstGeom prst="rect">
                <a:avLst/>
              </a:prstGeom>
              <a:blipFill>
                <a:blip r:embed="rId2"/>
                <a:stretch>
                  <a:fillRect l="-1898" t="-17895" b="-3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68E845CF-5896-4CF2-B6E5-917AF85C8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11188"/>
            <a:ext cx="7777162" cy="701675"/>
          </a:xfrm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4000" b="1">
                <a:solidFill>
                  <a:schemeClr val="tx1"/>
                </a:solidFill>
              </a:rPr>
              <a:t>二、边缘分布</a:t>
            </a:r>
          </a:p>
        </p:txBody>
      </p:sp>
      <p:graphicFrame>
        <p:nvGraphicFramePr>
          <p:cNvPr id="93213" name="Object 29">
            <a:extLst>
              <a:ext uri="{FF2B5EF4-FFF2-40B4-BE49-F238E27FC236}">
                <a16:creationId xmlns:a16="http://schemas.microsoft.com/office/drawing/2014/main" id="{83CF968F-8FF5-4395-8D32-6D7E13535F2A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12959832"/>
              </p:ext>
            </p:extLst>
          </p:nvPr>
        </p:nvGraphicFramePr>
        <p:xfrm>
          <a:off x="1115616" y="1556792"/>
          <a:ext cx="71214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3" imgW="7867530" imgH="419190" progId="Equation.3">
                  <p:embed/>
                </p:oleObj>
              </mc:Choice>
              <mc:Fallback>
                <p:oleObj name="Equation" r:id="rId3" imgW="7867530" imgH="419190" progId="Equation.3">
                  <p:embed/>
                  <p:pic>
                    <p:nvPicPr>
                      <p:cNvPr id="0" name="Object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556792"/>
                        <a:ext cx="71214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218" name="Group 34">
            <a:extLst>
              <a:ext uri="{FF2B5EF4-FFF2-40B4-BE49-F238E27FC236}">
                <a16:creationId xmlns:a16="http://schemas.microsoft.com/office/drawing/2014/main" id="{2D00CD58-E809-44D4-97E5-37089BC38698}"/>
              </a:ext>
            </a:extLst>
          </p:cNvPr>
          <p:cNvGrpSpPr>
            <a:grpSpLocks/>
          </p:cNvGrpSpPr>
          <p:nvPr/>
        </p:nvGrpSpPr>
        <p:grpSpPr bwMode="auto">
          <a:xfrm>
            <a:off x="1271588" y="1989138"/>
            <a:ext cx="4175125" cy="1168400"/>
            <a:chOff x="801" y="1253"/>
            <a:chExt cx="2630" cy="736"/>
          </a:xfrm>
        </p:grpSpPr>
        <p:graphicFrame>
          <p:nvGraphicFramePr>
            <p:cNvPr id="11279" name="Object 6">
              <a:extLst>
                <a:ext uri="{FF2B5EF4-FFF2-40B4-BE49-F238E27FC236}">
                  <a16:creationId xmlns:a16="http://schemas.microsoft.com/office/drawing/2014/main" id="{688264DC-AB11-42FB-A36E-B3951D8C0C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1" y="1741"/>
            <a:ext cx="263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name="Equation" r:id="rId5" imgW="4064000" imgH="393700" progId="Equation.3">
                    <p:embed/>
                  </p:oleObj>
                </mc:Choice>
                <mc:Fallback>
                  <p:oleObj name="Equation" r:id="rId5" imgW="4064000" imgH="393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1741"/>
                          <a:ext cx="263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0" name="AutoShape 7">
              <a:extLst>
                <a:ext uri="{FF2B5EF4-FFF2-40B4-BE49-F238E27FC236}">
                  <a16:creationId xmlns:a16="http://schemas.microsoft.com/office/drawing/2014/main" id="{AA60C8BF-5198-403A-9B51-9BAD063A8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53"/>
              <a:ext cx="240" cy="408"/>
            </a:xfrm>
            <a:prstGeom prst="downArrow">
              <a:avLst>
                <a:gd name="adj1" fmla="val 50000"/>
                <a:gd name="adj2" fmla="val 42500"/>
              </a:avLst>
            </a:prstGeom>
            <a:solidFill>
              <a:srgbClr val="FFCC00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3219" name="Group 35">
            <a:extLst>
              <a:ext uri="{FF2B5EF4-FFF2-40B4-BE49-F238E27FC236}">
                <a16:creationId xmlns:a16="http://schemas.microsoft.com/office/drawing/2014/main" id="{C08EAB40-D28A-476E-86D3-284898BAC21A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989138"/>
            <a:ext cx="2778125" cy="1168400"/>
            <a:chOff x="3456" y="1253"/>
            <a:chExt cx="1750" cy="736"/>
          </a:xfrm>
        </p:grpSpPr>
        <p:sp>
          <p:nvSpPr>
            <p:cNvPr id="11277" name="AutoShape 8">
              <a:extLst>
                <a:ext uri="{FF2B5EF4-FFF2-40B4-BE49-F238E27FC236}">
                  <a16:creationId xmlns:a16="http://schemas.microsoft.com/office/drawing/2014/main" id="{D5BF167B-79DC-410D-AD35-0AF5B5DC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253"/>
              <a:ext cx="240" cy="408"/>
            </a:xfrm>
            <a:prstGeom prst="downArrow">
              <a:avLst>
                <a:gd name="adj1" fmla="val 50000"/>
                <a:gd name="adj2" fmla="val 42500"/>
              </a:avLst>
            </a:prstGeom>
            <a:solidFill>
              <a:srgbClr val="FFCC00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278" name="Object 9">
              <a:extLst>
                <a:ext uri="{FF2B5EF4-FFF2-40B4-BE49-F238E27FC236}">
                  <a16:creationId xmlns:a16="http://schemas.microsoft.com/office/drawing/2014/main" id="{A950B631-AA46-44F2-9C71-FC8837D8A1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741"/>
            <a:ext cx="175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name="Equation" r:id="rId7" imgW="2705100" imgH="393700" progId="Equation.3">
                    <p:embed/>
                  </p:oleObj>
                </mc:Choice>
                <mc:Fallback>
                  <p:oleObj name="Equation" r:id="rId7" imgW="2705100" imgH="393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41"/>
                          <a:ext cx="175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194" name="Object 10">
            <a:extLst>
              <a:ext uri="{FF2B5EF4-FFF2-40B4-BE49-F238E27FC236}">
                <a16:creationId xmlns:a16="http://schemas.microsoft.com/office/drawing/2014/main" id="{DDAC4C74-1A67-4DD0-AC5F-AC3EE52AA4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683000"/>
          <a:ext cx="13954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9" imgW="1358310" imgH="355446" progId="Equation.3">
                  <p:embed/>
                </p:oleObj>
              </mc:Choice>
              <mc:Fallback>
                <p:oleObj name="Equation" r:id="rId9" imgW="1358310" imgH="35544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83000"/>
                        <a:ext cx="13954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11">
            <a:extLst>
              <a:ext uri="{FF2B5EF4-FFF2-40B4-BE49-F238E27FC236}">
                <a16:creationId xmlns:a16="http://schemas.microsoft.com/office/drawing/2014/main" id="{AF288FB4-8553-4F62-AE59-8053EAC20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683000"/>
          <a:ext cx="27273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11" imgW="2654300" imgH="355600" progId="Equation.3">
                  <p:embed/>
                </p:oleObj>
              </mc:Choice>
              <mc:Fallback>
                <p:oleObj name="Equation" r:id="rId11" imgW="26543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83000"/>
                        <a:ext cx="27273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>
            <a:extLst>
              <a:ext uri="{FF2B5EF4-FFF2-40B4-BE49-F238E27FC236}">
                <a16:creationId xmlns:a16="http://schemas.microsoft.com/office/drawing/2014/main" id="{8EB7E26E-D84D-4511-BB24-432BDA26B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683000"/>
          <a:ext cx="1371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13" imgW="1371600" imgH="355600" progId="Equation.3">
                  <p:embed/>
                </p:oleObj>
              </mc:Choice>
              <mc:Fallback>
                <p:oleObj name="Equation" r:id="rId13" imgW="1371600" imgH="3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683000"/>
                        <a:ext cx="1371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14">
            <a:extLst>
              <a:ext uri="{FF2B5EF4-FFF2-40B4-BE49-F238E27FC236}">
                <a16:creationId xmlns:a16="http://schemas.microsoft.com/office/drawing/2014/main" id="{96A8B1F9-8BD5-4385-9559-4FDB3B029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1325" y="3657600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公式" r:id="rId15" imgW="1282700" imgH="419100" progId="Equation.3">
                  <p:embed/>
                </p:oleObj>
              </mc:Choice>
              <mc:Fallback>
                <p:oleObj name="公式" r:id="rId15" imgW="12827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325" y="3657600"/>
                        <a:ext cx="128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220" name="Group 36">
            <a:extLst>
              <a:ext uri="{FF2B5EF4-FFF2-40B4-BE49-F238E27FC236}">
                <a16:creationId xmlns:a16="http://schemas.microsoft.com/office/drawing/2014/main" id="{724AF72C-A3D1-4F7C-91B3-F27DE0D71474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191000"/>
            <a:ext cx="4659313" cy="1066800"/>
            <a:chOff x="2496" y="2640"/>
            <a:chExt cx="2935" cy="672"/>
          </a:xfrm>
        </p:grpSpPr>
        <p:graphicFrame>
          <p:nvGraphicFramePr>
            <p:cNvPr id="11275" name="Object 3">
              <a:extLst>
                <a:ext uri="{FF2B5EF4-FFF2-40B4-BE49-F238E27FC236}">
                  <a16:creationId xmlns:a16="http://schemas.microsoft.com/office/drawing/2014/main" id="{7AD323BA-D142-49AF-BA4F-0C45428B4E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3040"/>
            <a:ext cx="293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1" name="Equation" r:id="rId17" imgW="4533900" imgH="431800" progId="Equation.3">
                    <p:embed/>
                  </p:oleObj>
                </mc:Choice>
                <mc:Fallback>
                  <p:oleObj name="Equation" r:id="rId17" imgW="4533900" imgH="431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040"/>
                          <a:ext cx="293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AutoShape 15">
              <a:extLst>
                <a:ext uri="{FF2B5EF4-FFF2-40B4-BE49-F238E27FC236}">
                  <a16:creationId xmlns:a16="http://schemas.microsoft.com/office/drawing/2014/main" id="{A8689389-456D-40CE-AA71-74470EE50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640"/>
              <a:ext cx="240" cy="382"/>
            </a:xfrm>
            <a:prstGeom prst="downArrow">
              <a:avLst>
                <a:gd name="adj1" fmla="val 50000"/>
                <a:gd name="adj2" fmla="val 39792"/>
              </a:avLst>
            </a:prstGeom>
            <a:solidFill>
              <a:srgbClr val="FFCC00"/>
            </a:solidFill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89" name="Object 65">
            <a:extLst>
              <a:ext uri="{FF2B5EF4-FFF2-40B4-BE49-F238E27FC236}">
                <a16:creationId xmlns:a16="http://schemas.microsoft.com/office/drawing/2014/main" id="{F789C348-F68F-4620-8438-3954BE23E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738313"/>
          <a:ext cx="6811962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2463800" imgH="914400" progId="Equation.DSMT4">
                  <p:embed/>
                </p:oleObj>
              </mc:Choice>
              <mc:Fallback>
                <p:oleObj name="Equation" r:id="rId3" imgW="2463800" imgH="9144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38313"/>
                        <a:ext cx="6811962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690" name="Text Box 66">
                <a:extLst>
                  <a:ext uri="{FF2B5EF4-FFF2-40B4-BE49-F238E27FC236}">
                    <a16:creationId xmlns:a16="http://schemas.microsoft.com/office/drawing/2014/main" id="{3C826EB5-87C3-474A-BEA3-98BE41CFA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1052513"/>
                <a:ext cx="495374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宋体" panose="02010600030101010101" pitchFamily="2" charset="-122"/>
                  </a:rPr>
                  <a:t>定义：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的分布函数为</a:t>
                </a:r>
                <a:endParaRPr kumimoji="1" lang="en-US" altLang="zh-CN" sz="5400" b="1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690" name="Text Box 66">
                <a:extLst>
                  <a:ext uri="{FF2B5EF4-FFF2-40B4-BE49-F238E27FC236}">
                    <a16:creationId xmlns:a16="http://schemas.microsoft.com/office/drawing/2014/main" id="{3C826EB5-87C3-474A-BEA3-98BE41CF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052513"/>
                <a:ext cx="4953744" cy="523220"/>
              </a:xfrm>
              <a:prstGeom prst="rect">
                <a:avLst/>
              </a:prstGeom>
              <a:blipFill>
                <a:blip r:embed="rId5"/>
                <a:stretch>
                  <a:fillRect l="-2460"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91" name="Text Box 67">
                <a:extLst>
                  <a:ext uri="{FF2B5EF4-FFF2-40B4-BE49-F238E27FC236}">
                    <a16:creationId xmlns:a16="http://schemas.microsoft.com/office/drawing/2014/main" id="{2A03D9E7-ABF1-4EF9-83E8-5388BCE666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150" y="4443413"/>
                <a:ext cx="7200900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分别称为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kumimoji="1"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的边缘分布函数</a:t>
                </a:r>
                <a:r>
                  <a:rPr kumimoji="1"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6691" name="Text Box 67">
                <a:extLst>
                  <a:ext uri="{FF2B5EF4-FFF2-40B4-BE49-F238E27FC236}">
                    <a16:creationId xmlns:a16="http://schemas.microsoft.com/office/drawing/2014/main" id="{2A03D9E7-ABF1-4EF9-83E8-5388BCE66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150" y="4443413"/>
                <a:ext cx="7200900" cy="519112"/>
              </a:xfrm>
              <a:prstGeom prst="rect">
                <a:avLst/>
              </a:prstGeom>
              <a:blipFill>
                <a:blip r:embed="rId6"/>
                <a:stretch>
                  <a:fillRect l="-1692"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F08A71B-439E-4D7D-8A99-2D4433B94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105825"/>
              </p:ext>
            </p:extLst>
          </p:nvPr>
        </p:nvGraphicFramePr>
        <p:xfrm>
          <a:off x="5436096" y="1106004"/>
          <a:ext cx="1337625" cy="5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7" imgW="520560" imgH="203040" progId="Equation.DSMT4">
                  <p:embed/>
                </p:oleObj>
              </mc:Choice>
              <mc:Fallback>
                <p:oleObj name="Equation" r:id="rId7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6096" y="1106004"/>
                        <a:ext cx="1337625" cy="52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9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>
            <a:extLst>
              <a:ext uri="{FF2B5EF4-FFF2-40B4-BE49-F238E27FC236}">
                <a16:creationId xmlns:a16="http://schemas.microsoft.com/office/drawing/2014/main" id="{72489B74-10BC-452B-A42C-EB2323CCEB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358148"/>
              </p:ext>
            </p:extLst>
          </p:nvPr>
        </p:nvGraphicFramePr>
        <p:xfrm>
          <a:off x="898524" y="2836962"/>
          <a:ext cx="7772399" cy="260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7797800" imgH="2616200" progId="Equation.DSMT4">
                  <p:embed/>
                </p:oleObj>
              </mc:Choice>
              <mc:Fallback>
                <p:oleObj name="Equation" r:id="rId3" imgW="7797800" imgH="2616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4" y="2836962"/>
                        <a:ext cx="7772399" cy="260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>
            <a:extLst>
              <a:ext uri="{FF2B5EF4-FFF2-40B4-BE49-F238E27FC236}">
                <a16:creationId xmlns:a16="http://schemas.microsoft.com/office/drawing/2014/main" id="{CC5BD725-DBF9-4528-8D0D-CCCA90158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271687"/>
            <a:ext cx="7772400" cy="701675"/>
          </a:xfrm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4000" b="1">
                <a:solidFill>
                  <a:schemeClr val="tx1"/>
                </a:solidFill>
              </a:rPr>
              <a:t>三、随机变量的相互独立性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9F4222F9-0139-4CF6-836A-B8E20B79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054324"/>
            <a:ext cx="2149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6EC539E-E938-46B2-A5D2-CBDF815E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09800"/>
            <a:ext cx="662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一、二维随机变量及其分布函数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207B706-51BA-4AD9-947A-456DC8F00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895600"/>
            <a:ext cx="52768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二、边缘分布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85DDF8C-1A9A-436C-87E5-8A5CA1AF7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81400"/>
            <a:ext cx="527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三、随机变量的独立性 </a:t>
            </a:r>
          </a:p>
        </p:txBody>
      </p:sp>
      <p:sp>
        <p:nvSpPr>
          <p:cNvPr id="3077" name="Rectangle 7">
            <a:extLst>
              <a:ext uri="{FF2B5EF4-FFF2-40B4-BE49-F238E27FC236}">
                <a16:creationId xmlns:a16="http://schemas.microsoft.com/office/drawing/2014/main" id="{E493A0EE-D641-43C0-95C4-53E06F5C0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58863"/>
            <a:ext cx="8229600" cy="7620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  <a:latin typeface="黑体" panose="02010609060101010101" pitchFamily="49" charset="-122"/>
              </a:rPr>
              <a:t>第一节   二维随机变量</a:t>
            </a:r>
          </a:p>
        </p:txBody>
      </p:sp>
      <p:sp>
        <p:nvSpPr>
          <p:cNvPr id="3078" name="AutoShape 8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A33D38B1-D759-4472-872D-007D6673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>
            <a:extLst>
              <a:ext uri="{FF2B5EF4-FFF2-40B4-BE49-F238E27FC236}">
                <a16:creationId xmlns:a16="http://schemas.microsoft.com/office/drawing/2014/main" id="{B7D5DAD2-2DE4-4447-BB50-12C5166DF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434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图示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060" name="Object 12">
            <a:extLst>
              <a:ext uri="{FF2B5EF4-FFF2-40B4-BE49-F238E27FC236}">
                <a16:creationId xmlns:a16="http://schemas.microsoft.com/office/drawing/2014/main" id="{321C96CF-996D-406C-B58D-98B6757EE1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5188" y="4730750"/>
          <a:ext cx="4159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418918" imgH="241195" progId="Equation.3">
                  <p:embed/>
                </p:oleObj>
              </mc:Choice>
              <mc:Fallback>
                <p:oleObj name="Equation" r:id="rId3" imgW="418918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4730750"/>
                        <a:ext cx="41592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7" name="Group 59">
            <a:extLst>
              <a:ext uri="{FF2B5EF4-FFF2-40B4-BE49-F238E27FC236}">
                <a16:creationId xmlns:a16="http://schemas.microsoft.com/office/drawing/2014/main" id="{E01D8E11-2C2C-42AE-8A80-734035ADDC40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5141913"/>
            <a:ext cx="1219200" cy="914400"/>
            <a:chOff x="3888" y="3264"/>
            <a:chExt cx="768" cy="576"/>
          </a:xfrm>
        </p:grpSpPr>
        <p:sp>
          <p:nvSpPr>
            <p:cNvPr id="4111" name="Oval 16">
              <a:extLst>
                <a:ext uri="{FF2B5EF4-FFF2-40B4-BE49-F238E27FC236}">
                  <a16:creationId xmlns:a16="http://schemas.microsoft.com/office/drawing/2014/main" id="{EAD83DF3-D758-4279-983E-A7327F5E7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768" cy="57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112" name="Object 17">
              <a:extLst>
                <a:ext uri="{FF2B5EF4-FFF2-40B4-BE49-F238E27FC236}">
                  <a16:creationId xmlns:a16="http://schemas.microsoft.com/office/drawing/2014/main" id="{FDC9EB0B-8648-401D-AB2D-5BE97F7533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5" y="3411"/>
            <a:ext cx="421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5" imgW="914400" imgH="393700" progId="Equation.3">
                    <p:embed/>
                  </p:oleObj>
                </mc:Choice>
                <mc:Fallback>
                  <p:oleObj name="Equation" r:id="rId5" imgW="914400" imgH="3937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3411"/>
                          <a:ext cx="421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2" name="Line 24">
            <a:extLst>
              <a:ext uri="{FF2B5EF4-FFF2-40B4-BE49-F238E27FC236}">
                <a16:creationId xmlns:a16="http://schemas.microsoft.com/office/drawing/2014/main" id="{2CEC7643-AB39-40A3-8488-D5A402DC23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191000"/>
            <a:ext cx="2819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3" name="Line 25">
            <a:extLst>
              <a:ext uri="{FF2B5EF4-FFF2-40B4-BE49-F238E27FC236}">
                <a16:creationId xmlns:a16="http://schemas.microsoft.com/office/drawing/2014/main" id="{811DF5A8-BE40-47F2-AA8E-5DC4C264B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800600"/>
            <a:ext cx="2819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2" name="Freeform 34">
            <a:extLst>
              <a:ext uri="{FF2B5EF4-FFF2-40B4-BE49-F238E27FC236}">
                <a16:creationId xmlns:a16="http://schemas.microsoft.com/office/drawing/2014/main" id="{B76E0817-4A77-4A34-A45F-3BD9F453BCE8}"/>
              </a:ext>
            </a:extLst>
          </p:cNvPr>
          <p:cNvSpPr>
            <a:spLocks/>
          </p:cNvSpPr>
          <p:nvPr/>
        </p:nvSpPr>
        <p:spPr bwMode="auto">
          <a:xfrm>
            <a:off x="2590800" y="4267200"/>
            <a:ext cx="1447800" cy="1447800"/>
          </a:xfrm>
          <a:custGeom>
            <a:avLst/>
            <a:gdLst>
              <a:gd name="T0" fmla="*/ 105082 w 992"/>
              <a:gd name="T1" fmla="*/ 472546 h 1152"/>
              <a:gd name="T2" fmla="*/ 315247 w 992"/>
              <a:gd name="T3" fmla="*/ 50271 h 1152"/>
              <a:gd name="T4" fmla="*/ 1225960 w 992"/>
              <a:gd name="T5" fmla="*/ 170921 h 1152"/>
              <a:gd name="T6" fmla="*/ 1436124 w 992"/>
              <a:gd name="T7" fmla="*/ 834496 h 1152"/>
              <a:gd name="T8" fmla="*/ 1155905 w 992"/>
              <a:gd name="T9" fmla="*/ 1317096 h 1152"/>
              <a:gd name="T10" fmla="*/ 315247 w 992"/>
              <a:gd name="T11" fmla="*/ 1377421 h 1152"/>
              <a:gd name="T12" fmla="*/ 35027 w 992"/>
              <a:gd name="T13" fmla="*/ 894821 h 1152"/>
              <a:gd name="T14" fmla="*/ 105082 w 992"/>
              <a:gd name="T15" fmla="*/ 472546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92" h="1152">
                <a:moveTo>
                  <a:pt x="72" y="376"/>
                </a:moveTo>
                <a:cubicBezTo>
                  <a:pt x="104" y="264"/>
                  <a:pt x="88" y="80"/>
                  <a:pt x="216" y="40"/>
                </a:cubicBezTo>
                <a:cubicBezTo>
                  <a:pt x="344" y="0"/>
                  <a:pt x="712" y="32"/>
                  <a:pt x="840" y="136"/>
                </a:cubicBezTo>
                <a:cubicBezTo>
                  <a:pt x="968" y="240"/>
                  <a:pt x="992" y="512"/>
                  <a:pt x="984" y="664"/>
                </a:cubicBezTo>
                <a:cubicBezTo>
                  <a:pt x="976" y="816"/>
                  <a:pt x="920" y="976"/>
                  <a:pt x="792" y="1048"/>
                </a:cubicBezTo>
                <a:cubicBezTo>
                  <a:pt x="664" y="1120"/>
                  <a:pt x="344" y="1152"/>
                  <a:pt x="216" y="1096"/>
                </a:cubicBezTo>
                <a:cubicBezTo>
                  <a:pt x="88" y="1040"/>
                  <a:pt x="48" y="832"/>
                  <a:pt x="24" y="712"/>
                </a:cubicBezTo>
                <a:cubicBezTo>
                  <a:pt x="0" y="592"/>
                  <a:pt x="40" y="488"/>
                  <a:pt x="72" y="376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83" name="Object 35">
            <a:extLst>
              <a:ext uri="{FF2B5EF4-FFF2-40B4-BE49-F238E27FC236}">
                <a16:creationId xmlns:a16="http://schemas.microsoft.com/office/drawing/2014/main" id="{9AA5C3F9-5AFE-4A6C-B393-AC4086586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029200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279279" imgH="317362" progId="Equation.3">
                  <p:embed/>
                </p:oleObj>
              </mc:Choice>
              <mc:Fallback>
                <p:oleObj name="Equation" r:id="rId7" imgW="279279" imgH="31736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6" name="Group 58">
            <a:extLst>
              <a:ext uri="{FF2B5EF4-FFF2-40B4-BE49-F238E27FC236}">
                <a16:creationId xmlns:a16="http://schemas.microsoft.com/office/drawing/2014/main" id="{B4EA89F6-A2B9-428A-BC45-340293D2707F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581400"/>
            <a:ext cx="1676400" cy="1193800"/>
            <a:chOff x="3792" y="2256"/>
            <a:chExt cx="1056" cy="752"/>
          </a:xfrm>
        </p:grpSpPr>
        <p:graphicFrame>
          <p:nvGraphicFramePr>
            <p:cNvPr id="4109" name="Object 14">
              <a:extLst>
                <a:ext uri="{FF2B5EF4-FFF2-40B4-BE49-F238E27FC236}">
                  <a16:creationId xmlns:a16="http://schemas.microsoft.com/office/drawing/2014/main" id="{075C5B89-4465-4781-B9E2-41FA8FD107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544"/>
            <a:ext cx="529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9" imgW="990170" imgH="393529" progId="Equation.3">
                    <p:embed/>
                  </p:oleObj>
                </mc:Choice>
                <mc:Fallback>
                  <p:oleObj name="Equation" r:id="rId9" imgW="990170" imgH="39352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544"/>
                          <a:ext cx="529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0" name="Freeform 43">
              <a:extLst>
                <a:ext uri="{FF2B5EF4-FFF2-40B4-BE49-F238E27FC236}">
                  <a16:creationId xmlns:a16="http://schemas.microsoft.com/office/drawing/2014/main" id="{FCE917C2-ED33-4E7E-A7E5-C0156790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2256"/>
              <a:ext cx="1056" cy="752"/>
            </a:xfrm>
            <a:custGeom>
              <a:avLst/>
              <a:gdLst>
                <a:gd name="T0" fmla="*/ 161 w 1152"/>
                <a:gd name="T1" fmla="*/ 357 h 944"/>
                <a:gd name="T2" fmla="*/ 469 w 1152"/>
                <a:gd name="T3" fmla="*/ 13 h 944"/>
                <a:gd name="T4" fmla="*/ 997 w 1152"/>
                <a:gd name="T5" fmla="*/ 280 h 944"/>
                <a:gd name="T6" fmla="*/ 821 w 1152"/>
                <a:gd name="T7" fmla="*/ 663 h 944"/>
                <a:gd name="T8" fmla="*/ 337 w 1152"/>
                <a:gd name="T9" fmla="*/ 739 h 944"/>
                <a:gd name="T10" fmla="*/ 29 w 1152"/>
                <a:gd name="T11" fmla="*/ 586 h 944"/>
                <a:gd name="T12" fmla="*/ 161 w 1152"/>
                <a:gd name="T13" fmla="*/ 357 h 9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2" h="944">
                  <a:moveTo>
                    <a:pt x="176" y="448"/>
                  </a:moveTo>
                  <a:cubicBezTo>
                    <a:pt x="256" y="328"/>
                    <a:pt x="360" y="32"/>
                    <a:pt x="512" y="16"/>
                  </a:cubicBezTo>
                  <a:cubicBezTo>
                    <a:pt x="664" y="0"/>
                    <a:pt x="1024" y="216"/>
                    <a:pt x="1088" y="352"/>
                  </a:cubicBezTo>
                  <a:cubicBezTo>
                    <a:pt x="1152" y="488"/>
                    <a:pt x="1016" y="736"/>
                    <a:pt x="896" y="832"/>
                  </a:cubicBezTo>
                  <a:cubicBezTo>
                    <a:pt x="776" y="928"/>
                    <a:pt x="512" y="944"/>
                    <a:pt x="368" y="928"/>
                  </a:cubicBezTo>
                  <a:cubicBezTo>
                    <a:pt x="224" y="912"/>
                    <a:pt x="64" y="816"/>
                    <a:pt x="32" y="736"/>
                  </a:cubicBezTo>
                  <a:cubicBezTo>
                    <a:pt x="0" y="656"/>
                    <a:pt x="96" y="568"/>
                    <a:pt x="176" y="44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96" name="Object 48">
            <a:extLst>
              <a:ext uri="{FF2B5EF4-FFF2-40B4-BE49-F238E27FC236}">
                <a16:creationId xmlns:a16="http://schemas.microsoft.com/office/drawing/2014/main" id="{D85FF798-8080-4429-AAC7-B0BA7B75C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88" y="1974850"/>
          <a:ext cx="81153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1" imgW="8115300" imgH="2070100" progId="Equation.3">
                  <p:embed/>
                </p:oleObj>
              </mc:Choice>
              <mc:Fallback>
                <p:oleObj name="Equation" r:id="rId11" imgW="8115300" imgH="20701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974850"/>
                        <a:ext cx="81153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54">
            <a:extLst>
              <a:ext uri="{FF2B5EF4-FFF2-40B4-BE49-F238E27FC236}">
                <a16:creationId xmlns:a16="http://schemas.microsoft.com/office/drawing/2014/main" id="{DEA5506E-53B9-4443-BE21-F8FCC6EE5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566738"/>
            <a:ext cx="7772400" cy="70167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z="4000" b="1">
                <a:solidFill>
                  <a:schemeClr val="tx1"/>
                </a:solidFill>
                <a:latin typeface="黑体" panose="02010609060101010101" pitchFamily="49" charset="-122"/>
              </a:rPr>
              <a:t>一、二维随机变量及其分布函数     </a:t>
            </a:r>
          </a:p>
        </p:txBody>
      </p:sp>
      <p:sp>
        <p:nvSpPr>
          <p:cNvPr id="2108" name="Text Box 60">
            <a:extLst>
              <a:ext uri="{FF2B5EF4-FFF2-40B4-BE49-F238E27FC236}">
                <a16:creationId xmlns:a16="http://schemas.microsoft.com/office/drawing/2014/main" id="{025FB91A-C9EF-4F9B-81C8-499BA9D3A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366838"/>
            <a:ext cx="1692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autoUpdateAnimBg="0"/>
      <p:bldP spid="21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848DA72-3FFC-4605-9642-89BF8923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59" y="904875"/>
            <a:ext cx="7848600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炮弹的弹着点的位置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就是一个二维随机变量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BA92B336-55BF-425B-9409-AE96D1D2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746" y="45339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二维随机变量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的性质不仅与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有关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而且还依赖于这两个随机变量的相互关系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7A3419C-1E2F-4D4C-8281-FC8842F86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59" y="2420938"/>
            <a:ext cx="81359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研究欧洲人身高与体重的关系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。设随机变量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表示身高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;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随机变量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表示体重。则研究身高与体重的关系，就需要同时考虑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和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即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) .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6584" name="Rectangle 24">
            <a:extLst>
              <a:ext uri="{FF2B5EF4-FFF2-40B4-BE49-F238E27FC236}">
                <a16:creationId xmlns:a16="http://schemas.microsoft.com/office/drawing/2014/main" id="{D2F3466E-9357-4D67-AD3F-BFD8FA5EF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59" y="4076700"/>
            <a:ext cx="134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  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6" grpId="0" autoUpdateAnimBg="0"/>
      <p:bldP spid="66563" grpId="0" autoUpdateAnimBg="0"/>
      <p:bldP spid="6658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36EF78D-D08F-428E-929A-E066F52B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708025"/>
            <a:ext cx="5586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二维随机变量的分布函数</a:t>
            </a:r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2FFE88FB-290C-4145-B43D-6733C078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97720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分布函数的定义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71688" name="Object 8">
            <a:extLst>
              <a:ext uri="{FF2B5EF4-FFF2-40B4-BE49-F238E27FC236}">
                <a16:creationId xmlns:a16="http://schemas.microsoft.com/office/drawing/2014/main" id="{7736DC66-F145-4D0F-9874-C653AB89E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43125"/>
          <a:ext cx="7710488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7708900" imgH="2590800" progId="Equation.3">
                  <p:embed/>
                </p:oleObj>
              </mc:Choice>
              <mc:Fallback>
                <p:oleObj name="Equation" r:id="rId3" imgW="7708900" imgH="2590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43125"/>
                        <a:ext cx="7710488" cy="258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D2B6651-4EE6-4250-A271-9163194AE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2670175"/>
            <a:ext cx="3048000" cy="1905000"/>
          </a:xfrm>
          <a:prstGeom prst="rect">
            <a:avLst/>
          </a:prstGeom>
          <a:solidFill>
            <a:srgbClr val="FF99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7845" name="Group 21">
            <a:extLst>
              <a:ext uri="{FF2B5EF4-FFF2-40B4-BE49-F238E27FC236}">
                <a16:creationId xmlns:a16="http://schemas.microsoft.com/office/drawing/2014/main" id="{E31C610D-0FA9-4FED-9F77-A3A36B3265C1}"/>
              </a:ext>
            </a:extLst>
          </p:cNvPr>
          <p:cNvGrpSpPr>
            <a:grpSpLocks/>
          </p:cNvGrpSpPr>
          <p:nvPr/>
        </p:nvGrpSpPr>
        <p:grpSpPr bwMode="auto">
          <a:xfrm>
            <a:off x="2276475" y="2060575"/>
            <a:ext cx="4456113" cy="2667000"/>
            <a:chOff x="1104" y="1776"/>
            <a:chExt cx="2807" cy="1680"/>
          </a:xfrm>
        </p:grpSpPr>
        <p:sp>
          <p:nvSpPr>
            <p:cNvPr id="7178" name="Line 6">
              <a:extLst>
                <a:ext uri="{FF2B5EF4-FFF2-40B4-BE49-F238E27FC236}">
                  <a16:creationId xmlns:a16="http://schemas.microsoft.com/office/drawing/2014/main" id="{5FF23CF7-E3B9-4272-9BC3-6FE7D1F58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24"/>
              <a:ext cx="2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9" name="Object 8">
              <a:extLst>
                <a:ext uri="{FF2B5EF4-FFF2-40B4-BE49-F238E27FC236}">
                  <a16:creationId xmlns:a16="http://schemas.microsoft.com/office/drawing/2014/main" id="{300F790D-CEF3-40AD-8CF6-A7603E1845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072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Equation" r:id="rId3" imgW="266469" imgH="253780" progId="Equation.3">
                    <p:embed/>
                  </p:oleObj>
                </mc:Choice>
                <mc:Fallback>
                  <p:oleObj name="Equation" r:id="rId3" imgW="266469" imgH="2537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072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9">
              <a:extLst>
                <a:ext uri="{FF2B5EF4-FFF2-40B4-BE49-F238E27FC236}">
                  <a16:creationId xmlns:a16="http://schemas.microsoft.com/office/drawing/2014/main" id="{596E52A7-F8D0-4E1C-B7E7-9617674ECF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3024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Equation" r:id="rId5" imgW="228501" imgH="253890" progId="Equation.3">
                    <p:embed/>
                  </p:oleObj>
                </mc:Choice>
                <mc:Fallback>
                  <p:oleObj name="Equation" r:id="rId5" imgW="228501" imgH="25389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024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Line 10">
              <a:extLst>
                <a:ext uri="{FF2B5EF4-FFF2-40B4-BE49-F238E27FC236}">
                  <a16:creationId xmlns:a16="http://schemas.microsoft.com/office/drawing/2014/main" id="{A0381468-CB22-4402-90D7-9EEB143EA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4" y="1776"/>
              <a:ext cx="7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2" name="Object 11">
              <a:extLst>
                <a:ext uri="{FF2B5EF4-FFF2-40B4-BE49-F238E27FC236}">
                  <a16:creationId xmlns:a16="http://schemas.microsoft.com/office/drawing/2014/main" id="{3E6B2181-CA03-48D3-A317-0CE24AA9E9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776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Equation" r:id="rId7" imgW="253780" imgH="317225" progId="Equation.3">
                    <p:embed/>
                  </p:oleObj>
                </mc:Choice>
                <mc:Fallback>
                  <p:oleObj name="Equation" r:id="rId7" imgW="253780" imgH="31722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776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36" name="Object 12">
            <a:extLst>
              <a:ext uri="{FF2B5EF4-FFF2-40B4-BE49-F238E27FC236}">
                <a16:creationId xmlns:a16="http://schemas.microsoft.com/office/drawing/2014/main" id="{5A77C356-80A1-40B5-ACAE-AB5F563A7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9275" y="2224088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9" imgW="837836" imgH="393529" progId="Equation.3">
                  <p:embed/>
                </p:oleObj>
              </mc:Choice>
              <mc:Fallback>
                <p:oleObj name="Equation" r:id="rId9" imgW="837836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2224088"/>
                        <a:ext cx="83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>
            <a:extLst>
              <a:ext uri="{FF2B5EF4-FFF2-40B4-BE49-F238E27FC236}">
                <a16:creationId xmlns:a16="http://schemas.microsoft.com/office/drawing/2014/main" id="{0694F234-F143-4C92-80AB-1A1479A4B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6875" y="2593975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11" imgW="190417" imgH="190417" progId="Equation.3">
                  <p:embed/>
                </p:oleObj>
              </mc:Choice>
              <mc:Fallback>
                <p:oleObj name="Equation" r:id="rId11" imgW="190417" imgH="19041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2593975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Line 14">
            <a:extLst>
              <a:ext uri="{FF2B5EF4-FFF2-40B4-BE49-F238E27FC236}">
                <a16:creationId xmlns:a16="http://schemas.microsoft.com/office/drawing/2014/main" id="{2A894D6D-02AC-4A19-B493-820440EA2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3075" y="2212975"/>
            <a:ext cx="0" cy="2438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9" name="Line 15">
            <a:extLst>
              <a:ext uri="{FF2B5EF4-FFF2-40B4-BE49-F238E27FC236}">
                <a16:creationId xmlns:a16="http://schemas.microsoft.com/office/drawing/2014/main" id="{6666A715-6C17-4E7F-9FAD-0B2DF210B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2675" y="2670175"/>
            <a:ext cx="434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41" name="Object 17">
            <a:extLst>
              <a:ext uri="{FF2B5EF4-FFF2-40B4-BE49-F238E27FC236}">
                <a16:creationId xmlns:a16="http://schemas.microsoft.com/office/drawing/2014/main" id="{8A3903BE-67B7-4BC4-A7E7-9B5D980EAC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5" y="3279775"/>
          <a:ext cx="187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13" imgW="1866780" imgH="371475" progId="Equation.3">
                  <p:embed/>
                </p:oleObj>
              </mc:Choice>
              <mc:Fallback>
                <p:oleObj name="Equation" r:id="rId13" imgW="1866780" imgH="37147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3279775"/>
                        <a:ext cx="1879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22">
            <a:extLst>
              <a:ext uri="{FF2B5EF4-FFF2-40B4-BE49-F238E27FC236}">
                <a16:creationId xmlns:a16="http://schemas.microsoft.com/office/drawing/2014/main" id="{15840785-05E1-45D4-9A8E-138761155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1052513"/>
          <a:ext cx="7645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公式" r:id="rId15" imgW="7645400" imgH="939800" progId="Equation.3">
                  <p:embed/>
                </p:oleObj>
              </mc:Choice>
              <mc:Fallback>
                <p:oleObj name="公式" r:id="rId15" imgW="7645400" imgH="93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052513"/>
                        <a:ext cx="7645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8">
            <a:extLst>
              <a:ext uri="{FF2B5EF4-FFF2-40B4-BE49-F238E27FC236}">
                <a16:creationId xmlns:a16="http://schemas.microsoft.com/office/drawing/2014/main" id="{EE7240E8-8E8C-4459-9CD6-0BA23323D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77" y="275208"/>
            <a:ext cx="4167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分布函数的基本性质</a:t>
            </a:r>
          </a:p>
        </p:txBody>
      </p:sp>
      <p:graphicFrame>
        <p:nvGraphicFramePr>
          <p:cNvPr id="3101" name="Object 29">
            <a:extLst>
              <a:ext uri="{FF2B5EF4-FFF2-40B4-BE49-F238E27FC236}">
                <a16:creationId xmlns:a16="http://schemas.microsoft.com/office/drawing/2014/main" id="{FFCB9045-577B-49BA-85DA-FE98EC6A9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843858"/>
              </p:ext>
            </p:extLst>
          </p:nvPr>
        </p:nvGraphicFramePr>
        <p:xfrm>
          <a:off x="1029344" y="908720"/>
          <a:ext cx="74310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7073900" imgH="1028700" progId="Equation.3">
                  <p:embed/>
                </p:oleObj>
              </mc:Choice>
              <mc:Fallback>
                <p:oleObj name="Equation" r:id="rId3" imgW="7073900" imgH="1028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344" y="908720"/>
                        <a:ext cx="743108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0" name="Object 38">
            <a:extLst>
              <a:ext uri="{FF2B5EF4-FFF2-40B4-BE49-F238E27FC236}">
                <a16:creationId xmlns:a16="http://schemas.microsoft.com/office/drawing/2014/main" id="{6EBCD798-3360-4B82-98FF-6561B9326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997464"/>
              </p:ext>
            </p:extLst>
          </p:nvPr>
        </p:nvGraphicFramePr>
        <p:xfrm>
          <a:off x="1012825" y="2059732"/>
          <a:ext cx="7723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5" imgW="7353300" imgH="431800" progId="Equation.3">
                  <p:embed/>
                </p:oleObj>
              </mc:Choice>
              <mc:Fallback>
                <p:oleObj name="Equation" r:id="rId5" imgW="7353300" imgH="431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059732"/>
                        <a:ext cx="77231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1" name="Object 39">
            <a:extLst>
              <a:ext uri="{FF2B5EF4-FFF2-40B4-BE49-F238E27FC236}">
                <a16:creationId xmlns:a16="http://schemas.microsoft.com/office/drawing/2014/main" id="{171DE202-AC21-49BD-A05C-8C43B60B6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983910"/>
              </p:ext>
            </p:extLst>
          </p:nvPr>
        </p:nvGraphicFramePr>
        <p:xfrm>
          <a:off x="1000125" y="2761878"/>
          <a:ext cx="2692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7" imgW="2692400" imgH="469900" progId="Equation.3">
                  <p:embed/>
                </p:oleObj>
              </mc:Choice>
              <mc:Fallback>
                <p:oleObj name="Equation" r:id="rId7" imgW="2692400" imgH="4699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761878"/>
                        <a:ext cx="2692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" name="Object 40">
            <a:extLst>
              <a:ext uri="{FF2B5EF4-FFF2-40B4-BE49-F238E27FC236}">
                <a16:creationId xmlns:a16="http://schemas.microsoft.com/office/drawing/2014/main" id="{5855A1C3-2BD7-4CC7-8F53-8CC39F7C0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023037"/>
              </p:ext>
            </p:extLst>
          </p:nvPr>
        </p:nvGraphicFramePr>
        <p:xfrm>
          <a:off x="971550" y="3395785"/>
          <a:ext cx="3070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9" imgW="2921000" imgH="431800" progId="Equation.3">
                  <p:embed/>
                </p:oleObj>
              </mc:Choice>
              <mc:Fallback>
                <p:oleObj name="Equation" r:id="rId9" imgW="2921000" imgH="431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95785"/>
                        <a:ext cx="3070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" name="Object 41">
            <a:extLst>
              <a:ext uri="{FF2B5EF4-FFF2-40B4-BE49-F238E27FC236}">
                <a16:creationId xmlns:a16="http://schemas.microsoft.com/office/drawing/2014/main" id="{871E436F-414B-467A-A9BB-312A726CFD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43935"/>
              </p:ext>
            </p:extLst>
          </p:nvPr>
        </p:nvGraphicFramePr>
        <p:xfrm>
          <a:off x="4171950" y="3386907"/>
          <a:ext cx="3765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11" imgW="4102100" imgH="533400" progId="Equation.3">
                  <p:embed/>
                </p:oleObj>
              </mc:Choice>
              <mc:Fallback>
                <p:oleObj name="Equation" r:id="rId11" imgW="4102100" imgH="533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3386907"/>
                        <a:ext cx="37655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4" name="Rectangle 42">
            <a:extLst>
              <a:ext uri="{FF2B5EF4-FFF2-40B4-BE49-F238E27FC236}">
                <a16:creationId xmlns:a16="http://schemas.microsoft.com/office/drawing/2014/main" id="{7C148219-8D5C-47A3-8E80-2300165FE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2723778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且有</a:t>
            </a:r>
          </a:p>
        </p:txBody>
      </p:sp>
      <p:graphicFrame>
        <p:nvGraphicFramePr>
          <p:cNvPr id="3115" name="Object 43">
            <a:extLst>
              <a:ext uri="{FF2B5EF4-FFF2-40B4-BE49-F238E27FC236}">
                <a16:creationId xmlns:a16="http://schemas.microsoft.com/office/drawing/2014/main" id="{4AA4840D-25FF-4D6B-B0CB-930968769D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380242"/>
              </p:ext>
            </p:extLst>
          </p:nvPr>
        </p:nvGraphicFramePr>
        <p:xfrm>
          <a:off x="989306" y="4001193"/>
          <a:ext cx="3041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13" imgW="2895600" imgH="431800" progId="Equation.3">
                  <p:embed/>
                </p:oleObj>
              </mc:Choice>
              <mc:Fallback>
                <p:oleObj name="Equation" r:id="rId13" imgW="2895600" imgH="4318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306" y="4001193"/>
                        <a:ext cx="3041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6" name="Object 44">
            <a:extLst>
              <a:ext uri="{FF2B5EF4-FFF2-40B4-BE49-F238E27FC236}">
                <a16:creationId xmlns:a16="http://schemas.microsoft.com/office/drawing/2014/main" id="{D0EB6029-F385-4C1C-9E62-3494FCC8B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944239"/>
              </p:ext>
            </p:extLst>
          </p:nvPr>
        </p:nvGraphicFramePr>
        <p:xfrm>
          <a:off x="4125094" y="3992315"/>
          <a:ext cx="39306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15" imgW="4076700" imgH="571500" progId="Equation.3">
                  <p:embed/>
                </p:oleObj>
              </mc:Choice>
              <mc:Fallback>
                <p:oleObj name="Equation" r:id="rId15" imgW="4076700" imgH="5715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094" y="3992315"/>
                        <a:ext cx="39306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81ABF3F-0856-41F8-B32B-E7617CACF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904376"/>
              </p:ext>
            </p:extLst>
          </p:nvPr>
        </p:nvGraphicFramePr>
        <p:xfrm>
          <a:off x="1853464" y="5592490"/>
          <a:ext cx="42926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17" imgW="4292600" imgH="825500" progId="Equation.3">
                  <p:embed/>
                </p:oleObj>
              </mc:Choice>
              <mc:Fallback>
                <p:oleObj name="Equation" r:id="rId17" imgW="4292600" imgH="825500" progId="Equation.3">
                  <p:embed/>
                  <p:pic>
                    <p:nvPicPr>
                      <p:cNvPr id="5130" name="Object 10">
                        <a:extLst>
                          <a:ext uri="{FF2B5EF4-FFF2-40B4-BE49-F238E27FC236}">
                            <a16:creationId xmlns:a16="http://schemas.microsoft.com/office/drawing/2014/main" id="{D7BC307F-D039-40E4-AD5C-497742AA56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464" y="5592490"/>
                        <a:ext cx="42926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8">
            <a:extLst>
              <a:ext uri="{FF2B5EF4-FFF2-40B4-BE49-F238E27FC236}">
                <a16:creationId xmlns:a16="http://schemas.microsoft.com/office/drawing/2014/main" id="{EB330295-4D60-49E1-986E-9F7F3E935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976643"/>
              </p:ext>
            </p:extLst>
          </p:nvPr>
        </p:nvGraphicFramePr>
        <p:xfrm>
          <a:off x="1838176" y="4725144"/>
          <a:ext cx="43180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19" imgW="4318000" imgH="825500" progId="Equation.3">
                  <p:embed/>
                </p:oleObj>
              </mc:Choice>
              <mc:Fallback>
                <p:oleObj name="Equation" r:id="rId19" imgW="4318000" imgH="825500" progId="Equation.3">
                  <p:embed/>
                  <p:pic>
                    <p:nvPicPr>
                      <p:cNvPr id="9220" name="Object 88">
                        <a:extLst>
                          <a:ext uri="{FF2B5EF4-FFF2-40B4-BE49-F238E27FC236}">
                            <a16:creationId xmlns:a16="http://schemas.microsoft.com/office/drawing/2014/main" id="{907F7C7D-7DCC-4F9A-BE6B-378FB015E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176" y="4725144"/>
                        <a:ext cx="43180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2" name="对象 1">
            <a:extLst>
              <a:ext uri="{FF2B5EF4-FFF2-40B4-BE49-F238E27FC236}">
                <a16:creationId xmlns:a16="http://schemas.microsoft.com/office/drawing/2014/main" id="{1CE5A945-E7FB-411E-A179-6F4B9E6AC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61774"/>
              </p:ext>
            </p:extLst>
          </p:nvPr>
        </p:nvGraphicFramePr>
        <p:xfrm>
          <a:off x="1191964" y="1556618"/>
          <a:ext cx="71580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6731000" imgH="469900" progId="Equation.3">
                  <p:embed/>
                </p:oleObj>
              </mc:Choice>
              <mc:Fallback>
                <p:oleObj name="Equation" r:id="rId3" imgW="6731000" imgH="4699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964" y="1556618"/>
                        <a:ext cx="71580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2">
            <a:extLst>
              <a:ext uri="{FF2B5EF4-FFF2-40B4-BE49-F238E27FC236}">
                <a16:creationId xmlns:a16="http://schemas.microsoft.com/office/drawing/2014/main" id="{2A0F326F-A558-4C3A-9299-05B4CB75A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119084"/>
              </p:ext>
            </p:extLst>
          </p:nvPr>
        </p:nvGraphicFramePr>
        <p:xfrm>
          <a:off x="1164976" y="2277368"/>
          <a:ext cx="7583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7581900" imgH="431800" progId="Equation.3">
                  <p:embed/>
                </p:oleObj>
              </mc:Choice>
              <mc:Fallback>
                <p:oleObj name="Equation" r:id="rId5" imgW="7581900" imgH="4318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976" y="2277368"/>
                        <a:ext cx="7583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4431A7E9-ADAD-4BCB-8F1D-6CF924757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947741"/>
              </p:ext>
            </p:extLst>
          </p:nvPr>
        </p:nvGraphicFramePr>
        <p:xfrm>
          <a:off x="1187624" y="332656"/>
          <a:ext cx="708183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6858000" imgH="1003300" progId="Equation.3">
                  <p:embed/>
                </p:oleObj>
              </mc:Choice>
              <mc:Fallback>
                <p:oleObj name="Equation" r:id="rId7" imgW="6858000" imgH="1003300" progId="Equation.3">
                  <p:embed/>
                  <p:pic>
                    <p:nvPicPr>
                      <p:cNvPr id="5131" name="Object 11">
                        <a:extLst>
                          <a:ext uri="{FF2B5EF4-FFF2-40B4-BE49-F238E27FC236}">
                            <a16:creationId xmlns:a16="http://schemas.microsoft.com/office/drawing/2014/main" id="{485316EE-E21C-42E6-96B8-3A49F641B9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32656"/>
                        <a:ext cx="708183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7">
            <a:extLst>
              <a:ext uri="{FF2B5EF4-FFF2-40B4-BE49-F238E27FC236}">
                <a16:creationId xmlns:a16="http://schemas.microsoft.com/office/drawing/2014/main" id="{D11B078F-BCEB-4353-80DD-7182C7194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976" y="2925192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54" name="Object 10">
            <a:extLst>
              <a:ext uri="{FF2B5EF4-FFF2-40B4-BE49-F238E27FC236}">
                <a16:creationId xmlns:a16="http://schemas.microsoft.com/office/drawing/2014/main" id="{2EAE8FF2-9F25-4213-A637-E46DC3D31F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60376" y="3001392"/>
          <a:ext cx="401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4013200" imgH="419100" progId="Equation.3">
                  <p:embed/>
                </p:oleObj>
              </mc:Choice>
              <mc:Fallback>
                <p:oleObj name="Equation" r:id="rId3" imgW="4013200" imgH="419100" progId="Equation.3">
                  <p:embed/>
                  <p:pic>
                    <p:nvPicPr>
                      <p:cNvPr id="6154" name="Object 10">
                        <a:extLst>
                          <a:ext uri="{FF2B5EF4-FFF2-40B4-BE49-F238E27FC236}">
                            <a16:creationId xmlns:a16="http://schemas.microsoft.com/office/drawing/2014/main" id="{2EAE8FF2-9F25-4213-A637-E46DC3D31F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376" y="3001392"/>
                        <a:ext cx="401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>
            <a:extLst>
              <a:ext uri="{FF2B5EF4-FFF2-40B4-BE49-F238E27FC236}">
                <a16:creationId xmlns:a16="http://schemas.microsoft.com/office/drawing/2014/main" id="{2C1BF545-1E46-4314-A8D9-BBFE73DC1A7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19676" y="5207942"/>
          <a:ext cx="673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5" imgW="672808" imgH="368140" progId="Equation.3">
                  <p:embed/>
                </p:oleObj>
              </mc:Choice>
              <mc:Fallback>
                <p:oleObj name="Equation" r:id="rId5" imgW="672808" imgH="368140" progId="Equation.3">
                  <p:embed/>
                  <p:pic>
                    <p:nvPicPr>
                      <p:cNvPr id="6165" name="Object 21">
                        <a:extLst>
                          <a:ext uri="{FF2B5EF4-FFF2-40B4-BE49-F238E27FC236}">
                            <a16:creationId xmlns:a16="http://schemas.microsoft.com/office/drawing/2014/main" id="{2C1BF545-1E46-4314-A8D9-BBFE73DC1A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676" y="5207942"/>
                        <a:ext cx="673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>
            <a:extLst>
              <a:ext uri="{FF2B5EF4-FFF2-40B4-BE49-F238E27FC236}">
                <a16:creationId xmlns:a16="http://schemas.microsoft.com/office/drawing/2014/main" id="{509D668F-A14E-4402-964A-54F98276978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41176" y="3717280"/>
          <a:ext cx="361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7" imgW="3619500" imgH="419100" progId="Equation.3">
                  <p:embed/>
                </p:oleObj>
              </mc:Choice>
              <mc:Fallback>
                <p:oleObj name="Equation" r:id="rId7" imgW="3619500" imgH="419100" progId="Equation.3">
                  <p:embed/>
                  <p:pic>
                    <p:nvPicPr>
                      <p:cNvPr id="6166" name="Object 22">
                        <a:extLst>
                          <a:ext uri="{FF2B5EF4-FFF2-40B4-BE49-F238E27FC236}">
                            <a16:creationId xmlns:a16="http://schemas.microsoft.com/office/drawing/2014/main" id="{509D668F-A14E-4402-964A-54F982769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176" y="3717280"/>
                        <a:ext cx="361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4">
            <a:extLst>
              <a:ext uri="{FF2B5EF4-FFF2-40B4-BE49-F238E27FC236}">
                <a16:creationId xmlns:a16="http://schemas.microsoft.com/office/drawing/2014/main" id="{6B9CA845-B52A-430C-9C62-E7D22EC8814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41176" y="4438005"/>
          <a:ext cx="293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9" imgW="2933700" imgH="419100" progId="Equation.3">
                  <p:embed/>
                </p:oleObj>
              </mc:Choice>
              <mc:Fallback>
                <p:oleObj name="Equation" r:id="rId9" imgW="2933700" imgH="419100" progId="Equation.3">
                  <p:embed/>
                  <p:pic>
                    <p:nvPicPr>
                      <p:cNvPr id="6168" name="Object 24">
                        <a:extLst>
                          <a:ext uri="{FF2B5EF4-FFF2-40B4-BE49-F238E27FC236}">
                            <a16:creationId xmlns:a16="http://schemas.microsoft.com/office/drawing/2014/main" id="{6B9CA845-B52A-430C-9C62-E7D22EC88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176" y="4438005"/>
                        <a:ext cx="293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2" name="Object 28">
            <a:extLst>
              <a:ext uri="{FF2B5EF4-FFF2-40B4-BE49-F238E27FC236}">
                <a16:creationId xmlns:a16="http://schemas.microsoft.com/office/drawing/2014/main" id="{F80AD3B3-9900-4BEF-B909-4B257500350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34826" y="5805512"/>
          <a:ext cx="74818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11" imgW="7480300" imgH="431800" progId="Equation.3">
                  <p:embed/>
                </p:oleObj>
              </mc:Choice>
              <mc:Fallback>
                <p:oleObj name="Equation" r:id="rId11" imgW="7480300" imgH="431800" progId="Equation.3">
                  <p:embed/>
                  <p:pic>
                    <p:nvPicPr>
                      <p:cNvPr id="6172" name="Object 28">
                        <a:extLst>
                          <a:ext uri="{FF2B5EF4-FFF2-40B4-BE49-F238E27FC236}">
                            <a16:creationId xmlns:a16="http://schemas.microsoft.com/office/drawing/2014/main" id="{F80AD3B3-9900-4BEF-B909-4B25750035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826" y="5805512"/>
                        <a:ext cx="74818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3" name="Object 29">
            <a:extLst>
              <a:ext uri="{FF2B5EF4-FFF2-40B4-BE49-F238E27FC236}">
                <a16:creationId xmlns:a16="http://schemas.microsoft.com/office/drawing/2014/main" id="{E47ED4D0-E6B6-4A37-9E79-0E7604EA3F1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74976" y="3717280"/>
          <a:ext cx="358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13" imgW="3581400" imgH="419100" progId="Equation.3">
                  <p:embed/>
                </p:oleObj>
              </mc:Choice>
              <mc:Fallback>
                <p:oleObj name="Equation" r:id="rId13" imgW="3581400" imgH="419100" progId="Equation.3">
                  <p:embed/>
                  <p:pic>
                    <p:nvPicPr>
                      <p:cNvPr id="6173" name="Object 29">
                        <a:extLst>
                          <a:ext uri="{FF2B5EF4-FFF2-40B4-BE49-F238E27FC236}">
                            <a16:creationId xmlns:a16="http://schemas.microsoft.com/office/drawing/2014/main" id="{E47ED4D0-E6B6-4A37-9E79-0E7604EA3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976" y="3717280"/>
                        <a:ext cx="358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" name="Object 30">
            <a:extLst>
              <a:ext uri="{FF2B5EF4-FFF2-40B4-BE49-F238E27FC236}">
                <a16:creationId xmlns:a16="http://schemas.microsoft.com/office/drawing/2014/main" id="{97154DFC-92BF-466F-95A6-9153D348489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89176" y="4438005"/>
          <a:ext cx="289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15" imgW="2895600" imgH="419100" progId="Equation.3">
                  <p:embed/>
                </p:oleObj>
              </mc:Choice>
              <mc:Fallback>
                <p:oleObj name="Equation" r:id="rId15" imgW="2895600" imgH="419100" progId="Equation.3">
                  <p:embed/>
                  <p:pic>
                    <p:nvPicPr>
                      <p:cNvPr id="6174" name="Object 30">
                        <a:extLst>
                          <a:ext uri="{FF2B5EF4-FFF2-40B4-BE49-F238E27FC236}">
                            <a16:creationId xmlns:a16="http://schemas.microsoft.com/office/drawing/2014/main" id="{97154DFC-92BF-466F-95A6-9153D3484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176" y="4438005"/>
                        <a:ext cx="289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Object 31">
            <a:extLst>
              <a:ext uri="{FF2B5EF4-FFF2-40B4-BE49-F238E27FC236}">
                <a16:creationId xmlns:a16="http://schemas.microsoft.com/office/drawing/2014/main" id="{A6CD84C5-262D-4E90-B9FF-50DC432B6E3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41176" y="5157142"/>
          <a:ext cx="289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17" imgW="2895600" imgH="419100" progId="Equation.3">
                  <p:embed/>
                </p:oleObj>
              </mc:Choice>
              <mc:Fallback>
                <p:oleObj name="Equation" r:id="rId17" imgW="2895600" imgH="419100" progId="Equation.3">
                  <p:embed/>
                  <p:pic>
                    <p:nvPicPr>
                      <p:cNvPr id="6175" name="Object 31">
                        <a:extLst>
                          <a:ext uri="{FF2B5EF4-FFF2-40B4-BE49-F238E27FC236}">
                            <a16:creationId xmlns:a16="http://schemas.microsoft.com/office/drawing/2014/main" id="{A6CD84C5-262D-4E90-B9FF-50DC432B6E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176" y="5157142"/>
                        <a:ext cx="289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6" name="Object 32">
            <a:extLst>
              <a:ext uri="{FF2B5EF4-FFF2-40B4-BE49-F238E27FC236}">
                <a16:creationId xmlns:a16="http://schemas.microsoft.com/office/drawing/2014/main" id="{9AD84349-983F-458A-A411-C0654B33A0B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36776" y="5157142"/>
          <a:ext cx="288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9" imgW="2882900" imgH="419100" progId="Equation.3">
                  <p:embed/>
                </p:oleObj>
              </mc:Choice>
              <mc:Fallback>
                <p:oleObj name="Equation" r:id="rId19" imgW="2882900" imgH="419100" progId="Equation.3">
                  <p:embed/>
                  <p:pic>
                    <p:nvPicPr>
                      <p:cNvPr id="6176" name="Object 32">
                        <a:extLst>
                          <a:ext uri="{FF2B5EF4-FFF2-40B4-BE49-F238E27FC236}">
                            <a16:creationId xmlns:a16="http://schemas.microsoft.com/office/drawing/2014/main" id="{9AD84349-983F-458A-A411-C0654B33A0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776" y="5157142"/>
                        <a:ext cx="2882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对象 1">
            <a:extLst>
              <a:ext uri="{FF2B5EF4-FFF2-40B4-BE49-F238E27FC236}">
                <a16:creationId xmlns:a16="http://schemas.microsoft.com/office/drawing/2014/main" id="{1CE5A945-E7FB-411E-A179-6F4B9E6ACA4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91964" y="1556618"/>
          <a:ext cx="71580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21" imgW="6731000" imgH="469900" progId="Equation.3">
                  <p:embed/>
                </p:oleObj>
              </mc:Choice>
              <mc:Fallback>
                <p:oleObj name="Equation" r:id="rId21" imgW="6731000" imgH="469900" progId="Equation.3">
                  <p:embed/>
                  <p:pic>
                    <p:nvPicPr>
                      <p:cNvPr id="10252" name="对象 1">
                        <a:extLst>
                          <a:ext uri="{FF2B5EF4-FFF2-40B4-BE49-F238E27FC236}">
                            <a16:creationId xmlns:a16="http://schemas.microsoft.com/office/drawing/2014/main" id="{1CE5A945-E7FB-411E-A179-6F4B9E6ACA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964" y="1556618"/>
                        <a:ext cx="71580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2">
            <a:extLst>
              <a:ext uri="{FF2B5EF4-FFF2-40B4-BE49-F238E27FC236}">
                <a16:creationId xmlns:a16="http://schemas.microsoft.com/office/drawing/2014/main" id="{2A0F326F-A558-4C3A-9299-05B4CB75ACD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64976" y="2277368"/>
          <a:ext cx="7583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23" imgW="7581900" imgH="431800" progId="Equation.3">
                  <p:embed/>
                </p:oleObj>
              </mc:Choice>
              <mc:Fallback>
                <p:oleObj name="Equation" r:id="rId23" imgW="7581900" imgH="431800" progId="Equation.3">
                  <p:embed/>
                  <p:pic>
                    <p:nvPicPr>
                      <p:cNvPr id="10253" name="对象 2">
                        <a:extLst>
                          <a:ext uri="{FF2B5EF4-FFF2-40B4-BE49-F238E27FC236}">
                            <a16:creationId xmlns:a16="http://schemas.microsoft.com/office/drawing/2014/main" id="{2A0F326F-A558-4C3A-9299-05B4CB75A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976" y="2277368"/>
                        <a:ext cx="7583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4431A7E9-ADAD-4BCB-8F1D-6CF924757AE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87624" y="332656"/>
          <a:ext cx="708183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25" imgW="6858000" imgH="1003300" progId="Equation.3">
                  <p:embed/>
                </p:oleObj>
              </mc:Choice>
              <mc:Fallback>
                <p:oleObj name="Equation" r:id="rId25" imgW="6858000" imgH="1003300" progId="Equation.3">
                  <p:embed/>
                  <p:pic>
                    <p:nvPicPr>
                      <p:cNvPr id="14" name="Object 11">
                        <a:extLst>
                          <a:ext uri="{FF2B5EF4-FFF2-40B4-BE49-F238E27FC236}">
                            <a16:creationId xmlns:a16="http://schemas.microsoft.com/office/drawing/2014/main" id="{4431A7E9-ADAD-4BCB-8F1D-6CF924757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32656"/>
                        <a:ext cx="708183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4630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4126</TotalTime>
  <Words>226</Words>
  <Application>Microsoft Office PowerPoint</Application>
  <PresentationFormat>全屏显示(4:3)</PresentationFormat>
  <Paragraphs>28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黑体</vt:lpstr>
      <vt:lpstr>华文楷体</vt:lpstr>
      <vt:lpstr>华文中宋</vt:lpstr>
      <vt:lpstr>宋体</vt:lpstr>
      <vt:lpstr>Arial</vt:lpstr>
      <vt:lpstr>Cambria Math</vt:lpstr>
      <vt:lpstr>Corbel</vt:lpstr>
      <vt:lpstr>Times New Roman</vt:lpstr>
      <vt:lpstr>视差</vt:lpstr>
      <vt:lpstr>Equation</vt:lpstr>
      <vt:lpstr>公式</vt:lpstr>
      <vt:lpstr>第三章   二维随机变量及其分布</vt:lpstr>
      <vt:lpstr>第一节   二维随机变量</vt:lpstr>
      <vt:lpstr>一、二维随机变量及其分布函数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二、边缘分布</vt:lpstr>
      <vt:lpstr>PowerPoint 演示文稿</vt:lpstr>
      <vt:lpstr>三、随机变量的相互独立性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第一节 二维随机变量</dc:title>
  <dc:creator>吉林大学农学部数学教研室</dc:creator>
  <cp:lastModifiedBy>xu xianghong</cp:lastModifiedBy>
  <cp:revision>300</cp:revision>
  <cp:lastPrinted>2023-03-11T11:56:34Z</cp:lastPrinted>
  <dcterms:created xsi:type="dcterms:W3CDTF">2000-03-28T13:32:05Z</dcterms:created>
  <dcterms:modified xsi:type="dcterms:W3CDTF">2023-03-11T12:00:24Z</dcterms:modified>
</cp:coreProperties>
</file>