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344" r:id="rId2"/>
    <p:sldId id="261" r:id="rId3"/>
    <p:sldId id="335" r:id="rId4"/>
    <p:sldId id="352" r:id="rId5"/>
    <p:sldId id="324" r:id="rId6"/>
    <p:sldId id="353" r:id="rId7"/>
    <p:sldId id="343" r:id="rId8"/>
    <p:sldId id="267" r:id="rId9"/>
    <p:sldId id="268" r:id="rId10"/>
    <p:sldId id="333" r:id="rId11"/>
    <p:sldId id="345" r:id="rId12"/>
    <p:sldId id="354" r:id="rId13"/>
    <p:sldId id="347" r:id="rId14"/>
    <p:sldId id="348" r:id="rId15"/>
    <p:sldId id="349" r:id="rId16"/>
    <p:sldId id="350" r:id="rId17"/>
    <p:sldId id="35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2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66"/>
    <a:srgbClr val="0000FF"/>
    <a:srgbClr val="FF00FF"/>
    <a:srgbClr val="996600"/>
    <a:srgbClr val="FFCCFF"/>
    <a:srgbClr val="FF33CC"/>
    <a:srgbClr val="FF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3" d="100"/>
          <a:sy n="83" d="100"/>
        </p:scale>
        <p:origin x="957" y="42"/>
      </p:cViewPr>
      <p:guideLst>
        <p:guide orient="horz" pos="482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7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5" Type="http://schemas.openxmlformats.org/officeDocument/2006/relationships/image" Target="../media/image36.wmf"/><Relationship Id="rId4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13" Type="http://schemas.openxmlformats.org/officeDocument/2006/relationships/image" Target="../media/image49.wmf"/><Relationship Id="rId3" Type="http://schemas.openxmlformats.org/officeDocument/2006/relationships/image" Target="../media/image39.wmf"/><Relationship Id="rId7" Type="http://schemas.openxmlformats.org/officeDocument/2006/relationships/image" Target="../media/image43.wmf"/><Relationship Id="rId12" Type="http://schemas.openxmlformats.org/officeDocument/2006/relationships/image" Target="../media/image48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6" Type="http://schemas.openxmlformats.org/officeDocument/2006/relationships/image" Target="../media/image42.wmf"/><Relationship Id="rId11" Type="http://schemas.openxmlformats.org/officeDocument/2006/relationships/image" Target="../media/image47.wmf"/><Relationship Id="rId5" Type="http://schemas.openxmlformats.org/officeDocument/2006/relationships/image" Target="../media/image41.wmf"/><Relationship Id="rId15" Type="http://schemas.openxmlformats.org/officeDocument/2006/relationships/image" Target="../media/image51.wmf"/><Relationship Id="rId10" Type="http://schemas.openxmlformats.org/officeDocument/2006/relationships/image" Target="../media/image46.wmf"/><Relationship Id="rId4" Type="http://schemas.openxmlformats.org/officeDocument/2006/relationships/image" Target="../media/image40.wmf"/><Relationship Id="rId9" Type="http://schemas.openxmlformats.org/officeDocument/2006/relationships/image" Target="../media/image45.wmf"/><Relationship Id="rId14" Type="http://schemas.openxmlformats.org/officeDocument/2006/relationships/image" Target="../media/image50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13" Type="http://schemas.openxmlformats.org/officeDocument/2006/relationships/image" Target="../media/image63.wmf"/><Relationship Id="rId3" Type="http://schemas.openxmlformats.org/officeDocument/2006/relationships/image" Target="../media/image54.wmf"/><Relationship Id="rId7" Type="http://schemas.openxmlformats.org/officeDocument/2006/relationships/image" Target="../media/image58.wmf"/><Relationship Id="rId12" Type="http://schemas.openxmlformats.org/officeDocument/2006/relationships/image" Target="../media/image62.wmf"/><Relationship Id="rId2" Type="http://schemas.openxmlformats.org/officeDocument/2006/relationships/image" Target="../media/image53.wmf"/><Relationship Id="rId16" Type="http://schemas.openxmlformats.org/officeDocument/2006/relationships/image" Target="../media/image66.wmf"/><Relationship Id="rId1" Type="http://schemas.openxmlformats.org/officeDocument/2006/relationships/image" Target="../media/image52.wmf"/><Relationship Id="rId6" Type="http://schemas.openxmlformats.org/officeDocument/2006/relationships/image" Target="../media/image57.wmf"/><Relationship Id="rId11" Type="http://schemas.openxmlformats.org/officeDocument/2006/relationships/image" Target="../media/image61.wmf"/><Relationship Id="rId5" Type="http://schemas.openxmlformats.org/officeDocument/2006/relationships/image" Target="../media/image56.wmf"/><Relationship Id="rId15" Type="http://schemas.openxmlformats.org/officeDocument/2006/relationships/image" Target="../media/image65.wmf"/><Relationship Id="rId10" Type="http://schemas.openxmlformats.org/officeDocument/2006/relationships/image" Target="../media/image43.wmf"/><Relationship Id="rId4" Type="http://schemas.openxmlformats.org/officeDocument/2006/relationships/image" Target="../media/image55.wmf"/><Relationship Id="rId9" Type="http://schemas.openxmlformats.org/officeDocument/2006/relationships/image" Target="../media/image60.wmf"/><Relationship Id="rId14" Type="http://schemas.openxmlformats.org/officeDocument/2006/relationships/image" Target="../media/image6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27.emf"/><Relationship Id="rId7" Type="http://schemas.openxmlformats.org/officeDocument/2006/relationships/image" Target="../media/image5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4.wmf"/><Relationship Id="rId5" Type="http://schemas.openxmlformats.org/officeDocument/2006/relationships/image" Target="../media/image3.wmf"/><Relationship Id="rId4" Type="http://schemas.openxmlformats.org/officeDocument/2006/relationships/image" Target="../media/image28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9E4A9449-F9C3-44AF-85D8-9329B6A6491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99647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F61AA6B-C194-46A4-AF34-90EDD2D29F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2774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F61AA6B-C194-46A4-AF34-90EDD2D29F3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18059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F61AA6B-C194-46A4-AF34-90EDD2D29F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7680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F61AA6B-C194-46A4-AF34-90EDD2D29F3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42128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5F61AA6B-C194-46A4-AF34-90EDD2D29F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2309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E7E1D-8029-45D0-8CD9-07EC5720277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74241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61AA6B-C194-46A4-AF34-90EDD2D29F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6061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6963F-E8F1-402A-A046-2066BC491E0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6544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5A192F19-01A9-4219-8053-3D0B1FD0558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0459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EFBE96EE-5237-4ACC-860A-CB4D2BE9B89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5119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D35823FA-A11F-4E86-A78B-25F537F5646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8376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E326A-A024-42E5-8401-D182C07EE03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47309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91B2C-6FEC-43D7-9E95-44D5AC2F0A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569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8756-70FA-424F-B720-A224B818906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266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8103A6C5-E9FE-4F28-8E7C-2712ED5BF9C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232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5F61AA6B-C194-46A4-AF34-90EDD2D29F3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2280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1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6.wmf"/><Relationship Id="rId26" Type="http://schemas.openxmlformats.org/officeDocument/2006/relationships/image" Target="../media/image69.png"/><Relationship Id="rId39" Type="http://schemas.openxmlformats.org/officeDocument/2006/relationships/image" Target="../media/image82.png"/><Relationship Id="rId3" Type="http://schemas.openxmlformats.org/officeDocument/2006/relationships/oleObject" Target="../embeddings/oleObject25.bin"/><Relationship Id="rId21" Type="http://schemas.openxmlformats.org/officeDocument/2006/relationships/image" Target="../media/image64.png"/><Relationship Id="rId34" Type="http://schemas.openxmlformats.org/officeDocument/2006/relationships/image" Target="../media/image77.png"/><Relationship Id="rId42" Type="http://schemas.openxmlformats.org/officeDocument/2006/relationships/image" Target="../media/image85.png"/><Relationship Id="rId7" Type="http://schemas.openxmlformats.org/officeDocument/2006/relationships/oleObject" Target="../embeddings/oleObject27.bin"/><Relationship Id="rId12" Type="http://schemas.openxmlformats.org/officeDocument/2006/relationships/image" Target="../media/image3.wmf"/><Relationship Id="rId17" Type="http://schemas.openxmlformats.org/officeDocument/2006/relationships/oleObject" Target="../embeddings/oleObject6.bin"/><Relationship Id="rId25" Type="http://schemas.openxmlformats.org/officeDocument/2006/relationships/image" Target="../media/image68.png"/><Relationship Id="rId33" Type="http://schemas.openxmlformats.org/officeDocument/2006/relationships/image" Target="../media/image76.png"/><Relationship Id="rId38" Type="http://schemas.openxmlformats.org/officeDocument/2006/relationships/image" Target="../media/image81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.wmf"/><Relationship Id="rId20" Type="http://schemas.openxmlformats.org/officeDocument/2006/relationships/image" Target="../media/image63.png"/><Relationship Id="rId29" Type="http://schemas.openxmlformats.org/officeDocument/2006/relationships/image" Target="../media/image72.png"/><Relationship Id="rId41" Type="http://schemas.openxmlformats.org/officeDocument/2006/relationships/image" Target="../media/image84.png"/><Relationship Id="rId1" Type="http://schemas.openxmlformats.org/officeDocument/2006/relationships/vmlDrawing" Target="../drawings/vmlDrawing9.vml"/><Relationship Id="rId6" Type="http://schemas.openxmlformats.org/officeDocument/2006/relationships/image" Target="../media/image26.wmf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67.png"/><Relationship Id="rId32" Type="http://schemas.openxmlformats.org/officeDocument/2006/relationships/image" Target="../media/image75.png"/><Relationship Id="rId37" Type="http://schemas.openxmlformats.org/officeDocument/2006/relationships/image" Target="../media/image80.png"/><Relationship Id="rId40" Type="http://schemas.openxmlformats.org/officeDocument/2006/relationships/image" Target="../media/image83.png"/><Relationship Id="rId5" Type="http://schemas.openxmlformats.org/officeDocument/2006/relationships/oleObject" Target="../embeddings/oleObject26.bin"/><Relationship Id="rId15" Type="http://schemas.openxmlformats.org/officeDocument/2006/relationships/oleObject" Target="../embeddings/oleObject5.bin"/><Relationship Id="rId23" Type="http://schemas.openxmlformats.org/officeDocument/2006/relationships/image" Target="../media/image66.png"/><Relationship Id="rId28" Type="http://schemas.openxmlformats.org/officeDocument/2006/relationships/image" Target="../media/image71.png"/><Relationship Id="rId36" Type="http://schemas.openxmlformats.org/officeDocument/2006/relationships/image" Target="../media/image79.png"/><Relationship Id="rId10" Type="http://schemas.openxmlformats.org/officeDocument/2006/relationships/image" Target="../media/image28.emf"/><Relationship Id="rId19" Type="http://schemas.openxmlformats.org/officeDocument/2006/relationships/image" Target="../media/image62.png"/><Relationship Id="rId31" Type="http://schemas.openxmlformats.org/officeDocument/2006/relationships/image" Target="../media/image74.png"/><Relationship Id="rId4" Type="http://schemas.openxmlformats.org/officeDocument/2006/relationships/image" Target="../media/image25.wmf"/><Relationship Id="rId9" Type="http://schemas.openxmlformats.org/officeDocument/2006/relationships/oleObject" Target="../embeddings/oleObject28.bin"/><Relationship Id="rId14" Type="http://schemas.openxmlformats.org/officeDocument/2006/relationships/image" Target="../media/image4.wmf"/><Relationship Id="rId22" Type="http://schemas.openxmlformats.org/officeDocument/2006/relationships/image" Target="../media/image65.png"/><Relationship Id="rId27" Type="http://schemas.openxmlformats.org/officeDocument/2006/relationships/image" Target="../media/image70.png"/><Relationship Id="rId30" Type="http://schemas.openxmlformats.org/officeDocument/2006/relationships/image" Target="../media/image73.png"/><Relationship Id="rId35" Type="http://schemas.openxmlformats.org/officeDocument/2006/relationships/image" Target="../media/image78.png"/><Relationship Id="rId43" Type="http://schemas.openxmlformats.org/officeDocument/2006/relationships/image" Target="../media/image8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0.png"/><Relationship Id="rId7" Type="http://schemas.openxmlformats.org/officeDocument/2006/relationships/image" Target="../media/image67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660.png"/><Relationship Id="rId5" Type="http://schemas.openxmlformats.org/officeDocument/2006/relationships/image" Target="../media/image29.wmf"/><Relationship Id="rId4" Type="http://schemas.openxmlformats.org/officeDocument/2006/relationships/oleObject" Target="../embeddings/oleObject29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700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36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3.e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35.w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26" Type="http://schemas.openxmlformats.org/officeDocument/2006/relationships/image" Target="../media/image48.wmf"/><Relationship Id="rId3" Type="http://schemas.openxmlformats.org/officeDocument/2006/relationships/oleObject" Target="../embeddings/oleObject37.bin"/><Relationship Id="rId21" Type="http://schemas.openxmlformats.org/officeDocument/2006/relationships/oleObject" Target="../embeddings/oleObject46.bin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7" Type="http://schemas.openxmlformats.org/officeDocument/2006/relationships/oleObject" Target="../embeddings/oleObject44.bin"/><Relationship Id="rId25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29" Type="http://schemas.openxmlformats.org/officeDocument/2006/relationships/oleObject" Target="../embeddings/oleObject50.bin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41.bin"/><Relationship Id="rId24" Type="http://schemas.openxmlformats.org/officeDocument/2006/relationships/image" Target="../media/image47.wmf"/><Relationship Id="rId32" Type="http://schemas.openxmlformats.org/officeDocument/2006/relationships/image" Target="../media/image51.wmf"/><Relationship Id="rId5" Type="http://schemas.openxmlformats.org/officeDocument/2006/relationships/oleObject" Target="../embeddings/oleObject38.bin"/><Relationship Id="rId15" Type="http://schemas.openxmlformats.org/officeDocument/2006/relationships/oleObject" Target="../embeddings/oleObject43.bin"/><Relationship Id="rId23" Type="http://schemas.openxmlformats.org/officeDocument/2006/relationships/oleObject" Target="../embeddings/oleObject47.bin"/><Relationship Id="rId28" Type="http://schemas.openxmlformats.org/officeDocument/2006/relationships/image" Target="../media/image49.wmf"/><Relationship Id="rId10" Type="http://schemas.openxmlformats.org/officeDocument/2006/relationships/image" Target="../media/image40.wmf"/><Relationship Id="rId19" Type="http://schemas.openxmlformats.org/officeDocument/2006/relationships/oleObject" Target="../embeddings/oleObject45.bin"/><Relationship Id="rId31" Type="http://schemas.openxmlformats.org/officeDocument/2006/relationships/oleObject" Target="../embeddings/oleObject51.bin"/><Relationship Id="rId4" Type="http://schemas.openxmlformats.org/officeDocument/2006/relationships/image" Target="../media/image37.wmf"/><Relationship Id="rId9" Type="http://schemas.openxmlformats.org/officeDocument/2006/relationships/oleObject" Target="../embeddings/oleObject40.bin"/><Relationship Id="rId14" Type="http://schemas.openxmlformats.org/officeDocument/2006/relationships/image" Target="../media/image42.wmf"/><Relationship Id="rId22" Type="http://schemas.openxmlformats.org/officeDocument/2006/relationships/image" Target="../media/image46.wmf"/><Relationship Id="rId27" Type="http://schemas.openxmlformats.org/officeDocument/2006/relationships/oleObject" Target="../embeddings/oleObject49.bin"/><Relationship Id="rId30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9.wmf"/><Relationship Id="rId26" Type="http://schemas.openxmlformats.org/officeDocument/2006/relationships/image" Target="../media/image62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34" Type="http://schemas.openxmlformats.org/officeDocument/2006/relationships/image" Target="../media/image66.wmf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56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33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8.wmf"/><Relationship Id="rId20" Type="http://schemas.openxmlformats.org/officeDocument/2006/relationships/image" Target="../media/image60.wmf"/><Relationship Id="rId29" Type="http://schemas.openxmlformats.org/officeDocument/2006/relationships/oleObject" Target="../embeddings/oleObject65.bin"/><Relationship Id="rId1" Type="http://schemas.openxmlformats.org/officeDocument/2006/relationships/vmlDrawing" Target="../drawings/vmlDrawing14.vml"/><Relationship Id="rId6" Type="http://schemas.openxmlformats.org/officeDocument/2006/relationships/image" Target="../media/image53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61.wmf"/><Relationship Id="rId32" Type="http://schemas.openxmlformats.org/officeDocument/2006/relationships/image" Target="../media/image65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28" Type="http://schemas.openxmlformats.org/officeDocument/2006/relationships/image" Target="../media/image63.wmf"/><Relationship Id="rId10" Type="http://schemas.openxmlformats.org/officeDocument/2006/relationships/image" Target="../media/image55.wmf"/><Relationship Id="rId19" Type="http://schemas.openxmlformats.org/officeDocument/2006/relationships/oleObject" Target="../embeddings/oleObject60.bin"/><Relationship Id="rId31" Type="http://schemas.openxmlformats.org/officeDocument/2006/relationships/oleObject" Target="../embeddings/oleObject66.bin"/><Relationship Id="rId4" Type="http://schemas.openxmlformats.org/officeDocument/2006/relationships/image" Target="../media/image52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7.wmf"/><Relationship Id="rId22" Type="http://schemas.openxmlformats.org/officeDocument/2006/relationships/image" Target="../media/image43.wmf"/><Relationship Id="rId27" Type="http://schemas.openxmlformats.org/officeDocument/2006/relationships/oleObject" Target="../embeddings/oleObject64.bin"/><Relationship Id="rId30" Type="http://schemas.openxmlformats.org/officeDocument/2006/relationships/image" Target="../media/image6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26" Type="http://schemas.openxmlformats.org/officeDocument/2006/relationships/image" Target="../media/image23.png"/><Relationship Id="rId3" Type="http://schemas.openxmlformats.org/officeDocument/2006/relationships/oleObject" Target="../embeddings/oleObject3.bin"/><Relationship Id="rId21" Type="http://schemas.openxmlformats.org/officeDocument/2006/relationships/image" Target="../media/image18.png"/><Relationship Id="rId34" Type="http://schemas.openxmlformats.org/officeDocument/2006/relationships/image" Target="../media/image31.png"/><Relationship Id="rId7" Type="http://schemas.openxmlformats.org/officeDocument/2006/relationships/oleObject" Target="../embeddings/oleObject5.bin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32" Type="http://schemas.openxmlformats.org/officeDocument/2006/relationships/image" Target="../media/image29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10" Type="http://schemas.openxmlformats.org/officeDocument/2006/relationships/image" Target="../media/image6.wmf"/><Relationship Id="rId19" Type="http://schemas.openxmlformats.org/officeDocument/2006/relationships/image" Target="../media/image16.png"/><Relationship Id="rId31" Type="http://schemas.openxmlformats.org/officeDocument/2006/relationships/image" Target="../media/image28.png"/><Relationship Id="rId4" Type="http://schemas.openxmlformats.org/officeDocument/2006/relationships/image" Target="../media/image3.wmf"/><Relationship Id="rId9" Type="http://schemas.openxmlformats.org/officeDocument/2006/relationships/oleObject" Target="../embeddings/oleObject6.bin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png"/><Relationship Id="rId35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2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16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oleObject" Target="../embeddings/oleObject3.bin"/><Relationship Id="rId7" Type="http://schemas.openxmlformats.org/officeDocument/2006/relationships/image" Target="../media/image331.png"/><Relationship Id="rId12" Type="http://schemas.openxmlformats.org/officeDocument/2006/relationships/image" Target="../media/image38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2.png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wmf"/><Relationship Id="rId11" Type="http://schemas.openxmlformats.org/officeDocument/2006/relationships/image" Target="../media/image37.png"/><Relationship Id="rId5" Type="http://schemas.openxmlformats.org/officeDocument/2006/relationships/oleObject" Target="../embeddings/oleObject4.bin"/><Relationship Id="rId15" Type="http://schemas.openxmlformats.org/officeDocument/2006/relationships/image" Target="../media/image41.png"/><Relationship Id="rId10" Type="http://schemas.openxmlformats.org/officeDocument/2006/relationships/image" Target="../media/image36.png"/><Relationship Id="rId4" Type="http://schemas.openxmlformats.org/officeDocument/2006/relationships/image" Target="../media/image3.wmf"/><Relationship Id="rId9" Type="http://schemas.openxmlformats.org/officeDocument/2006/relationships/image" Target="../media/image351.png"/><Relationship Id="rId1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0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oleObject" Target="../embeddings/oleObject19.bin"/><Relationship Id="rId7" Type="http://schemas.openxmlformats.org/officeDocument/2006/relationships/image" Target="../media/image4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80.png"/><Relationship Id="rId5" Type="http://schemas.openxmlformats.org/officeDocument/2006/relationships/image" Target="../media/image370.png"/><Relationship Id="rId4" Type="http://schemas.openxmlformats.org/officeDocument/2006/relationships/image" Target="../media/image19.wmf"/><Relationship Id="rId9" Type="http://schemas.openxmlformats.org/officeDocument/2006/relationships/image" Target="../media/image20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>
            <a:extLst>
              <a:ext uri="{FF2B5EF4-FFF2-40B4-BE49-F238E27FC236}">
                <a16:creationId xmlns:a16="http://schemas.microsoft.com/office/drawing/2014/main" id="{A11065FE-EDFB-4F9A-98A7-78F31A77EF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2420938"/>
            <a:ext cx="7288212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一、二维离散型随机变量及其概率分布 </a:t>
            </a:r>
          </a:p>
        </p:txBody>
      </p:sp>
      <p:sp>
        <p:nvSpPr>
          <p:cNvPr id="2051" name="Rectangle 4">
            <a:extLst>
              <a:ext uri="{FF2B5EF4-FFF2-40B4-BE49-F238E27FC236}">
                <a16:creationId xmlns:a16="http://schemas.microsoft.com/office/drawing/2014/main" id="{64574FFB-2C67-4B89-BCDA-E3D5FC60C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3213100"/>
            <a:ext cx="72151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二、二维离散型随机变量的边缘分布 </a:t>
            </a:r>
          </a:p>
        </p:txBody>
      </p:sp>
      <p:sp>
        <p:nvSpPr>
          <p:cNvPr id="2052" name="Rectangle 5">
            <a:extLst>
              <a:ext uri="{FF2B5EF4-FFF2-40B4-BE49-F238E27FC236}">
                <a16:creationId xmlns:a16="http://schemas.microsoft.com/office/drawing/2014/main" id="{1BF608E6-E897-49A4-A2A3-4DE212B79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025" y="4005263"/>
            <a:ext cx="7467600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200" b="1">
                <a:latin typeface="Times New Roman" panose="02020603050405020304" pitchFamily="18" charset="0"/>
                <a:ea typeface="黑体" panose="02010609060101010101" pitchFamily="49" charset="-122"/>
              </a:rPr>
              <a:t>三、二维离散型随机变量的相互独立性</a:t>
            </a:r>
          </a:p>
        </p:txBody>
      </p:sp>
      <p:sp>
        <p:nvSpPr>
          <p:cNvPr id="2053" name="Rectangle 7">
            <a:extLst>
              <a:ext uri="{FF2B5EF4-FFF2-40B4-BE49-F238E27FC236}">
                <a16:creationId xmlns:a16="http://schemas.microsoft.com/office/drawing/2014/main" id="{291695D6-2505-4EB1-BF37-1D09DB15F3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3568" y="548680"/>
            <a:ext cx="8229600" cy="1323439"/>
          </a:xfrm>
        </p:spPr>
        <p:txBody>
          <a:bodyPr>
            <a:spAutoFit/>
          </a:bodyPr>
          <a:lstStyle/>
          <a:p>
            <a:pPr algn="ctr" eaLnBrk="1" hangingPunct="1"/>
            <a:r>
              <a:rPr lang="zh-CN" altLang="en-US" sz="4000" b="1" dirty="0">
                <a:solidFill>
                  <a:schemeClr val="tx1"/>
                </a:solidFill>
                <a:latin typeface="黑体" panose="02010609060101010101" pitchFamily="49" charset="-122"/>
              </a:rPr>
              <a:t>第二节</a:t>
            </a:r>
            <a:br>
              <a:rPr lang="en-US" altLang="zh-CN" sz="4000" b="1" dirty="0">
                <a:solidFill>
                  <a:schemeClr val="tx1"/>
                </a:solidFill>
                <a:latin typeface="黑体" panose="02010609060101010101" pitchFamily="49" charset="-122"/>
              </a:rPr>
            </a:br>
            <a:r>
              <a:rPr lang="zh-CN" altLang="en-US" sz="4000" b="1" dirty="0">
                <a:solidFill>
                  <a:schemeClr val="tx1"/>
                </a:solidFill>
                <a:latin typeface="黑体" panose="02010609060101010101" pitchFamily="49" charset="-122"/>
              </a:rPr>
              <a:t>二维离散型随机变量及其概率分布</a:t>
            </a:r>
          </a:p>
        </p:txBody>
      </p:sp>
      <p:sp>
        <p:nvSpPr>
          <p:cNvPr id="2054" name="AutoShape 8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EB66C239-B6DF-43BE-9342-8B620B0F4F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6096000"/>
            <a:ext cx="533400" cy="533400"/>
          </a:xfrm>
          <a:prstGeom prst="actionButtonBlank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055" name="Rectangle 13">
            <a:extLst>
              <a:ext uri="{FF2B5EF4-FFF2-40B4-BE49-F238E27FC236}">
                <a16:creationId xmlns:a16="http://schemas.microsoft.com/office/drawing/2014/main" id="{399B8F59-52B2-4E9B-B9F8-E7C837B3E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029200"/>
            <a:ext cx="167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7762" name="Object 2">
            <a:extLst>
              <a:ext uri="{FF2B5EF4-FFF2-40B4-BE49-F238E27FC236}">
                <a16:creationId xmlns:a16="http://schemas.microsoft.com/office/drawing/2014/main" id="{9B713AF2-2F71-4FCE-B6BB-1F5E019A80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6421091"/>
              </p:ext>
            </p:extLst>
          </p:nvPr>
        </p:nvGraphicFramePr>
        <p:xfrm>
          <a:off x="3038797" y="3352800"/>
          <a:ext cx="3124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3114720" imgH="819240" progId="Equation.3">
                  <p:embed/>
                </p:oleObj>
              </mc:Choice>
              <mc:Fallback>
                <p:oleObj name="Equation" r:id="rId3" imgW="3114720" imgH="8192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8797" y="3352800"/>
                        <a:ext cx="3124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4">
            <a:extLst>
              <a:ext uri="{FF2B5EF4-FFF2-40B4-BE49-F238E27FC236}">
                <a16:creationId xmlns:a16="http://schemas.microsoft.com/office/drawing/2014/main" id="{5828BE9E-2732-4C89-A254-5744B4D28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0647" y="1371600"/>
            <a:ext cx="13541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</a:p>
        </p:txBody>
      </p:sp>
      <p:sp>
        <p:nvSpPr>
          <p:cNvPr id="117765" name="Rectangle 5">
            <a:extLst>
              <a:ext uri="{FF2B5EF4-FFF2-40B4-BE49-F238E27FC236}">
                <a16:creationId xmlns:a16="http://schemas.microsoft.com/office/drawing/2014/main" id="{EF5434E2-1E27-4A83-B7DA-31BE0DAAD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0647" y="2286000"/>
            <a:ext cx="740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离散型随机变量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,Y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的分布函数归纳为</a:t>
            </a:r>
          </a:p>
        </p:txBody>
      </p:sp>
      <p:graphicFrame>
        <p:nvGraphicFramePr>
          <p:cNvPr id="117766" name="Object 6">
            <a:extLst>
              <a:ext uri="{FF2B5EF4-FFF2-40B4-BE49-F238E27FC236}">
                <a16:creationId xmlns:a16="http://schemas.microsoft.com/office/drawing/2014/main" id="{6D91ADDB-6274-43B4-9254-C023E230DB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611098"/>
              </p:ext>
            </p:extLst>
          </p:nvPr>
        </p:nvGraphicFramePr>
        <p:xfrm>
          <a:off x="1302072" y="4408488"/>
          <a:ext cx="75184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公式" r:id="rId5" imgW="7518400" imgH="482600" progId="Equation.3">
                  <p:embed/>
                </p:oleObj>
              </mc:Choice>
              <mc:Fallback>
                <p:oleObj name="公式" r:id="rId5" imgW="7518400" imgH="482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2072" y="4408488"/>
                        <a:ext cx="75184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7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2" name="Object 4">
            <a:extLst>
              <a:ext uri="{FF2B5EF4-FFF2-40B4-BE49-F238E27FC236}">
                <a16:creationId xmlns:a16="http://schemas.microsoft.com/office/drawing/2014/main" id="{D8D079AF-13FE-4FF4-8E06-85A89322B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376899"/>
              </p:ext>
            </p:extLst>
          </p:nvPr>
        </p:nvGraphicFramePr>
        <p:xfrm>
          <a:off x="1297880" y="1600200"/>
          <a:ext cx="7594600" cy="431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7429500" imgH="4356100" progId="Equation.3">
                  <p:embed/>
                </p:oleObj>
              </mc:Choice>
              <mc:Fallback>
                <p:oleObj name="Equation" r:id="rId3" imgW="7429500" imgH="43561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880" y="1600200"/>
                        <a:ext cx="7594600" cy="431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Object 24">
            <a:extLst>
              <a:ext uri="{FF2B5EF4-FFF2-40B4-BE49-F238E27FC236}">
                <a16:creationId xmlns:a16="http://schemas.microsoft.com/office/drawing/2014/main" id="{DCB91BCA-A99C-432D-8517-A7A3DBDC9A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5612789"/>
              </p:ext>
            </p:extLst>
          </p:nvPr>
        </p:nvGraphicFramePr>
        <p:xfrm>
          <a:off x="1297880" y="1600200"/>
          <a:ext cx="75723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5" name="Equation" r:id="rId5" imgW="723870" imgH="371475" progId="Equation.3">
                  <p:embed/>
                </p:oleObj>
              </mc:Choice>
              <mc:Fallback>
                <p:oleObj name="Equation" r:id="rId5" imgW="723870" imgH="371475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7880" y="1600200"/>
                        <a:ext cx="757238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Rectangle 31">
            <a:extLst>
              <a:ext uri="{FF2B5EF4-FFF2-40B4-BE49-F238E27FC236}">
                <a16:creationId xmlns:a16="http://schemas.microsoft.com/office/drawing/2014/main" id="{702827C5-1D27-458A-88D0-B4E9E3F3BB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59458" y="567085"/>
            <a:ext cx="7993062" cy="701675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sz="4000" b="1" dirty="0">
                <a:solidFill>
                  <a:schemeClr val="tx1"/>
                </a:solidFill>
                <a:latin typeface="黑体" panose="02010609060101010101" pitchFamily="49" charset="-122"/>
              </a:rPr>
              <a:t>二、离散型随机变量的边缘分布律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6" name="Object 10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9778626"/>
              </p:ext>
            </p:extLst>
          </p:nvPr>
        </p:nvGraphicFramePr>
        <p:xfrm>
          <a:off x="323851" y="4132263"/>
          <a:ext cx="4032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3" imgW="4394160" imgH="990360" progId="Equation.3">
                  <p:embed/>
                </p:oleObj>
              </mc:Choice>
              <mc:Fallback>
                <p:oleObj name="Equation" r:id="rId3" imgW="4394160" imgH="990360" progId="Equation.3">
                  <p:embed/>
                  <p:pic>
                    <p:nvPicPr>
                      <p:cNvPr id="90116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1" y="4132263"/>
                        <a:ext cx="4032250" cy="83820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4643958"/>
              </p:ext>
            </p:extLst>
          </p:nvPr>
        </p:nvGraphicFramePr>
        <p:xfrm>
          <a:off x="323850" y="5284788"/>
          <a:ext cx="403225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5" imgW="4356000" imgH="952200" progId="Equation.3">
                  <p:embed/>
                </p:oleObj>
              </mc:Choice>
              <mc:Fallback>
                <p:oleObj name="Equation" r:id="rId5" imgW="4356000" imgH="952200" progId="Equation.3">
                  <p:embed/>
                  <p:pic>
                    <p:nvPicPr>
                      <p:cNvPr id="9012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84788"/>
                        <a:ext cx="4032250" cy="838200"/>
                      </a:xfrm>
                      <a:prstGeom prst="rect">
                        <a:avLst/>
                      </a:prstGeom>
                      <a:solidFill>
                        <a:srgbClr val="99FF66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3" name="Object 10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5128740"/>
              </p:ext>
            </p:extLst>
          </p:nvPr>
        </p:nvGraphicFramePr>
        <p:xfrm>
          <a:off x="4644008" y="4089400"/>
          <a:ext cx="416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7" imgW="4165560" imgH="952200" progId="Equation.3">
                  <p:embed/>
                </p:oleObj>
              </mc:Choice>
              <mc:Fallback>
                <p:oleObj name="Equation" r:id="rId7" imgW="4165560" imgH="952200" progId="Equation.3">
                  <p:embed/>
                  <p:pic>
                    <p:nvPicPr>
                      <p:cNvPr id="90153" name="Object 10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4089400"/>
                        <a:ext cx="416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54" name="Object 10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130436"/>
              </p:ext>
            </p:extLst>
          </p:nvPr>
        </p:nvGraphicFramePr>
        <p:xfrm>
          <a:off x="4633664" y="5259388"/>
          <a:ext cx="41148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9" imgW="4114800" imgH="977760" progId="Equation.3">
                  <p:embed/>
                </p:oleObj>
              </mc:Choice>
              <mc:Fallback>
                <p:oleObj name="Equation" r:id="rId9" imgW="4114800" imgH="977760" progId="Equation.3">
                  <p:embed/>
                  <p:pic>
                    <p:nvPicPr>
                      <p:cNvPr id="90154" name="Object 10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3664" y="5259388"/>
                        <a:ext cx="41148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矩形 25">
            <a:extLst>
              <a:ext uri="{FF2B5EF4-FFF2-40B4-BE49-F238E27FC236}">
                <a16:creationId xmlns:a16="http://schemas.microsoft.com/office/drawing/2014/main" id="{13904D95-1186-436C-979F-453AD9D04015}"/>
              </a:ext>
            </a:extLst>
          </p:cNvPr>
          <p:cNvSpPr/>
          <p:nvPr/>
        </p:nvSpPr>
        <p:spPr>
          <a:xfrm>
            <a:off x="2590800" y="2872555"/>
            <a:ext cx="4636254" cy="376238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83A2949-8042-4930-A918-267A30EF4710}"/>
              </a:ext>
            </a:extLst>
          </p:cNvPr>
          <p:cNvSpPr/>
          <p:nvPr/>
        </p:nvSpPr>
        <p:spPr>
          <a:xfrm>
            <a:off x="5805372" y="1252652"/>
            <a:ext cx="586841" cy="2321082"/>
          </a:xfrm>
          <a:prstGeom prst="rect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Line 9">
            <a:extLst>
              <a:ext uri="{FF2B5EF4-FFF2-40B4-BE49-F238E27FC236}">
                <a16:creationId xmlns:a16="http://schemas.microsoft.com/office/drawing/2014/main" id="{029E9B50-2E31-4100-82A7-4D7D8B0CC5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1238672"/>
            <a:ext cx="6477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11">
            <a:extLst>
              <a:ext uri="{FF2B5EF4-FFF2-40B4-BE49-F238E27FC236}">
                <a16:creationId xmlns:a16="http://schemas.microsoft.com/office/drawing/2014/main" id="{667206BA-EA71-420C-A30A-30F5F1101C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476672"/>
            <a:ext cx="0" cy="32194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12">
            <a:extLst>
              <a:ext uri="{FF2B5EF4-FFF2-40B4-BE49-F238E27FC236}">
                <a16:creationId xmlns:a16="http://schemas.microsoft.com/office/drawing/2014/main" id="{C5C10A5F-70EE-4114-A9E8-91C9C6FB103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1257722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id="{198B83CE-C3C5-4B81-A96E-281581024131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76672"/>
            <a:ext cx="11430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2" name="Object 14">
            <a:extLst>
              <a:ext uri="{FF2B5EF4-FFF2-40B4-BE49-F238E27FC236}">
                <a16:creationId xmlns:a16="http://schemas.microsoft.com/office/drawing/2014/main" id="{D56EE9D1-EB86-4242-86AB-3359CC1419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1163" y="867197"/>
          <a:ext cx="3683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11" imgW="368280" imgH="317160" progId="Equation.3">
                  <p:embed/>
                </p:oleObj>
              </mc:Choice>
              <mc:Fallback>
                <p:oleObj name="Equation" r:id="rId11" imgW="368280" imgH="317160" progId="Equation.3">
                  <p:embed/>
                  <p:pic>
                    <p:nvPicPr>
                      <p:cNvPr id="32" name="Object 14">
                        <a:extLst>
                          <a:ext uri="{FF2B5EF4-FFF2-40B4-BE49-F238E27FC236}">
                            <a16:creationId xmlns:a16="http://schemas.microsoft.com/office/drawing/2014/main" id="{D56EE9D1-EB86-4242-86AB-3359CC1419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867197"/>
                        <a:ext cx="3683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15">
            <a:extLst>
              <a:ext uri="{FF2B5EF4-FFF2-40B4-BE49-F238E27FC236}">
                <a16:creationId xmlns:a16="http://schemas.microsoft.com/office/drawing/2014/main" id="{9893AA9A-1EDF-4F73-AE87-5C6CC0F3C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6529" y="567304"/>
          <a:ext cx="2905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3" imgW="291960" imgH="317160" progId="Equation.3">
                  <p:embed/>
                </p:oleObj>
              </mc:Choice>
              <mc:Fallback>
                <p:oleObj name="Equation" r:id="rId13" imgW="291960" imgH="317160" progId="Equation.3">
                  <p:embed/>
                  <p:pic>
                    <p:nvPicPr>
                      <p:cNvPr id="33" name="Object 15">
                        <a:extLst>
                          <a:ext uri="{FF2B5EF4-FFF2-40B4-BE49-F238E27FC236}">
                            <a16:creationId xmlns:a16="http://schemas.microsoft.com/office/drawing/2014/main" id="{9893AA9A-1EDF-4F73-AE87-5C6CC0F3C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529" y="567304"/>
                        <a:ext cx="2905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20">
            <a:extLst>
              <a:ext uri="{FF2B5EF4-FFF2-40B4-BE49-F238E27FC236}">
                <a16:creationId xmlns:a16="http://schemas.microsoft.com/office/drawing/2014/main" id="{AD422A23-3D86-4242-BC6A-F15FD164C4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2780" y="2330872"/>
          <a:ext cx="2973246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5" imgW="1257120" imgH="419040" progId="Equation.3">
                  <p:embed/>
                </p:oleObj>
              </mc:Choice>
              <mc:Fallback>
                <p:oleObj name="Equation" r:id="rId15" imgW="1257120" imgH="419040" progId="Equation.3">
                  <p:embed/>
                  <p:pic>
                    <p:nvPicPr>
                      <p:cNvPr id="34" name="Object 20">
                        <a:extLst>
                          <a:ext uri="{FF2B5EF4-FFF2-40B4-BE49-F238E27FC236}">
                            <a16:creationId xmlns:a16="http://schemas.microsoft.com/office/drawing/2014/main" id="{AD422A23-3D86-4242-BC6A-F15FD164C4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780" y="2330872"/>
                        <a:ext cx="2973246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Object 22">
            <a:extLst>
              <a:ext uri="{FF2B5EF4-FFF2-40B4-BE49-F238E27FC236}">
                <a16:creationId xmlns:a16="http://schemas.microsoft.com/office/drawing/2014/main" id="{9BDE6F91-F2DB-4459-901E-814E533A51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12800" y="3219872"/>
          <a:ext cx="29733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17" imgW="1257120" imgH="419040" progId="Equation.3">
                  <p:embed/>
                </p:oleObj>
              </mc:Choice>
              <mc:Fallback>
                <p:oleObj name="Equation" r:id="rId17" imgW="1257120" imgH="419040" progId="Equation.3">
                  <p:embed/>
                  <p:pic>
                    <p:nvPicPr>
                      <p:cNvPr id="35" name="Object 22">
                        <a:extLst>
                          <a:ext uri="{FF2B5EF4-FFF2-40B4-BE49-F238E27FC236}">
                            <a16:creationId xmlns:a16="http://schemas.microsoft.com/office/drawing/2014/main" id="{9BDE6F91-F2DB-4459-901E-814E533A51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800" y="3219872"/>
                        <a:ext cx="29733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FB6D79D-FF1F-493F-8124-AB5D98747C2F}"/>
                  </a:ext>
                </a:extLst>
              </p:cNvPr>
              <p:cNvSpPr txBox="1"/>
              <p:nvPr/>
            </p:nvSpPr>
            <p:spPr>
              <a:xfrm>
                <a:off x="1912634" y="1298832"/>
                <a:ext cx="380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FB6D79D-FF1F-493F-8124-AB5D98747C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634" y="1298832"/>
                <a:ext cx="380938" cy="369332"/>
              </a:xfrm>
              <a:prstGeom prst="rect">
                <a:avLst/>
              </a:prstGeom>
              <a:blipFill>
                <a:blip r:embed="rId19"/>
                <a:stretch>
                  <a:fillRect l="-9677" r="-645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A8B6B3-371C-462F-ACDD-8100BF49110E}"/>
                  </a:ext>
                </a:extLst>
              </p:cNvPr>
              <p:cNvSpPr txBox="1"/>
              <p:nvPr/>
            </p:nvSpPr>
            <p:spPr>
              <a:xfrm>
                <a:off x="1907704" y="1812124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BA8B6B3-371C-462F-ACDD-8100BF491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812124"/>
                <a:ext cx="388055" cy="369332"/>
              </a:xfrm>
              <a:prstGeom prst="rect">
                <a:avLst/>
              </a:prstGeom>
              <a:blipFill>
                <a:blip r:embed="rId20"/>
                <a:stretch>
                  <a:fillRect l="-9375" r="-4688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F2247FF-9EB0-43B6-B9AC-F560E5B8762B}"/>
                  </a:ext>
                </a:extLst>
              </p:cNvPr>
              <p:cNvSpPr txBox="1"/>
              <p:nvPr/>
            </p:nvSpPr>
            <p:spPr>
              <a:xfrm>
                <a:off x="1916940" y="2838708"/>
                <a:ext cx="344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FF2247FF-9EB0-43B6-B9AC-F560E5B87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40" y="2838708"/>
                <a:ext cx="344453" cy="369332"/>
              </a:xfrm>
              <a:prstGeom prst="rect">
                <a:avLst/>
              </a:prstGeom>
              <a:blipFill>
                <a:blip r:embed="rId21"/>
                <a:stretch>
                  <a:fillRect l="-8772" r="-5263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3A50C2B-C529-4A35-BB7D-894798D4F16A}"/>
                  </a:ext>
                </a:extLst>
              </p:cNvPr>
              <p:cNvSpPr txBox="1"/>
              <p:nvPr/>
            </p:nvSpPr>
            <p:spPr>
              <a:xfrm>
                <a:off x="3182950" y="606460"/>
                <a:ext cx="382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63A50C2B-C529-4A35-BB7D-894798D4F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50" y="606460"/>
                <a:ext cx="382669" cy="369332"/>
              </a:xfrm>
              <a:prstGeom prst="rect">
                <a:avLst/>
              </a:prstGeom>
              <a:blipFill>
                <a:blip r:embed="rId22"/>
                <a:stretch>
                  <a:fillRect l="-17460" r="-3175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6A3F4F7-9B82-4193-AEA7-EDC08F2FF768}"/>
                  </a:ext>
                </a:extLst>
              </p:cNvPr>
              <p:cNvSpPr txBox="1"/>
              <p:nvPr/>
            </p:nvSpPr>
            <p:spPr>
              <a:xfrm>
                <a:off x="4112244" y="606516"/>
                <a:ext cx="389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B6A3F4F7-9B82-4193-AEA7-EDC08F2FF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44" y="606516"/>
                <a:ext cx="389787" cy="369332"/>
              </a:xfrm>
              <a:prstGeom prst="rect">
                <a:avLst/>
              </a:prstGeom>
              <a:blipFill>
                <a:blip r:embed="rId23"/>
                <a:stretch>
                  <a:fillRect l="-17188" r="-3125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0147509-86AD-452B-9264-F097527436DB}"/>
                  </a:ext>
                </a:extLst>
              </p:cNvPr>
              <p:cNvSpPr txBox="1"/>
              <p:nvPr/>
            </p:nvSpPr>
            <p:spPr>
              <a:xfrm>
                <a:off x="5917523" y="606516"/>
                <a:ext cx="35567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0147509-86AD-452B-9264-F09752743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23" y="606516"/>
                <a:ext cx="355674" cy="399084"/>
              </a:xfrm>
              <a:prstGeom prst="rect">
                <a:avLst/>
              </a:prstGeom>
              <a:blipFill>
                <a:blip r:embed="rId24"/>
                <a:stretch>
                  <a:fillRect l="-18966" r="-10345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6A92C2B-9B34-49EC-B0E1-32C0F98934C1}"/>
                  </a:ext>
                </a:extLst>
              </p:cNvPr>
              <p:cNvSpPr txBox="1"/>
              <p:nvPr/>
            </p:nvSpPr>
            <p:spPr>
              <a:xfrm>
                <a:off x="3132160" y="1264492"/>
                <a:ext cx="512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46A92C2B-9B34-49EC-B0E1-32C0F9893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60" y="1264492"/>
                <a:ext cx="512063" cy="369332"/>
              </a:xfrm>
              <a:prstGeom prst="rect">
                <a:avLst/>
              </a:prstGeom>
              <a:blipFill>
                <a:blip r:embed="rId25"/>
                <a:stretch>
                  <a:fillRect l="-13095" r="-2381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50CE8CF-AEB3-4BB3-8C5F-B80797F1F0A6}"/>
                  </a:ext>
                </a:extLst>
              </p:cNvPr>
              <p:cNvSpPr txBox="1"/>
              <p:nvPr/>
            </p:nvSpPr>
            <p:spPr>
              <a:xfrm>
                <a:off x="4059937" y="1263824"/>
                <a:ext cx="512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C50CE8CF-AEB3-4BB3-8C5F-B80797F1F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937" y="1263824"/>
                <a:ext cx="512063" cy="369332"/>
              </a:xfrm>
              <a:prstGeom prst="rect">
                <a:avLst/>
              </a:prstGeom>
              <a:blipFill>
                <a:blip r:embed="rId26"/>
                <a:stretch>
                  <a:fillRect l="-13095" r="-2381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81234F9-103F-4673-B3CA-B0A0E11B7962}"/>
                  </a:ext>
                </a:extLst>
              </p:cNvPr>
              <p:cNvSpPr txBox="1"/>
              <p:nvPr/>
            </p:nvSpPr>
            <p:spPr>
              <a:xfrm>
                <a:off x="5880489" y="1263880"/>
                <a:ext cx="495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381234F9-103F-4673-B3CA-B0A0E11B7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89" y="1263880"/>
                <a:ext cx="495712" cy="399084"/>
              </a:xfrm>
              <a:prstGeom prst="rect">
                <a:avLst/>
              </a:prstGeom>
              <a:blipFill>
                <a:blip r:embed="rId27"/>
                <a:stretch>
                  <a:fillRect l="-13580" r="-6173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09CCD4A-F9DB-44AD-A415-BD3A27DDF662}"/>
                  </a:ext>
                </a:extLst>
              </p:cNvPr>
              <p:cNvSpPr txBox="1"/>
              <p:nvPr/>
            </p:nvSpPr>
            <p:spPr>
              <a:xfrm>
                <a:off x="3131840" y="1812848"/>
                <a:ext cx="5191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009CCD4A-F9DB-44AD-A415-BD3A27DDF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812848"/>
                <a:ext cx="519181" cy="369332"/>
              </a:xfrm>
              <a:prstGeom prst="rect">
                <a:avLst/>
              </a:prstGeom>
              <a:blipFill>
                <a:blip r:embed="rId28"/>
                <a:stretch>
                  <a:fillRect l="-12941" r="-2353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205F40E-80CB-48C6-BBE7-B6176B63C776}"/>
                  </a:ext>
                </a:extLst>
              </p:cNvPr>
              <p:cNvSpPr txBox="1"/>
              <p:nvPr/>
            </p:nvSpPr>
            <p:spPr>
              <a:xfrm>
                <a:off x="4059617" y="1812180"/>
                <a:ext cx="5191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C205F40E-80CB-48C6-BBE7-B6176B63C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17" y="1812180"/>
                <a:ext cx="519181" cy="369332"/>
              </a:xfrm>
              <a:prstGeom prst="rect">
                <a:avLst/>
              </a:prstGeom>
              <a:blipFill>
                <a:blip r:embed="rId29"/>
                <a:stretch>
                  <a:fillRect l="-12941" r="-2353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F5B8C22-84AF-4CF5-9023-3F6AF459BB1B}"/>
                  </a:ext>
                </a:extLst>
              </p:cNvPr>
              <p:cNvSpPr txBox="1"/>
              <p:nvPr/>
            </p:nvSpPr>
            <p:spPr>
              <a:xfrm>
                <a:off x="5880169" y="1812236"/>
                <a:ext cx="50283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5F5B8C22-84AF-4CF5-9023-3F6AF459BB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69" y="1812236"/>
                <a:ext cx="502830" cy="399084"/>
              </a:xfrm>
              <a:prstGeom prst="rect">
                <a:avLst/>
              </a:prstGeom>
              <a:blipFill>
                <a:blip r:embed="rId30"/>
                <a:stretch>
                  <a:fillRect l="-13415" r="-6098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FF72ABA-B475-49EF-AD2C-BEB4145A591A}"/>
                  </a:ext>
                </a:extLst>
              </p:cNvPr>
              <p:cNvSpPr txBox="1"/>
              <p:nvPr/>
            </p:nvSpPr>
            <p:spPr>
              <a:xfrm>
                <a:off x="3131840" y="2809568"/>
                <a:ext cx="467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FF72ABA-B475-49EF-AD2C-BEB4145A5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2809568"/>
                <a:ext cx="467885" cy="369332"/>
              </a:xfrm>
              <a:prstGeom prst="rect">
                <a:avLst/>
              </a:prstGeom>
              <a:blipFill>
                <a:blip r:embed="rId31"/>
                <a:stretch>
                  <a:fillRect l="-14286" r="-389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4940547-23CF-4623-BE03-2BF6ED5B07A2}"/>
                  </a:ext>
                </a:extLst>
              </p:cNvPr>
              <p:cNvSpPr txBox="1"/>
              <p:nvPr/>
            </p:nvSpPr>
            <p:spPr>
              <a:xfrm>
                <a:off x="4078089" y="2808900"/>
                <a:ext cx="467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14940547-23CF-4623-BE03-2BF6ED5B0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089" y="2808900"/>
                <a:ext cx="467885" cy="369332"/>
              </a:xfrm>
              <a:prstGeom prst="rect">
                <a:avLst/>
              </a:prstGeom>
              <a:blipFill>
                <a:blip r:embed="rId32"/>
                <a:stretch>
                  <a:fillRect l="-14286" r="-3896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2E73430-F0B8-4FCD-A317-E6C74938A66A}"/>
                  </a:ext>
                </a:extLst>
              </p:cNvPr>
              <p:cNvSpPr txBox="1"/>
              <p:nvPr/>
            </p:nvSpPr>
            <p:spPr>
              <a:xfrm>
                <a:off x="5880169" y="2808956"/>
                <a:ext cx="45153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2E73430-F0B8-4FCD-A317-E6C74938A6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69" y="2808956"/>
                <a:ext cx="451534" cy="399084"/>
              </a:xfrm>
              <a:prstGeom prst="rect">
                <a:avLst/>
              </a:prstGeom>
              <a:blipFill>
                <a:blip r:embed="rId33"/>
                <a:stretch>
                  <a:fillRect l="-14865" r="-6757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A8DDD0B-6402-44E5-A8AA-0AC4CCF571A1}"/>
                  </a:ext>
                </a:extLst>
              </p:cNvPr>
              <p:cNvSpPr txBox="1"/>
              <p:nvPr/>
            </p:nvSpPr>
            <p:spPr>
              <a:xfrm>
                <a:off x="2005540" y="2325472"/>
                <a:ext cx="150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4A8DDD0B-6402-44E5-A8AA-0AC4CCF571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40" y="2325472"/>
                <a:ext cx="150682" cy="307777"/>
              </a:xfrm>
              <a:prstGeom prst="rect">
                <a:avLst/>
              </a:prstGeom>
              <a:blipFill>
                <a:blip r:embed="rId34"/>
                <a:stretch>
                  <a:fillRect l="-32000" r="-32000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A90509C-54F0-491B-BE49-CACCB984D512}"/>
                  </a:ext>
                </a:extLst>
              </p:cNvPr>
              <p:cNvSpPr txBox="1"/>
              <p:nvPr/>
            </p:nvSpPr>
            <p:spPr>
              <a:xfrm>
                <a:off x="4975374" y="652696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2A90509C-54F0-491B-BE49-CACCB984D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74" y="652696"/>
                <a:ext cx="290143" cy="307777"/>
              </a:xfrm>
              <a:prstGeom prst="rect">
                <a:avLst/>
              </a:prstGeom>
              <a:blipFill>
                <a:blip r:embed="rId35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4E83251-5B78-4FC5-8C65-209BE5493A3C}"/>
                  </a:ext>
                </a:extLst>
              </p:cNvPr>
              <p:cNvSpPr txBox="1"/>
              <p:nvPr/>
            </p:nvSpPr>
            <p:spPr>
              <a:xfrm>
                <a:off x="6775574" y="652696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74E83251-5B78-4FC5-8C65-209BE5493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574" y="652696"/>
                <a:ext cx="290143" cy="307777"/>
              </a:xfrm>
              <a:prstGeom prst="rect">
                <a:avLst/>
              </a:prstGeom>
              <a:blipFill>
                <a:blip r:embed="rId36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C299C1A-5F0C-4B50-996D-DAF7F080A86A}"/>
                  </a:ext>
                </a:extLst>
              </p:cNvPr>
              <p:cNvSpPr txBox="1"/>
              <p:nvPr/>
            </p:nvSpPr>
            <p:spPr>
              <a:xfrm>
                <a:off x="2007420" y="3208647"/>
                <a:ext cx="150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9C299C1A-5F0C-4B50-996D-DAF7F080A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20" y="3208647"/>
                <a:ext cx="150682" cy="307777"/>
              </a:xfrm>
              <a:prstGeom prst="rect">
                <a:avLst/>
              </a:prstGeom>
              <a:blipFill>
                <a:blip r:embed="rId37"/>
                <a:stretch>
                  <a:fillRect l="-32000" r="-32000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D678258-1F76-4190-8A3B-1036B22B9875}"/>
                  </a:ext>
                </a:extLst>
              </p:cNvPr>
              <p:cNvSpPr txBox="1"/>
              <p:nvPr/>
            </p:nvSpPr>
            <p:spPr>
              <a:xfrm>
                <a:off x="4976340" y="1334559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FD678258-1F76-4190-8A3B-1036B22B9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40" y="1334559"/>
                <a:ext cx="290143" cy="307777"/>
              </a:xfrm>
              <a:prstGeom prst="rect">
                <a:avLst/>
              </a:prstGeom>
              <a:blipFill>
                <a:blip r:embed="rId38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56C46CC-E0E4-4E75-AF68-58BA72F5EF14}"/>
                  </a:ext>
                </a:extLst>
              </p:cNvPr>
              <p:cNvSpPr txBox="1"/>
              <p:nvPr/>
            </p:nvSpPr>
            <p:spPr>
              <a:xfrm>
                <a:off x="6776540" y="1334559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256C46CC-E0E4-4E75-AF68-58BA72F5EF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40" y="1334559"/>
                <a:ext cx="290143" cy="307777"/>
              </a:xfrm>
              <a:prstGeom prst="rect">
                <a:avLst/>
              </a:prstGeom>
              <a:blipFill>
                <a:blip r:embed="rId39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AA349E-E1F8-473F-BA98-79509BC5138A}"/>
                  </a:ext>
                </a:extLst>
              </p:cNvPr>
              <p:cNvSpPr txBox="1"/>
              <p:nvPr/>
            </p:nvSpPr>
            <p:spPr>
              <a:xfrm>
                <a:off x="4974229" y="1910623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8AA349E-E1F8-473F-BA98-79509BC51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229" y="1910623"/>
                <a:ext cx="290143" cy="307777"/>
              </a:xfrm>
              <a:prstGeom prst="rect">
                <a:avLst/>
              </a:prstGeom>
              <a:blipFill>
                <a:blip r:embed="rId40"/>
                <a:stretch>
                  <a:fillRect l="-4167" r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2EDC4DE-429C-4309-80B7-1B112C69BE4C}"/>
                  </a:ext>
                </a:extLst>
              </p:cNvPr>
              <p:cNvSpPr txBox="1"/>
              <p:nvPr/>
            </p:nvSpPr>
            <p:spPr>
              <a:xfrm>
                <a:off x="6774429" y="1910623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22EDC4DE-429C-4309-80B7-1B112C69B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29" y="1910623"/>
                <a:ext cx="290143" cy="307777"/>
              </a:xfrm>
              <a:prstGeom prst="rect">
                <a:avLst/>
              </a:prstGeom>
              <a:blipFill>
                <a:blip r:embed="rId41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29BC384-E60C-4151-AC71-36126297E3C5}"/>
                  </a:ext>
                </a:extLst>
              </p:cNvPr>
              <p:cNvSpPr txBox="1"/>
              <p:nvPr/>
            </p:nvSpPr>
            <p:spPr>
              <a:xfrm>
                <a:off x="4976340" y="2900263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829BC384-E60C-4151-AC71-36126297E3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40" y="2900263"/>
                <a:ext cx="290143" cy="307777"/>
              </a:xfrm>
              <a:prstGeom prst="rect">
                <a:avLst/>
              </a:prstGeom>
              <a:blipFill>
                <a:blip r:embed="rId42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90A6C64-91F6-49BD-B190-465D72F51DF2}"/>
                  </a:ext>
                </a:extLst>
              </p:cNvPr>
              <p:cNvSpPr txBox="1"/>
              <p:nvPr/>
            </p:nvSpPr>
            <p:spPr>
              <a:xfrm>
                <a:off x="6776540" y="2900263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C90A6C64-91F6-49BD-B190-465D72F51D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40" y="2900263"/>
                <a:ext cx="290143" cy="307777"/>
              </a:xfrm>
              <a:prstGeom prst="rect">
                <a:avLst/>
              </a:prstGeom>
              <a:blipFill>
                <a:blip r:embed="rId43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7092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Text Box 2">
                <a:extLst>
                  <a:ext uri="{FF2B5EF4-FFF2-40B4-BE49-F238E27FC236}">
                    <a16:creationId xmlns:a16="http://schemas.microsoft.com/office/drawing/2014/main" id="{177C1D07-972A-4928-850C-1386DCA72E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03276" y="272306"/>
                <a:ext cx="7561212" cy="18605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例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4    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设袋中装有分别标有号码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1,2,3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的三个球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,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从中随机取一球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,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不放回袋中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,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再随机取一球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,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用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𝒀</m:t>
                    </m:r>
                  </m:oMath>
                </a14:m>
                <a:r>
                  <a:rPr kumimoji="1" lang="zh-CN" altLang="en-US" sz="2800" b="1" dirty="0">
                    <a:latin typeface="宋体" panose="02010600030101010101" pitchFamily="2" charset="-122"/>
                  </a:rPr>
                  <a:t>分别表示第一次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,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第二次取得的球上的号码。试求 </a:t>
                </a:r>
                <a:r>
                  <a:rPr kumimoji="1" lang="en-US" altLang="zh-CN" sz="2800" b="1" dirty="0">
                    <a:latin typeface="宋体" panose="02010600030101010101" pitchFamily="2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𝒀</m:t>
                    </m:r>
                  </m:oMath>
                </a14:m>
                <a:r>
                  <a:rPr kumimoji="1" lang="en-US" altLang="zh-CN" sz="2800" b="1" dirty="0">
                    <a:latin typeface="宋体" panose="02010600030101010101" pitchFamily="2" charset="-122"/>
                  </a:rPr>
                  <a:t>)</a:t>
                </a:r>
                <a:r>
                  <a:rPr kumimoji="1" lang="zh-CN" altLang="en-US" sz="2800" b="1" dirty="0">
                    <a:latin typeface="宋体" panose="02010600030101010101" pitchFamily="2" charset="-122"/>
                  </a:rPr>
                  <a:t>的联合分布及边缘分布。</a:t>
                </a:r>
              </a:p>
            </p:txBody>
          </p:sp>
        </mc:Choice>
        <mc:Fallback xmlns="">
          <p:sp>
            <p:nvSpPr>
              <p:cNvPr id="14338" name="Text Box 2">
                <a:extLst>
                  <a:ext uri="{FF2B5EF4-FFF2-40B4-BE49-F238E27FC236}">
                    <a16:creationId xmlns:a16="http://schemas.microsoft.com/office/drawing/2014/main" id="{177C1D07-972A-4928-850C-1386DCA72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3276" y="272306"/>
                <a:ext cx="7561212" cy="1860550"/>
              </a:xfrm>
              <a:prstGeom prst="rect">
                <a:avLst/>
              </a:prstGeom>
              <a:blipFill>
                <a:blip r:embed="rId3"/>
                <a:stretch>
                  <a:fillRect l="-1612" t="-4590" r="-6285" b="-5246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9811" name="Object 3">
            <a:extLst>
              <a:ext uri="{FF2B5EF4-FFF2-40B4-BE49-F238E27FC236}">
                <a16:creationId xmlns:a16="http://schemas.microsoft.com/office/drawing/2014/main" id="{9BAA4709-DD43-42DF-8273-D5D3D6D612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0050" y="3079750"/>
          <a:ext cx="6934200" cy="330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公式" r:id="rId4" imgW="2552700" imgH="1651000" progId="Equation.3">
                  <p:embed/>
                </p:oleObj>
              </mc:Choice>
              <mc:Fallback>
                <p:oleObj name="公式" r:id="rId4" imgW="2552700" imgH="1651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50" y="3079750"/>
                        <a:ext cx="6934200" cy="330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2" name="Line 4">
            <a:extLst>
              <a:ext uri="{FF2B5EF4-FFF2-40B4-BE49-F238E27FC236}">
                <a16:creationId xmlns:a16="http://schemas.microsoft.com/office/drawing/2014/main" id="{6E0E93A7-6C09-42D1-8486-EB34C2884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7650" y="3460750"/>
            <a:ext cx="708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3" name="Line 5">
            <a:extLst>
              <a:ext uri="{FF2B5EF4-FFF2-40B4-BE49-F238E27FC236}">
                <a16:creationId xmlns:a16="http://schemas.microsoft.com/office/drawing/2014/main" id="{30F4961F-056A-4C6E-ABF9-9D89C51983B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17650" y="5670550"/>
            <a:ext cx="693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4" name="Line 6">
            <a:extLst>
              <a:ext uri="{FF2B5EF4-FFF2-40B4-BE49-F238E27FC236}">
                <a16:creationId xmlns:a16="http://schemas.microsoft.com/office/drawing/2014/main" id="{218A01B8-D4D4-4523-A8F6-A517116AC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2050" y="277495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5" name="Line 7">
            <a:extLst>
              <a:ext uri="{FF2B5EF4-FFF2-40B4-BE49-F238E27FC236}">
                <a16:creationId xmlns:a16="http://schemas.microsoft.com/office/drawing/2014/main" id="{EE40F58E-359B-49FB-B783-DF3C46A344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156450" y="2927350"/>
            <a:ext cx="0" cy="335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9816" name="Line 8">
            <a:extLst>
              <a:ext uri="{FF2B5EF4-FFF2-40B4-BE49-F238E27FC236}">
                <a16:creationId xmlns:a16="http://schemas.microsoft.com/office/drawing/2014/main" id="{392D8F42-D2C0-40B3-95F4-78EC64D51D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0050" y="300355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817" name="Text Box 9">
                <a:extLst>
                  <a:ext uri="{FF2B5EF4-FFF2-40B4-BE49-F238E27FC236}">
                    <a16:creationId xmlns:a16="http://schemas.microsoft.com/office/drawing/2014/main" id="{C8E33590-DFE4-4760-93CB-5A9CC2D9E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07704" y="2774950"/>
                <a:ext cx="6858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𝒀</m:t>
                      </m:r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817" name="Text Box 9">
                <a:extLst>
                  <a:ext uri="{FF2B5EF4-FFF2-40B4-BE49-F238E27FC236}">
                    <a16:creationId xmlns:a16="http://schemas.microsoft.com/office/drawing/2014/main" id="{C8E33590-DFE4-4760-93CB-5A9CC2D9E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07704" y="2774950"/>
                <a:ext cx="68580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9818" name="Text Box 10">
                <a:extLst>
                  <a:ext uri="{FF2B5EF4-FFF2-40B4-BE49-F238E27FC236}">
                    <a16:creationId xmlns:a16="http://schemas.microsoft.com/office/drawing/2014/main" id="{2829DED9-E7EE-48EE-88C4-AF35F0E6DA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17650" y="3079750"/>
                <a:ext cx="609600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𝑿</m:t>
                      </m:r>
                    </m:oMath>
                  </m:oMathPara>
                </a14:m>
                <a:endParaRPr kumimoji="1" lang="en-US" altLang="zh-CN" sz="24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818" name="Text Box 10">
                <a:extLst>
                  <a:ext uri="{FF2B5EF4-FFF2-40B4-BE49-F238E27FC236}">
                    <a16:creationId xmlns:a16="http://schemas.microsoft.com/office/drawing/2014/main" id="{2829DED9-E7EE-48EE-88C4-AF35F0E6DA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7650" y="3079750"/>
                <a:ext cx="609600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7" name="Text Box 11">
            <a:extLst>
              <a:ext uri="{FF2B5EF4-FFF2-40B4-BE49-F238E27FC236}">
                <a16:creationId xmlns:a16="http://schemas.microsoft.com/office/drawing/2014/main" id="{C9989704-B75E-4FB9-982E-41C4CBF7C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452" y="2132856"/>
            <a:ext cx="11287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解</a:t>
            </a:r>
            <a:r>
              <a:rPr kumimoji="1" lang="zh-CN" altLang="en-US" sz="2800">
                <a:latin typeface="Times New Roman" panose="02020603050405020304" pitchFamily="18" charset="0"/>
              </a:rPr>
              <a:t>：</a:t>
            </a:r>
          </a:p>
        </p:txBody>
      </p:sp>
      <p:sp>
        <p:nvSpPr>
          <p:cNvPr id="119820" name="Text Box 12">
            <a:extLst>
              <a:ext uri="{FF2B5EF4-FFF2-40B4-BE49-F238E27FC236}">
                <a16:creationId xmlns:a16="http://schemas.microsoft.com/office/drawing/2014/main" id="{E353C62F-2CC8-46F1-967C-C327DA1E1C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5539" y="2145556"/>
            <a:ext cx="54848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 dirty="0">
                <a:latin typeface="Times New Roman" panose="02020603050405020304" pitchFamily="18" charset="0"/>
              </a:rPr>
              <a:t>联合分布律及边缘分布律为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9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17" grpId="0" autoUpdateAnimBg="0"/>
      <p:bldP spid="119818" grpId="0" autoUpdateAnimBg="0"/>
      <p:bldP spid="1198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5362" name="Rectangle 2">
                <a:extLst>
                  <a:ext uri="{FF2B5EF4-FFF2-40B4-BE49-F238E27FC236}">
                    <a16:creationId xmlns:a16="http://schemas.microsoft.com/office/drawing/2014/main" id="{47A1B195-13A4-4F56-9925-07070835ED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248" y="617538"/>
                <a:ext cx="3886200" cy="5191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关于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的边缘分布为</a:t>
                </a:r>
              </a:p>
            </p:txBody>
          </p:sp>
        </mc:Choice>
        <mc:Fallback xmlns="">
          <p:sp>
            <p:nvSpPr>
              <p:cNvPr id="15362" name="Rectangle 2">
                <a:extLst>
                  <a:ext uri="{FF2B5EF4-FFF2-40B4-BE49-F238E27FC236}">
                    <a16:creationId xmlns:a16="http://schemas.microsoft.com/office/drawing/2014/main" id="{47A1B195-13A4-4F56-9925-07070835ED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48" y="617538"/>
                <a:ext cx="3886200" cy="519112"/>
              </a:xfrm>
              <a:prstGeom prst="rect">
                <a:avLst/>
              </a:prstGeom>
              <a:blipFill>
                <a:blip r:embed="rId3"/>
                <a:stretch>
                  <a:fillRect l="-3297" t="-15294" b="-2941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90AA83E8-D9A6-4999-90D6-E0CE7A824CA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3047031"/>
              </p:ext>
            </p:extLst>
          </p:nvPr>
        </p:nvGraphicFramePr>
        <p:xfrm>
          <a:off x="2997398" y="4419600"/>
          <a:ext cx="5530850" cy="161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公式" r:id="rId4" imgW="1752600" imgH="558800" progId="Equation.3">
                  <p:embed/>
                </p:oleObj>
              </mc:Choice>
              <mc:Fallback>
                <p:oleObj name="公式" r:id="rId4" imgW="1752600" imgH="558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7398" y="4419600"/>
                        <a:ext cx="5530850" cy="1614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Line 4">
            <a:extLst>
              <a:ext uri="{FF2B5EF4-FFF2-40B4-BE49-F238E27FC236}">
                <a16:creationId xmlns:a16="http://schemas.microsoft.com/office/drawing/2014/main" id="{4357AF3C-89E9-47DC-B6FD-F799D23F9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7048" y="2217738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620D1B78-410F-414D-9CEC-DA5D754ADD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7048" y="49530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6" name="Line 6">
            <a:extLst>
              <a:ext uri="{FF2B5EF4-FFF2-40B4-BE49-F238E27FC236}">
                <a16:creationId xmlns:a16="http://schemas.microsoft.com/office/drawing/2014/main" id="{ADAF4483-7E04-4CBD-98F4-3DDD1488F9F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448" y="1379538"/>
            <a:ext cx="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367" name="Line 7">
            <a:extLst>
              <a:ext uri="{FF2B5EF4-FFF2-40B4-BE49-F238E27FC236}">
                <a16:creationId xmlns:a16="http://schemas.microsoft.com/office/drawing/2014/main" id="{76333EC3-2978-4A0F-9C38-17ADB4455B8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1448" y="4114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5368" name="Object 8">
            <a:extLst>
              <a:ext uri="{FF2B5EF4-FFF2-40B4-BE49-F238E27FC236}">
                <a16:creationId xmlns:a16="http://schemas.microsoft.com/office/drawing/2014/main" id="{329BFEDF-592A-4707-AF8C-E6D9A7FDC5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1871468"/>
              </p:ext>
            </p:extLst>
          </p:nvPr>
        </p:nvGraphicFramePr>
        <p:xfrm>
          <a:off x="2965648" y="1684338"/>
          <a:ext cx="5638800" cy="156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" name="公式" r:id="rId6" imgW="1752600" imgH="558800" progId="Equation.3">
                  <p:embed/>
                </p:oleObj>
              </mc:Choice>
              <mc:Fallback>
                <p:oleObj name="公式" r:id="rId6" imgW="1752600" imgH="558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5648" y="1684338"/>
                        <a:ext cx="5638800" cy="1566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369" name="Rectangle 9">
                <a:extLst>
                  <a:ext uri="{FF2B5EF4-FFF2-40B4-BE49-F238E27FC236}">
                    <a16:creationId xmlns:a16="http://schemas.microsoft.com/office/drawing/2014/main" id="{F1969652-17B5-4FA0-9528-0E623059D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70248" y="3573016"/>
                <a:ext cx="3328988" cy="5238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关于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𝒀</m:t>
                    </m:r>
                  </m:oMath>
                </a14:m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的边缘分布为</a:t>
                </a:r>
              </a:p>
            </p:txBody>
          </p:sp>
        </mc:Choice>
        <mc:Fallback xmlns="">
          <p:sp>
            <p:nvSpPr>
              <p:cNvPr id="15369" name="Rectangle 9">
                <a:extLst>
                  <a:ext uri="{FF2B5EF4-FFF2-40B4-BE49-F238E27FC236}">
                    <a16:creationId xmlns:a16="http://schemas.microsoft.com/office/drawing/2014/main" id="{F1969652-17B5-4FA0-9528-0E623059D6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0248" y="3573016"/>
                <a:ext cx="3328988" cy="523875"/>
              </a:xfrm>
              <a:prstGeom prst="rect">
                <a:avLst/>
              </a:prstGeom>
              <a:blipFill>
                <a:blip r:embed="rId8"/>
                <a:stretch>
                  <a:fillRect l="-3846" t="-15116" r="-2381" b="-2790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3">
            <a:extLst>
              <a:ext uri="{FF2B5EF4-FFF2-40B4-BE49-F238E27FC236}">
                <a16:creationId xmlns:a16="http://schemas.microsoft.com/office/drawing/2014/main" id="{081E7E58-C76E-48AD-B8EF-5D7E0F44C1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0052772"/>
              </p:ext>
            </p:extLst>
          </p:nvPr>
        </p:nvGraphicFramePr>
        <p:xfrm>
          <a:off x="4485828" y="2852738"/>
          <a:ext cx="662236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9" name="Equation" r:id="rId3" imgW="409590" imgH="228600" progId="Equation.3">
                  <p:embed/>
                </p:oleObj>
              </mc:Choice>
              <mc:Fallback>
                <p:oleObj name="Equation" r:id="rId3" imgW="40959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5828" y="2852738"/>
                        <a:ext cx="662236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>
            <a:extLst>
              <a:ext uri="{FF2B5EF4-FFF2-40B4-BE49-F238E27FC236}">
                <a16:creationId xmlns:a16="http://schemas.microsoft.com/office/drawing/2014/main" id="{7A5EA9EE-C337-439A-8802-4B2119975B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3148532"/>
              </p:ext>
            </p:extLst>
          </p:nvPr>
        </p:nvGraphicFramePr>
        <p:xfrm>
          <a:off x="2589225" y="3463925"/>
          <a:ext cx="5528142" cy="491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0" name="Equation" r:id="rId5" imgW="6172200" imgH="457200" progId="Equation.3">
                  <p:embed/>
                </p:oleObj>
              </mc:Choice>
              <mc:Fallback>
                <p:oleObj name="Equation" r:id="rId5" imgW="6172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9225" y="3463925"/>
                        <a:ext cx="5528142" cy="4919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5" name="Object 5">
            <a:extLst>
              <a:ext uri="{FF2B5EF4-FFF2-40B4-BE49-F238E27FC236}">
                <a16:creationId xmlns:a16="http://schemas.microsoft.com/office/drawing/2014/main" id="{3C00E740-8794-4F79-8C89-05261E6303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692419"/>
              </p:ext>
            </p:extLst>
          </p:nvPr>
        </p:nvGraphicFramePr>
        <p:xfrm>
          <a:off x="1763265" y="2781300"/>
          <a:ext cx="2590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name="Equation" r:id="rId7" imgW="2581200" imgH="419190" progId="Equation.3">
                  <p:embed/>
                </p:oleObj>
              </mc:Choice>
              <mc:Fallback>
                <p:oleObj name="Equation" r:id="rId7" imgW="2581200" imgH="41919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265" y="2781300"/>
                        <a:ext cx="2590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7" name="Text Box 7">
            <a:extLst>
              <a:ext uri="{FF2B5EF4-FFF2-40B4-BE49-F238E27FC236}">
                <a16:creationId xmlns:a16="http://schemas.microsoft.com/office/drawing/2014/main" id="{088B55CF-2F0C-474D-BBE6-FBD8663385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8328" y="1484313"/>
            <a:ext cx="76962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若离散型随机变量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的联合分布律为</a:t>
            </a:r>
          </a:p>
        </p:txBody>
      </p:sp>
      <p:graphicFrame>
        <p:nvGraphicFramePr>
          <p:cNvPr id="133128" name="Object 8">
            <a:extLst>
              <a:ext uri="{FF2B5EF4-FFF2-40B4-BE49-F238E27FC236}">
                <a16:creationId xmlns:a16="http://schemas.microsoft.com/office/drawing/2014/main" id="{6BA73DCB-8F2F-442D-AD5D-20F33E805F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9852195"/>
              </p:ext>
            </p:extLst>
          </p:nvPr>
        </p:nvGraphicFramePr>
        <p:xfrm>
          <a:off x="2339528" y="2133600"/>
          <a:ext cx="51943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2" name="Equation" r:id="rId9" imgW="5194300" imgH="469900" progId="Equation.3">
                  <p:embed/>
                </p:oleObj>
              </mc:Choice>
              <mc:Fallback>
                <p:oleObj name="Equation" r:id="rId9" imgW="51943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528" y="2133600"/>
                        <a:ext cx="51943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9" name="Object 9">
            <a:extLst>
              <a:ext uri="{FF2B5EF4-FFF2-40B4-BE49-F238E27FC236}">
                <a16:creationId xmlns:a16="http://schemas.microsoft.com/office/drawing/2014/main" id="{50592896-F0EC-4C39-83E9-A67445B78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3436770"/>
              </p:ext>
            </p:extLst>
          </p:nvPr>
        </p:nvGraphicFramePr>
        <p:xfrm>
          <a:off x="1763265" y="4087678"/>
          <a:ext cx="2441329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3" name="Equation" r:id="rId11" imgW="1015920" imgH="241200" progId="Equation.DSMT4">
                  <p:embed/>
                </p:oleObj>
              </mc:Choice>
              <mc:Fallback>
                <p:oleObj name="Equation" r:id="rId11" imgW="1015920" imgH="241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265" y="4087678"/>
                        <a:ext cx="2441329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9">
            <a:extLst>
              <a:ext uri="{FF2B5EF4-FFF2-40B4-BE49-F238E27FC236}">
                <a16:creationId xmlns:a16="http://schemas.microsoft.com/office/drawing/2014/main" id="{F954EB38-FA3D-4AD8-8128-99DF3FF24FE4}"/>
              </a:ext>
            </a:extLst>
          </p:cNvPr>
          <p:cNvSpPr txBox="1">
            <a:spLocks noChangeArrowheads="1"/>
          </p:cNvSpPr>
          <p:nvPr/>
        </p:nvSpPr>
        <p:spPr>
          <a:xfrm>
            <a:off x="1188020" y="577435"/>
            <a:ext cx="8064500" cy="708025"/>
          </a:xfrm>
          <a:prstGeom prst="rect">
            <a:avLst/>
          </a:prstGeom>
          <a:noFill/>
          <a:ln/>
        </p:spPr>
        <p:txBody>
          <a:bodyPr>
            <a:spAutoFit/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4000" b="1" kern="0" dirty="0">
                <a:solidFill>
                  <a:schemeClr val="tx1"/>
                </a:solidFill>
              </a:rPr>
              <a:t>三、二维离散型随机变量的独立性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Text Box 2">
            <a:extLst>
              <a:ext uri="{FF2B5EF4-FFF2-40B4-BE49-F238E27FC236}">
                <a16:creationId xmlns:a16="http://schemas.microsoft.com/office/drawing/2014/main" id="{674F614D-E172-4950-A42D-5367FCD8F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533" y="3188637"/>
            <a:ext cx="411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因为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与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相互独立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6CA4B0C7-EA29-4971-8383-CE54DD6780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1583" y="3174349"/>
            <a:ext cx="7429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143364" name="Rectangle 4">
            <a:extLst>
              <a:ext uri="{FF2B5EF4-FFF2-40B4-BE49-F238E27FC236}">
                <a16:creationId xmlns:a16="http://schemas.microsoft.com/office/drawing/2014/main" id="{90C0615C-B4CB-49B6-9AFD-1AA950E52A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8333" y="3174349"/>
            <a:ext cx="10541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所以</a:t>
            </a:r>
          </a:p>
        </p:txBody>
      </p:sp>
      <p:sp>
        <p:nvSpPr>
          <p:cNvPr id="17413" name="Text Box 5">
            <a:extLst>
              <a:ext uri="{FF2B5EF4-FFF2-40B4-BE49-F238E27FC236}">
                <a16:creationId xmlns:a16="http://schemas.microsoft.com/office/drawing/2014/main" id="{D390F726-734B-4D2D-85B6-1CDD7F0BC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296" y="2488549"/>
            <a:ext cx="54054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</a:rPr>
              <a:t>求随机变量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</a:rPr>
              <a:t>的分布律</a:t>
            </a:r>
            <a:r>
              <a:rPr kumimoji="1" lang="en-US" altLang="zh-CN" sz="2800" b="1">
                <a:latin typeface="Times New Roman" panose="02020603050405020304" pitchFamily="18" charset="0"/>
              </a:rPr>
              <a:t>.</a:t>
            </a:r>
          </a:p>
        </p:txBody>
      </p:sp>
      <p:grpSp>
        <p:nvGrpSpPr>
          <p:cNvPr id="17414" name="Group 6">
            <a:extLst>
              <a:ext uri="{FF2B5EF4-FFF2-40B4-BE49-F238E27FC236}">
                <a16:creationId xmlns:a16="http://schemas.microsoft.com/office/drawing/2014/main" id="{CCCDF0D6-EECE-4F7F-8829-47A90541F23B}"/>
              </a:ext>
            </a:extLst>
          </p:cNvPr>
          <p:cNvGrpSpPr>
            <a:grpSpLocks/>
          </p:cNvGrpSpPr>
          <p:nvPr/>
        </p:nvGrpSpPr>
        <p:grpSpPr bwMode="auto">
          <a:xfrm>
            <a:off x="1467296" y="735949"/>
            <a:ext cx="7569200" cy="1535113"/>
            <a:chOff x="576" y="528"/>
            <a:chExt cx="4768" cy="967"/>
          </a:xfrm>
        </p:grpSpPr>
        <p:sp>
          <p:nvSpPr>
            <p:cNvPr id="17424" name="Text Box 7">
              <a:extLst>
                <a:ext uri="{FF2B5EF4-FFF2-40B4-BE49-F238E27FC236}">
                  <a16:creationId xmlns:a16="http://schemas.microsoft.com/office/drawing/2014/main" id="{FCF6E67A-546F-40B2-87CF-CCCE99131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528"/>
              <a:ext cx="4768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800" b="1">
                  <a:latin typeface="Times New Roman" panose="02020603050405020304" pitchFamily="18" charset="0"/>
                  <a:ea typeface="黑体" panose="02010609060101010101" pitchFamily="49" charset="-122"/>
                </a:rPr>
                <a:t>5</a:t>
              </a:r>
              <a:r>
                <a:rPr kumimoji="1" lang="en-US" altLang="zh-CN" sz="2800" b="1">
                  <a:latin typeface="Times New Roman" panose="02020603050405020304" pitchFamily="18" charset="0"/>
                </a:rPr>
                <a:t>   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设两个独立的随机变量 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X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与</a:t>
              </a:r>
              <a:r>
                <a:rPr kumimoji="1" lang="en-US" altLang="zh-CN" sz="2800" b="1" i="1">
                  <a:latin typeface="Times New Roman" panose="02020603050405020304" pitchFamily="18" charset="0"/>
                </a:rPr>
                <a:t>Y </a:t>
              </a:r>
              <a:r>
                <a:rPr kumimoji="1" lang="zh-CN" altLang="en-US" sz="2800" b="1">
                  <a:latin typeface="Times New Roman" panose="02020603050405020304" pitchFamily="18" charset="0"/>
                </a:rPr>
                <a:t>的分布律为</a:t>
              </a:r>
            </a:p>
          </p:txBody>
        </p:sp>
        <p:grpSp>
          <p:nvGrpSpPr>
            <p:cNvPr id="17425" name="Group 8">
              <a:extLst>
                <a:ext uri="{FF2B5EF4-FFF2-40B4-BE49-F238E27FC236}">
                  <a16:creationId xmlns:a16="http://schemas.microsoft.com/office/drawing/2014/main" id="{45BA86C1-6D83-477E-A5C7-40234510E4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912"/>
              <a:ext cx="3888" cy="583"/>
              <a:chOff x="864" y="912"/>
              <a:chExt cx="3888" cy="583"/>
            </a:xfrm>
          </p:grpSpPr>
          <p:sp>
            <p:nvSpPr>
              <p:cNvPr id="17426" name="Line 9">
                <a:extLst>
                  <a:ext uri="{FF2B5EF4-FFF2-40B4-BE49-F238E27FC236}">
                    <a16:creationId xmlns:a16="http://schemas.microsoft.com/office/drawing/2014/main" id="{E00FA538-1278-4E07-AACC-6FEC725946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64" y="1200"/>
                <a:ext cx="1776" cy="0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27" name="Line 10">
                <a:extLst>
                  <a:ext uri="{FF2B5EF4-FFF2-40B4-BE49-F238E27FC236}">
                    <a16:creationId xmlns:a16="http://schemas.microsoft.com/office/drawing/2014/main" id="{CB78944D-6558-4281-8604-B0A77117CA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912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aphicFrame>
            <p:nvGraphicFramePr>
              <p:cNvPr id="17428" name="Object 11">
                <a:extLst>
                  <a:ext uri="{FF2B5EF4-FFF2-40B4-BE49-F238E27FC236}">
                    <a16:creationId xmlns:a16="http://schemas.microsoft.com/office/drawing/2014/main" id="{52316A8B-5926-4F84-AE1D-5FC07FCB778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960"/>
              <a:ext cx="224" cy="18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7" name="Equation" r:id="rId3" imgW="355446" imgH="291973" progId="Equation.3">
                      <p:embed/>
                    </p:oleObj>
                  </mc:Choice>
                  <mc:Fallback>
                    <p:oleObj name="Equation" r:id="rId3" imgW="355446" imgH="291973" progId="Equation.3">
                      <p:embed/>
                      <p:pic>
                        <p:nvPicPr>
                          <p:cNvPr id="0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960"/>
                            <a:ext cx="224" cy="18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12">
                <a:extLst>
                  <a:ext uri="{FF2B5EF4-FFF2-40B4-BE49-F238E27FC236}">
                    <a16:creationId xmlns:a16="http://schemas.microsoft.com/office/drawing/2014/main" id="{82E4DE08-454B-48F9-AA4C-E19C9BA4B49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08" y="1200"/>
              <a:ext cx="255" cy="2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8" name="Equation" r:id="rId5" imgW="406224" imgH="418918" progId="Equation.3">
                      <p:embed/>
                    </p:oleObj>
                  </mc:Choice>
                  <mc:Fallback>
                    <p:oleObj name="Equation" r:id="rId5" imgW="406224" imgH="418918" progId="Equation.3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08" y="1200"/>
                            <a:ext cx="255" cy="26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0" name="Object 13">
                <a:extLst>
                  <a:ext uri="{FF2B5EF4-FFF2-40B4-BE49-F238E27FC236}">
                    <a16:creationId xmlns:a16="http://schemas.microsoft.com/office/drawing/2014/main" id="{7D8CCD91-3BF0-4895-A899-A997C5759FE2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36" y="960"/>
              <a:ext cx="951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09" name="Equation" r:id="rId7" imgW="1054100" imgH="393700" progId="Equation.3">
                      <p:embed/>
                    </p:oleObj>
                  </mc:Choice>
                  <mc:Fallback>
                    <p:oleObj name="Equation" r:id="rId7" imgW="1054100" imgH="393700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36" y="960"/>
                            <a:ext cx="951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31" name="Object 14">
                <a:extLst>
                  <a:ext uri="{FF2B5EF4-FFF2-40B4-BE49-F238E27FC236}">
                    <a16:creationId xmlns:a16="http://schemas.microsoft.com/office/drawing/2014/main" id="{A6FD0348-A3BC-4EB0-9BB1-AD85A9B5DCA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88" y="1248"/>
              <a:ext cx="1016" cy="24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5410" name="Equation" r:id="rId9" imgW="1612900" imgH="393700" progId="Equation.3">
                      <p:embed/>
                    </p:oleObj>
                  </mc:Choice>
                  <mc:Fallback>
                    <p:oleObj name="Equation" r:id="rId9" imgW="1612900" imgH="3937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88" y="1248"/>
                            <a:ext cx="1016" cy="24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pSp>
            <p:nvGrpSpPr>
              <p:cNvPr id="17432" name="Group 15">
                <a:extLst>
                  <a:ext uri="{FF2B5EF4-FFF2-40B4-BE49-F238E27FC236}">
                    <a16:creationId xmlns:a16="http://schemas.microsoft.com/office/drawing/2014/main" id="{DCC66669-A986-4F42-8FA1-DA48008A57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960"/>
                <a:ext cx="1776" cy="531"/>
                <a:chOff x="2976" y="960"/>
                <a:chExt cx="1776" cy="531"/>
              </a:xfrm>
            </p:grpSpPr>
            <p:sp>
              <p:nvSpPr>
                <p:cNvPr id="17433" name="Line 16">
                  <a:extLst>
                    <a:ext uri="{FF2B5EF4-FFF2-40B4-BE49-F238E27FC236}">
                      <a16:creationId xmlns:a16="http://schemas.microsoft.com/office/drawing/2014/main" id="{3BF4F57A-9314-491C-85B2-79F89821AB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6" y="1200"/>
                  <a:ext cx="1776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grpSp>
              <p:nvGrpSpPr>
                <p:cNvPr id="17434" name="Group 17">
                  <a:extLst>
                    <a:ext uri="{FF2B5EF4-FFF2-40B4-BE49-F238E27FC236}">
                      <a16:creationId xmlns:a16="http://schemas.microsoft.com/office/drawing/2014/main" id="{C0C311DC-892D-4019-90E0-02235DFCAD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72" y="960"/>
                  <a:ext cx="1553" cy="531"/>
                  <a:chOff x="3072" y="960"/>
                  <a:chExt cx="1553" cy="531"/>
                </a:xfrm>
              </p:grpSpPr>
              <p:sp>
                <p:nvSpPr>
                  <p:cNvPr id="17435" name="Line 18">
                    <a:extLst>
                      <a:ext uri="{FF2B5EF4-FFF2-40B4-BE49-F238E27FC236}">
                        <a16:creationId xmlns:a16="http://schemas.microsoft.com/office/drawing/2014/main" id="{D59F4071-09FF-464A-9817-917D84A492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00" y="960"/>
                    <a:ext cx="0" cy="528"/>
                  </a:xfrm>
                  <a:prstGeom prst="line">
                    <a:avLst/>
                  </a:prstGeom>
                  <a:noFill/>
                  <a:ln w="28575">
                    <a:solidFill>
                      <a:srgbClr val="008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graphicFrame>
                <p:nvGraphicFramePr>
                  <p:cNvPr id="17436" name="Object 19">
                    <a:extLst>
                      <a:ext uri="{FF2B5EF4-FFF2-40B4-BE49-F238E27FC236}">
                        <a16:creationId xmlns:a16="http://schemas.microsoft.com/office/drawing/2014/main" id="{D1A2B3A9-A39A-4861-B1A4-64629B0868B4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112" y="960"/>
                  <a:ext cx="175" cy="18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11" name="Equation" r:id="rId11" imgW="279279" imgH="291973" progId="Equation.3">
                          <p:embed/>
                        </p:oleObj>
                      </mc:Choice>
                      <mc:Fallback>
                        <p:oleObj name="Equation" r:id="rId11" imgW="279279" imgH="291973" progId="Equation.3">
                          <p:embed/>
                          <p:pic>
                            <p:nvPicPr>
                              <p:cNvPr id="0" name="Object 19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112" y="960"/>
                                <a:ext cx="175" cy="183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37" name="Object 20">
                    <a:extLst>
                      <a:ext uri="{FF2B5EF4-FFF2-40B4-BE49-F238E27FC236}">
                        <a16:creationId xmlns:a16="http://schemas.microsoft.com/office/drawing/2014/main" id="{EA0D91E9-64BD-46AB-9060-59A3569F2E8A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072" y="1200"/>
                  <a:ext cx="231" cy="26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12" name="Equation" r:id="rId13" imgW="368300" imgH="419100" progId="Equation.3">
                          <p:embed/>
                        </p:oleObj>
                      </mc:Choice>
                      <mc:Fallback>
                        <p:oleObj name="Equation" r:id="rId13" imgW="368300" imgH="419100" progId="Equation.3">
                          <p:embed/>
                          <p:pic>
                            <p:nvPicPr>
                              <p:cNvPr id="0" name="Object 20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4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072" y="1200"/>
                                <a:ext cx="231" cy="264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38" name="Object 21">
                    <a:extLst>
                      <a:ext uri="{FF2B5EF4-FFF2-40B4-BE49-F238E27FC236}">
                        <a16:creationId xmlns:a16="http://schemas.microsoft.com/office/drawing/2014/main" id="{BEBF5BB4-DA3C-49BA-8CAC-F248FD5AF0E9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35" y="960"/>
                  <a:ext cx="916" cy="2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13" name="Equation" r:id="rId15" imgW="1091726" imgH="393529" progId="Equation.3">
                          <p:embed/>
                        </p:oleObj>
                      </mc:Choice>
                      <mc:Fallback>
                        <p:oleObj name="Equation" r:id="rId15" imgW="1091726" imgH="393529" progId="Equation.3">
                          <p:embed/>
                          <p:pic>
                            <p:nvPicPr>
                              <p:cNvPr id="0" name="Object 21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6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35" y="960"/>
                                <a:ext cx="916" cy="24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  <p:graphicFrame>
                <p:nvGraphicFramePr>
                  <p:cNvPr id="17439" name="Object 22">
                    <a:extLst>
                      <a:ext uri="{FF2B5EF4-FFF2-40B4-BE49-F238E27FC236}">
                        <a16:creationId xmlns:a16="http://schemas.microsoft.com/office/drawing/2014/main" id="{E0D4BAEE-FE2A-4DB2-A9D3-AB2A5AAF685B}"/>
                      </a:ext>
                    </a:extLst>
                  </p:cNvPr>
                  <p:cNvGraphicFramePr>
                    <a:graphicFrameLocks noChangeAspect="1"/>
                  </p:cNvGraphicFramePr>
                  <p:nvPr/>
                </p:nvGraphicFramePr>
                <p:xfrm>
                  <a:off x="3609" y="1244"/>
                  <a:ext cx="1016" cy="247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5414" name="Equation" r:id="rId17" imgW="1612900" imgH="393700" progId="Equation.3">
                          <p:embed/>
                        </p:oleObj>
                      </mc:Choice>
                      <mc:Fallback>
                        <p:oleObj name="Equation" r:id="rId17" imgW="1612900" imgH="393700" progId="Equation.3">
                          <p:embed/>
                          <p:pic>
                            <p:nvPicPr>
                              <p:cNvPr id="0" name="Object 22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18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3609" y="1244"/>
                                <a:ext cx="1016" cy="247"/>
                              </a:xfrm>
                              <a:prstGeom prst="rect">
                                <a:avLst/>
                              </a:prstGeom>
                              <a:noFill/>
                              <a:ln>
                                <a:noFill/>
                              </a:ln>
                              <a:effectLst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  <a:ext uri="{91240B29-F687-4F45-9708-019B960494DF}">
                                  <a14:hiddenLine xmlns:a14="http://schemas.microsoft.com/office/drawing/2010/main" w="9525">
                                    <a:solidFill>
                                      <a:srgbClr val="000000"/>
                                    </a:solidFill>
                                    <a:miter lim="800000"/>
                                    <a:headEnd/>
                                    <a:tailEnd/>
                                  </a14:hiddenLine>
                                </a:ext>
                                <a:ext uri="{AF507438-7753-43E0-B8FC-AC1667EBCBE1}">
                                  <a14:hiddenEffects xmlns:a14="http://schemas.microsoft.com/office/drawing/2010/main">
                                    <a:effectLst>
                                      <a:outerShdw dist="35921" dir="2700000" algn="ctr" rotWithShape="0">
                                        <a:srgbClr val="808080"/>
                                      </a:outerShdw>
                                    </a:effectLst>
                                  </a14:hiddenEffects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</p:grpSp>
      </p:grpSp>
      <p:graphicFrame>
        <p:nvGraphicFramePr>
          <p:cNvPr id="143383" name="Object 23">
            <a:extLst>
              <a:ext uri="{FF2B5EF4-FFF2-40B4-BE49-F238E27FC236}">
                <a16:creationId xmlns:a16="http://schemas.microsoft.com/office/drawing/2014/main" id="{444146F0-EE07-434E-8E40-ED25DA8DCE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0611044"/>
              </p:ext>
            </p:extLst>
          </p:nvPr>
        </p:nvGraphicFramePr>
        <p:xfrm>
          <a:off x="2083246" y="3966512"/>
          <a:ext cx="5500687" cy="468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name="Equation" r:id="rId19" imgW="6654800" imgH="469900" progId="Equation.3">
                  <p:embed/>
                </p:oleObj>
              </mc:Choice>
              <mc:Fallback>
                <p:oleObj name="Equation" r:id="rId19" imgW="6654800" imgH="4699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3246" y="3966512"/>
                        <a:ext cx="5500687" cy="468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84" name="Object 24">
            <a:extLst>
              <a:ext uri="{FF2B5EF4-FFF2-40B4-BE49-F238E27FC236}">
                <a16:creationId xmlns:a16="http://schemas.microsoft.com/office/drawing/2014/main" id="{420F92D4-9C40-4895-A68F-9D106D6E68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3547419"/>
              </p:ext>
            </p:extLst>
          </p:nvPr>
        </p:nvGraphicFramePr>
        <p:xfrm>
          <a:off x="1576833" y="5538137"/>
          <a:ext cx="4443413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name="Equation" r:id="rId21" imgW="5372100" imgH="381000" progId="Equation.3">
                  <p:embed/>
                </p:oleObj>
              </mc:Choice>
              <mc:Fallback>
                <p:oleObj name="Equation" r:id="rId21" imgW="5372100" imgH="3810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833" y="5538137"/>
                        <a:ext cx="4443413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85" name="Group 25">
            <a:extLst>
              <a:ext uri="{FF2B5EF4-FFF2-40B4-BE49-F238E27FC236}">
                <a16:creationId xmlns:a16="http://schemas.microsoft.com/office/drawing/2014/main" id="{75A42B98-7B23-43E7-93F1-BA20848C9ED1}"/>
              </a:ext>
            </a:extLst>
          </p:cNvPr>
          <p:cNvGrpSpPr>
            <a:grpSpLocks/>
          </p:cNvGrpSpPr>
          <p:nvPr/>
        </p:nvGrpSpPr>
        <p:grpSpPr bwMode="auto">
          <a:xfrm>
            <a:off x="6072633" y="5538137"/>
            <a:ext cx="2552700" cy="368300"/>
            <a:chOff x="3408" y="960"/>
            <a:chExt cx="1608" cy="232"/>
          </a:xfrm>
        </p:grpSpPr>
        <p:graphicFrame>
          <p:nvGraphicFramePr>
            <p:cNvPr id="17422" name="Object 26">
              <a:extLst>
                <a:ext uri="{FF2B5EF4-FFF2-40B4-BE49-F238E27FC236}">
                  <a16:creationId xmlns:a16="http://schemas.microsoft.com/office/drawing/2014/main" id="{50C3C28C-13B2-4EE0-8AFB-6700976E9AA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960"/>
            <a:ext cx="9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7" name="Equation" r:id="rId23" imgW="1511300" imgH="317500" progId="Equation.3">
                    <p:embed/>
                  </p:oleObj>
                </mc:Choice>
                <mc:Fallback>
                  <p:oleObj name="Equation" r:id="rId23" imgW="1511300" imgH="3175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960"/>
                          <a:ext cx="9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3" name="Object 27">
              <a:extLst>
                <a:ext uri="{FF2B5EF4-FFF2-40B4-BE49-F238E27FC236}">
                  <a16:creationId xmlns:a16="http://schemas.microsoft.com/office/drawing/2014/main" id="{0A5BAA7F-AE4C-41F1-A8E7-7E6F4AF2A5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960"/>
            <a:ext cx="6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18" name="Equation" r:id="rId25" imgW="1028700" imgH="368300" progId="Equation.3">
                    <p:embed/>
                  </p:oleObj>
                </mc:Choice>
                <mc:Fallback>
                  <p:oleObj name="Equation" r:id="rId25" imgW="1028700" imgH="3683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960"/>
                          <a:ext cx="6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3388" name="Object 28">
            <a:extLst>
              <a:ext uri="{FF2B5EF4-FFF2-40B4-BE49-F238E27FC236}">
                <a16:creationId xmlns:a16="http://schemas.microsoft.com/office/drawing/2014/main" id="{16C941F2-A4CC-4348-92A3-5A4E3FE097B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917376"/>
              </p:ext>
            </p:extLst>
          </p:nvPr>
        </p:nvGraphicFramePr>
        <p:xfrm>
          <a:off x="1576833" y="4776137"/>
          <a:ext cx="4452938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9" name="Equation" r:id="rId27" imgW="5384800" imgH="381000" progId="Equation.3">
                  <p:embed/>
                </p:oleObj>
              </mc:Choice>
              <mc:Fallback>
                <p:oleObj name="Equation" r:id="rId27" imgW="5384800" imgH="38100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833" y="4776137"/>
                        <a:ext cx="4452938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389" name="Group 29">
            <a:extLst>
              <a:ext uri="{FF2B5EF4-FFF2-40B4-BE49-F238E27FC236}">
                <a16:creationId xmlns:a16="http://schemas.microsoft.com/office/drawing/2014/main" id="{C5EA773C-A9D2-4F42-8073-4380738C9257}"/>
              </a:ext>
            </a:extLst>
          </p:cNvPr>
          <p:cNvGrpSpPr>
            <a:grpSpLocks/>
          </p:cNvGrpSpPr>
          <p:nvPr/>
        </p:nvGrpSpPr>
        <p:grpSpPr bwMode="auto">
          <a:xfrm>
            <a:off x="6072633" y="4776137"/>
            <a:ext cx="2552700" cy="368300"/>
            <a:chOff x="3408" y="480"/>
            <a:chExt cx="1608" cy="232"/>
          </a:xfrm>
        </p:grpSpPr>
        <p:graphicFrame>
          <p:nvGraphicFramePr>
            <p:cNvPr id="17420" name="Object 30">
              <a:extLst>
                <a:ext uri="{FF2B5EF4-FFF2-40B4-BE49-F238E27FC236}">
                  <a16:creationId xmlns:a16="http://schemas.microsoft.com/office/drawing/2014/main" id="{FD0DF8BC-6772-4804-B37E-DFF5F693267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480"/>
            <a:ext cx="95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0" name="Equation" r:id="rId29" imgW="1511300" imgH="317500" progId="Equation.3">
                    <p:embed/>
                  </p:oleObj>
                </mc:Choice>
                <mc:Fallback>
                  <p:oleObj name="Equation" r:id="rId29" imgW="1511300" imgH="3175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480"/>
                          <a:ext cx="95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1" name="Object 31">
              <a:extLst>
                <a:ext uri="{FF2B5EF4-FFF2-40B4-BE49-F238E27FC236}">
                  <a16:creationId xmlns:a16="http://schemas.microsoft.com/office/drawing/2014/main" id="{5E545349-26BA-46C3-8BE1-AA0A6871FD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480"/>
            <a:ext cx="6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421" name="Equation" r:id="rId31" imgW="1028700" imgH="368300" progId="Equation.3">
                    <p:embed/>
                  </p:oleObj>
                </mc:Choice>
                <mc:Fallback>
                  <p:oleObj name="Equation" r:id="rId31" imgW="1028700" imgH="3683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480"/>
                          <a:ext cx="6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43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3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2" grpId="0" autoUpdateAnimBg="0"/>
      <p:bldP spid="143363" grpId="0" autoUpdateAnimBg="0"/>
      <p:bldP spid="143364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>
            <a:extLst>
              <a:ext uri="{FF2B5EF4-FFF2-40B4-BE49-F238E27FC236}">
                <a16:creationId xmlns:a16="http://schemas.microsoft.com/office/drawing/2014/main" id="{57931DB4-8FF2-46FC-8571-5C407F47FB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125933"/>
              </p:ext>
            </p:extLst>
          </p:nvPr>
        </p:nvGraphicFramePr>
        <p:xfrm>
          <a:off x="1555948" y="849412"/>
          <a:ext cx="4505325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4" name="Equation" r:id="rId3" imgW="5448300" imgH="381000" progId="Equation.3">
                  <p:embed/>
                </p:oleObj>
              </mc:Choice>
              <mc:Fallback>
                <p:oleObj name="Equation" r:id="rId3" imgW="5448300" imgH="381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48" y="849412"/>
                        <a:ext cx="4505325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87" name="Group 3">
            <a:extLst>
              <a:ext uri="{FF2B5EF4-FFF2-40B4-BE49-F238E27FC236}">
                <a16:creationId xmlns:a16="http://schemas.microsoft.com/office/drawing/2014/main" id="{18C8E598-7F56-40A0-90F9-FA124A5AD979}"/>
              </a:ext>
            </a:extLst>
          </p:cNvPr>
          <p:cNvGrpSpPr>
            <a:grpSpLocks/>
          </p:cNvGrpSpPr>
          <p:nvPr/>
        </p:nvGrpSpPr>
        <p:grpSpPr bwMode="auto">
          <a:xfrm>
            <a:off x="6051748" y="836712"/>
            <a:ext cx="2552700" cy="368300"/>
            <a:chOff x="3408" y="1440"/>
            <a:chExt cx="1608" cy="232"/>
          </a:xfrm>
        </p:grpSpPr>
        <p:graphicFrame>
          <p:nvGraphicFramePr>
            <p:cNvPr id="18454" name="Object 4">
              <a:extLst>
                <a:ext uri="{FF2B5EF4-FFF2-40B4-BE49-F238E27FC236}">
                  <a16:creationId xmlns:a16="http://schemas.microsoft.com/office/drawing/2014/main" id="{89F3428A-A948-4F6B-ABA7-065D1E4D176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440"/>
            <a:ext cx="944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5" name="Equation" r:id="rId5" imgW="1497950" imgH="317362" progId="Equation.3">
                    <p:embed/>
                  </p:oleObj>
                </mc:Choice>
                <mc:Fallback>
                  <p:oleObj name="Equation" r:id="rId5" imgW="1497950" imgH="317362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440"/>
                          <a:ext cx="944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5" name="Object 5">
              <a:extLst>
                <a:ext uri="{FF2B5EF4-FFF2-40B4-BE49-F238E27FC236}">
                  <a16:creationId xmlns:a16="http://schemas.microsoft.com/office/drawing/2014/main" id="{8A642798-23E3-46E7-AB8E-A4102EA8B67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68" y="1440"/>
            <a:ext cx="64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6" name="Equation" r:id="rId7" imgW="1028700" imgH="368300" progId="Equation.3">
                    <p:embed/>
                  </p:oleObj>
                </mc:Choice>
                <mc:Fallback>
                  <p:oleObj name="Equation" r:id="rId7" imgW="1028700" imgH="36830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68" y="1440"/>
                          <a:ext cx="64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390" name="Object 6">
            <a:extLst>
              <a:ext uri="{FF2B5EF4-FFF2-40B4-BE49-F238E27FC236}">
                <a16:creationId xmlns:a16="http://schemas.microsoft.com/office/drawing/2014/main" id="{B8A174B5-ACFB-45D6-8763-026C4CCC3B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0740229"/>
              </p:ext>
            </p:extLst>
          </p:nvPr>
        </p:nvGraphicFramePr>
        <p:xfrm>
          <a:off x="1555948" y="1665387"/>
          <a:ext cx="4495800" cy="379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37" name="Equation" r:id="rId9" imgW="5435600" imgH="381000" progId="Equation.3">
                  <p:embed/>
                </p:oleObj>
              </mc:Choice>
              <mc:Fallback>
                <p:oleObj name="Equation" r:id="rId9" imgW="5435600" imgH="381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48" y="1665387"/>
                        <a:ext cx="4495800" cy="379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91" name="Group 7">
            <a:extLst>
              <a:ext uri="{FF2B5EF4-FFF2-40B4-BE49-F238E27FC236}">
                <a16:creationId xmlns:a16="http://schemas.microsoft.com/office/drawing/2014/main" id="{9053AB2A-19A3-48A4-8702-D94BB06186DD}"/>
              </a:ext>
            </a:extLst>
          </p:cNvPr>
          <p:cNvGrpSpPr>
            <a:grpSpLocks/>
          </p:cNvGrpSpPr>
          <p:nvPr/>
        </p:nvGrpSpPr>
        <p:grpSpPr bwMode="auto">
          <a:xfrm>
            <a:off x="6051748" y="1652687"/>
            <a:ext cx="2476500" cy="317500"/>
            <a:chOff x="3408" y="1920"/>
            <a:chExt cx="1560" cy="200"/>
          </a:xfrm>
        </p:grpSpPr>
        <p:graphicFrame>
          <p:nvGraphicFramePr>
            <p:cNvPr id="18452" name="Object 8">
              <a:extLst>
                <a:ext uri="{FF2B5EF4-FFF2-40B4-BE49-F238E27FC236}">
                  <a16:creationId xmlns:a16="http://schemas.microsoft.com/office/drawing/2014/main" id="{59E08DA8-4582-4472-9F40-CCD0B0F25FD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920"/>
            <a:ext cx="912" cy="1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8" name="Equation" r:id="rId11" imgW="1497950" imgH="317362" progId="Equation.3">
                    <p:embed/>
                  </p:oleObj>
                </mc:Choice>
                <mc:Fallback>
                  <p:oleObj name="Equation" r:id="rId11" imgW="1497950" imgH="317362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920"/>
                          <a:ext cx="912" cy="19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3" name="Object 9">
              <a:extLst>
                <a:ext uri="{FF2B5EF4-FFF2-40B4-BE49-F238E27FC236}">
                  <a16:creationId xmlns:a16="http://schemas.microsoft.com/office/drawing/2014/main" id="{69890260-19A6-4F18-A179-EEE9FF808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0" y="1920"/>
            <a:ext cx="64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39" name="Equation" r:id="rId13" imgW="1028254" imgH="317362" progId="Equation.3">
                    <p:embed/>
                  </p:oleObj>
                </mc:Choice>
                <mc:Fallback>
                  <p:oleObj name="Equation" r:id="rId13" imgW="1028254" imgH="317362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1920"/>
                          <a:ext cx="64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4394" name="Object 10">
            <a:extLst>
              <a:ext uri="{FF2B5EF4-FFF2-40B4-BE49-F238E27FC236}">
                <a16:creationId xmlns:a16="http://schemas.microsoft.com/office/drawing/2014/main" id="{4272F4C3-EEF5-4F9D-B4EE-483605010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7208929"/>
              </p:ext>
            </p:extLst>
          </p:nvPr>
        </p:nvGraphicFramePr>
        <p:xfrm>
          <a:off x="1555948" y="2414687"/>
          <a:ext cx="4648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15" imgW="4648200" imgH="431800" progId="Equation.3">
                  <p:embed/>
                </p:oleObj>
              </mc:Choice>
              <mc:Fallback>
                <p:oleObj name="Equation" r:id="rId15" imgW="4648200" imgH="431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948" y="2414687"/>
                        <a:ext cx="4648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4395" name="Group 11">
            <a:extLst>
              <a:ext uri="{FF2B5EF4-FFF2-40B4-BE49-F238E27FC236}">
                <a16:creationId xmlns:a16="http://schemas.microsoft.com/office/drawing/2014/main" id="{B4CC67D6-5680-4684-8843-3593BB679AFB}"/>
              </a:ext>
            </a:extLst>
          </p:cNvPr>
          <p:cNvGrpSpPr>
            <a:grpSpLocks/>
          </p:cNvGrpSpPr>
          <p:nvPr/>
        </p:nvGrpSpPr>
        <p:grpSpPr bwMode="auto">
          <a:xfrm>
            <a:off x="3232348" y="3198912"/>
            <a:ext cx="3273425" cy="1600200"/>
            <a:chOff x="1632" y="2592"/>
            <a:chExt cx="2062" cy="1008"/>
          </a:xfrm>
        </p:grpSpPr>
        <p:sp>
          <p:nvSpPr>
            <p:cNvPr id="18440" name="Line 12">
              <a:extLst>
                <a:ext uri="{FF2B5EF4-FFF2-40B4-BE49-F238E27FC236}">
                  <a16:creationId xmlns:a16="http://schemas.microsoft.com/office/drawing/2014/main" id="{611FA546-598A-4425-9071-84E8ABC28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976"/>
              <a:ext cx="2062" cy="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41" name="Line 13">
              <a:extLst>
                <a:ext uri="{FF2B5EF4-FFF2-40B4-BE49-F238E27FC236}">
                  <a16:creationId xmlns:a16="http://schemas.microsoft.com/office/drawing/2014/main" id="{036A1CB8-E562-42F6-8083-E969EC3665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592"/>
              <a:ext cx="0" cy="10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2" name="Object 14">
              <a:extLst>
                <a:ext uri="{FF2B5EF4-FFF2-40B4-BE49-F238E27FC236}">
                  <a16:creationId xmlns:a16="http://schemas.microsoft.com/office/drawing/2014/main" id="{B6FBDBAA-F2E4-463C-A6FD-709D56CBA75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68" y="2592"/>
            <a:ext cx="179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1" name="Equation" r:id="rId17" imgW="279279" imgH="291973" progId="Equation.3">
                    <p:embed/>
                  </p:oleObj>
                </mc:Choice>
                <mc:Fallback>
                  <p:oleObj name="Equation" r:id="rId17" imgW="279279" imgH="291973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68" y="2592"/>
                          <a:ext cx="179" cy="1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43" name="Line 15">
              <a:extLst>
                <a:ext uri="{FF2B5EF4-FFF2-40B4-BE49-F238E27FC236}">
                  <a16:creationId xmlns:a16="http://schemas.microsoft.com/office/drawing/2014/main" id="{0CEBBBFD-E451-4C3C-963A-C52CDDC39B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88"/>
              <a:ext cx="442" cy="300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18444" name="Object 16">
              <a:extLst>
                <a:ext uri="{FF2B5EF4-FFF2-40B4-BE49-F238E27FC236}">
                  <a16:creationId xmlns:a16="http://schemas.microsoft.com/office/drawing/2014/main" id="{EF113B9C-6142-40D6-AB35-188B3AFA4D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2784"/>
            <a:ext cx="229" cy="1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2" name="Equation" r:id="rId19" imgW="355446" imgH="291973" progId="Equation.3">
                    <p:embed/>
                  </p:oleObj>
                </mc:Choice>
                <mc:Fallback>
                  <p:oleObj name="Equation" r:id="rId19" imgW="355446" imgH="291973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2784"/>
                          <a:ext cx="229" cy="19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5" name="Object 17">
              <a:extLst>
                <a:ext uri="{FF2B5EF4-FFF2-40B4-BE49-F238E27FC236}">
                  <a16:creationId xmlns:a16="http://schemas.microsoft.com/office/drawing/2014/main" id="{8C26EB8A-77C1-4E7C-B075-00DB96B24A4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2688"/>
            <a:ext cx="939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3" name="Equation" r:id="rId21" imgW="1091726" imgH="393529" progId="Equation.3">
                    <p:embed/>
                  </p:oleObj>
                </mc:Choice>
                <mc:Fallback>
                  <p:oleObj name="Equation" r:id="rId21" imgW="1091726" imgH="393529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688"/>
                          <a:ext cx="939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6" name="Object 18">
              <a:extLst>
                <a:ext uri="{FF2B5EF4-FFF2-40B4-BE49-F238E27FC236}">
                  <a16:creationId xmlns:a16="http://schemas.microsoft.com/office/drawing/2014/main" id="{E49B4C24-F455-4F1B-8C58-1EE121C7DE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8" y="3018"/>
            <a:ext cx="115" cy="1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4" name="Equation" r:id="rId23" imgW="177569" imgH="304404" progId="Equation.3">
                    <p:embed/>
                  </p:oleObj>
                </mc:Choice>
                <mc:Fallback>
                  <p:oleObj name="Equation" r:id="rId23" imgW="177569" imgH="304404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3018"/>
                          <a:ext cx="115" cy="1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7" name="Object 19">
              <a:extLst>
                <a:ext uri="{FF2B5EF4-FFF2-40B4-BE49-F238E27FC236}">
                  <a16:creationId xmlns:a16="http://schemas.microsoft.com/office/drawing/2014/main" id="{E71B6A19-D5B0-47D0-9083-B7E09816C06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78" y="3354"/>
            <a:ext cx="140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5" name="Equation" r:id="rId25" imgW="215619" imgH="317087" progId="Equation.3">
                    <p:embed/>
                  </p:oleObj>
                </mc:Choice>
                <mc:Fallback>
                  <p:oleObj name="Equation" r:id="rId25" imgW="215619" imgH="317087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8" y="3354"/>
                          <a:ext cx="140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8" name="Object 20">
              <a:extLst>
                <a:ext uri="{FF2B5EF4-FFF2-40B4-BE49-F238E27FC236}">
                  <a16:creationId xmlns:a16="http://schemas.microsoft.com/office/drawing/2014/main" id="{CA2EC4DF-ECA3-498B-AC3F-8DED2509DBF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2" y="301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6" name="Equation" r:id="rId27" imgW="647419" imgH="317362" progId="Equation.3">
                    <p:embed/>
                  </p:oleObj>
                </mc:Choice>
                <mc:Fallback>
                  <p:oleObj name="Equation" r:id="rId27" imgW="647419" imgH="317362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301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49" name="Object 21">
              <a:extLst>
                <a:ext uri="{FF2B5EF4-FFF2-40B4-BE49-F238E27FC236}">
                  <a16:creationId xmlns:a16="http://schemas.microsoft.com/office/drawing/2014/main" id="{039B842B-93D2-428B-93E8-9AAFA3FFDB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024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7" name="Equation" r:id="rId29" imgW="647419" imgH="317362" progId="Equation.3">
                    <p:embed/>
                  </p:oleObj>
                </mc:Choice>
                <mc:Fallback>
                  <p:oleObj name="Equation" r:id="rId29" imgW="647419" imgH="317362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024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0" name="Object 22">
              <a:extLst>
                <a:ext uri="{FF2B5EF4-FFF2-40B4-BE49-F238E27FC236}">
                  <a16:creationId xmlns:a16="http://schemas.microsoft.com/office/drawing/2014/main" id="{518AEEFE-E698-4422-BCDA-3325B3368F3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02" y="3350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8" name="Equation" r:id="rId31" imgW="647419" imgH="317362" progId="Equation.3">
                    <p:embed/>
                  </p:oleObj>
                </mc:Choice>
                <mc:Fallback>
                  <p:oleObj name="Equation" r:id="rId31" imgW="647419" imgH="317362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2" y="3350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51" name="Object 23">
              <a:extLst>
                <a:ext uri="{FF2B5EF4-FFF2-40B4-BE49-F238E27FC236}">
                  <a16:creationId xmlns:a16="http://schemas.microsoft.com/office/drawing/2014/main" id="{224969DB-226C-49D7-B24A-263580F715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20" y="3360"/>
            <a:ext cx="40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449" name="Equation" r:id="rId33" imgW="647419" imgH="317362" progId="Equation.3">
                    <p:embed/>
                  </p:oleObj>
                </mc:Choice>
                <mc:Fallback>
                  <p:oleObj name="Equation" r:id="rId33" imgW="647419" imgH="317362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3360"/>
                          <a:ext cx="40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4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Text Box 3">
            <a:extLst>
              <a:ext uri="{FF2B5EF4-FFF2-40B4-BE49-F238E27FC236}">
                <a16:creationId xmlns:a16="http://schemas.microsoft.com/office/drawing/2014/main" id="{79930A9A-5BC0-4959-A87F-6EAAC94D4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2598738"/>
            <a:ext cx="7689850" cy="1630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en-US" altLang="zh-CN" sz="28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若二维随机变量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所有可能取的值是有限对或无限可列多对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则称</a:t>
            </a:r>
            <a:r>
              <a:rPr kumimoji="1" lang="zh-CN" altLang="en-US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 </a:t>
            </a:r>
            <a:r>
              <a:rPr kumimoji="1" lang="en-US" altLang="zh-CN" sz="2800" b="1">
                <a:latin typeface="Times New Roman" panose="02020603050405020304" pitchFamily="18" charset="0"/>
              </a:rPr>
              <a:t>) </a:t>
            </a:r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为二维离散型随机变量</a:t>
            </a:r>
            <a:r>
              <a:rPr kumimoji="1" lang="en-US" altLang="zh-CN" sz="2800" b="1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3075" name="Rectangle 29">
            <a:extLst>
              <a:ext uri="{FF2B5EF4-FFF2-40B4-BE49-F238E27FC236}">
                <a16:creationId xmlns:a16="http://schemas.microsoft.com/office/drawing/2014/main" id="{D11934CD-14C0-4AAD-88A5-F69729726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620688"/>
            <a:ext cx="8724900" cy="768350"/>
          </a:xfrm>
        </p:spPr>
        <p:txBody>
          <a:bodyPr>
            <a:spAutoFit/>
          </a:bodyPr>
          <a:lstStyle/>
          <a:p>
            <a:pPr eaLnBrk="1" hangingPunct="1"/>
            <a:r>
              <a:rPr lang="zh-CN" altLang="en-US" b="1" dirty="0">
                <a:solidFill>
                  <a:schemeClr val="tx1"/>
                </a:solidFill>
                <a:latin typeface="黑体" panose="02010609060101010101" pitchFamily="49" charset="-122"/>
              </a:rPr>
              <a:t>一、二维离散型随机变量及其分布   </a:t>
            </a:r>
          </a:p>
        </p:txBody>
      </p:sp>
      <p:sp>
        <p:nvSpPr>
          <p:cNvPr id="7200" name="Rectangle 32">
            <a:extLst>
              <a:ext uri="{FF2B5EF4-FFF2-40B4-BE49-F238E27FC236}">
                <a16:creationId xmlns:a16="http://schemas.microsoft.com/office/drawing/2014/main" id="{17AD39FC-488A-4EF7-9975-B7A6C0E1DA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1628775"/>
            <a:ext cx="5538787" cy="58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kumimoji="1" lang="zh-CN" altLang="en-US" sz="3200" b="1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二维离散型随机变量的定义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autoUpdateAnimBg="0"/>
      <p:bldP spid="720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2037796-5DC9-4AF3-8D2C-3D46455E9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620688"/>
            <a:ext cx="6681788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2. </a:t>
            </a:r>
            <a:r>
              <a:rPr kumimoji="1" lang="zh-CN" altLang="en-US" sz="3200" b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二维离散型随机变量的分布律</a:t>
            </a:r>
            <a:r>
              <a:rPr kumimoji="1"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 </a:t>
            </a:r>
          </a:p>
        </p:txBody>
      </p:sp>
      <p:graphicFrame>
        <p:nvGraphicFramePr>
          <p:cNvPr id="119812" name="Object 4">
            <a:extLst>
              <a:ext uri="{FF2B5EF4-FFF2-40B4-BE49-F238E27FC236}">
                <a16:creationId xmlns:a16="http://schemas.microsoft.com/office/drawing/2014/main" id="{611E4943-CCA3-49E9-A6A0-C4FD10E19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7684740"/>
              </p:ext>
            </p:extLst>
          </p:nvPr>
        </p:nvGraphicFramePr>
        <p:xfrm>
          <a:off x="2339752" y="4453136"/>
          <a:ext cx="38608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3848040" imgH="980985" progId="Equation.3">
                  <p:embed/>
                </p:oleObj>
              </mc:Choice>
              <mc:Fallback>
                <p:oleObj name="Equation" r:id="rId3" imgW="3848040" imgH="98098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752" y="4453136"/>
                        <a:ext cx="38608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66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3" name="Object 5">
            <a:extLst>
              <a:ext uri="{FF2B5EF4-FFF2-40B4-BE49-F238E27FC236}">
                <a16:creationId xmlns:a16="http://schemas.microsoft.com/office/drawing/2014/main" id="{4CE707F5-06C2-431E-89AD-619D8C6CE4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6282582"/>
              </p:ext>
            </p:extLst>
          </p:nvPr>
        </p:nvGraphicFramePr>
        <p:xfrm>
          <a:off x="815156" y="1556792"/>
          <a:ext cx="7861300" cy="271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3" name="Equation" r:id="rId5" imgW="7861300" imgH="2717800" progId="Equation.3">
                  <p:embed/>
                </p:oleObj>
              </mc:Choice>
              <mc:Fallback>
                <p:oleObj name="Equation" r:id="rId5" imgW="7861300" imgH="2717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156" y="1556792"/>
                        <a:ext cx="7861300" cy="271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9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9" name="Rectangle 5"/>
          <p:cNvSpPr>
            <a:spLocks noChangeArrowheads="1"/>
          </p:cNvSpPr>
          <p:nvPr/>
        </p:nvSpPr>
        <p:spPr bwMode="auto">
          <a:xfrm>
            <a:off x="914400" y="1143000"/>
            <a:ext cx="7186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800" b="1">
                <a:latin typeface="Times New Roman" pitchFamily="18" charset="0"/>
              </a:rPr>
              <a:t>二维随机变量 </a:t>
            </a:r>
            <a:r>
              <a:rPr kumimoji="1" lang="en-US" altLang="zh-CN" sz="2800" b="1">
                <a:latin typeface="Times New Roman" pitchFamily="18" charset="0"/>
              </a:rPr>
              <a:t>( </a:t>
            </a:r>
            <a:r>
              <a:rPr kumimoji="1" lang="en-US" altLang="zh-CN" sz="2800" b="1" i="1">
                <a:latin typeface="Times New Roman" pitchFamily="18" charset="0"/>
              </a:rPr>
              <a:t>X</a:t>
            </a:r>
            <a:r>
              <a:rPr kumimoji="1" lang="en-US" altLang="zh-CN" sz="2800" b="1">
                <a:latin typeface="Times New Roman" pitchFamily="18" charset="0"/>
              </a:rPr>
              <a:t>,</a:t>
            </a:r>
            <a:r>
              <a:rPr kumimoji="1" lang="en-US" altLang="zh-CN" sz="2800" b="1" i="1">
                <a:latin typeface="Times New Roman" pitchFamily="18" charset="0"/>
              </a:rPr>
              <a:t>Y </a:t>
            </a:r>
            <a:r>
              <a:rPr kumimoji="1" lang="en-US" altLang="zh-CN" sz="2800" b="1">
                <a:latin typeface="Times New Roman" pitchFamily="18" charset="0"/>
              </a:rPr>
              <a:t>) </a:t>
            </a:r>
            <a:r>
              <a:rPr kumimoji="1" lang="zh-CN" altLang="en-US" sz="2800" b="1">
                <a:latin typeface="Times New Roman" pitchFamily="18" charset="0"/>
              </a:rPr>
              <a:t>的分布律也可表示为</a:t>
            </a:r>
          </a:p>
        </p:txBody>
      </p:sp>
      <p:grpSp>
        <p:nvGrpSpPr>
          <p:cNvPr id="67612" name="Group 28"/>
          <p:cNvGrpSpPr>
            <a:grpSpLocks/>
          </p:cNvGrpSpPr>
          <p:nvPr/>
        </p:nvGrpSpPr>
        <p:grpSpPr bwMode="auto">
          <a:xfrm>
            <a:off x="1447800" y="2286000"/>
            <a:ext cx="3429000" cy="1981200"/>
            <a:chOff x="576" y="1824"/>
            <a:chExt cx="2160" cy="1248"/>
          </a:xfrm>
        </p:grpSpPr>
        <p:sp>
          <p:nvSpPr>
            <p:cNvPr id="67610" name="Line 26"/>
            <p:cNvSpPr>
              <a:spLocks noChangeShapeType="1"/>
            </p:cNvSpPr>
            <p:nvPr/>
          </p:nvSpPr>
          <p:spPr bwMode="auto">
            <a:xfrm>
              <a:off x="576" y="2784"/>
              <a:ext cx="216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1" name="Line 27"/>
            <p:cNvSpPr>
              <a:spLocks noChangeShapeType="1"/>
            </p:cNvSpPr>
            <p:nvPr/>
          </p:nvSpPr>
          <p:spPr bwMode="auto">
            <a:xfrm>
              <a:off x="2352" y="1824"/>
              <a:ext cx="0" cy="124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7620" name="Group 36"/>
          <p:cNvGrpSpPr>
            <a:grpSpLocks/>
          </p:cNvGrpSpPr>
          <p:nvPr/>
        </p:nvGrpSpPr>
        <p:grpSpPr bwMode="auto">
          <a:xfrm>
            <a:off x="1524000" y="2209800"/>
            <a:ext cx="5029200" cy="2895600"/>
            <a:chOff x="864" y="1296"/>
            <a:chExt cx="3168" cy="1824"/>
          </a:xfrm>
        </p:grpSpPr>
        <p:sp>
          <p:nvSpPr>
            <p:cNvPr id="67613" name="Line 29"/>
            <p:cNvSpPr>
              <a:spLocks noChangeShapeType="1"/>
            </p:cNvSpPr>
            <p:nvPr/>
          </p:nvSpPr>
          <p:spPr bwMode="auto">
            <a:xfrm>
              <a:off x="864" y="2928"/>
              <a:ext cx="316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614" name="Line 30"/>
            <p:cNvSpPr>
              <a:spLocks noChangeShapeType="1"/>
            </p:cNvSpPr>
            <p:nvPr/>
          </p:nvSpPr>
          <p:spPr bwMode="auto">
            <a:xfrm>
              <a:off x="3744" y="1296"/>
              <a:ext cx="0" cy="182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7593" name="Line 9"/>
          <p:cNvSpPr>
            <a:spLocks noChangeShapeType="1"/>
          </p:cNvSpPr>
          <p:nvPr/>
        </p:nvSpPr>
        <p:spPr bwMode="auto">
          <a:xfrm>
            <a:off x="1447800" y="2971800"/>
            <a:ext cx="64770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5" name="Line 11"/>
          <p:cNvSpPr>
            <a:spLocks noChangeShapeType="1"/>
          </p:cNvSpPr>
          <p:nvPr/>
        </p:nvSpPr>
        <p:spPr bwMode="auto">
          <a:xfrm>
            <a:off x="2590800" y="2209800"/>
            <a:ext cx="0" cy="321945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>
            <a:off x="2590800" y="2990850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7597" name="Line 13"/>
          <p:cNvSpPr>
            <a:spLocks noChangeShapeType="1"/>
          </p:cNvSpPr>
          <p:nvPr/>
        </p:nvSpPr>
        <p:spPr bwMode="auto">
          <a:xfrm>
            <a:off x="1447800" y="2209800"/>
            <a:ext cx="11430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67598" name="Object 14"/>
          <p:cNvGraphicFramePr>
            <a:graphicFrameLocks noChangeAspect="1"/>
          </p:cNvGraphicFramePr>
          <p:nvPr/>
        </p:nvGraphicFramePr>
        <p:xfrm>
          <a:off x="1681163" y="2600325"/>
          <a:ext cx="3683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Equation" r:id="rId3" imgW="368280" imgH="317160" progId="Equation.3">
                  <p:embed/>
                </p:oleObj>
              </mc:Choice>
              <mc:Fallback>
                <p:oleObj name="Equation" r:id="rId3" imgW="368280" imgH="317160" progId="Equation.3">
                  <p:embed/>
                  <p:pic>
                    <p:nvPicPr>
                      <p:cNvPr id="675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2600325"/>
                        <a:ext cx="3683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15"/>
          <p:cNvGraphicFramePr>
            <a:graphicFrameLocks noChangeAspect="1"/>
          </p:cNvGraphicFramePr>
          <p:nvPr/>
        </p:nvGraphicFramePr>
        <p:xfrm>
          <a:off x="2126529" y="2300432"/>
          <a:ext cx="2905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291960" imgH="317160" progId="Equation.3">
                  <p:embed/>
                </p:oleObj>
              </mc:Choice>
              <mc:Fallback>
                <p:oleObj name="Equation" r:id="rId5" imgW="291960" imgH="317160" progId="Equation.3">
                  <p:embed/>
                  <p:pic>
                    <p:nvPicPr>
                      <p:cNvPr id="675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6529" y="2300432"/>
                        <a:ext cx="2905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20"/>
          <p:cNvGraphicFramePr>
            <a:graphicFrameLocks noChangeAspect="1"/>
          </p:cNvGraphicFramePr>
          <p:nvPr/>
        </p:nvGraphicFramePr>
        <p:xfrm>
          <a:off x="3322780" y="4064000"/>
          <a:ext cx="2973246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Equation" r:id="rId7" imgW="1257120" imgH="419040" progId="Equation.3">
                  <p:embed/>
                </p:oleObj>
              </mc:Choice>
              <mc:Fallback>
                <p:oleObj name="Equation" r:id="rId7" imgW="1257120" imgH="419040" progId="Equation.3">
                  <p:embed/>
                  <p:pic>
                    <p:nvPicPr>
                      <p:cNvPr id="6760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2780" y="4064000"/>
                        <a:ext cx="2973246" cy="376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22"/>
          <p:cNvGraphicFramePr>
            <a:graphicFrameLocks noChangeAspect="1"/>
          </p:cNvGraphicFramePr>
          <p:nvPr/>
        </p:nvGraphicFramePr>
        <p:xfrm>
          <a:off x="3312800" y="4953000"/>
          <a:ext cx="29733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Equation" r:id="rId9" imgW="1257120" imgH="419040" progId="Equation.3">
                  <p:embed/>
                </p:oleObj>
              </mc:Choice>
              <mc:Fallback>
                <p:oleObj name="Equation" r:id="rId9" imgW="1257120" imgH="419040" progId="Equation.3">
                  <p:embed/>
                  <p:pic>
                    <p:nvPicPr>
                      <p:cNvPr id="6760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12800" y="4953000"/>
                        <a:ext cx="2973388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BF1E1B-3FC2-4A6B-AB45-A373432CDD81}"/>
                  </a:ext>
                </a:extLst>
              </p:cNvPr>
              <p:cNvSpPr txBox="1"/>
              <p:nvPr/>
            </p:nvSpPr>
            <p:spPr>
              <a:xfrm>
                <a:off x="1912634" y="3031960"/>
                <a:ext cx="3809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0BF1E1B-3FC2-4A6B-AB45-A373432CD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634" y="3031960"/>
                <a:ext cx="380938" cy="369332"/>
              </a:xfrm>
              <a:prstGeom prst="rect">
                <a:avLst/>
              </a:prstGeom>
              <a:blipFill>
                <a:blip r:embed="rId11"/>
                <a:stretch>
                  <a:fillRect l="-9677" r="-6452" b="-163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5D8D096-7B76-4E8E-A1E9-FE26EBD014B3}"/>
                  </a:ext>
                </a:extLst>
              </p:cNvPr>
              <p:cNvSpPr txBox="1"/>
              <p:nvPr/>
            </p:nvSpPr>
            <p:spPr>
              <a:xfrm>
                <a:off x="1907704" y="3545252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5D8D096-7B76-4E8E-A1E9-FE26EBD014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3545252"/>
                <a:ext cx="388055" cy="369332"/>
              </a:xfrm>
              <a:prstGeom prst="rect">
                <a:avLst/>
              </a:prstGeom>
              <a:blipFill>
                <a:blip r:embed="rId12"/>
                <a:stretch>
                  <a:fillRect l="-9375" r="-4688" b="-1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A5DB7D6-B46A-4455-AAE6-44402148DA3B}"/>
                  </a:ext>
                </a:extLst>
              </p:cNvPr>
              <p:cNvSpPr txBox="1"/>
              <p:nvPr/>
            </p:nvSpPr>
            <p:spPr>
              <a:xfrm>
                <a:off x="1916940" y="4571836"/>
                <a:ext cx="3444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A5DB7D6-B46A-4455-AAE6-44402148D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940" y="4571836"/>
                <a:ext cx="344453" cy="369332"/>
              </a:xfrm>
              <a:prstGeom prst="rect">
                <a:avLst/>
              </a:prstGeom>
              <a:blipFill>
                <a:blip r:embed="rId13"/>
                <a:stretch>
                  <a:fillRect l="-8772" r="-5263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8CEF34B-B7EC-4DDF-A181-BC9BB651C4C6}"/>
                  </a:ext>
                </a:extLst>
              </p:cNvPr>
              <p:cNvSpPr txBox="1"/>
              <p:nvPr/>
            </p:nvSpPr>
            <p:spPr>
              <a:xfrm>
                <a:off x="3182950" y="2339588"/>
                <a:ext cx="3826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B8CEF34B-B7EC-4DDF-A181-BC9BB651C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2950" y="2339588"/>
                <a:ext cx="382669" cy="369332"/>
              </a:xfrm>
              <a:prstGeom prst="rect">
                <a:avLst/>
              </a:prstGeom>
              <a:blipFill>
                <a:blip r:embed="rId14"/>
                <a:stretch>
                  <a:fillRect l="-17460" r="-317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E6BB390-8E93-49DC-91C4-8790C48EF7BE}"/>
                  </a:ext>
                </a:extLst>
              </p:cNvPr>
              <p:cNvSpPr txBox="1"/>
              <p:nvPr/>
            </p:nvSpPr>
            <p:spPr>
              <a:xfrm>
                <a:off x="4112244" y="2339644"/>
                <a:ext cx="38978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FE6BB390-8E93-49DC-91C4-8790C48EF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2244" y="2339644"/>
                <a:ext cx="389787" cy="369332"/>
              </a:xfrm>
              <a:prstGeom prst="rect">
                <a:avLst/>
              </a:prstGeom>
              <a:blipFill>
                <a:blip r:embed="rId15"/>
                <a:stretch>
                  <a:fillRect l="-17188" r="-3125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3EA5E9C-097F-4EA6-9F90-F16592C5DFCD}"/>
                  </a:ext>
                </a:extLst>
              </p:cNvPr>
              <p:cNvSpPr txBox="1"/>
              <p:nvPr/>
            </p:nvSpPr>
            <p:spPr>
              <a:xfrm>
                <a:off x="5917523" y="2339644"/>
                <a:ext cx="35567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3EA5E9C-097F-4EA6-9F90-F16592C5D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523" y="2339644"/>
                <a:ext cx="355674" cy="399084"/>
              </a:xfrm>
              <a:prstGeom prst="rect">
                <a:avLst/>
              </a:prstGeom>
              <a:blipFill>
                <a:blip r:embed="rId16"/>
                <a:stretch>
                  <a:fillRect l="-18966" r="-10345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4337388-DB7A-4C68-9945-F1BE4528EA62}"/>
                  </a:ext>
                </a:extLst>
              </p:cNvPr>
              <p:cNvSpPr txBox="1"/>
              <p:nvPr/>
            </p:nvSpPr>
            <p:spPr>
              <a:xfrm>
                <a:off x="3132160" y="2997620"/>
                <a:ext cx="512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4337388-DB7A-4C68-9945-F1BE4528E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160" y="2997620"/>
                <a:ext cx="512063" cy="369332"/>
              </a:xfrm>
              <a:prstGeom prst="rect">
                <a:avLst/>
              </a:prstGeom>
              <a:blipFill>
                <a:blip r:embed="rId17"/>
                <a:stretch>
                  <a:fillRect l="-13095" r="-238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5A55D91-EFFF-4A05-AB6B-78D8A2997803}"/>
                  </a:ext>
                </a:extLst>
              </p:cNvPr>
              <p:cNvSpPr txBox="1"/>
              <p:nvPr/>
            </p:nvSpPr>
            <p:spPr>
              <a:xfrm>
                <a:off x="4059937" y="2996952"/>
                <a:ext cx="51206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25A55D91-EFFF-4A05-AB6B-78D8A299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937" y="2996952"/>
                <a:ext cx="512063" cy="369332"/>
              </a:xfrm>
              <a:prstGeom prst="rect">
                <a:avLst/>
              </a:prstGeom>
              <a:blipFill>
                <a:blip r:embed="rId18"/>
                <a:stretch>
                  <a:fillRect l="-13095" r="-2381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D5F45F4-CBE0-4167-9AAE-21F34CE815B8}"/>
                  </a:ext>
                </a:extLst>
              </p:cNvPr>
              <p:cNvSpPr txBox="1"/>
              <p:nvPr/>
            </p:nvSpPr>
            <p:spPr>
              <a:xfrm>
                <a:off x="5880489" y="2997008"/>
                <a:ext cx="495712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D5F45F4-CBE0-4167-9AAE-21F34CE81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489" y="2997008"/>
                <a:ext cx="495712" cy="399084"/>
              </a:xfrm>
              <a:prstGeom prst="rect">
                <a:avLst/>
              </a:prstGeom>
              <a:blipFill>
                <a:blip r:embed="rId19"/>
                <a:stretch>
                  <a:fillRect l="-13580" r="-6173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F79B8E1-8D21-4E82-9087-6154955FD1AB}"/>
                  </a:ext>
                </a:extLst>
              </p:cNvPr>
              <p:cNvSpPr txBox="1"/>
              <p:nvPr/>
            </p:nvSpPr>
            <p:spPr>
              <a:xfrm>
                <a:off x="3131840" y="3545976"/>
                <a:ext cx="5191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3F79B8E1-8D21-4E82-9087-6154955FD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3545976"/>
                <a:ext cx="519181" cy="369332"/>
              </a:xfrm>
              <a:prstGeom prst="rect">
                <a:avLst/>
              </a:prstGeom>
              <a:blipFill>
                <a:blip r:embed="rId20"/>
                <a:stretch>
                  <a:fillRect l="-12941" r="-2353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32B31BC-0595-48D4-BB63-50332C142B31}"/>
                  </a:ext>
                </a:extLst>
              </p:cNvPr>
              <p:cNvSpPr txBox="1"/>
              <p:nvPr/>
            </p:nvSpPr>
            <p:spPr>
              <a:xfrm>
                <a:off x="4059617" y="3545308"/>
                <a:ext cx="51918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932B31BC-0595-48D4-BB63-50332C142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9617" y="3545308"/>
                <a:ext cx="519181" cy="369332"/>
              </a:xfrm>
              <a:prstGeom prst="rect">
                <a:avLst/>
              </a:prstGeom>
              <a:blipFill>
                <a:blip r:embed="rId21"/>
                <a:stretch>
                  <a:fillRect l="-12941" r="-2353" b="-3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C94A167-196D-4ADB-8A24-1389D9E9BF68}"/>
                  </a:ext>
                </a:extLst>
              </p:cNvPr>
              <p:cNvSpPr txBox="1"/>
              <p:nvPr/>
            </p:nvSpPr>
            <p:spPr>
              <a:xfrm>
                <a:off x="5880169" y="3545364"/>
                <a:ext cx="502830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AC94A167-196D-4ADB-8A24-1389D9E9BF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69" y="3545364"/>
                <a:ext cx="502830" cy="399084"/>
              </a:xfrm>
              <a:prstGeom prst="rect">
                <a:avLst/>
              </a:prstGeom>
              <a:blipFill>
                <a:blip r:embed="rId22"/>
                <a:stretch>
                  <a:fillRect l="-13415" r="-6098" b="-2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39DEB4D-3D16-40AD-BA98-DEB9EFEACDD9}"/>
                  </a:ext>
                </a:extLst>
              </p:cNvPr>
              <p:cNvSpPr txBox="1"/>
              <p:nvPr/>
            </p:nvSpPr>
            <p:spPr>
              <a:xfrm>
                <a:off x="3131840" y="4542696"/>
                <a:ext cx="467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C39DEB4D-3D16-40AD-BA98-DEB9EFEACD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542696"/>
                <a:ext cx="467885" cy="369332"/>
              </a:xfrm>
              <a:prstGeom prst="rect">
                <a:avLst/>
              </a:prstGeom>
              <a:blipFill>
                <a:blip r:embed="rId23"/>
                <a:stretch>
                  <a:fillRect l="-14286" r="-3896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ED073BA-1519-4BE8-9DCD-860413705315}"/>
                  </a:ext>
                </a:extLst>
              </p:cNvPr>
              <p:cNvSpPr txBox="1"/>
              <p:nvPr/>
            </p:nvSpPr>
            <p:spPr>
              <a:xfrm>
                <a:off x="4078089" y="4542028"/>
                <a:ext cx="46788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ED073BA-1519-4BE8-9DCD-8604137053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089" y="4542028"/>
                <a:ext cx="467885" cy="369332"/>
              </a:xfrm>
              <a:prstGeom prst="rect">
                <a:avLst/>
              </a:prstGeom>
              <a:blipFill>
                <a:blip r:embed="rId24"/>
                <a:stretch>
                  <a:fillRect l="-14286" r="-3896" b="-27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3A8556D-7221-4E11-9B9A-4AC467AE9649}"/>
                  </a:ext>
                </a:extLst>
              </p:cNvPr>
              <p:cNvSpPr txBox="1"/>
              <p:nvPr/>
            </p:nvSpPr>
            <p:spPr>
              <a:xfrm>
                <a:off x="5880169" y="4542084"/>
                <a:ext cx="451534" cy="3990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C3A8556D-7221-4E11-9B9A-4AC467AE9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69" y="4542084"/>
                <a:ext cx="451534" cy="399084"/>
              </a:xfrm>
              <a:prstGeom prst="rect">
                <a:avLst/>
              </a:prstGeom>
              <a:blipFill>
                <a:blip r:embed="rId25"/>
                <a:stretch>
                  <a:fillRect l="-14865" r="-6757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CDC316-E0B6-41F0-ACDE-4902442F0E66}"/>
                  </a:ext>
                </a:extLst>
              </p:cNvPr>
              <p:cNvSpPr txBox="1"/>
              <p:nvPr/>
            </p:nvSpPr>
            <p:spPr>
              <a:xfrm>
                <a:off x="2005540" y="4058600"/>
                <a:ext cx="150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8CDC316-E0B6-41F0-ACDE-4902442F0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40" y="4058600"/>
                <a:ext cx="150682" cy="307777"/>
              </a:xfrm>
              <a:prstGeom prst="rect">
                <a:avLst/>
              </a:prstGeom>
              <a:blipFill>
                <a:blip r:embed="rId26"/>
                <a:stretch>
                  <a:fillRect l="-32000" r="-32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2263F12-1AD1-40F1-A4C4-4FC2CC6B373B}"/>
                  </a:ext>
                </a:extLst>
              </p:cNvPr>
              <p:cNvSpPr txBox="1"/>
              <p:nvPr/>
            </p:nvSpPr>
            <p:spPr>
              <a:xfrm>
                <a:off x="4975374" y="2385824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2263F12-1AD1-40F1-A4C4-4FC2CC6B37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374" y="2385824"/>
                <a:ext cx="290143" cy="307777"/>
              </a:xfrm>
              <a:prstGeom prst="rect">
                <a:avLst/>
              </a:prstGeom>
              <a:blipFill>
                <a:blip r:embed="rId27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53214B2-262B-4E59-B88D-F304E98D3D91}"/>
                  </a:ext>
                </a:extLst>
              </p:cNvPr>
              <p:cNvSpPr txBox="1"/>
              <p:nvPr/>
            </p:nvSpPr>
            <p:spPr>
              <a:xfrm>
                <a:off x="6775574" y="2385824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453214B2-262B-4E59-B88D-F304E98D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574" y="2385824"/>
                <a:ext cx="290143" cy="307777"/>
              </a:xfrm>
              <a:prstGeom prst="rect">
                <a:avLst/>
              </a:prstGeom>
              <a:blipFill>
                <a:blip r:embed="rId28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B97556A-2BC8-4B4C-BB44-C95355BA537C}"/>
                  </a:ext>
                </a:extLst>
              </p:cNvPr>
              <p:cNvSpPr txBox="1"/>
              <p:nvPr/>
            </p:nvSpPr>
            <p:spPr>
              <a:xfrm>
                <a:off x="2007420" y="4941775"/>
                <a:ext cx="1506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DB97556A-2BC8-4B4C-BB44-C95355BA5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20" y="4941775"/>
                <a:ext cx="150682" cy="307777"/>
              </a:xfrm>
              <a:prstGeom prst="rect">
                <a:avLst/>
              </a:prstGeom>
              <a:blipFill>
                <a:blip r:embed="rId29"/>
                <a:stretch>
                  <a:fillRect l="-32000" r="-32000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3061E76-B05A-46D7-9F00-D6A614BBF896}"/>
                  </a:ext>
                </a:extLst>
              </p:cNvPr>
              <p:cNvSpPr txBox="1"/>
              <p:nvPr/>
            </p:nvSpPr>
            <p:spPr>
              <a:xfrm>
                <a:off x="4976340" y="3067687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A3061E76-B05A-46D7-9F00-D6A614BB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40" y="3067687"/>
                <a:ext cx="290143" cy="307777"/>
              </a:xfrm>
              <a:prstGeom prst="rect">
                <a:avLst/>
              </a:prstGeom>
              <a:blipFill>
                <a:blip r:embed="rId30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48A2434-33EE-4289-9BCA-6BF843BE66D8}"/>
                  </a:ext>
                </a:extLst>
              </p:cNvPr>
              <p:cNvSpPr txBox="1"/>
              <p:nvPr/>
            </p:nvSpPr>
            <p:spPr>
              <a:xfrm>
                <a:off x="6776540" y="3067687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348A2434-33EE-4289-9BCA-6BF843BE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40" y="3067687"/>
                <a:ext cx="290143" cy="307777"/>
              </a:xfrm>
              <a:prstGeom prst="rect">
                <a:avLst/>
              </a:prstGeom>
              <a:blipFill>
                <a:blip r:embed="rId31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3BAD40A-D803-4355-A6FF-CAB5F2CF30B5}"/>
                  </a:ext>
                </a:extLst>
              </p:cNvPr>
              <p:cNvSpPr txBox="1"/>
              <p:nvPr/>
            </p:nvSpPr>
            <p:spPr>
              <a:xfrm>
                <a:off x="4974229" y="3643751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53BAD40A-D803-4355-A6FF-CAB5F2CF3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229" y="3643751"/>
                <a:ext cx="290143" cy="307777"/>
              </a:xfrm>
              <a:prstGeom prst="rect">
                <a:avLst/>
              </a:prstGeom>
              <a:blipFill>
                <a:blip r:embed="rId32"/>
                <a:stretch>
                  <a:fillRect l="-4167" r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B4C063-3CC5-47C2-9BF5-850EAF155568}"/>
                  </a:ext>
                </a:extLst>
              </p:cNvPr>
              <p:cNvSpPr txBox="1"/>
              <p:nvPr/>
            </p:nvSpPr>
            <p:spPr>
              <a:xfrm>
                <a:off x="6774429" y="3643751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79B4C063-3CC5-47C2-9BF5-850EAF155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429" y="3643751"/>
                <a:ext cx="290143" cy="307777"/>
              </a:xfrm>
              <a:prstGeom prst="rect">
                <a:avLst/>
              </a:prstGeom>
              <a:blipFill>
                <a:blip r:embed="rId33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917C716-440D-44AC-8CE4-829BAE436961}"/>
                  </a:ext>
                </a:extLst>
              </p:cNvPr>
              <p:cNvSpPr txBox="1"/>
              <p:nvPr/>
            </p:nvSpPr>
            <p:spPr>
              <a:xfrm>
                <a:off x="4976340" y="4633391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9917C716-440D-44AC-8CE4-829BAE4369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6340" y="4633391"/>
                <a:ext cx="290143" cy="307777"/>
              </a:xfrm>
              <a:prstGeom prst="rect">
                <a:avLst/>
              </a:prstGeom>
              <a:blipFill>
                <a:blip r:embed="rId34"/>
                <a:stretch>
                  <a:fillRect l="-2083" r="-4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E12FF46-04F0-4E6F-B6DD-AC43465957AD}"/>
                  </a:ext>
                </a:extLst>
              </p:cNvPr>
              <p:cNvSpPr txBox="1"/>
              <p:nvPr/>
            </p:nvSpPr>
            <p:spPr>
              <a:xfrm>
                <a:off x="6776540" y="4633391"/>
                <a:ext cx="29014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E12FF46-04F0-4E6F-B6DD-AC4346595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540" y="4633391"/>
                <a:ext cx="290143" cy="307777"/>
              </a:xfrm>
              <a:prstGeom prst="rect">
                <a:avLst/>
              </a:prstGeom>
              <a:blipFill>
                <a:blip r:embed="rId35"/>
                <a:stretch>
                  <a:fillRect l="-4255" r="-42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362415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2">
            <a:extLst>
              <a:ext uri="{FF2B5EF4-FFF2-40B4-BE49-F238E27FC236}">
                <a16:creationId xmlns:a16="http://schemas.microsoft.com/office/drawing/2014/main" id="{AC963302-7326-4DFE-A7F3-51B7AF121A7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9942853"/>
              </p:ext>
            </p:extLst>
          </p:nvPr>
        </p:nvGraphicFramePr>
        <p:xfrm>
          <a:off x="1340296" y="762000"/>
          <a:ext cx="76962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8" name="Equation" r:id="rId3" imgW="7696200" imgH="1524000" progId="Equation.3">
                  <p:embed/>
                </p:oleObj>
              </mc:Choice>
              <mc:Fallback>
                <p:oleObj name="Equation" r:id="rId3" imgW="7696200" imgH="15240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296" y="762000"/>
                        <a:ext cx="76962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7" name="Rectangle 3">
            <a:extLst>
              <a:ext uri="{FF2B5EF4-FFF2-40B4-BE49-F238E27FC236}">
                <a16:creationId xmlns:a16="http://schemas.microsoft.com/office/drawing/2014/main" id="{8FD401AC-8D75-448A-B6BF-26A0F9A09B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216" y="2500313"/>
            <a:ext cx="5429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571C7CDF-2CE8-4F69-8A0D-131FAC68E4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382916"/>
              </p:ext>
            </p:extLst>
          </p:nvPr>
        </p:nvGraphicFramePr>
        <p:xfrm>
          <a:off x="2055316" y="2590800"/>
          <a:ext cx="4368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9" name="Equation" r:id="rId5" imgW="4368800" imgH="431800" progId="Equation.3">
                  <p:embed/>
                </p:oleObj>
              </mc:Choice>
              <mc:Fallback>
                <p:oleObj name="Equation" r:id="rId5" imgW="43688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316" y="2590800"/>
                        <a:ext cx="4368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Object 5">
            <a:extLst>
              <a:ext uri="{FF2B5EF4-FFF2-40B4-BE49-F238E27FC236}">
                <a16:creationId xmlns:a16="http://schemas.microsoft.com/office/drawing/2014/main" id="{5A7AB921-3997-4855-97B4-FA8646FCD9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5911887"/>
              </p:ext>
            </p:extLst>
          </p:nvPr>
        </p:nvGraphicFramePr>
        <p:xfrm>
          <a:off x="6741616" y="2590800"/>
          <a:ext cx="157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0" name="Equation" r:id="rId7" imgW="1574800" imgH="368300" progId="Equation.3">
                  <p:embed/>
                </p:oleObj>
              </mc:Choice>
              <mc:Fallback>
                <p:oleObj name="Equation" r:id="rId7" imgW="1574800" imgH="368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1616" y="2590800"/>
                        <a:ext cx="157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Object 6">
            <a:extLst>
              <a:ext uri="{FF2B5EF4-FFF2-40B4-BE49-F238E27FC236}">
                <a16:creationId xmlns:a16="http://schemas.microsoft.com/office/drawing/2014/main" id="{958D6186-AA7E-4F38-95A3-F8F6DD2D3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2592272"/>
              </p:ext>
            </p:extLst>
          </p:nvPr>
        </p:nvGraphicFramePr>
        <p:xfrm>
          <a:off x="1331416" y="3302000"/>
          <a:ext cx="326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1" name="Equation" r:id="rId9" imgW="3263900" imgH="431800" progId="Equation.3">
                  <p:embed/>
                </p:oleObj>
              </mc:Choice>
              <mc:Fallback>
                <p:oleObj name="Equation" r:id="rId9" imgW="32639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416" y="3302000"/>
                        <a:ext cx="326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1" name="Text Box 7">
            <a:extLst>
              <a:ext uri="{FF2B5EF4-FFF2-40B4-BE49-F238E27FC236}">
                <a16:creationId xmlns:a16="http://schemas.microsoft.com/office/drawing/2014/main" id="{9913E949-B0FF-4CA8-BD1B-4D24CA950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8016" y="3214688"/>
            <a:ext cx="2819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latin typeface="Times New Roman" panose="02020603050405020304" pitchFamily="18" charset="0"/>
              </a:rPr>
              <a:t>且由乘法公式得</a:t>
            </a:r>
          </a:p>
        </p:txBody>
      </p:sp>
      <p:graphicFrame>
        <p:nvGraphicFramePr>
          <p:cNvPr id="72712" name="Object 8">
            <a:extLst>
              <a:ext uri="{FF2B5EF4-FFF2-40B4-BE49-F238E27FC236}">
                <a16:creationId xmlns:a16="http://schemas.microsoft.com/office/drawing/2014/main" id="{2F803A55-F913-4E07-AAB4-4F6EF5E00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5485449"/>
              </p:ext>
            </p:extLst>
          </p:nvPr>
        </p:nvGraphicFramePr>
        <p:xfrm>
          <a:off x="1331416" y="4178300"/>
          <a:ext cx="2273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2" name="Equation" r:id="rId11" imgW="2273300" imgH="393700" progId="Equation.3">
                  <p:embed/>
                </p:oleObj>
              </mc:Choice>
              <mc:Fallback>
                <p:oleObj name="Equation" r:id="rId11" imgW="2273300" imgH="3937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416" y="4178300"/>
                        <a:ext cx="2273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9">
            <a:extLst>
              <a:ext uri="{FF2B5EF4-FFF2-40B4-BE49-F238E27FC236}">
                <a16:creationId xmlns:a16="http://schemas.microsoft.com/office/drawing/2014/main" id="{B77C6546-9F36-449F-8AAC-33C0376ED7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468991"/>
              </p:ext>
            </p:extLst>
          </p:nvPr>
        </p:nvGraphicFramePr>
        <p:xfrm>
          <a:off x="3617416" y="4114800"/>
          <a:ext cx="356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3" name="Equation" r:id="rId13" imgW="3568700" imgH="431800" progId="Equation.3">
                  <p:embed/>
                </p:oleObj>
              </mc:Choice>
              <mc:Fallback>
                <p:oleObj name="Equation" r:id="rId13" imgW="3568700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7416" y="4114800"/>
                        <a:ext cx="356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EE6A177E-03BD-4F22-A46C-3A438C225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777373"/>
              </p:ext>
            </p:extLst>
          </p:nvPr>
        </p:nvGraphicFramePr>
        <p:xfrm>
          <a:off x="7122616" y="3886200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name="Equation" r:id="rId15" imgW="1002865" imgH="837836" progId="Equation.3">
                  <p:embed/>
                </p:oleObj>
              </mc:Choice>
              <mc:Fallback>
                <p:oleObj name="Equation" r:id="rId15" imgW="1002865" imgH="837836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22616" y="3886200"/>
                        <a:ext cx="100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5" name="Object 11">
            <a:extLst>
              <a:ext uri="{FF2B5EF4-FFF2-40B4-BE49-F238E27FC236}">
                <a16:creationId xmlns:a16="http://schemas.microsoft.com/office/drawing/2014/main" id="{7596C3E8-D933-40AF-A87D-F19259940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952172"/>
              </p:ext>
            </p:extLst>
          </p:nvPr>
        </p:nvGraphicFramePr>
        <p:xfrm>
          <a:off x="1788616" y="4800600"/>
          <a:ext cx="157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5" name="Equation" r:id="rId17" imgW="1574800" imgH="368300" progId="Equation.3">
                  <p:embed/>
                </p:oleObj>
              </mc:Choice>
              <mc:Fallback>
                <p:oleObj name="Equation" r:id="rId17" imgW="1574800" imgH="3683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8616" y="4800600"/>
                        <a:ext cx="157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96FAF7AD-BE90-431F-AFBC-FA0E6CCB5DE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80761"/>
              </p:ext>
            </p:extLst>
          </p:nvPr>
        </p:nvGraphicFramePr>
        <p:xfrm>
          <a:off x="3693616" y="4800600"/>
          <a:ext cx="774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6" name="Equation" r:id="rId19" imgW="774364" imgH="393529" progId="Equation.3">
                  <p:embed/>
                </p:oleObj>
              </mc:Choice>
              <mc:Fallback>
                <p:oleObj name="Equation" r:id="rId19" imgW="774364" imgH="393529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3616" y="4800600"/>
                        <a:ext cx="774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7" name="Object 13">
            <a:extLst>
              <a:ext uri="{FF2B5EF4-FFF2-40B4-BE49-F238E27FC236}">
                <a16:creationId xmlns:a16="http://schemas.microsoft.com/office/drawing/2014/main" id="{E7C4C511-F1E5-4DC4-9F35-67B51218D8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6112774"/>
              </p:ext>
            </p:extLst>
          </p:nvPr>
        </p:nvGraphicFramePr>
        <p:xfrm>
          <a:off x="1255216" y="5562600"/>
          <a:ext cx="3581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7" name="Equation" r:id="rId21" imgW="3581400" imgH="431800" progId="Equation.3">
                  <p:embed/>
                </p:oleObj>
              </mc:Choice>
              <mc:Fallback>
                <p:oleObj name="Equation" r:id="rId21" imgW="35814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5216" y="5562600"/>
                        <a:ext cx="3581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8" name="Rectangle 14">
            <a:extLst>
              <a:ext uri="{FF2B5EF4-FFF2-40B4-BE49-F238E27FC236}">
                <a16:creationId xmlns:a16="http://schemas.microsoft.com/office/drawing/2014/main" id="{B81415D6-EA88-4F71-8285-F93BE03C2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9653" y="708025"/>
            <a:ext cx="854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autoUpdateAnimBg="0"/>
      <p:bldP spid="72711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Line 9">
            <a:extLst>
              <a:ext uri="{FF2B5EF4-FFF2-40B4-BE49-F238E27FC236}">
                <a16:creationId xmlns:a16="http://schemas.microsoft.com/office/drawing/2014/main" id="{D8C2C343-D141-4EA2-B802-DD8AB658E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8513" y="1958752"/>
            <a:ext cx="5141759" cy="2085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id="{9433D1C9-B3F7-46D1-9447-0DBCE32B24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1513" y="1196752"/>
            <a:ext cx="0" cy="3528392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id="{A870CCAD-9431-4C72-BB7A-D96715CB9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021513" y="1977802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id="{B3A53BAB-C220-4430-868C-D87156B2A2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8513" y="1196752"/>
            <a:ext cx="1143000" cy="7620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6" name="Object 14">
            <a:extLst>
              <a:ext uri="{FF2B5EF4-FFF2-40B4-BE49-F238E27FC236}">
                <a16:creationId xmlns:a16="http://schemas.microsoft.com/office/drawing/2014/main" id="{67435161-6432-4F83-96C0-6D40787B29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0119177"/>
              </p:ext>
            </p:extLst>
          </p:nvPr>
        </p:nvGraphicFramePr>
        <p:xfrm>
          <a:off x="2111876" y="1587277"/>
          <a:ext cx="368300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368280" imgH="317160" progId="Equation.3">
                  <p:embed/>
                </p:oleObj>
              </mc:Choice>
              <mc:Fallback>
                <p:oleObj name="Equation" r:id="rId3" imgW="368280" imgH="317160" progId="Equation.3">
                  <p:embed/>
                  <p:pic>
                    <p:nvPicPr>
                      <p:cNvPr id="56" name="Object 14">
                        <a:extLst>
                          <a:ext uri="{FF2B5EF4-FFF2-40B4-BE49-F238E27FC236}">
                            <a16:creationId xmlns:a16="http://schemas.microsoft.com/office/drawing/2014/main" id="{67435161-6432-4F83-96C0-6D40787B29B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1876" y="1587277"/>
                        <a:ext cx="368300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15">
            <a:extLst>
              <a:ext uri="{FF2B5EF4-FFF2-40B4-BE49-F238E27FC236}">
                <a16:creationId xmlns:a16="http://schemas.microsoft.com/office/drawing/2014/main" id="{21FD9A7F-01A6-4715-815F-0104372B7E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154862"/>
              </p:ext>
            </p:extLst>
          </p:nvPr>
        </p:nvGraphicFramePr>
        <p:xfrm>
          <a:off x="2557242" y="1287384"/>
          <a:ext cx="290513" cy="28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5" imgW="291960" imgH="317160" progId="Equation.3">
                  <p:embed/>
                </p:oleObj>
              </mc:Choice>
              <mc:Fallback>
                <p:oleObj name="Equation" r:id="rId5" imgW="291960" imgH="317160" progId="Equation.3">
                  <p:embed/>
                  <p:pic>
                    <p:nvPicPr>
                      <p:cNvPr id="57" name="Object 15">
                        <a:extLst>
                          <a:ext uri="{FF2B5EF4-FFF2-40B4-BE49-F238E27FC236}">
                            <a16:creationId xmlns:a16="http://schemas.microsoft.com/office/drawing/2014/main" id="{21FD9A7F-01A6-4715-815F-0104372B7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7242" y="1287384"/>
                        <a:ext cx="290513" cy="28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文本框 59">
            <a:extLst>
              <a:ext uri="{FF2B5EF4-FFF2-40B4-BE49-F238E27FC236}">
                <a16:creationId xmlns:a16="http://schemas.microsoft.com/office/drawing/2014/main" id="{A7D5BEEC-B996-415C-A486-D8715747B97A}"/>
              </a:ext>
            </a:extLst>
          </p:cNvPr>
          <p:cNvSpPr txBox="1"/>
          <p:nvPr/>
        </p:nvSpPr>
        <p:spPr>
          <a:xfrm>
            <a:off x="2343347" y="2153636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16FA7197-75DE-4138-AA07-07187F57496E}"/>
              </a:ext>
            </a:extLst>
          </p:cNvPr>
          <p:cNvSpPr txBox="1"/>
          <p:nvPr/>
        </p:nvSpPr>
        <p:spPr>
          <a:xfrm>
            <a:off x="2347653" y="2834352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3CF398A-E836-415A-AABA-9FAE0BD2AA2A}"/>
              </a:ext>
            </a:extLst>
          </p:cNvPr>
          <p:cNvSpPr txBox="1"/>
          <p:nvPr/>
        </p:nvSpPr>
        <p:spPr>
          <a:xfrm>
            <a:off x="2338417" y="4139788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D38964B-6D4B-4271-8B1F-EB3EEC334264}"/>
              </a:ext>
            </a:extLst>
          </p:cNvPr>
          <p:cNvSpPr txBox="1"/>
          <p:nvPr/>
        </p:nvSpPr>
        <p:spPr>
          <a:xfrm>
            <a:off x="3613663" y="1326540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1CC81CF4-3CA4-4205-B11D-46AF1AF1FE9C}"/>
              </a:ext>
            </a:extLst>
          </p:cNvPr>
          <p:cNvSpPr txBox="1"/>
          <p:nvPr/>
        </p:nvSpPr>
        <p:spPr>
          <a:xfrm>
            <a:off x="4570665" y="1326596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6E44D021-9046-4DE1-A121-2C893FF66378}"/>
              </a:ext>
            </a:extLst>
          </p:cNvPr>
          <p:cNvSpPr txBox="1"/>
          <p:nvPr/>
        </p:nvSpPr>
        <p:spPr>
          <a:xfrm>
            <a:off x="6412888" y="1326596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4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E4B62C4-6203-40AB-A628-D235E659510B}"/>
                  </a:ext>
                </a:extLst>
              </p:cNvPr>
              <p:cNvSpPr txBox="1"/>
              <p:nvPr/>
            </p:nvSpPr>
            <p:spPr>
              <a:xfrm>
                <a:off x="3562873" y="1984572"/>
                <a:ext cx="213199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1E4B62C4-6203-40AB-A628-D235E6595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873" y="1984572"/>
                <a:ext cx="213199" cy="5761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>
            <a:extLst>
              <a:ext uri="{FF2B5EF4-FFF2-40B4-BE49-F238E27FC236}">
                <a16:creationId xmlns:a16="http://schemas.microsoft.com/office/drawing/2014/main" id="{6181310D-6B4D-4DC2-84C6-A45BF4B6D65D}"/>
              </a:ext>
            </a:extLst>
          </p:cNvPr>
          <p:cNvSpPr txBox="1"/>
          <p:nvPr/>
        </p:nvSpPr>
        <p:spPr>
          <a:xfrm>
            <a:off x="4570867" y="2162388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2F8B77A6-89AE-4EA5-BF7D-F243EBD6D0D5}"/>
              </a:ext>
            </a:extLst>
          </p:cNvPr>
          <p:cNvSpPr txBox="1"/>
          <p:nvPr/>
        </p:nvSpPr>
        <p:spPr>
          <a:xfrm>
            <a:off x="2347653" y="3473244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A62E928C-6403-4A30-A3EE-B77BD7D70E9A}"/>
              </a:ext>
            </a:extLst>
          </p:cNvPr>
          <p:cNvSpPr txBox="1"/>
          <p:nvPr/>
        </p:nvSpPr>
        <p:spPr>
          <a:xfrm>
            <a:off x="5490379" y="1331476"/>
            <a:ext cx="17152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400" dirty="0"/>
              <a:t>3</a:t>
            </a:r>
            <a:endParaRPr lang="zh-CN" altLang="en-US" sz="24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ED3064FB-AED6-4B1F-A7C1-3A0077B1E484}"/>
              </a:ext>
            </a:extLst>
          </p:cNvPr>
          <p:cNvSpPr txBox="1"/>
          <p:nvPr/>
        </p:nvSpPr>
        <p:spPr>
          <a:xfrm>
            <a:off x="5508117" y="216056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3858154C-4102-4CBB-857E-C80EF1BF5BE3}"/>
              </a:ext>
            </a:extLst>
          </p:cNvPr>
          <p:cNvSpPr txBox="1"/>
          <p:nvPr/>
        </p:nvSpPr>
        <p:spPr>
          <a:xfrm>
            <a:off x="6418393" y="2158684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1C55C090-689B-4EF8-BA44-652CC9A20E39}"/>
              </a:ext>
            </a:extLst>
          </p:cNvPr>
          <p:cNvSpPr txBox="1"/>
          <p:nvPr/>
        </p:nvSpPr>
        <p:spPr>
          <a:xfrm>
            <a:off x="5516005" y="2761183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0A190033-960A-47EE-BF44-56705D173B1E}"/>
              </a:ext>
            </a:extLst>
          </p:cNvPr>
          <p:cNvSpPr txBox="1"/>
          <p:nvPr/>
        </p:nvSpPr>
        <p:spPr>
          <a:xfrm>
            <a:off x="6416513" y="2762456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24DC435B-B602-4CE1-9762-4085954F52D4}"/>
              </a:ext>
            </a:extLst>
          </p:cNvPr>
          <p:cNvSpPr txBox="1"/>
          <p:nvPr/>
        </p:nvSpPr>
        <p:spPr>
          <a:xfrm>
            <a:off x="6417045" y="3544035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sz="2000" dirty="0"/>
              <a:t>0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AAD49DE-AC09-4CCB-AA67-BD827DE0593D}"/>
                  </a:ext>
                </a:extLst>
              </p:cNvPr>
              <p:cNvSpPr txBox="1"/>
              <p:nvPr/>
            </p:nvSpPr>
            <p:spPr>
              <a:xfrm>
                <a:off x="3562553" y="2708801"/>
                <a:ext cx="213199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DAAD49DE-AC09-4CCB-AA67-BD827DE05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553" y="2708801"/>
                <a:ext cx="213199" cy="57823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8D16864-3498-4DDC-9DA6-0E0BA6F12C6F}"/>
                  </a:ext>
                </a:extLst>
              </p:cNvPr>
              <p:cNvSpPr txBox="1"/>
              <p:nvPr/>
            </p:nvSpPr>
            <p:spPr>
              <a:xfrm>
                <a:off x="4535601" y="2708920"/>
                <a:ext cx="213199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38D16864-3498-4DDC-9DA6-0E0BA6F12C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601" y="2708920"/>
                <a:ext cx="213199" cy="57823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8A31D5E-F408-4474-90F5-AC352FFAA7A3}"/>
                  </a:ext>
                </a:extLst>
              </p:cNvPr>
              <p:cNvSpPr txBox="1"/>
              <p:nvPr/>
            </p:nvSpPr>
            <p:spPr>
              <a:xfrm>
                <a:off x="3488665" y="3345585"/>
                <a:ext cx="35586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4" name="文本框 93">
                <a:extLst>
                  <a:ext uri="{FF2B5EF4-FFF2-40B4-BE49-F238E27FC236}">
                    <a16:creationId xmlns:a16="http://schemas.microsoft.com/office/drawing/2014/main" id="{F8A31D5E-F408-4474-90F5-AC352FFAA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65" y="3345585"/>
                <a:ext cx="355867" cy="576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5BE19ED-E401-4F59-A6C1-7D963B949C64}"/>
                  </a:ext>
                </a:extLst>
              </p:cNvPr>
              <p:cNvSpPr txBox="1"/>
              <p:nvPr/>
            </p:nvSpPr>
            <p:spPr>
              <a:xfrm>
                <a:off x="5403870" y="3347756"/>
                <a:ext cx="35586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05BE19ED-E401-4F59-A6C1-7D963B94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3870" y="3347756"/>
                <a:ext cx="355867" cy="5761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C09C3C7-2D76-4B09-A9EE-2DC28014310D}"/>
                  </a:ext>
                </a:extLst>
              </p:cNvPr>
              <p:cNvSpPr txBox="1"/>
              <p:nvPr/>
            </p:nvSpPr>
            <p:spPr>
              <a:xfrm>
                <a:off x="4467766" y="3347756"/>
                <a:ext cx="355867" cy="5761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6" name="文本框 95">
                <a:extLst>
                  <a:ext uri="{FF2B5EF4-FFF2-40B4-BE49-F238E27FC236}">
                    <a16:creationId xmlns:a16="http://schemas.microsoft.com/office/drawing/2014/main" id="{AC09C3C7-2D76-4B09-A9EE-2DC280143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66" y="3347756"/>
                <a:ext cx="355867" cy="5761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CBC346E2-F96E-4FF4-9E10-205BB3C4C0E2}"/>
                  </a:ext>
                </a:extLst>
              </p:cNvPr>
              <p:cNvSpPr txBox="1"/>
              <p:nvPr/>
            </p:nvSpPr>
            <p:spPr>
              <a:xfrm>
                <a:off x="3490545" y="4004945"/>
                <a:ext cx="35586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CBC346E2-F96E-4FF4-9E10-205BB3C4C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0545" y="4004945"/>
                <a:ext cx="355867" cy="57823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BD1E67A-6925-48C9-8BE2-CC3AFACB044D}"/>
                  </a:ext>
                </a:extLst>
              </p:cNvPr>
              <p:cNvSpPr txBox="1"/>
              <p:nvPr/>
            </p:nvSpPr>
            <p:spPr>
              <a:xfrm>
                <a:off x="6312266" y="4005064"/>
                <a:ext cx="35586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BD1E67A-6925-48C9-8BE2-CC3AFACB0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2266" y="4005064"/>
                <a:ext cx="355867" cy="57823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35CC8F9-B431-44CA-8BB6-28ADC5DB33C1}"/>
                  </a:ext>
                </a:extLst>
              </p:cNvPr>
              <p:cNvSpPr txBox="1"/>
              <p:nvPr/>
            </p:nvSpPr>
            <p:spPr>
              <a:xfrm>
                <a:off x="5401990" y="4005064"/>
                <a:ext cx="35586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9" name="文本框 98">
                <a:extLst>
                  <a:ext uri="{FF2B5EF4-FFF2-40B4-BE49-F238E27FC236}">
                    <a16:creationId xmlns:a16="http://schemas.microsoft.com/office/drawing/2014/main" id="{F35CC8F9-B431-44CA-8BB6-28ADC5DB3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1990" y="4005064"/>
                <a:ext cx="355867" cy="57823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3702F95-312A-4B4E-AFD4-3EE58453F8B8}"/>
                  </a:ext>
                </a:extLst>
              </p:cNvPr>
              <p:cNvSpPr txBox="1"/>
              <p:nvPr/>
            </p:nvSpPr>
            <p:spPr>
              <a:xfrm>
                <a:off x="4456650" y="4005064"/>
                <a:ext cx="355867" cy="5782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0" name="文本框 99">
                <a:extLst>
                  <a:ext uri="{FF2B5EF4-FFF2-40B4-BE49-F238E27FC236}">
                    <a16:creationId xmlns:a16="http://schemas.microsoft.com/office/drawing/2014/main" id="{63702F95-312A-4B4E-AFD4-3EE58453F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6650" y="4005064"/>
                <a:ext cx="355867" cy="57823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2338" name="Text Box 2">
                <a:extLst>
                  <a:ext uri="{FF2B5EF4-FFF2-40B4-BE49-F238E27FC236}">
                    <a16:creationId xmlns:a16="http://schemas.microsoft.com/office/drawing/2014/main" id="{AD807FF4-19C2-44BD-AAE0-6CF101905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7872" y="497160"/>
                <a:ext cx="7790632" cy="157934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ts val="4000"/>
                  </a:lnSpc>
                  <a:spcBef>
                    <a:spcPct val="50000"/>
                  </a:spcBef>
                </a:pP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　把一枚均匀硬币抛掷三次，设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为三次抛掷中正面出现的次数，而</a:t>
                </a:r>
                <a14:m>
                  <m:oMath xmlns:m="http://schemas.openxmlformats.org/officeDocument/2006/math">
                    <m:r>
                      <a:rPr kumimoji="1" lang="en-US" altLang="zh-CN" sz="2800" b="1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𝒀</m:t>
                    </m:r>
                  </m:oMath>
                </a14:m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为正面出现次数与反面出现次数之差的绝对值，求</a:t>
                </a:r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𝒀</m:t>
                    </m:r>
                  </m:oMath>
                </a14:m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的概率函数</a:t>
                </a:r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</a:p>
            </p:txBody>
          </p:sp>
        </mc:Choice>
        <mc:Fallback xmlns="">
          <p:sp>
            <p:nvSpPr>
              <p:cNvPr id="142338" name="Text Box 2">
                <a:extLst>
                  <a:ext uri="{FF2B5EF4-FFF2-40B4-BE49-F238E27FC236}">
                    <a16:creationId xmlns:a16="http://schemas.microsoft.com/office/drawing/2014/main" id="{AD807FF4-19C2-44BD-AAE0-6CF101905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17872" y="497160"/>
                <a:ext cx="7790632" cy="1579343"/>
              </a:xfrm>
              <a:prstGeom prst="rect">
                <a:avLst/>
              </a:prstGeom>
              <a:blipFill>
                <a:blip r:embed="rId2"/>
                <a:stretch>
                  <a:fillRect l="-1565" t="-3089" r="-1095" b="-888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5" name="Text Box 3">
            <a:extLst>
              <a:ext uri="{FF2B5EF4-FFF2-40B4-BE49-F238E27FC236}">
                <a16:creationId xmlns:a16="http://schemas.microsoft.com/office/drawing/2014/main" id="{C2AB880C-27A7-4521-B2C4-6D6D3E252F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8591" y="1981200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zh-CN" sz="240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2341" name="Rectangle 5">
                <a:extLst>
                  <a:ext uri="{FF2B5EF4-FFF2-40B4-BE49-F238E27FC236}">
                    <a16:creationId xmlns:a16="http://schemas.microsoft.com/office/drawing/2014/main" id="{743C0BD9-A47D-477F-A203-E668ED0759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89141" y="2205038"/>
                <a:ext cx="6462713" cy="52228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解：</a:t>
                </a:r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 (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𝒀</m:t>
                    </m:r>
                  </m:oMath>
                </a14:m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kumimoji="1" lang="zh-CN" altLang="en-US" sz="2800" b="1" dirty="0">
                    <a:latin typeface="Times New Roman" panose="02020603050405020304" pitchFamily="18" charset="0"/>
                  </a:rPr>
                  <a:t>可取值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</a:rPr>
                  <a:t>(0,3),(1,1),(2,1),(3,3)</a:t>
                </a:r>
              </a:p>
            </p:txBody>
          </p:sp>
        </mc:Choice>
        <mc:Fallback xmlns="">
          <p:sp>
            <p:nvSpPr>
              <p:cNvPr id="142341" name="Rectangle 5">
                <a:extLst>
                  <a:ext uri="{FF2B5EF4-FFF2-40B4-BE49-F238E27FC236}">
                    <a16:creationId xmlns:a16="http://schemas.microsoft.com/office/drawing/2014/main" id="{743C0BD9-A47D-477F-A203-E668ED0759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89141" y="2205038"/>
                <a:ext cx="6462713" cy="522287"/>
              </a:xfrm>
              <a:prstGeom prst="rect">
                <a:avLst/>
              </a:prstGeom>
              <a:blipFill>
                <a:blip r:embed="rId3"/>
                <a:stretch>
                  <a:fillRect l="-1885" t="-1647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342" name="Rectangle 6">
            <a:extLst>
              <a:ext uri="{FF2B5EF4-FFF2-40B4-BE49-F238E27FC236}">
                <a16:creationId xmlns:a16="http://schemas.microsoft.com/office/drawing/2014/main" id="{858AE6A2-ABFC-4079-8044-70770E967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41" y="2890838"/>
            <a:ext cx="3740150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=0,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=3)=(1/2)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=1/8</a:t>
            </a:r>
          </a:p>
        </p:txBody>
      </p:sp>
      <p:sp>
        <p:nvSpPr>
          <p:cNvPr id="142343" name="Rectangle 7">
            <a:extLst>
              <a:ext uri="{FF2B5EF4-FFF2-40B4-BE49-F238E27FC236}">
                <a16:creationId xmlns:a16="http://schemas.microsoft.com/office/drawing/2014/main" id="{477A7989-A0D0-4E58-BCD0-DB8FE40796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41" y="3576638"/>
            <a:ext cx="3919538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=1, </a:t>
            </a:r>
            <a:r>
              <a:rPr kumimoji="1" lang="en-US" altLang="zh-CN" sz="2800" b="1" i="1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=1)=3(1/2)</a:t>
            </a:r>
            <a:r>
              <a:rPr kumimoji="1" lang="en-US" altLang="zh-CN" sz="2800" b="1" baseline="30000">
                <a:latin typeface="Times New Roman" panose="02020603050405020304" pitchFamily="18" charset="0"/>
              </a:rPr>
              <a:t>3</a:t>
            </a:r>
            <a:r>
              <a:rPr kumimoji="1" lang="en-US" altLang="zh-CN" sz="2800" b="1">
                <a:latin typeface="Times New Roman" panose="02020603050405020304" pitchFamily="18" charset="0"/>
              </a:rPr>
              <a:t>=3/8</a:t>
            </a:r>
          </a:p>
        </p:txBody>
      </p:sp>
      <p:sp>
        <p:nvSpPr>
          <p:cNvPr id="142344" name="Rectangle 8">
            <a:extLst>
              <a:ext uri="{FF2B5EF4-FFF2-40B4-BE49-F238E27FC236}">
                <a16:creationId xmlns:a16="http://schemas.microsoft.com/office/drawing/2014/main" id="{5486DADF-B205-4997-9398-BB28116E8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41" y="4293096"/>
            <a:ext cx="27162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=2,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=1)=3/8</a:t>
            </a:r>
          </a:p>
        </p:txBody>
      </p:sp>
      <p:sp>
        <p:nvSpPr>
          <p:cNvPr id="142345" name="Rectangle 9">
            <a:extLst>
              <a:ext uri="{FF2B5EF4-FFF2-40B4-BE49-F238E27FC236}">
                <a16:creationId xmlns:a16="http://schemas.microsoft.com/office/drawing/2014/main" id="{0DABFCDC-CE8B-4D18-A9F5-BC0E9F8DE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1541" y="5013176"/>
            <a:ext cx="2716213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i="1" dirty="0">
                <a:latin typeface="Times New Roman" panose="02020603050405020304" pitchFamily="18" charset="0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=3,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Y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=0)=1/8</a:t>
            </a:r>
          </a:p>
        </p:txBody>
      </p:sp>
      <p:sp>
        <p:nvSpPr>
          <p:cNvPr id="142346" name="Rectangle 10">
            <a:extLst>
              <a:ext uri="{FF2B5EF4-FFF2-40B4-BE49-F238E27FC236}">
                <a16:creationId xmlns:a16="http://schemas.microsoft.com/office/drawing/2014/main" id="{6203BEF4-4A9C-43B6-A8AF-0FD356E0C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1662" y="3079750"/>
            <a:ext cx="2036762" cy="52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 dirty="0">
                <a:latin typeface="Times New Roman" panose="02020603050405020304" pitchFamily="18" charset="0"/>
              </a:rPr>
              <a:t>列表如下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9F2BAAC8-EBE8-4BF5-A963-FE00880B6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181596"/>
                  </p:ext>
                </p:extLst>
              </p:nvPr>
            </p:nvGraphicFramePr>
            <p:xfrm>
              <a:off x="5796136" y="3719531"/>
              <a:ext cx="2831976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992">
                      <a:extLst>
                        <a:ext uri="{9D8B030D-6E8A-4147-A177-3AD203B41FA5}">
                          <a16:colId xmlns:a16="http://schemas.microsoft.com/office/drawing/2014/main" val="1529584457"/>
                        </a:ext>
                      </a:extLst>
                    </a:gridCol>
                    <a:gridCol w="943992">
                      <a:extLst>
                        <a:ext uri="{9D8B030D-6E8A-4147-A177-3AD203B41FA5}">
                          <a16:colId xmlns:a16="http://schemas.microsoft.com/office/drawing/2014/main" val="847639886"/>
                        </a:ext>
                      </a:extLst>
                    </a:gridCol>
                    <a:gridCol w="943992">
                      <a:extLst>
                        <a:ext uri="{9D8B030D-6E8A-4147-A177-3AD203B41FA5}">
                          <a16:colId xmlns:a16="http://schemas.microsoft.com/office/drawing/2014/main" val="2722346653"/>
                        </a:ext>
                      </a:extLst>
                    </a:gridCol>
                  </a:tblGrid>
                  <a:tr h="74168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𝒀</m:t>
                                </m:r>
                              </m:oMath>
                            </m:oMathPara>
                          </a14:m>
                          <a:endParaRPr lang="zh-CN" altLang="en-US" sz="2400" b="1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zh-CN" sz="2400" b="1" i="1" smtClean="0">
                                    <a:latin typeface="Cambria Math" panose="02040503050406030204" pitchFamily="18" charset="0"/>
                                    <a:ea typeface="黑体" panose="02010609060101010101" pitchFamily="49" charset="-122"/>
                                  </a:rPr>
                                  <m:t>𝑿</m:t>
                                </m:r>
                              </m:oMath>
                            </m:oMathPara>
                          </a14:m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3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77907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1/8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1138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3/8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801521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2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3/8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90045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3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1/8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93285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格 1">
                <a:extLst>
                  <a:ext uri="{FF2B5EF4-FFF2-40B4-BE49-F238E27FC236}">
                    <a16:creationId xmlns:a16="http://schemas.microsoft.com/office/drawing/2014/main" id="{9F2BAAC8-EBE8-4BF5-A963-FE00880B61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22181596"/>
                  </p:ext>
                </p:extLst>
              </p:nvPr>
            </p:nvGraphicFramePr>
            <p:xfrm>
              <a:off x="5796136" y="3719531"/>
              <a:ext cx="2831976" cy="2651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43992">
                      <a:extLst>
                        <a:ext uri="{9D8B030D-6E8A-4147-A177-3AD203B41FA5}">
                          <a16:colId xmlns:a16="http://schemas.microsoft.com/office/drawing/2014/main" val="1529584457"/>
                        </a:ext>
                      </a:extLst>
                    </a:gridCol>
                    <a:gridCol w="943992">
                      <a:extLst>
                        <a:ext uri="{9D8B030D-6E8A-4147-A177-3AD203B41FA5}">
                          <a16:colId xmlns:a16="http://schemas.microsoft.com/office/drawing/2014/main" val="847639886"/>
                        </a:ext>
                      </a:extLst>
                    </a:gridCol>
                    <a:gridCol w="943992">
                      <a:extLst>
                        <a:ext uri="{9D8B030D-6E8A-4147-A177-3AD203B41FA5}">
                          <a16:colId xmlns:a16="http://schemas.microsoft.com/office/drawing/2014/main" val="2722346653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645" t="-5926" r="-203226" b="-2392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3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077907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1/8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3911384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1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3/8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80152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2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3/8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2900459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3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0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400" b="1" dirty="0"/>
                            <a:t>1/8</a:t>
                          </a:r>
                          <a:endParaRPr lang="zh-CN" altLang="en-US" sz="24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8193285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329AB17-5E75-49F0-B317-7537EF828916}"/>
              </a:ext>
            </a:extLst>
          </p:cNvPr>
          <p:cNvCxnSpPr>
            <a:cxnSpLocks/>
          </p:cNvCxnSpPr>
          <p:nvPr/>
        </p:nvCxnSpPr>
        <p:spPr>
          <a:xfrm>
            <a:off x="5837181" y="3777618"/>
            <a:ext cx="900000" cy="720000"/>
          </a:xfrm>
          <a:prstGeom prst="line">
            <a:avLst/>
          </a:prstGeom>
          <a:ln w="28575">
            <a:solidFill>
              <a:srgbClr val="FFFF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42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2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2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41" grpId="0" autoUpdateAnimBg="0"/>
      <p:bldP spid="142342" grpId="0" autoUpdateAnimBg="0"/>
      <p:bldP spid="142343" grpId="0" autoUpdateAnimBg="0"/>
      <p:bldP spid="142344" grpId="0" autoUpdateAnimBg="0"/>
      <p:bldP spid="142345" grpId="0" autoUpdateAnimBg="0"/>
      <p:bldP spid="14234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218" name="Rectangle 16">
                <a:extLst>
                  <a:ext uri="{FF2B5EF4-FFF2-40B4-BE49-F238E27FC236}">
                    <a16:creationId xmlns:a16="http://schemas.microsoft.com/office/drawing/2014/main" id="{613CAFAF-5E72-4F7D-AEF3-CF5D4BC0A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5035" y="682129"/>
                <a:ext cx="7273429" cy="1882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  <a:spcBef>
                    <a:spcPct val="10000"/>
                  </a:spcBef>
                </a:pP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例</a:t>
                </a:r>
                <a:r>
                  <a:rPr kumimoji="1" lang="en-US" altLang="zh-CN" sz="2800" b="1" dirty="0">
                    <a:latin typeface="Times New Roman" panose="02020603050405020304" pitchFamily="18" charset="0"/>
                    <a:ea typeface="黑体" panose="02010609060101010101" pitchFamily="49" charset="-122"/>
                  </a:rPr>
                  <a:t>3      </a:t>
                </a: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袋中装有四个球每个球上编号分别是</a:t>
                </a:r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，</a:t>
                </a:r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3 .</a:t>
                </a: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今随机从中一次取一球不放回的取两次，以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和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𝒀</m:t>
                    </m:r>
                  </m:oMath>
                </a14:m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分别记第一次和第二次所取球的编号，求</a:t>
                </a:r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𝒀</m:t>
                    </m:r>
                  </m:oMath>
                </a14:m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kumimoji="1" lang="zh-CN" altLang="en-US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的分布律。</a:t>
                </a:r>
              </a:p>
            </p:txBody>
          </p:sp>
        </mc:Choice>
        <mc:Fallback xmlns="">
          <p:sp>
            <p:nvSpPr>
              <p:cNvPr id="9218" name="Rectangle 16">
                <a:extLst>
                  <a:ext uri="{FF2B5EF4-FFF2-40B4-BE49-F238E27FC236}">
                    <a16:creationId xmlns:a16="http://schemas.microsoft.com/office/drawing/2014/main" id="{613CAFAF-5E72-4F7D-AEF3-CF5D4BC0AF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5035" y="682129"/>
                <a:ext cx="7273429" cy="1882775"/>
              </a:xfrm>
              <a:prstGeom prst="rect">
                <a:avLst/>
              </a:prstGeom>
              <a:blipFill>
                <a:blip r:embed="rId3"/>
                <a:stretch>
                  <a:fillRect l="-1760" t="-5178" r="-4862" b="-647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34" name="Rectangle 22">
            <a:extLst>
              <a:ext uri="{FF2B5EF4-FFF2-40B4-BE49-F238E27FC236}">
                <a16:creationId xmlns:a16="http://schemas.microsoft.com/office/drawing/2014/main" id="{572B9905-B000-4314-99BF-FB08F23533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755" y="278130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3347" name="Object 35">
            <a:extLst>
              <a:ext uri="{FF2B5EF4-FFF2-40B4-BE49-F238E27FC236}">
                <a16:creationId xmlns:a16="http://schemas.microsoft.com/office/drawing/2014/main" id="{5F686132-2E65-4F6B-8DEB-B3F83CFB1E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9080666"/>
              </p:ext>
            </p:extLst>
          </p:nvPr>
        </p:nvGraphicFramePr>
        <p:xfrm>
          <a:off x="1585812" y="3327648"/>
          <a:ext cx="6024000" cy="57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4" imgW="2133600" imgH="241300" progId="Equation.3">
                  <p:embed/>
                </p:oleObj>
              </mc:Choice>
              <mc:Fallback>
                <p:oleObj name="Equation" r:id="rId4" imgW="2133600" imgH="2413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812" y="3327648"/>
                        <a:ext cx="6024000" cy="57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49" name="Object 37">
            <a:extLst>
              <a:ext uri="{FF2B5EF4-FFF2-40B4-BE49-F238E27FC236}">
                <a16:creationId xmlns:a16="http://schemas.microsoft.com/office/drawing/2014/main" id="{EDCA23C8-42CE-43A9-9369-31BB73E10B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0005339"/>
              </p:ext>
            </p:extLst>
          </p:nvPr>
        </p:nvGraphicFramePr>
        <p:xfrm>
          <a:off x="1585764" y="3952875"/>
          <a:ext cx="5832475" cy="203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3" name="Equation" r:id="rId6" imgW="2476500" imgH="863600" progId="Equation.DSMT4">
                  <p:embed/>
                </p:oleObj>
              </mc:Choice>
              <mc:Fallback>
                <p:oleObj name="Equation" r:id="rId6" imgW="2476500" imgH="863600" progId="Equation.DSMT4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764" y="3952875"/>
                        <a:ext cx="5832475" cy="203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3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65" name="Object 29">
            <a:extLst>
              <a:ext uri="{FF2B5EF4-FFF2-40B4-BE49-F238E27FC236}">
                <a16:creationId xmlns:a16="http://schemas.microsoft.com/office/drawing/2014/main" id="{D9F8DB3D-D6DC-45B0-A58F-D15AE84635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0437107"/>
              </p:ext>
            </p:extLst>
          </p:nvPr>
        </p:nvGraphicFramePr>
        <p:xfrm>
          <a:off x="2161877" y="581025"/>
          <a:ext cx="5578475" cy="1408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公式" r:id="rId3" imgW="2514600" imgH="635000" progId="Equation.3">
                  <p:embed/>
                </p:oleObj>
              </mc:Choice>
              <mc:Fallback>
                <p:oleObj name="公式" r:id="rId3" imgW="2514600" imgH="6350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1877" y="581025"/>
                        <a:ext cx="5578475" cy="1408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366" name="Rectangle 30">
                <a:extLst>
                  <a:ext uri="{FF2B5EF4-FFF2-40B4-BE49-F238E27FC236}">
                    <a16:creationId xmlns:a16="http://schemas.microsoft.com/office/drawing/2014/main" id="{BCBDC49F-9B32-47B5-83FE-68D17F28DD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20143" y="2187575"/>
                <a:ext cx="7272337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:r>
                  <a:rPr kumimoji="1"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类似</a:t>
                </a:r>
                <a:r>
                  <a:rPr kumimoji="1"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 </a:t>
                </a:r>
                <a:r>
                  <a:rPr kumimoji="1"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依次计算</a:t>
                </a:r>
                <a:r>
                  <a:rPr kumimoji="1"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.</a:t>
                </a:r>
                <a:r>
                  <a:rPr kumimoji="1"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可得</a:t>
                </a:r>
                <a:r>
                  <a:rPr kumimoji="1"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𝑿</m:t>
                    </m:r>
                  </m:oMath>
                </a14:m>
                <a:r>
                  <a:rPr kumimoji="1" lang="en-US" altLang="zh-CN" sz="2800" b="1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kumimoji="1" lang="en-US" altLang="zh-CN" sz="2800" b="1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𝒀</m:t>
                    </m:r>
                  </m:oMath>
                </a14:m>
                <a:r>
                  <a:rPr kumimoji="1" lang="en-US" altLang="zh-CN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r>
                  <a:rPr kumimoji="1" lang="zh-CN" altLang="en-US" sz="28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分布律为</a:t>
                </a:r>
              </a:p>
            </p:txBody>
          </p:sp>
        </mc:Choice>
        <mc:Fallback xmlns="">
          <p:sp>
            <p:nvSpPr>
              <p:cNvPr id="14366" name="Rectangle 30">
                <a:extLst>
                  <a:ext uri="{FF2B5EF4-FFF2-40B4-BE49-F238E27FC236}">
                    <a16:creationId xmlns:a16="http://schemas.microsoft.com/office/drawing/2014/main" id="{BCBDC49F-9B32-47B5-83FE-68D17F28D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20143" y="2187575"/>
                <a:ext cx="7272337" cy="519113"/>
              </a:xfrm>
              <a:prstGeom prst="rect">
                <a:avLst/>
              </a:prstGeom>
              <a:blipFill>
                <a:blip r:embed="rId5"/>
                <a:stretch>
                  <a:fillRect l="-1760" t="-15294" b="-3058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67" name="Line 31">
            <a:extLst>
              <a:ext uri="{FF2B5EF4-FFF2-40B4-BE49-F238E27FC236}">
                <a16:creationId xmlns:a16="http://schemas.microsoft.com/office/drawing/2014/main" id="{A7513EC2-EB38-41F6-ACEF-66F9C06F6A41}"/>
              </a:ext>
            </a:extLst>
          </p:cNvPr>
          <p:cNvSpPr>
            <a:spLocks noChangeShapeType="1"/>
          </p:cNvSpPr>
          <p:nvPr/>
        </p:nvSpPr>
        <p:spPr bwMode="auto">
          <a:xfrm>
            <a:off x="3144143" y="3565525"/>
            <a:ext cx="472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8" name="Line 32">
            <a:extLst>
              <a:ext uri="{FF2B5EF4-FFF2-40B4-BE49-F238E27FC236}">
                <a16:creationId xmlns:a16="http://schemas.microsoft.com/office/drawing/2014/main" id="{6BCFD7CA-5B79-4A43-985B-D33C16DEB8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4743" y="2879725"/>
            <a:ext cx="0" cy="3429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69" name="Text Box 33">
                <a:extLst>
                  <a:ext uri="{FF2B5EF4-FFF2-40B4-BE49-F238E27FC236}">
                    <a16:creationId xmlns:a16="http://schemas.microsoft.com/office/drawing/2014/main" id="{F5E674D2-C729-4407-8DC0-5343A4D5F5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53743" y="2879725"/>
                <a:ext cx="457200" cy="51911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𝒀</m:t>
                      </m:r>
                    </m:oMath>
                  </m:oMathPara>
                </a14:m>
                <a:endParaRPr kumimoji="1" lang="en-US" altLang="zh-CN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69" name="Text Box 33">
                <a:extLst>
                  <a:ext uri="{FF2B5EF4-FFF2-40B4-BE49-F238E27FC236}">
                    <a16:creationId xmlns:a16="http://schemas.microsoft.com/office/drawing/2014/main" id="{F5E674D2-C729-4407-8DC0-5343A4D5F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53743" y="2879725"/>
                <a:ext cx="457200" cy="5191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70" name="Text Box 34">
                <a:extLst>
                  <a:ext uri="{FF2B5EF4-FFF2-40B4-BE49-F238E27FC236}">
                    <a16:creationId xmlns:a16="http://schemas.microsoft.com/office/drawing/2014/main" id="{B00B7BEE-DCEF-4D7E-8881-058A0B18D4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20343" y="3051175"/>
                <a:ext cx="53340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1" i="1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𝑿</m:t>
                      </m:r>
                    </m:oMath>
                  </m:oMathPara>
                </a14:m>
                <a:endParaRPr kumimoji="1" lang="en-US" altLang="zh-CN" sz="2800" dirty="0"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370" name="Text Box 34">
                <a:extLst>
                  <a:ext uri="{FF2B5EF4-FFF2-40B4-BE49-F238E27FC236}">
                    <a16:creationId xmlns:a16="http://schemas.microsoft.com/office/drawing/2014/main" id="{B00B7BEE-DCEF-4D7E-8881-058A0B18D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20343" y="3051175"/>
                <a:ext cx="5334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371" name="Object 35">
            <a:extLst>
              <a:ext uri="{FF2B5EF4-FFF2-40B4-BE49-F238E27FC236}">
                <a16:creationId xmlns:a16="http://schemas.microsoft.com/office/drawing/2014/main" id="{0B0D4AD2-A6C9-422D-84D7-9B69189928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892334"/>
              </p:ext>
            </p:extLst>
          </p:nvPr>
        </p:nvGraphicFramePr>
        <p:xfrm>
          <a:off x="3144143" y="3061950"/>
          <a:ext cx="4495800" cy="305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8" imgW="1905000" imgH="1295400" progId="Equation.3">
                  <p:embed/>
                </p:oleObj>
              </mc:Choice>
              <mc:Fallback>
                <p:oleObj name="Equation" r:id="rId8" imgW="1905000" imgH="12954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4143" y="3061950"/>
                        <a:ext cx="4495800" cy="305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2" name="Line 36">
            <a:extLst>
              <a:ext uri="{FF2B5EF4-FFF2-40B4-BE49-F238E27FC236}">
                <a16:creationId xmlns:a16="http://schemas.microsoft.com/office/drawing/2014/main" id="{2BD559B0-581E-4116-B68E-9E951EB33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0343" y="2955925"/>
            <a:ext cx="914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4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0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4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66" grpId="0"/>
      <p:bldP spid="14369" grpId="0" autoUpdateAnimBg="0"/>
      <p:bldP spid="14370" grpId="0" autoUpdateAnimBg="0"/>
    </p:bldLst>
  </p:timing>
</p:sld>
</file>

<file path=ppt/theme/theme1.xml><?xml version="1.0" encoding="utf-8"?>
<a:theme xmlns:a="http://schemas.openxmlformats.org/drawingml/2006/main" name="丝状">
  <a:themeElements>
    <a:clrScheme name="丝状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丝状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丝状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4155</TotalTime>
  <Words>507</Words>
  <Application>Microsoft Office PowerPoint</Application>
  <PresentationFormat>全屏显示(4:3)</PresentationFormat>
  <Paragraphs>131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黑体</vt:lpstr>
      <vt:lpstr>宋体</vt:lpstr>
      <vt:lpstr>幼圆</vt:lpstr>
      <vt:lpstr>Arial</vt:lpstr>
      <vt:lpstr>Cambria Math</vt:lpstr>
      <vt:lpstr>Century Gothic</vt:lpstr>
      <vt:lpstr>Times New Roman</vt:lpstr>
      <vt:lpstr>Wingdings 3</vt:lpstr>
      <vt:lpstr>丝状</vt:lpstr>
      <vt:lpstr>Equation</vt:lpstr>
      <vt:lpstr>公式</vt:lpstr>
      <vt:lpstr>第二节 二维离散型随机变量及其概率分布</vt:lpstr>
      <vt:lpstr>一、二维离散型随机变量及其分布 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二、离散型随机变量的边缘分布律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第一节 二维随机变量</dc:title>
  <dc:creator>吉林大学农学部数学教研室</dc:creator>
  <cp:lastModifiedBy>xu xianghong</cp:lastModifiedBy>
  <cp:revision>306</cp:revision>
  <dcterms:created xsi:type="dcterms:W3CDTF">2000-03-28T13:32:05Z</dcterms:created>
  <dcterms:modified xsi:type="dcterms:W3CDTF">2023-03-11T11:59:33Z</dcterms:modified>
</cp:coreProperties>
</file>