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handoutMasterIdLst>
    <p:handoutMasterId r:id="rId28"/>
  </p:handoutMasterIdLst>
  <p:sldIdLst>
    <p:sldId id="344" r:id="rId2"/>
    <p:sldId id="271" r:id="rId3"/>
    <p:sldId id="321" r:id="rId4"/>
    <p:sldId id="272" r:id="rId5"/>
    <p:sldId id="330" r:id="rId6"/>
    <p:sldId id="273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275" r:id="rId25"/>
    <p:sldId id="279" r:id="rId26"/>
    <p:sldId id="327" r:id="rId27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996600"/>
    <a:srgbClr val="FFCCFF"/>
    <a:srgbClr val="FF33CC"/>
    <a:srgbClr val="FFFF66"/>
    <a:srgbClr val="F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48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90"/>
    </p:cViewPr>
  </p:sorterViewPr>
  <p:notesViewPr>
    <p:cSldViewPr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FCCC21C-F07C-45C1-976A-7199AC2492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707715-162A-445A-8AA2-8CE9586EF0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3CA81-BEAF-4591-B61A-05BDB3266203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E21D3C-2BA6-4BB9-9D0E-D838E751DA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50C5CE-33AE-4599-B81A-C4622E4A92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48CB3-9D8B-49FF-B55F-8921C39A6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23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BD7455-563C-4BA7-9A01-14C2BBF27AE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84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BB7D-E9AB-49C9-8449-1A583BBAD0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25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D8D4-61B2-4216-8B08-9CB95CAC09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6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8491-5171-4A70-A38D-924CC4697B8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10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F87A3-6FB0-462C-98AF-7B27ADCEAA1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5024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639A-FF06-463C-8523-19D20898CFD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7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55F-DB6D-4F30-881A-847EEA80155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49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A4463-271A-4EDD-A37A-23B7E16C59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9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B0E7-E3FB-4658-BFE8-0E92E50701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75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3AA00B-C629-4388-AEBC-CBA34279F8C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88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28A86A-8AC3-4A00-851A-87DE4FDCF1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0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DD3D8D4-61B2-4216-8B08-9CB95CAC098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034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37.wmf"/><Relationship Id="rId21" Type="http://schemas.openxmlformats.org/officeDocument/2006/relationships/image" Target="../media/image34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0.wmf"/><Relationship Id="rId5" Type="http://schemas.openxmlformats.org/officeDocument/2006/relationships/image" Target="../media/image38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" Type="http://schemas.openxmlformats.org/officeDocument/2006/relationships/image" Target="../media/image41.wmf"/><Relationship Id="rId21" Type="http://schemas.openxmlformats.org/officeDocument/2006/relationships/image" Target="../media/image32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30.wmf"/><Relationship Id="rId25" Type="http://schemas.openxmlformats.org/officeDocument/2006/relationships/image" Target="../media/image33.wmf"/><Relationship Id="rId2" Type="http://schemas.openxmlformats.org/officeDocument/2006/relationships/oleObject" Target="../embeddings/oleObject48.bin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59.bin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23" Type="http://schemas.openxmlformats.org/officeDocument/2006/relationships/image" Target="../media/image17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58.wmf"/><Relationship Id="rId7" Type="http://schemas.openxmlformats.org/officeDocument/2006/relationships/image" Target="../media/image60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64.e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73.emf"/><Relationship Id="rId2" Type="http://schemas.openxmlformats.org/officeDocument/2006/relationships/oleObject" Target="../embeddings/oleObject79.bin"/><Relationship Id="rId16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74.png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9.emf"/><Relationship Id="rId14" Type="http://schemas.openxmlformats.org/officeDocument/2006/relationships/oleObject" Target="../embeddings/oleObject8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74.emf"/><Relationship Id="rId7" Type="http://schemas.openxmlformats.org/officeDocument/2006/relationships/image" Target="../media/image76.e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75.e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7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image" Target="../media/image78.emf"/><Relationship Id="rId7" Type="http://schemas.openxmlformats.org/officeDocument/2006/relationships/image" Target="../media/image80.e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1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emf"/><Relationship Id="rId18" Type="http://schemas.openxmlformats.org/officeDocument/2006/relationships/oleObject" Target="../embeddings/oleObject103.bin"/><Relationship Id="rId26" Type="http://schemas.openxmlformats.org/officeDocument/2006/relationships/oleObject" Target="../embeddings/oleObject107.bin"/><Relationship Id="rId39" Type="http://schemas.openxmlformats.org/officeDocument/2006/relationships/image" Target="../media/image99.emf"/><Relationship Id="rId21" Type="http://schemas.openxmlformats.org/officeDocument/2006/relationships/image" Target="../media/image91.emf"/><Relationship Id="rId42" Type="http://schemas.openxmlformats.org/officeDocument/2006/relationships/oleObject" Target="../embeddings/oleObject114.bin"/><Relationship Id="rId47" Type="http://schemas.openxmlformats.org/officeDocument/2006/relationships/image" Target="../media/image103.emf"/><Relationship Id="rId50" Type="http://schemas.openxmlformats.org/officeDocument/2006/relationships/oleObject" Target="../embeddings/oleObject118.bin"/><Relationship Id="rId55" Type="http://schemas.openxmlformats.org/officeDocument/2006/relationships/image" Target="../media/image107.emf"/><Relationship Id="rId63" Type="http://schemas.openxmlformats.org/officeDocument/2006/relationships/image" Target="../media/image111.emf"/><Relationship Id="rId7" Type="http://schemas.openxmlformats.org/officeDocument/2006/relationships/image" Target="../media/image84.emf"/><Relationship Id="rId2" Type="http://schemas.openxmlformats.org/officeDocument/2006/relationships/oleObject" Target="../embeddings/oleObject95.bin"/><Relationship Id="rId16" Type="http://schemas.openxmlformats.org/officeDocument/2006/relationships/oleObject" Target="../embeddings/oleObject102.bin"/><Relationship Id="rId29" Type="http://schemas.openxmlformats.org/officeDocument/2006/relationships/image" Target="../media/image95.emf"/><Relationship Id="rId11" Type="http://schemas.openxmlformats.org/officeDocument/2006/relationships/image" Target="../media/image86.emf"/><Relationship Id="rId24" Type="http://schemas.openxmlformats.org/officeDocument/2006/relationships/oleObject" Target="../embeddings/oleObject106.bin"/><Relationship Id="rId32" Type="http://schemas.openxmlformats.org/officeDocument/2006/relationships/oleObject" Target="../embeddings/oleObject110.bin"/><Relationship Id="rId37" Type="http://schemas.openxmlformats.org/officeDocument/2006/relationships/image" Target="../media/image98.wmf"/><Relationship Id="rId40" Type="http://schemas.openxmlformats.org/officeDocument/2006/relationships/oleObject" Target="../embeddings/oleObject113.bin"/><Relationship Id="rId45" Type="http://schemas.openxmlformats.org/officeDocument/2006/relationships/image" Target="../media/image102.emf"/><Relationship Id="rId53" Type="http://schemas.openxmlformats.org/officeDocument/2006/relationships/image" Target="../media/image106.emf"/><Relationship Id="rId58" Type="http://schemas.openxmlformats.org/officeDocument/2006/relationships/oleObject" Target="../embeddings/oleObject122.bin"/><Relationship Id="rId5" Type="http://schemas.openxmlformats.org/officeDocument/2006/relationships/image" Target="../media/image83.emf"/><Relationship Id="rId61" Type="http://schemas.openxmlformats.org/officeDocument/2006/relationships/image" Target="../media/image110.wmf"/><Relationship Id="rId19" Type="http://schemas.openxmlformats.org/officeDocument/2006/relationships/image" Target="../media/image90.emf"/><Relationship Id="rId14" Type="http://schemas.openxmlformats.org/officeDocument/2006/relationships/oleObject" Target="../embeddings/oleObject101.bin"/><Relationship Id="rId22" Type="http://schemas.openxmlformats.org/officeDocument/2006/relationships/oleObject" Target="../embeddings/oleObject105.bin"/><Relationship Id="rId27" Type="http://schemas.openxmlformats.org/officeDocument/2006/relationships/image" Target="../media/image94.emf"/><Relationship Id="rId30" Type="http://schemas.openxmlformats.org/officeDocument/2006/relationships/oleObject" Target="../embeddings/oleObject109.bin"/><Relationship Id="rId35" Type="http://schemas.openxmlformats.org/officeDocument/2006/relationships/image" Target="../media/image99.png"/><Relationship Id="rId43" Type="http://schemas.openxmlformats.org/officeDocument/2006/relationships/image" Target="../media/image101.emf"/><Relationship Id="rId48" Type="http://schemas.openxmlformats.org/officeDocument/2006/relationships/oleObject" Target="../embeddings/oleObject117.bin"/><Relationship Id="rId56" Type="http://schemas.openxmlformats.org/officeDocument/2006/relationships/oleObject" Target="../embeddings/oleObject121.bin"/><Relationship Id="rId8" Type="http://schemas.openxmlformats.org/officeDocument/2006/relationships/oleObject" Target="../embeddings/oleObject98.bin"/><Relationship Id="rId51" Type="http://schemas.openxmlformats.org/officeDocument/2006/relationships/image" Target="../media/image105.emf"/><Relationship Id="rId3" Type="http://schemas.openxmlformats.org/officeDocument/2006/relationships/image" Target="../media/image82.e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89.emf"/><Relationship Id="rId25" Type="http://schemas.openxmlformats.org/officeDocument/2006/relationships/image" Target="../media/image93.emf"/><Relationship Id="rId33" Type="http://schemas.openxmlformats.org/officeDocument/2006/relationships/image" Target="../media/image97.wmf"/><Relationship Id="rId38" Type="http://schemas.openxmlformats.org/officeDocument/2006/relationships/oleObject" Target="../embeddings/oleObject112.bin"/><Relationship Id="rId46" Type="http://schemas.openxmlformats.org/officeDocument/2006/relationships/oleObject" Target="../embeddings/oleObject116.bin"/><Relationship Id="rId59" Type="http://schemas.openxmlformats.org/officeDocument/2006/relationships/image" Target="../media/image109.emf"/><Relationship Id="rId20" Type="http://schemas.openxmlformats.org/officeDocument/2006/relationships/oleObject" Target="../embeddings/oleObject104.bin"/><Relationship Id="rId41" Type="http://schemas.openxmlformats.org/officeDocument/2006/relationships/image" Target="../media/image100.emf"/><Relationship Id="rId54" Type="http://schemas.openxmlformats.org/officeDocument/2006/relationships/oleObject" Target="../embeddings/oleObject120.bin"/><Relationship Id="rId62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7.bin"/><Relationship Id="rId15" Type="http://schemas.openxmlformats.org/officeDocument/2006/relationships/image" Target="../media/image88.emf"/><Relationship Id="rId23" Type="http://schemas.openxmlformats.org/officeDocument/2006/relationships/image" Target="../media/image92.emf"/><Relationship Id="rId28" Type="http://schemas.openxmlformats.org/officeDocument/2006/relationships/oleObject" Target="../embeddings/oleObject108.bin"/><Relationship Id="rId36" Type="http://schemas.openxmlformats.org/officeDocument/2006/relationships/oleObject" Target="../embeddings/oleObject111.bin"/><Relationship Id="rId49" Type="http://schemas.openxmlformats.org/officeDocument/2006/relationships/image" Target="../media/image104.emf"/><Relationship Id="rId57" Type="http://schemas.openxmlformats.org/officeDocument/2006/relationships/image" Target="../media/image108.emf"/><Relationship Id="rId10" Type="http://schemas.openxmlformats.org/officeDocument/2006/relationships/oleObject" Target="../embeddings/oleObject99.bin"/><Relationship Id="rId31" Type="http://schemas.openxmlformats.org/officeDocument/2006/relationships/image" Target="../media/image96.wmf"/><Relationship Id="rId44" Type="http://schemas.openxmlformats.org/officeDocument/2006/relationships/oleObject" Target="../embeddings/oleObject115.bin"/><Relationship Id="rId52" Type="http://schemas.openxmlformats.org/officeDocument/2006/relationships/oleObject" Target="../embeddings/oleObject119.bin"/><Relationship Id="rId60" Type="http://schemas.openxmlformats.org/officeDocument/2006/relationships/oleObject" Target="../embeddings/oleObject123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85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emf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06.bin"/><Relationship Id="rId39" Type="http://schemas.openxmlformats.org/officeDocument/2006/relationships/image" Target="../media/image99.emf"/><Relationship Id="rId21" Type="http://schemas.openxmlformats.org/officeDocument/2006/relationships/image" Target="../media/image90.emf"/><Relationship Id="rId34" Type="http://schemas.openxmlformats.org/officeDocument/2006/relationships/oleObject" Target="../embeddings/oleObject129.bin"/><Relationship Id="rId42" Type="http://schemas.openxmlformats.org/officeDocument/2006/relationships/oleObject" Target="../embeddings/oleObject114.bin"/><Relationship Id="rId47" Type="http://schemas.openxmlformats.org/officeDocument/2006/relationships/image" Target="../media/image103.emf"/><Relationship Id="rId50" Type="http://schemas.openxmlformats.org/officeDocument/2006/relationships/oleObject" Target="../embeddings/oleObject118.bin"/><Relationship Id="rId55" Type="http://schemas.openxmlformats.org/officeDocument/2006/relationships/image" Target="../media/image107.emf"/><Relationship Id="rId7" Type="http://schemas.openxmlformats.org/officeDocument/2006/relationships/image" Target="../media/image114.emf"/><Relationship Id="rId2" Type="http://schemas.openxmlformats.org/officeDocument/2006/relationships/oleObject" Target="../embeddings/oleObject125.bin"/><Relationship Id="rId16" Type="http://schemas.openxmlformats.org/officeDocument/2006/relationships/oleObject" Target="../embeddings/oleObject101.bin"/><Relationship Id="rId29" Type="http://schemas.openxmlformats.org/officeDocument/2006/relationships/image" Target="../media/image94.emf"/><Relationship Id="rId11" Type="http://schemas.openxmlformats.org/officeDocument/2006/relationships/image" Target="../media/image85.emf"/><Relationship Id="rId24" Type="http://schemas.openxmlformats.org/officeDocument/2006/relationships/oleObject" Target="../embeddings/oleObject105.bin"/><Relationship Id="rId32" Type="http://schemas.openxmlformats.org/officeDocument/2006/relationships/oleObject" Target="../embeddings/oleObject128.bin"/><Relationship Id="rId37" Type="http://schemas.openxmlformats.org/officeDocument/2006/relationships/image" Target="../media/image98.wmf"/><Relationship Id="rId40" Type="http://schemas.openxmlformats.org/officeDocument/2006/relationships/oleObject" Target="../embeddings/oleObject113.bin"/><Relationship Id="rId45" Type="http://schemas.openxmlformats.org/officeDocument/2006/relationships/image" Target="../media/image102.emf"/><Relationship Id="rId53" Type="http://schemas.openxmlformats.org/officeDocument/2006/relationships/image" Target="../media/image106.emf"/><Relationship Id="rId58" Type="http://schemas.openxmlformats.org/officeDocument/2006/relationships/oleObject" Target="../embeddings/oleObject122.bin"/><Relationship Id="rId5" Type="http://schemas.openxmlformats.org/officeDocument/2006/relationships/image" Target="../media/image113.emf"/><Relationship Id="rId61" Type="http://schemas.openxmlformats.org/officeDocument/2006/relationships/image" Target="../media/image110.wmf"/><Relationship Id="rId19" Type="http://schemas.openxmlformats.org/officeDocument/2006/relationships/image" Target="../media/image89.e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Relationship Id="rId27" Type="http://schemas.openxmlformats.org/officeDocument/2006/relationships/image" Target="../media/image93.emf"/><Relationship Id="rId30" Type="http://schemas.openxmlformats.org/officeDocument/2006/relationships/oleObject" Target="../embeddings/oleObject108.bin"/><Relationship Id="rId35" Type="http://schemas.openxmlformats.org/officeDocument/2006/relationships/image" Target="../media/image97.wmf"/><Relationship Id="rId43" Type="http://schemas.openxmlformats.org/officeDocument/2006/relationships/image" Target="../media/image101.emf"/><Relationship Id="rId48" Type="http://schemas.openxmlformats.org/officeDocument/2006/relationships/oleObject" Target="../embeddings/oleObject117.bin"/><Relationship Id="rId56" Type="http://schemas.openxmlformats.org/officeDocument/2006/relationships/oleObject" Target="../embeddings/oleObject121.bin"/><Relationship Id="rId8" Type="http://schemas.openxmlformats.org/officeDocument/2006/relationships/oleObject" Target="../embeddings/oleObject97.bin"/><Relationship Id="rId51" Type="http://schemas.openxmlformats.org/officeDocument/2006/relationships/image" Target="../media/image105.emf"/><Relationship Id="rId3" Type="http://schemas.openxmlformats.org/officeDocument/2006/relationships/image" Target="../media/image112.e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88.emf"/><Relationship Id="rId25" Type="http://schemas.openxmlformats.org/officeDocument/2006/relationships/image" Target="../media/image92.emf"/><Relationship Id="rId33" Type="http://schemas.openxmlformats.org/officeDocument/2006/relationships/image" Target="../media/image96.wmf"/><Relationship Id="rId38" Type="http://schemas.openxmlformats.org/officeDocument/2006/relationships/oleObject" Target="../embeddings/oleObject112.bin"/><Relationship Id="rId46" Type="http://schemas.openxmlformats.org/officeDocument/2006/relationships/oleObject" Target="../embeddings/oleObject116.bin"/><Relationship Id="rId59" Type="http://schemas.openxmlformats.org/officeDocument/2006/relationships/image" Target="../media/image109.emf"/><Relationship Id="rId20" Type="http://schemas.openxmlformats.org/officeDocument/2006/relationships/oleObject" Target="../embeddings/oleObject103.bin"/><Relationship Id="rId41" Type="http://schemas.openxmlformats.org/officeDocument/2006/relationships/image" Target="../media/image100.emf"/><Relationship Id="rId54" Type="http://schemas.openxmlformats.org/officeDocument/2006/relationships/oleObject" Target="../embeddings/oleObject1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7.bin"/><Relationship Id="rId15" Type="http://schemas.openxmlformats.org/officeDocument/2006/relationships/image" Target="../media/image87.emf"/><Relationship Id="rId23" Type="http://schemas.openxmlformats.org/officeDocument/2006/relationships/image" Target="../media/image91.emf"/><Relationship Id="rId28" Type="http://schemas.openxmlformats.org/officeDocument/2006/relationships/oleObject" Target="../embeddings/oleObject107.bin"/><Relationship Id="rId36" Type="http://schemas.openxmlformats.org/officeDocument/2006/relationships/oleObject" Target="../embeddings/oleObject130.bin"/><Relationship Id="rId49" Type="http://schemas.openxmlformats.org/officeDocument/2006/relationships/image" Target="../media/image104.emf"/><Relationship Id="rId57" Type="http://schemas.openxmlformats.org/officeDocument/2006/relationships/image" Target="../media/image108.emf"/><Relationship Id="rId10" Type="http://schemas.openxmlformats.org/officeDocument/2006/relationships/oleObject" Target="../embeddings/oleObject98.bin"/><Relationship Id="rId31" Type="http://schemas.openxmlformats.org/officeDocument/2006/relationships/image" Target="../media/image95.emf"/><Relationship Id="rId44" Type="http://schemas.openxmlformats.org/officeDocument/2006/relationships/oleObject" Target="../embeddings/oleObject115.bin"/><Relationship Id="rId52" Type="http://schemas.openxmlformats.org/officeDocument/2006/relationships/oleObject" Target="../embeddings/oleObject119.bin"/><Relationship Id="rId60" Type="http://schemas.openxmlformats.org/officeDocument/2006/relationships/oleObject" Target="../embeddings/oleObject131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8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image" Target="../media/image117.wmf"/><Relationship Id="rId7" Type="http://schemas.openxmlformats.org/officeDocument/2006/relationships/image" Target="../media/image119.w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21.e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2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7.e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1.wmf"/><Relationship Id="rId7" Type="http://schemas.openxmlformats.org/officeDocument/2006/relationships/oleObject" Target="../embeddings/oleObject12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13.wmf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27.wmf"/><Relationship Id="rId21" Type="http://schemas.openxmlformats.org/officeDocument/2006/relationships/image" Target="../media/image35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3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17.wmf"/><Relationship Id="rId23" Type="http://schemas.openxmlformats.org/officeDocument/2006/relationships/image" Target="../media/image36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1532384" y="2304330"/>
            <a:ext cx="72880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</a:rPr>
              <a:t>一、二维连续型随机变量及其概率密度 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1530780" y="2990130"/>
            <a:ext cx="5276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</a:rPr>
              <a:t>二、边缘概率密度</a:t>
            </a: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532384" y="3675930"/>
            <a:ext cx="5276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</a:rPr>
              <a:t>三、随机变量的独立性</a:t>
            </a: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1532384" y="4361730"/>
            <a:ext cx="437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 dirty="0">
                <a:latin typeface="Times New Roman" pitchFamily="18" charset="0"/>
                <a:ea typeface="黑体" pitchFamily="2" charset="-122"/>
              </a:rPr>
              <a:t>四、两个常用的分布 </a:t>
            </a:r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title"/>
          </p:nvPr>
        </p:nvSpPr>
        <p:spPr>
          <a:xfrm>
            <a:off x="806896" y="620688"/>
            <a:ext cx="8229600" cy="1323439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  <a:latin typeface="黑体" pitchFamily="2" charset="-122"/>
              </a:rPr>
              <a:t>第三节   </a:t>
            </a:r>
            <a:br>
              <a:rPr lang="en-US" altLang="zh-CN" sz="4000" b="1" dirty="0">
                <a:solidFill>
                  <a:schemeClr val="tx1"/>
                </a:solidFill>
                <a:latin typeface="黑体" pitchFamily="2" charset="-122"/>
              </a:rPr>
            </a:br>
            <a:r>
              <a:rPr lang="zh-CN" altLang="en-US" sz="4000" b="1" dirty="0">
                <a:solidFill>
                  <a:schemeClr val="tx1"/>
                </a:solidFill>
                <a:latin typeface="黑体" pitchFamily="2" charset="-122"/>
              </a:rPr>
              <a:t>二维连续型随机变量及其概率密度</a:t>
            </a:r>
          </a:p>
        </p:txBody>
      </p:sp>
      <p:sp>
        <p:nvSpPr>
          <p:cNvPr id="175112" name="AutoShape 8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7" name="Object 27"/>
          <p:cNvGraphicFramePr>
            <a:graphicFrameLocks noChangeAspect="1"/>
          </p:cNvGraphicFramePr>
          <p:nvPr/>
        </p:nvGraphicFramePr>
        <p:xfrm>
          <a:off x="914400" y="2286000"/>
          <a:ext cx="283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1760" imgH="431640" progId="Equation.3">
                  <p:embed/>
                </p:oleObj>
              </mc:Choice>
              <mc:Fallback>
                <p:oleObj name="Equation" r:id="rId2" imgW="283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283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28"/>
          <p:cNvGraphicFramePr>
            <a:graphicFrameLocks noChangeAspect="1"/>
          </p:cNvGraphicFramePr>
          <p:nvPr/>
        </p:nvGraphicFramePr>
        <p:xfrm>
          <a:off x="882650" y="3189288"/>
          <a:ext cx="39354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74760" imgH="698400" progId="Equation.3">
                  <p:embed/>
                </p:oleObj>
              </mc:Choice>
              <mc:Fallback>
                <p:oleObj name="Equation" r:id="rId4" imgW="39747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189288"/>
                        <a:ext cx="39354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31"/>
          <p:cNvGraphicFramePr>
            <a:graphicFrameLocks noChangeAspect="1"/>
          </p:cNvGraphicFramePr>
          <p:nvPr/>
        </p:nvGraphicFramePr>
        <p:xfrm>
          <a:off x="914400" y="1295400"/>
          <a:ext cx="1865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880" imgH="457200" progId="Equation.3">
                  <p:embed/>
                </p:oleObj>
              </mc:Choice>
              <mc:Fallback>
                <p:oleObj name="Equation" r:id="rId6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18653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7" name="Object 47"/>
          <p:cNvGraphicFramePr>
            <a:graphicFrameLocks noChangeAspect="1"/>
          </p:cNvGraphicFramePr>
          <p:nvPr/>
        </p:nvGraphicFramePr>
        <p:xfrm>
          <a:off x="914400" y="4419600"/>
          <a:ext cx="6045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45120" imgH="1028520" progId="Equation.3">
                  <p:embed/>
                </p:oleObj>
              </mc:Choice>
              <mc:Fallback>
                <p:oleObj name="Equation" r:id="rId8" imgW="604512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6045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90" name="Group 70"/>
          <p:cNvGrpSpPr>
            <a:grpSpLocks/>
          </p:cNvGrpSpPr>
          <p:nvPr/>
        </p:nvGrpSpPr>
        <p:grpSpPr bwMode="auto">
          <a:xfrm>
            <a:off x="5308600" y="908050"/>
            <a:ext cx="3224213" cy="2449513"/>
            <a:chOff x="3264" y="2160"/>
            <a:chExt cx="2031" cy="1543"/>
          </a:xfrm>
        </p:grpSpPr>
        <p:sp>
          <p:nvSpPr>
            <p:cNvPr id="30791" name="Line 71"/>
            <p:cNvSpPr>
              <a:spLocks noChangeShapeType="1"/>
            </p:cNvSpPr>
            <p:nvPr/>
          </p:nvSpPr>
          <p:spPr bwMode="auto">
            <a:xfrm>
              <a:off x="3264" y="3504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2" name="Line 72"/>
            <p:cNvSpPr>
              <a:spLocks noChangeShapeType="1"/>
            </p:cNvSpPr>
            <p:nvPr/>
          </p:nvSpPr>
          <p:spPr bwMode="auto">
            <a:xfrm flipV="1">
              <a:off x="3648" y="230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 flipH="1">
              <a:off x="3648" y="2352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4" name="Freeform 74"/>
            <p:cNvSpPr>
              <a:spLocks/>
            </p:cNvSpPr>
            <p:nvPr/>
          </p:nvSpPr>
          <p:spPr bwMode="auto">
            <a:xfrm>
              <a:off x="3648" y="2352"/>
              <a:ext cx="1056" cy="1152"/>
            </a:xfrm>
            <a:custGeom>
              <a:avLst/>
              <a:gdLst>
                <a:gd name="T0" fmla="*/ 0 w 1056"/>
                <a:gd name="T1" fmla="*/ 1152 h 1152"/>
                <a:gd name="T2" fmla="*/ 864 w 1056"/>
                <a:gd name="T3" fmla="*/ 816 h 1152"/>
                <a:gd name="T4" fmla="*/ 1056 w 1056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95" name="Object 75"/>
            <p:cNvGraphicFramePr>
              <a:graphicFrameLocks noChangeAspect="1"/>
            </p:cNvGraphicFramePr>
            <p:nvPr/>
          </p:nvGraphicFramePr>
          <p:xfrm>
            <a:off x="3712" y="2773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38080" imgH="317160" progId="Equation.3">
                    <p:embed/>
                  </p:oleObj>
                </mc:Choice>
                <mc:Fallback>
                  <p:oleObj name="Equation" r:id="rId10" imgW="8380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2773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6" name="Object 76"/>
            <p:cNvGraphicFramePr>
              <a:graphicFrameLocks noChangeAspect="1"/>
            </p:cNvGraphicFramePr>
            <p:nvPr/>
          </p:nvGraphicFramePr>
          <p:xfrm>
            <a:off x="4484" y="3061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52200" imgH="457200" progId="Equation.3">
                    <p:embed/>
                  </p:oleObj>
                </mc:Choice>
                <mc:Fallback>
                  <p:oleObj name="Equation" r:id="rId12" imgW="952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3061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7" name="Object 77"/>
            <p:cNvGraphicFramePr>
              <a:graphicFrameLocks noChangeAspect="1"/>
            </p:cNvGraphicFramePr>
            <p:nvPr/>
          </p:nvGraphicFramePr>
          <p:xfrm>
            <a:off x="3456" y="3504"/>
            <a:ext cx="16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91960" imgH="317160" progId="Equation.3">
                    <p:embed/>
                  </p:oleObj>
                </mc:Choice>
                <mc:Fallback>
                  <p:oleObj name="Equation" r:id="rId14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16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8" name="Object 78"/>
            <p:cNvGraphicFramePr>
              <a:graphicFrameLocks noChangeAspect="1"/>
            </p:cNvGraphicFramePr>
            <p:nvPr/>
          </p:nvGraphicFramePr>
          <p:xfrm>
            <a:off x="5136" y="355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53800" imgH="241200" progId="Equation.3">
                    <p:embed/>
                  </p:oleObj>
                </mc:Choice>
                <mc:Fallback>
                  <p:oleObj name="Equation" r:id="rId16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9" name="Object 79"/>
            <p:cNvGraphicFramePr>
              <a:graphicFrameLocks noChangeAspect="1"/>
            </p:cNvGraphicFramePr>
            <p:nvPr/>
          </p:nvGraphicFramePr>
          <p:xfrm>
            <a:off x="3700" y="2260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53800" imgH="317160" progId="Equation.3">
                    <p:embed/>
                  </p:oleObj>
                </mc:Choice>
                <mc:Fallback>
                  <p:oleObj name="Equation" r:id="rId18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2260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0" name="Object 80"/>
            <p:cNvGraphicFramePr>
              <a:graphicFrameLocks noChangeAspect="1"/>
            </p:cNvGraphicFramePr>
            <p:nvPr/>
          </p:nvGraphicFramePr>
          <p:xfrm>
            <a:off x="4800" y="2256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60240" imgH="393480" progId="Equation.3">
                    <p:embed/>
                  </p:oleObj>
                </mc:Choice>
                <mc:Fallback>
                  <p:oleObj name="Equation" r:id="rId20" imgW="660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56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01" name="Line 81"/>
            <p:cNvSpPr>
              <a:spLocks noChangeShapeType="1"/>
            </p:cNvSpPr>
            <p:nvPr/>
          </p:nvSpPr>
          <p:spPr bwMode="auto">
            <a:xfrm>
              <a:off x="4704" y="2160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5472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869950" y="762000"/>
          <a:ext cx="217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431640" progId="Equation.3">
                  <p:embed/>
                </p:oleObj>
              </mc:Choice>
              <mc:Fallback>
                <p:oleObj name="Equation" r:id="rId2" imgW="2171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762000"/>
                        <a:ext cx="217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887413" y="1511300"/>
          <a:ext cx="35417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920" imgH="698400" progId="Equation.3">
                  <p:embed/>
                </p:oleObj>
              </mc:Choice>
              <mc:Fallback>
                <p:oleObj name="Equation" r:id="rId4" imgW="33019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1511300"/>
                        <a:ext cx="354171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14400" y="4191000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19160" imgH="431640" progId="Equation.3">
                  <p:embed/>
                </p:oleObj>
              </mc:Choice>
              <mc:Fallback>
                <p:oleObj name="Equation" r:id="rId6" imgW="281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281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852863" y="4025900"/>
          <a:ext cx="41671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6960" imgH="698400" progId="Equation.3">
                  <p:embed/>
                </p:oleObj>
              </mc:Choice>
              <mc:Fallback>
                <p:oleObj name="Equation" r:id="rId8" imgW="39369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025900"/>
                        <a:ext cx="41671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914400" y="4953000"/>
          <a:ext cx="5245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44840" imgH="1028520" progId="Equation.3">
                  <p:embed/>
                </p:oleObj>
              </mc:Choice>
              <mc:Fallback>
                <p:oleObj name="Equation" r:id="rId10" imgW="524484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5245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1905000" y="2432050"/>
          <a:ext cx="16081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98320" imgH="749160" progId="Equation.3">
                  <p:embed/>
                </p:oleObj>
              </mc:Choice>
              <mc:Fallback>
                <p:oleObj name="Equation" r:id="rId12" imgW="149832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32050"/>
                        <a:ext cx="16081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1912938" y="3429000"/>
          <a:ext cx="19748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41400" imgH="469800" progId="Equation.3">
                  <p:embed/>
                </p:oleObj>
              </mc:Choice>
              <mc:Fallback>
                <p:oleObj name="Equation" r:id="rId14" imgW="1841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3429000"/>
                        <a:ext cx="19748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10" name="Group 66"/>
          <p:cNvGrpSpPr>
            <a:grpSpLocks/>
          </p:cNvGrpSpPr>
          <p:nvPr/>
        </p:nvGrpSpPr>
        <p:grpSpPr bwMode="auto">
          <a:xfrm>
            <a:off x="5364163" y="908050"/>
            <a:ext cx="3224212" cy="2297113"/>
            <a:chOff x="3264" y="864"/>
            <a:chExt cx="2031" cy="1447"/>
          </a:xfrm>
        </p:grpSpPr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3264" y="2112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V="1">
              <a:off x="3648" y="912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 flipH="1">
              <a:off x="3648" y="960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Freeform 56"/>
            <p:cNvSpPr>
              <a:spLocks/>
            </p:cNvSpPr>
            <p:nvPr/>
          </p:nvSpPr>
          <p:spPr bwMode="auto">
            <a:xfrm>
              <a:off x="3648" y="960"/>
              <a:ext cx="1056" cy="1152"/>
            </a:xfrm>
            <a:custGeom>
              <a:avLst/>
              <a:gdLst>
                <a:gd name="T0" fmla="*/ 0 w 1056"/>
                <a:gd name="T1" fmla="*/ 1152 h 1152"/>
                <a:gd name="T2" fmla="*/ 864 w 1056"/>
                <a:gd name="T3" fmla="*/ 816 h 1152"/>
                <a:gd name="T4" fmla="*/ 1056 w 1056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801" name="Object 57"/>
            <p:cNvGraphicFramePr>
              <a:graphicFrameLocks noChangeAspect="1"/>
            </p:cNvGraphicFramePr>
            <p:nvPr/>
          </p:nvGraphicFramePr>
          <p:xfrm>
            <a:off x="3712" y="1381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38080" imgH="317160" progId="Equation.3">
                    <p:embed/>
                  </p:oleObj>
                </mc:Choice>
                <mc:Fallback>
                  <p:oleObj name="Equation" r:id="rId16" imgW="8380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1381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2" name="Object 58"/>
            <p:cNvGraphicFramePr>
              <a:graphicFrameLocks noChangeAspect="1"/>
            </p:cNvGraphicFramePr>
            <p:nvPr/>
          </p:nvGraphicFramePr>
          <p:xfrm>
            <a:off x="4484" y="1669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52200" imgH="457200" progId="Equation.3">
                    <p:embed/>
                  </p:oleObj>
                </mc:Choice>
                <mc:Fallback>
                  <p:oleObj name="Equation" r:id="rId18" imgW="952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1669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3" name="Object 59"/>
            <p:cNvGraphicFramePr>
              <a:graphicFrameLocks noChangeAspect="1"/>
            </p:cNvGraphicFramePr>
            <p:nvPr/>
          </p:nvGraphicFramePr>
          <p:xfrm>
            <a:off x="3456" y="2112"/>
            <a:ext cx="16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91960" imgH="317160" progId="Equation.3">
                    <p:embed/>
                  </p:oleObj>
                </mc:Choice>
                <mc:Fallback>
                  <p:oleObj name="Equation" r:id="rId20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112"/>
                          <a:ext cx="16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4" name="Object 60"/>
            <p:cNvGraphicFramePr>
              <a:graphicFrameLocks noChangeAspect="1"/>
            </p:cNvGraphicFramePr>
            <p:nvPr/>
          </p:nvGraphicFramePr>
          <p:xfrm>
            <a:off x="5136" y="2160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53800" imgH="241200" progId="Equation.3">
                    <p:embed/>
                  </p:oleObj>
                </mc:Choice>
                <mc:Fallback>
                  <p:oleObj name="Equation" r:id="rId22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160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5" name="Object 61"/>
            <p:cNvGraphicFramePr>
              <a:graphicFrameLocks noChangeAspect="1"/>
            </p:cNvGraphicFramePr>
            <p:nvPr/>
          </p:nvGraphicFramePr>
          <p:xfrm>
            <a:off x="3700" y="868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53800" imgH="317160" progId="Equation.3">
                    <p:embed/>
                  </p:oleObj>
                </mc:Choice>
                <mc:Fallback>
                  <p:oleObj name="Equation" r:id="rId24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868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6" name="Object 62"/>
            <p:cNvGraphicFramePr>
              <a:graphicFrameLocks noChangeAspect="1"/>
            </p:cNvGraphicFramePr>
            <p:nvPr/>
          </p:nvGraphicFramePr>
          <p:xfrm>
            <a:off x="4800" y="864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60240" imgH="393480" progId="Equation.3">
                    <p:embed/>
                  </p:oleObj>
                </mc:Choice>
                <mc:Fallback>
                  <p:oleObj name="Equation" r:id="rId26" imgW="660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864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8" name="Line 64"/>
            <p:cNvSpPr>
              <a:spLocks noChangeShapeType="1"/>
            </p:cNvSpPr>
            <p:nvPr/>
          </p:nvSpPr>
          <p:spPr bwMode="auto">
            <a:xfrm>
              <a:off x="3360" y="1063"/>
              <a:ext cx="17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89417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743210"/>
              </p:ext>
            </p:extLst>
          </p:nvPr>
        </p:nvGraphicFramePr>
        <p:xfrm>
          <a:off x="965200" y="242615"/>
          <a:ext cx="6703144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78280" imgH="444240" progId="Equation.3">
                  <p:embed/>
                </p:oleObj>
              </mc:Choice>
              <mc:Fallback>
                <p:oleObj name="Equation" r:id="rId2" imgW="6578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42615"/>
                        <a:ext cx="6703144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52265"/>
              </p:ext>
            </p:extLst>
          </p:nvPr>
        </p:nvGraphicFramePr>
        <p:xfrm>
          <a:off x="958850" y="960165"/>
          <a:ext cx="76422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12000" imgH="2070000" progId="Equation.3">
                  <p:embed/>
                </p:oleObj>
              </mc:Choice>
              <mc:Fallback>
                <p:oleObj name="Equation" r:id="rId4" imgW="871200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960165"/>
                        <a:ext cx="764222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958189"/>
              </p:ext>
            </p:extLst>
          </p:nvPr>
        </p:nvGraphicFramePr>
        <p:xfrm>
          <a:off x="914400" y="4994003"/>
          <a:ext cx="633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37080" imgH="444240" progId="Equation.3">
                  <p:embed/>
                </p:oleObj>
              </mc:Choice>
              <mc:Fallback>
                <p:oleObj name="Equation" r:id="rId6" imgW="6337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94003"/>
                        <a:ext cx="633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40" name="Group 16"/>
          <p:cNvGrpSpPr>
            <a:grpSpLocks/>
          </p:cNvGrpSpPr>
          <p:nvPr/>
        </p:nvGrpSpPr>
        <p:grpSpPr bwMode="auto">
          <a:xfrm>
            <a:off x="958850" y="3392215"/>
            <a:ext cx="6870700" cy="1441450"/>
            <a:chOff x="604" y="2512"/>
            <a:chExt cx="4328" cy="908"/>
          </a:xfrm>
        </p:grpSpPr>
        <p:graphicFrame>
          <p:nvGraphicFramePr>
            <p:cNvPr id="77829" name="Object 5"/>
            <p:cNvGraphicFramePr>
              <a:graphicFrameLocks noChangeAspect="1"/>
            </p:cNvGraphicFramePr>
            <p:nvPr/>
          </p:nvGraphicFramePr>
          <p:xfrm>
            <a:off x="608" y="2512"/>
            <a:ext cx="26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216320" imgH="330120" progId="Equation.3">
                    <p:embed/>
                  </p:oleObj>
                </mc:Choice>
                <mc:Fallback>
                  <p:oleObj name="Equation" r:id="rId8" imgW="421632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2512"/>
                          <a:ext cx="26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1" name="Object 7"/>
            <p:cNvGraphicFramePr>
              <a:graphicFrameLocks noChangeAspect="1"/>
            </p:cNvGraphicFramePr>
            <p:nvPr/>
          </p:nvGraphicFramePr>
          <p:xfrm>
            <a:off x="604" y="2804"/>
            <a:ext cx="432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870600" imgH="977760" progId="Equation.3">
                    <p:embed/>
                  </p:oleObj>
                </mc:Choice>
                <mc:Fallback>
                  <p:oleObj name="Equation" r:id="rId10" imgW="687060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2804"/>
                          <a:ext cx="432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914400" y="188640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45249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166812" y="426612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210358"/>
              </p:ext>
            </p:extLst>
          </p:nvPr>
        </p:nvGraphicFramePr>
        <p:xfrm>
          <a:off x="1933575" y="332656"/>
          <a:ext cx="36385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698400" progId="Equation.3">
                  <p:embed/>
                </p:oleObj>
              </mc:Choice>
              <mc:Fallback>
                <p:oleObj name="Equation" r:id="rId2" imgW="34416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32656"/>
                        <a:ext cx="36385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090612" y="1341012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由于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145367"/>
              </p:ext>
            </p:extLst>
          </p:nvPr>
        </p:nvGraphicFramePr>
        <p:xfrm>
          <a:off x="2254250" y="1294975"/>
          <a:ext cx="43608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19360" imgH="939600" progId="Equation.3">
                  <p:embed/>
                </p:oleObj>
              </mc:Choice>
              <mc:Fallback>
                <p:oleObj name="Equation" r:id="rId4" imgW="44193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294975"/>
                        <a:ext cx="43608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782550"/>
              </p:ext>
            </p:extLst>
          </p:nvPr>
        </p:nvGraphicFramePr>
        <p:xfrm>
          <a:off x="2233612" y="2255412"/>
          <a:ext cx="533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3760" imgH="1041120" progId="Equation.3">
                  <p:embed/>
                </p:oleObj>
              </mc:Choice>
              <mc:Fallback>
                <p:oleObj name="Equation" r:id="rId6" imgW="53337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2" y="2255412"/>
                        <a:ext cx="533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090612" y="3322212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于是</a:t>
            </a: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86414"/>
              </p:ext>
            </p:extLst>
          </p:nvPr>
        </p:nvGraphicFramePr>
        <p:xfrm>
          <a:off x="539552" y="3645024"/>
          <a:ext cx="86042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606480" imgH="571320" progId="Equation.3">
                  <p:embed/>
                </p:oleObj>
              </mc:Choice>
              <mc:Fallback>
                <p:oleObj name="公式" r:id="rId8" imgW="36064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645024"/>
                        <a:ext cx="860425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005631"/>
              </p:ext>
            </p:extLst>
          </p:nvPr>
        </p:nvGraphicFramePr>
        <p:xfrm>
          <a:off x="1166812" y="5181600"/>
          <a:ext cx="520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6680" imgH="990360" progId="Equation.3">
                  <p:embed/>
                </p:oleObj>
              </mc:Choice>
              <mc:Fallback>
                <p:oleObj name="Equation" r:id="rId10" imgW="520668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2" y="5181600"/>
                        <a:ext cx="5207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6321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827088" y="1054100"/>
            <a:ext cx="195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则有</a:t>
            </a: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705145"/>
              </p:ext>
            </p:extLst>
          </p:nvPr>
        </p:nvGraphicFramePr>
        <p:xfrm>
          <a:off x="2179638" y="685860"/>
          <a:ext cx="4737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36880" imgH="1117440" progId="Equation.3">
                  <p:embed/>
                </p:oleObj>
              </mc:Choice>
              <mc:Fallback>
                <p:oleObj name="Equation" r:id="rId2" imgW="47368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685860"/>
                        <a:ext cx="47371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2230438" y="1916113"/>
          <a:ext cx="5918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18040" imgH="1117440" progId="Equation.3">
                  <p:embed/>
                </p:oleObj>
              </mc:Choice>
              <mc:Fallback>
                <p:oleObj name="Equation" r:id="rId4" imgW="591804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1916113"/>
                        <a:ext cx="5918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827088" y="231616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即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827088" y="306863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同理可得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838200" y="4724400"/>
            <a:ext cx="774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二维正态分布的两个边缘分布都是一维正态分布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882650" y="5324475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57600" imgH="444240" progId="Equation.3">
                  <p:embed/>
                </p:oleObj>
              </mc:Choice>
              <mc:Fallback>
                <p:oleObj name="Equation" r:id="rId6" imgW="3657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5324475"/>
                        <a:ext cx="365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2147888" y="3506788"/>
          <a:ext cx="5892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92480" imgH="1117440" progId="Equation.3">
                  <p:embed/>
                </p:oleObj>
              </mc:Choice>
              <mc:Fallback>
                <p:oleObj name="Equation" r:id="rId8" imgW="58924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3506788"/>
                        <a:ext cx="58928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3773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utoUpdateAnimBg="0"/>
      <p:bldP spid="79878" grpId="0" autoUpdateAnimBg="0"/>
      <p:bldP spid="798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701675" y="1306513"/>
            <a:ext cx="587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联合分布与边缘分布有何关系？</a:t>
            </a:r>
          </a:p>
        </p:txBody>
      </p: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854075" y="21097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</a:rPr>
              <a:t>一般地：</a:t>
            </a:r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1657350" y="2941638"/>
            <a:ext cx="2133600" cy="6667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</a:rPr>
              <a:t>联合分布</a:t>
            </a:r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5619750" y="2922588"/>
            <a:ext cx="2133600" cy="6667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</a:rPr>
              <a:t>边缘分布</a:t>
            </a:r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>
            <a:off x="3790950" y="31130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4219575" y="25860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</a:rPr>
              <a:t>确定</a:t>
            </a:r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 flipH="1">
            <a:off x="3810000" y="3417888"/>
            <a:ext cx="180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>
            <a:off x="4533900" y="3303588"/>
            <a:ext cx="2286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041775" y="35575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</a:rPr>
              <a:t>不一定</a:t>
            </a:r>
          </a:p>
        </p:txBody>
      </p:sp>
    </p:spTree>
    <p:extLst>
      <p:ext uri="{BB962C8B-B14F-4D97-AF65-F5344CB8AC3E}">
        <p14:creationId xmlns:p14="http://schemas.microsoft.com/office/powerpoint/2010/main" val="34523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0" grpId="0" autoUpdateAnimBg="0"/>
      <p:bldP spid="121871" grpId="0" animBg="1" autoUpdateAnimBg="0"/>
      <p:bldP spid="121872" grpId="0" animBg="1" autoUpdateAnimBg="0"/>
      <p:bldP spid="121873" grpId="0" animBg="1"/>
      <p:bldP spid="121874" grpId="0" autoUpdateAnimBg="0"/>
      <p:bldP spid="121875" grpId="0" animBg="1"/>
      <p:bldP spid="121876" grpId="0" animBg="1"/>
      <p:bldP spid="12187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80986"/>
              </p:ext>
            </p:extLst>
          </p:nvPr>
        </p:nvGraphicFramePr>
        <p:xfrm>
          <a:off x="1196844" y="1219200"/>
          <a:ext cx="6591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91240" imgH="1511280" progId="Equation.3">
                  <p:embed/>
                </p:oleObj>
              </mc:Choice>
              <mc:Fallback>
                <p:oleObj name="Equation" r:id="rId2" imgW="659124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844" y="1219200"/>
                        <a:ext cx="6591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Object 5"/>
              <p:cNvSpPr txBox="1"/>
              <p:nvPr/>
            </p:nvSpPr>
            <p:spPr bwMode="auto">
              <a:xfrm>
                <a:off x="1125537" y="2924175"/>
                <a:ext cx="8054975" cy="1584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显然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不服从正态分布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但是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𝛑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𝛑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909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5537" y="2924175"/>
                <a:ext cx="8054975" cy="1584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136519" y="4581525"/>
            <a:ext cx="777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因此边缘分布均为正态分布的随机变量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zh-CN" altLang="en-US" sz="2800" b="1">
                <a:latin typeface="Times New Roman" pitchFamily="18" charset="0"/>
              </a:rPr>
              <a:t>其联合分布不一定是二维正态分布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3343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6" name="Group 2"/>
          <p:cNvGrpSpPr>
            <a:grpSpLocks/>
          </p:cNvGrpSpPr>
          <p:nvPr/>
        </p:nvGrpSpPr>
        <p:grpSpPr bwMode="auto">
          <a:xfrm>
            <a:off x="4297235" y="3068960"/>
            <a:ext cx="3822700" cy="419100"/>
            <a:chOff x="2544" y="1525"/>
            <a:chExt cx="2408" cy="264"/>
          </a:xfrm>
        </p:grpSpPr>
        <p:graphicFrame>
          <p:nvGraphicFramePr>
            <p:cNvPr id="134147" name="Object 3"/>
            <p:cNvGraphicFramePr>
              <a:graphicFrameLocks noChangeAspect="1"/>
            </p:cNvGraphicFramePr>
            <p:nvPr/>
          </p:nvGraphicFramePr>
          <p:xfrm>
            <a:off x="2544" y="1613"/>
            <a:ext cx="26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41200" progId="Equation.3">
                    <p:embed/>
                  </p:oleObj>
                </mc:Choice>
                <mc:Fallback>
                  <p:oleObj name="Equation" r:id="rId2" imgW="419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613"/>
                          <a:ext cx="26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48" name="Object 4"/>
            <p:cNvGraphicFramePr>
              <a:graphicFrameLocks noChangeAspect="1"/>
            </p:cNvGraphicFramePr>
            <p:nvPr/>
          </p:nvGraphicFramePr>
          <p:xfrm>
            <a:off x="2840" y="1525"/>
            <a:ext cx="21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2680" imgH="419040" progId="Equation.3">
                    <p:embed/>
                  </p:oleObj>
                </mc:Choice>
                <mc:Fallback>
                  <p:oleObj name="Equation" r:id="rId4" imgW="33526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1525"/>
                          <a:ext cx="211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502948"/>
              </p:ext>
            </p:extLst>
          </p:nvPr>
        </p:nvGraphicFramePr>
        <p:xfrm>
          <a:off x="1604835" y="3094360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16120" imgH="431640" progId="Equation.3">
                  <p:embed/>
                </p:oleObj>
              </mc:Choice>
              <mc:Fallback>
                <p:oleObj name="Equation" r:id="rId6" imgW="2616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835" y="3094360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151" name="Object 7"/>
              <p:cNvSpPr txBox="1"/>
              <p:nvPr/>
            </p:nvSpPr>
            <p:spPr bwMode="auto">
              <a:xfrm>
                <a:off x="765175" y="1700213"/>
                <a:ext cx="8128000" cy="10810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:r>
                  <a:rPr lang="zh-CN" altLang="en-US" sz="2800" b="1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设连续型随机变量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的联合概率密度为</m:t>
                    </m:r>
                  </m:oMath>
                </a14:m>
                <a:br>
                  <a:rPr lang="zh-CN" altLang="en-US" sz="2800" b="1" i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边缘概率密度分别为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则有</m:t>
                      </m:r>
                    </m:oMath>
                  </m:oMathPara>
                </a14:m>
                <a:endPara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41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175" y="1700213"/>
                <a:ext cx="8128000" cy="10810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6"/>
          <p:cNvSpPr txBox="1">
            <a:spLocks noChangeArrowheads="1"/>
          </p:cNvSpPr>
          <p:nvPr/>
        </p:nvSpPr>
        <p:spPr>
          <a:xfrm>
            <a:off x="1014211" y="711101"/>
            <a:ext cx="7772400" cy="701675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4000" b="1" dirty="0">
                <a:solidFill>
                  <a:schemeClr val="tx1"/>
                </a:solidFill>
              </a:rPr>
              <a:t>三、连续型随机变量的独立性</a:t>
            </a:r>
          </a:p>
        </p:txBody>
      </p:sp>
    </p:spTree>
    <p:extLst>
      <p:ext uri="{BB962C8B-B14F-4D97-AF65-F5344CB8AC3E}">
        <p14:creationId xmlns:p14="http://schemas.microsoft.com/office/powerpoint/2010/main" val="9154391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2"/>
          <p:cNvGrpSpPr>
            <a:grpSpLocks/>
          </p:cNvGrpSpPr>
          <p:nvPr/>
        </p:nvGrpSpPr>
        <p:grpSpPr bwMode="auto">
          <a:xfrm>
            <a:off x="819472" y="404664"/>
            <a:ext cx="5951538" cy="2522537"/>
            <a:chOff x="384" y="163"/>
            <a:chExt cx="3749" cy="1589"/>
          </a:xfrm>
        </p:grpSpPr>
        <p:sp>
          <p:nvSpPr>
            <p:cNvPr id="135171" name="Rectangle 3"/>
            <p:cNvSpPr>
              <a:spLocks noChangeArrowheads="1"/>
            </p:cNvSpPr>
            <p:nvPr/>
          </p:nvSpPr>
          <p:spPr bwMode="auto">
            <a:xfrm>
              <a:off x="384" y="163"/>
              <a:ext cx="32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 b="1" dirty="0">
                  <a:solidFill>
                    <a:srgbClr val="CCCCFF"/>
                  </a:solidFill>
                  <a:latin typeface="Times New Roman" pitchFamily="18" charset="0"/>
                </a:rPr>
                <a:t>  </a:t>
              </a:r>
              <a:r>
                <a:rPr kumimoji="1" lang="zh-CN" altLang="en-US" sz="2800" b="1" dirty="0">
                  <a:latin typeface="Times New Roman" pitchFamily="18" charset="0"/>
                </a:rPr>
                <a:t>例</a:t>
              </a:r>
              <a:r>
                <a:rPr kumimoji="1" lang="en-US" altLang="zh-CN" sz="2800" b="1" dirty="0">
                  <a:latin typeface="Times New Roman" pitchFamily="18" charset="0"/>
                </a:rPr>
                <a:t>4 </a:t>
              </a:r>
              <a:r>
                <a:rPr kumimoji="1" lang="zh-CN" altLang="en-US" sz="2800" b="1" dirty="0">
                  <a:latin typeface="Times New Roman" pitchFamily="18" charset="0"/>
                </a:rPr>
                <a:t>设</a:t>
              </a:r>
              <a:r>
                <a:rPr kumimoji="1" lang="en-US" altLang="zh-CN" sz="2800" b="1" dirty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>
                  <a:latin typeface="Times New Roman" pitchFamily="18" charset="0"/>
                </a:rPr>
                <a:t>X</a:t>
              </a:r>
              <a:r>
                <a:rPr kumimoji="1" lang="en-US" altLang="zh-CN" sz="2800" b="1" dirty="0">
                  <a:latin typeface="Times New Roman" pitchFamily="18" charset="0"/>
                </a:rPr>
                <a:t>,</a:t>
              </a:r>
              <a:r>
                <a:rPr kumimoji="1" lang="en-US" altLang="zh-CN" sz="2800" b="1" i="1" dirty="0">
                  <a:latin typeface="Times New Roman" pitchFamily="18" charset="0"/>
                </a:rPr>
                <a:t>Y</a:t>
              </a:r>
              <a:r>
                <a:rPr kumimoji="1" lang="en-US" altLang="zh-CN" sz="2800" b="1" dirty="0">
                  <a:latin typeface="Times New Roman" pitchFamily="18" charset="0"/>
                </a:rPr>
                <a:t>)</a:t>
              </a:r>
              <a:r>
                <a:rPr kumimoji="1" lang="zh-CN" altLang="en-US" sz="2800" b="1" dirty="0">
                  <a:latin typeface="Times New Roman" pitchFamily="18" charset="0"/>
                </a:rPr>
                <a:t>的概率密度为</a:t>
              </a:r>
              <a:endParaRPr kumimoji="1" lang="zh-CN" altLang="en-US" sz="2800" dirty="0">
                <a:latin typeface="Times New Roman" pitchFamily="18" charset="0"/>
              </a:endParaRPr>
            </a:p>
          </p:txBody>
        </p:sp>
        <p:graphicFrame>
          <p:nvGraphicFramePr>
            <p:cNvPr id="135172" name="Object 4"/>
            <p:cNvGraphicFramePr>
              <a:graphicFrameLocks noChangeAspect="1"/>
            </p:cNvGraphicFramePr>
            <p:nvPr/>
          </p:nvGraphicFramePr>
          <p:xfrm>
            <a:off x="427" y="531"/>
            <a:ext cx="3706" cy="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095200" imgH="482400" progId="Equation.3">
                    <p:embed/>
                  </p:oleObj>
                </mc:Choice>
                <mc:Fallback>
                  <p:oleObj name="公式" r:id="rId2" imgW="20952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" y="531"/>
                          <a:ext cx="3706" cy="8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73" name="Rectangle 5"/>
            <p:cNvSpPr>
              <a:spLocks noChangeArrowheads="1"/>
            </p:cNvSpPr>
            <p:nvPr/>
          </p:nvSpPr>
          <p:spPr bwMode="auto">
            <a:xfrm>
              <a:off x="480" y="1425"/>
              <a:ext cx="19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问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zh-CN" altLang="en-US" sz="2800" b="1">
                  <a:latin typeface="Times New Roman" pitchFamily="18" charset="0"/>
                </a:rPr>
                <a:t>和</a:t>
              </a:r>
              <a:r>
                <a:rPr kumimoji="1" lang="en-US" altLang="zh-CN" sz="2800" b="1" i="1">
                  <a:latin typeface="Times New Roman" pitchFamily="18" charset="0"/>
                </a:rPr>
                <a:t>Y</a:t>
              </a:r>
              <a:r>
                <a:rPr kumimoji="1" lang="zh-CN" altLang="en-US" sz="2800" b="1">
                  <a:latin typeface="Times New Roman" pitchFamily="18" charset="0"/>
                </a:rPr>
                <a:t>是否独立？</a:t>
              </a:r>
            </a:p>
          </p:txBody>
        </p:sp>
      </p:grpSp>
      <p:grpSp>
        <p:nvGrpSpPr>
          <p:cNvPr id="135174" name="Group 6"/>
          <p:cNvGrpSpPr>
            <a:grpSpLocks/>
          </p:cNvGrpSpPr>
          <p:nvPr/>
        </p:nvGrpSpPr>
        <p:grpSpPr bwMode="auto">
          <a:xfrm>
            <a:off x="971872" y="2970064"/>
            <a:ext cx="4513263" cy="915987"/>
            <a:chOff x="480" y="1779"/>
            <a:chExt cx="2843" cy="577"/>
          </a:xfrm>
        </p:grpSpPr>
        <p:sp>
          <p:nvSpPr>
            <p:cNvPr id="135175" name="Rectangle 7"/>
            <p:cNvSpPr>
              <a:spLocks noChangeArrowheads="1"/>
            </p:cNvSpPr>
            <p:nvPr/>
          </p:nvSpPr>
          <p:spPr bwMode="auto">
            <a:xfrm>
              <a:off x="480" y="190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解：</a:t>
              </a:r>
            </a:p>
          </p:txBody>
        </p:sp>
        <p:graphicFrame>
          <p:nvGraphicFramePr>
            <p:cNvPr id="135176" name="Object 8"/>
            <p:cNvGraphicFramePr>
              <a:graphicFrameLocks noChangeAspect="1"/>
            </p:cNvGraphicFramePr>
            <p:nvPr/>
          </p:nvGraphicFramePr>
          <p:xfrm>
            <a:off x="942" y="1779"/>
            <a:ext cx="2381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58640" imgH="330120" progId="Equation.3">
                    <p:embed/>
                  </p:oleObj>
                </mc:Choice>
                <mc:Fallback>
                  <p:oleObj name="公式" r:id="rId4" imgW="135864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1779"/>
                          <a:ext cx="2381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569963"/>
              </p:ext>
            </p:extLst>
          </p:nvPr>
        </p:nvGraphicFramePr>
        <p:xfrm>
          <a:off x="1741586" y="3808264"/>
          <a:ext cx="377983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58640" imgH="330120" progId="Equation.3">
                  <p:embed/>
                </p:oleObj>
              </mc:Choice>
              <mc:Fallback>
                <p:oleObj name="公式" r:id="rId6" imgW="13586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586" y="3808264"/>
                        <a:ext cx="3779838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193915"/>
              </p:ext>
            </p:extLst>
          </p:nvPr>
        </p:nvGraphicFramePr>
        <p:xfrm>
          <a:off x="5358135" y="3143101"/>
          <a:ext cx="13731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95000" imgH="215640" progId="Equation.3">
                  <p:embed/>
                </p:oleObj>
              </mc:Choice>
              <mc:Fallback>
                <p:oleObj name="公式" r:id="rId8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135" y="3143101"/>
                        <a:ext cx="13731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141766"/>
              </p:ext>
            </p:extLst>
          </p:nvPr>
        </p:nvGraphicFramePr>
        <p:xfrm>
          <a:off x="5462686" y="3935264"/>
          <a:ext cx="11255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06080" imgH="215640" progId="Equation.3">
                  <p:embed/>
                </p:oleObj>
              </mc:Choice>
              <mc:Fallback>
                <p:oleObj name="公式" r:id="rId10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686" y="3935264"/>
                        <a:ext cx="1125538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6915472" y="3198664"/>
            <a:ext cx="137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&gt;0  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6915472" y="39559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 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590872" y="4805214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即：</a:t>
            </a:r>
          </a:p>
        </p:txBody>
      </p:sp>
      <p:graphicFrame>
        <p:nvGraphicFramePr>
          <p:cNvPr id="1351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15860"/>
              </p:ext>
            </p:extLst>
          </p:nvPr>
        </p:nvGraphicFramePr>
        <p:xfrm>
          <a:off x="932185" y="4990951"/>
          <a:ext cx="38131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460160" imgH="482400" progId="Equation.3">
                  <p:embed/>
                </p:oleObj>
              </mc:Choice>
              <mc:Fallback>
                <p:oleObj name="公式" r:id="rId12" imgW="1460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185" y="4990951"/>
                        <a:ext cx="381317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84026"/>
              </p:ext>
            </p:extLst>
          </p:nvPr>
        </p:nvGraphicFramePr>
        <p:xfrm>
          <a:off x="5019997" y="4875064"/>
          <a:ext cx="351631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346040" imgH="482400" progId="Equation.3">
                  <p:embed/>
                </p:oleObj>
              </mc:Choice>
              <mc:Fallback>
                <p:oleObj name="公式" r:id="rId14" imgW="1346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997" y="4875064"/>
                        <a:ext cx="3516313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85" name="Group 17"/>
          <p:cNvGrpSpPr>
            <a:grpSpLocks/>
          </p:cNvGrpSpPr>
          <p:nvPr/>
        </p:nvGrpSpPr>
        <p:grpSpPr bwMode="auto">
          <a:xfrm>
            <a:off x="4172272" y="679301"/>
            <a:ext cx="4648200" cy="2057400"/>
            <a:chOff x="2496" y="1200"/>
            <a:chExt cx="2928" cy="1296"/>
          </a:xfrm>
        </p:grpSpPr>
        <p:sp>
          <p:nvSpPr>
            <p:cNvPr id="135186" name="AutoShape 18"/>
            <p:cNvSpPr>
              <a:spLocks noChangeArrowheads="1"/>
            </p:cNvSpPr>
            <p:nvPr/>
          </p:nvSpPr>
          <p:spPr bwMode="auto">
            <a:xfrm>
              <a:off x="2496" y="1200"/>
              <a:ext cx="2928" cy="1296"/>
            </a:xfrm>
            <a:prstGeom prst="wedgeRectCallout">
              <a:avLst>
                <a:gd name="adj1" fmla="val -37296"/>
                <a:gd name="adj2" fmla="val 81866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latin typeface="Times New Roman" pitchFamily="18" charset="0"/>
                </a:rPr>
                <a:t>对一切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, </a:t>
              </a:r>
              <a:r>
                <a:rPr kumimoji="1" lang="en-US" altLang="zh-CN" sz="2800" b="1" i="1">
                  <a:latin typeface="Times New Roman" pitchFamily="18" charset="0"/>
                </a:rPr>
                <a:t>y</a:t>
              </a:r>
              <a:r>
                <a:rPr kumimoji="1" lang="en-US" altLang="zh-CN" sz="2800" b="1">
                  <a:latin typeface="Times New Roman" pitchFamily="18" charset="0"/>
                </a:rPr>
                <a:t>,  </a:t>
              </a:r>
              <a:r>
                <a:rPr kumimoji="1" lang="zh-CN" altLang="en-US" sz="2800" b="1">
                  <a:latin typeface="Times New Roman" pitchFamily="18" charset="0"/>
                </a:rPr>
                <a:t>均有：</a:t>
              </a:r>
            </a:p>
            <a:p>
              <a:pPr algn="ctr"/>
              <a:endParaRPr kumimoji="1" lang="zh-CN" altLang="en-US" sz="2800" b="1">
                <a:latin typeface="Times New Roman" pitchFamily="18" charset="0"/>
              </a:endParaRPr>
            </a:p>
            <a:p>
              <a:pPr algn="ctr"/>
              <a:r>
                <a:rPr kumimoji="1" lang="zh-CN" altLang="en-US" sz="2800" b="1">
                  <a:latin typeface="Times New Roman" pitchFamily="18" charset="0"/>
                </a:rPr>
                <a:t>故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,</a:t>
              </a:r>
              <a:r>
                <a:rPr kumimoji="1" lang="en-US" altLang="zh-CN" sz="2800" b="1" i="1">
                  <a:latin typeface="Times New Roman" pitchFamily="18" charset="0"/>
                </a:rPr>
                <a:t>Y </a:t>
              </a:r>
              <a:r>
                <a:rPr kumimoji="1" lang="zh-CN" altLang="en-US" sz="2800" b="1">
                  <a:latin typeface="Times New Roman" pitchFamily="18" charset="0"/>
                </a:rPr>
                <a:t>独立</a:t>
              </a:r>
            </a:p>
          </p:txBody>
        </p:sp>
        <p:graphicFrame>
          <p:nvGraphicFramePr>
            <p:cNvPr id="135187" name="Object 19"/>
            <p:cNvGraphicFramePr>
              <a:graphicFrameLocks noChangeAspect="1"/>
            </p:cNvGraphicFramePr>
            <p:nvPr/>
          </p:nvGraphicFramePr>
          <p:xfrm>
            <a:off x="2796" y="1680"/>
            <a:ext cx="2281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422360" imgH="215640" progId="Equation.3">
                    <p:embed/>
                  </p:oleObj>
                </mc:Choice>
                <mc:Fallback>
                  <p:oleObj name="公式" r:id="rId16" imgW="1422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6" y="1680"/>
                          <a:ext cx="2281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188" name="Rectangle 20"/>
              <p:cNvSpPr>
                <a:spLocks noChangeArrowheads="1"/>
              </p:cNvSpPr>
              <p:nvPr/>
            </p:nvSpPr>
            <p:spPr bwMode="auto">
              <a:xfrm>
                <a:off x="6839272" y="4032101"/>
                <a:ext cx="78418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kumimoji="1" lang="en-US" altLang="zh-CN" sz="2800" b="1" dirty="0">
                    <a:latin typeface="Times New Roman" pitchFamily="18" charset="0"/>
                  </a:rPr>
                  <a:t>&gt;0</a:t>
                </a:r>
              </a:p>
            </p:txBody>
          </p:sp>
        </mc:Choice>
        <mc:Fallback xmlns="">
          <p:sp>
            <p:nvSpPr>
              <p:cNvPr id="135188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9272" y="4032101"/>
                <a:ext cx="784189" cy="523220"/>
              </a:xfrm>
              <a:prstGeom prst="rect">
                <a:avLst/>
              </a:prstGeom>
              <a:blipFill>
                <a:blip r:embed="rId19"/>
                <a:stretch>
                  <a:fillRect t="-11628" r="-13953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51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0" grpId="0" autoUpdateAnimBg="0"/>
      <p:bldP spid="135181" grpId="0" autoUpdateAnimBg="0"/>
      <p:bldP spid="135182" grpId="0" autoUpdateAnimBg="0"/>
      <p:bldP spid="13518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2"/>
          <p:cNvGrpSpPr>
            <a:grpSpLocks/>
          </p:cNvGrpSpPr>
          <p:nvPr/>
        </p:nvGrpSpPr>
        <p:grpSpPr bwMode="auto">
          <a:xfrm>
            <a:off x="609600" y="334963"/>
            <a:ext cx="6400800" cy="2449512"/>
            <a:chOff x="384" y="211"/>
            <a:chExt cx="4032" cy="1543"/>
          </a:xfrm>
        </p:grpSpPr>
        <p:sp>
          <p:nvSpPr>
            <p:cNvPr id="136195" name="Rectangle 3"/>
            <p:cNvSpPr>
              <a:spLocks noChangeArrowheads="1"/>
            </p:cNvSpPr>
            <p:nvPr/>
          </p:nvSpPr>
          <p:spPr bwMode="auto">
            <a:xfrm>
              <a:off x="384" y="211"/>
              <a:ext cx="32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  </a:t>
              </a:r>
              <a:r>
                <a:rPr kumimoji="1" lang="zh-CN" altLang="en-US" sz="2800" b="1">
                  <a:latin typeface="Times New Roman" pitchFamily="18" charset="0"/>
                </a:rPr>
                <a:t>若</a:t>
              </a:r>
              <a:r>
                <a:rPr kumimoji="1" lang="en-US" altLang="zh-CN" sz="2800" b="1">
                  <a:latin typeface="Times New Roman" pitchFamily="18" charset="0"/>
                </a:rPr>
                <a:t>(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en-US" altLang="zh-CN" sz="2800" b="1">
                  <a:latin typeface="Times New Roman" pitchFamily="18" charset="0"/>
                </a:rPr>
                <a:t>,</a:t>
              </a:r>
              <a:r>
                <a:rPr kumimoji="1" lang="en-US" altLang="zh-CN" sz="2800" b="1" i="1">
                  <a:latin typeface="Times New Roman" pitchFamily="18" charset="0"/>
                </a:rPr>
                <a:t>Y</a:t>
              </a:r>
              <a:r>
                <a:rPr kumimoji="1" lang="en-US" altLang="zh-CN" sz="2800" b="1">
                  <a:latin typeface="Times New Roman" pitchFamily="18" charset="0"/>
                </a:rPr>
                <a:t>)</a:t>
              </a:r>
              <a:r>
                <a:rPr kumimoji="1" lang="zh-CN" altLang="en-US" sz="2800" b="1">
                  <a:latin typeface="Times New Roman" pitchFamily="18" charset="0"/>
                </a:rPr>
                <a:t>的概率密度为</a:t>
              </a:r>
            </a:p>
          </p:txBody>
        </p:sp>
        <p:graphicFrame>
          <p:nvGraphicFramePr>
            <p:cNvPr id="136196" name="Object 4"/>
            <p:cNvGraphicFramePr>
              <a:graphicFrameLocks noChangeAspect="1"/>
            </p:cNvGraphicFramePr>
            <p:nvPr/>
          </p:nvGraphicFramePr>
          <p:xfrm>
            <a:off x="689" y="568"/>
            <a:ext cx="3727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08160" imgH="457200" progId="Equation.3">
                    <p:embed/>
                  </p:oleObj>
                </mc:Choice>
                <mc:Fallback>
                  <p:oleObj name="公式" r:id="rId2" imgW="21081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568"/>
                          <a:ext cx="3727" cy="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197" name="Rectangle 5"/>
            <p:cNvSpPr>
              <a:spLocks noChangeArrowheads="1"/>
            </p:cNvSpPr>
            <p:nvPr/>
          </p:nvSpPr>
          <p:spPr bwMode="auto">
            <a:xfrm>
              <a:off x="480" y="1427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情况又怎样？</a:t>
              </a:r>
            </a:p>
          </p:txBody>
        </p:sp>
      </p:grp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762000" y="30543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128762"/>
              </p:ext>
            </p:extLst>
          </p:nvPr>
        </p:nvGraphicFramePr>
        <p:xfrm>
          <a:off x="1883767" y="2849563"/>
          <a:ext cx="4339344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330120" progId="Equation.DSMT4">
                  <p:embed/>
                </p:oleObj>
              </mc:Choice>
              <mc:Fallback>
                <p:oleObj name="Equation" r:id="rId4" imgW="1587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767" y="2849563"/>
                        <a:ext cx="4339344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1843088" y="3687763"/>
          <a:ext cx="36385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330120" progId="Equation.DSMT4">
                  <p:embed/>
                </p:oleObj>
              </mc:Choice>
              <mc:Fallback>
                <p:oleObj name="Equation" r:id="rId6" imgW="1307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3687763"/>
                        <a:ext cx="363855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6705600" y="3001963"/>
            <a:ext cx="129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0&lt;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&lt;1 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6629400" y="3854450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0&lt;</a:t>
            </a:r>
            <a:r>
              <a:rPr kumimoji="1" lang="en-US" altLang="zh-CN" sz="3200" b="1" i="1">
                <a:latin typeface="Times New Roman" pitchFamily="18" charset="0"/>
              </a:rPr>
              <a:t>y</a:t>
            </a:r>
            <a:r>
              <a:rPr kumimoji="1" lang="en-US" altLang="zh-CN" sz="3200" b="1">
                <a:latin typeface="Times New Roman" pitchFamily="18" charset="0"/>
              </a:rPr>
              <a:t>&lt;1  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838200" y="457200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由于存在面积不为</a:t>
            </a:r>
            <a:r>
              <a:rPr kumimoji="1" lang="en-US" altLang="zh-CN" sz="2800" b="1">
                <a:latin typeface="Times New Roman" pitchFamily="18" charset="0"/>
              </a:rPr>
              <a:t>0</a:t>
            </a:r>
            <a:r>
              <a:rPr kumimoji="1" lang="zh-CN" altLang="en-US" sz="2800" b="1">
                <a:latin typeface="Times New Roman" pitchFamily="18" charset="0"/>
              </a:rPr>
              <a:t>的区域，</a:t>
            </a:r>
          </a:p>
        </p:txBody>
      </p:sp>
      <p:graphicFrame>
        <p:nvGraphicFramePr>
          <p:cNvPr id="136204" name="Object 12"/>
          <p:cNvGraphicFramePr>
            <a:graphicFrameLocks noChangeAspect="1"/>
          </p:cNvGraphicFramePr>
          <p:nvPr/>
        </p:nvGraphicFramePr>
        <p:xfrm>
          <a:off x="2514600" y="5181600"/>
          <a:ext cx="3654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4960" imgH="215640" progId="Equation.DSMT4">
                  <p:embed/>
                </p:oleObj>
              </mc:Choice>
              <mc:Fallback>
                <p:oleObj name="Equation" r:id="rId8" imgW="1434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81600"/>
                        <a:ext cx="36544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838200" y="5838825"/>
            <a:ext cx="2601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故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zh-CN" altLang="en-US" sz="2800" b="1">
                <a:latin typeface="Times New Roman" pitchFamily="18" charset="0"/>
              </a:rPr>
              <a:t>和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zh-CN" altLang="en-US" sz="2800" b="1">
                <a:latin typeface="Times New Roman" pitchFamily="18" charset="0"/>
              </a:rPr>
              <a:t>不独立 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6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 autoUpdateAnimBg="0"/>
      <p:bldP spid="136201" grpId="0" autoUpdateAnimBg="0"/>
      <p:bldP spid="136202" grpId="0" autoUpdateAnimBg="0"/>
      <p:bldP spid="136203" grpId="0" autoUpdateAnimBg="0"/>
      <p:bldP spid="13620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069741"/>
              </p:ext>
            </p:extLst>
          </p:nvPr>
        </p:nvGraphicFramePr>
        <p:xfrm>
          <a:off x="879382" y="2316956"/>
          <a:ext cx="78359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35760" imgH="3416040" progId="Equation.3">
                  <p:embed/>
                </p:oleObj>
              </mc:Choice>
              <mc:Fallback>
                <p:oleObj name="Equation" r:id="rId2" imgW="7835760" imgH="3416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382" y="2316956"/>
                        <a:ext cx="7835900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944470" y="1553418"/>
            <a:ext cx="2578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1.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  </a:t>
            </a:r>
          </a:p>
        </p:txBody>
      </p:sp>
      <p:sp>
        <p:nvSpPr>
          <p:cNvPr id="17437" name="Rectangle 29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856984" cy="707886"/>
          </a:xfrm>
          <a:noFill/>
          <a:ln/>
        </p:spPr>
        <p:txBody>
          <a:bodyPr wrap="square">
            <a:spAutoFit/>
          </a:bodyPr>
          <a:lstStyle/>
          <a:p>
            <a:pPr algn="l"/>
            <a:r>
              <a:rPr lang="zh-CN" altLang="en-US" sz="4000" b="1" dirty="0">
                <a:solidFill>
                  <a:schemeClr val="tx1"/>
                </a:solidFill>
              </a:rPr>
              <a:t>一、二维连续型随机变量及其概率密度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654496" y="260648"/>
            <a:ext cx="83820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800" b="1" dirty="0">
                <a:latin typeface="Times New Roman" pitchFamily="18" charset="0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</a:rPr>
              <a:t>5</a:t>
            </a:r>
            <a:r>
              <a:rPr kumimoji="1" lang="en-US" altLang="zh-CN" sz="3200" b="1" dirty="0">
                <a:latin typeface="Times New Roman" pitchFamily="18" charset="0"/>
              </a:rPr>
              <a:t>   </a:t>
            </a:r>
            <a:r>
              <a:rPr kumimoji="1" lang="zh-CN" altLang="en-US" sz="2800" b="1" dirty="0">
                <a:latin typeface="Times New Roman" pitchFamily="18" charset="0"/>
              </a:rPr>
              <a:t>甲乙两人约定中午</a:t>
            </a:r>
            <a:r>
              <a:rPr kumimoji="1" lang="en-US" altLang="zh-CN" sz="2800" b="1" dirty="0">
                <a:latin typeface="Times New Roman" pitchFamily="18" charset="0"/>
              </a:rPr>
              <a:t>12</a:t>
            </a:r>
            <a:r>
              <a:rPr kumimoji="1" lang="zh-CN" altLang="en-US" sz="2800" b="1" dirty="0">
                <a:latin typeface="Times New Roman" pitchFamily="18" charset="0"/>
              </a:rPr>
              <a:t>时</a:t>
            </a:r>
            <a:r>
              <a:rPr kumimoji="1" lang="en-US" altLang="zh-CN" sz="2800" b="1" dirty="0">
                <a:latin typeface="Times New Roman" pitchFamily="18" charset="0"/>
              </a:rPr>
              <a:t>30</a:t>
            </a:r>
            <a:r>
              <a:rPr kumimoji="1" lang="zh-CN" altLang="en-US" sz="2800" b="1" dirty="0">
                <a:latin typeface="Times New Roman" pitchFamily="18" charset="0"/>
              </a:rPr>
              <a:t>分在某地会面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  <a:r>
              <a:rPr kumimoji="1" lang="zh-CN" altLang="en-US" sz="2800" b="1" dirty="0">
                <a:latin typeface="Times New Roman" pitchFamily="18" charset="0"/>
              </a:rPr>
              <a:t>如果甲来到的时间在</a:t>
            </a:r>
            <a:r>
              <a:rPr kumimoji="1" lang="en-US" altLang="zh-CN" sz="2800" b="1" dirty="0">
                <a:latin typeface="Times New Roman" pitchFamily="18" charset="0"/>
              </a:rPr>
              <a:t>12:15</a:t>
            </a:r>
            <a:r>
              <a:rPr kumimoji="1" lang="zh-CN" altLang="en-US" sz="2800" b="1" dirty="0">
                <a:latin typeface="Times New Roman" pitchFamily="18" charset="0"/>
              </a:rPr>
              <a:t>到</a:t>
            </a:r>
            <a:r>
              <a:rPr kumimoji="1" lang="en-US" altLang="zh-CN" sz="2800" b="1" dirty="0">
                <a:latin typeface="Times New Roman" pitchFamily="18" charset="0"/>
              </a:rPr>
              <a:t>12:45</a:t>
            </a:r>
            <a:r>
              <a:rPr kumimoji="1" lang="zh-CN" altLang="en-US" sz="2800" b="1" dirty="0">
                <a:latin typeface="Times New Roman" pitchFamily="18" charset="0"/>
              </a:rPr>
              <a:t>之间是均匀分布</a:t>
            </a:r>
            <a:r>
              <a:rPr kumimoji="1" lang="en-US" altLang="zh-CN" sz="2800" b="1" dirty="0">
                <a:latin typeface="Times New Roman" pitchFamily="18" charset="0"/>
              </a:rPr>
              <a:t>. </a:t>
            </a:r>
            <a:r>
              <a:rPr kumimoji="1" lang="zh-CN" altLang="en-US" sz="2800" b="1" dirty="0">
                <a:latin typeface="Times New Roman" pitchFamily="18" charset="0"/>
              </a:rPr>
              <a:t>乙独立地到达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</a:rPr>
              <a:t>而且到达时间在</a:t>
            </a:r>
            <a:r>
              <a:rPr kumimoji="1" lang="en-US" altLang="zh-CN" sz="2800" b="1" dirty="0">
                <a:latin typeface="Times New Roman" pitchFamily="18" charset="0"/>
              </a:rPr>
              <a:t>12:00</a:t>
            </a:r>
            <a:r>
              <a:rPr kumimoji="1" lang="zh-CN" altLang="en-US" sz="2800" b="1" dirty="0">
                <a:latin typeface="Times New Roman" pitchFamily="18" charset="0"/>
              </a:rPr>
              <a:t>到</a:t>
            </a:r>
            <a:r>
              <a:rPr kumimoji="1" lang="en-US" altLang="zh-CN" sz="2800" b="1" dirty="0">
                <a:latin typeface="Times New Roman" pitchFamily="18" charset="0"/>
              </a:rPr>
              <a:t>13:00</a:t>
            </a:r>
            <a:r>
              <a:rPr kumimoji="1" lang="zh-CN" altLang="en-US" sz="2800" b="1" dirty="0">
                <a:latin typeface="Times New Roman" pitchFamily="18" charset="0"/>
              </a:rPr>
              <a:t>之间是均匀分布</a:t>
            </a:r>
            <a:r>
              <a:rPr kumimoji="1" lang="en-US" altLang="zh-CN" sz="2800" b="1" dirty="0">
                <a:latin typeface="Times New Roman" pitchFamily="18" charset="0"/>
              </a:rPr>
              <a:t>. </a:t>
            </a:r>
            <a:r>
              <a:rPr kumimoji="1" lang="zh-CN" altLang="en-US" sz="2800" b="1" dirty="0">
                <a:latin typeface="Times New Roman" pitchFamily="18" charset="0"/>
              </a:rPr>
              <a:t>试求先到的人等待另一人到达的时间不超过</a:t>
            </a:r>
            <a:r>
              <a:rPr kumimoji="1" lang="en-US" altLang="zh-CN" sz="2800" b="1" dirty="0">
                <a:latin typeface="Times New Roman" pitchFamily="18" charset="0"/>
              </a:rPr>
              <a:t>5</a:t>
            </a:r>
            <a:r>
              <a:rPr kumimoji="1" lang="zh-CN" altLang="en-US" sz="2800" b="1" dirty="0">
                <a:latin typeface="Times New Roman" pitchFamily="18" charset="0"/>
              </a:rPr>
              <a:t>分钟的概率</a:t>
            </a:r>
            <a:r>
              <a:rPr kumimoji="1" lang="en-US" altLang="zh-CN" sz="2800" b="1" dirty="0">
                <a:latin typeface="Times New Roman" pitchFamily="18" charset="0"/>
              </a:rPr>
              <a:t>. </a:t>
            </a:r>
            <a:r>
              <a:rPr kumimoji="1" lang="zh-CN" altLang="en-US" sz="2800" b="1" dirty="0">
                <a:latin typeface="Times New Roman" pitchFamily="18" charset="0"/>
              </a:rPr>
              <a:t>又甲先到的概率是多少？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683568" y="2647453"/>
            <a:ext cx="746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</a:rPr>
              <a:t>解</a:t>
            </a:r>
            <a:r>
              <a:rPr kumimoji="1" lang="en-US" altLang="zh-CN" sz="2800" b="1" dirty="0">
                <a:latin typeface="Times New Roman" pitchFamily="18" charset="0"/>
              </a:rPr>
              <a:t>: </a:t>
            </a:r>
            <a:r>
              <a:rPr kumimoji="1" lang="zh-CN" altLang="en-US" sz="2800" b="1" dirty="0">
                <a:latin typeface="Times New Roman" pitchFamily="18" charset="0"/>
              </a:rPr>
              <a:t>设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zh-CN" altLang="en-US" sz="2800" b="1" dirty="0">
                <a:latin typeface="Times New Roman" pitchFamily="18" charset="0"/>
              </a:rPr>
              <a:t>为甲到达时刻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en-US" altLang="zh-CN" sz="2800" b="1" i="1" dirty="0">
                <a:latin typeface="Times New Roman" pitchFamily="18" charset="0"/>
              </a:rPr>
              <a:t>Y</a:t>
            </a:r>
            <a:r>
              <a:rPr kumimoji="1" lang="zh-CN" altLang="en-US" sz="2800" b="1" dirty="0">
                <a:latin typeface="Times New Roman" pitchFamily="18" charset="0"/>
              </a:rPr>
              <a:t>为乙到达时刻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259632" y="3265783"/>
            <a:ext cx="542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</a:rPr>
              <a:t>以</a:t>
            </a:r>
            <a:r>
              <a:rPr kumimoji="1" lang="en-US" altLang="zh-CN" sz="2800" b="1" dirty="0">
                <a:latin typeface="Times New Roman" pitchFamily="18" charset="0"/>
              </a:rPr>
              <a:t>12</a:t>
            </a:r>
            <a:r>
              <a:rPr kumimoji="1" lang="zh-CN" altLang="en-US" sz="2800" b="1" dirty="0">
                <a:latin typeface="Times New Roman" pitchFamily="18" charset="0"/>
              </a:rPr>
              <a:t>时为起点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</a:rPr>
              <a:t>以分为单位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</a:rPr>
              <a:t>依题意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1331640" y="3911948"/>
            <a:ext cx="4183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~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itchFamily="18" charset="0"/>
              </a:rPr>
              <a:t>U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(15,45),  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~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itchFamily="18" charset="0"/>
              </a:rPr>
              <a:t>U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(0,60)</a:t>
            </a:r>
          </a:p>
        </p:txBody>
      </p:sp>
    </p:spTree>
    <p:extLst>
      <p:ext uri="{BB962C8B-B14F-4D97-AF65-F5344CB8AC3E}">
        <p14:creationId xmlns:p14="http://schemas.microsoft.com/office/powerpoint/2010/main" val="249610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  <p:bldP spid="137219" grpId="0" autoUpdateAnimBg="0"/>
      <p:bldP spid="137220" grpId="0" autoUpdateAnimBg="0"/>
      <p:bldP spid="13722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71457"/>
              </p:ext>
            </p:extLst>
          </p:nvPr>
        </p:nvGraphicFramePr>
        <p:xfrm>
          <a:off x="580703" y="2165350"/>
          <a:ext cx="435133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609480" progId="Equation.DSMT4">
                  <p:embed/>
                </p:oleObj>
              </mc:Choice>
              <mc:Fallback>
                <p:oleObj name="Equation" r:id="rId2" imgW="17143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3" y="2165350"/>
                        <a:ext cx="4351337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2ECC68C3-2FF1-4BC8-A197-A95C6188D709}"/>
              </a:ext>
            </a:extLst>
          </p:cNvPr>
          <p:cNvGrpSpPr/>
          <p:nvPr/>
        </p:nvGrpSpPr>
        <p:grpSpPr>
          <a:xfrm>
            <a:off x="896491" y="5589588"/>
            <a:ext cx="4735079" cy="523220"/>
            <a:chOff x="896491" y="5589588"/>
            <a:chExt cx="4735079" cy="523220"/>
          </a:xfrm>
        </p:grpSpPr>
        <p:sp>
          <p:nvSpPr>
            <p:cNvPr id="138244" name="Rectangle 4"/>
            <p:cNvSpPr>
              <a:spLocks noChangeArrowheads="1"/>
            </p:cNvSpPr>
            <p:nvPr/>
          </p:nvSpPr>
          <p:spPr bwMode="auto">
            <a:xfrm>
              <a:off x="896491" y="5589588"/>
              <a:ext cx="47350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</a:rPr>
                <a:t>所求为</a:t>
              </a:r>
              <a:r>
                <a:rPr kumimoji="1" lang="en-US" altLang="zh-CN" sz="2800" b="1" i="1" dirty="0">
                  <a:latin typeface="Times New Roman" pitchFamily="18" charset="0"/>
                </a:rPr>
                <a:t>P</a:t>
              </a:r>
              <a:r>
                <a:rPr kumimoji="1" lang="en-US" altLang="zh-CN" sz="2800" b="1" dirty="0">
                  <a:latin typeface="Times New Roman" pitchFamily="18" charset="0"/>
                </a:rPr>
                <a:t>( |</a:t>
              </a:r>
              <a:r>
                <a:rPr kumimoji="1" lang="en-US" altLang="zh-CN" sz="2800" b="1" i="1" dirty="0">
                  <a:latin typeface="Times New Roman" pitchFamily="18" charset="0"/>
                </a:rPr>
                <a:t>X</a:t>
              </a:r>
              <a:r>
                <a:rPr kumimoji="1" lang="en-US" altLang="zh-CN" sz="2800" b="1" dirty="0">
                  <a:latin typeface="Times New Roman" pitchFamily="18" charset="0"/>
                </a:rPr>
                <a:t>-</a:t>
              </a:r>
              <a:r>
                <a:rPr kumimoji="1" lang="en-US" altLang="zh-CN" sz="2800" b="1" i="1" dirty="0">
                  <a:latin typeface="Times New Roman" pitchFamily="18" charset="0"/>
                </a:rPr>
                <a:t>Y </a:t>
              </a:r>
              <a:r>
                <a:rPr kumimoji="1" lang="en-US" altLang="zh-CN" sz="2800" b="1" dirty="0">
                  <a:latin typeface="Times New Roman" pitchFamily="18" charset="0"/>
                </a:rPr>
                <a:t>|    5) </a:t>
              </a:r>
              <a:r>
                <a:rPr kumimoji="1" lang="zh-CN" altLang="zh-CN" sz="2800" b="1" dirty="0">
                  <a:latin typeface="Times New Roman" pitchFamily="18" charset="0"/>
                </a:rPr>
                <a:t>及</a:t>
              </a:r>
              <a:r>
                <a:rPr kumimoji="1" lang="en-US" altLang="zh-CN" sz="2800" b="1" i="1" dirty="0">
                  <a:latin typeface="Times New Roman" pitchFamily="18" charset="0"/>
                </a:rPr>
                <a:t>P</a:t>
              </a:r>
              <a:r>
                <a:rPr kumimoji="1" lang="en-US" altLang="zh-CN" sz="2800" b="1" dirty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>
                  <a:latin typeface="Times New Roman" pitchFamily="18" charset="0"/>
                </a:rPr>
                <a:t>X</a:t>
              </a:r>
              <a:r>
                <a:rPr kumimoji="1" lang="en-US" altLang="zh-CN" sz="2800" b="1" dirty="0">
                  <a:latin typeface="Times New Roman" pitchFamily="18" charset="0"/>
                </a:rPr>
                <a:t>&lt;</a:t>
              </a:r>
              <a:r>
                <a:rPr kumimoji="1" lang="en-US" altLang="zh-CN" sz="2800" b="1" i="1" dirty="0">
                  <a:latin typeface="Times New Roman" pitchFamily="18" charset="0"/>
                </a:rPr>
                <a:t>Y</a:t>
              </a:r>
              <a:r>
                <a:rPr kumimoji="1" lang="en-US" altLang="zh-CN" sz="2800" b="1" dirty="0"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13824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7454362"/>
                </p:ext>
              </p:extLst>
            </p:nvPr>
          </p:nvGraphicFramePr>
          <p:xfrm>
            <a:off x="3260725" y="5664200"/>
            <a:ext cx="3619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152280" progId="Equation.DSMT4">
                    <p:embed/>
                  </p:oleObj>
                </mc:Choice>
                <mc:Fallback>
                  <p:oleObj name="Equation" r:id="rId4" imgW="1396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725" y="5664200"/>
                          <a:ext cx="361950" cy="392113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47" name="Group 7"/>
          <p:cNvGrpSpPr>
            <a:grpSpLocks/>
          </p:cNvGrpSpPr>
          <p:nvPr/>
        </p:nvGrpSpPr>
        <p:grpSpPr bwMode="auto">
          <a:xfrm>
            <a:off x="1058416" y="461963"/>
            <a:ext cx="7467600" cy="1666875"/>
            <a:chOff x="576" y="163"/>
            <a:chExt cx="4704" cy="1050"/>
          </a:xfrm>
        </p:grpSpPr>
        <p:sp>
          <p:nvSpPr>
            <p:cNvPr id="138248" name="Rectangle 8"/>
            <p:cNvSpPr>
              <a:spLocks noChangeArrowheads="1"/>
            </p:cNvSpPr>
            <p:nvPr/>
          </p:nvSpPr>
          <p:spPr bwMode="auto">
            <a:xfrm>
              <a:off x="576" y="163"/>
              <a:ext cx="4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解</a:t>
              </a:r>
              <a:r>
                <a:rPr kumimoji="1" lang="en-US" altLang="zh-CN" sz="2800" b="1">
                  <a:latin typeface="Times New Roman" pitchFamily="18" charset="0"/>
                </a:rPr>
                <a:t>: </a:t>
              </a:r>
              <a:r>
                <a:rPr kumimoji="1" lang="zh-CN" altLang="en-US" sz="2800" b="1">
                  <a:latin typeface="Times New Roman" pitchFamily="18" charset="0"/>
                </a:rPr>
                <a:t>设</a:t>
              </a:r>
              <a:r>
                <a:rPr kumimoji="1" lang="en-US" altLang="zh-CN" sz="2800" b="1" i="1">
                  <a:latin typeface="Times New Roman" pitchFamily="18" charset="0"/>
                </a:rPr>
                <a:t>X</a:t>
              </a:r>
              <a:r>
                <a:rPr kumimoji="1" lang="zh-CN" altLang="en-US" sz="2800" b="1">
                  <a:latin typeface="Times New Roman" pitchFamily="18" charset="0"/>
                </a:rPr>
                <a:t>为甲到达时刻， </a:t>
              </a:r>
              <a:r>
                <a:rPr kumimoji="1" lang="en-US" altLang="zh-CN" sz="2800" b="1" i="1">
                  <a:latin typeface="Times New Roman" pitchFamily="18" charset="0"/>
                </a:rPr>
                <a:t>Y</a:t>
              </a:r>
              <a:r>
                <a:rPr kumimoji="1" lang="zh-CN" altLang="en-US" sz="2800" b="1">
                  <a:latin typeface="Times New Roman" pitchFamily="18" charset="0"/>
                </a:rPr>
                <a:t>为乙到达时刻</a:t>
              </a:r>
            </a:p>
          </p:txBody>
        </p:sp>
        <p:sp>
          <p:nvSpPr>
            <p:cNvPr id="138249" name="Rectangle 9"/>
            <p:cNvSpPr>
              <a:spLocks noChangeArrowheads="1"/>
            </p:cNvSpPr>
            <p:nvPr/>
          </p:nvSpPr>
          <p:spPr bwMode="auto">
            <a:xfrm>
              <a:off x="768" y="548"/>
              <a:ext cx="39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以</a:t>
              </a:r>
              <a:r>
                <a:rPr kumimoji="1" lang="en-US" altLang="zh-CN" sz="2800" b="1">
                  <a:latin typeface="Times New Roman" pitchFamily="18" charset="0"/>
                </a:rPr>
                <a:t>12</a:t>
              </a:r>
              <a:r>
                <a:rPr kumimoji="1" lang="zh-CN" altLang="en-US" sz="2800" b="1">
                  <a:latin typeface="Times New Roman" pitchFamily="18" charset="0"/>
                </a:rPr>
                <a:t>时为起点，以分为单位，依题意，</a:t>
              </a:r>
            </a:p>
          </p:txBody>
        </p:sp>
        <p:sp>
          <p:nvSpPr>
            <p:cNvPr id="138250" name="Rectangle 10"/>
            <p:cNvSpPr>
              <a:spLocks noChangeArrowheads="1"/>
            </p:cNvSpPr>
            <p:nvPr/>
          </p:nvSpPr>
          <p:spPr bwMode="auto">
            <a:xfrm>
              <a:off x="1104" y="883"/>
              <a:ext cx="2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 dirty="0">
                  <a:solidFill>
                    <a:srgbClr val="0000FF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~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Times New Roman" pitchFamily="18" charset="0"/>
                </a:rPr>
                <a:t>U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(15,45),  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~</a:t>
              </a:r>
              <a:r>
                <a:rPr kumimoji="1" lang="en-US" altLang="zh-CN" sz="2800" i="1" dirty="0">
                  <a:solidFill>
                    <a:srgbClr val="0000FF"/>
                  </a:solidFill>
                  <a:latin typeface="Times New Roman" pitchFamily="18" charset="0"/>
                </a:rPr>
                <a:t>U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</a:rPr>
                <a:t>(0,60)</a:t>
              </a:r>
            </a:p>
          </p:txBody>
        </p:sp>
      </p:grpSp>
      <p:graphicFrame>
        <p:nvGraphicFramePr>
          <p:cNvPr id="138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36791"/>
              </p:ext>
            </p:extLst>
          </p:nvPr>
        </p:nvGraphicFramePr>
        <p:xfrm>
          <a:off x="899666" y="3860800"/>
          <a:ext cx="6577013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560" imgH="609480" progId="Equation.DSMT4">
                  <p:embed/>
                </p:oleObj>
              </mc:Choice>
              <mc:Fallback>
                <p:oleObj name="Equation" r:id="rId6" imgW="25905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666" y="3860800"/>
                        <a:ext cx="6577013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2" name="AutoShape 12"/>
          <p:cNvSpPr>
            <a:spLocks noChangeArrowheads="1"/>
          </p:cNvSpPr>
          <p:nvPr/>
        </p:nvSpPr>
        <p:spPr bwMode="auto">
          <a:xfrm>
            <a:off x="7002016" y="3784600"/>
            <a:ext cx="1981200" cy="990600"/>
          </a:xfrm>
          <a:prstGeom prst="wedgeRectCallout">
            <a:avLst>
              <a:gd name="adj1" fmla="val -121153"/>
              <a:gd name="adj2" fmla="val 14903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甲先到</a:t>
            </a:r>
          </a:p>
          <a:p>
            <a:pPr algn="ctr"/>
            <a:r>
              <a:rPr kumimoji="1" lang="zh-CN" altLang="en-US" sz="2800" b="1">
                <a:latin typeface="Times New Roman" pitchFamily="18" charset="0"/>
              </a:rPr>
              <a:t>的概率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753616" y="35560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由独立性</a:t>
            </a:r>
          </a:p>
        </p:txBody>
      </p:sp>
      <p:sp>
        <p:nvSpPr>
          <p:cNvPr id="138254" name="AutoShape 14"/>
          <p:cNvSpPr>
            <a:spLocks noChangeArrowheads="1"/>
          </p:cNvSpPr>
          <p:nvPr/>
        </p:nvSpPr>
        <p:spPr bwMode="auto">
          <a:xfrm>
            <a:off x="753616" y="3403600"/>
            <a:ext cx="3962400" cy="1828800"/>
          </a:xfrm>
          <a:prstGeom prst="wedgeRectCallout">
            <a:avLst>
              <a:gd name="adj1" fmla="val 20995"/>
              <a:gd name="adj2" fmla="val 7864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先到的人等待另一人</a:t>
            </a:r>
          </a:p>
          <a:p>
            <a:pPr algn="ctr"/>
            <a:r>
              <a:rPr kumimoji="1" lang="zh-CN" altLang="en-US" sz="2800" b="1">
                <a:latin typeface="Times New Roman" pitchFamily="18" charset="0"/>
              </a:rPr>
              <a:t>到达的时间不超过</a:t>
            </a:r>
            <a:r>
              <a:rPr kumimoji="1" lang="en-US" altLang="zh-CN" sz="2800" b="1">
                <a:latin typeface="Times New Roman" pitchFamily="18" charset="0"/>
              </a:rPr>
              <a:t>5</a:t>
            </a:r>
            <a:r>
              <a:rPr kumimoji="1" lang="zh-CN" altLang="en-US" sz="2800" b="1">
                <a:latin typeface="Times New Roman" pitchFamily="18" charset="0"/>
              </a:rPr>
              <a:t>分钟</a:t>
            </a:r>
          </a:p>
          <a:p>
            <a:pPr algn="ctr"/>
            <a:r>
              <a:rPr kumimoji="1" lang="zh-CN" altLang="en-US" sz="2800" b="1">
                <a:latin typeface="Times New Roman" pitchFamily="18" charset="0"/>
              </a:rPr>
              <a:t>的概率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10D8652-0456-40BC-B384-FDFF26CCD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514274"/>
              </p:ext>
            </p:extLst>
          </p:nvPr>
        </p:nvGraphicFramePr>
        <p:xfrm>
          <a:off x="5076056" y="2165350"/>
          <a:ext cx="3975531" cy="15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5400" imgH="647640" progId="Equation.DSMT4">
                  <p:embed/>
                </p:oleObj>
              </mc:Choice>
              <mc:Fallback>
                <p:oleObj name="Equation" r:id="rId8" imgW="162540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76056" y="2165350"/>
                        <a:ext cx="3975531" cy="158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4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2" grpId="0" animBg="1" autoUpdateAnimBg="0"/>
      <p:bldP spid="138253" grpId="0" autoUpdateAnimBg="0"/>
      <p:bldP spid="13825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552003" y="620713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解一：</a:t>
            </a:r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035335"/>
              </p:ext>
            </p:extLst>
          </p:nvPr>
        </p:nvGraphicFramePr>
        <p:xfrm>
          <a:off x="1720403" y="2181225"/>
          <a:ext cx="33813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393480" progId="Equation.DSMT4">
                  <p:embed/>
                </p:oleObj>
              </mc:Choice>
              <mc:Fallback>
                <p:oleObj name="Equation" r:id="rId2" imgW="1295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403" y="2181225"/>
                        <a:ext cx="33813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68" name="Group 4"/>
          <p:cNvGrpSpPr>
            <a:grpSpLocks/>
          </p:cNvGrpSpPr>
          <p:nvPr/>
        </p:nvGrpSpPr>
        <p:grpSpPr bwMode="auto">
          <a:xfrm>
            <a:off x="1901378" y="685800"/>
            <a:ext cx="2244725" cy="579438"/>
            <a:chOff x="1008" y="432"/>
            <a:chExt cx="1414" cy="365"/>
          </a:xfrm>
        </p:grpSpPr>
        <p:sp>
          <p:nvSpPr>
            <p:cNvPr id="139269" name="Rectangle 5"/>
            <p:cNvSpPr>
              <a:spLocks noChangeArrowheads="1"/>
            </p:cNvSpPr>
            <p:nvPr/>
          </p:nvSpPr>
          <p:spPr bwMode="auto">
            <a:xfrm>
              <a:off x="1008" y="432"/>
              <a:ext cx="1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 dirty="0">
                  <a:latin typeface="Times New Roman" pitchFamily="18" charset="0"/>
                </a:rPr>
                <a:t>P</a:t>
              </a:r>
              <a:r>
                <a:rPr kumimoji="1" lang="en-US" altLang="zh-CN" sz="3200" b="1" dirty="0">
                  <a:latin typeface="Times New Roman" pitchFamily="18" charset="0"/>
                </a:rPr>
                <a:t>(|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-</a:t>
              </a:r>
              <a:r>
                <a:rPr kumimoji="1" lang="en-US" altLang="zh-CN" sz="3200" b="1" i="1" dirty="0">
                  <a:latin typeface="Times New Roman" pitchFamily="18" charset="0"/>
                </a:rPr>
                <a:t>Y</a:t>
              </a:r>
              <a:r>
                <a:rPr kumimoji="1" lang="en-US" altLang="zh-CN" sz="3200" b="1" dirty="0">
                  <a:latin typeface="Times New Roman" pitchFamily="18" charset="0"/>
                </a:rPr>
                <a:t>|   5) </a:t>
              </a:r>
            </a:p>
          </p:txBody>
        </p:sp>
        <p:graphicFrame>
          <p:nvGraphicFramePr>
            <p:cNvPr id="139270" name="Object 6"/>
            <p:cNvGraphicFramePr>
              <a:graphicFrameLocks noChangeAspect="1"/>
            </p:cNvGraphicFramePr>
            <p:nvPr/>
          </p:nvGraphicFramePr>
          <p:xfrm>
            <a:off x="1872" y="473"/>
            <a:ext cx="20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720" imgH="152280" progId="Equation.3">
                    <p:embed/>
                  </p:oleObj>
                </mc:Choice>
                <mc:Fallback>
                  <p:oleObj name="公式" r:id="rId4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473"/>
                          <a:ext cx="20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9271" name="Group 7"/>
          <p:cNvGrpSpPr>
            <a:grpSpLocks/>
          </p:cNvGrpSpPr>
          <p:nvPr/>
        </p:nvGrpSpPr>
        <p:grpSpPr bwMode="auto">
          <a:xfrm>
            <a:off x="5679628" y="168275"/>
            <a:ext cx="3079750" cy="2955925"/>
            <a:chOff x="3403" y="144"/>
            <a:chExt cx="1988" cy="1910"/>
          </a:xfrm>
        </p:grpSpPr>
        <p:graphicFrame>
          <p:nvGraphicFramePr>
            <p:cNvPr id="139272" name="Object 8"/>
            <p:cNvGraphicFramePr>
              <a:graphicFrameLocks noChangeAspect="1"/>
            </p:cNvGraphicFramePr>
            <p:nvPr/>
          </p:nvGraphicFramePr>
          <p:xfrm>
            <a:off x="5184" y="1814"/>
            <a:ext cx="20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6720" imgH="139680" progId="Equation.3">
                    <p:embed/>
                  </p:oleObj>
                </mc:Choice>
                <mc:Fallback>
                  <p:oleObj name="公式" r:id="rId6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814"/>
                          <a:ext cx="20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73" name="Line 9"/>
            <p:cNvSpPr>
              <a:spLocks noChangeShapeType="1"/>
            </p:cNvSpPr>
            <p:nvPr/>
          </p:nvSpPr>
          <p:spPr bwMode="auto">
            <a:xfrm>
              <a:off x="3456" y="182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4" name="Line 10"/>
            <p:cNvSpPr>
              <a:spLocks noChangeShapeType="1"/>
            </p:cNvSpPr>
            <p:nvPr/>
          </p:nvSpPr>
          <p:spPr bwMode="auto">
            <a:xfrm flipV="1">
              <a:off x="3600" y="192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5" name="Line 11"/>
            <p:cNvSpPr>
              <a:spLocks noChangeShapeType="1"/>
            </p:cNvSpPr>
            <p:nvPr/>
          </p:nvSpPr>
          <p:spPr bwMode="auto">
            <a:xfrm>
              <a:off x="3888" y="62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6" name="Line 12"/>
            <p:cNvSpPr>
              <a:spLocks noChangeShapeType="1"/>
            </p:cNvSpPr>
            <p:nvPr/>
          </p:nvSpPr>
          <p:spPr bwMode="auto">
            <a:xfrm>
              <a:off x="4464" y="62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77" name="Line 13"/>
            <p:cNvSpPr>
              <a:spLocks noChangeShapeType="1"/>
            </p:cNvSpPr>
            <p:nvPr/>
          </p:nvSpPr>
          <p:spPr bwMode="auto">
            <a:xfrm>
              <a:off x="3888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9278" name="Object 14"/>
            <p:cNvGraphicFramePr>
              <a:graphicFrameLocks noChangeAspect="1"/>
            </p:cNvGraphicFramePr>
            <p:nvPr/>
          </p:nvGraphicFramePr>
          <p:xfrm>
            <a:off x="3648" y="144"/>
            <a:ext cx="20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720" imgH="164880" progId="Equation.3">
                    <p:embed/>
                  </p:oleObj>
                </mc:Choice>
                <mc:Fallback>
                  <p:oleObj name="公式" r:id="rId8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44"/>
                          <a:ext cx="20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79" name="Object 15"/>
            <p:cNvGraphicFramePr>
              <a:graphicFrameLocks noChangeAspect="1"/>
            </p:cNvGraphicFramePr>
            <p:nvPr/>
          </p:nvGraphicFramePr>
          <p:xfrm>
            <a:off x="3451" y="1824"/>
            <a:ext cx="14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14120" imgH="177480" progId="Equation.3">
                    <p:embed/>
                  </p:oleObj>
                </mc:Choice>
                <mc:Fallback>
                  <p:oleObj name="公式" r:id="rId10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1824"/>
                          <a:ext cx="14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0" name="Object 16"/>
            <p:cNvGraphicFramePr>
              <a:graphicFrameLocks noChangeAspect="1"/>
            </p:cNvGraphicFramePr>
            <p:nvPr/>
          </p:nvGraphicFramePr>
          <p:xfrm>
            <a:off x="3800" y="1824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77480" imgH="177480" progId="Equation.3">
                    <p:embed/>
                  </p:oleObj>
                </mc:Choice>
                <mc:Fallback>
                  <p:oleObj name="公式" r:id="rId12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1824"/>
                          <a:ext cx="18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1" name="Object 17"/>
            <p:cNvGraphicFramePr>
              <a:graphicFrameLocks noChangeAspect="1"/>
            </p:cNvGraphicFramePr>
            <p:nvPr/>
          </p:nvGraphicFramePr>
          <p:xfrm>
            <a:off x="4365" y="1834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90440" imgH="177480" progId="Equation.3">
                    <p:embed/>
                  </p:oleObj>
                </mc:Choice>
                <mc:Fallback>
                  <p:oleObj name="公式" r:id="rId14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" y="1834"/>
                          <a:ext cx="19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2" name="Object 18"/>
            <p:cNvGraphicFramePr>
              <a:graphicFrameLocks noChangeAspect="1"/>
            </p:cNvGraphicFramePr>
            <p:nvPr/>
          </p:nvGraphicFramePr>
          <p:xfrm>
            <a:off x="3405" y="1550"/>
            <a:ext cx="19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90440" imgH="177480" progId="Equation.3">
                    <p:embed/>
                  </p:oleObj>
                </mc:Choice>
                <mc:Fallback>
                  <p:oleObj name="公式" r:id="rId16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5" y="1550"/>
                          <a:ext cx="195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3" name="Object 19"/>
            <p:cNvGraphicFramePr>
              <a:graphicFrameLocks noChangeAspect="1"/>
            </p:cNvGraphicFramePr>
            <p:nvPr/>
          </p:nvGraphicFramePr>
          <p:xfrm>
            <a:off x="3408" y="576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90440" imgH="177480" progId="Equation.3">
                    <p:embed/>
                  </p:oleObj>
                </mc:Choice>
                <mc:Fallback>
                  <p:oleObj name="公式" r:id="rId18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576"/>
                          <a:ext cx="19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4" name="Object 20"/>
            <p:cNvGraphicFramePr>
              <a:graphicFrameLocks noChangeAspect="1"/>
            </p:cNvGraphicFramePr>
            <p:nvPr/>
          </p:nvGraphicFramePr>
          <p:xfrm>
            <a:off x="3403" y="1021"/>
            <a:ext cx="20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203040" imgH="177480" progId="Equation.3">
                    <p:embed/>
                  </p:oleObj>
                </mc:Choice>
                <mc:Fallback>
                  <p:oleObj name="公式" r:id="rId20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021"/>
                          <a:ext cx="206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5" name="Object 21"/>
            <p:cNvGraphicFramePr>
              <a:graphicFrameLocks noChangeAspect="1"/>
            </p:cNvGraphicFramePr>
            <p:nvPr/>
          </p:nvGraphicFramePr>
          <p:xfrm>
            <a:off x="3600" y="597"/>
            <a:ext cx="96" cy="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39680" imgH="75960" progId="Equation.3">
                    <p:embed/>
                  </p:oleObj>
                </mc:Choice>
                <mc:Fallback>
                  <p:oleObj name="公式" r:id="rId22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597"/>
                          <a:ext cx="96" cy="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6" name="Object 22"/>
            <p:cNvGraphicFramePr>
              <a:graphicFrameLocks noChangeAspect="1"/>
            </p:cNvGraphicFramePr>
            <p:nvPr/>
          </p:nvGraphicFramePr>
          <p:xfrm>
            <a:off x="3600" y="1029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39680" imgH="75960" progId="Equation.3">
                    <p:embed/>
                  </p:oleObj>
                </mc:Choice>
                <mc:Fallback>
                  <p:oleObj name="公式" r:id="rId24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029"/>
                          <a:ext cx="96" cy="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7" name="Object 23"/>
            <p:cNvGraphicFramePr>
              <a:graphicFrameLocks noChangeAspect="1"/>
            </p:cNvGraphicFramePr>
            <p:nvPr/>
          </p:nvGraphicFramePr>
          <p:xfrm>
            <a:off x="3601" y="1440"/>
            <a:ext cx="95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39680" imgH="75960" progId="Equation.3">
                    <p:embed/>
                  </p:oleObj>
                </mc:Choice>
                <mc:Fallback>
                  <p:oleObj name="公式" r:id="rId26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1440"/>
                          <a:ext cx="95" cy="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88" name="Object 24"/>
            <p:cNvGraphicFramePr>
              <a:graphicFrameLocks noChangeAspect="1"/>
            </p:cNvGraphicFramePr>
            <p:nvPr/>
          </p:nvGraphicFramePr>
          <p:xfrm>
            <a:off x="3600" y="1632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39680" imgH="75960" progId="Equation.3">
                    <p:embed/>
                  </p:oleObj>
                </mc:Choice>
                <mc:Fallback>
                  <p:oleObj name="公式" r:id="rId28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632"/>
                          <a:ext cx="96" cy="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89" name="Line 25"/>
            <p:cNvSpPr>
              <a:spLocks noChangeShapeType="1"/>
            </p:cNvSpPr>
            <p:nvPr/>
          </p:nvSpPr>
          <p:spPr bwMode="auto">
            <a:xfrm flipH="1">
              <a:off x="3888" y="1008"/>
              <a:ext cx="576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0" name="Line 26"/>
            <p:cNvSpPr>
              <a:spLocks noChangeShapeType="1"/>
            </p:cNvSpPr>
            <p:nvPr/>
          </p:nvSpPr>
          <p:spPr bwMode="auto">
            <a:xfrm flipH="1">
              <a:off x="3888" y="816"/>
              <a:ext cx="576" cy="624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1" name="Line 27"/>
            <p:cNvSpPr>
              <a:spLocks noChangeShapeType="1"/>
            </p:cNvSpPr>
            <p:nvPr/>
          </p:nvSpPr>
          <p:spPr bwMode="auto">
            <a:xfrm flipH="1">
              <a:off x="3888" y="912"/>
              <a:ext cx="576" cy="62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2" name="Line 28"/>
            <p:cNvSpPr>
              <a:spLocks noChangeShapeType="1"/>
            </p:cNvSpPr>
            <p:nvPr/>
          </p:nvSpPr>
          <p:spPr bwMode="auto">
            <a:xfrm flipH="1">
              <a:off x="3888" y="864"/>
              <a:ext cx="576" cy="62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3" name="Line 29"/>
            <p:cNvSpPr>
              <a:spLocks noChangeShapeType="1"/>
            </p:cNvSpPr>
            <p:nvPr/>
          </p:nvSpPr>
          <p:spPr bwMode="auto">
            <a:xfrm flipH="1">
              <a:off x="3888" y="960"/>
              <a:ext cx="576" cy="62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9294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2985332"/>
                </p:ext>
              </p:extLst>
            </p:nvPr>
          </p:nvGraphicFramePr>
          <p:xfrm>
            <a:off x="4589" y="931"/>
            <a:ext cx="61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583920" imgH="203040" progId="Equation.DSMT4">
                    <p:embed/>
                  </p:oleObj>
                </mc:Choice>
                <mc:Fallback>
                  <p:oleObj name="Equation" r:id="rId30" imgW="583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9" y="931"/>
                          <a:ext cx="61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95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0385666"/>
                </p:ext>
              </p:extLst>
            </p:nvPr>
          </p:nvGraphicFramePr>
          <p:xfrm>
            <a:off x="4536" y="616"/>
            <a:ext cx="70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672840" imgH="203040" progId="Equation.DSMT4">
                    <p:embed/>
                  </p:oleObj>
                </mc:Choice>
                <mc:Fallback>
                  <p:oleObj name="Equation" r:id="rId32" imgW="672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616"/>
                          <a:ext cx="704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296" name="Rectangle 32"/>
              <p:cNvSpPr>
                <a:spLocks noChangeArrowheads="1"/>
              </p:cNvSpPr>
              <p:nvPr/>
            </p:nvSpPr>
            <p:spPr bwMode="auto">
              <a:xfrm>
                <a:off x="1672778" y="1447800"/>
                <a:ext cx="3092129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b="1" dirty="0">
                    <a:latin typeface="Times New Roman" pitchFamily="18" charset="0"/>
                  </a:rPr>
                  <a:t>=</a:t>
                </a:r>
                <a:r>
                  <a:rPr kumimoji="1" lang="en-US" altLang="zh-CN" sz="3200" b="1" i="1" dirty="0">
                    <a:latin typeface="Times New Roman" pitchFamily="18" charset="0"/>
                  </a:rPr>
                  <a:t>P</a:t>
                </a:r>
                <a:r>
                  <a:rPr kumimoji="1" lang="en-US" altLang="zh-CN" sz="3200" b="1" dirty="0">
                    <a:latin typeface="Times New Roman" pitchFamily="18" charset="0"/>
                  </a:rPr>
                  <a:t>( -5&lt;</a:t>
                </a:r>
                <a14:m>
                  <m:oMath xmlns:m="http://schemas.openxmlformats.org/officeDocument/2006/math">
                    <m:r>
                      <a:rPr kumimoji="1" lang="en-US" altLang="zh-CN" sz="32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32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kumimoji="1" lang="en-US" altLang="zh-CN" sz="3200" b="1" dirty="0">
                    <a:latin typeface="Times New Roman" pitchFamily="18" charset="0"/>
                  </a:rPr>
                  <a:t>&lt;5)</a:t>
                </a:r>
              </a:p>
            </p:txBody>
          </p:sp>
        </mc:Choice>
        <mc:Fallback xmlns="">
          <p:sp>
            <p:nvSpPr>
              <p:cNvPr id="139296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2778" y="1447800"/>
                <a:ext cx="3092129" cy="584775"/>
              </a:xfrm>
              <a:prstGeom prst="rect">
                <a:avLst/>
              </a:prstGeom>
              <a:blipFill>
                <a:blip r:embed="rId35"/>
                <a:stretch>
                  <a:fillRect l="-4921" t="-14737" r="-4134" b="-32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297" name="Rectangle 33"/>
          <p:cNvSpPr>
            <a:spLocks noChangeArrowheads="1"/>
          </p:cNvSpPr>
          <p:nvPr/>
        </p:nvSpPr>
        <p:spPr bwMode="auto">
          <a:xfrm>
            <a:off x="1672778" y="3306763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=1/6</a:t>
            </a:r>
          </a:p>
        </p:txBody>
      </p:sp>
      <p:sp>
        <p:nvSpPr>
          <p:cNvPr id="139298" name="Rectangle 34"/>
          <p:cNvSpPr>
            <a:spLocks noChangeArrowheads="1"/>
          </p:cNvSpPr>
          <p:nvPr/>
        </p:nvSpPr>
        <p:spPr bwMode="auto">
          <a:xfrm>
            <a:off x="2358578" y="5211763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=1/2</a:t>
            </a:r>
          </a:p>
        </p:txBody>
      </p:sp>
      <p:grpSp>
        <p:nvGrpSpPr>
          <p:cNvPr id="139299" name="Group 35"/>
          <p:cNvGrpSpPr>
            <a:grpSpLocks/>
          </p:cNvGrpSpPr>
          <p:nvPr/>
        </p:nvGrpSpPr>
        <p:grpSpPr bwMode="auto">
          <a:xfrm>
            <a:off x="5692140" y="3421211"/>
            <a:ext cx="3171825" cy="3032125"/>
            <a:chOff x="3499" y="2122"/>
            <a:chExt cx="1998" cy="1910"/>
          </a:xfrm>
        </p:grpSpPr>
        <p:graphicFrame>
          <p:nvGraphicFramePr>
            <p:cNvPr id="13930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5104244"/>
                </p:ext>
              </p:extLst>
            </p:nvPr>
          </p:nvGraphicFramePr>
          <p:xfrm>
            <a:off x="5270" y="3792"/>
            <a:ext cx="22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39680" imgH="139680" progId="Equation.DSMT4">
                    <p:embed/>
                  </p:oleObj>
                </mc:Choice>
                <mc:Fallback>
                  <p:oleObj name="Equation" r:id="rId36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0" y="3792"/>
                          <a:ext cx="227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301" name="Line 37"/>
            <p:cNvSpPr>
              <a:spLocks noChangeShapeType="1"/>
            </p:cNvSpPr>
            <p:nvPr/>
          </p:nvSpPr>
          <p:spPr bwMode="auto">
            <a:xfrm>
              <a:off x="3552" y="380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2" name="Line 38"/>
            <p:cNvSpPr>
              <a:spLocks noChangeShapeType="1"/>
            </p:cNvSpPr>
            <p:nvPr/>
          </p:nvSpPr>
          <p:spPr bwMode="auto">
            <a:xfrm flipV="1">
              <a:off x="3696" y="217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3" name="Line 39"/>
            <p:cNvSpPr>
              <a:spLocks noChangeShapeType="1"/>
            </p:cNvSpPr>
            <p:nvPr/>
          </p:nvSpPr>
          <p:spPr bwMode="auto">
            <a:xfrm>
              <a:off x="3984" y="260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4" name="Line 40"/>
            <p:cNvSpPr>
              <a:spLocks noChangeShapeType="1"/>
            </p:cNvSpPr>
            <p:nvPr/>
          </p:nvSpPr>
          <p:spPr bwMode="auto">
            <a:xfrm>
              <a:off x="4560" y="260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5" name="Line 41"/>
            <p:cNvSpPr>
              <a:spLocks noChangeShapeType="1"/>
            </p:cNvSpPr>
            <p:nvPr/>
          </p:nvSpPr>
          <p:spPr bwMode="auto">
            <a:xfrm>
              <a:off x="3984" y="260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9306" name="Object 42"/>
            <p:cNvGraphicFramePr>
              <a:graphicFrameLocks noChangeAspect="1"/>
            </p:cNvGraphicFramePr>
            <p:nvPr/>
          </p:nvGraphicFramePr>
          <p:xfrm>
            <a:off x="3744" y="2122"/>
            <a:ext cx="20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8" imgW="126720" imgH="164880" progId="Equation.3">
                    <p:embed/>
                  </p:oleObj>
                </mc:Choice>
                <mc:Fallback>
                  <p:oleObj name="公式" r:id="rId38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22"/>
                          <a:ext cx="20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07" name="Object 43"/>
            <p:cNvGraphicFramePr>
              <a:graphicFrameLocks noChangeAspect="1"/>
            </p:cNvGraphicFramePr>
            <p:nvPr/>
          </p:nvGraphicFramePr>
          <p:xfrm>
            <a:off x="3547" y="3802"/>
            <a:ext cx="14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114120" imgH="177480" progId="Equation.3">
                    <p:embed/>
                  </p:oleObj>
                </mc:Choice>
                <mc:Fallback>
                  <p:oleObj name="公式" r:id="rId40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3802"/>
                          <a:ext cx="14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08" name="Object 44"/>
            <p:cNvGraphicFramePr>
              <a:graphicFrameLocks noChangeAspect="1"/>
            </p:cNvGraphicFramePr>
            <p:nvPr/>
          </p:nvGraphicFramePr>
          <p:xfrm>
            <a:off x="3896" y="3802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2" imgW="177480" imgH="177480" progId="Equation.3">
                    <p:embed/>
                  </p:oleObj>
                </mc:Choice>
                <mc:Fallback>
                  <p:oleObj name="公式" r:id="rId42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3802"/>
                          <a:ext cx="18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09" name="Object 45"/>
            <p:cNvGraphicFramePr>
              <a:graphicFrameLocks noChangeAspect="1"/>
            </p:cNvGraphicFramePr>
            <p:nvPr/>
          </p:nvGraphicFramePr>
          <p:xfrm>
            <a:off x="4461" y="3812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4" imgW="190440" imgH="177480" progId="Equation.3">
                    <p:embed/>
                  </p:oleObj>
                </mc:Choice>
                <mc:Fallback>
                  <p:oleObj name="公式" r:id="rId44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" y="3812"/>
                          <a:ext cx="19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10" name="Object 46"/>
            <p:cNvGraphicFramePr>
              <a:graphicFrameLocks noChangeAspect="1"/>
            </p:cNvGraphicFramePr>
            <p:nvPr/>
          </p:nvGraphicFramePr>
          <p:xfrm>
            <a:off x="3501" y="3528"/>
            <a:ext cx="19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6" imgW="190440" imgH="177480" progId="Equation.3">
                    <p:embed/>
                  </p:oleObj>
                </mc:Choice>
                <mc:Fallback>
                  <p:oleObj name="公式" r:id="rId46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" y="3528"/>
                          <a:ext cx="195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11" name="Object 47"/>
            <p:cNvGraphicFramePr>
              <a:graphicFrameLocks noChangeAspect="1"/>
            </p:cNvGraphicFramePr>
            <p:nvPr/>
          </p:nvGraphicFramePr>
          <p:xfrm>
            <a:off x="3504" y="2554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8" imgW="190440" imgH="177480" progId="Equation.3">
                    <p:embed/>
                  </p:oleObj>
                </mc:Choice>
                <mc:Fallback>
                  <p:oleObj name="公式" r:id="rId48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54"/>
                          <a:ext cx="19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12" name="Object 48"/>
            <p:cNvGraphicFramePr>
              <a:graphicFrameLocks noChangeAspect="1"/>
            </p:cNvGraphicFramePr>
            <p:nvPr/>
          </p:nvGraphicFramePr>
          <p:xfrm>
            <a:off x="3499" y="2999"/>
            <a:ext cx="20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0" imgW="203040" imgH="177480" progId="Equation.3">
                    <p:embed/>
                  </p:oleObj>
                </mc:Choice>
                <mc:Fallback>
                  <p:oleObj name="公式" r:id="rId50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999"/>
                          <a:ext cx="206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13" name="Object 49"/>
            <p:cNvGraphicFramePr>
              <a:graphicFrameLocks noChangeAspect="1"/>
            </p:cNvGraphicFramePr>
            <p:nvPr/>
          </p:nvGraphicFramePr>
          <p:xfrm>
            <a:off x="3696" y="2575"/>
            <a:ext cx="96" cy="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2" imgW="139680" imgH="75960" progId="Equation.3">
                    <p:embed/>
                  </p:oleObj>
                </mc:Choice>
                <mc:Fallback>
                  <p:oleObj name="公式" r:id="rId52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575"/>
                          <a:ext cx="96" cy="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14" name="Object 50"/>
            <p:cNvGraphicFramePr>
              <a:graphicFrameLocks noChangeAspect="1"/>
            </p:cNvGraphicFramePr>
            <p:nvPr/>
          </p:nvGraphicFramePr>
          <p:xfrm>
            <a:off x="3696" y="3007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4" imgW="139680" imgH="75960" progId="Equation.3">
                    <p:embed/>
                  </p:oleObj>
                </mc:Choice>
                <mc:Fallback>
                  <p:oleObj name="公式" r:id="rId54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07"/>
                          <a:ext cx="96" cy="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15" name="Object 51"/>
            <p:cNvGraphicFramePr>
              <a:graphicFrameLocks noChangeAspect="1"/>
            </p:cNvGraphicFramePr>
            <p:nvPr/>
          </p:nvGraphicFramePr>
          <p:xfrm>
            <a:off x="3697" y="3418"/>
            <a:ext cx="95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6" imgW="139680" imgH="75960" progId="Equation.3">
                    <p:embed/>
                  </p:oleObj>
                </mc:Choice>
                <mc:Fallback>
                  <p:oleObj name="公式" r:id="rId56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3418"/>
                          <a:ext cx="95" cy="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16" name="Object 52"/>
            <p:cNvGraphicFramePr>
              <a:graphicFrameLocks noChangeAspect="1"/>
            </p:cNvGraphicFramePr>
            <p:nvPr/>
          </p:nvGraphicFramePr>
          <p:xfrm>
            <a:off x="3696" y="3610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8" imgW="139680" imgH="75960" progId="Equation.3">
                    <p:embed/>
                  </p:oleObj>
                </mc:Choice>
                <mc:Fallback>
                  <p:oleObj name="公式" r:id="rId58" imgW="139680" imgH="75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610"/>
                          <a:ext cx="96" cy="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317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2542567"/>
                </p:ext>
              </p:extLst>
            </p:nvPr>
          </p:nvGraphicFramePr>
          <p:xfrm>
            <a:off x="4649" y="2762"/>
            <a:ext cx="412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393480" imgH="164880" progId="Equation.DSMT4">
                    <p:embed/>
                  </p:oleObj>
                </mc:Choice>
                <mc:Fallback>
                  <p:oleObj name="Equation" r:id="rId60" imgW="393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762"/>
                          <a:ext cx="412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318" name="Line 54"/>
            <p:cNvSpPr>
              <a:spLocks noChangeShapeType="1"/>
            </p:cNvSpPr>
            <p:nvPr/>
          </p:nvSpPr>
          <p:spPr bwMode="auto">
            <a:xfrm flipV="1">
              <a:off x="3696" y="2880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9" name="Line 55"/>
            <p:cNvSpPr>
              <a:spLocks noChangeShapeType="1"/>
            </p:cNvSpPr>
            <p:nvPr/>
          </p:nvSpPr>
          <p:spPr bwMode="auto">
            <a:xfrm flipH="1">
              <a:off x="3984" y="2592"/>
              <a:ext cx="576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0" name="Line 56"/>
            <p:cNvSpPr>
              <a:spLocks noChangeShapeType="1"/>
            </p:cNvSpPr>
            <p:nvPr/>
          </p:nvSpPr>
          <p:spPr bwMode="auto">
            <a:xfrm flipH="1">
              <a:off x="3984" y="2592"/>
              <a:ext cx="480" cy="4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1" name="Line 57"/>
            <p:cNvSpPr>
              <a:spLocks noChangeShapeType="1"/>
            </p:cNvSpPr>
            <p:nvPr/>
          </p:nvSpPr>
          <p:spPr bwMode="auto">
            <a:xfrm flipH="1">
              <a:off x="3984" y="2592"/>
              <a:ext cx="336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2" name="Line 58"/>
            <p:cNvSpPr>
              <a:spLocks noChangeShapeType="1"/>
            </p:cNvSpPr>
            <p:nvPr/>
          </p:nvSpPr>
          <p:spPr bwMode="auto">
            <a:xfrm flipH="1">
              <a:off x="3984" y="2592"/>
              <a:ext cx="144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3" name="Line 59"/>
            <p:cNvSpPr>
              <a:spLocks noChangeShapeType="1"/>
            </p:cNvSpPr>
            <p:nvPr/>
          </p:nvSpPr>
          <p:spPr bwMode="auto">
            <a:xfrm flipH="1">
              <a:off x="3984" y="2688"/>
              <a:ext cx="576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4" name="Line 60"/>
            <p:cNvSpPr>
              <a:spLocks noChangeShapeType="1"/>
            </p:cNvSpPr>
            <p:nvPr/>
          </p:nvSpPr>
          <p:spPr bwMode="auto">
            <a:xfrm flipH="1">
              <a:off x="3984" y="2784"/>
              <a:ext cx="576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5" name="Line 61"/>
            <p:cNvSpPr>
              <a:spLocks noChangeShapeType="1"/>
            </p:cNvSpPr>
            <p:nvPr/>
          </p:nvSpPr>
          <p:spPr bwMode="auto">
            <a:xfrm flipH="1">
              <a:off x="3984" y="2880"/>
              <a:ext cx="576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6" name="Line 62"/>
            <p:cNvSpPr>
              <a:spLocks noChangeShapeType="1"/>
            </p:cNvSpPr>
            <p:nvPr/>
          </p:nvSpPr>
          <p:spPr bwMode="auto">
            <a:xfrm flipH="1">
              <a:off x="3984" y="2592"/>
              <a:ext cx="24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9327" name="Rectangle 63"/>
          <p:cNvSpPr>
            <a:spLocks noChangeArrowheads="1"/>
          </p:cNvSpPr>
          <p:nvPr/>
        </p:nvSpPr>
        <p:spPr bwMode="auto">
          <a:xfrm>
            <a:off x="913953" y="4495800"/>
            <a:ext cx="1452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&lt;</a:t>
            </a:r>
            <a:r>
              <a:rPr kumimoji="1" lang="en-US" altLang="zh-CN" sz="3200" b="1" i="1">
                <a:latin typeface="Times New Roman" pitchFamily="18" charset="0"/>
              </a:rPr>
              <a:t>Y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3932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093723"/>
              </p:ext>
            </p:extLst>
          </p:nvPr>
        </p:nvGraphicFramePr>
        <p:xfrm>
          <a:off x="2363341" y="4314825"/>
          <a:ext cx="33147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1269720" imgH="393480" progId="Equation.DSMT4">
                  <p:embed/>
                </p:oleObj>
              </mc:Choice>
              <mc:Fallback>
                <p:oleObj name="Equation" r:id="rId62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341" y="4314825"/>
                        <a:ext cx="33147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8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  <p:bldP spid="139296" grpId="0" autoUpdateAnimBg="0"/>
      <p:bldP spid="139297" grpId="0" autoUpdateAnimBg="0"/>
      <p:bldP spid="139298" grpId="0" autoUpdateAnimBg="0"/>
      <p:bldP spid="13932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878904" y="5095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解二：</a:t>
            </a: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167653"/>
              </p:ext>
            </p:extLst>
          </p:nvPr>
        </p:nvGraphicFramePr>
        <p:xfrm>
          <a:off x="1717104" y="1066800"/>
          <a:ext cx="2884488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457200" progId="Equation.DSMT4">
                  <p:embed/>
                </p:oleObj>
              </mc:Choice>
              <mc:Fallback>
                <p:oleObj name="Equation" r:id="rId2" imgW="1104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104" y="1066800"/>
                        <a:ext cx="2884488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031304" y="4724400"/>
            <a:ext cx="153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 &lt;</a:t>
            </a:r>
            <a:r>
              <a:rPr kumimoji="1" lang="en-US" altLang="zh-CN" sz="3200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</a:p>
        </p:txBody>
      </p:sp>
      <p:sp>
        <p:nvSpPr>
          <p:cNvPr id="140318" name="Rectangle 30"/>
          <p:cNvSpPr>
            <a:spLocks noChangeArrowheads="1"/>
          </p:cNvSpPr>
          <p:nvPr/>
        </p:nvSpPr>
        <p:spPr bwMode="auto">
          <a:xfrm>
            <a:off x="586804" y="313690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=1/6</a:t>
            </a:r>
          </a:p>
        </p:txBody>
      </p:sp>
      <p:graphicFrame>
        <p:nvGraphicFramePr>
          <p:cNvPr id="1403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677554"/>
              </p:ext>
            </p:extLst>
          </p:nvPr>
        </p:nvGraphicFramePr>
        <p:xfrm>
          <a:off x="593154" y="2211388"/>
          <a:ext cx="5467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393480" progId="Equation.DSMT4">
                  <p:embed/>
                </p:oleObj>
              </mc:Choice>
              <mc:Fallback>
                <p:oleObj name="Equation" r:id="rId4" imgW="2489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54" y="2211388"/>
                        <a:ext cx="5467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20" name="Rectangle 32"/>
          <p:cNvSpPr>
            <a:spLocks noChangeArrowheads="1"/>
          </p:cNvSpPr>
          <p:nvPr/>
        </p:nvSpPr>
        <p:spPr bwMode="auto">
          <a:xfrm>
            <a:off x="2402904" y="5410200"/>
            <a:ext cx="93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</a:rPr>
              <a:t>=1/2</a:t>
            </a:r>
          </a:p>
        </p:txBody>
      </p:sp>
      <p:sp>
        <p:nvSpPr>
          <p:cNvPr id="140349" name="AutoShape 61"/>
          <p:cNvSpPr>
            <a:spLocks noChangeArrowheads="1"/>
          </p:cNvSpPr>
          <p:nvPr/>
        </p:nvSpPr>
        <p:spPr bwMode="auto">
          <a:xfrm>
            <a:off x="2497468" y="3149303"/>
            <a:ext cx="2786561" cy="1164928"/>
          </a:xfrm>
          <a:prstGeom prst="wedgeRectCallout">
            <a:avLst>
              <a:gd name="adj1" fmla="val -52282"/>
              <a:gd name="adj2" fmla="val -8101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被积函数为常数，</a:t>
            </a:r>
          </a:p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直接求面积</a:t>
            </a:r>
          </a:p>
        </p:txBody>
      </p:sp>
      <p:sp>
        <p:nvSpPr>
          <p:cNvPr id="140350" name="Rectangle 62"/>
          <p:cNvSpPr>
            <a:spLocks noChangeArrowheads="1"/>
          </p:cNvSpPr>
          <p:nvPr/>
        </p:nvSpPr>
        <p:spPr bwMode="auto">
          <a:xfrm>
            <a:off x="2479104" y="4724400"/>
            <a:ext cx="1785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=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 &gt;</a:t>
            </a:r>
            <a:r>
              <a:rPr kumimoji="1" lang="en-US" altLang="zh-CN" sz="3200" b="1" i="1" dirty="0">
                <a:latin typeface="Times New Roman" pitchFamily="18" charset="0"/>
              </a:rPr>
              <a:t>Y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</a:p>
        </p:txBody>
      </p:sp>
      <p:grpSp>
        <p:nvGrpSpPr>
          <p:cNvPr id="140351" name="Group 63"/>
          <p:cNvGrpSpPr>
            <a:grpSpLocks/>
          </p:cNvGrpSpPr>
          <p:nvPr/>
        </p:nvGrpSpPr>
        <p:grpSpPr bwMode="auto">
          <a:xfrm>
            <a:off x="2021904" y="457200"/>
            <a:ext cx="2244725" cy="579438"/>
            <a:chOff x="1008" y="432"/>
            <a:chExt cx="1414" cy="365"/>
          </a:xfrm>
        </p:grpSpPr>
        <p:sp>
          <p:nvSpPr>
            <p:cNvPr id="140352" name="Rectangle 64"/>
            <p:cNvSpPr>
              <a:spLocks noChangeArrowheads="1"/>
            </p:cNvSpPr>
            <p:nvPr/>
          </p:nvSpPr>
          <p:spPr bwMode="auto">
            <a:xfrm>
              <a:off x="1008" y="432"/>
              <a:ext cx="1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latin typeface="Times New Roman" pitchFamily="18" charset="0"/>
                </a:rPr>
                <a:t>P</a:t>
              </a:r>
              <a:r>
                <a:rPr kumimoji="1" lang="en-US" altLang="zh-CN" sz="3200" b="1">
                  <a:latin typeface="Times New Roman" pitchFamily="18" charset="0"/>
                </a:rPr>
                <a:t>(| </a:t>
              </a:r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  <a:r>
                <a:rPr kumimoji="1" lang="en-US" altLang="zh-CN" sz="3200" b="1">
                  <a:latin typeface="Times New Roman" pitchFamily="18" charset="0"/>
                </a:rPr>
                <a:t>-</a:t>
              </a:r>
              <a:r>
                <a:rPr kumimoji="1" lang="en-US" altLang="zh-CN" sz="3200" b="1" i="1">
                  <a:latin typeface="Times New Roman" pitchFamily="18" charset="0"/>
                </a:rPr>
                <a:t>Y</a:t>
              </a:r>
              <a:r>
                <a:rPr kumimoji="1" lang="en-US" altLang="zh-CN" sz="3200" b="1">
                  <a:latin typeface="Times New Roman" pitchFamily="18" charset="0"/>
                </a:rPr>
                <a:t>|   5) </a:t>
              </a:r>
            </a:p>
          </p:txBody>
        </p:sp>
        <p:graphicFrame>
          <p:nvGraphicFramePr>
            <p:cNvPr id="140353" name="Object 65"/>
            <p:cNvGraphicFramePr>
              <a:graphicFrameLocks noChangeAspect="1"/>
            </p:cNvGraphicFramePr>
            <p:nvPr/>
          </p:nvGraphicFramePr>
          <p:xfrm>
            <a:off x="1872" y="473"/>
            <a:ext cx="20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6720" imgH="152280" progId="Equation.3">
                    <p:embed/>
                  </p:oleObj>
                </mc:Choice>
                <mc:Fallback>
                  <p:oleObj name="公式" r:id="rId6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473"/>
                          <a:ext cx="20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Group 7">
            <a:extLst>
              <a:ext uri="{FF2B5EF4-FFF2-40B4-BE49-F238E27FC236}">
                <a16:creationId xmlns:a16="http://schemas.microsoft.com/office/drawing/2014/main" id="{824CC24C-258F-4AE7-B028-6ACA72A4D731}"/>
              </a:ext>
            </a:extLst>
          </p:cNvPr>
          <p:cNvGrpSpPr>
            <a:grpSpLocks/>
          </p:cNvGrpSpPr>
          <p:nvPr/>
        </p:nvGrpSpPr>
        <p:grpSpPr bwMode="auto">
          <a:xfrm>
            <a:off x="6100762" y="312291"/>
            <a:ext cx="3079750" cy="2955925"/>
            <a:chOff x="3403" y="144"/>
            <a:chExt cx="1988" cy="1910"/>
          </a:xfrm>
        </p:grpSpPr>
        <p:graphicFrame>
          <p:nvGraphicFramePr>
            <p:cNvPr id="67" name="Object 8">
              <a:extLst>
                <a:ext uri="{FF2B5EF4-FFF2-40B4-BE49-F238E27FC236}">
                  <a16:creationId xmlns:a16="http://schemas.microsoft.com/office/drawing/2014/main" id="{37A3769D-C58E-4D28-8874-165D4571E5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4" y="1814"/>
            <a:ext cx="20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720" imgH="139680" progId="Equation.3">
                    <p:embed/>
                  </p:oleObj>
                </mc:Choice>
                <mc:Fallback>
                  <p:oleObj name="公式" r:id="rId8" imgW="126720" imgH="139680" progId="Equation.3">
                    <p:embed/>
                    <p:pic>
                      <p:nvPicPr>
                        <p:cNvPr id="1392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814"/>
                          <a:ext cx="207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Line 9">
              <a:extLst>
                <a:ext uri="{FF2B5EF4-FFF2-40B4-BE49-F238E27FC236}">
                  <a16:creationId xmlns:a16="http://schemas.microsoft.com/office/drawing/2014/main" id="{EC052B1E-3C20-40FD-A28A-E40880BC1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82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10">
              <a:extLst>
                <a:ext uri="{FF2B5EF4-FFF2-40B4-BE49-F238E27FC236}">
                  <a16:creationId xmlns:a16="http://schemas.microsoft.com/office/drawing/2014/main" id="{D99F5B1B-F9F3-4CB3-AF8F-800A555B30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92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11">
              <a:extLst>
                <a:ext uri="{FF2B5EF4-FFF2-40B4-BE49-F238E27FC236}">
                  <a16:creationId xmlns:a16="http://schemas.microsoft.com/office/drawing/2014/main" id="{CE0B55F2-4110-4242-99F9-E81552DEE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12">
              <a:extLst>
                <a:ext uri="{FF2B5EF4-FFF2-40B4-BE49-F238E27FC236}">
                  <a16:creationId xmlns:a16="http://schemas.microsoft.com/office/drawing/2014/main" id="{47AE89D6-843C-40B1-90B3-A17B63C04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62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13">
              <a:extLst>
                <a:ext uri="{FF2B5EF4-FFF2-40B4-BE49-F238E27FC236}">
                  <a16:creationId xmlns:a16="http://schemas.microsoft.com/office/drawing/2014/main" id="{7C87CFEA-27B7-4BCD-BF18-D273C9FC9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" name="Object 14">
              <a:extLst>
                <a:ext uri="{FF2B5EF4-FFF2-40B4-BE49-F238E27FC236}">
                  <a16:creationId xmlns:a16="http://schemas.microsoft.com/office/drawing/2014/main" id="{2917A992-AA1F-4E54-A538-FF198377BD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44"/>
            <a:ext cx="20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26720" imgH="164880" progId="Equation.3">
                    <p:embed/>
                  </p:oleObj>
                </mc:Choice>
                <mc:Fallback>
                  <p:oleObj name="公式" r:id="rId10" imgW="126720" imgH="164880" progId="Equation.3">
                    <p:embed/>
                    <p:pic>
                      <p:nvPicPr>
                        <p:cNvPr id="13927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44"/>
                          <a:ext cx="20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15">
              <a:extLst>
                <a:ext uri="{FF2B5EF4-FFF2-40B4-BE49-F238E27FC236}">
                  <a16:creationId xmlns:a16="http://schemas.microsoft.com/office/drawing/2014/main" id="{0A7FADEC-EB32-452B-9F8A-E47C1114A1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1" y="1824"/>
            <a:ext cx="14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14120" imgH="177480" progId="Equation.3">
                    <p:embed/>
                  </p:oleObj>
                </mc:Choice>
                <mc:Fallback>
                  <p:oleObj name="公式" r:id="rId12" imgW="114120" imgH="177480" progId="Equation.3">
                    <p:embed/>
                    <p:pic>
                      <p:nvPicPr>
                        <p:cNvPr id="13927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1824"/>
                          <a:ext cx="14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16">
              <a:extLst>
                <a:ext uri="{FF2B5EF4-FFF2-40B4-BE49-F238E27FC236}">
                  <a16:creationId xmlns:a16="http://schemas.microsoft.com/office/drawing/2014/main" id="{7FFAF424-4C63-4CF8-AEA1-D04097F946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0" y="1824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77480" imgH="177480" progId="Equation.3">
                    <p:embed/>
                  </p:oleObj>
                </mc:Choice>
                <mc:Fallback>
                  <p:oleObj name="公式" r:id="rId14" imgW="177480" imgH="177480" progId="Equation.3">
                    <p:embed/>
                    <p:pic>
                      <p:nvPicPr>
                        <p:cNvPr id="13928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1824"/>
                          <a:ext cx="18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17">
              <a:extLst>
                <a:ext uri="{FF2B5EF4-FFF2-40B4-BE49-F238E27FC236}">
                  <a16:creationId xmlns:a16="http://schemas.microsoft.com/office/drawing/2014/main" id="{988D8BFA-623F-425D-82E3-CDF79CE79C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7377105"/>
                </p:ext>
              </p:extLst>
            </p:nvPr>
          </p:nvGraphicFramePr>
          <p:xfrm>
            <a:off x="4467" y="1841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90440" imgH="177480" progId="Equation.3">
                    <p:embed/>
                  </p:oleObj>
                </mc:Choice>
                <mc:Fallback>
                  <p:oleObj name="公式" r:id="rId16" imgW="190440" imgH="177480" progId="Equation.3">
                    <p:embed/>
                    <p:pic>
                      <p:nvPicPr>
                        <p:cNvPr id="13928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1841"/>
                          <a:ext cx="19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18">
              <a:extLst>
                <a:ext uri="{FF2B5EF4-FFF2-40B4-BE49-F238E27FC236}">
                  <a16:creationId xmlns:a16="http://schemas.microsoft.com/office/drawing/2014/main" id="{592838BC-4BC4-4595-95A8-F12AAF5DAC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5" y="1550"/>
            <a:ext cx="19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90440" imgH="177480" progId="Equation.3">
                    <p:embed/>
                  </p:oleObj>
                </mc:Choice>
                <mc:Fallback>
                  <p:oleObj name="公式" r:id="rId18" imgW="190440" imgH="177480" progId="Equation.3">
                    <p:embed/>
                    <p:pic>
                      <p:nvPicPr>
                        <p:cNvPr id="13928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5" y="1550"/>
                          <a:ext cx="195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19">
              <a:extLst>
                <a:ext uri="{FF2B5EF4-FFF2-40B4-BE49-F238E27FC236}">
                  <a16:creationId xmlns:a16="http://schemas.microsoft.com/office/drawing/2014/main" id="{5B4A3035-FB05-4F3E-8E75-FA6BCD7AA5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576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90440" imgH="177480" progId="Equation.3">
                    <p:embed/>
                  </p:oleObj>
                </mc:Choice>
                <mc:Fallback>
                  <p:oleObj name="公式" r:id="rId20" imgW="190440" imgH="177480" progId="Equation.3">
                    <p:embed/>
                    <p:pic>
                      <p:nvPicPr>
                        <p:cNvPr id="13928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576"/>
                          <a:ext cx="19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20">
              <a:extLst>
                <a:ext uri="{FF2B5EF4-FFF2-40B4-BE49-F238E27FC236}">
                  <a16:creationId xmlns:a16="http://schemas.microsoft.com/office/drawing/2014/main" id="{1404E551-E8E2-40A1-9CAB-47FA9E994B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3" y="1021"/>
            <a:ext cx="20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203040" imgH="177480" progId="Equation.3">
                    <p:embed/>
                  </p:oleObj>
                </mc:Choice>
                <mc:Fallback>
                  <p:oleObj name="公式" r:id="rId22" imgW="203040" imgH="177480" progId="Equation.3">
                    <p:embed/>
                    <p:pic>
                      <p:nvPicPr>
                        <p:cNvPr id="13928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021"/>
                          <a:ext cx="206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21">
              <a:extLst>
                <a:ext uri="{FF2B5EF4-FFF2-40B4-BE49-F238E27FC236}">
                  <a16:creationId xmlns:a16="http://schemas.microsoft.com/office/drawing/2014/main" id="{19134A61-05B1-42F0-806C-E6DE3F5638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597"/>
            <a:ext cx="96" cy="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39680" imgH="75960" progId="Equation.3">
                    <p:embed/>
                  </p:oleObj>
                </mc:Choice>
                <mc:Fallback>
                  <p:oleObj name="公式" r:id="rId24" imgW="139680" imgH="75960" progId="Equation.3">
                    <p:embed/>
                    <p:pic>
                      <p:nvPicPr>
                        <p:cNvPr id="13928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597"/>
                          <a:ext cx="96" cy="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22">
              <a:extLst>
                <a:ext uri="{FF2B5EF4-FFF2-40B4-BE49-F238E27FC236}">
                  <a16:creationId xmlns:a16="http://schemas.microsoft.com/office/drawing/2014/main" id="{F2431F22-D0BA-4F1E-B6E8-6803EDC1BE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029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39680" imgH="75960" progId="Equation.3">
                    <p:embed/>
                  </p:oleObj>
                </mc:Choice>
                <mc:Fallback>
                  <p:oleObj name="公式" r:id="rId26" imgW="139680" imgH="75960" progId="Equation.3">
                    <p:embed/>
                    <p:pic>
                      <p:nvPicPr>
                        <p:cNvPr id="13928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029"/>
                          <a:ext cx="96" cy="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23">
              <a:extLst>
                <a:ext uri="{FF2B5EF4-FFF2-40B4-BE49-F238E27FC236}">
                  <a16:creationId xmlns:a16="http://schemas.microsoft.com/office/drawing/2014/main" id="{4DC434F7-131C-4D74-B2AD-5D341722B6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1" y="1440"/>
            <a:ext cx="95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39680" imgH="75960" progId="Equation.3">
                    <p:embed/>
                  </p:oleObj>
                </mc:Choice>
                <mc:Fallback>
                  <p:oleObj name="公式" r:id="rId28" imgW="139680" imgH="75960" progId="Equation.3">
                    <p:embed/>
                    <p:pic>
                      <p:nvPicPr>
                        <p:cNvPr id="13928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1440"/>
                          <a:ext cx="95" cy="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24">
              <a:extLst>
                <a:ext uri="{FF2B5EF4-FFF2-40B4-BE49-F238E27FC236}">
                  <a16:creationId xmlns:a16="http://schemas.microsoft.com/office/drawing/2014/main" id="{EF9BFEA0-4E53-479B-9B85-FC082AAAC1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632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139680" imgH="75960" progId="Equation.3">
                    <p:embed/>
                  </p:oleObj>
                </mc:Choice>
                <mc:Fallback>
                  <p:oleObj name="公式" r:id="rId30" imgW="139680" imgH="75960" progId="Equation.3">
                    <p:embed/>
                    <p:pic>
                      <p:nvPicPr>
                        <p:cNvPr id="13928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632"/>
                          <a:ext cx="96" cy="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97AFF219-B5F0-49C9-8E64-49F1B2346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008"/>
              <a:ext cx="576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0FBC9AA-C25B-4736-A604-AECDDF001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816"/>
              <a:ext cx="576" cy="624"/>
            </a:xfrm>
            <a:prstGeom prst="line">
              <a:avLst/>
            </a:prstGeom>
            <a:noFill/>
            <a:ln w="9525">
              <a:solidFill>
                <a:srgbClr val="CC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B36BF6D-83EF-428B-A5F7-75183E33E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912"/>
              <a:ext cx="576" cy="62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2842CBB9-8DDB-489E-9A8C-73B0F7AB6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864"/>
              <a:ext cx="576" cy="62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29">
              <a:extLst>
                <a:ext uri="{FF2B5EF4-FFF2-40B4-BE49-F238E27FC236}">
                  <a16:creationId xmlns:a16="http://schemas.microsoft.com/office/drawing/2014/main" id="{798E6B6D-FB56-486E-9F8E-2ECE71413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960"/>
              <a:ext cx="576" cy="62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9" name="Object 30">
              <a:extLst>
                <a:ext uri="{FF2B5EF4-FFF2-40B4-BE49-F238E27FC236}">
                  <a16:creationId xmlns:a16="http://schemas.microsoft.com/office/drawing/2014/main" id="{55A9D9DE-3439-4112-B837-FFD7A15CF4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314460"/>
                </p:ext>
              </p:extLst>
            </p:nvPr>
          </p:nvGraphicFramePr>
          <p:xfrm>
            <a:off x="4589" y="931"/>
            <a:ext cx="61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583920" imgH="203040" progId="Equation.DSMT4">
                    <p:embed/>
                  </p:oleObj>
                </mc:Choice>
                <mc:Fallback>
                  <p:oleObj name="Equation" r:id="rId32" imgW="583920" imgH="203040" progId="Equation.DSMT4">
                    <p:embed/>
                    <p:pic>
                      <p:nvPicPr>
                        <p:cNvPr id="13929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9" y="931"/>
                          <a:ext cx="61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31">
              <a:extLst>
                <a:ext uri="{FF2B5EF4-FFF2-40B4-BE49-F238E27FC236}">
                  <a16:creationId xmlns:a16="http://schemas.microsoft.com/office/drawing/2014/main" id="{676EAFBB-E59A-4766-A19D-8F0B075179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703258"/>
                </p:ext>
              </p:extLst>
            </p:nvPr>
          </p:nvGraphicFramePr>
          <p:xfrm>
            <a:off x="4536" y="616"/>
            <a:ext cx="70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672840" imgH="203040" progId="Equation.DSMT4">
                    <p:embed/>
                  </p:oleObj>
                </mc:Choice>
                <mc:Fallback>
                  <p:oleObj name="Equation" r:id="rId34" imgW="672840" imgH="203040" progId="Equation.DSMT4">
                    <p:embed/>
                    <p:pic>
                      <p:nvPicPr>
                        <p:cNvPr id="13929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616"/>
                          <a:ext cx="704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" name="Group 35">
            <a:extLst>
              <a:ext uri="{FF2B5EF4-FFF2-40B4-BE49-F238E27FC236}">
                <a16:creationId xmlns:a16="http://schemas.microsoft.com/office/drawing/2014/main" id="{3DDF91A0-3294-4231-B15A-84CA37AB0F16}"/>
              </a:ext>
            </a:extLst>
          </p:cNvPr>
          <p:cNvGrpSpPr>
            <a:grpSpLocks/>
          </p:cNvGrpSpPr>
          <p:nvPr/>
        </p:nvGrpSpPr>
        <p:grpSpPr bwMode="auto">
          <a:xfrm>
            <a:off x="6008687" y="3565227"/>
            <a:ext cx="3171825" cy="3032125"/>
            <a:chOff x="3499" y="2122"/>
            <a:chExt cx="1998" cy="1910"/>
          </a:xfrm>
        </p:grpSpPr>
        <p:graphicFrame>
          <p:nvGraphicFramePr>
            <p:cNvPr id="92" name="Object 36">
              <a:extLst>
                <a:ext uri="{FF2B5EF4-FFF2-40B4-BE49-F238E27FC236}">
                  <a16:creationId xmlns:a16="http://schemas.microsoft.com/office/drawing/2014/main" id="{D7F4E57E-DC67-4772-925F-9B5941E887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5339926"/>
                </p:ext>
              </p:extLst>
            </p:nvPr>
          </p:nvGraphicFramePr>
          <p:xfrm>
            <a:off x="5270" y="3792"/>
            <a:ext cx="22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39680" imgH="139680" progId="Equation.DSMT4">
                    <p:embed/>
                  </p:oleObj>
                </mc:Choice>
                <mc:Fallback>
                  <p:oleObj name="Equation" r:id="rId36" imgW="139680" imgH="139680" progId="Equation.DSMT4">
                    <p:embed/>
                    <p:pic>
                      <p:nvPicPr>
                        <p:cNvPr id="13930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0" y="3792"/>
                          <a:ext cx="227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37">
              <a:extLst>
                <a:ext uri="{FF2B5EF4-FFF2-40B4-BE49-F238E27FC236}">
                  <a16:creationId xmlns:a16="http://schemas.microsoft.com/office/drawing/2014/main" id="{E88A1C47-03F4-4AE4-8277-761C8F5B3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80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38">
              <a:extLst>
                <a:ext uri="{FF2B5EF4-FFF2-40B4-BE49-F238E27FC236}">
                  <a16:creationId xmlns:a16="http://schemas.microsoft.com/office/drawing/2014/main" id="{2456DE90-15E7-407E-8709-401E35933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17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39">
              <a:extLst>
                <a:ext uri="{FF2B5EF4-FFF2-40B4-BE49-F238E27FC236}">
                  <a16:creationId xmlns:a16="http://schemas.microsoft.com/office/drawing/2014/main" id="{F7253218-1FDA-48B8-9200-71C79D20B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60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40">
              <a:extLst>
                <a:ext uri="{FF2B5EF4-FFF2-40B4-BE49-F238E27FC236}">
                  <a16:creationId xmlns:a16="http://schemas.microsoft.com/office/drawing/2014/main" id="{05626EF4-0DEE-4ED5-B57A-411236BE8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60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41">
              <a:extLst>
                <a:ext uri="{FF2B5EF4-FFF2-40B4-BE49-F238E27FC236}">
                  <a16:creationId xmlns:a16="http://schemas.microsoft.com/office/drawing/2014/main" id="{9AA6F0AC-170A-4563-BBB8-3801EF11D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60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8" name="Object 42">
              <a:extLst>
                <a:ext uri="{FF2B5EF4-FFF2-40B4-BE49-F238E27FC236}">
                  <a16:creationId xmlns:a16="http://schemas.microsoft.com/office/drawing/2014/main" id="{90250497-20F6-4295-9F99-5CC8F54900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122"/>
            <a:ext cx="20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8" imgW="126720" imgH="164880" progId="Equation.3">
                    <p:embed/>
                  </p:oleObj>
                </mc:Choice>
                <mc:Fallback>
                  <p:oleObj name="公式" r:id="rId38" imgW="126720" imgH="164880" progId="Equation.3">
                    <p:embed/>
                    <p:pic>
                      <p:nvPicPr>
                        <p:cNvPr id="139306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22"/>
                          <a:ext cx="20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43">
              <a:extLst>
                <a:ext uri="{FF2B5EF4-FFF2-40B4-BE49-F238E27FC236}">
                  <a16:creationId xmlns:a16="http://schemas.microsoft.com/office/drawing/2014/main" id="{732D50AC-DAF7-4374-98EA-1487B51B74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7" y="3802"/>
            <a:ext cx="14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114120" imgH="177480" progId="Equation.3">
                    <p:embed/>
                  </p:oleObj>
                </mc:Choice>
                <mc:Fallback>
                  <p:oleObj name="公式" r:id="rId40" imgW="114120" imgH="177480" progId="Equation.3">
                    <p:embed/>
                    <p:pic>
                      <p:nvPicPr>
                        <p:cNvPr id="139307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3802"/>
                          <a:ext cx="14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44">
              <a:extLst>
                <a:ext uri="{FF2B5EF4-FFF2-40B4-BE49-F238E27FC236}">
                  <a16:creationId xmlns:a16="http://schemas.microsoft.com/office/drawing/2014/main" id="{3E2E18A0-06C9-4620-A28E-EC7F2FD908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6" y="3802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2" imgW="177480" imgH="177480" progId="Equation.3">
                    <p:embed/>
                  </p:oleObj>
                </mc:Choice>
                <mc:Fallback>
                  <p:oleObj name="公式" r:id="rId42" imgW="177480" imgH="177480" progId="Equation.3">
                    <p:embed/>
                    <p:pic>
                      <p:nvPicPr>
                        <p:cNvPr id="139308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3802"/>
                          <a:ext cx="18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" name="Object 45">
              <a:extLst>
                <a:ext uri="{FF2B5EF4-FFF2-40B4-BE49-F238E27FC236}">
                  <a16:creationId xmlns:a16="http://schemas.microsoft.com/office/drawing/2014/main" id="{8018D377-7DD2-4E86-956E-8BF13F8FC8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1" y="3812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4" imgW="190440" imgH="177480" progId="Equation.3">
                    <p:embed/>
                  </p:oleObj>
                </mc:Choice>
                <mc:Fallback>
                  <p:oleObj name="公式" r:id="rId44" imgW="190440" imgH="177480" progId="Equation.3">
                    <p:embed/>
                    <p:pic>
                      <p:nvPicPr>
                        <p:cNvPr id="139309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" y="3812"/>
                          <a:ext cx="19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Object 46">
              <a:extLst>
                <a:ext uri="{FF2B5EF4-FFF2-40B4-BE49-F238E27FC236}">
                  <a16:creationId xmlns:a16="http://schemas.microsoft.com/office/drawing/2014/main" id="{96244347-D919-473F-8062-DC1A505411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1" y="3528"/>
            <a:ext cx="19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6" imgW="190440" imgH="177480" progId="Equation.3">
                    <p:embed/>
                  </p:oleObj>
                </mc:Choice>
                <mc:Fallback>
                  <p:oleObj name="公式" r:id="rId46" imgW="190440" imgH="177480" progId="Equation.3">
                    <p:embed/>
                    <p:pic>
                      <p:nvPicPr>
                        <p:cNvPr id="13931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1" y="3528"/>
                          <a:ext cx="195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Object 47">
              <a:extLst>
                <a:ext uri="{FF2B5EF4-FFF2-40B4-BE49-F238E27FC236}">
                  <a16:creationId xmlns:a16="http://schemas.microsoft.com/office/drawing/2014/main" id="{A7B3E7BD-B1D0-4B14-9B54-6A84939BC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554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8" imgW="190440" imgH="177480" progId="Equation.3">
                    <p:embed/>
                  </p:oleObj>
                </mc:Choice>
                <mc:Fallback>
                  <p:oleObj name="公式" r:id="rId48" imgW="190440" imgH="177480" progId="Equation.3">
                    <p:embed/>
                    <p:pic>
                      <p:nvPicPr>
                        <p:cNvPr id="139311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54"/>
                          <a:ext cx="19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48">
              <a:extLst>
                <a:ext uri="{FF2B5EF4-FFF2-40B4-BE49-F238E27FC236}">
                  <a16:creationId xmlns:a16="http://schemas.microsoft.com/office/drawing/2014/main" id="{154FFC29-1EA1-4833-8838-C45BC2088D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9" y="2999"/>
            <a:ext cx="20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0" imgW="203040" imgH="177480" progId="Equation.3">
                    <p:embed/>
                  </p:oleObj>
                </mc:Choice>
                <mc:Fallback>
                  <p:oleObj name="公式" r:id="rId50" imgW="203040" imgH="177480" progId="Equation.3">
                    <p:embed/>
                    <p:pic>
                      <p:nvPicPr>
                        <p:cNvPr id="139312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9" y="2999"/>
                          <a:ext cx="206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49">
              <a:extLst>
                <a:ext uri="{FF2B5EF4-FFF2-40B4-BE49-F238E27FC236}">
                  <a16:creationId xmlns:a16="http://schemas.microsoft.com/office/drawing/2014/main" id="{30D9AAA1-9964-47DD-8E64-F03E52DB4F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575"/>
            <a:ext cx="96" cy="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2" imgW="139680" imgH="75960" progId="Equation.3">
                    <p:embed/>
                  </p:oleObj>
                </mc:Choice>
                <mc:Fallback>
                  <p:oleObj name="公式" r:id="rId52" imgW="139680" imgH="75960" progId="Equation.3">
                    <p:embed/>
                    <p:pic>
                      <p:nvPicPr>
                        <p:cNvPr id="139313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575"/>
                          <a:ext cx="96" cy="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50">
              <a:extLst>
                <a:ext uri="{FF2B5EF4-FFF2-40B4-BE49-F238E27FC236}">
                  <a16:creationId xmlns:a16="http://schemas.microsoft.com/office/drawing/2014/main" id="{3C88B4BF-63DF-40E9-9AA7-003AF8C1DB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007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4" imgW="139680" imgH="75960" progId="Equation.3">
                    <p:embed/>
                  </p:oleObj>
                </mc:Choice>
                <mc:Fallback>
                  <p:oleObj name="公式" r:id="rId54" imgW="139680" imgH="75960" progId="Equation.3">
                    <p:embed/>
                    <p:pic>
                      <p:nvPicPr>
                        <p:cNvPr id="139314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007"/>
                          <a:ext cx="96" cy="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51">
              <a:extLst>
                <a:ext uri="{FF2B5EF4-FFF2-40B4-BE49-F238E27FC236}">
                  <a16:creationId xmlns:a16="http://schemas.microsoft.com/office/drawing/2014/main" id="{350BE130-EFC7-423F-B303-9C537C69CE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7" y="3418"/>
            <a:ext cx="95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6" imgW="139680" imgH="75960" progId="Equation.3">
                    <p:embed/>
                  </p:oleObj>
                </mc:Choice>
                <mc:Fallback>
                  <p:oleObj name="公式" r:id="rId56" imgW="139680" imgH="75960" progId="Equation.3">
                    <p:embed/>
                    <p:pic>
                      <p:nvPicPr>
                        <p:cNvPr id="139315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3418"/>
                          <a:ext cx="95" cy="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" name="Object 52">
              <a:extLst>
                <a:ext uri="{FF2B5EF4-FFF2-40B4-BE49-F238E27FC236}">
                  <a16:creationId xmlns:a16="http://schemas.microsoft.com/office/drawing/2014/main" id="{DBE8733D-926E-4AC9-AFFF-4A449A5E63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610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8" imgW="139680" imgH="75960" progId="Equation.3">
                    <p:embed/>
                  </p:oleObj>
                </mc:Choice>
                <mc:Fallback>
                  <p:oleObj name="公式" r:id="rId58" imgW="139680" imgH="75960" progId="Equation.3">
                    <p:embed/>
                    <p:pic>
                      <p:nvPicPr>
                        <p:cNvPr id="139316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610"/>
                          <a:ext cx="96" cy="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53">
              <a:extLst>
                <a:ext uri="{FF2B5EF4-FFF2-40B4-BE49-F238E27FC236}">
                  <a16:creationId xmlns:a16="http://schemas.microsoft.com/office/drawing/2014/main" id="{081EC185-959E-4D15-B158-A85038DF2D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9230635"/>
                </p:ext>
              </p:extLst>
            </p:nvPr>
          </p:nvGraphicFramePr>
          <p:xfrm>
            <a:off x="4649" y="2762"/>
            <a:ext cx="412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393480" imgH="164880" progId="Equation.DSMT4">
                    <p:embed/>
                  </p:oleObj>
                </mc:Choice>
                <mc:Fallback>
                  <p:oleObj name="Equation" r:id="rId60" imgW="393480" imgH="164880" progId="Equation.DSMT4">
                    <p:embed/>
                    <p:pic>
                      <p:nvPicPr>
                        <p:cNvPr id="139317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762"/>
                          <a:ext cx="412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" name="Line 54">
              <a:extLst>
                <a:ext uri="{FF2B5EF4-FFF2-40B4-BE49-F238E27FC236}">
                  <a16:creationId xmlns:a16="http://schemas.microsoft.com/office/drawing/2014/main" id="{A8CEF2C8-92DE-483B-8CB2-1900C7DE9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880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55">
              <a:extLst>
                <a:ext uri="{FF2B5EF4-FFF2-40B4-BE49-F238E27FC236}">
                  <a16:creationId xmlns:a16="http://schemas.microsoft.com/office/drawing/2014/main" id="{1BBC65EE-386C-4591-B888-B77DD3506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592"/>
              <a:ext cx="576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56">
              <a:extLst>
                <a:ext uri="{FF2B5EF4-FFF2-40B4-BE49-F238E27FC236}">
                  <a16:creationId xmlns:a16="http://schemas.microsoft.com/office/drawing/2014/main" id="{9EF70677-BEAB-4606-8343-0774CA83C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592"/>
              <a:ext cx="480" cy="4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57">
              <a:extLst>
                <a:ext uri="{FF2B5EF4-FFF2-40B4-BE49-F238E27FC236}">
                  <a16:creationId xmlns:a16="http://schemas.microsoft.com/office/drawing/2014/main" id="{E87A37DE-E362-4381-9438-0592132FF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592"/>
              <a:ext cx="336" cy="33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58">
              <a:extLst>
                <a:ext uri="{FF2B5EF4-FFF2-40B4-BE49-F238E27FC236}">
                  <a16:creationId xmlns:a16="http://schemas.microsoft.com/office/drawing/2014/main" id="{BEB8A201-B02D-4877-A83B-75284AF52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592"/>
              <a:ext cx="144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59">
              <a:extLst>
                <a:ext uri="{FF2B5EF4-FFF2-40B4-BE49-F238E27FC236}">
                  <a16:creationId xmlns:a16="http://schemas.microsoft.com/office/drawing/2014/main" id="{5880BD2F-5B61-4C36-8200-607F874B1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688"/>
              <a:ext cx="576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60">
              <a:extLst>
                <a:ext uri="{FF2B5EF4-FFF2-40B4-BE49-F238E27FC236}">
                  <a16:creationId xmlns:a16="http://schemas.microsoft.com/office/drawing/2014/main" id="{7D2C6505-6B1C-4CD0-BF76-113F7050E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784"/>
              <a:ext cx="576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61">
              <a:extLst>
                <a:ext uri="{FF2B5EF4-FFF2-40B4-BE49-F238E27FC236}">
                  <a16:creationId xmlns:a16="http://schemas.microsoft.com/office/drawing/2014/main" id="{0959D351-0D2F-4888-9BD1-E6763C6ED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880"/>
              <a:ext cx="576" cy="57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62">
              <a:extLst>
                <a:ext uri="{FF2B5EF4-FFF2-40B4-BE49-F238E27FC236}">
                  <a16:creationId xmlns:a16="http://schemas.microsoft.com/office/drawing/2014/main" id="{D0FF8AF5-5BCD-4DD5-A501-036B016EC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592"/>
              <a:ext cx="24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8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0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  <p:bldP spid="140292" grpId="0" autoUpdateAnimBg="0"/>
      <p:bldP spid="140318" grpId="0" autoUpdateAnimBg="0"/>
      <p:bldP spid="140320" grpId="0" autoUpdateAnimBg="0"/>
      <p:bldP spid="140349" grpId="0" animBg="1" autoUpdateAnimBg="0"/>
      <p:bldP spid="14035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935608" y="1398588"/>
            <a:ext cx="3097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均匀分布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935608" y="1989138"/>
            <a:ext cx="7993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定义  设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黑体" pitchFamily="2" charset="-122"/>
              </a:rPr>
              <a:t>D 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是平面上的有界区域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其面积为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1" i="1">
                <a:latin typeface="Times New Roman" pitchFamily="18" charset="0"/>
                <a:ea typeface="黑体" pitchFamily="2" charset="-122"/>
              </a:rPr>
              <a:t>S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,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若二维随机变量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( </a:t>
            </a:r>
            <a:r>
              <a:rPr kumimoji="1" lang="en-US" altLang="zh-CN" sz="2800" b="1" i="1">
                <a:latin typeface="Times New Roman" pitchFamily="18" charset="0"/>
                <a:ea typeface="黑体" pitchFamily="2" charset="-122"/>
              </a:rPr>
              <a:t>X 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, </a:t>
            </a:r>
            <a:r>
              <a:rPr kumimoji="1" lang="en-US" altLang="zh-CN" sz="2800" b="1" i="1">
                <a:latin typeface="Times New Roman" pitchFamily="18" charset="0"/>
                <a:ea typeface="黑体" pitchFamily="2" charset="-122"/>
              </a:rPr>
              <a:t>Y 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) 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具有概率密度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935608" y="4508500"/>
            <a:ext cx="43926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则称 </a:t>
            </a:r>
            <a:r>
              <a:rPr kumimoji="1" lang="en-US" altLang="zh-CN" sz="2800" b="1">
                <a:latin typeface="Times New Roman" pitchFamily="18" charset="0"/>
              </a:rPr>
              <a:t>( </a:t>
            </a:r>
            <a:r>
              <a:rPr kumimoji="1" lang="en-US" altLang="zh-CN" sz="2800" b="1" i="1">
                <a:latin typeface="Times New Roman" pitchFamily="18" charset="0"/>
              </a:rPr>
              <a:t>X , Y </a:t>
            </a:r>
            <a:r>
              <a:rPr kumimoji="1" lang="en-US" altLang="zh-CN" sz="2800" b="1">
                <a:latin typeface="Times New Roman" pitchFamily="18" charset="0"/>
              </a:rPr>
              <a:t>) </a:t>
            </a:r>
            <a:r>
              <a:rPr kumimoji="1" lang="zh-CN" altLang="en-US" sz="2800" b="1">
                <a:latin typeface="Times New Roman" pitchFamily="18" charset="0"/>
              </a:rPr>
              <a:t>在 </a:t>
            </a:r>
            <a:r>
              <a:rPr kumimoji="1" lang="en-US" altLang="zh-CN" sz="2800" b="1" i="1">
                <a:latin typeface="Times New Roman" pitchFamily="18" charset="0"/>
              </a:rPr>
              <a:t>D </a:t>
            </a:r>
            <a:r>
              <a:rPr kumimoji="1" lang="zh-CN" altLang="en-US" sz="2800" b="1">
                <a:latin typeface="Times New Roman" pitchFamily="18" charset="0"/>
              </a:rPr>
              <a:t>上服从</a:t>
            </a:r>
          </a:p>
          <a:p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均匀分布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  <a:endParaRPr kumimoji="1" lang="en-US" altLang="zh-CN" sz="3200" b="1">
              <a:latin typeface="Times New Roman" pitchFamily="18" charset="0"/>
            </a:endParaRPr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863947"/>
              </p:ext>
            </p:extLst>
          </p:nvPr>
        </p:nvGraphicFramePr>
        <p:xfrm>
          <a:off x="1224533" y="2924175"/>
          <a:ext cx="39497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49560" imgH="1409400" progId="Equation.3">
                  <p:embed/>
                </p:oleObj>
              </mc:Choice>
              <mc:Fallback>
                <p:oleObj name="Equation" r:id="rId2" imgW="3949560" imgH="1409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533" y="2924175"/>
                        <a:ext cx="39497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Rectangle 18"/>
          <p:cNvSpPr>
            <a:spLocks noGrp="1" noChangeArrowheads="1"/>
          </p:cNvSpPr>
          <p:nvPr>
            <p:ph type="title"/>
          </p:nvPr>
        </p:nvSpPr>
        <p:spPr>
          <a:xfrm>
            <a:off x="460945" y="552520"/>
            <a:ext cx="7483475" cy="70788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  <a:latin typeface="黑体" pitchFamily="2" charset="-122"/>
              </a:rPr>
              <a:t>四、两个常用的分布   </a:t>
            </a:r>
          </a:p>
        </p:txBody>
      </p:sp>
      <p:pic>
        <p:nvPicPr>
          <p:cNvPr id="21529" name="Picture 25"/>
          <p:cNvPicPr>
            <a:picLocks noGrp="1" noChangeAspect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64088" y="3003550"/>
            <a:ext cx="3629025" cy="2990850"/>
          </a:xfrm>
          <a:ln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7" grpId="0" autoUpdateAnimBg="0"/>
      <p:bldP spid="215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38200" y="712788"/>
            <a:ext cx="4021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2.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二维正态分布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14400" y="1447800"/>
            <a:ext cx="7113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若二维随机变量</a:t>
            </a:r>
            <a:r>
              <a:rPr kumimoji="1" lang="zh-CN" altLang="en-US" sz="2800" b="1">
                <a:latin typeface="Times New Roman" pitchFamily="18" charset="0"/>
              </a:rPr>
              <a:t> </a:t>
            </a:r>
            <a:r>
              <a:rPr kumimoji="1" lang="en-US" altLang="zh-CN" sz="2800" b="1">
                <a:latin typeface="Times New Roman" pitchFamily="18" charset="0"/>
              </a:rPr>
              <a:t>( 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en-US" altLang="zh-CN" sz="2800" b="1" i="1">
                <a:latin typeface="Times New Roman" pitchFamily="18" charset="0"/>
              </a:rPr>
              <a:t>Y </a:t>
            </a:r>
            <a:r>
              <a:rPr kumimoji="1" lang="en-US" altLang="zh-CN" sz="2800" b="1">
                <a:latin typeface="Times New Roman" pitchFamily="18" charset="0"/>
              </a:rPr>
              <a:t>) 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具有概率密度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25513" y="2133600"/>
          <a:ext cx="77168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43720" imgH="1168200" progId="Equation.3">
                  <p:embed/>
                </p:oleObj>
              </mc:Choice>
              <mc:Fallback>
                <p:oleObj name="Equation" r:id="rId2" imgW="8343720" imgH="116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2133600"/>
                        <a:ext cx="77168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871538" y="3886200"/>
          <a:ext cx="7915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0" imgH="431640" progId="Equation.3">
                  <p:embed/>
                </p:oleObj>
              </mc:Choice>
              <mc:Fallback>
                <p:oleObj name="Equation" r:id="rId4" imgW="82548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886200"/>
                        <a:ext cx="79152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4375150" y="3352800"/>
          <a:ext cx="3987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87720" imgH="393480" progId="Equation.3">
                  <p:embed/>
                </p:oleObj>
              </mc:Choice>
              <mc:Fallback>
                <p:oleObj name="Equation" r:id="rId6" imgW="39877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3352800"/>
                        <a:ext cx="3987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892175" y="4495800"/>
          <a:ext cx="77866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16440" imgH="952200" progId="Equation.3">
                  <p:embed/>
                </p:oleObj>
              </mc:Choice>
              <mc:Fallback>
                <p:oleObj name="Equation" r:id="rId8" imgW="6616440" imgH="952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4495800"/>
                        <a:ext cx="77866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439311"/>
              </p:ext>
            </p:extLst>
          </p:nvPr>
        </p:nvGraphicFramePr>
        <p:xfrm>
          <a:off x="2464594" y="5629275"/>
          <a:ext cx="4013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12920" imgH="457200" progId="Equation.3">
                  <p:embed/>
                </p:oleObj>
              </mc:Choice>
              <mc:Fallback>
                <p:oleObj name="Equation" r:id="rId10" imgW="401292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594" y="5629275"/>
                        <a:ext cx="40132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828675" y="635000"/>
            <a:ext cx="453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二维正态分布的图形</a:t>
            </a:r>
          </a:p>
        </p:txBody>
      </p:sp>
      <p:pic>
        <p:nvPicPr>
          <p:cNvPr id="757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282700"/>
            <a:ext cx="386397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1282700"/>
            <a:ext cx="386397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58417"/>
              </p:ext>
            </p:extLst>
          </p:nvPr>
        </p:nvGraphicFramePr>
        <p:xfrm>
          <a:off x="838200" y="2060848"/>
          <a:ext cx="57927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90960" imgH="698400" progId="Equation.3">
                  <p:embed/>
                </p:oleObj>
              </mc:Choice>
              <mc:Fallback>
                <p:oleObj name="Equation" r:id="rId2" imgW="5790960" imgH="69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60848"/>
                        <a:ext cx="57927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1905000" y="4292600"/>
          <a:ext cx="5029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29200" imgH="812520" progId="Equation.3">
                  <p:embed/>
                </p:oleObj>
              </mc:Choice>
              <mc:Fallback>
                <p:oleObj name="Equation" r:id="rId4" imgW="5029200" imgH="8125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92600"/>
                        <a:ext cx="5029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627598"/>
              </p:ext>
            </p:extLst>
          </p:nvPr>
        </p:nvGraphicFramePr>
        <p:xfrm>
          <a:off x="880533" y="1447800"/>
          <a:ext cx="2209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09680" imgH="393480" progId="Equation.3">
                  <p:embed/>
                </p:oleObj>
              </mc:Choice>
              <mc:Fallback>
                <p:oleObj name="Equation" r:id="rId6" imgW="220968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33" y="1447800"/>
                        <a:ext cx="2209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838200" y="714375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性质</a:t>
            </a:r>
          </a:p>
        </p:txBody>
      </p:sp>
      <p:graphicFrame>
        <p:nvGraphicFramePr>
          <p:cNvPr id="69646" name="Object 14"/>
          <p:cNvGraphicFramePr>
            <a:graphicFrameLocks noChangeAspect="1"/>
          </p:cNvGraphicFramePr>
          <p:nvPr/>
        </p:nvGraphicFramePr>
        <p:xfrm>
          <a:off x="838200" y="3046413"/>
          <a:ext cx="7569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569000" imgH="977760" progId="Equation.3">
                  <p:embed/>
                </p:oleObj>
              </mc:Choice>
              <mc:Fallback>
                <p:oleObj name="Equation" r:id="rId8" imgW="7569000" imgH="977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6413"/>
                        <a:ext cx="7569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48909"/>
              </p:ext>
            </p:extLst>
          </p:nvPr>
        </p:nvGraphicFramePr>
        <p:xfrm>
          <a:off x="783167" y="5105400"/>
          <a:ext cx="798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88040" imgH="965160" progId="Equation.3">
                  <p:embed/>
                </p:oleObj>
              </mc:Choice>
              <mc:Fallback>
                <p:oleObj name="Equation" r:id="rId10" imgW="7988040" imgH="965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67" y="5105400"/>
                        <a:ext cx="7988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38200" y="2852738"/>
            <a:ext cx="74676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15000"/>
              </a:spcBef>
            </a:pPr>
            <a:r>
              <a:rPr kumimoji="1" lang="zh-CN" altLang="en-US" sz="2800" b="1">
                <a:latin typeface="Times New Roman" pitchFamily="18" charset="0"/>
              </a:rPr>
              <a:t>表示介于 </a:t>
            </a:r>
            <a:r>
              <a:rPr kumimoji="1" lang="en-US" altLang="zh-CN" sz="2800" b="1" i="1">
                <a:latin typeface="Times New Roman" pitchFamily="18" charset="0"/>
              </a:rPr>
              <a:t>f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x, y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和 </a:t>
            </a:r>
            <a:r>
              <a:rPr kumimoji="1" lang="en-US" altLang="zh-CN" sz="2800" b="1" i="1">
                <a:latin typeface="Times New Roman" pitchFamily="18" charset="0"/>
              </a:rPr>
              <a:t>xoy </a:t>
            </a:r>
            <a:r>
              <a:rPr kumimoji="1" lang="zh-CN" altLang="en-US" sz="2800" b="1">
                <a:latin typeface="Times New Roman" pitchFamily="18" charset="0"/>
              </a:rPr>
              <a:t>平面之间的空间区域的全部体积等于</a:t>
            </a:r>
            <a:r>
              <a:rPr kumimoji="1" lang="en-US" altLang="zh-CN" sz="2800" b="1">
                <a:latin typeface="Times New Roman" pitchFamily="18" charset="0"/>
              </a:rPr>
              <a:t>1.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412614"/>
              </p:ext>
            </p:extLst>
          </p:nvPr>
        </p:nvGraphicFramePr>
        <p:xfrm>
          <a:off x="1836415" y="4267200"/>
          <a:ext cx="5039841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" imgH="812520" progId="Equation.3">
                  <p:embed/>
                </p:oleObj>
              </mc:Choice>
              <mc:Fallback>
                <p:oleObj name="Equation" r:id="rId2" imgW="5029200" imgH="8125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415" y="4267200"/>
                        <a:ext cx="5039841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3" name="Object 41"/>
          <p:cNvGraphicFramePr>
            <a:graphicFrameLocks noChangeAspect="1"/>
          </p:cNvGraphicFramePr>
          <p:nvPr/>
        </p:nvGraphicFramePr>
        <p:xfrm>
          <a:off x="2622550" y="2009775"/>
          <a:ext cx="3619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19440" imgH="698400" progId="Equation.3">
                  <p:embed/>
                </p:oleObj>
              </mc:Choice>
              <mc:Fallback>
                <p:oleObj name="Equation" r:id="rId4" imgW="3619440" imgH="698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009775"/>
                        <a:ext cx="3619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762000" y="762000"/>
            <a:ext cx="215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3.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说明</a:t>
            </a:r>
          </a:p>
        </p:txBody>
      </p:sp>
      <p:graphicFrame>
        <p:nvGraphicFramePr>
          <p:cNvPr id="18475" name="Object 43"/>
          <p:cNvGraphicFramePr>
            <a:graphicFrameLocks noChangeAspect="1"/>
          </p:cNvGraphicFramePr>
          <p:nvPr/>
        </p:nvGraphicFramePr>
        <p:xfrm>
          <a:off x="914400" y="5084763"/>
          <a:ext cx="777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97600" imgH="977760" progId="Equation.3">
                  <p:embed/>
                </p:oleObj>
              </mc:Choice>
              <mc:Fallback>
                <p:oleObj name="Equation" r:id="rId6" imgW="7797600" imgH="9777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84763"/>
                        <a:ext cx="7772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6" name="Object 44"/>
          <p:cNvGraphicFramePr>
            <a:graphicFrameLocks noChangeAspect="1"/>
          </p:cNvGraphicFramePr>
          <p:nvPr/>
        </p:nvGraphicFramePr>
        <p:xfrm>
          <a:off x="914400" y="1447800"/>
          <a:ext cx="632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24480" imgH="444240" progId="Equation.3">
                  <p:embed/>
                </p:oleObj>
              </mc:Choice>
              <mc:Fallback>
                <p:oleObj name="Equation" r:id="rId8" imgW="6324480" imgH="4442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632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914293"/>
              </p:ext>
            </p:extLst>
          </p:nvPr>
        </p:nvGraphicFramePr>
        <p:xfrm>
          <a:off x="1085676" y="620688"/>
          <a:ext cx="68707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70600" imgH="2133360" progId="Equation.3">
                  <p:embed/>
                </p:oleObj>
              </mc:Choice>
              <mc:Fallback>
                <p:oleObj name="Equation" r:id="rId2" imgW="6870600" imgH="2133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676" y="620688"/>
                        <a:ext cx="68707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1054323" y="566436"/>
            <a:ext cx="1141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1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2A9900A-05AF-4564-B0A2-3819FD278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312591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3E394B4-7FCB-47EA-B2EE-12B0EDDFE4AE}"/>
                  </a:ext>
                </a:extLst>
              </p:cNvPr>
              <p:cNvSpPr txBox="1"/>
              <p:nvPr/>
            </p:nvSpPr>
            <p:spPr bwMode="auto">
              <a:xfrm>
                <a:off x="1525588" y="2946400"/>
                <a:ext cx="4914900" cy="698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  <m:e>
                          <m:nary>
                            <m:nary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fName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fName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3E394B4-7FCB-47EA-B2EE-12B0EDDFE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5588" y="2946400"/>
                <a:ext cx="4914900" cy="698500"/>
              </a:xfrm>
              <a:prstGeom prst="rect">
                <a:avLst/>
              </a:prstGeom>
              <a:blipFill>
                <a:blip r:embed="rId5"/>
                <a:stretch>
                  <a:fillRect b="-165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03611986-415F-42DD-9D6C-14E22DF7B2B3}"/>
                  </a:ext>
                </a:extLst>
              </p:cNvPr>
              <p:cNvSpPr txBox="1"/>
              <p:nvPr/>
            </p:nvSpPr>
            <p:spPr bwMode="auto">
              <a:xfrm>
                <a:off x="2951328" y="3827463"/>
                <a:ext cx="5321300" cy="1257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nary>
                                <m:naryPr>
                                  <m:ctrlP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p>
                                <m:e>
                                  <m:nary>
                                    <m:nary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  <m:sup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  <m:e>
                                      <m: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4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𝐞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−(</m:t>
                                          </m:r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zh-CN" sz="2400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nary>
                                  <m:func>
                                    <m:func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𝐝</m:t>
                                      </m:r>
                                    </m:fName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𝐝</m:t>
                                      </m:r>
                                    </m:fName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func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, 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nary>
                            </m:e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&amp;  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,      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03611986-415F-42DD-9D6C-14E22DF7B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1328" y="3827463"/>
                <a:ext cx="5321300" cy="1257300"/>
              </a:xfrm>
              <a:prstGeom prst="rect">
                <a:avLst/>
              </a:prstGeom>
              <a:blipFill>
                <a:blip r:embed="rId6"/>
                <a:stretch>
                  <a:fillRect r="-5040" b="-1165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22B6A19-6F66-41A4-8FE4-83328CA5CF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44513"/>
              </p:ext>
            </p:extLst>
          </p:nvPr>
        </p:nvGraphicFramePr>
        <p:xfrm>
          <a:off x="809234" y="5424636"/>
          <a:ext cx="7048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048440" imgH="1028520" progId="Equation.3">
                  <p:embed/>
                </p:oleObj>
              </mc:Choice>
              <mc:Fallback>
                <p:oleObj name="Equation" r:id="rId7" imgW="7048440" imgH="1028520" progId="Equation.3">
                  <p:embed/>
                  <p:pic>
                    <p:nvPicPr>
                      <p:cNvPr id="131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234" y="5424636"/>
                        <a:ext cx="7048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1828800" y="1676400"/>
          <a:ext cx="3479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760" imgH="393480" progId="Equation.3">
                  <p:embed/>
                </p:oleObj>
              </mc:Choice>
              <mc:Fallback>
                <p:oleObj name="Equation" r:id="rId2" imgW="347976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3479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1828800" y="2362200"/>
          <a:ext cx="3911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11400" imgH="393480" progId="Equation.3">
                  <p:embed/>
                </p:oleObj>
              </mc:Choice>
              <mc:Fallback>
                <p:oleObj name="Equation" r:id="rId4" imgW="391140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3911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762000" y="914400"/>
            <a:ext cx="6557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 (2) </a:t>
            </a:r>
            <a:r>
              <a:rPr kumimoji="1" lang="zh-CN" altLang="en-US" sz="2800" b="1">
                <a:latin typeface="Times New Roman" pitchFamily="18" charset="0"/>
              </a:rPr>
              <a:t>将 </a:t>
            </a:r>
            <a:r>
              <a:rPr kumimoji="1" lang="en-US" altLang="zh-CN" sz="2800" b="1">
                <a:latin typeface="Times New Roman" pitchFamily="18" charset="0"/>
              </a:rPr>
              <a:t>( 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en-US" altLang="zh-CN" sz="2800" b="1" i="1">
                <a:latin typeface="Times New Roman" pitchFamily="18" charset="0"/>
              </a:rPr>
              <a:t>Y </a:t>
            </a:r>
            <a:r>
              <a:rPr kumimoji="1" lang="en-US" altLang="zh-CN" sz="2800" b="1">
                <a:latin typeface="Times New Roman" pitchFamily="18" charset="0"/>
              </a:rPr>
              <a:t>)</a:t>
            </a:r>
            <a:r>
              <a:rPr kumimoji="1" lang="zh-CN" altLang="en-US" sz="2800" b="1">
                <a:latin typeface="Times New Roman" pitchFamily="18" charset="0"/>
              </a:rPr>
              <a:t>看作是平面上随机点的坐标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854075" y="1524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即有</a:t>
            </a:r>
          </a:p>
        </p:txBody>
      </p:sp>
      <p:grpSp>
        <p:nvGrpSpPr>
          <p:cNvPr id="19506" name="Group 50"/>
          <p:cNvGrpSpPr>
            <a:grpSpLocks/>
          </p:cNvGrpSpPr>
          <p:nvPr/>
        </p:nvGrpSpPr>
        <p:grpSpPr bwMode="auto">
          <a:xfrm>
            <a:off x="5486400" y="2590800"/>
            <a:ext cx="3124200" cy="2895600"/>
            <a:chOff x="3312" y="1776"/>
            <a:chExt cx="1968" cy="1824"/>
          </a:xfrm>
        </p:grpSpPr>
        <p:sp>
          <p:nvSpPr>
            <p:cNvPr id="19490" name="AutoShape 34" descr="棚架"/>
            <p:cNvSpPr>
              <a:spLocks noChangeArrowheads="1"/>
            </p:cNvSpPr>
            <p:nvPr/>
          </p:nvSpPr>
          <p:spPr bwMode="auto">
            <a:xfrm flipH="1">
              <a:off x="4080" y="2064"/>
              <a:ext cx="960" cy="768"/>
            </a:xfrm>
            <a:prstGeom prst="rtTriangle">
              <a:avLst/>
            </a:prstGeom>
            <a:pattFill prst="trellis">
              <a:fgClr>
                <a:srgbClr val="FF33CC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91" name="Group 35"/>
            <p:cNvGrpSpPr>
              <a:grpSpLocks/>
            </p:cNvGrpSpPr>
            <p:nvPr/>
          </p:nvGrpSpPr>
          <p:grpSpPr bwMode="auto">
            <a:xfrm>
              <a:off x="3312" y="1776"/>
              <a:ext cx="1968" cy="1824"/>
              <a:chOff x="3504" y="768"/>
              <a:chExt cx="1968" cy="1632"/>
            </a:xfrm>
          </p:grpSpPr>
          <p:sp>
            <p:nvSpPr>
              <p:cNvPr id="19492" name="Line 36"/>
              <p:cNvSpPr>
                <a:spLocks noChangeShapeType="1"/>
              </p:cNvSpPr>
              <p:nvPr/>
            </p:nvSpPr>
            <p:spPr bwMode="auto">
              <a:xfrm>
                <a:off x="3504" y="1728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3" name="Line 37"/>
              <p:cNvSpPr>
                <a:spLocks noChangeShapeType="1"/>
              </p:cNvSpPr>
              <p:nvPr/>
            </p:nvSpPr>
            <p:spPr bwMode="auto">
              <a:xfrm flipV="1">
                <a:off x="4272" y="768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94" name="Line 38"/>
            <p:cNvSpPr>
              <a:spLocks noChangeShapeType="1"/>
            </p:cNvSpPr>
            <p:nvPr/>
          </p:nvSpPr>
          <p:spPr bwMode="auto">
            <a:xfrm flipH="1">
              <a:off x="3360" y="2064"/>
              <a:ext cx="168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95" name="Object 39"/>
            <p:cNvGraphicFramePr>
              <a:graphicFrameLocks noChangeAspect="1"/>
            </p:cNvGraphicFramePr>
            <p:nvPr/>
          </p:nvGraphicFramePr>
          <p:xfrm>
            <a:off x="4388" y="1944"/>
            <a:ext cx="55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65160" imgH="291960" progId="Equation.3">
                    <p:embed/>
                  </p:oleObj>
                </mc:Choice>
                <mc:Fallback>
                  <p:oleObj name="Equation" r:id="rId6" imgW="965160" imgH="2919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1944"/>
                          <a:ext cx="556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6" name="Object 40"/>
            <p:cNvGraphicFramePr>
              <a:graphicFrameLocks noChangeAspect="1"/>
            </p:cNvGraphicFramePr>
            <p:nvPr/>
          </p:nvGraphicFramePr>
          <p:xfrm>
            <a:off x="4560" y="2544"/>
            <a:ext cx="18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1960" imgH="317160" progId="Equation.3">
                    <p:embed/>
                  </p:oleObj>
                </mc:Choice>
                <mc:Fallback>
                  <p:oleObj name="Equation" r:id="rId8" imgW="291960" imgH="3171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44"/>
                          <a:ext cx="18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8" name="Object 42"/>
            <p:cNvGraphicFramePr>
              <a:graphicFrameLocks noChangeAspect="1"/>
            </p:cNvGraphicFramePr>
            <p:nvPr/>
          </p:nvGraphicFramePr>
          <p:xfrm>
            <a:off x="5092" y="293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3800" imgH="241200" progId="Equation.3">
                    <p:embed/>
                  </p:oleObj>
                </mc:Choice>
                <mc:Fallback>
                  <p:oleObj name="Equation" r:id="rId10" imgW="253800" imgH="241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2" y="293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9" name="Object 43"/>
            <p:cNvGraphicFramePr>
              <a:graphicFrameLocks noChangeAspect="1"/>
            </p:cNvGraphicFramePr>
            <p:nvPr/>
          </p:nvGraphicFramePr>
          <p:xfrm>
            <a:off x="3796" y="1828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53800" imgH="317160" progId="Equation.3">
                    <p:embed/>
                  </p:oleObj>
                </mc:Choice>
                <mc:Fallback>
                  <p:oleObj name="Equation" r:id="rId12" imgW="253800" imgH="3171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1828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0" name="Object 44"/>
            <p:cNvGraphicFramePr>
              <a:graphicFrameLocks noChangeAspect="1"/>
            </p:cNvGraphicFramePr>
            <p:nvPr/>
          </p:nvGraphicFramePr>
          <p:xfrm>
            <a:off x="3888" y="2832"/>
            <a:ext cx="13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17160" imgH="330120" progId="Equation.3">
                    <p:embed/>
                  </p:oleObj>
                </mc:Choice>
                <mc:Fallback>
                  <p:oleObj name="Equation" r:id="rId14" imgW="317160" imgH="33012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832"/>
                          <a:ext cx="13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01" name="Object 45"/>
          <p:cNvGraphicFramePr>
            <a:graphicFrameLocks noChangeAspect="1"/>
          </p:cNvGraphicFramePr>
          <p:nvPr/>
        </p:nvGraphicFramePr>
        <p:xfrm>
          <a:off x="1828800" y="3048000"/>
          <a:ext cx="2743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43200" imgH="812520" progId="Equation.3">
                  <p:embed/>
                </p:oleObj>
              </mc:Choice>
              <mc:Fallback>
                <p:oleObj name="Equation" r:id="rId16" imgW="2743200" imgH="81252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43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2" name="Object 46"/>
          <p:cNvGraphicFramePr>
            <a:graphicFrameLocks noChangeAspect="1"/>
          </p:cNvGraphicFramePr>
          <p:nvPr/>
        </p:nvGraphicFramePr>
        <p:xfrm>
          <a:off x="1866900" y="3962400"/>
          <a:ext cx="354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43120" imgH="736560" progId="Equation.3">
                  <p:embed/>
                </p:oleObj>
              </mc:Choice>
              <mc:Fallback>
                <p:oleObj name="Equation" r:id="rId18" imgW="3543120" imgH="7365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962400"/>
                        <a:ext cx="3543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3" name="Object 47"/>
          <p:cNvGraphicFramePr>
            <a:graphicFrameLocks noChangeAspect="1"/>
          </p:cNvGraphicFramePr>
          <p:nvPr/>
        </p:nvGraphicFramePr>
        <p:xfrm>
          <a:off x="1828800" y="49530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34680" imgH="838080" progId="Equation.3">
                  <p:embed/>
                </p:oleObj>
              </mc:Choice>
              <mc:Fallback>
                <p:oleObj name="Equation" r:id="rId20" imgW="634680" imgH="8380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5300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914400" y="1700213"/>
          <a:ext cx="74422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41920" imgH="3136680" progId="Equation.3">
                  <p:embed/>
                </p:oleObj>
              </mc:Choice>
              <mc:Fallback>
                <p:oleObj name="Equation" r:id="rId2" imgW="7441920" imgH="313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00213"/>
                        <a:ext cx="7442200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919163" y="1700213"/>
          <a:ext cx="7572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380880" progId="Equation.3">
                  <p:embed/>
                </p:oleObj>
              </mc:Choice>
              <mc:Fallback>
                <p:oleObj name="Equation" r:id="rId4" imgW="736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700213"/>
                        <a:ext cx="7572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2" name="Rectangle 36"/>
          <p:cNvSpPr>
            <a:spLocks noGrp="1" noChangeArrowheads="1"/>
          </p:cNvSpPr>
          <p:nvPr>
            <p:ph type="title"/>
          </p:nvPr>
        </p:nvSpPr>
        <p:spPr>
          <a:xfrm>
            <a:off x="827088" y="611188"/>
            <a:ext cx="77724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chemeClr val="tx1"/>
                </a:solidFill>
              </a:rPr>
              <a:t>二、连续型随机变量的边缘分布</a:t>
            </a:r>
          </a:p>
        </p:txBody>
      </p:sp>
    </p:spTree>
    <p:extLst>
      <p:ext uri="{BB962C8B-B14F-4D97-AF65-F5344CB8AC3E}">
        <p14:creationId xmlns:p14="http://schemas.microsoft.com/office/powerpoint/2010/main" val="11645911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Rectangle 1030"/>
          <p:cNvSpPr>
            <a:spLocks noChangeArrowheads="1"/>
          </p:cNvSpPr>
          <p:nvPr/>
        </p:nvSpPr>
        <p:spPr bwMode="auto">
          <a:xfrm>
            <a:off x="914400" y="838200"/>
            <a:ext cx="450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同理可得 </a:t>
            </a:r>
            <a:r>
              <a:rPr kumimoji="1" lang="en-US" altLang="zh-CN" sz="2800" b="1" i="1">
                <a:latin typeface="Times New Roman" pitchFamily="18" charset="0"/>
              </a:rPr>
              <a:t>Y </a:t>
            </a:r>
            <a:r>
              <a:rPr kumimoji="1" lang="zh-CN" altLang="en-US" sz="2800" b="1">
                <a:latin typeface="Times New Roman" pitchFamily="18" charset="0"/>
              </a:rPr>
              <a:t>的边缘分布函数</a:t>
            </a:r>
          </a:p>
        </p:txBody>
      </p:sp>
      <p:graphicFrame>
        <p:nvGraphicFramePr>
          <p:cNvPr id="87048" name="Object 1032"/>
          <p:cNvGraphicFramePr>
            <a:graphicFrameLocks noChangeAspect="1"/>
          </p:cNvGraphicFramePr>
          <p:nvPr/>
        </p:nvGraphicFramePr>
        <p:xfrm>
          <a:off x="3854450" y="3263900"/>
          <a:ext cx="339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698400" progId="Equation.3">
                  <p:embed/>
                </p:oleObj>
              </mc:Choice>
              <mc:Fallback>
                <p:oleObj name="Equation" r:id="rId2" imgW="339084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3263900"/>
                        <a:ext cx="339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Rectangle 1033"/>
          <p:cNvSpPr>
            <a:spLocks noChangeArrowheads="1"/>
          </p:cNvSpPr>
          <p:nvPr/>
        </p:nvSpPr>
        <p:spPr bwMode="auto">
          <a:xfrm>
            <a:off x="4114800" y="464820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latin typeface="Times New Roman" pitchFamily="18" charset="0"/>
              </a:rPr>
              <a:t>Y  </a:t>
            </a:r>
            <a:r>
              <a:rPr kumimoji="1" lang="zh-CN" altLang="en-US" sz="2800" b="1">
                <a:latin typeface="Times New Roman" pitchFamily="18" charset="0"/>
              </a:rPr>
              <a:t>的边缘概率密度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</a:p>
        </p:txBody>
      </p:sp>
      <p:grpSp>
        <p:nvGrpSpPr>
          <p:cNvPr id="87052" name="Group 1036"/>
          <p:cNvGrpSpPr>
            <a:grpSpLocks/>
          </p:cNvGrpSpPr>
          <p:nvPr/>
        </p:nvGrpSpPr>
        <p:grpSpPr bwMode="auto">
          <a:xfrm>
            <a:off x="4724400" y="2438400"/>
            <a:ext cx="1981200" cy="838200"/>
            <a:chOff x="2976" y="1536"/>
            <a:chExt cx="1248" cy="528"/>
          </a:xfrm>
        </p:grpSpPr>
        <p:sp>
          <p:nvSpPr>
            <p:cNvPr id="87047" name="Line 1031"/>
            <p:cNvSpPr>
              <a:spLocks noChangeShapeType="1"/>
            </p:cNvSpPr>
            <p:nvPr/>
          </p:nvSpPr>
          <p:spPr bwMode="auto">
            <a:xfrm>
              <a:off x="2976" y="1536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0" name="Line 1034"/>
            <p:cNvSpPr>
              <a:spLocks noChangeShapeType="1"/>
            </p:cNvSpPr>
            <p:nvPr/>
          </p:nvSpPr>
          <p:spPr bwMode="auto">
            <a:xfrm>
              <a:off x="3600" y="1536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051" name="Line 1035"/>
          <p:cNvSpPr>
            <a:spLocks noChangeShapeType="1"/>
          </p:cNvSpPr>
          <p:nvPr/>
        </p:nvSpPr>
        <p:spPr bwMode="auto">
          <a:xfrm>
            <a:off x="5715000" y="39624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7071" name="Group 1055"/>
          <p:cNvGrpSpPr>
            <a:grpSpLocks/>
          </p:cNvGrpSpPr>
          <p:nvPr/>
        </p:nvGrpSpPr>
        <p:grpSpPr bwMode="auto">
          <a:xfrm>
            <a:off x="1100138" y="1663700"/>
            <a:ext cx="6183312" cy="698500"/>
            <a:chOff x="693" y="1048"/>
            <a:chExt cx="3895" cy="440"/>
          </a:xfrm>
        </p:grpSpPr>
        <p:graphicFrame>
          <p:nvGraphicFramePr>
            <p:cNvPr id="87045" name="Object 1029"/>
            <p:cNvGraphicFramePr>
              <a:graphicFrameLocks noChangeAspect="1"/>
            </p:cNvGraphicFramePr>
            <p:nvPr/>
          </p:nvGraphicFramePr>
          <p:xfrm>
            <a:off x="693" y="1048"/>
            <a:ext cx="389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19560" imgH="698400" progId="Equation.3">
                    <p:embed/>
                  </p:oleObj>
                </mc:Choice>
                <mc:Fallback>
                  <p:oleObj name="Equation" r:id="rId4" imgW="601956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1048"/>
                          <a:ext cx="389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7058" name="Group 1042"/>
            <p:cNvGrpSpPr>
              <a:grpSpLocks/>
            </p:cNvGrpSpPr>
            <p:nvPr/>
          </p:nvGrpSpPr>
          <p:grpSpPr bwMode="auto">
            <a:xfrm>
              <a:off x="2814" y="1089"/>
              <a:ext cx="48" cy="384"/>
              <a:chOff x="1008" y="2016"/>
              <a:chExt cx="54" cy="576"/>
            </a:xfrm>
          </p:grpSpPr>
          <p:sp>
            <p:nvSpPr>
              <p:cNvPr id="87055" name="Line 1039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6" name="Line 1040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7" name="Line 1041"/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7059" name="Group 1043"/>
            <p:cNvGrpSpPr>
              <a:grpSpLocks/>
            </p:cNvGrpSpPr>
            <p:nvPr/>
          </p:nvGrpSpPr>
          <p:grpSpPr bwMode="auto">
            <a:xfrm flipH="1">
              <a:off x="4155" y="1074"/>
              <a:ext cx="48" cy="384"/>
              <a:chOff x="1008" y="2016"/>
              <a:chExt cx="54" cy="576"/>
            </a:xfrm>
          </p:grpSpPr>
          <p:sp>
            <p:nvSpPr>
              <p:cNvPr id="87060" name="Line 1044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1" name="Line 1045"/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2" name="Line 1046"/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93327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 autoUpdateAnimBg="0"/>
      <p:bldP spid="870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9" name="Object 1033"/>
          <p:cNvGraphicFramePr>
            <a:graphicFrameLocks noChangeAspect="1"/>
          </p:cNvGraphicFramePr>
          <p:nvPr/>
        </p:nvGraphicFramePr>
        <p:xfrm>
          <a:off x="863600" y="762000"/>
          <a:ext cx="68453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45040" imgH="2158920" progId="Equation.3">
                  <p:embed/>
                </p:oleObj>
              </mc:Choice>
              <mc:Fallback>
                <p:oleObj name="Equation" r:id="rId2" imgW="6845040" imgH="2158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762000"/>
                        <a:ext cx="68453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6" name="Text Box 1050"/>
          <p:cNvSpPr txBox="1">
            <a:spLocks noChangeArrowheads="1"/>
          </p:cNvSpPr>
          <p:nvPr/>
        </p:nvSpPr>
        <p:spPr bwMode="auto">
          <a:xfrm>
            <a:off x="838200" y="3276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76827" name="Object 1051"/>
          <p:cNvGraphicFramePr>
            <a:graphicFrameLocks noChangeAspect="1"/>
          </p:cNvGraphicFramePr>
          <p:nvPr/>
        </p:nvGraphicFramePr>
        <p:xfrm>
          <a:off x="1719263" y="3187700"/>
          <a:ext cx="3476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680" imgH="698400" progId="Equation.3">
                  <p:embed/>
                </p:oleObj>
              </mc:Choice>
              <mc:Fallback>
                <p:oleObj name="Equation" r:id="rId4" imgW="33526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3187700"/>
                        <a:ext cx="34766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8" name="Object 1052"/>
          <p:cNvGraphicFramePr>
            <a:graphicFrameLocks noChangeAspect="1"/>
          </p:cNvGraphicFramePr>
          <p:nvPr/>
        </p:nvGraphicFramePr>
        <p:xfrm>
          <a:off x="1714500" y="4038600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4120" imgH="431640" progId="Equation.3">
                  <p:embed/>
                </p:oleObj>
              </mc:Choice>
              <mc:Fallback>
                <p:oleObj name="Equation" r:id="rId6" imgW="2184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038600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53" name="Group 1077"/>
          <p:cNvGrpSpPr>
            <a:grpSpLocks/>
          </p:cNvGrpSpPr>
          <p:nvPr/>
        </p:nvGrpSpPr>
        <p:grpSpPr bwMode="auto">
          <a:xfrm>
            <a:off x="5308600" y="3068638"/>
            <a:ext cx="3224213" cy="2449512"/>
            <a:chOff x="3264" y="2160"/>
            <a:chExt cx="2031" cy="1543"/>
          </a:xfrm>
        </p:grpSpPr>
        <p:sp>
          <p:nvSpPr>
            <p:cNvPr id="76835" name="Line 1059"/>
            <p:cNvSpPr>
              <a:spLocks noChangeShapeType="1"/>
            </p:cNvSpPr>
            <p:nvPr/>
          </p:nvSpPr>
          <p:spPr bwMode="auto">
            <a:xfrm>
              <a:off x="3264" y="3504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6" name="Line 1060"/>
            <p:cNvSpPr>
              <a:spLocks noChangeShapeType="1"/>
            </p:cNvSpPr>
            <p:nvPr/>
          </p:nvSpPr>
          <p:spPr bwMode="auto">
            <a:xfrm flipV="1">
              <a:off x="3648" y="230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8" name="Line 1062"/>
            <p:cNvSpPr>
              <a:spLocks noChangeShapeType="1"/>
            </p:cNvSpPr>
            <p:nvPr/>
          </p:nvSpPr>
          <p:spPr bwMode="auto">
            <a:xfrm flipH="1">
              <a:off x="3648" y="2352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9" name="Freeform 1063"/>
            <p:cNvSpPr>
              <a:spLocks/>
            </p:cNvSpPr>
            <p:nvPr/>
          </p:nvSpPr>
          <p:spPr bwMode="auto">
            <a:xfrm>
              <a:off x="3648" y="2352"/>
              <a:ext cx="1056" cy="1152"/>
            </a:xfrm>
            <a:custGeom>
              <a:avLst/>
              <a:gdLst>
                <a:gd name="T0" fmla="*/ 0 w 1056"/>
                <a:gd name="T1" fmla="*/ 1152 h 1152"/>
                <a:gd name="T2" fmla="*/ 864 w 1056"/>
                <a:gd name="T3" fmla="*/ 816 h 1152"/>
                <a:gd name="T4" fmla="*/ 1056 w 1056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40" name="Object 1064"/>
            <p:cNvGraphicFramePr>
              <a:graphicFrameLocks noChangeAspect="1"/>
            </p:cNvGraphicFramePr>
            <p:nvPr/>
          </p:nvGraphicFramePr>
          <p:xfrm>
            <a:off x="3712" y="2773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38080" imgH="317160" progId="Equation.3">
                    <p:embed/>
                  </p:oleObj>
                </mc:Choice>
                <mc:Fallback>
                  <p:oleObj name="Equation" r:id="rId8" imgW="83808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2773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1" name="Object 1065"/>
            <p:cNvGraphicFramePr>
              <a:graphicFrameLocks noChangeAspect="1"/>
            </p:cNvGraphicFramePr>
            <p:nvPr/>
          </p:nvGraphicFramePr>
          <p:xfrm>
            <a:off x="4484" y="3061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52200" imgH="457200" progId="Equation.3">
                    <p:embed/>
                  </p:oleObj>
                </mc:Choice>
                <mc:Fallback>
                  <p:oleObj name="Equation" r:id="rId10" imgW="9522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3061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2" name="Object 1066"/>
            <p:cNvGraphicFramePr>
              <a:graphicFrameLocks noChangeAspect="1"/>
            </p:cNvGraphicFramePr>
            <p:nvPr/>
          </p:nvGraphicFramePr>
          <p:xfrm>
            <a:off x="3456" y="3504"/>
            <a:ext cx="16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91960" imgH="317160" progId="Equation.3">
                    <p:embed/>
                  </p:oleObj>
                </mc:Choice>
                <mc:Fallback>
                  <p:oleObj name="Equation" r:id="rId12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16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3" name="Object 1067"/>
            <p:cNvGraphicFramePr>
              <a:graphicFrameLocks noChangeAspect="1"/>
            </p:cNvGraphicFramePr>
            <p:nvPr/>
          </p:nvGraphicFramePr>
          <p:xfrm>
            <a:off x="5136" y="355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3800" imgH="241200" progId="Equation.3">
                    <p:embed/>
                  </p:oleObj>
                </mc:Choice>
                <mc:Fallback>
                  <p:oleObj name="Equation" r:id="rId14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4" name="Object 1068"/>
            <p:cNvGraphicFramePr>
              <a:graphicFrameLocks noChangeAspect="1"/>
            </p:cNvGraphicFramePr>
            <p:nvPr/>
          </p:nvGraphicFramePr>
          <p:xfrm>
            <a:off x="3700" y="2260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53800" imgH="317160" progId="Equation.3">
                    <p:embed/>
                  </p:oleObj>
                </mc:Choice>
                <mc:Fallback>
                  <p:oleObj name="Equation" r:id="rId16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2260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5" name="Object 1069"/>
            <p:cNvGraphicFramePr>
              <a:graphicFrameLocks noChangeAspect="1"/>
            </p:cNvGraphicFramePr>
            <p:nvPr/>
          </p:nvGraphicFramePr>
          <p:xfrm>
            <a:off x="4800" y="2256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60240" imgH="393480" progId="Equation.3">
                    <p:embed/>
                  </p:oleObj>
                </mc:Choice>
                <mc:Fallback>
                  <p:oleObj name="Equation" r:id="rId18" imgW="660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56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6" name="Line 1070"/>
            <p:cNvSpPr>
              <a:spLocks noChangeShapeType="1"/>
            </p:cNvSpPr>
            <p:nvPr/>
          </p:nvSpPr>
          <p:spPr bwMode="auto">
            <a:xfrm>
              <a:off x="4704" y="2160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6847" name="Object 1071"/>
          <p:cNvGraphicFramePr>
            <a:graphicFrameLocks noChangeAspect="1"/>
          </p:cNvGraphicFramePr>
          <p:nvPr/>
        </p:nvGraphicFramePr>
        <p:xfrm>
          <a:off x="1719263" y="4559300"/>
          <a:ext cx="35972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352680" imgH="698400" progId="Equation.3">
                  <p:embed/>
                </p:oleObj>
              </mc:Choice>
              <mc:Fallback>
                <p:oleObj name="Equation" r:id="rId20" imgW="33526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559300"/>
                        <a:ext cx="35972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8" name="Object 1072"/>
          <p:cNvGraphicFramePr>
            <a:graphicFrameLocks noChangeAspect="1"/>
          </p:cNvGraphicFramePr>
          <p:nvPr/>
        </p:nvGraphicFramePr>
        <p:xfrm>
          <a:off x="2819400" y="5424488"/>
          <a:ext cx="14700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71600" imgH="672840" progId="Equation.3">
                  <p:embed/>
                </p:oleObj>
              </mc:Choice>
              <mc:Fallback>
                <p:oleObj name="Equation" r:id="rId22" imgW="13716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24488"/>
                        <a:ext cx="147002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2" name="Rectangle 1076"/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241049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6" grpId="0" autoUpdateAnimBg="0"/>
    </p:bld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4578</TotalTime>
  <Words>652</Words>
  <Application>Microsoft Office PowerPoint</Application>
  <PresentationFormat>全屏显示(4:3)</PresentationFormat>
  <Paragraphs>92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黑体</vt:lpstr>
      <vt:lpstr>宋体</vt:lpstr>
      <vt:lpstr>Cambria Math</vt:lpstr>
      <vt:lpstr>Franklin Gothic Book</vt:lpstr>
      <vt:lpstr>Times New Roman</vt:lpstr>
      <vt:lpstr>裁剪</vt:lpstr>
      <vt:lpstr>Equation</vt:lpstr>
      <vt:lpstr>公式</vt:lpstr>
      <vt:lpstr>第三节    二维连续型随机变量及其概率密度</vt:lpstr>
      <vt:lpstr>一、二维连续型随机变量及其概率密度</vt:lpstr>
      <vt:lpstr>PowerPoint 演示文稿</vt:lpstr>
      <vt:lpstr>PowerPoint 演示文稿</vt:lpstr>
      <vt:lpstr>PowerPoint 演示文稿</vt:lpstr>
      <vt:lpstr>PowerPoint 演示文稿</vt:lpstr>
      <vt:lpstr>二、连续型随机变量的边缘分布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四、两个常用的分布 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第一节 二维随机变量</dc:title>
  <dc:creator>吉林大学农学部数学教研室</dc:creator>
  <cp:lastModifiedBy>user</cp:lastModifiedBy>
  <cp:revision>314</cp:revision>
  <cp:lastPrinted>2023-03-15T05:22:35Z</cp:lastPrinted>
  <dcterms:created xsi:type="dcterms:W3CDTF">2000-03-28T13:32:05Z</dcterms:created>
  <dcterms:modified xsi:type="dcterms:W3CDTF">2023-03-15T05:24:12Z</dcterms:modified>
</cp:coreProperties>
</file>