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handoutMasterIdLst>
    <p:handoutMasterId r:id="rId17"/>
  </p:handoutMasterIdLst>
  <p:sldIdLst>
    <p:sldId id="313" r:id="rId2"/>
    <p:sldId id="337" r:id="rId3"/>
    <p:sldId id="338" r:id="rId4"/>
    <p:sldId id="314" r:id="rId5"/>
    <p:sldId id="304" r:id="rId6"/>
    <p:sldId id="331" r:id="rId7"/>
    <p:sldId id="332" r:id="rId8"/>
    <p:sldId id="333" r:id="rId9"/>
    <p:sldId id="322" r:id="rId10"/>
    <p:sldId id="340" r:id="rId11"/>
    <p:sldId id="305" r:id="rId12"/>
    <p:sldId id="318" r:id="rId13"/>
    <p:sldId id="319" r:id="rId14"/>
    <p:sldId id="327" r:id="rId15"/>
    <p:sldId id="335" r:id="rId16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00FF"/>
    <a:srgbClr val="996600"/>
    <a:srgbClr val="FFCCFF"/>
    <a:srgbClr val="FF33CC"/>
    <a:srgbClr val="FFFF66"/>
    <a:srgbClr val="CC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957" y="42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e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5272FCE-D573-4FD0-BF35-B0A6D04CC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965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D48DCF-B666-4BDE-A022-ED8618DA146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05F84-43F4-4073-B097-E0620D4A38A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92C24-C6C7-4BBF-B302-6DA246EB332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A2F03-075A-44C7-89C6-7278CC98559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F8DF3-BB1B-4E95-BDC3-5C7244BAD5A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0CEDC-24F0-4C88-863E-B274682B984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A2FCF-3B96-4A95-91FA-FDF3E4D8B6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0ED63-E7BE-4AF7-94E2-0C8C3C6CF95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5FCB8-6B32-4BE7-B90A-E54A1350E5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FECFE0-B882-4436-B5D0-1F2E7C49B0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38D58-B4EB-456D-92FC-142A14EFD7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8F6F09A-D373-4ECA-AD2E-DC3D534AAF1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0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7.wmf"/><Relationship Id="rId32" Type="http://schemas.openxmlformats.org/officeDocument/2006/relationships/image" Target="../media/image21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auto">
          <a:xfrm>
            <a:off x="1868488" y="2620963"/>
            <a:ext cx="6665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一、离散型随机变量的条件分布</a:t>
            </a:r>
          </a:p>
        </p:txBody>
      </p:sp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1871663" y="3459163"/>
            <a:ext cx="685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二、连续型随机变量的条件分布</a:t>
            </a:r>
          </a:p>
        </p:txBody>
      </p:sp>
      <p:sp>
        <p:nvSpPr>
          <p:cNvPr id="3076" name="Rectangle 15"/>
          <p:cNvSpPr>
            <a:spLocks noChangeArrowheads="1"/>
          </p:cNvSpPr>
          <p:nvPr/>
        </p:nvSpPr>
        <p:spPr bwMode="auto">
          <a:xfrm>
            <a:off x="1905000" y="4297363"/>
            <a:ext cx="297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三、小结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60432" name="Rectangle 16"/>
          <p:cNvSpPr>
            <a:spLocks noGrp="1" noChangeArrowheads="1"/>
          </p:cNvSpPr>
          <p:nvPr>
            <p:ph type="title"/>
          </p:nvPr>
        </p:nvSpPr>
        <p:spPr>
          <a:xfrm>
            <a:off x="457200" y="1082675"/>
            <a:ext cx="8229600" cy="762000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chemeClr val="tx1"/>
                </a:solidFill>
                <a:latin typeface="黑体" pitchFamily="2" charset="-122"/>
              </a:rPr>
              <a:t>第四节   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</a:rPr>
              <a:t>条件分布</a:t>
            </a:r>
          </a:p>
        </p:txBody>
      </p:sp>
      <p:sp>
        <p:nvSpPr>
          <p:cNvPr id="3078" name="AutoShape 17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1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81200" y="2773363"/>
            <a:ext cx="563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057400" y="3582988"/>
            <a:ext cx="563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057400" y="4449763"/>
            <a:ext cx="1676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755576" y="2564904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定义</a:t>
            </a:r>
          </a:p>
        </p:txBody>
      </p:sp>
      <p:graphicFrame>
        <p:nvGraphicFramePr>
          <p:cNvPr id="757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78201"/>
              </p:ext>
            </p:extLst>
          </p:nvPr>
        </p:nvGraphicFramePr>
        <p:xfrm>
          <a:off x="755724" y="2617812"/>
          <a:ext cx="763270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7627660" imgH="3611804" progId="Equation.DSMT4">
                  <p:embed/>
                </p:oleObj>
              </mc:Choice>
              <mc:Fallback>
                <p:oleObj name="Equation" r:id="rId3" imgW="7627660" imgH="36118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24" y="2617812"/>
                        <a:ext cx="7632700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5576" y="548680"/>
                <a:ext cx="8424936" cy="789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可推得：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/>
                          </a:rPr>
                          <m:t>𝒙</m:t>
                        </m:r>
                      </m:sup>
                      <m:e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den>
                        </m:f>
                        <m:r>
                          <a:rPr lang="en-US" altLang="zh-CN" sz="2800" b="1" i="1" smtClean="0">
                            <a:latin typeface="Cambria Math"/>
                          </a:rPr>
                          <m:t>𝒅𝒖</m:t>
                        </m:r>
                      </m:e>
                    </m:nary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680"/>
                <a:ext cx="8424936" cy="789190"/>
              </a:xfrm>
              <a:prstGeom prst="rect">
                <a:avLst/>
              </a:prstGeom>
              <a:blipFill>
                <a:blip r:embed="rId5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411760" y="1340768"/>
                <a:ext cx="2991525" cy="955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1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b="1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600" b="1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600" b="1" i="1">
                              <a:latin typeface="Cambria Math"/>
                            </a:rPr>
                            <m:t>𝒙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 i="1">
                                  <a:latin typeface="Cambria Math"/>
                                </a:rPr>
                                <m:t>𝒇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sz="2600" b="1" i="1">
                                  <a:latin typeface="Cambria Math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sz="2600" b="1" i="1"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600" b="1" i="1">
                              <a:latin typeface="Cambria Math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340768"/>
                <a:ext cx="2991525" cy="9553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600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utoUpdateAnimBg="0"/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165513"/>
              </p:ext>
            </p:extLst>
          </p:nvPr>
        </p:nvGraphicFramePr>
        <p:xfrm>
          <a:off x="869950" y="1511300"/>
          <a:ext cx="78247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7818201" imgH="693397" progId="Equation.DSMT4">
                  <p:embed/>
                </p:oleObj>
              </mc:Choice>
              <mc:Fallback>
                <p:oleObj name="Equation" r:id="rId3" imgW="7818201" imgH="69339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511300"/>
                        <a:ext cx="78247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357457"/>
              </p:ext>
            </p:extLst>
          </p:nvPr>
        </p:nvGraphicFramePr>
        <p:xfrm>
          <a:off x="869950" y="2425700"/>
          <a:ext cx="78628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7856180" imgH="693397" progId="Equation.DSMT4">
                  <p:embed/>
                </p:oleObj>
              </mc:Choice>
              <mc:Fallback>
                <p:oleObj name="Equation" r:id="rId5" imgW="7856180" imgH="69339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425700"/>
                        <a:ext cx="78628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838200" y="3214688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说明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852488" y="3806825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联合分布、边缘分布、条件分布的关系如下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1403350" y="479583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联合分布</a:t>
            </a:r>
          </a:p>
        </p:txBody>
      </p:sp>
      <p:sp>
        <p:nvSpPr>
          <p:cNvPr id="15367" name="Rectangle 47"/>
          <p:cNvSpPr>
            <a:spLocks noChangeArrowheads="1"/>
          </p:cNvSpPr>
          <p:nvPr/>
        </p:nvSpPr>
        <p:spPr bwMode="auto">
          <a:xfrm>
            <a:off x="838200" y="762000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条件分布函数与条件密度函数的关系</a:t>
            </a:r>
          </a:p>
        </p:txBody>
      </p:sp>
      <p:grpSp>
        <p:nvGrpSpPr>
          <p:cNvPr id="52282" name="Group 58"/>
          <p:cNvGrpSpPr>
            <a:grpSpLocks/>
          </p:cNvGrpSpPr>
          <p:nvPr/>
        </p:nvGrpSpPr>
        <p:grpSpPr bwMode="auto">
          <a:xfrm>
            <a:off x="2987675" y="4391025"/>
            <a:ext cx="2647950" cy="519113"/>
            <a:chOff x="1882" y="2766"/>
            <a:chExt cx="1668" cy="327"/>
          </a:xfrm>
        </p:grpSpPr>
        <p:sp>
          <p:nvSpPr>
            <p:cNvPr id="15384" name="Rectangle 27"/>
            <p:cNvSpPr>
              <a:spLocks noChangeArrowheads="1"/>
            </p:cNvSpPr>
            <p:nvPr/>
          </p:nvSpPr>
          <p:spPr bwMode="auto">
            <a:xfrm>
              <a:off x="2534" y="276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边缘分布</a:t>
              </a:r>
            </a:p>
          </p:txBody>
        </p:sp>
        <p:sp>
          <p:nvSpPr>
            <p:cNvPr id="15385" name="Line 49"/>
            <p:cNvSpPr>
              <a:spLocks noChangeShapeType="1"/>
            </p:cNvSpPr>
            <p:nvPr/>
          </p:nvSpPr>
          <p:spPr bwMode="auto">
            <a:xfrm rot="-1200000">
              <a:off x="1882" y="3067"/>
              <a:ext cx="72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83" name="Group 59"/>
          <p:cNvGrpSpPr>
            <a:grpSpLocks/>
          </p:cNvGrpSpPr>
          <p:nvPr/>
        </p:nvGrpSpPr>
        <p:grpSpPr bwMode="auto">
          <a:xfrm>
            <a:off x="2987675" y="5186363"/>
            <a:ext cx="2654300" cy="519112"/>
            <a:chOff x="1882" y="3267"/>
            <a:chExt cx="1672" cy="327"/>
          </a:xfrm>
        </p:grpSpPr>
        <p:sp>
          <p:nvSpPr>
            <p:cNvPr id="15382" name="Rectangle 28"/>
            <p:cNvSpPr>
              <a:spLocks noChangeArrowheads="1"/>
            </p:cNvSpPr>
            <p:nvPr/>
          </p:nvSpPr>
          <p:spPr bwMode="auto">
            <a:xfrm>
              <a:off x="2534" y="3267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条件分布</a:t>
              </a:r>
            </a:p>
          </p:txBody>
        </p:sp>
        <p:sp>
          <p:nvSpPr>
            <p:cNvPr id="15383" name="Line 50"/>
            <p:cNvSpPr>
              <a:spLocks noChangeShapeType="1"/>
            </p:cNvSpPr>
            <p:nvPr/>
          </p:nvSpPr>
          <p:spPr bwMode="auto">
            <a:xfrm rot="1200000">
              <a:off x="1882" y="3330"/>
              <a:ext cx="72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81" name="Group 57"/>
          <p:cNvGrpSpPr>
            <a:grpSpLocks/>
          </p:cNvGrpSpPr>
          <p:nvPr/>
        </p:nvGrpSpPr>
        <p:grpSpPr bwMode="auto">
          <a:xfrm>
            <a:off x="5608639" y="4619625"/>
            <a:ext cx="2433638" cy="914400"/>
            <a:chOff x="3533" y="2910"/>
            <a:chExt cx="1533" cy="576"/>
          </a:xfrm>
        </p:grpSpPr>
        <p:sp>
          <p:nvSpPr>
            <p:cNvPr id="15377" name="Line 38"/>
            <p:cNvSpPr>
              <a:spLocks noChangeShapeType="1"/>
            </p:cNvSpPr>
            <p:nvPr/>
          </p:nvSpPr>
          <p:spPr bwMode="auto">
            <a:xfrm flipH="1">
              <a:off x="3754" y="2910"/>
              <a:ext cx="0" cy="57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40"/>
            <p:cNvSpPr>
              <a:spLocks noChangeShapeType="1"/>
            </p:cNvSpPr>
            <p:nvPr/>
          </p:nvSpPr>
          <p:spPr bwMode="auto">
            <a:xfrm>
              <a:off x="3533" y="2928"/>
              <a:ext cx="21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43"/>
            <p:cNvSpPr>
              <a:spLocks noChangeShapeType="1"/>
            </p:cNvSpPr>
            <p:nvPr/>
          </p:nvSpPr>
          <p:spPr bwMode="auto">
            <a:xfrm>
              <a:off x="3742" y="3198"/>
              <a:ext cx="28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Rectangle 45"/>
            <p:cNvSpPr>
              <a:spLocks noChangeArrowheads="1"/>
            </p:cNvSpPr>
            <p:nvPr/>
          </p:nvSpPr>
          <p:spPr bwMode="auto">
            <a:xfrm>
              <a:off x="4041" y="2988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联合分布</a:t>
              </a:r>
            </a:p>
          </p:txBody>
        </p:sp>
        <p:sp>
          <p:nvSpPr>
            <p:cNvPr id="15381" name="Line 51"/>
            <p:cNvSpPr>
              <a:spLocks noChangeShapeType="1"/>
            </p:cNvSpPr>
            <p:nvPr/>
          </p:nvSpPr>
          <p:spPr bwMode="auto">
            <a:xfrm>
              <a:off x="3533" y="3466"/>
              <a:ext cx="21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77" name="Group 53"/>
          <p:cNvGrpSpPr>
            <a:grpSpLocks/>
          </p:cNvGrpSpPr>
          <p:nvPr/>
        </p:nvGrpSpPr>
        <p:grpSpPr bwMode="auto">
          <a:xfrm rot="-1350729">
            <a:off x="2881313" y="4576763"/>
            <a:ext cx="1120775" cy="344487"/>
            <a:chOff x="1111" y="3521"/>
            <a:chExt cx="544" cy="181"/>
          </a:xfrm>
        </p:grpSpPr>
        <p:sp>
          <p:nvSpPr>
            <p:cNvPr id="15375" name="Line 36"/>
            <p:cNvSpPr>
              <a:spLocks noChangeShapeType="1"/>
            </p:cNvSpPr>
            <p:nvPr/>
          </p:nvSpPr>
          <p:spPr bwMode="auto">
            <a:xfrm>
              <a:off x="1356" y="3521"/>
              <a:ext cx="136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52"/>
            <p:cNvSpPr>
              <a:spLocks noChangeShapeType="1"/>
            </p:cNvSpPr>
            <p:nvPr/>
          </p:nvSpPr>
          <p:spPr bwMode="auto">
            <a:xfrm>
              <a:off x="1111" y="3612"/>
              <a:ext cx="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78" name="Group 54"/>
          <p:cNvGrpSpPr>
            <a:grpSpLocks/>
          </p:cNvGrpSpPr>
          <p:nvPr/>
        </p:nvGrpSpPr>
        <p:grpSpPr bwMode="auto">
          <a:xfrm rot="1231282">
            <a:off x="2886075" y="5273675"/>
            <a:ext cx="1120775" cy="344488"/>
            <a:chOff x="1111" y="3521"/>
            <a:chExt cx="544" cy="181"/>
          </a:xfrm>
        </p:grpSpPr>
        <p:sp>
          <p:nvSpPr>
            <p:cNvPr id="15373" name="Line 55"/>
            <p:cNvSpPr>
              <a:spLocks noChangeShapeType="1"/>
            </p:cNvSpPr>
            <p:nvPr/>
          </p:nvSpPr>
          <p:spPr bwMode="auto">
            <a:xfrm>
              <a:off x="1356" y="3521"/>
              <a:ext cx="136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56"/>
            <p:cNvSpPr>
              <a:spLocks noChangeShapeType="1"/>
            </p:cNvSpPr>
            <p:nvPr/>
          </p:nvSpPr>
          <p:spPr bwMode="auto">
            <a:xfrm>
              <a:off x="1111" y="3612"/>
              <a:ext cx="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8" grpId="0" autoUpdateAnimBg="0"/>
      <p:bldP spid="52249" grpId="0" autoUpdateAnimBg="0"/>
      <p:bldP spid="522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62382"/>
              </p:ext>
            </p:extLst>
          </p:nvPr>
        </p:nvGraphicFramePr>
        <p:xfrm>
          <a:off x="903288" y="787400"/>
          <a:ext cx="77724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7764686" imgH="3711015" progId="Equation.DSMT4">
                  <p:embed/>
                </p:oleObj>
              </mc:Choice>
              <mc:Fallback>
                <p:oleObj name="Equation" r:id="rId3" imgW="7764686" imgH="371101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787400"/>
                        <a:ext cx="7772400" cy="372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838200" y="4863232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69423"/>
              </p:ext>
            </p:extLst>
          </p:nvPr>
        </p:nvGraphicFramePr>
        <p:xfrm>
          <a:off x="1524000" y="4925144"/>
          <a:ext cx="607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6065574" imgH="434238" progId="Equation.DSMT4">
                  <p:embed/>
                </p:oleObj>
              </mc:Choice>
              <mc:Fallback>
                <p:oleObj name="Equation" r:id="rId5" imgW="6065574" imgH="43423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925144"/>
                        <a:ext cx="607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909216"/>
              </p:ext>
            </p:extLst>
          </p:nvPr>
        </p:nvGraphicFramePr>
        <p:xfrm>
          <a:off x="1981200" y="5496644"/>
          <a:ext cx="4318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4312947" imgH="1021075" progId="Equation.DSMT4">
                  <p:embed/>
                </p:oleObj>
              </mc:Choice>
              <mc:Fallback>
                <p:oleObj name="Equation" r:id="rId7" imgW="4312947" imgH="10210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96644"/>
                        <a:ext cx="4318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838200" y="723013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2</a:t>
            </a:r>
            <a:endParaRPr kumimoji="1" lang="en-US" altLang="zh-CN" sz="2800" b="1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22325" y="73025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又知边缘概率密度为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72492"/>
              </p:ext>
            </p:extLst>
          </p:nvPr>
        </p:nvGraphicFramePr>
        <p:xfrm>
          <a:off x="1524000" y="1371600"/>
          <a:ext cx="325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3246093" imgH="662921" progId="Equation.DSMT4">
                  <p:embed/>
                </p:oleObj>
              </mc:Choice>
              <mc:Fallback>
                <p:oleObj name="Equation" r:id="rId3" imgW="3246093" imgH="66292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325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671295"/>
              </p:ext>
            </p:extLst>
          </p:nvPr>
        </p:nvGraphicFramePr>
        <p:xfrm>
          <a:off x="2438400" y="2362200"/>
          <a:ext cx="5689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5684493" imgH="1402141" progId="Equation.DSMT4">
                  <p:embed/>
                </p:oleObj>
              </mc:Choice>
              <mc:Fallback>
                <p:oleObj name="Equation" r:id="rId5" imgW="5684493" imgH="140214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56896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117880"/>
              </p:ext>
            </p:extLst>
          </p:nvPr>
        </p:nvGraphicFramePr>
        <p:xfrm>
          <a:off x="914400" y="4038600"/>
          <a:ext cx="356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7" imgW="3558553" imgH="426673" progId="Equation.DSMT4">
                  <p:embed/>
                </p:oleObj>
              </mc:Choice>
              <mc:Fallback>
                <p:oleObj name="Equation" r:id="rId7" imgW="3558553" imgH="42667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56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1078"/>
              </p:ext>
            </p:extLst>
          </p:nvPr>
        </p:nvGraphicFramePr>
        <p:xfrm>
          <a:off x="611560" y="4730750"/>
          <a:ext cx="805777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9" imgW="9288793" imgH="1516482" progId="Equation.DSMT4">
                  <p:embed/>
                </p:oleObj>
              </mc:Choice>
              <mc:Fallback>
                <p:oleObj name="Equation" r:id="rId9" imgW="9288793" imgH="151648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30750"/>
                        <a:ext cx="805777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755650" y="260350"/>
            <a:ext cx="7493000" cy="701675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1">
                <a:solidFill>
                  <a:schemeClr val="tx1"/>
                </a:solidFill>
              </a:rPr>
              <a:t>三、小结</a:t>
            </a:r>
          </a:p>
        </p:txBody>
      </p:sp>
      <p:graphicFrame>
        <p:nvGraphicFramePr>
          <p:cNvPr id="80907" name="Object 11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05989253"/>
              </p:ext>
            </p:extLst>
          </p:nvPr>
        </p:nvGraphicFramePr>
        <p:xfrm>
          <a:off x="611560" y="5805264"/>
          <a:ext cx="2514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2788839" imgH="426673" progId="Equation.DSMT4">
                  <p:embed/>
                </p:oleObj>
              </mc:Choice>
              <mc:Fallback>
                <p:oleObj name="Equation" r:id="rId3" imgW="2788839" imgH="426673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805264"/>
                        <a:ext cx="25146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3366980"/>
              </p:ext>
            </p:extLst>
          </p:nvPr>
        </p:nvGraphicFramePr>
        <p:xfrm>
          <a:off x="370730" y="4229893"/>
          <a:ext cx="7513638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8389607" imgH="1531612" progId="Equation.DSMT4">
                  <p:embed/>
                </p:oleObj>
              </mc:Choice>
              <mc:Fallback>
                <p:oleObj name="Equation" r:id="rId5" imgW="8389607" imgH="1531612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30" y="4229893"/>
                        <a:ext cx="7513638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14405"/>
              </p:ext>
            </p:extLst>
          </p:nvPr>
        </p:nvGraphicFramePr>
        <p:xfrm>
          <a:off x="733425" y="1300163"/>
          <a:ext cx="81026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7" imgW="8092467" imgH="2773589" progId="Equation.DSMT4">
                  <p:embed/>
                </p:oleObj>
              </mc:Choice>
              <mc:Fallback>
                <p:oleObj name="Equation" r:id="rId7" imgW="8092467" imgH="277358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300163"/>
                        <a:ext cx="810260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909299"/>
              </p:ext>
            </p:extLst>
          </p:nvPr>
        </p:nvGraphicFramePr>
        <p:xfrm>
          <a:off x="1441450" y="1905000"/>
          <a:ext cx="51831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公式" r:id="rId3" imgW="5173940" imgH="1501136" progId="Equation.3">
                  <p:embed/>
                </p:oleObj>
              </mc:Choice>
              <mc:Fallback>
                <p:oleObj name="公式" r:id="rId3" imgW="5173940" imgH="150113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905000"/>
                        <a:ext cx="51831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59483"/>
              </p:ext>
            </p:extLst>
          </p:nvPr>
        </p:nvGraphicFramePr>
        <p:xfrm>
          <a:off x="1371600" y="3810000"/>
          <a:ext cx="5194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5" imgW="5189260" imgH="1501136" progId="Equation.3">
                  <p:embed/>
                </p:oleObj>
              </mc:Choice>
              <mc:Fallback>
                <p:oleObj name="公式" r:id="rId5" imgW="5189260" imgH="150113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5194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670221"/>
              </p:ext>
            </p:extLst>
          </p:nvPr>
        </p:nvGraphicFramePr>
        <p:xfrm>
          <a:off x="914400" y="1143000"/>
          <a:ext cx="624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公式" r:id="rId7" imgW="6240793" imgH="434238" progId="Equation.3">
                  <p:embed/>
                </p:oleObj>
              </mc:Choice>
              <mc:Fallback>
                <p:oleObj name="公式" r:id="rId7" imgW="6240793" imgH="4342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624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514600" y="0"/>
            <a:ext cx="5638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6000" b="1">
                <a:latin typeface="Times New Roman" pitchFamily="18" charset="0"/>
              </a:rPr>
              <a:t>  </a:t>
            </a:r>
            <a:endParaRPr kumimoji="1" lang="en-US" altLang="zh-CN" sz="3600" b="1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500" name="Object 4"/>
              <p:cNvSpPr txBox="1"/>
              <p:nvPr/>
            </p:nvSpPr>
            <p:spPr bwMode="auto">
              <a:xfrm>
                <a:off x="2381176" y="1838077"/>
                <a:ext cx="2982912" cy="1158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650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1176" y="1838077"/>
                <a:ext cx="2982912" cy="1158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01" name="Rectangle 5"/>
              <p:cNvSpPr>
                <a:spLocks noChangeArrowheads="1"/>
              </p:cNvSpPr>
              <p:nvPr/>
            </p:nvSpPr>
            <p:spPr bwMode="auto">
              <a:xfrm>
                <a:off x="533400" y="1168400"/>
                <a:ext cx="713494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zh-CN" altLang="en-US" sz="2800" b="1" dirty="0">
                    <a:latin typeface="宋体" pitchFamily="2" charset="-122"/>
                  </a:rPr>
                  <a:t>在事件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发生的条件下事件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发生的条件概率</a:t>
                </a:r>
              </a:p>
            </p:txBody>
          </p:sp>
        </mc:Choice>
        <mc:Fallback xmlns="">
          <p:sp>
            <p:nvSpPr>
              <p:cNvPr id="10650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168400"/>
                <a:ext cx="7134944" cy="523220"/>
              </a:xfrm>
              <a:prstGeom prst="rect">
                <a:avLst/>
              </a:prstGeom>
              <a:blipFill>
                <a:blip r:embed="rId5"/>
                <a:stretch>
                  <a:fillRect l="-1795" t="-15294" r="-1624" b="-30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2" name="AutoShape 6"/>
          <p:cNvSpPr>
            <a:spLocks noChangeArrowheads="1"/>
          </p:cNvSpPr>
          <p:nvPr/>
        </p:nvSpPr>
        <p:spPr bwMode="auto">
          <a:xfrm>
            <a:off x="3657600" y="28194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4038600" y="33289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推广到随机变量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504" name="Rectangle 8"/>
              <p:cNvSpPr>
                <a:spLocks noChangeArrowheads="1"/>
              </p:cNvSpPr>
              <p:nvPr/>
            </p:nvSpPr>
            <p:spPr bwMode="auto">
              <a:xfrm>
                <a:off x="533400" y="4114800"/>
                <a:ext cx="7924800" cy="110665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kumimoji="1" lang="en-US" altLang="zh-CN" sz="3200" b="1" dirty="0">
                    <a:latin typeface="Times New Roman" pitchFamily="18" charset="0"/>
                  </a:rPr>
                  <a:t>        </a:t>
                </a:r>
                <a:r>
                  <a:rPr kumimoji="1" lang="zh-CN" altLang="en-US" sz="2800" b="1" dirty="0">
                    <a:latin typeface="宋体" pitchFamily="2" charset="-122"/>
                  </a:rPr>
                  <a:t>设有两个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，在给定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取某个或某些值的条件下，求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的概率分布</a:t>
                </a:r>
                <a:r>
                  <a:rPr kumimoji="1" lang="en-US" altLang="zh-CN" sz="2800" dirty="0">
                    <a:latin typeface="宋体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06504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114800"/>
                <a:ext cx="7924800" cy="1106650"/>
              </a:xfrm>
              <a:prstGeom prst="rect">
                <a:avLst/>
              </a:prstGeom>
              <a:blipFill>
                <a:blip r:embed="rId6"/>
                <a:stretch>
                  <a:fillRect l="-1615" t="-549" b="-1263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utoUpdateAnimBg="0"/>
      <p:bldP spid="106502" grpId="0" animBg="1"/>
      <p:bldP spid="106503" grpId="0" autoUpdateAnimBg="0"/>
      <p:bldP spid="10650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7522" name="Rectangle 2"/>
              <p:cNvSpPr>
                <a:spLocks noChangeArrowheads="1"/>
              </p:cNvSpPr>
              <p:nvPr/>
            </p:nvSpPr>
            <p:spPr bwMode="auto">
              <a:xfrm>
                <a:off x="467544" y="620688"/>
                <a:ext cx="8136904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800" b="1" dirty="0">
                    <a:latin typeface="宋体" pitchFamily="2" charset="-122"/>
                  </a:rPr>
                  <a:t>    </a:t>
                </a:r>
                <a:r>
                  <a:rPr kumimoji="1" lang="zh-CN" altLang="en-US" sz="2800" b="1" dirty="0">
                    <a:latin typeface="宋体" pitchFamily="2" charset="-122"/>
                  </a:rPr>
                  <a:t>例如，考虑某大学的全体学生，从其中随机抽取一个学生，分别以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表示其体重和身高。则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都是随机变量，它们都有一定的概率分布</a:t>
                </a:r>
                <a:r>
                  <a:rPr kumimoji="1" lang="en-US" altLang="zh-CN" sz="2800" b="1" dirty="0">
                    <a:latin typeface="宋体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10752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620688"/>
                <a:ext cx="8136904" cy="1384995"/>
              </a:xfrm>
              <a:prstGeom prst="rect">
                <a:avLst/>
              </a:prstGeom>
              <a:blipFill>
                <a:blip r:embed="rId2"/>
                <a:stretch>
                  <a:fillRect l="-1574" t="-4846" r="-675" b="-105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529" name="Group 9"/>
          <p:cNvGrpSpPr>
            <a:grpSpLocks/>
          </p:cNvGrpSpPr>
          <p:nvPr/>
        </p:nvGrpSpPr>
        <p:grpSpPr bwMode="auto">
          <a:xfrm>
            <a:off x="35496" y="2290119"/>
            <a:ext cx="4386263" cy="2006600"/>
            <a:chOff x="2976" y="1248"/>
            <a:chExt cx="2763" cy="1264"/>
          </a:xfrm>
        </p:grpSpPr>
        <p:pic>
          <p:nvPicPr>
            <p:cNvPr id="5129" name="Picture 10" descr="正态图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1952" cy="1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0" name="Rectangle 11"/>
            <p:cNvSpPr>
              <a:spLocks noChangeArrowheads="1"/>
            </p:cNvSpPr>
            <p:nvPr/>
          </p:nvSpPr>
          <p:spPr bwMode="auto">
            <a:xfrm>
              <a:off x="4948" y="1601"/>
              <a:ext cx="79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</a:rPr>
                <a:t>体重</a:t>
              </a:r>
              <a:r>
                <a:rPr kumimoji="1" lang="en-US" altLang="zh-CN" sz="2800" b="1" i="1" dirty="0">
                  <a:latin typeface="Times New Roman" pitchFamily="18" charset="0"/>
                </a:rPr>
                <a:t>X</a:t>
              </a:r>
              <a:endParaRPr kumimoji="1" lang="en-US" altLang="zh-CN" sz="2800" b="1" dirty="0">
                <a:latin typeface="Times New Roman" pitchFamily="18" charset="0"/>
              </a:endParaRPr>
            </a:p>
            <a:p>
              <a:r>
                <a:rPr kumimoji="1" lang="zh-CN" altLang="en-US" sz="2800" b="1" dirty="0">
                  <a:latin typeface="Times New Roman" pitchFamily="18" charset="0"/>
                </a:rPr>
                <a:t>的分布</a:t>
              </a:r>
            </a:p>
          </p:txBody>
        </p:sp>
      </p:grpSp>
      <p:grpSp>
        <p:nvGrpSpPr>
          <p:cNvPr id="107532" name="Group 12"/>
          <p:cNvGrpSpPr>
            <a:grpSpLocks/>
          </p:cNvGrpSpPr>
          <p:nvPr/>
        </p:nvGrpSpPr>
        <p:grpSpPr bwMode="auto">
          <a:xfrm>
            <a:off x="4667696" y="2276872"/>
            <a:ext cx="4368800" cy="2057400"/>
            <a:chOff x="2928" y="2832"/>
            <a:chExt cx="2752" cy="1296"/>
          </a:xfrm>
        </p:grpSpPr>
        <p:pic>
          <p:nvPicPr>
            <p:cNvPr id="5127" name="Picture 13" descr="正态图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832"/>
              <a:ext cx="1920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8" name="Rectangle 14"/>
            <p:cNvSpPr>
              <a:spLocks noChangeArrowheads="1"/>
            </p:cNvSpPr>
            <p:nvPr/>
          </p:nvSpPr>
          <p:spPr bwMode="auto">
            <a:xfrm>
              <a:off x="4896" y="3216"/>
              <a:ext cx="78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身高</a:t>
              </a:r>
              <a:r>
                <a:rPr kumimoji="1" lang="en-US" altLang="zh-CN" sz="2800" b="1" i="1">
                  <a:latin typeface="Times New Roman" pitchFamily="18" charset="0"/>
                </a:rPr>
                <a:t>Y</a:t>
              </a:r>
              <a:endParaRPr kumimoji="1" lang="en-US" altLang="zh-CN" sz="2800" b="1">
                <a:latin typeface="Times New Roman" pitchFamily="18" charset="0"/>
              </a:endParaRPr>
            </a:p>
            <a:p>
              <a:r>
                <a:rPr kumimoji="1" lang="zh-CN" altLang="en-US" sz="2800" b="1">
                  <a:latin typeface="Times New Roman" pitchFamily="18" charset="0"/>
                </a:rPr>
                <a:t>的分布</a:t>
              </a:r>
              <a:endParaRPr kumimoji="1" lang="zh-CN" altLang="en-US" sz="3200" b="1">
                <a:latin typeface="Times New Roman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14DCECF9-25D9-4B53-B55D-383C04E44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" y="4509120"/>
                <a:ext cx="8382000" cy="2074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kumimoji="1" lang="en-US" altLang="zh-CN" sz="2800" b="1" dirty="0">
                    <a:latin typeface="宋体" pitchFamily="2" charset="-122"/>
                  </a:rPr>
                  <a:t>   </a:t>
                </a:r>
                <a:r>
                  <a:rPr kumimoji="1" lang="en-US" altLang="zh-CN" sz="2000" b="1" dirty="0">
                    <a:latin typeface="宋体" pitchFamily="2" charset="-122"/>
                  </a:rPr>
                  <a:t> </a:t>
                </a:r>
                <a:r>
                  <a:rPr kumimoji="1" lang="zh-CN" altLang="en-US" sz="2800" b="1" dirty="0">
                    <a:latin typeface="宋体" pitchFamily="2" charset="-122"/>
                  </a:rPr>
                  <a:t>现在若限制</a:t>
                </a:r>
                <a:r>
                  <a:rPr kumimoji="1" lang="en-US" altLang="zh-CN" sz="2800" b="1" dirty="0">
                    <a:solidFill>
                      <a:srgbClr val="0000FF"/>
                    </a:solidFill>
                    <a:latin typeface="宋体" pitchFamily="2" charset="-122"/>
                  </a:rPr>
                  <a:t>1.7&lt;</a:t>
                </a:r>
                <a:r>
                  <a:rPr kumimoji="1"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1" lang="en-US" altLang="zh-CN" sz="2800" b="1" dirty="0">
                    <a:solidFill>
                      <a:srgbClr val="0000FF"/>
                    </a:solidFill>
                    <a:latin typeface="宋体" pitchFamily="2" charset="-122"/>
                  </a:rPr>
                  <a:t>&lt;1.8(</a:t>
                </a:r>
                <a:r>
                  <a:rPr kumimoji="1" lang="zh-CN" altLang="en-US" sz="2800" b="1" dirty="0">
                    <a:solidFill>
                      <a:srgbClr val="0000FF"/>
                    </a:solidFill>
                    <a:latin typeface="宋体" pitchFamily="2" charset="-122"/>
                  </a:rPr>
                  <a:t>米</a:t>
                </a:r>
                <a:r>
                  <a:rPr kumimoji="1" lang="en-US" altLang="zh-CN" sz="2800" b="1" dirty="0">
                    <a:solidFill>
                      <a:srgbClr val="0000FF"/>
                    </a:solidFill>
                    <a:latin typeface="宋体" pitchFamily="2" charset="-122"/>
                  </a:rPr>
                  <a:t>), </a:t>
                </a:r>
                <a:r>
                  <a:rPr kumimoji="1" lang="zh-CN" altLang="en-US" sz="2800" b="1" dirty="0">
                    <a:latin typeface="宋体" pitchFamily="2" charset="-122"/>
                  </a:rPr>
                  <a:t>在这个条件下去求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宋体" pitchFamily="2" charset="-122"/>
                  </a:rPr>
                  <a:t>的条件分布，这就意味着要从该校的学生中把身高在</a:t>
                </a:r>
                <a:r>
                  <a:rPr kumimoji="1" lang="en-US" altLang="zh-CN" sz="2800" b="1" dirty="0">
                    <a:latin typeface="宋体" pitchFamily="2" charset="-122"/>
                  </a:rPr>
                  <a:t>1.7</a:t>
                </a:r>
                <a:r>
                  <a:rPr kumimoji="1" lang="zh-CN" altLang="en-US" sz="2800" b="1" dirty="0">
                    <a:latin typeface="宋体" pitchFamily="2" charset="-122"/>
                  </a:rPr>
                  <a:t>米和</a:t>
                </a:r>
                <a:r>
                  <a:rPr kumimoji="1" lang="en-US" altLang="zh-CN" sz="2800" b="1" dirty="0">
                    <a:latin typeface="宋体" pitchFamily="2" charset="-122"/>
                  </a:rPr>
                  <a:t>1.8</a:t>
                </a:r>
                <a:r>
                  <a:rPr kumimoji="1" lang="zh-CN" altLang="en-US" sz="2800" b="1" dirty="0">
                    <a:latin typeface="宋体" pitchFamily="2" charset="-122"/>
                  </a:rPr>
                  <a:t>米之间的那些人都挑出来，然后在挑出的学生中求其体重的分布</a:t>
                </a:r>
                <a:r>
                  <a:rPr kumimoji="1" lang="en-US" altLang="zh-CN" sz="2800" b="1" dirty="0">
                    <a:latin typeface="宋体" pitchFamily="2" charset="-122"/>
                  </a:rPr>
                  <a:t>.</a:t>
                </a:r>
              </a:p>
            </p:txBody>
          </p:sp>
        </mc:Choice>
        <mc:Fallback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14DCECF9-25D9-4B53-B55D-383C04E44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509120"/>
                <a:ext cx="8382000" cy="2074414"/>
              </a:xfrm>
              <a:prstGeom prst="rect">
                <a:avLst/>
              </a:prstGeom>
              <a:blipFill>
                <a:blip r:embed="rId5"/>
                <a:stretch>
                  <a:fillRect l="-1527" t="-3235" r="-1018" b="-4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6" name="Rectangle 12"/>
          <p:cNvSpPr>
            <a:spLocks noGrp="1" noChangeArrowheads="1"/>
          </p:cNvSpPr>
          <p:nvPr>
            <p:ph type="title"/>
          </p:nvPr>
        </p:nvSpPr>
        <p:spPr>
          <a:xfrm>
            <a:off x="827584" y="639093"/>
            <a:ext cx="7489825" cy="701675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chemeClr val="tx1"/>
                </a:solidFill>
                <a:latin typeface="黑体" pitchFamily="2" charset="-122"/>
              </a:rPr>
              <a:t>一、离散型随机变量的条件分布  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609600" y="1773238"/>
            <a:ext cx="792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定义</a:t>
            </a:r>
            <a:r>
              <a:rPr kumimoji="1" lang="zh-CN" altLang="en-US" sz="3200" b="1" dirty="0">
                <a:latin typeface="Times New Roman" pitchFamily="18" charset="0"/>
              </a:rPr>
              <a:t>    </a:t>
            </a:r>
            <a:r>
              <a:rPr kumimoji="1" lang="zh-CN" altLang="en-US" sz="2800" b="1" dirty="0">
                <a:latin typeface="Times New Roman" pitchFamily="18" charset="0"/>
              </a:rPr>
              <a:t>设 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en-US" altLang="zh-CN" sz="2800" b="1" i="1" dirty="0">
                <a:latin typeface="Times New Roman" pitchFamily="18" charset="0"/>
              </a:rPr>
              <a:t>Y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</a:rPr>
              <a:t>是二维离散型随机变量，对于固定的 </a:t>
            </a:r>
            <a:r>
              <a:rPr kumimoji="1" lang="en-US" altLang="zh-CN" sz="2800" b="1" i="1" dirty="0">
                <a:latin typeface="Times New Roman" pitchFamily="18" charset="0"/>
              </a:rPr>
              <a:t>j</a:t>
            </a:r>
            <a:r>
              <a:rPr kumimoji="1" lang="zh-CN" altLang="en-US" sz="2800" b="1" dirty="0">
                <a:latin typeface="Times New Roman" pitchFamily="18" charset="0"/>
              </a:rPr>
              <a:t>，若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Y</a:t>
            </a:r>
            <a:r>
              <a:rPr kumimoji="1" lang="en-US" altLang="zh-CN" sz="2800" b="1" dirty="0">
                <a:latin typeface="Times New Roman" pitchFamily="18" charset="0"/>
              </a:rPr>
              <a:t>=</a:t>
            </a:r>
            <a:r>
              <a:rPr kumimoji="1" lang="en-US" altLang="zh-CN" sz="2800" b="1" i="1" dirty="0" err="1">
                <a:latin typeface="Times New Roman" pitchFamily="18" charset="0"/>
              </a:rPr>
              <a:t>y</a:t>
            </a:r>
            <a:r>
              <a:rPr kumimoji="1" lang="en-US" altLang="zh-CN" sz="2800" b="1" i="1" baseline="-25000" dirty="0" err="1">
                <a:latin typeface="Times New Roman" pitchFamily="18" charset="0"/>
              </a:rPr>
              <a:t>j</a:t>
            </a:r>
            <a:r>
              <a:rPr kumimoji="1" lang="en-US" altLang="zh-CN" sz="2800" b="1" dirty="0">
                <a:latin typeface="Times New Roman" pitchFamily="18" charset="0"/>
              </a:rPr>
              <a:t>)&gt;0</a:t>
            </a:r>
            <a:r>
              <a:rPr kumimoji="1" lang="zh-CN" altLang="en-US" sz="2800" b="1" dirty="0">
                <a:latin typeface="Times New Roman" pitchFamily="18" charset="0"/>
              </a:rPr>
              <a:t>，则称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381000" y="4364038"/>
            <a:ext cx="838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latin typeface="Times New Roman" pitchFamily="18" charset="0"/>
              </a:rPr>
              <a:t>为在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 i="1" baseline="-25000">
                <a:latin typeface="Times New Roman" pitchFamily="18" charset="0"/>
              </a:rPr>
              <a:t>j</a:t>
            </a:r>
            <a:r>
              <a:rPr kumimoji="1" lang="zh-CN" altLang="en-US" sz="2800" b="1">
                <a:latin typeface="Times New Roman" pitchFamily="18" charset="0"/>
              </a:rPr>
              <a:t>条件下随机变量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zh-CN" altLang="en-US" sz="2800" b="1">
                <a:latin typeface="Times New Roman" pitchFamily="18" charset="0"/>
              </a:rPr>
              <a:t>的条件概率函数</a:t>
            </a:r>
            <a:r>
              <a:rPr kumimoji="1" lang="en-US" altLang="zh-CN" sz="2800" b="1">
                <a:latin typeface="Times New Roman" pitchFamily="18" charset="0"/>
              </a:rPr>
              <a:t>.</a:t>
            </a:r>
            <a:endParaRPr kumimoji="1" lang="en-US" altLang="zh-CN" sz="2800">
              <a:latin typeface="Times New Roman" pitchFamily="18" charset="0"/>
            </a:endParaRPr>
          </a:p>
        </p:txBody>
      </p:sp>
      <p:grpSp>
        <p:nvGrpSpPr>
          <p:cNvPr id="67603" name="Group 19"/>
          <p:cNvGrpSpPr>
            <a:grpSpLocks/>
          </p:cNvGrpSpPr>
          <p:nvPr/>
        </p:nvGrpSpPr>
        <p:grpSpPr bwMode="auto">
          <a:xfrm>
            <a:off x="504825" y="2946402"/>
            <a:ext cx="8301038" cy="1300163"/>
            <a:chOff x="318" y="2083"/>
            <a:chExt cx="5229" cy="819"/>
          </a:xfrm>
        </p:grpSpPr>
        <p:sp>
          <p:nvSpPr>
            <p:cNvPr id="7175" name="Rectangle 20"/>
            <p:cNvSpPr>
              <a:spLocks noChangeArrowheads="1"/>
            </p:cNvSpPr>
            <p:nvPr/>
          </p:nvSpPr>
          <p:spPr bwMode="auto">
            <a:xfrm>
              <a:off x="318" y="2220"/>
              <a:ext cx="15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dirty="0">
                  <a:latin typeface="Times New Roman" pitchFamily="18" charset="0"/>
                </a:rPr>
                <a:t>P(</a:t>
              </a:r>
              <a:r>
                <a:rPr kumimoji="1" lang="en-US" altLang="zh-CN" sz="3200" b="1" i="1" dirty="0">
                  <a:latin typeface="Times New Roman" pitchFamily="18" charset="0"/>
                </a:rPr>
                <a:t>X</a:t>
              </a:r>
              <a:r>
                <a:rPr kumimoji="1" lang="en-US" altLang="zh-CN" sz="3200" b="1" dirty="0">
                  <a:latin typeface="Times New Roman" pitchFamily="18" charset="0"/>
                </a:rPr>
                <a:t>=</a:t>
              </a:r>
              <a:r>
                <a:rPr kumimoji="1" lang="en-US" altLang="zh-CN" sz="3200" b="1" i="1" dirty="0" err="1">
                  <a:latin typeface="Times New Roman" pitchFamily="18" charset="0"/>
                </a:rPr>
                <a:t>x</a:t>
              </a:r>
              <a:r>
                <a:rPr kumimoji="1" lang="en-US" altLang="zh-CN" sz="3200" b="1" i="1" baseline="-25000" dirty="0" err="1">
                  <a:latin typeface="Times New Roman" pitchFamily="18" charset="0"/>
                </a:rPr>
                <a:t>i</a:t>
              </a:r>
              <a:r>
                <a:rPr kumimoji="1" lang="en-US" altLang="zh-CN" sz="3200" b="1" dirty="0" err="1">
                  <a:latin typeface="Times New Roman" pitchFamily="18" charset="0"/>
                </a:rPr>
                <a:t>|</a:t>
              </a:r>
              <a:r>
                <a:rPr kumimoji="1" lang="en-US" altLang="zh-CN" sz="3200" b="1" i="1" dirty="0" err="1">
                  <a:latin typeface="Times New Roman" pitchFamily="18" charset="0"/>
                </a:rPr>
                <a:t>Y</a:t>
              </a:r>
              <a:r>
                <a:rPr kumimoji="1" lang="en-US" altLang="zh-CN" sz="3200" b="1" dirty="0">
                  <a:latin typeface="Times New Roman" pitchFamily="18" charset="0"/>
                </a:rPr>
                <a:t>=</a:t>
              </a:r>
              <a:r>
                <a:rPr kumimoji="1" lang="en-US" altLang="zh-CN" sz="3200" b="1" i="1" dirty="0" err="1">
                  <a:latin typeface="Times New Roman" pitchFamily="18" charset="0"/>
                </a:rPr>
                <a:t>y</a:t>
              </a:r>
              <a:r>
                <a:rPr kumimoji="1" lang="en-US" altLang="zh-CN" sz="3200" b="1" i="1" baseline="-25000" dirty="0" err="1">
                  <a:latin typeface="Times New Roman" pitchFamily="18" charset="0"/>
                </a:rPr>
                <a:t>j</a:t>
              </a:r>
              <a:r>
                <a:rPr kumimoji="1" lang="en-US" altLang="zh-CN" sz="3200" b="1" dirty="0">
                  <a:latin typeface="Times New Roman" pitchFamily="18" charset="0"/>
                </a:rPr>
                <a:t>)=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6" name="Object 21"/>
                <p:cNvSpPr txBox="1"/>
                <p:nvPr/>
              </p:nvSpPr>
              <p:spPr bwMode="auto">
                <a:xfrm>
                  <a:off x="1875" y="2083"/>
                  <a:ext cx="2320" cy="7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7176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75" y="2083"/>
                  <a:ext cx="2320" cy="78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7" name="Object 22"/>
                <p:cNvSpPr txBox="1"/>
                <p:nvPr/>
              </p:nvSpPr>
              <p:spPr bwMode="auto">
                <a:xfrm>
                  <a:off x="3660" y="2126"/>
                  <a:ext cx="796" cy="7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  <m:r>
                                  <a:rPr lang="zh-CN" altLang="en-US" sz="2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7177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0" y="2126"/>
                  <a:ext cx="796" cy="7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78" name="Rectangle 23"/>
            <p:cNvSpPr>
              <a:spLocks noChangeArrowheads="1"/>
            </p:cNvSpPr>
            <p:nvPr/>
          </p:nvSpPr>
          <p:spPr bwMode="auto">
            <a:xfrm>
              <a:off x="4241" y="2256"/>
              <a:ext cx="130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latin typeface="Times New Roman" pitchFamily="18" charset="0"/>
                </a:rPr>
                <a:t>，</a:t>
              </a:r>
              <a:r>
                <a:rPr kumimoji="1" lang="en-US" altLang="zh-CN" sz="3200" b="1" i="1" dirty="0" err="1">
                  <a:latin typeface="Times New Roman" pitchFamily="18" charset="0"/>
                </a:rPr>
                <a:t>i</a:t>
              </a:r>
              <a:r>
                <a:rPr kumimoji="1" lang="en-US" altLang="zh-CN" sz="3200" b="1" dirty="0">
                  <a:latin typeface="Times New Roman" pitchFamily="18" charset="0"/>
                </a:rPr>
                <a:t>=1,2, …</a:t>
              </a:r>
            </a:p>
          </p:txBody>
        </p:sp>
      </p:grpSp>
      <p:sp>
        <p:nvSpPr>
          <p:cNvPr id="67608" name="AutoShape 24"/>
          <p:cNvSpPr>
            <a:spLocks noChangeArrowheads="1"/>
          </p:cNvSpPr>
          <p:nvPr/>
        </p:nvSpPr>
        <p:spPr bwMode="auto">
          <a:xfrm>
            <a:off x="2133600" y="4135438"/>
            <a:ext cx="5638800" cy="1600200"/>
          </a:xfrm>
          <a:prstGeom prst="wedgeRectCallout">
            <a:avLst>
              <a:gd name="adj1" fmla="val -46792"/>
              <a:gd name="adj2" fmla="val -8025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 sz="2800" b="1">
              <a:latin typeface="Times New Roman" pitchFamily="18" charset="0"/>
            </a:endParaRPr>
          </a:p>
          <a:p>
            <a:r>
              <a:rPr kumimoji="1" lang="en-US" altLang="zh-CN" sz="2800" b="1">
                <a:latin typeface="Times New Roman" pitchFamily="18" charset="0"/>
              </a:rPr>
              <a:t>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作为条件的那个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r.v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认为取值是</a:t>
            </a:r>
          </a:p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给定的，在此条件下求另一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r.v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itchFamily="18" charset="0"/>
              </a:rPr>
              <a:t>的</a:t>
            </a:r>
          </a:p>
          <a:p>
            <a:r>
              <a:rPr kumimoji="1" lang="zh-CN" altLang="zh-CN" sz="2800" b="1">
                <a:solidFill>
                  <a:srgbClr val="000000"/>
                </a:solidFill>
                <a:latin typeface="Times New Roman" pitchFamily="18" charset="0"/>
              </a:rPr>
              <a:t>概率分布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 autoUpdateAnimBg="0"/>
      <p:bldP spid="67602" grpId="0" autoUpdateAnimBg="0"/>
      <p:bldP spid="6760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4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296453"/>
              </p:ext>
            </p:extLst>
          </p:nvPr>
        </p:nvGraphicFramePr>
        <p:xfrm>
          <a:off x="884238" y="2708275"/>
          <a:ext cx="68834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6873267" imgH="2087973" progId="Equation.DSMT4">
                  <p:embed/>
                </p:oleObj>
              </mc:Choice>
              <mc:Fallback>
                <p:oleObj name="Equation" r:id="rId3" imgW="6873267" imgH="2087973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708275"/>
                        <a:ext cx="68834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1619250" y="476250"/>
            <a:ext cx="5562600" cy="1752600"/>
          </a:xfrm>
          <a:prstGeom prst="wedgeRectCallout">
            <a:avLst>
              <a:gd name="adj1" fmla="val -32306"/>
              <a:gd name="adj2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类似定义在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条件下</a:t>
            </a:r>
          </a:p>
          <a:p>
            <a:pPr algn="ctr"/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随机变量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的条件概率函数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algn="ctr"/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74238" y="4994012"/>
                <a:ext cx="28803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黑体" pitchFamily="49" charset="-122"/>
                    <a:ea typeface="黑体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𝒋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𝟏</m:t>
                    </m:r>
                    <m:r>
                      <a:rPr lang="en-US" altLang="zh-CN" sz="2800" b="1" i="1" smtClean="0"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latin typeface="Cambria Math"/>
                      </a:rPr>
                      <m:t>𝟐</m:t>
                    </m:r>
                    <m:r>
                      <a:rPr lang="en-US" altLang="zh-CN" sz="2800" b="1" i="1" smtClean="0">
                        <a:latin typeface="Cambria Math"/>
                      </a:rPr>
                      <m:t>,⋯</m:t>
                    </m:r>
                  </m:oMath>
                </a14:m>
                <a:r>
                  <a:rPr lang="zh-CN" altLang="en-US" sz="2800" b="1" dirty="0">
                    <a:latin typeface="黑体" pitchFamily="49" charset="-122"/>
                    <a:ea typeface="黑体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38" y="4994012"/>
                <a:ext cx="288032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4228" t="-13953" r="-338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6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67" name="Group 27"/>
          <p:cNvGrpSpPr>
            <a:grpSpLocks/>
          </p:cNvGrpSpPr>
          <p:nvPr/>
        </p:nvGrpSpPr>
        <p:grpSpPr bwMode="auto">
          <a:xfrm>
            <a:off x="611560" y="2492896"/>
            <a:ext cx="7389813" cy="2362200"/>
            <a:chOff x="529" y="2304"/>
            <a:chExt cx="4655" cy="1488"/>
          </a:xfrm>
        </p:grpSpPr>
        <p:grpSp>
          <p:nvGrpSpPr>
            <p:cNvPr id="9221" name="Group 18"/>
            <p:cNvGrpSpPr>
              <a:grpSpLocks/>
            </p:cNvGrpSpPr>
            <p:nvPr/>
          </p:nvGrpSpPr>
          <p:grpSpPr bwMode="auto">
            <a:xfrm>
              <a:off x="576" y="2304"/>
              <a:ext cx="4608" cy="1488"/>
              <a:chOff x="576" y="2352"/>
              <a:chExt cx="4608" cy="1488"/>
            </a:xfrm>
          </p:grpSpPr>
          <p:sp>
            <p:nvSpPr>
              <p:cNvPr id="9234" name="Line 3"/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Line 4"/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5"/>
              <p:cNvSpPr>
                <a:spLocks noChangeShapeType="1"/>
              </p:cNvSpPr>
              <p:nvPr/>
            </p:nvSpPr>
            <p:spPr bwMode="auto">
              <a:xfrm>
                <a:off x="576" y="3552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Line 6"/>
              <p:cNvSpPr>
                <a:spLocks noChangeShapeType="1"/>
              </p:cNvSpPr>
              <p:nvPr/>
            </p:nvSpPr>
            <p:spPr bwMode="auto">
              <a:xfrm>
                <a:off x="576" y="3840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Line 7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9" name="Line 8"/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0" name="Line 9"/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672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4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3838189"/>
                  </p:ext>
                </p:extLst>
              </p:nvPr>
            </p:nvGraphicFramePr>
            <p:xfrm>
              <a:off x="1008" y="2400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" name="Equation" r:id="rId3" imgW="355446" imgH="291973" progId="Equation.3">
                      <p:embed/>
                    </p:oleObj>
                  </mc:Choice>
                  <mc:Fallback>
                    <p:oleObj name="Equation" r:id="rId3" imgW="355446" imgH="291973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400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0086624"/>
                  </p:ext>
                </p:extLst>
              </p:nvPr>
            </p:nvGraphicFramePr>
            <p:xfrm>
              <a:off x="576" y="2496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1" name="公式" r:id="rId5" imgW="279279" imgH="291973" progId="Equation.3">
                      <p:embed/>
                    </p:oleObj>
                  </mc:Choice>
                  <mc:Fallback>
                    <p:oleObj name="公式" r:id="rId5" imgW="279279" imgH="291973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2496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2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212071"/>
                </p:ext>
              </p:extLst>
            </p:nvPr>
          </p:nvGraphicFramePr>
          <p:xfrm>
            <a:off x="1536" y="2400"/>
            <a:ext cx="2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Equation" r:id="rId7" imgW="3898900" imgH="393700" progId="Equation.3">
                    <p:embed/>
                  </p:oleObj>
                </mc:Choice>
                <mc:Fallback>
                  <p:oleObj name="Equation" r:id="rId7" imgW="38989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2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6964125"/>
                </p:ext>
              </p:extLst>
            </p:nvPr>
          </p:nvGraphicFramePr>
          <p:xfrm>
            <a:off x="1392" y="2688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Equation" r:id="rId9" imgW="4546600" imgH="393700" progId="Equation.3">
                    <p:embed/>
                  </p:oleObj>
                </mc:Choice>
                <mc:Fallback>
                  <p:oleObj name="Equation" r:id="rId9" imgW="4546600" imgH="3937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014288"/>
                </p:ext>
              </p:extLst>
            </p:nvPr>
          </p:nvGraphicFramePr>
          <p:xfrm>
            <a:off x="1392" y="2976"/>
            <a:ext cx="27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Equation" r:id="rId11" imgW="4546600" imgH="393700" progId="Equation.3">
                    <p:embed/>
                  </p:oleObj>
                </mc:Choice>
                <mc:Fallback>
                  <p:oleObj name="Equation" r:id="rId11" imgW="4546600" imgH="393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27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1878192"/>
                </p:ext>
              </p:extLst>
            </p:nvPr>
          </p:nvGraphicFramePr>
          <p:xfrm>
            <a:off x="1392" y="3264"/>
            <a:ext cx="27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公式" r:id="rId13" imgW="4533900" imgH="393700" progId="Equation.3">
                    <p:embed/>
                  </p:oleObj>
                </mc:Choice>
                <mc:Fallback>
                  <p:oleObj name="公式" r:id="rId13" imgW="45339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264"/>
                          <a:ext cx="27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0484067"/>
                </p:ext>
              </p:extLst>
            </p:nvPr>
          </p:nvGraphicFramePr>
          <p:xfrm>
            <a:off x="912" y="2640"/>
            <a:ext cx="129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Equation" r:id="rId15" imgW="215806" imgH="1485255" progId="Equation.3">
                    <p:embed/>
                  </p:oleObj>
                </mc:Choice>
                <mc:Fallback>
                  <p:oleObj name="Equation" r:id="rId15" imgW="215806" imgH="148525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640"/>
                          <a:ext cx="129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6615987"/>
                </p:ext>
              </p:extLst>
            </p:nvPr>
          </p:nvGraphicFramePr>
          <p:xfrm>
            <a:off x="4560" y="2688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17" imgW="825142" imgH="317362" progId="Equation.3">
                    <p:embed/>
                  </p:oleObj>
                </mc:Choice>
                <mc:Fallback>
                  <p:oleObj name="Equation" r:id="rId17" imgW="825142" imgH="31736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88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3550663"/>
                </p:ext>
              </p:extLst>
            </p:nvPr>
          </p:nvGraphicFramePr>
          <p:xfrm>
            <a:off x="4560" y="2976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Equation" r:id="rId19" imgW="825142" imgH="317362" progId="Equation.3">
                    <p:embed/>
                  </p:oleObj>
                </mc:Choice>
                <mc:Fallback>
                  <p:oleObj name="Equation" r:id="rId19" imgW="825142" imgH="31736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6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839021"/>
                </p:ext>
              </p:extLst>
            </p:nvPr>
          </p:nvGraphicFramePr>
          <p:xfrm>
            <a:off x="4560" y="3264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Equation" r:id="rId21" imgW="825142" imgH="317362" progId="Equation.3">
                    <p:embed/>
                  </p:oleObj>
                </mc:Choice>
                <mc:Fallback>
                  <p:oleObj name="Equation" r:id="rId21" imgW="825142" imgH="31736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264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4146696"/>
                </p:ext>
              </p:extLst>
            </p:nvPr>
          </p:nvGraphicFramePr>
          <p:xfrm>
            <a:off x="1392" y="3552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23" imgW="4711700" imgH="393700" progId="Equation.3">
                    <p:embed/>
                  </p:oleObj>
                </mc:Choice>
                <mc:Fallback>
                  <p:oleObj name="Equation" r:id="rId23" imgW="4711700" imgH="393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552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931797"/>
                </p:ext>
              </p:extLst>
            </p:nvPr>
          </p:nvGraphicFramePr>
          <p:xfrm>
            <a:off x="4560" y="3552"/>
            <a:ext cx="4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Equation" r:id="rId25" imgW="812447" imgH="317362" progId="Equation.3">
                    <p:embed/>
                  </p:oleObj>
                </mc:Choice>
                <mc:Fallback>
                  <p:oleObj name="Equation" r:id="rId25" imgW="812447" imgH="31736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552"/>
                          <a:ext cx="48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309100"/>
                </p:ext>
              </p:extLst>
            </p:nvPr>
          </p:nvGraphicFramePr>
          <p:xfrm>
            <a:off x="529" y="3540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Equation" r:id="rId27" imgW="1371600" imgH="381000" progId="Equation.3">
                    <p:embed/>
                  </p:oleObj>
                </mc:Choice>
                <mc:Fallback>
                  <p:oleObj name="Equation" r:id="rId27" imgW="1371600" imgH="3810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" y="3540"/>
                          <a:ext cx="6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377625"/>
                </p:ext>
              </p:extLst>
            </p:nvPr>
          </p:nvGraphicFramePr>
          <p:xfrm>
            <a:off x="4368" y="2352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Equation" r:id="rId29" imgW="1358310" imgH="393529" progId="Equation.3">
                    <p:embed/>
                  </p:oleObj>
                </mc:Choice>
                <mc:Fallback>
                  <p:oleObj name="Equation" r:id="rId29" imgW="1358310" imgH="39352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lum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8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24904"/>
              </p:ext>
            </p:extLst>
          </p:nvPr>
        </p:nvGraphicFramePr>
        <p:xfrm>
          <a:off x="655017" y="5029324"/>
          <a:ext cx="633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Equation" r:id="rId31" imgW="6324467" imgH="960120" progId="Equation.DSMT4">
                  <p:embed/>
                </p:oleObj>
              </mc:Choice>
              <mc:Fallback>
                <p:oleObj name="Equation" r:id="rId31" imgW="6324467" imgH="96012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17" y="5029324"/>
                        <a:ext cx="633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DEE1D4-8E49-4F8C-A489-3ACBE3AAA1D4}"/>
                  </a:ext>
                </a:extLst>
              </p:cNvPr>
              <p:cNvSpPr txBox="1"/>
              <p:nvPr/>
            </p:nvSpPr>
            <p:spPr>
              <a:xfrm>
                <a:off x="467544" y="188640"/>
                <a:ext cx="835292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例</a:t>
                </a:r>
                <a:r>
                  <a:rPr lang="en-US" altLang="zh-CN" sz="2800" b="1" dirty="0"/>
                  <a:t>1    </a:t>
                </a:r>
                <a:r>
                  <a:rPr lang="zh-CN" altLang="en-US" sz="2800" b="1" dirty="0"/>
                  <a:t>在一个汽车工厂中，一辆汽车有两道工序是由机器人完成的。其一是紧固</a:t>
                </a:r>
                <a:r>
                  <a:rPr lang="en-US" altLang="zh-CN" sz="2800" b="1" dirty="0"/>
                  <a:t>3</a:t>
                </a:r>
                <a:r>
                  <a:rPr lang="zh-CN" altLang="en-US" sz="2800" b="1" dirty="0"/>
                  <a:t>只螺栓，其二是焊接</a:t>
                </a:r>
                <a:r>
                  <a:rPr lang="en-US" altLang="zh-CN" sz="2800" b="1" dirty="0"/>
                  <a:t>2</a:t>
                </a:r>
                <a:r>
                  <a:rPr lang="zh-CN" altLang="en-US" sz="2800" b="1" dirty="0"/>
                  <a:t>处焊点。以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表示螺栓紧固不良的数目，以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800" b="1" dirty="0"/>
                  <a:t>表示焊点焊接不良的数目。据积累的资料知</a:t>
                </a:r>
                <a14:m>
                  <m:oMath xmlns:m="http://schemas.openxmlformats.org/officeDocument/2006/math">
                    <m:r>
                      <a:rPr kumimoji="1"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具有如下分布律：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DEE1D4-8E49-4F8C-A489-3ACBE3AA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8640"/>
                <a:ext cx="8352928" cy="2246769"/>
              </a:xfrm>
              <a:prstGeom prst="rect">
                <a:avLst/>
              </a:prstGeom>
              <a:blipFill>
                <a:blip r:embed="rId33"/>
                <a:stretch>
                  <a:fillRect l="-1533" t="-3794" r="-803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ext Box 2051"/>
          <p:cNvSpPr txBox="1">
            <a:spLocks noChangeArrowheads="1"/>
          </p:cNvSpPr>
          <p:nvPr/>
        </p:nvSpPr>
        <p:spPr bwMode="auto">
          <a:xfrm>
            <a:off x="937096" y="1070199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8068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58019"/>
              </p:ext>
            </p:extLst>
          </p:nvPr>
        </p:nvGraphicFramePr>
        <p:xfrm>
          <a:off x="1013296" y="1770286"/>
          <a:ext cx="4914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4907226" imgH="891603" progId="Equation.DSMT4">
                  <p:embed/>
                </p:oleObj>
              </mc:Choice>
              <mc:Fallback>
                <p:oleObj name="Equation" r:id="rId3" imgW="4907226" imgH="891603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296" y="1770286"/>
                        <a:ext cx="4914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938079"/>
              </p:ext>
            </p:extLst>
          </p:nvPr>
        </p:nvGraphicFramePr>
        <p:xfrm>
          <a:off x="5966296" y="1770286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264947" imgH="830650" progId="Equation.DSMT4">
                  <p:embed/>
                </p:oleObj>
              </mc:Choice>
              <mc:Fallback>
                <p:oleObj name="Equation" r:id="rId5" imgW="1264947" imgH="83065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296" y="1770286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81851"/>
              </p:ext>
            </p:extLst>
          </p:nvPr>
        </p:nvGraphicFramePr>
        <p:xfrm>
          <a:off x="1045046" y="3065686"/>
          <a:ext cx="485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4846374" imgH="891603" progId="Equation.DSMT4">
                  <p:embed/>
                </p:oleObj>
              </mc:Choice>
              <mc:Fallback>
                <p:oleObj name="Equation" r:id="rId7" imgW="4846374" imgH="891603" progId="Equation.DSMT4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046" y="3065686"/>
                        <a:ext cx="485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2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490149"/>
              </p:ext>
            </p:extLst>
          </p:nvPr>
        </p:nvGraphicFramePr>
        <p:xfrm>
          <a:off x="5966296" y="3065686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1264947" imgH="830650" progId="Equation.DSMT4">
                  <p:embed/>
                </p:oleObj>
              </mc:Choice>
              <mc:Fallback>
                <p:oleObj name="Equation" r:id="rId9" imgW="1264947" imgH="830650" progId="Equation.DSMT4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296" y="3065686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157201"/>
              </p:ext>
            </p:extLst>
          </p:nvPr>
        </p:nvGraphicFramePr>
        <p:xfrm>
          <a:off x="1013296" y="4361086"/>
          <a:ext cx="492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1" imgW="4922547" imgH="891603" progId="Equation.DSMT4">
                  <p:embed/>
                </p:oleObj>
              </mc:Choice>
              <mc:Fallback>
                <p:oleObj name="Equation" r:id="rId11" imgW="4922547" imgH="891603" progId="Equation.DSMT4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296" y="4361086"/>
                        <a:ext cx="492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2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556"/>
              </p:ext>
            </p:extLst>
          </p:nvPr>
        </p:nvGraphicFramePr>
        <p:xfrm>
          <a:off x="5966296" y="4361086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3" imgW="1264947" imgH="830650" progId="Equation.DSMT4">
                  <p:embed/>
                </p:oleObj>
              </mc:Choice>
              <mc:Fallback>
                <p:oleObj name="Equation" r:id="rId13" imgW="1264947" imgH="830650" progId="Equation.DSMT4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296" y="4361086"/>
                        <a:ext cx="127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2058"/>
          <p:cNvSpPr txBox="1">
            <a:spLocks noChangeArrowheads="1"/>
          </p:cNvSpPr>
          <p:nvPr/>
        </p:nvSpPr>
        <p:spPr bwMode="auto">
          <a:xfrm>
            <a:off x="1835621" y="1052736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itchFamily="18" charset="0"/>
              </a:rPr>
              <a:t>由上述分布律的表格可得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0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702659"/>
              </p:ext>
            </p:extLst>
          </p:nvPr>
        </p:nvGraphicFramePr>
        <p:xfrm>
          <a:off x="990600" y="990600"/>
          <a:ext cx="604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公式" r:id="rId3" imgW="6045200" imgH="444500" progId="Equation.3">
                  <p:embed/>
                </p:oleObj>
              </mc:Choice>
              <mc:Fallback>
                <p:oleObj name="公式" r:id="rId3" imgW="60452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0600"/>
                        <a:ext cx="604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7" name="Group 9"/>
          <p:cNvGrpSpPr>
            <a:grpSpLocks/>
          </p:cNvGrpSpPr>
          <p:nvPr/>
        </p:nvGrpSpPr>
        <p:grpSpPr bwMode="auto">
          <a:xfrm>
            <a:off x="1524000" y="1752600"/>
            <a:ext cx="5715000" cy="1371600"/>
            <a:chOff x="528" y="912"/>
            <a:chExt cx="3600" cy="864"/>
          </a:xfrm>
        </p:grpSpPr>
        <p:sp>
          <p:nvSpPr>
            <p:cNvPr id="11276" name="Line 3"/>
            <p:cNvSpPr>
              <a:spLocks noChangeShapeType="1"/>
            </p:cNvSpPr>
            <p:nvPr/>
          </p:nvSpPr>
          <p:spPr bwMode="auto">
            <a:xfrm>
              <a:off x="528" y="1200"/>
              <a:ext cx="36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4"/>
            <p:cNvSpPr>
              <a:spLocks noChangeShapeType="1"/>
            </p:cNvSpPr>
            <p:nvPr/>
          </p:nvSpPr>
          <p:spPr bwMode="auto">
            <a:xfrm>
              <a:off x="2160" y="912"/>
              <a:ext cx="0" cy="8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0234622"/>
                </p:ext>
              </p:extLst>
            </p:nvPr>
          </p:nvGraphicFramePr>
          <p:xfrm>
            <a:off x="1056" y="960"/>
            <a:ext cx="5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Equation" r:id="rId5" imgW="863225" imgH="317362" progId="Equation.3">
                    <p:embed/>
                  </p:oleObj>
                </mc:Choice>
                <mc:Fallback>
                  <p:oleObj name="Equation" r:id="rId5" imgW="863225" imgH="31736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60"/>
                          <a:ext cx="5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3953233"/>
                </p:ext>
              </p:extLst>
            </p:nvPr>
          </p:nvGraphicFramePr>
          <p:xfrm>
            <a:off x="672" y="1344"/>
            <a:ext cx="14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Equation" r:id="rId7" imgW="2260600" imgH="444500" progId="Equation.3">
                    <p:embed/>
                  </p:oleObj>
                </mc:Choice>
                <mc:Fallback>
                  <p:oleObj name="Equation" r:id="rId7" imgW="2260600" imgH="444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14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474986"/>
                </p:ext>
              </p:extLst>
            </p:nvPr>
          </p:nvGraphicFramePr>
          <p:xfrm>
            <a:off x="2400" y="960"/>
            <a:ext cx="12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公式" r:id="rId9" imgW="1930400" imgH="393700" progId="Equation.3">
                    <p:embed/>
                  </p:oleObj>
                </mc:Choice>
                <mc:Fallback>
                  <p:oleObj name="公式" r:id="rId9" imgW="1930400" imgH="393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960"/>
                          <a:ext cx="12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7932675"/>
                </p:ext>
              </p:extLst>
            </p:nvPr>
          </p:nvGraphicFramePr>
          <p:xfrm>
            <a:off x="2400" y="1200"/>
            <a:ext cx="120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Equation" r:id="rId11" imgW="2032000" imgH="838200" progId="Equation.3">
                    <p:embed/>
                  </p:oleObj>
                </mc:Choice>
                <mc:Fallback>
                  <p:oleObj name="Equation" r:id="rId11" imgW="2032000" imgH="838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00"/>
                          <a:ext cx="120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38754"/>
              </p:ext>
            </p:extLst>
          </p:nvPr>
        </p:nvGraphicFramePr>
        <p:xfrm>
          <a:off x="914400" y="3581400"/>
          <a:ext cx="713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13" imgW="7137400" imgH="444500" progId="Equation.3">
                  <p:embed/>
                </p:oleObj>
              </mc:Choice>
              <mc:Fallback>
                <p:oleObj name="Equation" r:id="rId13" imgW="71374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13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06" name="Group 18"/>
          <p:cNvGrpSpPr>
            <a:grpSpLocks/>
          </p:cNvGrpSpPr>
          <p:nvPr/>
        </p:nvGrpSpPr>
        <p:grpSpPr bwMode="auto">
          <a:xfrm>
            <a:off x="1524000" y="4419600"/>
            <a:ext cx="6324600" cy="1371600"/>
            <a:chOff x="912" y="2544"/>
            <a:chExt cx="3984" cy="864"/>
          </a:xfrm>
        </p:grpSpPr>
        <p:sp>
          <p:nvSpPr>
            <p:cNvPr id="11270" name="Line 12"/>
            <p:cNvSpPr>
              <a:spLocks noChangeShapeType="1"/>
            </p:cNvSpPr>
            <p:nvPr/>
          </p:nvSpPr>
          <p:spPr bwMode="auto">
            <a:xfrm>
              <a:off x="912" y="2832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13"/>
            <p:cNvSpPr>
              <a:spLocks noChangeShapeType="1"/>
            </p:cNvSpPr>
            <p:nvPr/>
          </p:nvSpPr>
          <p:spPr bwMode="auto">
            <a:xfrm>
              <a:off x="2544" y="2544"/>
              <a:ext cx="0" cy="86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444198"/>
                </p:ext>
              </p:extLst>
            </p:nvPr>
          </p:nvGraphicFramePr>
          <p:xfrm>
            <a:off x="1420" y="2592"/>
            <a:ext cx="5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4" name="Equation" r:id="rId15" imgW="926698" imgH="317362" progId="Equation.3">
                    <p:embed/>
                  </p:oleObj>
                </mc:Choice>
                <mc:Fallback>
                  <p:oleObj name="Equation" r:id="rId15" imgW="926698" imgH="31736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592"/>
                          <a:ext cx="5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0601418"/>
                </p:ext>
              </p:extLst>
            </p:nvPr>
          </p:nvGraphicFramePr>
          <p:xfrm>
            <a:off x="1056" y="2976"/>
            <a:ext cx="144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Equation" r:id="rId17" imgW="2298700" imgH="444500" progId="Equation.3">
                    <p:embed/>
                  </p:oleObj>
                </mc:Choice>
                <mc:Fallback>
                  <p:oleObj name="Equation" r:id="rId17" imgW="2298700" imgH="444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976"/>
                          <a:ext cx="144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017426"/>
                </p:ext>
              </p:extLst>
            </p:nvPr>
          </p:nvGraphicFramePr>
          <p:xfrm>
            <a:off x="2640" y="2592"/>
            <a:ext cx="21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6" name="Equation" r:id="rId19" imgW="2806700" imgH="393700" progId="Equation.3">
                    <p:embed/>
                  </p:oleObj>
                </mc:Choice>
                <mc:Fallback>
                  <p:oleObj name="Equation" r:id="rId19" imgW="28067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592"/>
                          <a:ext cx="21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6778559"/>
                </p:ext>
              </p:extLst>
            </p:nvPr>
          </p:nvGraphicFramePr>
          <p:xfrm>
            <a:off x="2640" y="2832"/>
            <a:ext cx="215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7" name="Equation" r:id="rId21" imgW="3644900" imgH="838200" progId="Equation.3">
                    <p:embed/>
                  </p:oleObj>
                </mc:Choice>
                <mc:Fallback>
                  <p:oleObj name="Equation" r:id="rId21" imgW="3644900" imgH="838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32"/>
                          <a:ext cx="215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467544" y="129889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定义</a:t>
            </a:r>
          </a:p>
        </p:txBody>
      </p:sp>
      <p:sp>
        <p:nvSpPr>
          <p:cNvPr id="75789" name="Rectangle 13"/>
          <p:cNvSpPr>
            <a:spLocks noGrp="1" noChangeArrowheads="1"/>
          </p:cNvSpPr>
          <p:nvPr>
            <p:ph type="title"/>
          </p:nvPr>
        </p:nvSpPr>
        <p:spPr>
          <a:xfrm>
            <a:off x="963613" y="517525"/>
            <a:ext cx="7489825" cy="701675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b="1">
                <a:solidFill>
                  <a:schemeClr val="tx1"/>
                </a:solidFill>
              </a:rPr>
              <a:t>二、连续型随机变量的条件分布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67544" y="1268760"/>
                <a:ext cx="8208912" cy="5221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zh-CN" altLang="en-US" sz="2800" b="1" dirty="0"/>
                  <a:t>         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𝑿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sz="2800" b="1" dirty="0"/>
                  <a:t>是二维连续型随机变量，对于给定的实数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及任意给定的正数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/>
                      </a:rPr>
                      <m:t>𝜺</m:t>
                    </m:r>
                  </m:oMath>
                </a14:m>
                <a:r>
                  <a:rPr lang="zh-CN" altLang="en-US" sz="2800" b="1" dirty="0"/>
                  <a:t>，都有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−</m:t>
                        </m:r>
                        <m:r>
                          <a:rPr lang="zh-CN" altLang="en-US" sz="2800" b="1" i="1" smtClean="0">
                            <a:latin typeface="Cambria Math"/>
                          </a:rPr>
                          <m:t>𝜺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&lt;</m:t>
                        </m:r>
                        <m:r>
                          <a:rPr lang="en-US" altLang="zh-CN" sz="2800" b="1" i="1" smtClean="0">
                            <a:latin typeface="Cambria Math"/>
                          </a:rPr>
                          <m:t>𝒀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altLang="zh-CN" sz="2800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zh-CN" altLang="en-US" sz="2800" b="1" i="1" smtClean="0">
                            <a:latin typeface="Cambria Math"/>
                            <a:ea typeface="Cambria Math"/>
                          </a:rPr>
                          <m:t>𝜺</m:t>
                        </m:r>
                      </m:e>
                    </m:d>
                    <m:r>
                      <a:rPr lang="en-US" altLang="zh-CN" sz="2800" b="1" i="1" smtClean="0">
                        <a:latin typeface="Cambria Math"/>
                      </a:rPr>
                      <m:t>&gt;</m:t>
                    </m:r>
                    <m:r>
                      <a:rPr lang="en-US" altLang="zh-CN" sz="2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。</a:t>
                </a:r>
                <a:endParaRPr lang="en-US" altLang="zh-CN" sz="2800" b="1" dirty="0"/>
              </a:p>
              <a:p>
                <a:pPr>
                  <a:lnSpc>
                    <a:spcPts val="4000"/>
                  </a:lnSpc>
                </a:pPr>
                <a:r>
                  <a:rPr lang="zh-CN" altLang="en-US" sz="2800" b="1" dirty="0"/>
                  <a:t>如果对于任意实数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sz="2800" b="1" dirty="0"/>
                  <a:t>，极限</a:t>
                </a:r>
                <a:endParaRPr lang="en-US" altLang="zh-CN" sz="2800" b="1" dirty="0"/>
              </a:p>
              <a:p>
                <a:pPr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3000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zh-CN" altLang="en-US" sz="3000" b="1" i="1" smtClean="0">
                                  <a:latin typeface="Cambria Math"/>
                                </a:rPr>
                                <m:t>𝜺</m:t>
                              </m:r>
                              <m:r>
                                <a:rPr lang="zh-CN" altLang="en-US" sz="3000" b="1" i="1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000" b="1" i="1" smtClean="0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CN" sz="3000" b="1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sz="30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altLang="zh-CN" sz="3000" b="1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0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30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30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en-US" sz="3000" b="1" i="1" smtClean="0">
                                  <a:latin typeface="Cambria Math"/>
                                </a:rPr>
                                <m:t>𝜺</m:t>
                              </m:r>
                              <m:r>
                                <a:rPr lang="en-US" altLang="zh-CN" sz="3000" b="1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zh-CN" sz="3000" b="1" i="1" smtClean="0">
                                  <a:latin typeface="Cambria Math"/>
                                </a:rPr>
                                <m:t>𝒀</m:t>
                              </m:r>
                              <m:r>
                                <a:rPr lang="en-US" altLang="zh-CN" sz="3000" b="1" i="1" smtClean="0"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000" b="1" i="1" smtClean="0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  <m:r>
                                <a:rPr lang="en-US" altLang="zh-CN" sz="3000" b="1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r>
                                <a:rPr lang="zh-CN" altLang="en-US" sz="3000" b="1" i="1" smtClean="0">
                                  <a:latin typeface="Cambria Math"/>
                                  <a:ea typeface="Cambria Math"/>
                                </a:rPr>
                                <m:t>𝜺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3000" b="1" dirty="0"/>
              </a:p>
              <a:p>
                <a:pPr>
                  <a:lnSpc>
                    <a:spcPts val="4000"/>
                  </a:lnSpc>
                </a:pPr>
                <a:endParaRPr lang="en-US" altLang="zh-CN" sz="2800" b="1" dirty="0"/>
              </a:p>
              <a:p>
                <a:pPr>
                  <a:lnSpc>
                    <a:spcPts val="4000"/>
                  </a:lnSpc>
                </a:pPr>
                <a:r>
                  <a:rPr lang="en-US" altLang="zh-CN" sz="4000" b="1" dirty="0"/>
                  <a:t>         </a:t>
                </a:r>
                <a:r>
                  <a:rPr lang="en-US" altLang="zh-CN" sz="3200" b="1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3200" b="1" i="0" smtClean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3200" b="1" i="1" smtClean="0">
                                <a:latin typeface="Cambria Math"/>
                              </a:rPr>
                              <m:t>𝜺</m:t>
                            </m:r>
                            <m:r>
                              <a:rPr lang="zh-CN" altLang="en-US" sz="3200" b="1" i="1" smtClean="0">
                                <a:latin typeface="Cambria Math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𝑷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𝑿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𝜺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𝒀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zh-CN" altLang="en-US" sz="3200" b="1" i="1" smtClean="0">
                                    <a:latin typeface="Cambria Math"/>
                                    <a:ea typeface="Cambria Math"/>
                                  </a:rPr>
                                  <m:t>𝜺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3200" b="1" i="1" smtClean="0">
                                <a:latin typeface="Cambria Math"/>
                              </a:rPr>
                              <m:t>𝑷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sz="3200" b="1" i="1" smtClean="0">
                                    <a:latin typeface="Cambria Math"/>
                                  </a:rPr>
                                  <m:t>𝜺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</a:rPr>
                                  <m:t>𝒀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  <a:ea typeface="Cambria Math"/>
                                  </a:rPr>
                                  <m:t>𝒚</m:t>
                                </m:r>
                                <m:r>
                                  <a:rPr lang="en-US" altLang="zh-CN" sz="3200" b="1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zh-CN" altLang="en-US" sz="3200" b="1" i="1" smtClean="0">
                                    <a:latin typeface="Cambria Math"/>
                                    <a:ea typeface="Cambria Math"/>
                                  </a:rPr>
                                  <m:t>𝜺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altLang="zh-CN" sz="4000" b="1" dirty="0"/>
              </a:p>
              <a:p>
                <a:pPr>
                  <a:lnSpc>
                    <a:spcPts val="4000"/>
                  </a:lnSpc>
                </a:pPr>
                <a:endParaRPr lang="en-US" altLang="zh-CN" sz="2800" b="1" dirty="0"/>
              </a:p>
              <a:p>
                <a:pPr>
                  <a:lnSpc>
                    <a:spcPts val="4000"/>
                  </a:lnSpc>
                </a:pPr>
                <a:r>
                  <a:rPr lang="zh-CN" altLang="en-US" sz="2800" b="1" dirty="0"/>
                  <a:t>存在，则称此极限值为在条件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𝒀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zh-CN" altLang="en-US" sz="2800" b="1" dirty="0"/>
                  <a:t>下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的条件分布函数，记作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/>
                          </a:rPr>
                          <m:t>𝒀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800" b="1" dirty="0"/>
                  <a:t>。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208912" cy="5221942"/>
              </a:xfrm>
              <a:prstGeom prst="rect">
                <a:avLst/>
              </a:prstGeom>
              <a:blipFill>
                <a:blip r:embed="rId2"/>
                <a:stretch>
                  <a:fillRect l="-1560" t="-817" r="-594" b="-1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2957</TotalTime>
  <Words>492</Words>
  <Application>Microsoft Office PowerPoint</Application>
  <PresentationFormat>全屏显示(4:3)</PresentationFormat>
  <Paragraphs>55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华文楷体</vt:lpstr>
      <vt:lpstr>华文新魏</vt:lpstr>
      <vt:lpstr>宋体</vt:lpstr>
      <vt:lpstr>Arial</vt:lpstr>
      <vt:lpstr>Cambria Math</vt:lpstr>
      <vt:lpstr>Candara</vt:lpstr>
      <vt:lpstr>Symbol</vt:lpstr>
      <vt:lpstr>Times New Roman</vt:lpstr>
      <vt:lpstr>波形</vt:lpstr>
      <vt:lpstr>Equation</vt:lpstr>
      <vt:lpstr>公式</vt:lpstr>
      <vt:lpstr>第四节   条件分布</vt:lpstr>
      <vt:lpstr>PowerPoint 演示文稿</vt:lpstr>
      <vt:lpstr>PowerPoint 演示文稿</vt:lpstr>
      <vt:lpstr>一、离散型随机变量的条件分布  </vt:lpstr>
      <vt:lpstr>PowerPoint 演示文稿</vt:lpstr>
      <vt:lpstr>PowerPoint 演示文稿</vt:lpstr>
      <vt:lpstr>PowerPoint 演示文稿</vt:lpstr>
      <vt:lpstr>PowerPoint 演示文稿</vt:lpstr>
      <vt:lpstr>二、连续型随机变量的条件分布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第三节 条件分布</dc:title>
  <dc:creator>吉林大学农学部数学教研室</dc:creator>
  <cp:lastModifiedBy>xu xianghong</cp:lastModifiedBy>
  <cp:revision>266</cp:revision>
  <cp:lastPrinted>2023-03-19T11:45:18Z</cp:lastPrinted>
  <dcterms:created xsi:type="dcterms:W3CDTF">2000-03-28T13:32:05Z</dcterms:created>
  <dcterms:modified xsi:type="dcterms:W3CDTF">2023-03-19T11:53:24Z</dcterms:modified>
</cp:coreProperties>
</file>