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5" r:id="rId2"/>
    <p:sldId id="358" r:id="rId3"/>
    <p:sldId id="359" r:id="rId4"/>
    <p:sldId id="360" r:id="rId5"/>
    <p:sldId id="361" r:id="rId6"/>
    <p:sldId id="362" r:id="rId7"/>
    <p:sldId id="363" r:id="rId8"/>
    <p:sldId id="364" r:id="rId9"/>
    <p:sldId id="365" r:id="rId10"/>
  </p:sldIdLst>
  <p:sldSz cx="12190413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973DD"/>
    <a:srgbClr val="F5F6F7"/>
    <a:srgbClr val="0060A8"/>
    <a:srgbClr val="D9D9D9"/>
    <a:srgbClr val="FFFFFF"/>
    <a:srgbClr val="0070C0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373" autoAdjust="0"/>
  </p:normalViewPr>
  <p:slideViewPr>
    <p:cSldViewPr showGuides="1">
      <p:cViewPr varScale="1">
        <p:scale>
          <a:sx n="84" d="100"/>
          <a:sy n="84" d="100"/>
        </p:scale>
        <p:origin x="123" y="33"/>
      </p:cViewPr>
      <p:guideLst>
        <p:guide orient="horz" pos="2160"/>
        <p:guide pos="45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e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wmf"/><Relationship Id="rId1" Type="http://schemas.openxmlformats.org/officeDocument/2006/relationships/image" Target="../media/image27.emf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7A584-C101-4D0B-AE86-DDB7A93AFB0A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7CC4D-42E9-4616-886B-F6F5E3886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878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77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81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529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043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81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4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225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388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11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63491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594882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606147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965609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621743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06580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256883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361697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113920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206106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966769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0"/>
            <a:r>
              <a:rPr lang="zh-CN" altLang="en-US"/>
              <a:t>第二级</a:t>
            </a:r>
          </a:p>
          <a:p>
            <a:pPr lvl="0"/>
            <a:r>
              <a:rPr lang="zh-CN" altLang="en-US"/>
              <a:t>第三级</a:t>
            </a:r>
          </a:p>
          <a:p>
            <a:pPr lvl="0"/>
            <a:r>
              <a:rPr lang="zh-CN" altLang="en-US"/>
              <a:t>第四级</a:t>
            </a:r>
          </a:p>
          <a:p>
            <a:pPr lvl="0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2018/8/2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‹#›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26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1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4.e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8.e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0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3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22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27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29.e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8863713" y="2498442"/>
            <a:ext cx="2488077" cy="2802766"/>
            <a:chOff x="6441309" y="1514754"/>
            <a:chExt cx="2325951" cy="2620134"/>
          </a:xfrm>
          <a:solidFill>
            <a:srgbClr val="0973DD"/>
          </a:solidFill>
        </p:grpSpPr>
        <p:sp>
          <p:nvSpPr>
            <p:cNvPr id="12" name="矩形 11"/>
            <p:cNvSpPr/>
            <p:nvPr/>
          </p:nvSpPr>
          <p:spPr>
            <a:xfrm rot="1992964" flipV="1">
              <a:off x="7008471" y="3146931"/>
              <a:ext cx="907460" cy="1607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6441309" y="1514754"/>
              <a:ext cx="2325951" cy="2620134"/>
              <a:chOff x="6441309" y="1514754"/>
              <a:chExt cx="2325951" cy="2620134"/>
            </a:xfrm>
            <a:grpFill/>
          </p:grpSpPr>
          <p:sp>
            <p:nvSpPr>
              <p:cNvPr id="14" name="圆角矩形 13"/>
              <p:cNvSpPr/>
              <p:nvPr/>
            </p:nvSpPr>
            <p:spPr>
              <a:xfrm>
                <a:off x="6441309" y="2422853"/>
                <a:ext cx="1020893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7666379" y="1514754"/>
                <a:ext cx="1100881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 rot="19607036">
                <a:off x="7008471" y="2352906"/>
                <a:ext cx="907460" cy="160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7666379" y="3340860"/>
                <a:ext cx="1100881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圆角矩形 21"/>
          <p:cNvSpPr/>
          <p:nvPr/>
        </p:nvSpPr>
        <p:spPr>
          <a:xfrm>
            <a:off x="7557351" y="1549379"/>
            <a:ext cx="1092053" cy="849374"/>
          </a:xfrm>
          <a:prstGeom prst="round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7557351" y="2498442"/>
            <a:ext cx="1092053" cy="849374"/>
          </a:xfrm>
          <a:prstGeom prst="round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8863713" y="1549379"/>
            <a:ext cx="1092053" cy="849374"/>
          </a:xfrm>
          <a:prstGeom prst="round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10174174" y="3469837"/>
            <a:ext cx="1177616" cy="849374"/>
          </a:xfrm>
          <a:prstGeom prst="roundRect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7557351" y="1549379"/>
            <a:ext cx="3794439" cy="2769833"/>
            <a:chOff x="5436096" y="627534"/>
            <a:chExt cx="3149843" cy="2299296"/>
          </a:xfrm>
          <a:solidFill>
            <a:srgbClr val="0973DD"/>
          </a:solidFill>
        </p:grpSpPr>
        <p:sp>
          <p:nvSpPr>
            <p:cNvPr id="31" name="圆角矩形 30"/>
            <p:cNvSpPr/>
            <p:nvPr/>
          </p:nvSpPr>
          <p:spPr>
            <a:xfrm>
              <a:off x="5436096" y="2221747"/>
              <a:ext cx="906536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6520534" y="1415370"/>
              <a:ext cx="906536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7608375" y="627534"/>
              <a:ext cx="977564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rot="19607036">
              <a:off x="5946835" y="2129089"/>
              <a:ext cx="805809" cy="142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 rot="19607036">
              <a:off x="7113027" y="1320705"/>
              <a:ext cx="805809" cy="142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59"/>
              <p:cNvSpPr>
                <a:spLocks noChangeArrowheads="1"/>
              </p:cNvSpPr>
              <p:nvPr/>
            </p:nvSpPr>
            <p:spPr bwMode="auto">
              <a:xfrm flipH="1">
                <a:off x="478582" y="2321585"/>
                <a:ext cx="6413110" cy="1323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zh-CN" altLang="en-US" sz="4000" b="1" dirty="0">
                    <a:solidFill>
                      <a:srgbClr val="0973D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第六节</a:t>
                </a:r>
                <a:endParaRPr lang="en-US" altLang="zh-CN" sz="4000" b="1" dirty="0">
                  <a:solidFill>
                    <a:srgbClr val="0973D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4000" b="1" i="1" smtClean="0">
                        <a:solidFill>
                          <a:srgbClr val="0973DD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𝒏</m:t>
                    </m:r>
                  </m:oMath>
                </a14:m>
                <a:r>
                  <a:rPr lang="zh-CN" altLang="en-US" sz="4000" b="1" dirty="0">
                    <a:solidFill>
                      <a:srgbClr val="0973D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维随机变量</a:t>
                </a:r>
                <a:endParaRPr lang="en-US" altLang="zh-CN" sz="4000" b="1" dirty="0">
                  <a:solidFill>
                    <a:srgbClr val="0973D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itchFamily="2" charset="-122"/>
                </a:endParaRPr>
              </a:p>
            </p:txBody>
          </p:sp>
        </mc:Choice>
        <mc:Fallback xmlns="">
          <p:sp>
            <p:nvSpPr>
              <p:cNvPr id="43" name="TextBox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478582" y="2321585"/>
                <a:ext cx="6413110" cy="1323439"/>
              </a:xfrm>
              <a:prstGeom prst="rect">
                <a:avLst/>
              </a:prstGeom>
              <a:blipFill>
                <a:blip r:embed="rId7"/>
                <a:stretch>
                  <a:fillRect t="-8295" b="-1889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连接符 44"/>
          <p:cNvCxnSpPr>
            <a:cxnSpLocks/>
          </p:cNvCxnSpPr>
          <p:nvPr/>
        </p:nvCxnSpPr>
        <p:spPr>
          <a:xfrm>
            <a:off x="703315" y="3782031"/>
            <a:ext cx="5904656" cy="16429"/>
          </a:xfrm>
          <a:prstGeom prst="line">
            <a:avLst/>
          </a:prstGeom>
          <a:ln w="38100">
            <a:solidFill>
              <a:srgbClr val="0973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0" y="6035040"/>
            <a:ext cx="12192000" cy="839302"/>
          </a:xfrm>
          <a:prstGeom prst="rect">
            <a:avLst/>
          </a:pr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855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9" grpId="0" animBg="1"/>
      <p:bldP spid="43" grpId="0"/>
      <p:bldP spid="4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2710830" y="182319"/>
            <a:ext cx="9468128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122628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323218" y="238506"/>
                <a:ext cx="16337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𝒏</m:t>
                    </m:r>
                  </m:oMath>
                </a14:m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维随机变量</a:t>
                </a:r>
                <a:endPara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itchFamily="2" charset="-122"/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8" y="238506"/>
                <a:ext cx="1633781" cy="400110"/>
              </a:xfrm>
              <a:prstGeom prst="rect">
                <a:avLst/>
              </a:prstGeom>
              <a:blipFill>
                <a:blip r:embed="rId4"/>
                <a:stretch>
                  <a:fillRect t="-7576" r="-373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/>
          <p:cNvSpPr txBox="1"/>
          <p:nvPr/>
        </p:nvSpPr>
        <p:spPr>
          <a:xfrm>
            <a:off x="8615486" y="220578"/>
            <a:ext cx="3594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第三章 多维随机变量及其分布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859EC83-F31E-4ECD-B3E7-0CCF4688C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676" y="1041549"/>
            <a:ext cx="5400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 i="1">
                <a:solidFill>
                  <a:srgbClr val="0000FF"/>
                </a:solidFill>
                <a:latin typeface="Times New Roman" pitchFamily="18" charset="0"/>
              </a:rPr>
              <a:t>n 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维随机变量的概念</a:t>
            </a:r>
          </a:p>
        </p:txBody>
      </p:sp>
      <p:graphicFrame>
        <p:nvGraphicFramePr>
          <p:cNvPr id="9" name="Object 37">
            <a:extLst>
              <a:ext uri="{FF2B5EF4-FFF2-40B4-BE49-F238E27FC236}">
                <a16:creationId xmlns:a16="http://schemas.microsoft.com/office/drawing/2014/main" id="{3588F715-4242-4120-84BF-30CE9C6D57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121442"/>
              </p:ext>
            </p:extLst>
          </p:nvPr>
        </p:nvGraphicFramePr>
        <p:xfrm>
          <a:off x="982638" y="2654300"/>
          <a:ext cx="10278227" cy="16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4495680" imgH="723600" progId="Equation.DSMT4">
                  <p:embed/>
                </p:oleObj>
              </mc:Choice>
              <mc:Fallback>
                <p:oleObj name="Equation" r:id="rId5" imgW="4495680" imgH="723600" progId="Equation.DSMT4">
                  <p:embed/>
                  <p:pic>
                    <p:nvPicPr>
                      <p:cNvPr id="4133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38" y="2654300"/>
                        <a:ext cx="10278227" cy="165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8">
            <a:extLst>
              <a:ext uri="{FF2B5EF4-FFF2-40B4-BE49-F238E27FC236}">
                <a16:creationId xmlns:a16="http://schemas.microsoft.com/office/drawing/2014/main" id="{1A7E44C4-09B7-4904-8B62-9CE4BD327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788" y="1901775"/>
            <a:ext cx="987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定义 </a:t>
            </a:r>
          </a:p>
        </p:txBody>
      </p:sp>
    </p:spTree>
    <p:extLst>
      <p:ext uri="{BB962C8B-B14F-4D97-AF65-F5344CB8AC3E}">
        <p14:creationId xmlns:p14="http://schemas.microsoft.com/office/powerpoint/2010/main" val="24106176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2710830" y="182319"/>
            <a:ext cx="9468128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122628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323218" y="238506"/>
                <a:ext cx="16337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𝒏</m:t>
                    </m:r>
                  </m:oMath>
                </a14:m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维随机变量</a:t>
                </a:r>
                <a:endPara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itchFamily="2" charset="-122"/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8" y="238506"/>
                <a:ext cx="1633781" cy="400110"/>
              </a:xfrm>
              <a:prstGeom prst="rect">
                <a:avLst/>
              </a:prstGeom>
              <a:blipFill>
                <a:blip r:embed="rId4"/>
                <a:stretch>
                  <a:fillRect t="-7576" r="-373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/>
          <p:cNvSpPr txBox="1"/>
          <p:nvPr/>
        </p:nvSpPr>
        <p:spPr>
          <a:xfrm>
            <a:off x="8615486" y="220578"/>
            <a:ext cx="3594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第三章 多维随机变量及其分布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102A514-18A1-41C0-8F24-6A022DC93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" y="908720"/>
            <a:ext cx="211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1.</a:t>
            </a: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分布函数</a:t>
            </a:r>
          </a:p>
        </p:txBody>
      </p:sp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741C0F8B-7D4B-4B68-B7D7-B5A29C1B71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862243"/>
              </p:ext>
            </p:extLst>
          </p:nvPr>
        </p:nvGraphicFramePr>
        <p:xfrm>
          <a:off x="914400" y="1775495"/>
          <a:ext cx="605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5" imgW="6057720" imgH="444240" progId="Equation.3">
                  <p:embed/>
                </p:oleObj>
              </mc:Choice>
              <mc:Fallback>
                <p:oleObj name="Equation" r:id="rId5" imgW="6057720" imgH="444240" progId="Equation.3">
                  <p:embed/>
                  <p:pic>
                    <p:nvPicPr>
                      <p:cNvPr id="1771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75495"/>
                        <a:ext cx="6057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6AD3A6AB-D2A7-4E82-A83E-3DB10EB2B9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337301"/>
              </p:ext>
            </p:extLst>
          </p:nvPr>
        </p:nvGraphicFramePr>
        <p:xfrm>
          <a:off x="914400" y="2385095"/>
          <a:ext cx="728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7" imgW="7289640" imgH="431640" progId="Equation.3">
                  <p:embed/>
                </p:oleObj>
              </mc:Choice>
              <mc:Fallback>
                <p:oleObj name="Equation" r:id="rId7" imgW="7289640" imgH="431640" progId="Equation.3">
                  <p:embed/>
                  <p:pic>
                    <p:nvPicPr>
                      <p:cNvPr id="1771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385095"/>
                        <a:ext cx="7289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>
            <a:extLst>
              <a:ext uri="{FF2B5EF4-FFF2-40B4-BE49-F238E27FC236}">
                <a16:creationId xmlns:a16="http://schemas.microsoft.com/office/drawing/2014/main" id="{42FE787C-B923-485E-861A-64A4518401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716193"/>
              </p:ext>
            </p:extLst>
          </p:nvPr>
        </p:nvGraphicFramePr>
        <p:xfrm>
          <a:off x="914400" y="3070895"/>
          <a:ext cx="708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9" imgW="7086600" imgH="444240" progId="Equation.3">
                  <p:embed/>
                </p:oleObj>
              </mc:Choice>
              <mc:Fallback>
                <p:oleObj name="Equation" r:id="rId9" imgW="7086600" imgH="444240" progId="Equation.3">
                  <p:embed/>
                  <p:pic>
                    <p:nvPicPr>
                      <p:cNvPr id="17716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70895"/>
                        <a:ext cx="7086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85556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2710830" y="182319"/>
            <a:ext cx="9468128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122628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323218" y="238506"/>
                <a:ext cx="16337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𝒏</m:t>
                    </m:r>
                  </m:oMath>
                </a14:m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维随机变量</a:t>
                </a:r>
                <a:endPara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itchFamily="2" charset="-122"/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8" y="238506"/>
                <a:ext cx="1633781" cy="400110"/>
              </a:xfrm>
              <a:prstGeom prst="rect">
                <a:avLst/>
              </a:prstGeom>
              <a:blipFill>
                <a:blip r:embed="rId4"/>
                <a:stretch>
                  <a:fillRect t="-7576" r="-373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/>
          <p:cNvSpPr txBox="1"/>
          <p:nvPr/>
        </p:nvSpPr>
        <p:spPr>
          <a:xfrm>
            <a:off x="8615486" y="220578"/>
            <a:ext cx="3594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第三章 多维随机变量及其分布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4FD0FC15-8BAD-4503-9032-56D4C1159E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241920"/>
              </p:ext>
            </p:extLst>
          </p:nvPr>
        </p:nvGraphicFramePr>
        <p:xfrm>
          <a:off x="166350" y="1736872"/>
          <a:ext cx="108000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5" imgW="4572000" imgH="228600" progId="Equation.DSMT4">
                  <p:embed/>
                </p:oleObj>
              </mc:Choice>
              <mc:Fallback>
                <p:oleObj name="Equation" r:id="rId5" imgW="4572000" imgH="228600" progId="Equation.DSMT4">
                  <p:embed/>
                  <p:pic>
                    <p:nvPicPr>
                      <p:cNvPr id="1781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50" y="1736872"/>
                        <a:ext cx="10800000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B2398093-FAF5-4B71-9EAF-29019EA449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856542"/>
              </p:ext>
            </p:extLst>
          </p:nvPr>
        </p:nvGraphicFramePr>
        <p:xfrm>
          <a:off x="910630" y="3581985"/>
          <a:ext cx="87300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7" imgW="3695400" imgH="228600" progId="Equation.DSMT4">
                  <p:embed/>
                </p:oleObj>
              </mc:Choice>
              <mc:Fallback>
                <p:oleObj name="Equation" r:id="rId7" imgW="3695400" imgH="228600" progId="Equation.DSMT4">
                  <p:embed/>
                  <p:pic>
                    <p:nvPicPr>
                      <p:cNvPr id="1781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630" y="3581985"/>
                        <a:ext cx="8730000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3BBCD1BE-550A-4AA1-B431-D6D94B38E5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708452"/>
              </p:ext>
            </p:extLst>
          </p:nvPr>
        </p:nvGraphicFramePr>
        <p:xfrm>
          <a:off x="1169252" y="2492896"/>
          <a:ext cx="9534466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9" imgW="3974760" imgH="330120" progId="Equation.DSMT4">
                  <p:embed/>
                </p:oleObj>
              </mc:Choice>
              <mc:Fallback>
                <p:oleObj name="Equation" r:id="rId9" imgW="3974760" imgH="330120" progId="Equation.DSMT4">
                  <p:embed/>
                  <p:pic>
                    <p:nvPicPr>
                      <p:cNvPr id="1781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252" y="2492896"/>
                        <a:ext cx="9534466" cy="79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>
            <a:extLst>
              <a:ext uri="{FF2B5EF4-FFF2-40B4-BE49-F238E27FC236}">
                <a16:creationId xmlns:a16="http://schemas.microsoft.com/office/drawing/2014/main" id="{F869B1D9-46DE-44EC-AAF5-56F2A87AB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" y="905346"/>
            <a:ext cx="2936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2.</a:t>
            </a:r>
            <a:r>
              <a:rPr lang="zh-CN" altLang="en-US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概率密度函数</a:t>
            </a:r>
          </a:p>
        </p:txBody>
      </p:sp>
    </p:spTree>
    <p:extLst>
      <p:ext uri="{BB962C8B-B14F-4D97-AF65-F5344CB8AC3E}">
        <p14:creationId xmlns:p14="http://schemas.microsoft.com/office/powerpoint/2010/main" val="41208630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2710830" y="182319"/>
            <a:ext cx="9468128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122628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323218" y="238506"/>
                <a:ext cx="16337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𝒏</m:t>
                    </m:r>
                  </m:oMath>
                </a14:m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维随机变量</a:t>
                </a:r>
                <a:endPara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itchFamily="2" charset="-122"/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8" y="238506"/>
                <a:ext cx="1633781" cy="400110"/>
              </a:xfrm>
              <a:prstGeom prst="rect">
                <a:avLst/>
              </a:prstGeom>
              <a:blipFill>
                <a:blip r:embed="rId4"/>
                <a:stretch>
                  <a:fillRect t="-7576" r="-373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/>
          <p:cNvSpPr txBox="1"/>
          <p:nvPr/>
        </p:nvSpPr>
        <p:spPr>
          <a:xfrm>
            <a:off x="8615486" y="220578"/>
            <a:ext cx="3594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第三章 多维随机变量及其分布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31BDF61F-66F5-43D9-97E8-D0DAB7EABB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646575"/>
              </p:ext>
            </p:extLst>
          </p:nvPr>
        </p:nvGraphicFramePr>
        <p:xfrm>
          <a:off x="866775" y="2387558"/>
          <a:ext cx="93300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5" imgW="3949560" imgH="228600" progId="Equation.DSMT4">
                  <p:embed/>
                </p:oleObj>
              </mc:Choice>
              <mc:Fallback>
                <p:oleObj name="Equation" r:id="rId5" imgW="3949560" imgH="228600" progId="Equation.DSMT4">
                  <p:embed/>
                  <p:pic>
                    <p:nvPicPr>
                      <p:cNvPr id="1792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2387558"/>
                        <a:ext cx="9330000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ED79A9F9-7592-4B61-BAF6-7FCD8F8F7A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148413"/>
              </p:ext>
            </p:extLst>
          </p:nvPr>
        </p:nvGraphicFramePr>
        <p:xfrm>
          <a:off x="866775" y="3813644"/>
          <a:ext cx="101400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7" imgW="4292280" imgH="228600" progId="Equation.DSMT4">
                  <p:embed/>
                </p:oleObj>
              </mc:Choice>
              <mc:Fallback>
                <p:oleObj name="Equation" r:id="rId7" imgW="4292280" imgH="228600" progId="Equation.DSMT4">
                  <p:embed/>
                  <p:pic>
                    <p:nvPicPr>
                      <p:cNvPr id="1792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3813644"/>
                        <a:ext cx="10140000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">
            <a:extLst>
              <a:ext uri="{FF2B5EF4-FFF2-40B4-BE49-F238E27FC236}">
                <a16:creationId xmlns:a16="http://schemas.microsoft.com/office/drawing/2014/main" id="{4AF3E760-8F1C-4E64-91A2-595A49415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" y="4605390"/>
            <a:ext cx="2505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</a:rPr>
              <a:t>其它依次类推</a:t>
            </a:r>
            <a:r>
              <a:rPr kumimoji="1" lang="en-US" altLang="zh-CN" sz="2800" b="1" dirty="0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A359068B-7AA0-4266-9EA3-641182F679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206510"/>
              </p:ext>
            </p:extLst>
          </p:nvPr>
        </p:nvGraphicFramePr>
        <p:xfrm>
          <a:off x="1987550" y="1744216"/>
          <a:ext cx="4013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9" imgW="4012920" imgH="482400" progId="Equation.3">
                  <p:embed/>
                </p:oleObj>
              </mc:Choice>
              <mc:Fallback>
                <p:oleObj name="Equation" r:id="rId9" imgW="4012920" imgH="482400" progId="Equation.3">
                  <p:embed/>
                  <p:pic>
                    <p:nvPicPr>
                      <p:cNvPr id="1792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1744216"/>
                        <a:ext cx="4013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1F444FDC-0850-448B-A634-96F1E0905C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959362"/>
              </p:ext>
            </p:extLst>
          </p:nvPr>
        </p:nvGraphicFramePr>
        <p:xfrm>
          <a:off x="1987550" y="3180316"/>
          <a:ext cx="5435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公式" r:id="rId11" imgW="5435280" imgH="482400" progId="Equation.3">
                  <p:embed/>
                </p:oleObj>
              </mc:Choice>
              <mc:Fallback>
                <p:oleObj name="公式" r:id="rId11" imgW="5435280" imgH="482400" progId="Equation.3">
                  <p:embed/>
                  <p:pic>
                    <p:nvPicPr>
                      <p:cNvPr id="1792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3180316"/>
                        <a:ext cx="5435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7">
            <a:extLst>
              <a:ext uri="{FF2B5EF4-FFF2-40B4-BE49-F238E27FC236}">
                <a16:creationId xmlns:a16="http://schemas.microsoft.com/office/drawing/2014/main" id="{4E6EEC26-584C-46AA-86FA-5378DA756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" y="906016"/>
            <a:ext cx="2936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3.</a:t>
            </a: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边缘分布函数</a:t>
            </a:r>
          </a:p>
        </p:txBody>
      </p:sp>
    </p:spTree>
    <p:extLst>
      <p:ext uri="{BB962C8B-B14F-4D97-AF65-F5344CB8AC3E}">
        <p14:creationId xmlns:p14="http://schemas.microsoft.com/office/powerpoint/2010/main" val="14054052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2710830" y="182319"/>
            <a:ext cx="9468128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122628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323218" y="238506"/>
                <a:ext cx="16337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𝒏</m:t>
                    </m:r>
                  </m:oMath>
                </a14:m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维随机变量</a:t>
                </a:r>
                <a:endPara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itchFamily="2" charset="-122"/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8" y="238506"/>
                <a:ext cx="1633781" cy="400110"/>
              </a:xfrm>
              <a:prstGeom prst="rect">
                <a:avLst/>
              </a:prstGeom>
              <a:blipFill>
                <a:blip r:embed="rId4"/>
                <a:stretch>
                  <a:fillRect t="-7576" r="-373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/>
          <p:cNvSpPr txBox="1"/>
          <p:nvPr/>
        </p:nvSpPr>
        <p:spPr>
          <a:xfrm>
            <a:off x="8615486" y="220578"/>
            <a:ext cx="3594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第三章 多维随机变量及其分布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293335DD-12DE-4974-9D23-B18F4986F4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649759"/>
              </p:ext>
            </p:extLst>
          </p:nvPr>
        </p:nvGraphicFramePr>
        <p:xfrm>
          <a:off x="1084765" y="4653012"/>
          <a:ext cx="9376000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5" imgW="3720960" imgH="228600" progId="Equation.DSMT4">
                  <p:embed/>
                </p:oleObj>
              </mc:Choice>
              <mc:Fallback>
                <p:oleObj name="Equation" r:id="rId5" imgW="3720960" imgH="228600" progId="Equation.DSMT4">
                  <p:embed/>
                  <p:pic>
                    <p:nvPicPr>
                      <p:cNvPr id="1802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765" y="4653012"/>
                        <a:ext cx="9376000" cy="57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9B0729E8-28F5-4291-A637-F042323183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945433"/>
              </p:ext>
            </p:extLst>
          </p:nvPr>
        </p:nvGraphicFramePr>
        <p:xfrm>
          <a:off x="247723" y="1564903"/>
          <a:ext cx="11968163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7" imgW="4749480" imgH="482400" progId="Equation.DSMT4">
                  <p:embed/>
                </p:oleObj>
              </mc:Choice>
              <mc:Fallback>
                <p:oleObj name="Equation" r:id="rId7" imgW="4749480" imgH="482400" progId="Equation.DSMT4">
                  <p:embed/>
                  <p:pic>
                    <p:nvPicPr>
                      <p:cNvPr id="1802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723" y="1564903"/>
                        <a:ext cx="11968163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C7973626-B0FB-4365-BBE3-CC523D79D5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945328"/>
              </p:ext>
            </p:extLst>
          </p:nvPr>
        </p:nvGraphicFramePr>
        <p:xfrm>
          <a:off x="1067494" y="2824212"/>
          <a:ext cx="7620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9" imgW="7797600" imgH="698400" progId="Equation.3">
                  <p:embed/>
                </p:oleObj>
              </mc:Choice>
              <mc:Fallback>
                <p:oleObj name="Equation" r:id="rId9" imgW="7797600" imgH="698400" progId="Equation.3">
                  <p:embed/>
                  <p:pic>
                    <p:nvPicPr>
                      <p:cNvPr id="1802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7494" y="2824212"/>
                        <a:ext cx="7620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212F374A-B4B6-492A-8701-721E3C179F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452708"/>
              </p:ext>
            </p:extLst>
          </p:nvPr>
        </p:nvGraphicFramePr>
        <p:xfrm>
          <a:off x="1067494" y="3738612"/>
          <a:ext cx="7620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11" imgW="8623080" imgH="698400" progId="Equation.3">
                  <p:embed/>
                </p:oleObj>
              </mc:Choice>
              <mc:Fallback>
                <p:oleObj name="Equation" r:id="rId11" imgW="8623080" imgH="698400" progId="Equation.3">
                  <p:embed/>
                  <p:pic>
                    <p:nvPicPr>
                      <p:cNvPr id="1802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7494" y="3738612"/>
                        <a:ext cx="7620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7">
            <a:extLst>
              <a:ext uri="{FF2B5EF4-FFF2-40B4-BE49-F238E27FC236}">
                <a16:creationId xmlns:a16="http://schemas.microsoft.com/office/drawing/2014/main" id="{1413B461-1657-4C46-8EE5-1847FF720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" y="890041"/>
            <a:ext cx="3752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4.</a:t>
            </a: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边缘概率密度函数</a:t>
            </a:r>
          </a:p>
        </p:txBody>
      </p:sp>
    </p:spTree>
    <p:extLst>
      <p:ext uri="{BB962C8B-B14F-4D97-AF65-F5344CB8AC3E}">
        <p14:creationId xmlns:p14="http://schemas.microsoft.com/office/powerpoint/2010/main" val="13160092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2710830" y="182319"/>
            <a:ext cx="9468128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122628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323218" y="238506"/>
                <a:ext cx="16337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𝒏</m:t>
                    </m:r>
                  </m:oMath>
                </a14:m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维随机变量</a:t>
                </a:r>
                <a:endPara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itchFamily="2" charset="-122"/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8" y="238506"/>
                <a:ext cx="1633781" cy="400110"/>
              </a:xfrm>
              <a:prstGeom prst="rect">
                <a:avLst/>
              </a:prstGeom>
              <a:blipFill>
                <a:blip r:embed="rId4"/>
                <a:stretch>
                  <a:fillRect t="-7576" r="-373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/>
          <p:cNvSpPr txBox="1"/>
          <p:nvPr/>
        </p:nvSpPr>
        <p:spPr>
          <a:xfrm>
            <a:off x="8615486" y="220578"/>
            <a:ext cx="3594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第三章 多维随机变量及其分布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9A7E4C-AFD5-42C5-89D7-172DF416A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819050"/>
            <a:ext cx="2630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5. 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相互独立性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14003773-AC76-4032-A923-B542B55338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126982"/>
              </p:ext>
            </p:extLst>
          </p:nvPr>
        </p:nvGraphicFramePr>
        <p:xfrm>
          <a:off x="1682750" y="1472332"/>
          <a:ext cx="4533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公式" r:id="rId5" imgW="4533840" imgH="444240" progId="Equation.3">
                  <p:embed/>
                </p:oleObj>
              </mc:Choice>
              <mc:Fallback>
                <p:oleObj name="公式" r:id="rId5" imgW="4533840" imgH="444240" progId="Equation.3">
                  <p:embed/>
                  <p:pic>
                    <p:nvPicPr>
                      <p:cNvPr id="1812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1472332"/>
                        <a:ext cx="4533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B2DE2E17-78CD-4020-82FB-7CC6214B72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97747"/>
              </p:ext>
            </p:extLst>
          </p:nvPr>
        </p:nvGraphicFramePr>
        <p:xfrm>
          <a:off x="876300" y="2624460"/>
          <a:ext cx="5219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公式" r:id="rId7" imgW="5219640" imgH="444240" progId="Equation.3">
                  <p:embed/>
                </p:oleObj>
              </mc:Choice>
              <mc:Fallback>
                <p:oleObj name="公式" r:id="rId7" imgW="5219640" imgH="444240" progId="Equation.3">
                  <p:embed/>
                  <p:pic>
                    <p:nvPicPr>
                      <p:cNvPr id="1812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2624460"/>
                        <a:ext cx="5219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6FBE6465-383B-4717-BAF5-5E5DA1C95A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441932"/>
              </p:ext>
            </p:extLst>
          </p:nvPr>
        </p:nvGraphicFramePr>
        <p:xfrm>
          <a:off x="1670050" y="3416548"/>
          <a:ext cx="6565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公式" r:id="rId9" imgW="6565680" imgH="444240" progId="Equation.3">
                  <p:embed/>
                </p:oleObj>
              </mc:Choice>
              <mc:Fallback>
                <p:oleObj name="公式" r:id="rId9" imgW="6565680" imgH="444240" progId="Equation.3">
                  <p:embed/>
                  <p:pic>
                    <p:nvPicPr>
                      <p:cNvPr id="1812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3416548"/>
                        <a:ext cx="6565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635DBECC-49F8-42AB-BC78-28F5DC80FB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092109"/>
              </p:ext>
            </p:extLst>
          </p:nvPr>
        </p:nvGraphicFramePr>
        <p:xfrm>
          <a:off x="1238250" y="2010296"/>
          <a:ext cx="6604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11" imgW="6603840" imgH="482400" progId="Equation.3">
                  <p:embed/>
                </p:oleObj>
              </mc:Choice>
              <mc:Fallback>
                <p:oleObj name="Equation" r:id="rId11" imgW="6603840" imgH="482400" progId="Equation.3">
                  <p:embed/>
                  <p:pic>
                    <p:nvPicPr>
                      <p:cNvPr id="1812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2010296"/>
                        <a:ext cx="6604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AB51FE65-6AB2-489E-A211-494DCE6A53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357104"/>
              </p:ext>
            </p:extLst>
          </p:nvPr>
        </p:nvGraphicFramePr>
        <p:xfrm>
          <a:off x="1238250" y="3933112"/>
          <a:ext cx="90160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13" imgW="4089240" imgH="228600" progId="Equation.DSMT4">
                  <p:embed/>
                </p:oleObj>
              </mc:Choice>
              <mc:Fallback>
                <p:oleObj name="Equation" r:id="rId13" imgW="4089240" imgH="228600" progId="Equation.DSMT4">
                  <p:embed/>
                  <p:pic>
                    <p:nvPicPr>
                      <p:cNvPr id="1812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3933112"/>
                        <a:ext cx="9016000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>
            <a:extLst>
              <a:ext uri="{FF2B5EF4-FFF2-40B4-BE49-F238E27FC236}">
                <a16:creationId xmlns:a16="http://schemas.microsoft.com/office/drawing/2014/main" id="{6EE2191B-351E-4BBC-ABAE-9E4C37019A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612646"/>
              </p:ext>
            </p:extLst>
          </p:nvPr>
        </p:nvGraphicFramePr>
        <p:xfrm>
          <a:off x="939800" y="4509120"/>
          <a:ext cx="10321722" cy="17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15" imgW="4317840" imgH="723600" progId="Equation.DSMT4">
                  <p:embed/>
                </p:oleObj>
              </mc:Choice>
              <mc:Fallback>
                <p:oleObj name="Equation" r:id="rId15" imgW="4317840" imgH="723600" progId="Equation.DSMT4">
                  <p:embed/>
                  <p:pic>
                    <p:nvPicPr>
                      <p:cNvPr id="1812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4509120"/>
                        <a:ext cx="10321722" cy="172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607440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2710830" y="182319"/>
            <a:ext cx="9468128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122628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323218" y="238506"/>
                <a:ext cx="16337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𝒏</m:t>
                    </m:r>
                  </m:oMath>
                </a14:m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维随机变量</a:t>
                </a:r>
                <a:endPara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itchFamily="2" charset="-122"/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8" y="238506"/>
                <a:ext cx="1633781" cy="400110"/>
              </a:xfrm>
              <a:prstGeom prst="rect">
                <a:avLst/>
              </a:prstGeom>
              <a:blipFill>
                <a:blip r:embed="rId4"/>
                <a:stretch>
                  <a:fillRect t="-7576" r="-373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/>
          <p:cNvSpPr txBox="1"/>
          <p:nvPr/>
        </p:nvSpPr>
        <p:spPr>
          <a:xfrm>
            <a:off x="8615486" y="220578"/>
            <a:ext cx="3594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第三章 多维随机变量及其分布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FBB9C390-A292-43B6-A177-715282785C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258865"/>
              </p:ext>
            </p:extLst>
          </p:nvPr>
        </p:nvGraphicFramePr>
        <p:xfrm>
          <a:off x="872079" y="1889467"/>
          <a:ext cx="10695735" cy="17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4559040" imgH="736560" progId="Equation.DSMT4">
                  <p:embed/>
                </p:oleObj>
              </mc:Choice>
              <mc:Fallback>
                <p:oleObj name="Equation" r:id="rId5" imgW="4559040" imgH="736560" progId="Equation.DSMT4">
                  <p:embed/>
                  <p:pic>
                    <p:nvPicPr>
                      <p:cNvPr id="1822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079" y="1889467"/>
                        <a:ext cx="10695735" cy="172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0" cmpd="tri">
                            <a:solidFill>
                              <a:srgbClr val="000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">
            <a:extLst>
              <a:ext uri="{FF2B5EF4-FFF2-40B4-BE49-F238E27FC236}">
                <a16:creationId xmlns:a16="http://schemas.microsoft.com/office/drawing/2014/main" id="{89A1A560-AB92-4B2C-BA2A-D494C87ED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905346"/>
            <a:ext cx="2120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6.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重要结论</a:t>
            </a:r>
          </a:p>
        </p:txBody>
      </p:sp>
    </p:spTree>
    <p:extLst>
      <p:ext uri="{BB962C8B-B14F-4D97-AF65-F5344CB8AC3E}">
        <p14:creationId xmlns:p14="http://schemas.microsoft.com/office/powerpoint/2010/main" val="29381896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2710830" y="182319"/>
            <a:ext cx="9468128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122628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323218" y="238506"/>
                <a:ext cx="16337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𝒏</m:t>
                    </m:r>
                  </m:oMath>
                </a14:m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维随机变量</a:t>
                </a:r>
                <a:endPara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itchFamily="2" charset="-122"/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8" y="238506"/>
                <a:ext cx="1633781" cy="400110"/>
              </a:xfrm>
              <a:prstGeom prst="rect">
                <a:avLst/>
              </a:prstGeom>
              <a:blipFill>
                <a:blip r:embed="rId4"/>
                <a:stretch>
                  <a:fillRect t="-7576" r="-373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/>
          <p:cNvSpPr txBox="1"/>
          <p:nvPr/>
        </p:nvSpPr>
        <p:spPr>
          <a:xfrm>
            <a:off x="8615486" y="220578"/>
            <a:ext cx="3594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第三章 多维随机变量及其分布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8D3AE308-B7A5-4EDC-8A83-3361E15BA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3" y="878482"/>
            <a:ext cx="3800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7.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最值的分布函数</a:t>
            </a: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2DAF0649-B30F-4186-9F68-A5AB8B81E7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293528"/>
              </p:ext>
            </p:extLst>
          </p:nvPr>
        </p:nvGraphicFramePr>
        <p:xfrm>
          <a:off x="1187450" y="3645131"/>
          <a:ext cx="4889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5" imgW="4889160" imgH="469800" progId="Equation.3">
                  <p:embed/>
                </p:oleObj>
              </mc:Choice>
              <mc:Fallback>
                <p:oleObj name="Equation" r:id="rId5" imgW="4889160" imgH="469800" progId="Equation.3">
                  <p:embed/>
                  <p:pic>
                    <p:nvPicPr>
                      <p:cNvPr id="1843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645131"/>
                        <a:ext cx="4889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E42EAF60-E29E-42FE-BE3E-DF5023C611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555252"/>
              </p:ext>
            </p:extLst>
          </p:nvPr>
        </p:nvGraphicFramePr>
        <p:xfrm>
          <a:off x="1137505" y="1628800"/>
          <a:ext cx="9854245" cy="18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7" imgW="4101840" imgH="749160" progId="Equation.DSMT4">
                  <p:embed/>
                </p:oleObj>
              </mc:Choice>
              <mc:Fallback>
                <p:oleObj name="Equation" r:id="rId7" imgW="4101840" imgH="749160" progId="Equation.DSMT4">
                  <p:embed/>
                  <p:pic>
                    <p:nvPicPr>
                      <p:cNvPr id="1843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7505" y="1628800"/>
                        <a:ext cx="9854245" cy="180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90A6C1DC-331C-48AF-9BF9-CEEB4CD40D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918450"/>
              </p:ext>
            </p:extLst>
          </p:nvPr>
        </p:nvGraphicFramePr>
        <p:xfrm>
          <a:off x="1161339" y="4397248"/>
          <a:ext cx="7366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9" imgW="7365960" imgH="482400" progId="Equation.3">
                  <p:embed/>
                </p:oleObj>
              </mc:Choice>
              <mc:Fallback>
                <p:oleObj name="Equation" r:id="rId9" imgW="7365960" imgH="482400" progId="Equation.3">
                  <p:embed/>
                  <p:pic>
                    <p:nvPicPr>
                      <p:cNvPr id="1843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1339" y="4397248"/>
                        <a:ext cx="7366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D36D84C6-4C35-4A32-9031-7B4351DCC4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493877"/>
              </p:ext>
            </p:extLst>
          </p:nvPr>
        </p:nvGraphicFramePr>
        <p:xfrm>
          <a:off x="1103718" y="5104480"/>
          <a:ext cx="9600000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11" imgW="3809880" imgH="228600" progId="Equation.DSMT4">
                  <p:embed/>
                </p:oleObj>
              </mc:Choice>
              <mc:Fallback>
                <p:oleObj name="Equation" r:id="rId11" imgW="3809880" imgH="228600" progId="Equation.DSMT4">
                  <p:embed/>
                  <p:pic>
                    <p:nvPicPr>
                      <p:cNvPr id="1843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718" y="5104480"/>
                        <a:ext cx="9600000" cy="57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>
            <a:extLst>
              <a:ext uri="{FF2B5EF4-FFF2-40B4-BE49-F238E27FC236}">
                <a16:creationId xmlns:a16="http://schemas.microsoft.com/office/drawing/2014/main" id="{D8F43338-C5FE-409E-B9AB-EDBDFA7C07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020905"/>
              </p:ext>
            </p:extLst>
          </p:nvPr>
        </p:nvGraphicFramePr>
        <p:xfrm>
          <a:off x="1187450" y="5826720"/>
          <a:ext cx="2641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13" imgW="2641320" imgH="482400" progId="Equation.3">
                  <p:embed/>
                </p:oleObj>
              </mc:Choice>
              <mc:Fallback>
                <p:oleObj name="Equation" r:id="rId13" imgW="2641320" imgH="482400" progId="Equation.3">
                  <p:embed/>
                  <p:pic>
                    <p:nvPicPr>
                      <p:cNvPr id="1843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826720"/>
                        <a:ext cx="2641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>
            <a:extLst>
              <a:ext uri="{FF2B5EF4-FFF2-40B4-BE49-F238E27FC236}">
                <a16:creationId xmlns:a16="http://schemas.microsoft.com/office/drawing/2014/main" id="{30EE84CF-CCE6-49DA-9F20-56C1C97994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222271"/>
              </p:ext>
            </p:extLst>
          </p:nvPr>
        </p:nvGraphicFramePr>
        <p:xfrm>
          <a:off x="3873500" y="5826720"/>
          <a:ext cx="3568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15" imgW="3568680" imgH="469800" progId="Equation.3">
                  <p:embed/>
                </p:oleObj>
              </mc:Choice>
              <mc:Fallback>
                <p:oleObj name="Equation" r:id="rId15" imgW="3568680" imgH="469800" progId="Equation.3">
                  <p:embed/>
                  <p:pic>
                    <p:nvPicPr>
                      <p:cNvPr id="1843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0" y="5826720"/>
                        <a:ext cx="3568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094282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87138665ec422383edfd8ce158a4a3ff3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124</Words>
  <Application>Microsoft Office PowerPoint</Application>
  <PresentationFormat>自定义</PresentationFormat>
  <Paragraphs>37</Paragraphs>
  <Slides>9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方正兰亭黑_GBK</vt:lpstr>
      <vt:lpstr>黑体</vt:lpstr>
      <vt:lpstr>宋体</vt:lpstr>
      <vt:lpstr>微软雅黑</vt:lpstr>
      <vt:lpstr>Arial</vt:lpstr>
      <vt:lpstr>Calibri</vt:lpstr>
      <vt:lpstr>Cambria Math</vt:lpstr>
      <vt:lpstr>Times New Roman</vt:lpstr>
      <vt:lpstr>Office 主题​​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新员工入职培训手册PPT模板</dc:title>
  <dc:subject> </dc:subject>
  <dc:creator>极简办公</dc:creator>
  <cp:keywords>www.jjppt.com</cp:keywords>
  <dc:description>www.jjppt.com</dc:description>
  <cp:lastModifiedBy>xu xianghong</cp:lastModifiedBy>
  <cp:revision>14</cp:revision>
  <dcterms:created xsi:type="dcterms:W3CDTF">2016-05-19T10:28:42Z</dcterms:created>
  <dcterms:modified xsi:type="dcterms:W3CDTF">2023-03-19T11:58:18Z</dcterms:modified>
  <cp:category> </cp:category>
  <cp:contentStatus> </cp:contentStatus>
  <cp:version>1</cp:version>
</cp:coreProperties>
</file>