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05" r:id="rId2"/>
    <p:sldId id="303" r:id="rId3"/>
    <p:sldId id="358" r:id="rId4"/>
    <p:sldId id="426" r:id="rId5"/>
    <p:sldId id="427" r:id="rId6"/>
    <p:sldId id="428" r:id="rId7"/>
    <p:sldId id="429" r:id="rId8"/>
    <p:sldId id="430" r:id="rId9"/>
    <p:sldId id="431" r:id="rId10"/>
    <p:sldId id="432" r:id="rId11"/>
    <p:sldId id="433" r:id="rId12"/>
    <p:sldId id="434" r:id="rId13"/>
    <p:sldId id="435" r:id="rId14"/>
    <p:sldId id="436" r:id="rId15"/>
    <p:sldId id="437" r:id="rId16"/>
    <p:sldId id="438" r:id="rId17"/>
    <p:sldId id="439" r:id="rId18"/>
    <p:sldId id="440" r:id="rId19"/>
  </p:sldIdLst>
  <p:sldSz cx="12190413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5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973DD"/>
    <a:srgbClr val="F5F6F7"/>
    <a:srgbClr val="0060A8"/>
    <a:srgbClr val="D9D9D9"/>
    <a:srgbClr val="FFFFFF"/>
    <a:srgbClr val="0070C0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373" autoAdjust="0"/>
  </p:normalViewPr>
  <p:slideViewPr>
    <p:cSldViewPr showGuides="1">
      <p:cViewPr varScale="1">
        <p:scale>
          <a:sx n="46" d="100"/>
          <a:sy n="46" d="100"/>
        </p:scale>
        <p:origin x="51" y="789"/>
      </p:cViewPr>
      <p:guideLst>
        <p:guide orient="horz" pos="2160"/>
        <p:guide pos="45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10" Type="http://schemas.openxmlformats.org/officeDocument/2006/relationships/image" Target="../media/image76.wmf"/><Relationship Id="rId4" Type="http://schemas.openxmlformats.org/officeDocument/2006/relationships/image" Target="../media/image70.wmf"/><Relationship Id="rId9" Type="http://schemas.openxmlformats.org/officeDocument/2006/relationships/image" Target="../media/image7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7A584-C101-4D0B-AE86-DDB7A93AFB0A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7CC4D-42E9-4616-886B-F6F5E3886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878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77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174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298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113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172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899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033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6919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6717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254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502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581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334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321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449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369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972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621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963491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594882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606147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965609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621743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06580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256883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361697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113920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206106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966769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0"/>
            <a:r>
              <a:rPr lang="zh-CN" altLang="en-US"/>
              <a:t>第二级</a:t>
            </a:r>
          </a:p>
          <a:p>
            <a:pPr lvl="0"/>
            <a:r>
              <a:rPr lang="zh-CN" altLang="en-US"/>
              <a:t>第三级</a:t>
            </a:r>
          </a:p>
          <a:p>
            <a:pPr lvl="0"/>
            <a:r>
              <a:rPr lang="zh-CN" altLang="en-US"/>
              <a:t>第四级</a:t>
            </a:r>
          </a:p>
          <a:p>
            <a:pPr lvl="0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2018/8/2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‹#›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26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4.wmf"/><Relationship Id="rId12" Type="http://schemas.openxmlformats.org/officeDocument/2006/relationships/image" Target="../media/image3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41.w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5" Type="http://schemas.openxmlformats.org/officeDocument/2006/relationships/image" Target="../media/image42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3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47.w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4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5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5" Type="http://schemas.openxmlformats.org/officeDocument/2006/relationships/image" Target="../media/image48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4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46.bin"/><Relationship Id="rId9" Type="http://schemas.openxmlformats.org/officeDocument/2006/relationships/image" Target="../media/image5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57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56.wmf"/><Relationship Id="rId5" Type="http://schemas.openxmlformats.org/officeDocument/2006/relationships/image" Target="../media/image53.wmf"/><Relationship Id="rId15" Type="http://schemas.openxmlformats.org/officeDocument/2006/relationships/image" Target="../media/image58.wmf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9.bin"/><Relationship Id="rId9" Type="http://schemas.openxmlformats.org/officeDocument/2006/relationships/image" Target="../media/image55.wmf"/><Relationship Id="rId14" Type="http://schemas.openxmlformats.org/officeDocument/2006/relationships/oleObject" Target="../embeddings/oleObject5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image" Target="../media/image63.wmf"/><Relationship Id="rId18" Type="http://schemas.openxmlformats.org/officeDocument/2006/relationships/oleObject" Target="../embeddings/oleObject62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60.wmf"/><Relationship Id="rId12" Type="http://schemas.openxmlformats.org/officeDocument/2006/relationships/oleObject" Target="../embeddings/oleObject59.bin"/><Relationship Id="rId17" Type="http://schemas.openxmlformats.org/officeDocument/2006/relationships/image" Target="../media/image6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1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62.wmf"/><Relationship Id="rId5" Type="http://schemas.openxmlformats.org/officeDocument/2006/relationships/image" Target="../media/image59.wmf"/><Relationship Id="rId15" Type="http://schemas.openxmlformats.org/officeDocument/2006/relationships/image" Target="../media/image64.wmf"/><Relationship Id="rId10" Type="http://schemas.openxmlformats.org/officeDocument/2006/relationships/oleObject" Target="../embeddings/oleObject58.bin"/><Relationship Id="rId19" Type="http://schemas.openxmlformats.org/officeDocument/2006/relationships/image" Target="../media/image66.wmf"/><Relationship Id="rId4" Type="http://schemas.openxmlformats.org/officeDocument/2006/relationships/oleObject" Target="../embeddings/oleObject55.bin"/><Relationship Id="rId9" Type="http://schemas.openxmlformats.org/officeDocument/2006/relationships/image" Target="../media/image61.wmf"/><Relationship Id="rId14" Type="http://schemas.openxmlformats.org/officeDocument/2006/relationships/oleObject" Target="../embeddings/oleObject6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71.wmf"/><Relationship Id="rId18" Type="http://schemas.openxmlformats.org/officeDocument/2006/relationships/oleObject" Target="../embeddings/oleObject70.bin"/><Relationship Id="rId3" Type="http://schemas.openxmlformats.org/officeDocument/2006/relationships/notesSlide" Target="../notesSlides/notesSlide17.xml"/><Relationship Id="rId21" Type="http://schemas.openxmlformats.org/officeDocument/2006/relationships/image" Target="../media/image75.wmf"/><Relationship Id="rId7" Type="http://schemas.openxmlformats.org/officeDocument/2006/relationships/image" Target="../media/image68.wmf"/><Relationship Id="rId12" Type="http://schemas.openxmlformats.org/officeDocument/2006/relationships/oleObject" Target="../embeddings/oleObject67.bin"/><Relationship Id="rId17" Type="http://schemas.openxmlformats.org/officeDocument/2006/relationships/image" Target="../media/image7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9.bin"/><Relationship Id="rId20" Type="http://schemas.openxmlformats.org/officeDocument/2006/relationships/oleObject" Target="../embeddings/oleObject71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70.wmf"/><Relationship Id="rId5" Type="http://schemas.openxmlformats.org/officeDocument/2006/relationships/image" Target="../media/image67.wmf"/><Relationship Id="rId15" Type="http://schemas.openxmlformats.org/officeDocument/2006/relationships/image" Target="../media/image72.wmf"/><Relationship Id="rId23" Type="http://schemas.openxmlformats.org/officeDocument/2006/relationships/image" Target="../media/image76.wmf"/><Relationship Id="rId10" Type="http://schemas.openxmlformats.org/officeDocument/2006/relationships/oleObject" Target="../embeddings/oleObject66.bin"/><Relationship Id="rId19" Type="http://schemas.openxmlformats.org/officeDocument/2006/relationships/image" Target="../media/image74.w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69.wmf"/><Relationship Id="rId14" Type="http://schemas.openxmlformats.org/officeDocument/2006/relationships/oleObject" Target="../embeddings/oleObject68.bin"/><Relationship Id="rId22" Type="http://schemas.openxmlformats.org/officeDocument/2006/relationships/oleObject" Target="../embeddings/oleObject72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3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20.wmf"/><Relationship Id="rId18" Type="http://schemas.openxmlformats.org/officeDocument/2006/relationships/image" Target="../media/image24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png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6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5" Type="http://schemas.openxmlformats.org/officeDocument/2006/relationships/image" Target="../media/image27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2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8863713" y="2498442"/>
            <a:ext cx="2488077" cy="2802766"/>
            <a:chOff x="6441309" y="1514754"/>
            <a:chExt cx="2325951" cy="2620134"/>
          </a:xfrm>
          <a:solidFill>
            <a:srgbClr val="0973DD"/>
          </a:solidFill>
        </p:grpSpPr>
        <p:sp>
          <p:nvSpPr>
            <p:cNvPr id="12" name="矩形 11"/>
            <p:cNvSpPr/>
            <p:nvPr/>
          </p:nvSpPr>
          <p:spPr>
            <a:xfrm rot="1992964" flipV="1">
              <a:off x="7008471" y="3146931"/>
              <a:ext cx="907460" cy="1607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6441309" y="1514754"/>
              <a:ext cx="2325951" cy="2620134"/>
              <a:chOff x="6441309" y="1514754"/>
              <a:chExt cx="2325951" cy="2620134"/>
            </a:xfrm>
            <a:grpFill/>
          </p:grpSpPr>
          <p:sp>
            <p:nvSpPr>
              <p:cNvPr id="14" name="圆角矩形 13"/>
              <p:cNvSpPr/>
              <p:nvPr/>
            </p:nvSpPr>
            <p:spPr>
              <a:xfrm>
                <a:off x="6441309" y="2422853"/>
                <a:ext cx="1020893" cy="794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7666379" y="1514754"/>
                <a:ext cx="1100881" cy="794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 rot="19607036">
                <a:off x="7008471" y="2352906"/>
                <a:ext cx="907460" cy="160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7666379" y="3340860"/>
                <a:ext cx="1100881" cy="794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2" name="圆角矩形 21"/>
          <p:cNvSpPr/>
          <p:nvPr/>
        </p:nvSpPr>
        <p:spPr>
          <a:xfrm>
            <a:off x="7557351" y="1549379"/>
            <a:ext cx="1092053" cy="849374"/>
          </a:xfrm>
          <a:prstGeom prst="round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7557351" y="2498442"/>
            <a:ext cx="1092053" cy="849374"/>
          </a:xfrm>
          <a:prstGeom prst="round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8863713" y="1549379"/>
            <a:ext cx="1092053" cy="849374"/>
          </a:xfrm>
          <a:prstGeom prst="roundRect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10174174" y="3469837"/>
            <a:ext cx="1177616" cy="849374"/>
          </a:xfrm>
          <a:prstGeom prst="roundRect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7557351" y="1549379"/>
            <a:ext cx="3794439" cy="2769833"/>
            <a:chOff x="5436096" y="627534"/>
            <a:chExt cx="3149843" cy="2299296"/>
          </a:xfrm>
          <a:solidFill>
            <a:srgbClr val="0973DD"/>
          </a:solidFill>
        </p:grpSpPr>
        <p:sp>
          <p:nvSpPr>
            <p:cNvPr id="31" name="圆角矩形 30"/>
            <p:cNvSpPr/>
            <p:nvPr/>
          </p:nvSpPr>
          <p:spPr>
            <a:xfrm>
              <a:off x="5436096" y="2221747"/>
              <a:ext cx="906536" cy="7050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6520534" y="1415370"/>
              <a:ext cx="906536" cy="7050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7608375" y="627534"/>
              <a:ext cx="977564" cy="7050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rot="19607036">
              <a:off x="5946835" y="2129089"/>
              <a:ext cx="805809" cy="142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 rot="19607036">
              <a:off x="7113027" y="1320705"/>
              <a:ext cx="805809" cy="142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TextBox 59"/>
          <p:cNvSpPr>
            <a:spLocks noChangeArrowheads="1"/>
          </p:cNvSpPr>
          <p:nvPr/>
        </p:nvSpPr>
        <p:spPr bwMode="auto">
          <a:xfrm flipH="1">
            <a:off x="474184" y="2564859"/>
            <a:ext cx="64131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b="1" dirty="0">
                <a:solidFill>
                  <a:srgbClr val="0973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第三节   协方差及相关系数</a:t>
            </a:r>
            <a:endParaRPr lang="en-US" altLang="zh-CN" sz="4000" b="1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cxnSp>
        <p:nvCxnSpPr>
          <p:cNvPr id="45" name="直接连接符 44"/>
          <p:cNvCxnSpPr>
            <a:cxnSpLocks/>
          </p:cNvCxnSpPr>
          <p:nvPr/>
        </p:nvCxnSpPr>
        <p:spPr>
          <a:xfrm>
            <a:off x="728411" y="3484579"/>
            <a:ext cx="5904656" cy="16429"/>
          </a:xfrm>
          <a:prstGeom prst="line">
            <a:avLst/>
          </a:prstGeom>
          <a:ln w="38100">
            <a:solidFill>
              <a:srgbClr val="0973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0" y="6035040"/>
            <a:ext cx="12192000" cy="839302"/>
          </a:xfrm>
          <a:prstGeom prst="rect">
            <a:avLst/>
          </a:pr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68550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9" grpId="0" animBg="1"/>
      <p:bldP spid="43" grpId="0"/>
      <p:bldP spid="4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2782838" y="182319"/>
            <a:ext cx="939612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341066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协方差及相关系数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Rectangle 29">
            <a:extLst>
              <a:ext uri="{FF2B5EF4-FFF2-40B4-BE49-F238E27FC236}">
                <a16:creationId xmlns:a16="http://schemas.microsoft.com/office/drawing/2014/main" id="{19AE1306-1194-4F9C-BFA8-9A6D5497A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530381"/>
            <a:ext cx="14189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ea typeface="黑体" pitchFamily="2" charset="-122"/>
              </a:rPr>
              <a:t>1. </a:t>
            </a:r>
            <a:r>
              <a:rPr lang="zh-CN" altLang="en-US" sz="3200" b="1" dirty="0">
                <a:ea typeface="黑体" pitchFamily="2" charset="-122"/>
              </a:rPr>
              <a:t>问题</a:t>
            </a:r>
          </a:p>
        </p:txBody>
      </p:sp>
      <p:graphicFrame>
        <p:nvGraphicFramePr>
          <p:cNvPr id="7" name="Object 32">
            <a:extLst>
              <a:ext uri="{FF2B5EF4-FFF2-40B4-BE49-F238E27FC236}">
                <a16:creationId xmlns:a16="http://schemas.microsoft.com/office/drawing/2014/main" id="{C7AFD634-8776-4482-AFCB-9643DC0CA8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466778"/>
              </p:ext>
            </p:extLst>
          </p:nvPr>
        </p:nvGraphicFramePr>
        <p:xfrm>
          <a:off x="1555397" y="3393056"/>
          <a:ext cx="405000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4" imgW="1714320" imgH="228600" progId="Equation.DSMT4">
                  <p:embed/>
                </p:oleObj>
              </mc:Choice>
              <mc:Fallback>
                <p:oleObj name="Equation" r:id="rId4" imgW="1714320" imgH="228600" progId="Equation.DSMT4">
                  <p:embed/>
                  <p:pic>
                    <p:nvPicPr>
                      <p:cNvPr id="10038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397" y="3393056"/>
                        <a:ext cx="4050000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4">
            <a:extLst>
              <a:ext uri="{FF2B5EF4-FFF2-40B4-BE49-F238E27FC236}">
                <a16:creationId xmlns:a16="http://schemas.microsoft.com/office/drawing/2014/main" id="{61B843FC-7872-4C03-82C2-FDE422CA2F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608562"/>
              </p:ext>
            </p:extLst>
          </p:nvPr>
        </p:nvGraphicFramePr>
        <p:xfrm>
          <a:off x="838200" y="4124239"/>
          <a:ext cx="7352475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6" imgW="3149280" imgH="215640" progId="Equation.DSMT4">
                  <p:embed/>
                </p:oleObj>
              </mc:Choice>
              <mc:Fallback>
                <p:oleObj name="Equation" r:id="rId6" imgW="3149280" imgH="215640" progId="Equation.DSMT4">
                  <p:embed/>
                  <p:pic>
                    <p:nvPicPr>
                      <p:cNvPr id="10038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124239"/>
                        <a:ext cx="7352475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5">
            <a:extLst>
              <a:ext uri="{FF2B5EF4-FFF2-40B4-BE49-F238E27FC236}">
                <a16:creationId xmlns:a16="http://schemas.microsoft.com/office/drawing/2014/main" id="{B69B1B57-A926-4259-A369-DCC16A9555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213119"/>
              </p:ext>
            </p:extLst>
          </p:nvPr>
        </p:nvGraphicFramePr>
        <p:xfrm>
          <a:off x="846286" y="4786111"/>
          <a:ext cx="7382117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8" imgW="3162240" imgH="215640" progId="Equation.DSMT4">
                  <p:embed/>
                </p:oleObj>
              </mc:Choice>
              <mc:Fallback>
                <p:oleObj name="Equation" r:id="rId8" imgW="3162240" imgH="215640" progId="Equation.DSMT4">
                  <p:embed/>
                  <p:pic>
                    <p:nvPicPr>
                      <p:cNvPr id="100387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286" y="4786111"/>
                        <a:ext cx="7382117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7">
            <a:extLst>
              <a:ext uri="{FF2B5EF4-FFF2-40B4-BE49-F238E27FC236}">
                <a16:creationId xmlns:a16="http://schemas.microsoft.com/office/drawing/2014/main" id="{D7B8D3F5-58F3-4011-A06D-482DA9714C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152015"/>
              </p:ext>
            </p:extLst>
          </p:nvPr>
        </p:nvGraphicFramePr>
        <p:xfrm>
          <a:off x="846286" y="5462047"/>
          <a:ext cx="4417408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10" imgW="1892160" imgH="215640" progId="Equation.DSMT4">
                  <p:embed/>
                </p:oleObj>
              </mc:Choice>
              <mc:Fallback>
                <p:oleObj name="Equation" r:id="rId10" imgW="1892160" imgH="215640" progId="Equation.DSMT4">
                  <p:embed/>
                  <p:pic>
                    <p:nvPicPr>
                      <p:cNvPr id="100389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286" y="5462047"/>
                        <a:ext cx="4417408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9">
            <a:extLst>
              <a:ext uri="{FF2B5EF4-FFF2-40B4-BE49-F238E27FC236}">
                <a16:creationId xmlns:a16="http://schemas.microsoft.com/office/drawing/2014/main" id="{C7701F5D-D3EA-4AE3-86C2-1F5C7E300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764704"/>
            <a:ext cx="7620000" cy="76944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二、相关系数的意义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1E3D080-B388-4684-978A-F30C5D02C263}"/>
                  </a:ext>
                </a:extLst>
              </p:cNvPr>
              <p:cNvSpPr txBox="1"/>
              <p:nvPr/>
            </p:nvSpPr>
            <p:spPr>
              <a:xfrm>
                <a:off x="1555397" y="2176830"/>
                <a:ext cx="65835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chemeClr val="tx1"/>
                    </a:solidFill>
                  </a:rPr>
                  <a:t>问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800" b="1" dirty="0">
                    <a:solidFill>
                      <a:schemeClr val="tx1"/>
                    </a:solidFill>
                  </a:rPr>
                  <a:t>应如何选择，可使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𝒃𝑿</m:t>
                    </m:r>
                  </m:oMath>
                </a14:m>
                <a:r>
                  <a:rPr lang="zh-CN" altLang="en-US" sz="2800" b="1" dirty="0">
                    <a:solidFill>
                      <a:schemeClr val="tx1"/>
                    </a:solidFill>
                  </a:rPr>
                  <a:t>最接近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zh-CN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1E3D080-B388-4684-978A-F30C5D02C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397" y="2176830"/>
                <a:ext cx="6583597" cy="523220"/>
              </a:xfrm>
              <a:prstGeom prst="rect">
                <a:avLst/>
              </a:prstGeom>
              <a:blipFill>
                <a:blip r:embed="rId12"/>
                <a:stretch>
                  <a:fillRect l="-1852" t="-16279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176B4983-D244-44C8-B898-743F9B42C08D}"/>
              </a:ext>
            </a:extLst>
          </p:cNvPr>
          <p:cNvSpPr txBox="1"/>
          <p:nvPr/>
        </p:nvSpPr>
        <p:spPr>
          <a:xfrm>
            <a:off x="800454" y="2761764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接近的程度又应如何来衡量？</a:t>
            </a:r>
          </a:p>
        </p:txBody>
      </p:sp>
    </p:spTree>
    <p:extLst>
      <p:ext uri="{BB962C8B-B14F-4D97-AF65-F5344CB8AC3E}">
        <p14:creationId xmlns:p14="http://schemas.microsoft.com/office/powerpoint/2010/main" val="163255035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2782838" y="182319"/>
            <a:ext cx="939612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341066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协方差及相关系数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57A010F3-5FA3-4258-A090-8EABB121F4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80099"/>
              </p:ext>
            </p:extLst>
          </p:nvPr>
        </p:nvGraphicFramePr>
        <p:xfrm>
          <a:off x="2126200" y="1705066"/>
          <a:ext cx="809200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4" imgW="3670200" imgH="228600" progId="Equation.DSMT4">
                  <p:embed/>
                </p:oleObj>
              </mc:Choice>
              <mc:Fallback>
                <p:oleObj name="Equation" r:id="rId4" imgW="3670200" imgH="228600" progId="Equation.DSMT4">
                  <p:embed/>
                  <p:pic>
                    <p:nvPicPr>
                      <p:cNvPr id="1372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6200" y="1705066"/>
                        <a:ext cx="8092000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1E27C9E7-75EC-4F2A-AE12-379FE91B5C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645644"/>
              </p:ext>
            </p:extLst>
          </p:nvPr>
        </p:nvGraphicFramePr>
        <p:xfrm>
          <a:off x="1841500" y="2525658"/>
          <a:ext cx="6882355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6" imgW="3174840" imgH="215640" progId="Equation.DSMT4">
                  <p:embed/>
                </p:oleObj>
              </mc:Choice>
              <mc:Fallback>
                <p:oleObj name="Equation" r:id="rId6" imgW="3174840" imgH="215640" progId="Equation.DSMT4">
                  <p:embed/>
                  <p:pic>
                    <p:nvPicPr>
                      <p:cNvPr id="1372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2525658"/>
                        <a:ext cx="6882355" cy="4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28B8F85C-27E8-4380-B67C-CEA892FD85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113855"/>
              </p:ext>
            </p:extLst>
          </p:nvPr>
        </p:nvGraphicFramePr>
        <p:xfrm>
          <a:off x="2126201" y="3167745"/>
          <a:ext cx="5729467" cy="181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8" imgW="2641320" imgH="838080" progId="Equation.DSMT4">
                  <p:embed/>
                </p:oleObj>
              </mc:Choice>
              <mc:Fallback>
                <p:oleObj name="Equation" r:id="rId8" imgW="2641320" imgH="838080" progId="Equation.DSMT4">
                  <p:embed/>
                  <p:pic>
                    <p:nvPicPr>
                      <p:cNvPr id="1372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6201" y="3167745"/>
                        <a:ext cx="5729467" cy="181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6">
            <a:extLst>
              <a:ext uri="{FF2B5EF4-FFF2-40B4-BE49-F238E27FC236}">
                <a16:creationId xmlns:a16="http://schemas.microsoft.com/office/drawing/2014/main" id="{2CC90FB9-CB55-4BDA-9E79-BBE6293DC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538" y="5381079"/>
            <a:ext cx="9064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/>
              <a:t>解得</a:t>
            </a:r>
          </a:p>
        </p:txBody>
      </p:sp>
      <p:graphicFrame>
        <p:nvGraphicFramePr>
          <p:cNvPr id="12" name="Object 8">
            <a:extLst>
              <a:ext uri="{FF2B5EF4-FFF2-40B4-BE49-F238E27FC236}">
                <a16:creationId xmlns:a16="http://schemas.microsoft.com/office/drawing/2014/main" id="{479A8F40-1C9B-41FC-A4E3-B2D8260161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757785"/>
              </p:ext>
            </p:extLst>
          </p:nvPr>
        </p:nvGraphicFramePr>
        <p:xfrm>
          <a:off x="4241722" y="5231592"/>
          <a:ext cx="4035815" cy="88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10" imgW="1917360" imgH="419040" progId="Equation.DSMT4">
                  <p:embed/>
                </p:oleObj>
              </mc:Choice>
              <mc:Fallback>
                <p:oleObj name="Equation" r:id="rId10" imgW="1917360" imgH="419040" progId="Equation.DSMT4">
                  <p:embed/>
                  <p:pic>
                    <p:nvPicPr>
                      <p:cNvPr id="1372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722" y="5231592"/>
                        <a:ext cx="4035815" cy="88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>
            <a:extLst>
              <a:ext uri="{FF2B5EF4-FFF2-40B4-BE49-F238E27FC236}">
                <a16:creationId xmlns:a16="http://schemas.microsoft.com/office/drawing/2014/main" id="{F32C18FD-9A0E-42BE-B2C1-0BEF61802F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685361"/>
              </p:ext>
            </p:extLst>
          </p:nvPr>
        </p:nvGraphicFramePr>
        <p:xfrm>
          <a:off x="1841500" y="1035050"/>
          <a:ext cx="3024000" cy="4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12" imgW="1422360" imgH="228600" progId="Equation.DSMT4">
                  <p:embed/>
                </p:oleObj>
              </mc:Choice>
              <mc:Fallback>
                <p:oleObj name="Equation" r:id="rId12" imgW="1422360" imgH="228600" progId="Equation.DSMT4">
                  <p:embed/>
                  <p:pic>
                    <p:nvPicPr>
                      <p:cNvPr id="13722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1035050"/>
                        <a:ext cx="3024000" cy="4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38E935B-FB14-401F-8244-002E6F84AB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185261"/>
              </p:ext>
            </p:extLst>
          </p:nvPr>
        </p:nvGraphicFramePr>
        <p:xfrm>
          <a:off x="1841500" y="5213592"/>
          <a:ext cx="2336722" cy="91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14" imgW="1066680" imgH="419040" progId="Equation.DSMT4">
                  <p:embed/>
                </p:oleObj>
              </mc:Choice>
              <mc:Fallback>
                <p:oleObj name="Equation" r:id="rId14" imgW="10666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841500" y="5213592"/>
                        <a:ext cx="2336722" cy="91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93288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2782838" y="182319"/>
            <a:ext cx="939612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341066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协方差及相关系数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A2EFD51A-43CF-4646-A170-AEDAC3E5A2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016651"/>
              </p:ext>
            </p:extLst>
          </p:nvPr>
        </p:nvGraphicFramePr>
        <p:xfrm>
          <a:off x="1388774" y="1027113"/>
          <a:ext cx="5570528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4" imgW="2666880" imgH="241200" progId="Equation.DSMT4">
                  <p:embed/>
                </p:oleObj>
              </mc:Choice>
              <mc:Fallback>
                <p:oleObj name="Equation" r:id="rId4" imgW="2666880" imgH="241200" progId="Equation.DSMT4">
                  <p:embed/>
                  <p:pic>
                    <p:nvPicPr>
                      <p:cNvPr id="1382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8774" y="1027113"/>
                        <a:ext cx="5570528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0F2E8179-4D03-488E-9335-D6E4C57FD2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228703"/>
              </p:ext>
            </p:extLst>
          </p:nvPr>
        </p:nvGraphicFramePr>
        <p:xfrm>
          <a:off x="1671304" y="1652197"/>
          <a:ext cx="3366000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6" imgW="1676160" imgH="304560" progId="Equation.DSMT4">
                  <p:embed/>
                </p:oleObj>
              </mc:Choice>
              <mc:Fallback>
                <p:oleObj name="Equation" r:id="rId6" imgW="1676160" imgH="304560" progId="Equation.DSMT4">
                  <p:embed/>
                  <p:pic>
                    <p:nvPicPr>
                      <p:cNvPr id="1382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304" y="1652197"/>
                        <a:ext cx="3366000" cy="61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77D8770D-AAF9-4956-8FB4-71AA2913BF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264439"/>
              </p:ext>
            </p:extLst>
          </p:nvPr>
        </p:nvGraphicFramePr>
        <p:xfrm>
          <a:off x="2393410" y="2790994"/>
          <a:ext cx="2228211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8" imgW="1066680" imgH="241200" progId="Equation.DSMT4">
                  <p:embed/>
                </p:oleObj>
              </mc:Choice>
              <mc:Fallback>
                <p:oleObj name="Equation" r:id="rId8" imgW="1066680" imgH="241200" progId="Equation.DSMT4">
                  <p:embed/>
                  <p:pic>
                    <p:nvPicPr>
                      <p:cNvPr id="1382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410" y="2790994"/>
                        <a:ext cx="2228211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id="{D5E324B6-B81C-4BA8-BE39-AF964DB40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357016"/>
            <a:ext cx="34788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ea typeface="黑体" pitchFamily="2" charset="-122"/>
              </a:rPr>
              <a:t>2. </a:t>
            </a:r>
            <a:r>
              <a:rPr lang="zh-CN" altLang="en-US" sz="3200" b="1" dirty="0">
                <a:ea typeface="黑体" pitchFamily="2" charset="-122"/>
              </a:rPr>
              <a:t>相关系数的意义</a:t>
            </a:r>
          </a:p>
        </p:txBody>
      </p:sp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038ED97B-1B76-492F-B3E3-F706A6A740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284042"/>
              </p:ext>
            </p:extLst>
          </p:nvPr>
        </p:nvGraphicFramePr>
        <p:xfrm>
          <a:off x="1342678" y="4090100"/>
          <a:ext cx="8146800" cy="5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10" imgW="3708360" imgH="253800" progId="Equation.DSMT4">
                  <p:embed/>
                </p:oleObj>
              </mc:Choice>
              <mc:Fallback>
                <p:oleObj name="Equation" r:id="rId10" imgW="3708360" imgH="253800" progId="Equation.DSMT4">
                  <p:embed/>
                  <p:pic>
                    <p:nvPicPr>
                      <p:cNvPr id="1382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2678" y="4090100"/>
                        <a:ext cx="8146800" cy="5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012BEACF-9A22-4E0E-84DE-B07398BC79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40067"/>
              </p:ext>
            </p:extLst>
          </p:nvPr>
        </p:nvGraphicFramePr>
        <p:xfrm>
          <a:off x="1342678" y="4827221"/>
          <a:ext cx="6110100" cy="5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12" imgW="2781000" imgH="253800" progId="Equation.DSMT4">
                  <p:embed/>
                </p:oleObj>
              </mc:Choice>
              <mc:Fallback>
                <p:oleObj name="Equation" r:id="rId12" imgW="2781000" imgH="253800" progId="Equation.DSMT4">
                  <p:embed/>
                  <p:pic>
                    <p:nvPicPr>
                      <p:cNvPr id="13824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2678" y="4827221"/>
                        <a:ext cx="6110100" cy="5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>
            <a:extLst>
              <a:ext uri="{FF2B5EF4-FFF2-40B4-BE49-F238E27FC236}">
                <a16:creationId xmlns:a16="http://schemas.microsoft.com/office/drawing/2014/main" id="{D371AC3D-05EC-472F-B562-CF7CB41246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461690"/>
              </p:ext>
            </p:extLst>
          </p:nvPr>
        </p:nvGraphicFramePr>
        <p:xfrm>
          <a:off x="1342678" y="5589240"/>
          <a:ext cx="421200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14" imgW="2057400" imgH="228600" progId="Equation.DSMT4">
                  <p:embed/>
                </p:oleObj>
              </mc:Choice>
              <mc:Fallback>
                <p:oleObj name="Equation" r:id="rId14" imgW="2057400" imgH="228600" progId="Equation.DSMT4">
                  <p:embed/>
                  <p:pic>
                    <p:nvPicPr>
                      <p:cNvPr id="13824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2678" y="5589240"/>
                        <a:ext cx="4212000" cy="4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>
            <a:extLst>
              <a:ext uri="{FF2B5EF4-FFF2-40B4-BE49-F238E27FC236}">
                <a16:creationId xmlns:a16="http://schemas.microsoft.com/office/drawing/2014/main" id="{215BFB57-DF02-4854-88BC-E433F77538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735059"/>
              </p:ext>
            </p:extLst>
          </p:nvPr>
        </p:nvGraphicFramePr>
        <p:xfrm>
          <a:off x="2393409" y="2203813"/>
          <a:ext cx="2864845" cy="4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16" imgW="1422360" imgH="241200" progId="Equation.DSMT4">
                  <p:embed/>
                </p:oleObj>
              </mc:Choice>
              <mc:Fallback>
                <p:oleObj name="Equation" r:id="rId16" imgW="1422360" imgH="241200" progId="Equation.DSMT4">
                  <p:embed/>
                  <p:pic>
                    <p:nvPicPr>
                      <p:cNvPr id="13825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409" y="2203813"/>
                        <a:ext cx="2864845" cy="4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759612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2782838" y="182319"/>
            <a:ext cx="939612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341066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协方差及相关系数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33017AB-3E71-4DDF-9F23-C319F3381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885" y="1570137"/>
            <a:ext cx="4600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a typeface="黑体" pitchFamily="2" charset="-122"/>
              </a:rPr>
              <a:t>(1) </a:t>
            </a:r>
            <a:r>
              <a:rPr lang="zh-CN" altLang="en-US" sz="2800" b="1">
                <a:ea typeface="黑体" pitchFamily="2" charset="-122"/>
              </a:rPr>
              <a:t>不相关与相互独立的关系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D7AEC21A-9EF1-448B-B140-B86216925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785" y="836712"/>
            <a:ext cx="14189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ea typeface="黑体" pitchFamily="2" charset="-122"/>
              </a:rPr>
              <a:t>3. </a:t>
            </a:r>
            <a:r>
              <a:rPr lang="zh-CN" altLang="en-US" sz="3200" b="1" dirty="0">
                <a:ea typeface="黑体" pitchFamily="2" charset="-122"/>
              </a:rPr>
              <a:t>注意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D153EBA-B9D8-4118-8ACD-4F786CC54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673" y="2168625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itchFamily="2" charset="-122"/>
              </a:rPr>
              <a:t>相互独立</a:t>
            </a:r>
          </a:p>
        </p:txBody>
      </p:sp>
      <p:grpSp>
        <p:nvGrpSpPr>
          <p:cNvPr id="9" name="Group 14">
            <a:extLst>
              <a:ext uri="{FF2B5EF4-FFF2-40B4-BE49-F238E27FC236}">
                <a16:creationId xmlns:a16="http://schemas.microsoft.com/office/drawing/2014/main" id="{DFA00660-3355-4D2A-A686-989FCA1782B3}"/>
              </a:ext>
            </a:extLst>
          </p:cNvPr>
          <p:cNvGrpSpPr>
            <a:grpSpLocks/>
          </p:cNvGrpSpPr>
          <p:nvPr/>
        </p:nvGrpSpPr>
        <p:grpSpPr bwMode="auto">
          <a:xfrm>
            <a:off x="4365873" y="2168625"/>
            <a:ext cx="2057400" cy="519112"/>
            <a:chOff x="2673" y="1289"/>
            <a:chExt cx="1296" cy="327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FDCC80B4-56BA-4D8B-8E05-F035A9C7C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5" y="1289"/>
              <a:ext cx="8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ea typeface="黑体" pitchFamily="2" charset="-122"/>
                </a:rPr>
                <a:t>不相关</a:t>
              </a:r>
            </a:p>
          </p:txBody>
        </p:sp>
        <p:sp>
          <p:nvSpPr>
            <p:cNvPr id="11" name="Line 6">
              <a:extLst>
                <a:ext uri="{FF2B5EF4-FFF2-40B4-BE49-F238E27FC236}">
                  <a16:creationId xmlns:a16="http://schemas.microsoft.com/office/drawing/2014/main" id="{966F7E90-E460-4693-8AD4-641EB77C50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3" y="1433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" name="Group 9">
            <a:extLst>
              <a:ext uri="{FF2B5EF4-FFF2-40B4-BE49-F238E27FC236}">
                <a16:creationId xmlns:a16="http://schemas.microsoft.com/office/drawing/2014/main" id="{8699699B-BE02-427E-8255-3EE5953E69C8}"/>
              </a:ext>
            </a:extLst>
          </p:cNvPr>
          <p:cNvGrpSpPr>
            <a:grpSpLocks/>
          </p:cNvGrpSpPr>
          <p:nvPr/>
        </p:nvGrpSpPr>
        <p:grpSpPr bwMode="auto">
          <a:xfrm>
            <a:off x="4365873" y="2473425"/>
            <a:ext cx="609600" cy="152400"/>
            <a:chOff x="2352" y="1584"/>
            <a:chExt cx="384" cy="96"/>
          </a:xfrm>
        </p:grpSpPr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85B79F4A-C741-4B2E-AACC-43E6DD5558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52" y="1632"/>
              <a:ext cx="38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9DCBE245-4559-4F2B-95F4-61553C65FE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584"/>
              <a:ext cx="144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" name="Rectangle 10">
            <a:extLst>
              <a:ext uri="{FF2B5EF4-FFF2-40B4-BE49-F238E27FC236}">
                <a16:creationId xmlns:a16="http://schemas.microsoft.com/office/drawing/2014/main" id="{41354FD2-6776-4696-A3AE-B9ADDD3DF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908" y="3717032"/>
            <a:ext cx="3533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ea typeface="黑体" pitchFamily="2" charset="-122"/>
              </a:rPr>
              <a:t>(2) </a:t>
            </a:r>
            <a:r>
              <a:rPr lang="zh-CN" altLang="en-US" sz="2800" b="1" dirty="0">
                <a:ea typeface="黑体" pitchFamily="2" charset="-122"/>
              </a:rPr>
              <a:t>不相关的充要条件</a:t>
            </a:r>
          </a:p>
        </p:txBody>
      </p:sp>
      <p:graphicFrame>
        <p:nvGraphicFramePr>
          <p:cNvPr id="16" name="Object 11">
            <a:extLst>
              <a:ext uri="{FF2B5EF4-FFF2-40B4-BE49-F238E27FC236}">
                <a16:creationId xmlns:a16="http://schemas.microsoft.com/office/drawing/2014/main" id="{AA4D6EBD-872A-4431-BEFF-5DA65FA992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826922"/>
              </p:ext>
            </p:extLst>
          </p:nvPr>
        </p:nvGraphicFramePr>
        <p:xfrm>
          <a:off x="1127358" y="4403252"/>
          <a:ext cx="4395791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4" imgW="1841400" imgH="241200" progId="Equation.DSMT4">
                  <p:embed/>
                </p:oleObj>
              </mc:Choice>
              <mc:Fallback>
                <p:oleObj name="Equation" r:id="rId4" imgW="1841400" imgH="241200" progId="Equation.DSMT4">
                  <p:embed/>
                  <p:pic>
                    <p:nvPicPr>
                      <p:cNvPr id="15873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358" y="4403252"/>
                        <a:ext cx="4395791" cy="57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>
            <a:extLst>
              <a:ext uri="{FF2B5EF4-FFF2-40B4-BE49-F238E27FC236}">
                <a16:creationId xmlns:a16="http://schemas.microsoft.com/office/drawing/2014/main" id="{5725F8DB-01FE-47A6-AFD3-73DB56F0BF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1272107"/>
              </p:ext>
            </p:extLst>
          </p:nvPr>
        </p:nvGraphicFramePr>
        <p:xfrm>
          <a:off x="1127358" y="5095402"/>
          <a:ext cx="529200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6" imgW="2286000" imgH="228600" progId="Equation.DSMT4">
                  <p:embed/>
                </p:oleObj>
              </mc:Choice>
              <mc:Fallback>
                <p:oleObj name="Equation" r:id="rId6" imgW="2286000" imgH="228600" progId="Equation.DSMT4">
                  <p:embed/>
                  <p:pic>
                    <p:nvPicPr>
                      <p:cNvPr id="15873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358" y="5095402"/>
                        <a:ext cx="5292000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3">
            <a:extLst>
              <a:ext uri="{FF2B5EF4-FFF2-40B4-BE49-F238E27FC236}">
                <a16:creationId xmlns:a16="http://schemas.microsoft.com/office/drawing/2014/main" id="{95D18CDF-3F47-4867-9729-D9022EE925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285912"/>
              </p:ext>
            </p:extLst>
          </p:nvPr>
        </p:nvGraphicFramePr>
        <p:xfrm>
          <a:off x="1127358" y="5784377"/>
          <a:ext cx="633600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8" imgW="2705040" imgH="228600" progId="Equation.DSMT4">
                  <p:embed/>
                </p:oleObj>
              </mc:Choice>
              <mc:Fallback>
                <p:oleObj name="Equation" r:id="rId8" imgW="2705040" imgH="228600" progId="Equation.DSMT4">
                  <p:embed/>
                  <p:pic>
                    <p:nvPicPr>
                      <p:cNvPr id="15873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358" y="5784377"/>
                        <a:ext cx="6336000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utoShape 15">
            <a:extLst>
              <a:ext uri="{FF2B5EF4-FFF2-40B4-BE49-F238E27FC236}">
                <a16:creationId xmlns:a16="http://schemas.microsoft.com/office/drawing/2014/main" id="{66C4D675-2FAF-4F92-95CB-1357F371F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948" y="2903637"/>
            <a:ext cx="1905000" cy="914400"/>
          </a:xfrm>
          <a:prstGeom prst="wedgeRectCallout">
            <a:avLst>
              <a:gd name="adj1" fmla="val -90083"/>
              <a:gd name="adj2" fmla="val -73958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800" b="1" dirty="0"/>
              <a:t>着眼于</a:t>
            </a:r>
          </a:p>
          <a:p>
            <a:pPr algn="ctr"/>
            <a:r>
              <a:rPr lang="zh-CN" altLang="en-US" sz="2800" b="1" dirty="0"/>
              <a:t>任何关系</a:t>
            </a:r>
          </a:p>
        </p:txBody>
      </p:sp>
      <p:sp>
        <p:nvSpPr>
          <p:cNvPr id="20" name="AutoShape 16">
            <a:extLst>
              <a:ext uri="{FF2B5EF4-FFF2-40B4-BE49-F238E27FC236}">
                <a16:creationId xmlns:a16="http://schemas.microsoft.com/office/drawing/2014/main" id="{F6851E3C-0B85-4F6B-977B-B80C8EC35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6510" y="2914750"/>
            <a:ext cx="1905000" cy="895350"/>
          </a:xfrm>
          <a:prstGeom prst="wedgeRectCallout">
            <a:avLst>
              <a:gd name="adj1" fmla="val -91083"/>
              <a:gd name="adj2" fmla="val -97343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zh-CN" altLang="en-US" sz="2800" b="1" dirty="0"/>
              <a:t>着眼于</a:t>
            </a:r>
          </a:p>
          <a:p>
            <a:pPr algn="ctr"/>
            <a:r>
              <a:rPr lang="zh-CN" altLang="en-US" sz="2800" b="1" dirty="0"/>
              <a:t>线性关系</a:t>
            </a:r>
          </a:p>
        </p:txBody>
      </p:sp>
    </p:spTree>
    <p:extLst>
      <p:ext uri="{BB962C8B-B14F-4D97-AF65-F5344CB8AC3E}">
        <p14:creationId xmlns:p14="http://schemas.microsoft.com/office/powerpoint/2010/main" val="92024843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5" grpId="0"/>
      <p:bldP spid="19" grpId="0" animBg="1" autoUpdateAnimBg="0"/>
      <p:bldP spid="20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2782838" y="182319"/>
            <a:ext cx="939612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341066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协方差及相关系数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">
                <a:extLst>
                  <a:ext uri="{FF2B5EF4-FFF2-40B4-BE49-F238E27FC236}">
                    <a16:creationId xmlns:a16="http://schemas.microsoft.com/office/drawing/2014/main" id="{3EBCA968-45E4-48CA-8AF6-E893B9951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3870" y="980728"/>
                <a:ext cx="939612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0066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2800" b="1" dirty="0"/>
                  <a:t>例  设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2800" b="1" dirty="0"/>
                  <a:t>服从</a:t>
                </a:r>
                <a:r>
                  <a:rPr lang="en-US" altLang="zh-CN" sz="2800" b="1" dirty="0"/>
                  <a:t>(-1/2, 1/2)</a:t>
                </a:r>
                <a:r>
                  <a:rPr lang="zh-CN" altLang="en-US" sz="2800" b="1" dirty="0"/>
                  <a:t>内的均匀分布</a:t>
                </a:r>
                <a:r>
                  <a:rPr lang="en-US" altLang="zh-CN" sz="2800" b="1" dirty="0"/>
                  <a:t>,</a:t>
                </a:r>
                <a:r>
                  <a:rPr lang="zh-CN" altLang="en-US" sz="2800" b="1" dirty="0"/>
                  <a:t>而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𝒄𝒐𝒔𝑿</m:t>
                    </m:r>
                  </m:oMath>
                </a14:m>
                <a:r>
                  <a:rPr lang="en-US" altLang="zh-CN" sz="2800" b="1" dirty="0"/>
                  <a:t>,</a:t>
                </a:r>
              </a:p>
            </p:txBody>
          </p:sp>
        </mc:Choice>
        <mc:Fallback xmlns="">
          <p:sp>
            <p:nvSpPr>
              <p:cNvPr id="6" name="Rectangle 2">
                <a:extLst>
                  <a:ext uri="{FF2B5EF4-FFF2-40B4-BE49-F238E27FC236}">
                    <a16:creationId xmlns:a16="http://schemas.microsoft.com/office/drawing/2014/main" id="{3EBCA968-45E4-48CA-8AF6-E893B9951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3870" y="980728"/>
                <a:ext cx="9396120" cy="523220"/>
              </a:xfrm>
              <a:prstGeom prst="rect">
                <a:avLst/>
              </a:prstGeom>
              <a:blipFill>
                <a:blip r:embed="rId3"/>
                <a:stretch>
                  <a:fillRect l="-1363" t="-16279" b="-337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65EC4C5C-54E9-44A6-BAD7-D417142D7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3870" y="3142784"/>
                <a:ext cx="2171557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0066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800" b="1" dirty="0"/>
                  <a:t>因而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latin typeface="Cambria Math" panose="02040503050406030204" pitchFamily="18" charset="0"/>
                      </a:rPr>
                      <m:t>𝝆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800" b="1" dirty="0"/>
                  <a:t>，</a:t>
                </a:r>
              </a:p>
            </p:txBody>
          </p:sp>
        </mc:Choice>
        <mc:Fallback xmlns=""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65EC4C5C-54E9-44A6-BAD7-D417142D71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3870" y="3142784"/>
                <a:ext cx="2171557" cy="523220"/>
              </a:xfrm>
              <a:prstGeom prst="rect">
                <a:avLst/>
              </a:prstGeom>
              <a:blipFill>
                <a:blip r:embed="rId4"/>
                <a:stretch>
                  <a:fillRect l="-5618" t="-17647" r="-5337" b="-2823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2BD3759F-23A6-4102-AB80-6708F751C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4846" y="3142784"/>
                <a:ext cx="264207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0066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800" b="1" dirty="0"/>
                  <a:t>即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2800" b="1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sz="2800" b="1" dirty="0"/>
                  <a:t>不相关 </a:t>
                </a:r>
                <a:r>
                  <a:rPr lang="en-US" altLang="zh-CN" sz="2800" b="1" dirty="0"/>
                  <a:t>.</a:t>
                </a:r>
              </a:p>
            </p:txBody>
          </p:sp>
        </mc:Choice>
        <mc:Fallback xmlns=""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2BD3759F-23A6-4102-AB80-6708F751C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54846" y="3142784"/>
                <a:ext cx="2642070" cy="523220"/>
              </a:xfrm>
              <a:prstGeom prst="rect">
                <a:avLst/>
              </a:prstGeom>
              <a:blipFill>
                <a:blip r:embed="rId5"/>
                <a:stretch>
                  <a:fillRect l="-4147" t="-17647" r="-3917" b="-352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3EBDE54F-B83C-496E-A498-61563A7BC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3870" y="3904784"/>
                <a:ext cx="4628191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0066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800" b="1" dirty="0"/>
                  <a:t>但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sz="2800" b="1" dirty="0"/>
                  <a:t>与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2800" b="1" dirty="0"/>
                  <a:t>有严格的函数关系，</a:t>
                </a:r>
              </a:p>
            </p:txBody>
          </p:sp>
        </mc:Choice>
        <mc:Fallback xmlns="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3EBDE54F-B83C-496E-A498-61563A7BCF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3870" y="3904784"/>
                <a:ext cx="4628191" cy="523220"/>
              </a:xfrm>
              <a:prstGeom prst="rect">
                <a:avLst/>
              </a:prstGeom>
              <a:blipFill>
                <a:blip r:embed="rId6"/>
                <a:stretch>
                  <a:fillRect l="-2503" t="-17647" r="-2372" b="-2823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9">
                <a:extLst>
                  <a:ext uri="{FF2B5EF4-FFF2-40B4-BE49-F238E27FC236}">
                    <a16:creationId xmlns:a16="http://schemas.microsoft.com/office/drawing/2014/main" id="{5E4E2049-8203-4FAB-B742-611BD2B27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3870" y="4636622"/>
                <a:ext cx="264207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000066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zh-CN" altLang="en-US" sz="2800" b="1" dirty="0"/>
                  <a:t>即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2800" b="1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sz="2800" b="1" dirty="0"/>
                  <a:t>不独立 </a:t>
                </a:r>
                <a:r>
                  <a:rPr lang="en-US" altLang="zh-CN" sz="2800" b="1" dirty="0"/>
                  <a:t>.</a:t>
                </a:r>
              </a:p>
            </p:txBody>
          </p:sp>
        </mc:Choice>
        <mc:Fallback xmlns="">
          <p:sp>
            <p:nvSpPr>
              <p:cNvPr id="12" name="Rectangle 9">
                <a:extLst>
                  <a:ext uri="{FF2B5EF4-FFF2-40B4-BE49-F238E27FC236}">
                    <a16:creationId xmlns:a16="http://schemas.microsoft.com/office/drawing/2014/main" id="{5E4E2049-8203-4FAB-B742-611BD2B27F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3870" y="4636622"/>
                <a:ext cx="2642070" cy="523220"/>
              </a:xfrm>
              <a:prstGeom prst="rect">
                <a:avLst/>
              </a:prstGeom>
              <a:blipFill>
                <a:blip r:embed="rId7"/>
                <a:stretch>
                  <a:fillRect l="-4388" t="-16471" r="-3926" b="-352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1">
            <a:extLst>
              <a:ext uri="{FF2B5EF4-FFF2-40B4-BE49-F238E27FC236}">
                <a16:creationId xmlns:a16="http://schemas.microsoft.com/office/drawing/2014/main" id="{5E48A11B-8ACE-4C33-B7EC-5D368CF2B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829" y="1655233"/>
            <a:ext cx="19875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2800" b="1" dirty="0"/>
              <a:t>不难求得，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2">
                <a:extLst>
                  <a:ext uri="{FF2B5EF4-FFF2-40B4-BE49-F238E27FC236}">
                    <a16:creationId xmlns:a16="http://schemas.microsoft.com/office/drawing/2014/main" id="{0B8743A2-279A-4F52-86BB-549E3B01A4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5489" y="2258712"/>
                <a:ext cx="278268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𝑪𝒐𝒗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800" b="1" dirty="0"/>
                  <a:t>，</a:t>
                </a:r>
              </a:p>
            </p:txBody>
          </p:sp>
        </mc:Choice>
        <mc:Fallback xmlns="">
          <p:sp>
            <p:nvSpPr>
              <p:cNvPr id="15" name="Rectangle 12">
                <a:extLst>
                  <a:ext uri="{FF2B5EF4-FFF2-40B4-BE49-F238E27FC236}">
                    <a16:creationId xmlns:a16="http://schemas.microsoft.com/office/drawing/2014/main" id="{0B8743A2-279A-4F52-86BB-549E3B01A4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65489" y="2258712"/>
                <a:ext cx="2782685" cy="523220"/>
              </a:xfrm>
              <a:prstGeom prst="rect">
                <a:avLst/>
              </a:prstGeom>
              <a:blipFill>
                <a:blip r:embed="rId8"/>
                <a:stretch>
                  <a:fillRect t="-17647" r="-3947" b="-2823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81181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/>
      <p:bldP spid="10" grpId="0" autoUpdateAnimBg="0"/>
      <p:bldP spid="11" grpId="0" autoUpdateAnimBg="0"/>
      <p:bldP spid="12" grpId="0" autoUpdateAnimBg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2782838" y="182319"/>
            <a:ext cx="939612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341066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协方差及相关系数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EEA3151-A785-4536-8FAA-6C847C3D0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942305"/>
            <a:ext cx="34788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a typeface="黑体" pitchFamily="2" charset="-122"/>
              </a:rPr>
              <a:t>4. </a:t>
            </a:r>
            <a:r>
              <a:rPr lang="zh-CN" altLang="en-US" sz="3200" b="1">
                <a:ea typeface="黑体" pitchFamily="2" charset="-122"/>
              </a:rPr>
              <a:t>相关系数的性质</a:t>
            </a:r>
            <a:endParaRPr lang="zh-CN" altLang="en-US" sz="3200" b="1" u="sng">
              <a:ea typeface="黑体" pitchFamily="2" charset="-122"/>
            </a:endParaRP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7B61CC48-15D2-495A-991D-9E766B13AD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543526"/>
              </p:ext>
            </p:extLst>
          </p:nvPr>
        </p:nvGraphicFramePr>
        <p:xfrm>
          <a:off x="1393825" y="1747838"/>
          <a:ext cx="1728000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4" imgW="761760" imgH="253800" progId="Equation.DSMT4">
                  <p:embed/>
                </p:oleObj>
              </mc:Choice>
              <mc:Fallback>
                <p:oleObj name="Equation" r:id="rId4" imgW="761760" imgH="253800" progId="Equation.DSMT4">
                  <p:embed/>
                  <p:pic>
                    <p:nvPicPr>
                      <p:cNvPr id="1392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825" y="1747838"/>
                        <a:ext cx="1728000" cy="57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5A13FD39-5952-4469-B926-B6764DAD79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585094"/>
              </p:ext>
            </p:extLst>
          </p:nvPr>
        </p:nvGraphicFramePr>
        <p:xfrm>
          <a:off x="1342678" y="2551152"/>
          <a:ext cx="9100095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6" imgW="3987720" imgH="253800" progId="Equation.DSMT4">
                  <p:embed/>
                </p:oleObj>
              </mc:Choice>
              <mc:Fallback>
                <p:oleObj name="Equation" r:id="rId6" imgW="3987720" imgH="253800" progId="Equation.DSMT4">
                  <p:embed/>
                  <p:pic>
                    <p:nvPicPr>
                      <p:cNvPr id="1392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2678" y="2551152"/>
                        <a:ext cx="9100095" cy="57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>
            <a:extLst>
              <a:ext uri="{FF2B5EF4-FFF2-40B4-BE49-F238E27FC236}">
                <a16:creationId xmlns:a16="http://schemas.microsoft.com/office/drawing/2014/main" id="{0DA0AF1E-FD3B-453E-BBFD-4633CFDD2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63" y="3510880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itchFamily="2" charset="-122"/>
              </a:rPr>
              <a:t>证明</a:t>
            </a:r>
          </a:p>
        </p:txBody>
      </p:sp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EECC6E9F-C918-4C8B-9839-A5C82F1EEF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758819"/>
              </p:ext>
            </p:extLst>
          </p:nvPr>
        </p:nvGraphicFramePr>
        <p:xfrm>
          <a:off x="1918742" y="3521739"/>
          <a:ext cx="3996489" cy="68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8" imgW="1866600" imgH="304560" progId="Equation.DSMT4">
                  <p:embed/>
                </p:oleObj>
              </mc:Choice>
              <mc:Fallback>
                <p:oleObj name="Equation" r:id="rId8" imgW="1866600" imgH="304560" progId="Equation.DSMT4">
                  <p:embed/>
                  <p:pic>
                    <p:nvPicPr>
                      <p:cNvPr id="1392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8742" y="3521739"/>
                        <a:ext cx="3996489" cy="68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>
            <a:extLst>
              <a:ext uri="{FF2B5EF4-FFF2-40B4-BE49-F238E27FC236}">
                <a16:creationId xmlns:a16="http://schemas.microsoft.com/office/drawing/2014/main" id="{5607A671-7E83-4F4B-BDB8-F77E00D09D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134264"/>
              </p:ext>
            </p:extLst>
          </p:nvPr>
        </p:nvGraphicFramePr>
        <p:xfrm>
          <a:off x="3044917" y="4226409"/>
          <a:ext cx="2813685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10" imgW="1257120" imgH="241200" progId="Equation.DSMT4">
                  <p:embed/>
                </p:oleObj>
              </mc:Choice>
              <mc:Fallback>
                <p:oleObj name="Equation" r:id="rId10" imgW="1257120" imgH="241200" progId="Equation.DSMT4">
                  <p:embed/>
                  <p:pic>
                    <p:nvPicPr>
                      <p:cNvPr id="1392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4917" y="4226409"/>
                        <a:ext cx="2813685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>
            <a:extLst>
              <a:ext uri="{FF2B5EF4-FFF2-40B4-BE49-F238E27FC236}">
                <a16:creationId xmlns:a16="http://schemas.microsoft.com/office/drawing/2014/main" id="{EE559B7D-A5D3-46F6-9922-0205B162FB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659317"/>
              </p:ext>
            </p:extLst>
          </p:nvPr>
        </p:nvGraphicFramePr>
        <p:xfrm>
          <a:off x="3044917" y="4836834"/>
          <a:ext cx="1989477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12" imgW="888840" imgH="241200" progId="Equation.DSMT4">
                  <p:embed/>
                </p:oleObj>
              </mc:Choice>
              <mc:Fallback>
                <p:oleObj name="Equation" r:id="rId12" imgW="888840" imgH="241200" progId="Equation.DSMT4">
                  <p:embed/>
                  <p:pic>
                    <p:nvPicPr>
                      <p:cNvPr id="1392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4917" y="4836834"/>
                        <a:ext cx="1989477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>
            <a:extLst>
              <a:ext uri="{FF2B5EF4-FFF2-40B4-BE49-F238E27FC236}">
                <a16:creationId xmlns:a16="http://schemas.microsoft.com/office/drawing/2014/main" id="{943FBD49-D954-4FDB-A8B4-98C3540419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188746"/>
              </p:ext>
            </p:extLst>
          </p:nvPr>
        </p:nvGraphicFramePr>
        <p:xfrm>
          <a:off x="3044917" y="5523087"/>
          <a:ext cx="162000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14" imgW="761760" imgH="253800" progId="Equation.DSMT4">
                  <p:embed/>
                </p:oleObj>
              </mc:Choice>
              <mc:Fallback>
                <p:oleObj name="Equation" r:id="rId14" imgW="761760" imgH="253800" progId="Equation.DSMT4">
                  <p:embed/>
                  <p:pic>
                    <p:nvPicPr>
                      <p:cNvPr id="13927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4917" y="5523087"/>
                        <a:ext cx="1620000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149561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2782838" y="182319"/>
            <a:ext cx="939612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341066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协方差及相关系数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7A644AB1-1CFD-445F-A017-14CEE5A6F9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0636821"/>
              </p:ext>
            </p:extLst>
          </p:nvPr>
        </p:nvGraphicFramePr>
        <p:xfrm>
          <a:off x="1121200" y="948265"/>
          <a:ext cx="845100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4" imgW="3974760" imgH="253800" progId="Equation.DSMT4">
                  <p:embed/>
                </p:oleObj>
              </mc:Choice>
              <mc:Fallback>
                <p:oleObj name="Equation" r:id="rId4" imgW="3974760" imgH="253800" progId="Equation.DSMT4">
                  <p:embed/>
                  <p:pic>
                    <p:nvPicPr>
                      <p:cNvPr id="1402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1200" y="948265"/>
                        <a:ext cx="8451000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D9FA2149-1601-461B-9E91-A491E87C44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231623"/>
              </p:ext>
            </p:extLst>
          </p:nvPr>
        </p:nvGraphicFramePr>
        <p:xfrm>
          <a:off x="1452563" y="1755775"/>
          <a:ext cx="22669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6" imgW="1066680" imgH="253800" progId="Equation.DSMT4">
                  <p:embed/>
                </p:oleObj>
              </mc:Choice>
              <mc:Fallback>
                <p:oleObj name="Equation" r:id="rId6" imgW="1066680" imgH="253800" progId="Equation.DSMT4">
                  <p:embed/>
                  <p:pic>
                    <p:nvPicPr>
                      <p:cNvPr id="1402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563" y="1755775"/>
                        <a:ext cx="22669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549E3F78-6A89-4AF8-95B1-364557E2D3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42747"/>
              </p:ext>
            </p:extLst>
          </p:nvPr>
        </p:nvGraphicFramePr>
        <p:xfrm>
          <a:off x="3742016" y="2372070"/>
          <a:ext cx="6290768" cy="104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8" imgW="2984400" imgH="495000" progId="Equation.DSMT4">
                  <p:embed/>
                </p:oleObj>
              </mc:Choice>
              <mc:Fallback>
                <p:oleObj name="Equation" r:id="rId8" imgW="2984400" imgH="495000" progId="Equation.DSMT4">
                  <p:embed/>
                  <p:pic>
                    <p:nvPicPr>
                      <p:cNvPr id="1402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2016" y="2372070"/>
                        <a:ext cx="6290768" cy="104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42940A4B-6E72-4952-AB4A-7D0B8F117E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846981"/>
              </p:ext>
            </p:extLst>
          </p:nvPr>
        </p:nvGraphicFramePr>
        <p:xfrm>
          <a:off x="3759200" y="3556083"/>
          <a:ext cx="325000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10" imgW="1587240" imgH="228600" progId="Equation.DSMT4">
                  <p:embed/>
                </p:oleObj>
              </mc:Choice>
              <mc:Fallback>
                <p:oleObj name="Equation" r:id="rId10" imgW="1587240" imgH="228600" progId="Equation.DSMT4">
                  <p:embed/>
                  <p:pic>
                    <p:nvPicPr>
                      <p:cNvPr id="1402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0" y="3556083"/>
                        <a:ext cx="3250000" cy="4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>
            <a:extLst>
              <a:ext uri="{FF2B5EF4-FFF2-40B4-BE49-F238E27FC236}">
                <a16:creationId xmlns:a16="http://schemas.microsoft.com/office/drawing/2014/main" id="{1B4AE7BD-B4F7-461B-9CCD-C751A7A4E0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407547"/>
              </p:ext>
            </p:extLst>
          </p:nvPr>
        </p:nvGraphicFramePr>
        <p:xfrm>
          <a:off x="4118608" y="4125589"/>
          <a:ext cx="2916000" cy="477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12" imgW="1396800" imgH="228600" progId="Equation.DSMT4">
                  <p:embed/>
                </p:oleObj>
              </mc:Choice>
              <mc:Fallback>
                <p:oleObj name="Equation" r:id="rId12" imgW="1396800" imgH="228600" progId="Equation.DSMT4">
                  <p:embed/>
                  <p:pic>
                    <p:nvPicPr>
                      <p:cNvPr id="1402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8608" y="4125589"/>
                        <a:ext cx="2916000" cy="477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9">
            <a:extLst>
              <a:ext uri="{FF2B5EF4-FFF2-40B4-BE49-F238E27FC236}">
                <a16:creationId xmlns:a16="http://schemas.microsoft.com/office/drawing/2014/main" id="{673281C4-C41E-4DE0-9BCE-658132F1C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653136"/>
            <a:ext cx="2348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由方差性质知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DDF2BA47-2065-4866-AE87-5DEBA772EA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733827"/>
              </p:ext>
            </p:extLst>
          </p:nvPr>
        </p:nvGraphicFramePr>
        <p:xfrm>
          <a:off x="5866341" y="5492496"/>
          <a:ext cx="330400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14" imgW="1498320" imgH="228600" progId="Equation.DSMT4">
                  <p:embed/>
                </p:oleObj>
              </mc:Choice>
              <mc:Fallback>
                <p:oleObj name="Equation" r:id="rId14" imgW="1498320" imgH="228600" progId="Equation.DSMT4">
                  <p:embed/>
                  <p:pic>
                    <p:nvPicPr>
                      <p:cNvPr id="14029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6341" y="5492496"/>
                        <a:ext cx="3304000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A88EA4D3-8857-4571-B94D-94C4AE1D97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541544"/>
              </p:ext>
            </p:extLst>
          </p:nvPr>
        </p:nvGraphicFramePr>
        <p:xfrm>
          <a:off x="3742017" y="1762903"/>
          <a:ext cx="3581049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16" imgW="1714320" imgH="241200" progId="Equation.DSMT4">
                  <p:embed/>
                </p:oleObj>
              </mc:Choice>
              <mc:Fallback>
                <p:oleObj name="Equation" r:id="rId16" imgW="1714320" imgH="241200" progId="Equation.DSMT4">
                  <p:embed/>
                  <p:pic>
                    <p:nvPicPr>
                      <p:cNvPr id="14030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2017" y="1762903"/>
                        <a:ext cx="3581049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FF0AA795-7993-4A68-B90F-92151DB83E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067362"/>
              </p:ext>
            </p:extLst>
          </p:nvPr>
        </p:nvGraphicFramePr>
        <p:xfrm>
          <a:off x="2252663" y="5475561"/>
          <a:ext cx="358400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18" imgW="1625400" imgH="228600" progId="Equation.DSMT4">
                  <p:embed/>
                </p:oleObj>
              </mc:Choice>
              <mc:Fallback>
                <p:oleObj name="Equation" r:id="rId18" imgW="1625400" imgH="228600" progId="Equation.DSMT4">
                  <p:embed/>
                  <p:pic>
                    <p:nvPicPr>
                      <p:cNvPr id="14030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3" y="5475561"/>
                        <a:ext cx="3584000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139565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2782838" y="182319"/>
            <a:ext cx="939612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341066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协方差及相关系数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D890A757-20FD-4DB7-8640-C1468C7357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278439"/>
              </p:ext>
            </p:extLst>
          </p:nvPr>
        </p:nvGraphicFramePr>
        <p:xfrm>
          <a:off x="800100" y="859755"/>
          <a:ext cx="380800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4" imgW="1726920" imgH="228600" progId="Equation.DSMT4">
                  <p:embed/>
                </p:oleObj>
              </mc:Choice>
              <mc:Fallback>
                <p:oleObj name="Equation" r:id="rId4" imgW="1726920" imgH="228600" progId="Equation.DSMT4">
                  <p:embed/>
                  <p:pic>
                    <p:nvPicPr>
                      <p:cNvPr id="1413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859755"/>
                        <a:ext cx="3808000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8C106F0E-AD4A-4A14-83F3-6B713665CB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131134"/>
              </p:ext>
            </p:extLst>
          </p:nvPr>
        </p:nvGraphicFramePr>
        <p:xfrm>
          <a:off x="800100" y="1642691"/>
          <a:ext cx="262600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6" imgW="1282680" imgH="228600" progId="Equation.DSMT4">
                  <p:embed/>
                </p:oleObj>
              </mc:Choice>
              <mc:Fallback>
                <p:oleObj name="Equation" r:id="rId6" imgW="1282680" imgH="228600" progId="Equation.DSMT4">
                  <p:embed/>
                  <p:pic>
                    <p:nvPicPr>
                      <p:cNvPr id="1413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1642691"/>
                        <a:ext cx="2626000" cy="4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F2DD48ED-D587-4260-8923-92F53E5DD6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15888"/>
              </p:ext>
            </p:extLst>
          </p:nvPr>
        </p:nvGraphicFramePr>
        <p:xfrm>
          <a:off x="800100" y="2946501"/>
          <a:ext cx="3807000" cy="4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8" imgW="1790640" imgH="228600" progId="Equation.DSMT4">
                  <p:embed/>
                </p:oleObj>
              </mc:Choice>
              <mc:Fallback>
                <p:oleObj name="Equation" r:id="rId8" imgW="1790640" imgH="228600" progId="Equation.DSMT4">
                  <p:embed/>
                  <p:pic>
                    <p:nvPicPr>
                      <p:cNvPr id="1413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2946501"/>
                        <a:ext cx="3807000" cy="4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>
            <a:extLst>
              <a:ext uri="{FF2B5EF4-FFF2-40B4-BE49-F238E27FC236}">
                <a16:creationId xmlns:a16="http://schemas.microsoft.com/office/drawing/2014/main" id="{659F3D1A-5C2E-4E12-A007-2CE271508F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698950"/>
              </p:ext>
            </p:extLst>
          </p:nvPr>
        </p:nvGraphicFramePr>
        <p:xfrm>
          <a:off x="5195478" y="3619769"/>
          <a:ext cx="3348000" cy="6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10" imgW="1574640" imgH="304560" progId="Equation.DSMT4">
                  <p:embed/>
                </p:oleObj>
              </mc:Choice>
              <mc:Fallback>
                <p:oleObj name="Equation" r:id="rId10" imgW="1574640" imgH="304560" progId="Equation.DSMT4">
                  <p:embed/>
                  <p:pic>
                    <p:nvPicPr>
                      <p:cNvPr id="14132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5478" y="3619769"/>
                        <a:ext cx="3348000" cy="6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>
            <a:extLst>
              <a:ext uri="{FF2B5EF4-FFF2-40B4-BE49-F238E27FC236}">
                <a16:creationId xmlns:a16="http://schemas.microsoft.com/office/drawing/2014/main" id="{2A5325A8-9A6A-43BA-A308-3F29C73CA5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670129"/>
              </p:ext>
            </p:extLst>
          </p:nvPr>
        </p:nvGraphicFramePr>
        <p:xfrm>
          <a:off x="2131800" y="4395950"/>
          <a:ext cx="302400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12" imgW="1447560" imgH="241200" progId="Equation.DSMT4">
                  <p:embed/>
                </p:oleObj>
              </mc:Choice>
              <mc:Fallback>
                <p:oleObj name="Equation" r:id="rId12" imgW="1447560" imgH="241200" progId="Equation.DSMT4">
                  <p:embed/>
                  <p:pic>
                    <p:nvPicPr>
                      <p:cNvPr id="14132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1800" y="4395950"/>
                        <a:ext cx="3024000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>
            <a:extLst>
              <a:ext uri="{FF2B5EF4-FFF2-40B4-BE49-F238E27FC236}">
                <a16:creationId xmlns:a16="http://schemas.microsoft.com/office/drawing/2014/main" id="{8B2C5374-0B19-4351-B940-487046404D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5080645"/>
              </p:ext>
            </p:extLst>
          </p:nvPr>
        </p:nvGraphicFramePr>
        <p:xfrm>
          <a:off x="5141351" y="4395950"/>
          <a:ext cx="2148634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14" imgW="1028520" imgH="241200" progId="Equation.DSMT4">
                  <p:embed/>
                </p:oleObj>
              </mc:Choice>
              <mc:Fallback>
                <p:oleObj name="Equation" r:id="rId14" imgW="1028520" imgH="241200" progId="Equation.DSMT4">
                  <p:embed/>
                  <p:pic>
                    <p:nvPicPr>
                      <p:cNvPr id="14132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351" y="4395950"/>
                        <a:ext cx="2148634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>
            <a:extLst>
              <a:ext uri="{FF2B5EF4-FFF2-40B4-BE49-F238E27FC236}">
                <a16:creationId xmlns:a16="http://schemas.microsoft.com/office/drawing/2014/main" id="{1BE666B2-67D3-4A15-9F89-8445B81032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404034"/>
              </p:ext>
            </p:extLst>
          </p:nvPr>
        </p:nvGraphicFramePr>
        <p:xfrm>
          <a:off x="800100" y="5019869"/>
          <a:ext cx="162000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Equation" r:id="rId16" imgW="761760" imgH="253800" progId="Equation.DSMT4">
                  <p:embed/>
                </p:oleObj>
              </mc:Choice>
              <mc:Fallback>
                <p:oleObj name="Equation" r:id="rId16" imgW="761760" imgH="253800" progId="Equation.DSMT4">
                  <p:embed/>
                  <p:pic>
                    <p:nvPicPr>
                      <p:cNvPr id="1413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5019869"/>
                        <a:ext cx="1620000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>
            <a:extLst>
              <a:ext uri="{FF2B5EF4-FFF2-40B4-BE49-F238E27FC236}">
                <a16:creationId xmlns:a16="http://schemas.microsoft.com/office/drawing/2014/main" id="{7C30F390-7372-4AC8-965B-4EC4028260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378995"/>
              </p:ext>
            </p:extLst>
          </p:nvPr>
        </p:nvGraphicFramePr>
        <p:xfrm>
          <a:off x="800100" y="2229767"/>
          <a:ext cx="4239000" cy="4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18" imgW="1993680" imgH="228600" progId="Equation.DSMT4">
                  <p:embed/>
                </p:oleObj>
              </mc:Choice>
              <mc:Fallback>
                <p:oleObj name="Equation" r:id="rId18" imgW="1993680" imgH="228600" progId="Equation.DSMT4">
                  <p:embed/>
                  <p:pic>
                    <p:nvPicPr>
                      <p:cNvPr id="14132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2229767"/>
                        <a:ext cx="4239000" cy="4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4">
            <a:extLst>
              <a:ext uri="{FF2B5EF4-FFF2-40B4-BE49-F238E27FC236}">
                <a16:creationId xmlns:a16="http://schemas.microsoft.com/office/drawing/2014/main" id="{4CB547F6-4D61-4FBC-A19D-4E8156AFE5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533577"/>
              </p:ext>
            </p:extLst>
          </p:nvPr>
        </p:nvGraphicFramePr>
        <p:xfrm>
          <a:off x="3574926" y="1645252"/>
          <a:ext cx="377000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20" imgW="1841400" imgH="228600" progId="Equation.DSMT4">
                  <p:embed/>
                </p:oleObj>
              </mc:Choice>
              <mc:Fallback>
                <p:oleObj name="Equation" r:id="rId20" imgW="1841400" imgH="228600" progId="Equation.DSMT4">
                  <p:embed/>
                  <p:pic>
                    <p:nvPicPr>
                      <p:cNvPr id="14132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4926" y="1645252"/>
                        <a:ext cx="3770000" cy="4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7">
            <a:extLst>
              <a:ext uri="{FF2B5EF4-FFF2-40B4-BE49-F238E27FC236}">
                <a16:creationId xmlns:a16="http://schemas.microsoft.com/office/drawing/2014/main" id="{71F16A1C-7E26-4200-A124-F81E273C0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405" y="3616713"/>
            <a:ext cx="9064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/>
              <a:t>故有</a:t>
            </a:r>
          </a:p>
        </p:txBody>
      </p:sp>
      <p:graphicFrame>
        <p:nvGraphicFramePr>
          <p:cNvPr id="17" name="Object 15">
            <a:extLst>
              <a:ext uri="{FF2B5EF4-FFF2-40B4-BE49-F238E27FC236}">
                <a16:creationId xmlns:a16="http://schemas.microsoft.com/office/drawing/2014/main" id="{9C085F56-0BE5-4D0A-BCCB-29B96F03D1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805613"/>
              </p:ext>
            </p:extLst>
          </p:nvPr>
        </p:nvGraphicFramePr>
        <p:xfrm>
          <a:off x="1811600" y="3624818"/>
          <a:ext cx="3672000" cy="4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22" imgW="1726920" imgH="228600" progId="Equation.DSMT4">
                  <p:embed/>
                </p:oleObj>
              </mc:Choice>
              <mc:Fallback>
                <p:oleObj name="Equation" r:id="rId22" imgW="1726920" imgH="228600" progId="Equation.DSMT4">
                  <p:embed/>
                  <p:pic>
                    <p:nvPicPr>
                      <p:cNvPr id="14132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lum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600" y="3624818"/>
                        <a:ext cx="3672000" cy="4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231884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2681184" y="188640"/>
            <a:ext cx="939612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341066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协方差及相关系数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60F405B0-7736-462F-BE0A-D18AF2985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000918"/>
            <a:ext cx="184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4000" b="1">
              <a:ea typeface="黑体" pitchFamily="2" charset="-122"/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996CE336-7483-4710-B6F5-57B855057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918" y="908843"/>
            <a:ext cx="7848600" cy="76944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latin typeface="黑体" pitchFamily="49" charset="-122"/>
                <a:ea typeface="黑体" pitchFamily="49" charset="-122"/>
              </a:rPr>
              <a:t>三、小结</a:t>
            </a: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63978BE9-2D80-4A30-8BF9-60E83D610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105" y="1943527"/>
            <a:ext cx="34804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3200" b="1" dirty="0"/>
              <a:t>协方差和相关系数</a:t>
            </a:r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70F1FE9D-51C3-4681-9F1B-5747290DD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662" y="2708920"/>
            <a:ext cx="10369128" cy="600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/>
              <a:t>相关系数是刻划两个变量间线性相关程度的一个重要的数字特征</a:t>
            </a:r>
            <a:r>
              <a:rPr lang="en-US" altLang="zh-CN" sz="2800" b="1" dirty="0"/>
              <a:t>.</a:t>
            </a:r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D28871B1-1E66-4F01-AFF5-EA1B11ACA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638" y="3573016"/>
            <a:ext cx="53303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/>
              <a:t>注意独立与不相关并不是等价的</a:t>
            </a:r>
            <a:r>
              <a:rPr lang="en-US" altLang="zh-CN" sz="28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908153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utoUpdateAnimBg="0"/>
      <p:bldP spid="21" grpId="0" autoUpdateAnimBg="0"/>
      <p:bldP spid="2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>
          <a:xfrm>
            <a:off x="0" y="-1"/>
            <a:ext cx="12192000" cy="1702191"/>
          </a:xfrm>
          <a:prstGeom prst="rect">
            <a:avLst/>
          </a:pr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TextBox 59"/>
          <p:cNvSpPr>
            <a:spLocks noChangeArrowheads="1"/>
          </p:cNvSpPr>
          <p:nvPr/>
        </p:nvSpPr>
        <p:spPr bwMode="auto">
          <a:xfrm flipH="1">
            <a:off x="3287689" y="692696"/>
            <a:ext cx="561662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目录  </a:t>
            </a:r>
            <a:r>
              <a:rPr lang="en-US" altLang="zh-CN" sz="40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CONTENTS</a:t>
            </a:r>
            <a:endParaRPr lang="en-US" altLang="zh-CN" sz="4000" b="1" spc="3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方正兰亭黑_GBK" pitchFamily="2" charset="-122"/>
            </a:endParaRPr>
          </a:p>
        </p:txBody>
      </p:sp>
      <p:sp>
        <p:nvSpPr>
          <p:cNvPr id="100" name="Rectangle 3">
            <a:extLst>
              <a:ext uri="{FF2B5EF4-FFF2-40B4-BE49-F238E27FC236}">
                <a16:creationId xmlns:a16="http://schemas.microsoft.com/office/drawing/2014/main" id="{C9BB1A0D-28D8-469F-8DCA-4C223DF9D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406" y="3048000"/>
            <a:ext cx="7086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二、相关系数的意义</a:t>
            </a:r>
          </a:p>
        </p:txBody>
      </p:sp>
      <p:sp>
        <p:nvSpPr>
          <p:cNvPr id="101" name="Rectangle 4">
            <a:extLst>
              <a:ext uri="{FF2B5EF4-FFF2-40B4-BE49-F238E27FC236}">
                <a16:creationId xmlns:a16="http://schemas.microsoft.com/office/drawing/2014/main" id="{835DA3E7-F9CF-4CBA-929D-7D9885B95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406" y="3783014"/>
            <a:ext cx="6396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三、小结</a:t>
            </a:r>
          </a:p>
        </p:txBody>
      </p:sp>
      <p:sp>
        <p:nvSpPr>
          <p:cNvPr id="194" name="Rectangle 5">
            <a:extLst>
              <a:ext uri="{FF2B5EF4-FFF2-40B4-BE49-F238E27FC236}">
                <a16:creationId xmlns:a16="http://schemas.microsoft.com/office/drawing/2014/main" id="{2303F83B-09AE-498E-91A9-7041CF08A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406" y="2286000"/>
            <a:ext cx="75803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一、协</a:t>
            </a:r>
            <a:r>
              <a:rPr lang="zh-CN" altLang="en-US" sz="3200" b="1" dirty="0">
                <a:ea typeface="黑体" pitchFamily="2" charset="-122"/>
              </a:rPr>
              <a:t>方差与相关系数的概念及性质</a:t>
            </a:r>
            <a:endParaRPr kumimoji="1"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6" name="AutoShape 10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7D5EAC3A-86F8-4E11-BF0E-21A836340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2806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88430740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2782838" y="182319"/>
            <a:ext cx="939612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341066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协方差及相关系数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48" name="Text Box 20">
            <a:extLst>
              <a:ext uri="{FF2B5EF4-FFF2-40B4-BE49-F238E27FC236}">
                <a16:creationId xmlns:a16="http://schemas.microsoft.com/office/drawing/2014/main" id="{9E3185ED-9986-4CB2-B82E-21BA51C2A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1772915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1. </a:t>
            </a:r>
            <a:r>
              <a:rPr lang="zh-CN" altLang="en-US" sz="2800" b="1"/>
              <a:t>概念的引入</a:t>
            </a:r>
            <a:endParaRPr lang="zh-CN" altLang="en-US" sz="2800" b="1">
              <a:ea typeface="黑体" pitchFamily="2" charset="-122"/>
            </a:endParaRPr>
          </a:p>
        </p:txBody>
      </p:sp>
      <p:graphicFrame>
        <p:nvGraphicFramePr>
          <p:cNvPr id="49" name="Object 21">
            <a:extLst>
              <a:ext uri="{FF2B5EF4-FFF2-40B4-BE49-F238E27FC236}">
                <a16:creationId xmlns:a16="http://schemas.microsoft.com/office/drawing/2014/main" id="{AA6E1B84-AA82-447C-ACCF-DC1A166CBD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350101"/>
              </p:ext>
            </p:extLst>
          </p:nvPr>
        </p:nvGraphicFramePr>
        <p:xfrm>
          <a:off x="1187266" y="2476530"/>
          <a:ext cx="5366117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2298600" imgH="215640" progId="Equation.DSMT4">
                  <p:embed/>
                </p:oleObj>
              </mc:Choice>
              <mc:Fallback>
                <p:oleObj name="Equation" r:id="rId4" imgW="2298600" imgH="215640" progId="Equation.DSMT4">
                  <p:embed/>
                  <p:pic>
                    <p:nvPicPr>
                      <p:cNvPr id="9832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266" y="2476530"/>
                        <a:ext cx="5366117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22">
            <a:extLst>
              <a:ext uri="{FF2B5EF4-FFF2-40B4-BE49-F238E27FC236}">
                <a16:creationId xmlns:a16="http://schemas.microsoft.com/office/drawing/2014/main" id="{BAB98127-E156-460F-8C8D-4A1E838C10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055406"/>
              </p:ext>
            </p:extLst>
          </p:nvPr>
        </p:nvGraphicFramePr>
        <p:xfrm>
          <a:off x="2854846" y="3203575"/>
          <a:ext cx="386100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1676160" imgH="203040" progId="Equation.DSMT4">
                  <p:embed/>
                </p:oleObj>
              </mc:Choice>
              <mc:Fallback>
                <p:oleObj name="Equation" r:id="rId6" imgW="1676160" imgH="203040" progId="Equation.DSMT4">
                  <p:embed/>
                  <p:pic>
                    <p:nvPicPr>
                      <p:cNvPr id="9832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846" y="3203575"/>
                        <a:ext cx="3861000" cy="4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23">
            <a:extLst>
              <a:ext uri="{FF2B5EF4-FFF2-40B4-BE49-F238E27FC236}">
                <a16:creationId xmlns:a16="http://schemas.microsoft.com/office/drawing/2014/main" id="{857FD213-2398-4721-B1A2-CF4450B6CD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35032"/>
              </p:ext>
            </p:extLst>
          </p:nvPr>
        </p:nvGraphicFramePr>
        <p:xfrm>
          <a:off x="1187266" y="3868647"/>
          <a:ext cx="4921408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8" imgW="2108160" imgH="215640" progId="Equation.DSMT4">
                  <p:embed/>
                </p:oleObj>
              </mc:Choice>
              <mc:Fallback>
                <p:oleObj name="Equation" r:id="rId8" imgW="2108160" imgH="215640" progId="Equation.DSMT4">
                  <p:embed/>
                  <p:pic>
                    <p:nvPicPr>
                      <p:cNvPr id="9832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266" y="3868647"/>
                        <a:ext cx="4921408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24">
            <a:extLst>
              <a:ext uri="{FF2B5EF4-FFF2-40B4-BE49-F238E27FC236}">
                <a16:creationId xmlns:a16="http://schemas.microsoft.com/office/drawing/2014/main" id="{3E9542AA-FA0F-47D9-811D-B10BB4D463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643034"/>
              </p:ext>
            </p:extLst>
          </p:nvPr>
        </p:nvGraphicFramePr>
        <p:xfrm>
          <a:off x="2994025" y="4714875"/>
          <a:ext cx="201825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10" imgW="876240" imgH="203040" progId="Equation.DSMT4">
                  <p:embed/>
                </p:oleObj>
              </mc:Choice>
              <mc:Fallback>
                <p:oleObj name="Equation" r:id="rId10" imgW="876240" imgH="203040" progId="Equation.DSMT4">
                  <p:embed/>
                  <p:pic>
                    <p:nvPicPr>
                      <p:cNvPr id="9832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025" y="4714875"/>
                        <a:ext cx="2018250" cy="4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Rectangle 32">
            <a:extLst>
              <a:ext uri="{FF2B5EF4-FFF2-40B4-BE49-F238E27FC236}">
                <a16:creationId xmlns:a16="http://schemas.microsoft.com/office/drawing/2014/main" id="{D283103C-01F5-4235-911C-A5C99BEBF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942082"/>
            <a:ext cx="7982272" cy="64633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>
                <a:latin typeface="黑体" pitchFamily="49" charset="-122"/>
                <a:ea typeface="黑体" pitchFamily="49" charset="-122"/>
              </a:rPr>
              <a:t>一、协方差与相关系数的概念及性质  </a:t>
            </a:r>
            <a:endParaRPr lang="zh-CN" altLang="en-US" sz="36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06176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2782838" y="182319"/>
            <a:ext cx="939612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341066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协方差及相关系数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15">
            <a:extLst>
              <a:ext uri="{FF2B5EF4-FFF2-40B4-BE49-F238E27FC236}">
                <a16:creationId xmlns:a16="http://schemas.microsoft.com/office/drawing/2014/main" id="{101D68B7-B470-47D4-8AF8-BB8F783F59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545923"/>
              </p:ext>
            </p:extLst>
          </p:nvPr>
        </p:nvGraphicFramePr>
        <p:xfrm>
          <a:off x="2054046" y="1856112"/>
          <a:ext cx="4629147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2082600" imgH="228600" progId="Equation.DSMT4">
                  <p:embed/>
                </p:oleObj>
              </mc:Choice>
              <mc:Fallback>
                <p:oleObj name="Equation" r:id="rId4" imgW="2082600" imgH="228600" progId="Equation.DSMT4">
                  <p:embed/>
                  <p:pic>
                    <p:nvPicPr>
                      <p:cNvPr id="9934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046" y="1856112"/>
                        <a:ext cx="4629147" cy="54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8">
            <a:extLst>
              <a:ext uri="{FF2B5EF4-FFF2-40B4-BE49-F238E27FC236}">
                <a16:creationId xmlns:a16="http://schemas.microsoft.com/office/drawing/2014/main" id="{628E16ED-67D9-4287-A095-2C754E419C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784165"/>
              </p:ext>
            </p:extLst>
          </p:nvPr>
        </p:nvGraphicFramePr>
        <p:xfrm>
          <a:off x="7310822" y="2697281"/>
          <a:ext cx="432900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6" imgW="1879560" imgH="203040" progId="Equation.DSMT4">
                  <p:embed/>
                </p:oleObj>
              </mc:Choice>
              <mc:Fallback>
                <p:oleObj name="Equation" r:id="rId6" imgW="1879560" imgH="203040" progId="Equation.DSMT4">
                  <p:embed/>
                  <p:pic>
                    <p:nvPicPr>
                      <p:cNvPr id="9934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0822" y="2697281"/>
                        <a:ext cx="4329000" cy="4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0">
            <a:extLst>
              <a:ext uri="{FF2B5EF4-FFF2-40B4-BE49-F238E27FC236}">
                <a16:creationId xmlns:a16="http://schemas.microsoft.com/office/drawing/2014/main" id="{BA7D9743-9CFA-4425-B712-652365D622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892868"/>
              </p:ext>
            </p:extLst>
          </p:nvPr>
        </p:nvGraphicFramePr>
        <p:xfrm>
          <a:off x="2054046" y="2645415"/>
          <a:ext cx="5307000" cy="52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8" imgW="2323800" imgH="228600" progId="Equation.DSMT4">
                  <p:embed/>
                </p:oleObj>
              </mc:Choice>
              <mc:Fallback>
                <p:oleObj name="Equation" r:id="rId8" imgW="2323800" imgH="228600" progId="Equation.DSMT4">
                  <p:embed/>
                  <p:pic>
                    <p:nvPicPr>
                      <p:cNvPr id="9934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046" y="2645415"/>
                        <a:ext cx="5307000" cy="52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E7C83711-498A-4741-89DD-9CD05C44F7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619310"/>
              </p:ext>
            </p:extLst>
          </p:nvPr>
        </p:nvGraphicFramePr>
        <p:xfrm>
          <a:off x="604294" y="980728"/>
          <a:ext cx="5770289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10" imgW="2590560" imgH="355320" progId="Equation.DSMT4">
                  <p:embed/>
                </p:oleObj>
              </mc:Choice>
              <mc:Fallback>
                <p:oleObj name="Equation" r:id="rId10" imgW="2590560" imgH="35532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4294" y="980728"/>
                        <a:ext cx="5770289" cy="79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7">
            <a:extLst>
              <a:ext uri="{FF2B5EF4-FFF2-40B4-BE49-F238E27FC236}">
                <a16:creationId xmlns:a16="http://schemas.microsoft.com/office/drawing/2014/main" id="{F9B34E09-66F8-4E69-A899-6D00E05852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957853"/>
              </p:ext>
            </p:extLst>
          </p:nvPr>
        </p:nvGraphicFramePr>
        <p:xfrm>
          <a:off x="2054046" y="3398519"/>
          <a:ext cx="675675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2" imgW="2933640" imgH="203040" progId="Equation.DSMT4">
                  <p:embed/>
                </p:oleObj>
              </mc:Choice>
              <mc:Fallback>
                <p:oleObj name="Equation" r:id="rId12" imgW="2933640" imgH="203040" progId="Equation.DSMT4">
                  <p:embed/>
                  <p:pic>
                    <p:nvPicPr>
                      <p:cNvPr id="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046" y="3398519"/>
                        <a:ext cx="6756750" cy="4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34">
            <a:extLst>
              <a:ext uri="{FF2B5EF4-FFF2-40B4-BE49-F238E27FC236}">
                <a16:creationId xmlns:a16="http://schemas.microsoft.com/office/drawing/2014/main" id="{98F84D4A-3C3B-4D55-B0A2-1210D0645488}"/>
              </a:ext>
            </a:extLst>
          </p:cNvPr>
          <p:cNvGrpSpPr>
            <a:grpSpLocks/>
          </p:cNvGrpSpPr>
          <p:nvPr/>
        </p:nvGrpSpPr>
        <p:grpSpPr bwMode="auto">
          <a:xfrm>
            <a:off x="4776910" y="3381586"/>
            <a:ext cx="3889375" cy="1022350"/>
            <a:chOff x="2789" y="3113"/>
            <a:chExt cx="2450" cy="644"/>
          </a:xfrm>
        </p:grpSpPr>
        <p:sp>
          <p:nvSpPr>
            <p:cNvPr id="12" name="Rectangle 29">
              <a:extLst>
                <a:ext uri="{FF2B5EF4-FFF2-40B4-BE49-F238E27FC236}">
                  <a16:creationId xmlns:a16="http://schemas.microsoft.com/office/drawing/2014/main" id="{4385E777-8524-47B6-AB14-7BE7B35DE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0" y="3430"/>
              <a:ext cx="11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800" b="1">
                  <a:ea typeface="黑体" pitchFamily="2" charset="-122"/>
                </a:rPr>
                <a:t>协方差</a:t>
              </a:r>
            </a:p>
          </p:txBody>
        </p:sp>
        <p:sp>
          <p:nvSpPr>
            <p:cNvPr id="13" name="Rectangle 33">
              <a:extLst>
                <a:ext uri="{FF2B5EF4-FFF2-40B4-BE49-F238E27FC236}">
                  <a16:creationId xmlns:a16="http://schemas.microsoft.com/office/drawing/2014/main" id="{F26A9A3C-202A-4B2A-981F-584E320ED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3113"/>
              <a:ext cx="2450" cy="3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546464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2782838" y="182319"/>
            <a:ext cx="939612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341066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协方差及相关系数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E8D7616E-DC59-4ED2-818E-F47BF0A4CA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151664"/>
              </p:ext>
            </p:extLst>
          </p:nvPr>
        </p:nvGraphicFramePr>
        <p:xfrm>
          <a:off x="838622" y="1845016"/>
          <a:ext cx="10744855" cy="17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4254480" imgH="685800" progId="Equation.DSMT4">
                  <p:embed/>
                </p:oleObj>
              </mc:Choice>
              <mc:Fallback>
                <p:oleObj name="Equation" r:id="rId4" imgW="4254480" imgH="685800" progId="Equation.DSMT4">
                  <p:embed/>
                  <p:pic>
                    <p:nvPicPr>
                      <p:cNvPr id="1310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622" y="1845016"/>
                        <a:ext cx="10744855" cy="172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21">
            <a:extLst>
              <a:ext uri="{FF2B5EF4-FFF2-40B4-BE49-F238E27FC236}">
                <a16:creationId xmlns:a16="http://schemas.microsoft.com/office/drawing/2014/main" id="{BD50696D-1387-48DD-9D0D-F143E1898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1049883"/>
            <a:ext cx="18399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ea typeface="黑体" pitchFamily="2" charset="-122"/>
              </a:rPr>
              <a:t>2. </a:t>
            </a:r>
            <a:r>
              <a:rPr lang="zh-CN" altLang="en-US" sz="3200" b="1">
                <a:ea typeface="黑体" pitchFamily="2" charset="-122"/>
              </a:rPr>
              <a:t>定义</a:t>
            </a:r>
          </a:p>
        </p:txBody>
      </p:sp>
      <p:graphicFrame>
        <p:nvGraphicFramePr>
          <p:cNvPr id="8" name="Object 22">
            <a:extLst>
              <a:ext uri="{FF2B5EF4-FFF2-40B4-BE49-F238E27FC236}">
                <a16:creationId xmlns:a16="http://schemas.microsoft.com/office/drawing/2014/main" id="{861BCD8A-605F-494F-9FB4-AA9B00B2F4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835777"/>
              </p:ext>
            </p:extLst>
          </p:nvPr>
        </p:nvGraphicFramePr>
        <p:xfrm>
          <a:off x="1010399" y="3851027"/>
          <a:ext cx="104013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6" imgW="4012920" imgH="444240" progId="Equation.DSMT4">
                  <p:embed/>
                </p:oleObj>
              </mc:Choice>
              <mc:Fallback>
                <p:oleObj name="Equation" r:id="rId6" imgW="4012920" imgH="444240" progId="Equation.DSMT4">
                  <p:embed/>
                  <p:pic>
                    <p:nvPicPr>
                      <p:cNvPr id="13109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0399" y="3851027"/>
                        <a:ext cx="1040130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746731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2782838" y="182319"/>
            <a:ext cx="939612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341066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协方差及相关系数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278E55F4-4581-48DA-AAB5-019D02D8E3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84351"/>
              </p:ext>
            </p:extLst>
          </p:nvPr>
        </p:nvGraphicFramePr>
        <p:xfrm>
          <a:off x="1703389" y="2855229"/>
          <a:ext cx="6037785" cy="45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2705040" imgH="203040" progId="Equation.DSMT4">
                  <p:embed/>
                </p:oleObj>
              </mc:Choice>
              <mc:Fallback>
                <p:oleObj name="Equation" r:id="rId4" imgW="2705040" imgH="203040" progId="Equation.DSMT4">
                  <p:embed/>
                  <p:pic>
                    <p:nvPicPr>
                      <p:cNvPr id="132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9" y="2855229"/>
                        <a:ext cx="6037785" cy="45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AC1F63B9-26D5-4834-B4EA-3B45F07514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893289"/>
              </p:ext>
            </p:extLst>
          </p:nvPr>
        </p:nvGraphicFramePr>
        <p:xfrm>
          <a:off x="3682623" y="3507405"/>
          <a:ext cx="3993750" cy="45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6" imgW="1803240" imgH="203040" progId="Equation.DSMT4">
                  <p:embed/>
                </p:oleObj>
              </mc:Choice>
              <mc:Fallback>
                <p:oleObj name="Equation" r:id="rId6" imgW="1803240" imgH="203040" progId="Equation.DSMT4">
                  <p:embed/>
                  <p:pic>
                    <p:nvPicPr>
                      <p:cNvPr id="1320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2623" y="3507405"/>
                        <a:ext cx="3993750" cy="45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C816B24F-9BC7-45BF-81D9-1006059B7A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452321"/>
              </p:ext>
            </p:extLst>
          </p:nvPr>
        </p:nvGraphicFramePr>
        <p:xfrm>
          <a:off x="3695681" y="4149080"/>
          <a:ext cx="622283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8" imgW="279360" imgH="177480" progId="Equation.DSMT4">
                  <p:embed/>
                </p:oleObj>
              </mc:Choice>
              <mc:Fallback>
                <p:oleObj name="Equation" r:id="rId8" imgW="279360" imgH="177480" progId="Equation.DSMT4">
                  <p:embed/>
                  <p:pic>
                    <p:nvPicPr>
                      <p:cNvPr id="1321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681" y="4149080"/>
                        <a:ext cx="622283" cy="3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ED90F063-DA7B-4CD3-9599-B2D9BCD6C6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965688"/>
              </p:ext>
            </p:extLst>
          </p:nvPr>
        </p:nvGraphicFramePr>
        <p:xfrm>
          <a:off x="1707981" y="5301208"/>
          <a:ext cx="8240625" cy="45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10" imgW="3720960" imgH="203040" progId="Equation.DSMT4">
                  <p:embed/>
                </p:oleObj>
              </mc:Choice>
              <mc:Fallback>
                <p:oleObj name="Equation" r:id="rId10" imgW="3720960" imgH="203040" progId="Equation.DSMT4">
                  <p:embed/>
                  <p:pic>
                    <p:nvPicPr>
                      <p:cNvPr id="1321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7981" y="5301208"/>
                        <a:ext cx="8240625" cy="45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>
            <a:extLst>
              <a:ext uri="{FF2B5EF4-FFF2-40B4-BE49-F238E27FC236}">
                <a16:creationId xmlns:a16="http://schemas.microsoft.com/office/drawing/2014/main" id="{DE135B42-0F85-4448-85BB-1A7D66EA56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778704"/>
              </p:ext>
            </p:extLst>
          </p:nvPr>
        </p:nvGraphicFramePr>
        <p:xfrm>
          <a:off x="7724012" y="5942883"/>
          <a:ext cx="2306250" cy="45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12" imgW="1041120" imgH="203040" progId="Equation.DSMT4">
                  <p:embed/>
                </p:oleObj>
              </mc:Choice>
              <mc:Fallback>
                <p:oleObj name="Equation" r:id="rId12" imgW="1041120" imgH="203040" progId="Equation.DSMT4">
                  <p:embed/>
                  <p:pic>
                    <p:nvPicPr>
                      <p:cNvPr id="1321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4012" y="5942883"/>
                        <a:ext cx="2306250" cy="45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>
            <a:extLst>
              <a:ext uri="{FF2B5EF4-FFF2-40B4-BE49-F238E27FC236}">
                <a16:creationId xmlns:a16="http://schemas.microsoft.com/office/drawing/2014/main" id="{5E97BD5C-81DA-4212-A937-7F4F224654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627130"/>
              </p:ext>
            </p:extLst>
          </p:nvPr>
        </p:nvGraphicFramePr>
        <p:xfrm>
          <a:off x="3533387" y="5942883"/>
          <a:ext cx="4190625" cy="45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14" imgW="1892160" imgH="203040" progId="Equation.DSMT4">
                  <p:embed/>
                </p:oleObj>
              </mc:Choice>
              <mc:Fallback>
                <p:oleObj name="Equation" r:id="rId14" imgW="1892160" imgH="203040" progId="Equation.DSMT4">
                  <p:embed/>
                  <p:pic>
                    <p:nvPicPr>
                      <p:cNvPr id="13210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387" y="5942883"/>
                        <a:ext cx="4190625" cy="45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4">
            <a:extLst>
              <a:ext uri="{FF2B5EF4-FFF2-40B4-BE49-F238E27FC236}">
                <a16:creationId xmlns:a16="http://schemas.microsoft.com/office/drawing/2014/main" id="{31F35D56-9452-4DE9-96CE-2B67D88DF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188" y="815503"/>
            <a:ext cx="1676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 dirty="0">
                <a:ea typeface="黑体" pitchFamily="2" charset="-122"/>
              </a:rPr>
              <a:t>3. </a:t>
            </a:r>
            <a:r>
              <a:rPr lang="zh-CN" altLang="en-US" sz="3200" b="1" dirty="0">
                <a:ea typeface="黑体" pitchFamily="2" charset="-122"/>
              </a:rPr>
              <a:t>说明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3D2C201-6F05-423E-9E1B-05A0CD918EDA}"/>
                  </a:ext>
                </a:extLst>
              </p:cNvPr>
              <p:cNvSpPr txBox="1"/>
              <p:nvPr/>
            </p:nvSpPr>
            <p:spPr>
              <a:xfrm>
                <a:off x="757930" y="1484784"/>
                <a:ext cx="108818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/>
                  <a:t>（</a:t>
                </a:r>
                <a:r>
                  <a:rPr lang="en-US" altLang="zh-CN" sz="2800" b="1" dirty="0"/>
                  <a:t>1</a:t>
                </a:r>
                <a:r>
                  <a:rPr lang="zh-CN" altLang="en-US" sz="2800" b="1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2800" b="1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sz="2800" b="1" dirty="0"/>
                  <a:t>的相关系数又称为标准协方差，它是一个无量纲的量。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3D2C201-6F05-423E-9E1B-05A0CD918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30" y="1484784"/>
                <a:ext cx="10881892" cy="523220"/>
              </a:xfrm>
              <a:prstGeom prst="rect">
                <a:avLst/>
              </a:prstGeom>
              <a:blipFill>
                <a:blip r:embed="rId16"/>
                <a:stretch>
                  <a:fillRect l="-1120" t="-17647" b="-3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60CAB4B-55E0-48AA-B8E1-C421E27A706C}"/>
                  </a:ext>
                </a:extLst>
              </p:cNvPr>
              <p:cNvSpPr txBox="1"/>
              <p:nvPr/>
            </p:nvSpPr>
            <p:spPr>
              <a:xfrm>
                <a:off x="757930" y="2124553"/>
                <a:ext cx="108818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/>
                  <a:t>（</a:t>
                </a:r>
                <a:r>
                  <a:rPr lang="en-US" altLang="zh-CN" sz="2800" b="1" dirty="0"/>
                  <a:t>2</a:t>
                </a:r>
                <a:r>
                  <a:rPr lang="zh-CN" altLang="en-US" sz="2800" b="1" dirty="0"/>
                  <a:t>）若随机变量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2800" b="1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sz="2800" b="1" dirty="0"/>
                  <a:t>相互独立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60CAB4B-55E0-48AA-B8E1-C421E27A7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30" y="2124553"/>
                <a:ext cx="10881892" cy="523220"/>
              </a:xfrm>
              <a:prstGeom prst="rect">
                <a:avLst/>
              </a:prstGeom>
              <a:blipFill>
                <a:blip r:embed="rId17"/>
                <a:stretch>
                  <a:fillRect l="-1120" t="-17647" b="-3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F5EF2CF-011B-4D69-AA03-430C8A16DBD6}"/>
                  </a:ext>
                </a:extLst>
              </p:cNvPr>
              <p:cNvSpPr txBox="1"/>
              <p:nvPr/>
            </p:nvSpPr>
            <p:spPr>
              <a:xfrm>
                <a:off x="757930" y="4633972"/>
                <a:ext cx="108818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/>
                  <a:t>（</a:t>
                </a:r>
                <a:r>
                  <a:rPr lang="en-US" altLang="zh-CN" sz="2800" b="1" dirty="0"/>
                  <a:t>3</a:t>
                </a:r>
                <a:r>
                  <a:rPr lang="zh-CN" altLang="en-US" sz="2800" b="1" dirty="0"/>
                  <a:t>）若随机变量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2800" b="1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sz="2800" b="1" dirty="0"/>
                  <a:t>相互独立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F5EF2CF-011B-4D69-AA03-430C8A16D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30" y="4633972"/>
                <a:ext cx="10881892" cy="523220"/>
              </a:xfrm>
              <a:prstGeom prst="rect">
                <a:avLst/>
              </a:prstGeom>
              <a:blipFill>
                <a:blip r:embed="rId18"/>
                <a:stretch>
                  <a:fillRect l="-1120" t="-16279" b="-337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27573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2782838" y="182319"/>
            <a:ext cx="939612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341066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协方差及相关系数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D68BF06-3570-4271-A071-DB95D4661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63" y="851247"/>
            <a:ext cx="46656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ea typeface="黑体" pitchFamily="2" charset="-122"/>
              </a:rPr>
              <a:t>4. </a:t>
            </a:r>
            <a:r>
              <a:rPr lang="zh-CN" altLang="en-US" sz="3200" b="1">
                <a:ea typeface="黑体" pitchFamily="2" charset="-122"/>
              </a:rPr>
              <a:t>协方差的计算公式</a:t>
            </a: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81A833B6-A367-466D-83B0-E755837F66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355680"/>
              </p:ext>
            </p:extLst>
          </p:nvPr>
        </p:nvGraphicFramePr>
        <p:xfrm>
          <a:off x="852273" y="1627847"/>
          <a:ext cx="546975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2374560" imgH="203040" progId="Equation.DSMT4">
                  <p:embed/>
                </p:oleObj>
              </mc:Choice>
              <mc:Fallback>
                <p:oleObj name="Equation" r:id="rId4" imgW="2374560" imgH="203040" progId="Equation.DSMT4">
                  <p:embed/>
                  <p:pic>
                    <p:nvPicPr>
                      <p:cNvPr id="1679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273" y="1627847"/>
                        <a:ext cx="5469750" cy="4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C43FE595-F45D-46B4-BDDD-365B94E3B2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817307"/>
              </p:ext>
            </p:extLst>
          </p:nvPr>
        </p:nvGraphicFramePr>
        <p:xfrm>
          <a:off x="842963" y="2312928"/>
          <a:ext cx="640575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6" imgW="2781000" imgH="203040" progId="Equation.DSMT4">
                  <p:embed/>
                </p:oleObj>
              </mc:Choice>
              <mc:Fallback>
                <p:oleObj name="Equation" r:id="rId6" imgW="2781000" imgH="203040" progId="Equation.DSMT4">
                  <p:embed/>
                  <p:pic>
                    <p:nvPicPr>
                      <p:cNvPr id="1679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2312928"/>
                        <a:ext cx="6405750" cy="4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>
            <a:extLst>
              <a:ext uri="{FF2B5EF4-FFF2-40B4-BE49-F238E27FC236}">
                <a16:creationId xmlns:a16="http://schemas.microsoft.com/office/drawing/2014/main" id="{BB6F91DE-4925-4CBE-8F8B-29A046F0B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053110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itchFamily="2" charset="-122"/>
              </a:rPr>
              <a:t>证明</a:t>
            </a:r>
            <a:endParaRPr lang="zh-CN" altLang="en-US" sz="2800" b="1"/>
          </a:p>
        </p:txBody>
      </p:sp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A3CB7AF3-4239-4B21-817A-E2621567C7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260131"/>
              </p:ext>
            </p:extLst>
          </p:nvPr>
        </p:nvGraphicFramePr>
        <p:xfrm>
          <a:off x="1862390" y="3077153"/>
          <a:ext cx="6753096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8" imgW="2692080" imgH="203040" progId="Equation.DSMT4">
                  <p:embed/>
                </p:oleObj>
              </mc:Choice>
              <mc:Fallback>
                <p:oleObj name="Equation" r:id="rId8" imgW="2692080" imgH="203040" progId="Equation.DSMT4">
                  <p:embed/>
                  <p:pic>
                    <p:nvPicPr>
                      <p:cNvPr id="1679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390" y="3077153"/>
                        <a:ext cx="6753096" cy="4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>
            <a:extLst>
              <a:ext uri="{FF2B5EF4-FFF2-40B4-BE49-F238E27FC236}">
                <a16:creationId xmlns:a16="http://schemas.microsoft.com/office/drawing/2014/main" id="{BFEC6A0A-7101-408A-BD33-5F5E1AF5D8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530162"/>
              </p:ext>
            </p:extLst>
          </p:nvPr>
        </p:nvGraphicFramePr>
        <p:xfrm>
          <a:off x="2350790" y="3794801"/>
          <a:ext cx="5811038" cy="45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10" imgW="2603160" imgH="203040" progId="Equation.DSMT4">
                  <p:embed/>
                </p:oleObj>
              </mc:Choice>
              <mc:Fallback>
                <p:oleObj name="Equation" r:id="rId10" imgW="2603160" imgH="203040" progId="Equation.DSMT4">
                  <p:embed/>
                  <p:pic>
                    <p:nvPicPr>
                      <p:cNvPr id="1679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0790" y="3794801"/>
                        <a:ext cx="5811038" cy="45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>
            <a:extLst>
              <a:ext uri="{FF2B5EF4-FFF2-40B4-BE49-F238E27FC236}">
                <a16:creationId xmlns:a16="http://schemas.microsoft.com/office/drawing/2014/main" id="{E28FEFFF-68D7-4E52-8078-F7147F77DE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272591"/>
              </p:ext>
            </p:extLst>
          </p:nvPr>
        </p:nvGraphicFramePr>
        <p:xfrm>
          <a:off x="2350790" y="5230153"/>
          <a:ext cx="3318750" cy="45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12" imgW="1498320" imgH="203040" progId="Equation.DSMT4">
                  <p:embed/>
                </p:oleObj>
              </mc:Choice>
              <mc:Fallback>
                <p:oleObj name="Equation" r:id="rId12" imgW="1498320" imgH="203040" progId="Equation.DSMT4">
                  <p:embed/>
                  <p:pic>
                    <p:nvPicPr>
                      <p:cNvPr id="16794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0790" y="5230153"/>
                        <a:ext cx="3318750" cy="45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>
            <a:extLst>
              <a:ext uri="{FF2B5EF4-FFF2-40B4-BE49-F238E27FC236}">
                <a16:creationId xmlns:a16="http://schemas.microsoft.com/office/drawing/2014/main" id="{32D2AB3D-9C33-40ED-AA68-7F30C79AB5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15166"/>
              </p:ext>
            </p:extLst>
          </p:nvPr>
        </p:nvGraphicFramePr>
        <p:xfrm>
          <a:off x="2350789" y="4476449"/>
          <a:ext cx="5291014" cy="45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14" imgW="2387520" imgH="203040" progId="Equation.DSMT4">
                  <p:embed/>
                </p:oleObj>
              </mc:Choice>
              <mc:Fallback>
                <p:oleObj name="Equation" r:id="rId14" imgW="2387520" imgH="203040" progId="Equation.DSMT4">
                  <p:embed/>
                  <p:pic>
                    <p:nvPicPr>
                      <p:cNvPr id="16794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0789" y="4476449"/>
                        <a:ext cx="5291014" cy="45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287922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2782838" y="182319"/>
            <a:ext cx="939612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341066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协方差及相关系数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3B62FBF2-0CEE-450F-9638-893E26296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614" y="960785"/>
            <a:ext cx="2012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ea typeface="黑体" pitchFamily="2" charset="-122"/>
              </a:rPr>
              <a:t>5. </a:t>
            </a:r>
            <a:r>
              <a:rPr lang="zh-CN" altLang="en-US" sz="3200" b="1">
                <a:ea typeface="黑体" pitchFamily="2" charset="-122"/>
              </a:rPr>
              <a:t>性质</a:t>
            </a:r>
            <a:r>
              <a:rPr lang="zh-CN" altLang="en-US" sz="3200" b="1"/>
              <a:t>      </a:t>
            </a: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E3718E0B-A55B-4CC5-94F3-7F8D8DEC99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338524"/>
              </p:ext>
            </p:extLst>
          </p:nvPr>
        </p:nvGraphicFramePr>
        <p:xfrm>
          <a:off x="1458469" y="1732918"/>
          <a:ext cx="3700906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4" imgW="1726920" imgH="203040" progId="Equation.DSMT4">
                  <p:embed/>
                </p:oleObj>
              </mc:Choice>
              <mc:Fallback>
                <p:oleObj name="Equation" r:id="rId4" imgW="1726920" imgH="203040" progId="Equation.DSMT4">
                  <p:embed/>
                  <p:pic>
                    <p:nvPicPr>
                      <p:cNvPr id="1300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469" y="1732918"/>
                        <a:ext cx="3700906" cy="4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6C021F91-8B43-495D-892C-5758157DB1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478501"/>
              </p:ext>
            </p:extLst>
          </p:nvPr>
        </p:nvGraphicFramePr>
        <p:xfrm>
          <a:off x="1458469" y="2391859"/>
          <a:ext cx="6988815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6" imgW="3200400" imgH="215640" progId="Equation.DSMT4">
                  <p:embed/>
                </p:oleObj>
              </mc:Choice>
              <mc:Fallback>
                <p:oleObj name="Equation" r:id="rId6" imgW="3200400" imgH="215640" progId="Equation.DSMT4">
                  <p:embed/>
                  <p:pic>
                    <p:nvPicPr>
                      <p:cNvPr id="1300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469" y="2391859"/>
                        <a:ext cx="6988815" cy="4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9B962955-F2FC-4D57-9A9F-79280DDE94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492125"/>
              </p:ext>
            </p:extLst>
          </p:nvPr>
        </p:nvGraphicFramePr>
        <p:xfrm>
          <a:off x="1441536" y="3086800"/>
          <a:ext cx="658000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8" imgW="2984400" imgH="228600" progId="Equation.DSMT4">
                  <p:embed/>
                </p:oleObj>
              </mc:Choice>
              <mc:Fallback>
                <p:oleObj name="Equation" r:id="rId8" imgW="2984400" imgH="228600" progId="Equation.DSMT4">
                  <p:embed/>
                  <p:pic>
                    <p:nvPicPr>
                      <p:cNvPr id="13005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536" y="3086800"/>
                        <a:ext cx="6580000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146824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2782838" y="182319"/>
            <a:ext cx="939612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341066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协方差及相关系数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第四章 随机变量的数字特征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52AAF18-9701-497D-980F-14CB11A3B7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466694"/>
              </p:ext>
            </p:extLst>
          </p:nvPr>
        </p:nvGraphicFramePr>
        <p:xfrm>
          <a:off x="1026318" y="3078262"/>
          <a:ext cx="101377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4" imgW="4343400" imgH="215640" progId="Equation.DSMT4">
                  <p:embed/>
                </p:oleObj>
              </mc:Choice>
              <mc:Fallback>
                <p:oleObj name="Equation" r:id="rId4" imgW="4343400" imgH="215640" progId="Equation.DSMT4">
                  <p:embed/>
                  <p:pic>
                    <p:nvPicPr>
                      <p:cNvPr id="1351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6318" y="3078262"/>
                        <a:ext cx="101377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6">
            <a:extLst>
              <a:ext uri="{FF2B5EF4-FFF2-40B4-BE49-F238E27FC236}">
                <a16:creationId xmlns:a16="http://schemas.microsoft.com/office/drawing/2014/main" id="{0E444995-6E80-467F-935F-98BDD94A3E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6852879"/>
              </p:ext>
            </p:extLst>
          </p:nvPr>
        </p:nvGraphicFramePr>
        <p:xfrm>
          <a:off x="1897731" y="1854151"/>
          <a:ext cx="8589963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6" imgW="3657600" imgH="241200" progId="Equation.DSMT4">
                  <p:embed/>
                </p:oleObj>
              </mc:Choice>
              <mc:Fallback>
                <p:oleObj name="Equation" r:id="rId6" imgW="3657600" imgH="241200" progId="Equation.DSMT4">
                  <p:embed/>
                  <p:pic>
                    <p:nvPicPr>
                      <p:cNvPr id="10" name="Object 16">
                        <a:extLst>
                          <a:ext uri="{FF2B5EF4-FFF2-40B4-BE49-F238E27FC236}">
                            <a16:creationId xmlns:a16="http://schemas.microsoft.com/office/drawing/2014/main" id="{B9374B4C-1EF4-4AFF-9712-F6F53A35C3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731" y="1854151"/>
                        <a:ext cx="8589963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7">
            <a:extLst>
              <a:ext uri="{FF2B5EF4-FFF2-40B4-BE49-F238E27FC236}">
                <a16:creationId xmlns:a16="http://schemas.microsoft.com/office/drawing/2014/main" id="{59648C1A-5E72-4C82-B434-54EA159B1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622" y="995660"/>
            <a:ext cx="2376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重要结论</a:t>
            </a:r>
            <a:endParaRPr lang="zh-CN" altLang="en-US" sz="2800" b="1" dirty="0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529660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87138665ec422383edfd8ce158a4a3ff3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425</Words>
  <Application>Microsoft Office PowerPoint</Application>
  <PresentationFormat>自定义</PresentationFormat>
  <Paragraphs>97</Paragraphs>
  <Slides>18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 Unicode MS</vt:lpstr>
      <vt:lpstr>方正兰亭黑_GBK</vt:lpstr>
      <vt:lpstr>黑体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新员工入职培训手册PPT模板</dc:title>
  <dc:subject> </dc:subject>
  <dc:creator>极简办公</dc:creator>
  <cp:keywords>www.jjppt.com</cp:keywords>
  <dc:description>www.jjppt.com</dc:description>
  <cp:lastModifiedBy>xu xianghong</cp:lastModifiedBy>
  <cp:revision>19</cp:revision>
  <dcterms:created xsi:type="dcterms:W3CDTF">2016-05-19T10:28:42Z</dcterms:created>
  <dcterms:modified xsi:type="dcterms:W3CDTF">2023-04-21T00:27:39Z</dcterms:modified>
  <cp:category> </cp:category>
  <cp:contentStatus> </cp:contentStatus>
  <cp:version>1</cp:version>
</cp:coreProperties>
</file>