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05" r:id="rId2"/>
    <p:sldId id="303" r:id="rId3"/>
    <p:sldId id="358" r:id="rId4"/>
    <p:sldId id="359" r:id="rId5"/>
    <p:sldId id="360" r:id="rId6"/>
    <p:sldId id="361" r:id="rId7"/>
    <p:sldId id="364" r:id="rId8"/>
    <p:sldId id="365" r:id="rId9"/>
    <p:sldId id="366" r:id="rId10"/>
    <p:sldId id="367" r:id="rId11"/>
    <p:sldId id="368" r:id="rId12"/>
    <p:sldId id="369" r:id="rId13"/>
  </p:sldIdLst>
  <p:sldSz cx="12190413" cy="6858000"/>
  <p:notesSz cx="6797675" cy="9928225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973DD"/>
    <a:srgbClr val="F5F6F7"/>
    <a:srgbClr val="0060A8"/>
    <a:srgbClr val="D9D9D9"/>
    <a:srgbClr val="FFFFFF"/>
    <a:srgbClr val="0070C0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373" autoAdjust="0"/>
  </p:normalViewPr>
  <p:slideViewPr>
    <p:cSldViewPr showGuides="1">
      <p:cViewPr varScale="1">
        <p:scale>
          <a:sx n="46" d="100"/>
          <a:sy n="46" d="100"/>
        </p:scale>
        <p:origin x="51" y="789"/>
      </p:cViewPr>
      <p:guideLst>
        <p:guide orient="horz" pos="2160"/>
        <p:guide pos="45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7A584-C101-4D0B-AE86-DDB7A93AFB0A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7CC4D-42E9-4616-886B-F6F5E3886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878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77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512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897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499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502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81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791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099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489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20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652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223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63491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594882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606147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965609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621743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06580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256883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361697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113920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206106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966769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0"/>
            <a:r>
              <a:rPr lang="zh-CN" altLang="en-US"/>
              <a:t>第二级</a:t>
            </a:r>
          </a:p>
          <a:p>
            <a:pPr lvl="0"/>
            <a:r>
              <a:rPr lang="zh-CN" altLang="en-US"/>
              <a:t>第三级</a:t>
            </a:r>
          </a:p>
          <a:p>
            <a:pPr lvl="0"/>
            <a:r>
              <a:rPr lang="zh-CN" altLang="en-US"/>
              <a:t>第四级</a:t>
            </a:r>
          </a:p>
          <a:p>
            <a:pPr lvl="0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2018/8/2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‹#›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26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70.png"/><Relationship Id="rId9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3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8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4.png"/><Relationship Id="rId18" Type="http://schemas.openxmlformats.org/officeDocument/2006/relationships/oleObject" Target="../embeddings/oleObject20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23.wmf"/><Relationship Id="rId7" Type="http://schemas.openxmlformats.org/officeDocument/2006/relationships/image" Target="../media/image20.wmf"/><Relationship Id="rId12" Type="http://schemas.openxmlformats.org/officeDocument/2006/relationships/image" Target="../media/image21.wmf"/><Relationship Id="rId17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.bin"/><Relationship Id="rId20" Type="http://schemas.openxmlformats.org/officeDocument/2006/relationships/oleObject" Target="../embeddings/oleObject20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11" Type="http://schemas.openxmlformats.org/officeDocument/2006/relationships/oleObject" Target="../embeddings/oleObject18.bin"/><Relationship Id="rId5" Type="http://schemas.openxmlformats.org/officeDocument/2006/relationships/image" Target="../media/image19.wmf"/><Relationship Id="rId15" Type="http://schemas.openxmlformats.org/officeDocument/2006/relationships/image" Target="../media/image22.wmf"/><Relationship Id="rId10" Type="http://schemas.openxmlformats.org/officeDocument/2006/relationships/image" Target="../media/image21.wmf"/><Relationship Id="rId19" Type="http://schemas.openxmlformats.org/officeDocument/2006/relationships/image" Target="../media/image23.wmf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18.bin"/><Relationship Id="rId14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34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4.emf"/><Relationship Id="rId12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32.png"/><Relationship Id="rId5" Type="http://schemas.openxmlformats.org/officeDocument/2006/relationships/image" Target="../media/image28.png"/><Relationship Id="rId10" Type="http://schemas.openxmlformats.org/officeDocument/2006/relationships/image" Target="../media/image31.png"/><Relationship Id="rId4" Type="http://schemas.openxmlformats.org/officeDocument/2006/relationships/image" Target="../media/image270.png"/><Relationship Id="rId9" Type="http://schemas.openxmlformats.org/officeDocument/2006/relationships/image" Target="../media/image2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0.png"/><Relationship Id="rId4" Type="http://schemas.openxmlformats.org/officeDocument/2006/relationships/image" Target="../media/image35.png"/><Relationship Id="rId9" Type="http://schemas.openxmlformats.org/officeDocument/2006/relationships/image" Target="../media/image2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8863713" y="2498442"/>
            <a:ext cx="2488077" cy="2802766"/>
            <a:chOff x="6441309" y="1514754"/>
            <a:chExt cx="2325951" cy="2620134"/>
          </a:xfrm>
          <a:solidFill>
            <a:srgbClr val="0973DD"/>
          </a:solidFill>
        </p:grpSpPr>
        <p:sp>
          <p:nvSpPr>
            <p:cNvPr id="12" name="矩形 11"/>
            <p:cNvSpPr/>
            <p:nvPr/>
          </p:nvSpPr>
          <p:spPr>
            <a:xfrm rot="1992964" flipV="1">
              <a:off x="7008471" y="3146931"/>
              <a:ext cx="907460" cy="1607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6441309" y="1514754"/>
              <a:ext cx="2325951" cy="2620134"/>
              <a:chOff x="6441309" y="1514754"/>
              <a:chExt cx="2325951" cy="2620134"/>
            </a:xfrm>
            <a:grpFill/>
          </p:grpSpPr>
          <p:sp>
            <p:nvSpPr>
              <p:cNvPr id="14" name="圆角矩形 13"/>
              <p:cNvSpPr/>
              <p:nvPr/>
            </p:nvSpPr>
            <p:spPr>
              <a:xfrm>
                <a:off x="6441309" y="2422853"/>
                <a:ext cx="1020893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7666379" y="1514754"/>
                <a:ext cx="1100881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 rot="19607036">
                <a:off x="7008471" y="2352906"/>
                <a:ext cx="907460" cy="160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7666379" y="3340860"/>
                <a:ext cx="1100881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圆角矩形 21"/>
          <p:cNvSpPr/>
          <p:nvPr/>
        </p:nvSpPr>
        <p:spPr>
          <a:xfrm>
            <a:off x="7557351" y="1549379"/>
            <a:ext cx="1092053" cy="849374"/>
          </a:xfrm>
          <a:prstGeom prst="round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7557351" y="2498442"/>
            <a:ext cx="1092053" cy="849374"/>
          </a:xfrm>
          <a:prstGeom prst="round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8863713" y="1549379"/>
            <a:ext cx="1092053" cy="849374"/>
          </a:xfrm>
          <a:prstGeom prst="roundRect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10174174" y="3469837"/>
            <a:ext cx="1177616" cy="849374"/>
          </a:xfrm>
          <a:prstGeom prst="roundRect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7557351" y="1549379"/>
            <a:ext cx="3794439" cy="2769833"/>
            <a:chOff x="5436096" y="627534"/>
            <a:chExt cx="3149843" cy="2299296"/>
          </a:xfrm>
          <a:solidFill>
            <a:srgbClr val="0973DD"/>
          </a:solidFill>
        </p:grpSpPr>
        <p:sp>
          <p:nvSpPr>
            <p:cNvPr id="31" name="圆角矩形 30"/>
            <p:cNvSpPr/>
            <p:nvPr/>
          </p:nvSpPr>
          <p:spPr>
            <a:xfrm>
              <a:off x="5436096" y="2221747"/>
              <a:ext cx="906536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6520534" y="1415370"/>
              <a:ext cx="906536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7608375" y="627534"/>
              <a:ext cx="977564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rot="19607036">
              <a:off x="5946835" y="2129089"/>
              <a:ext cx="805809" cy="142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 rot="19607036">
              <a:off x="7113027" y="1320705"/>
              <a:ext cx="805809" cy="142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TextBox 59"/>
          <p:cNvSpPr>
            <a:spLocks noChangeArrowheads="1"/>
          </p:cNvSpPr>
          <p:nvPr/>
        </p:nvSpPr>
        <p:spPr bwMode="auto">
          <a:xfrm flipH="1">
            <a:off x="474184" y="2564859"/>
            <a:ext cx="64131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b="1" dirty="0">
                <a:solidFill>
                  <a:srgbClr val="0973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第四节    矩</a:t>
            </a:r>
            <a:endParaRPr lang="en-US" altLang="zh-CN" sz="4000" b="1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cxnSp>
        <p:nvCxnSpPr>
          <p:cNvPr id="45" name="直接连接符 44"/>
          <p:cNvCxnSpPr>
            <a:cxnSpLocks/>
          </p:cNvCxnSpPr>
          <p:nvPr/>
        </p:nvCxnSpPr>
        <p:spPr>
          <a:xfrm>
            <a:off x="728411" y="3484579"/>
            <a:ext cx="5904656" cy="16429"/>
          </a:xfrm>
          <a:prstGeom prst="line">
            <a:avLst/>
          </a:prstGeom>
          <a:ln w="38100">
            <a:solidFill>
              <a:srgbClr val="0973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0" y="6035040"/>
            <a:ext cx="12192000" cy="839302"/>
          </a:xfrm>
          <a:prstGeom prst="rect">
            <a:avLst/>
          </a:pr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855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9" grpId="0" animBg="1"/>
      <p:bldP spid="43" grpId="0"/>
      <p:bldP spid="4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406574" y="238506"/>
                <a:ext cx="21467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维正态随机变量</a:t>
                </a:r>
                <a:endParaRPr lang="zh-CN" altLang="en-US" sz="1600" baseline="-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74" y="238506"/>
                <a:ext cx="2146742" cy="400110"/>
              </a:xfrm>
              <a:prstGeom prst="rect">
                <a:avLst/>
              </a:prstGeom>
              <a:blipFill>
                <a:blip r:embed="rId4"/>
                <a:stretch>
                  <a:fillRect t="-7576" r="-2557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23">
            <a:extLst>
              <a:ext uri="{FF2B5EF4-FFF2-40B4-BE49-F238E27FC236}">
                <a16:creationId xmlns:a16="http://schemas.microsoft.com/office/drawing/2014/main" id="{E33D95B1-1162-42A7-8DB7-AC0F747226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024798"/>
              </p:ext>
            </p:extLst>
          </p:nvPr>
        </p:nvGraphicFramePr>
        <p:xfrm>
          <a:off x="694606" y="3861048"/>
          <a:ext cx="10725518" cy="16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5" imgW="4660560" imgH="723600" progId="Equation.DSMT4">
                  <p:embed/>
                </p:oleObj>
              </mc:Choice>
              <mc:Fallback>
                <p:oleObj name="Equation" r:id="rId5" imgW="4660560" imgH="723600" progId="Equation.DSMT4">
                  <p:embed/>
                  <p:pic>
                    <p:nvPicPr>
                      <p:cNvPr id="3" name="Object 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06" y="3861048"/>
                        <a:ext cx="10725518" cy="162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0">
            <a:extLst>
              <a:ext uri="{FF2B5EF4-FFF2-40B4-BE49-F238E27FC236}">
                <a16:creationId xmlns:a16="http://schemas.microsoft.com/office/drawing/2014/main" id="{9B07FF9B-DA24-49C8-9C51-EA117F6DEB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343162"/>
              </p:ext>
            </p:extLst>
          </p:nvPr>
        </p:nvGraphicFramePr>
        <p:xfrm>
          <a:off x="667469" y="1612900"/>
          <a:ext cx="10828337" cy="210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7" imgW="4838400" imgH="939600" progId="Equation.DSMT4">
                  <p:embed/>
                </p:oleObj>
              </mc:Choice>
              <mc:Fallback>
                <p:oleObj name="Equation" r:id="rId7" imgW="4838400" imgH="939600" progId="Equation.DSMT4">
                  <p:embed/>
                  <p:pic>
                    <p:nvPicPr>
                      <p:cNvPr id="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469" y="1612900"/>
                        <a:ext cx="10828337" cy="210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4">
                <a:extLst>
                  <a:ext uri="{FF2B5EF4-FFF2-40B4-BE49-F238E27FC236}">
                    <a16:creationId xmlns:a16="http://schemas.microsoft.com/office/drawing/2014/main" id="{0C753A58-1D7E-4BD2-BB8C-820EAEC6987A}"/>
                  </a:ext>
                </a:extLst>
              </p:cNvPr>
              <p:cNvSpPr txBox="1"/>
              <p:nvPr/>
            </p:nvSpPr>
            <p:spPr>
              <a:xfrm>
                <a:off x="695127" y="902246"/>
                <a:ext cx="37444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800" b="1" dirty="0"/>
                  <a:t>维正态分布的性质：</a:t>
                </a:r>
              </a:p>
            </p:txBody>
          </p:sp>
        </mc:Choice>
        <mc:Fallback xmlns="">
          <p:sp>
            <p:nvSpPr>
              <p:cNvPr id="8" name="TextBox 4">
                <a:extLst>
                  <a:ext uri="{FF2B5EF4-FFF2-40B4-BE49-F238E27FC236}">
                    <a16:creationId xmlns:a16="http://schemas.microsoft.com/office/drawing/2014/main" id="{0C753A58-1D7E-4BD2-BB8C-820EAEC69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27" y="902246"/>
                <a:ext cx="3744416" cy="523220"/>
              </a:xfrm>
              <a:prstGeom prst="rect">
                <a:avLst/>
              </a:prstGeom>
              <a:blipFill>
                <a:blip r:embed="rId9"/>
                <a:stretch>
                  <a:fillRect t="-16279" r="-814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85795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406574" y="238506"/>
                <a:ext cx="21467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维正态随机变量</a:t>
                </a:r>
                <a:endParaRPr lang="zh-CN" altLang="en-US" sz="1600" baseline="-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74" y="238506"/>
                <a:ext cx="2146742" cy="400110"/>
              </a:xfrm>
              <a:prstGeom prst="rect">
                <a:avLst/>
              </a:prstGeom>
              <a:blipFill>
                <a:blip r:embed="rId4"/>
                <a:stretch>
                  <a:fillRect t="-7576" r="-2557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344BC7F1-A5CC-46C6-BA0B-A7980A0DB2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116108"/>
              </p:ext>
            </p:extLst>
          </p:nvPr>
        </p:nvGraphicFramePr>
        <p:xfrm>
          <a:off x="514555" y="2870993"/>
          <a:ext cx="112903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5" imgW="4431960" imgH="482400" progId="Equation.DSMT4">
                  <p:embed/>
                </p:oleObj>
              </mc:Choice>
              <mc:Fallback>
                <p:oleObj name="Equation" r:id="rId5" imgW="4431960" imgH="482400" progId="Equation.DSMT4">
                  <p:embed/>
                  <p:pic>
                    <p:nvPicPr>
                      <p:cNvPr id="1464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55" y="2870993"/>
                        <a:ext cx="1129030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tri">
                            <a:solidFill>
                              <a:srgbClr val="FF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4">
            <a:extLst>
              <a:ext uri="{FF2B5EF4-FFF2-40B4-BE49-F238E27FC236}">
                <a16:creationId xmlns:a16="http://schemas.microsoft.com/office/drawing/2014/main" id="{71C3D077-985E-423A-975B-25444B8CF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0950" y="2198371"/>
            <a:ext cx="2684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线性变换不变性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0DE60554-685A-4687-BF8F-45096B34B6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583686"/>
              </p:ext>
            </p:extLst>
          </p:nvPr>
        </p:nvGraphicFramePr>
        <p:xfrm>
          <a:off x="478582" y="1011640"/>
          <a:ext cx="11042534" cy="11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7" imgW="4775040" imgH="482400" progId="Equation.DSMT4">
                  <p:embed/>
                </p:oleObj>
              </mc:Choice>
              <mc:Fallback>
                <p:oleObj name="Equation" r:id="rId7" imgW="4775040" imgH="482400" progId="Equation.DSMT4">
                  <p:embed/>
                  <p:pic>
                    <p:nvPicPr>
                      <p:cNvPr id="1464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582" y="1011640"/>
                        <a:ext cx="11042534" cy="11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74380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小 结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58945E6A-F3B3-41A3-A8C9-0D9FB2396BF4}"/>
              </a:ext>
            </a:extLst>
          </p:cNvPr>
          <p:cNvSpPr txBox="1">
            <a:spLocks noChangeArrowheads="1"/>
          </p:cNvSpPr>
          <p:nvPr/>
        </p:nvSpPr>
        <p:spPr>
          <a:xfrm>
            <a:off x="1067494" y="1077069"/>
            <a:ext cx="7620000" cy="769441"/>
          </a:xfrm>
          <a:prstGeom prst="rect">
            <a:avLst/>
          </a:prstGeom>
          <a:noFill/>
          <a:ln/>
        </p:spPr>
        <p:txBody>
          <a:bodyPr>
            <a:sp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四、小结</a:t>
            </a:r>
          </a:p>
        </p:txBody>
      </p:sp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04005D03-9205-45E2-891F-74C728EE61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469551"/>
              </p:ext>
            </p:extLst>
          </p:nvPr>
        </p:nvGraphicFramePr>
        <p:xfrm>
          <a:off x="939800" y="2676252"/>
          <a:ext cx="74422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4" imgW="7441920" imgH="2120760" progId="Equation.DSMT4">
                  <p:embed/>
                </p:oleObj>
              </mc:Choice>
              <mc:Fallback>
                <p:oleObj name="Equation" r:id="rId4" imgW="7441920" imgH="2120760" progId="Equation.DSMT4">
                  <p:embed/>
                  <p:pic>
                    <p:nvPicPr>
                      <p:cNvPr id="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2676252"/>
                        <a:ext cx="7442200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>
            <a:extLst>
              <a:ext uri="{FF2B5EF4-FFF2-40B4-BE49-F238E27FC236}">
                <a16:creationId xmlns:a16="http://schemas.microsoft.com/office/drawing/2014/main" id="{6F1FBD51-CEFE-4EE2-8817-5405D11A8E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380933"/>
              </p:ext>
            </p:extLst>
          </p:nvPr>
        </p:nvGraphicFramePr>
        <p:xfrm>
          <a:off x="1042988" y="2035919"/>
          <a:ext cx="41767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公式" r:id="rId6" imgW="1765080" imgH="215640" progId="Equation.3">
                  <p:embed/>
                </p:oleObj>
              </mc:Choice>
              <mc:Fallback>
                <p:oleObj name="公式" r:id="rId6" imgW="1765080" imgH="215640" progId="Equation.3">
                  <p:embed/>
                  <p:pic>
                    <p:nvPicPr>
                      <p:cNvPr id="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035919"/>
                        <a:ext cx="41767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538438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0" y="-1"/>
            <a:ext cx="12192000" cy="1702191"/>
          </a:xfrm>
          <a:prstGeom prst="rect">
            <a:avLst/>
          </a:pr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TextBox 59"/>
          <p:cNvSpPr>
            <a:spLocks noChangeArrowheads="1"/>
          </p:cNvSpPr>
          <p:nvPr/>
        </p:nvSpPr>
        <p:spPr bwMode="auto">
          <a:xfrm flipH="1">
            <a:off x="3287689" y="692696"/>
            <a:ext cx="561662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目录  </a:t>
            </a:r>
            <a:r>
              <a:rPr lang="en-US" altLang="zh-CN" sz="40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CONTENTS</a:t>
            </a:r>
            <a:endParaRPr lang="en-US" altLang="zh-CN" sz="4000" b="1" spc="3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方正兰亭黑_GBK" pitchFamily="2" charset="-122"/>
            </a:endParaRPr>
          </a:p>
        </p:txBody>
      </p:sp>
      <p:sp>
        <p:nvSpPr>
          <p:cNvPr id="100" name="Rectangle 3">
            <a:extLst>
              <a:ext uri="{FF2B5EF4-FFF2-40B4-BE49-F238E27FC236}">
                <a16:creationId xmlns:a16="http://schemas.microsoft.com/office/drawing/2014/main" id="{C9BB1A0D-28D8-469F-8DCA-4C223DF9D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06" y="304800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二、协</a:t>
            </a:r>
            <a:r>
              <a:rPr lang="zh-CN" altLang="en-US" sz="3200" b="1" dirty="0">
                <a:ea typeface="黑体" pitchFamily="2" charset="-122"/>
              </a:rPr>
              <a:t>方差矩阵</a:t>
            </a:r>
            <a:endParaRPr kumimoji="1"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4">
                <a:extLst>
                  <a:ext uri="{FF2B5EF4-FFF2-40B4-BE49-F238E27FC236}">
                    <a16:creationId xmlns:a16="http://schemas.microsoft.com/office/drawing/2014/main" id="{835DA3E7-F9CF-4CBA-929D-7D9885B95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3406" y="3783014"/>
                <a:ext cx="6396038" cy="579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115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三、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sz="3200" b="1" dirty="0">
                    <a:ea typeface="黑体" pitchFamily="2" charset="-122"/>
                  </a:rPr>
                  <a:t>维正态分布</a:t>
                </a:r>
                <a:endParaRPr kumimoji="1" lang="zh-CN" altLang="en-US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1" name="Rectangle 4">
                <a:extLst>
                  <a:ext uri="{FF2B5EF4-FFF2-40B4-BE49-F238E27FC236}">
                    <a16:creationId xmlns:a16="http://schemas.microsoft.com/office/drawing/2014/main" id="{835DA3E7-F9CF-4CBA-929D-7D9885B95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3406" y="3783014"/>
                <a:ext cx="6396038" cy="579437"/>
              </a:xfrm>
              <a:prstGeom prst="rect">
                <a:avLst/>
              </a:prstGeom>
              <a:blipFill>
                <a:blip r:embed="rId3"/>
                <a:stretch>
                  <a:fillRect l="-2381" t="-17895" b="-3052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Rectangle 5">
            <a:extLst>
              <a:ext uri="{FF2B5EF4-FFF2-40B4-BE49-F238E27FC236}">
                <a16:creationId xmlns:a16="http://schemas.microsoft.com/office/drawing/2014/main" id="{2303F83B-09AE-498E-91A9-7041CF08A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06" y="2286000"/>
            <a:ext cx="75803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一、矩</a:t>
            </a:r>
            <a:r>
              <a:rPr lang="zh-CN" altLang="en-US" sz="3200" b="1" dirty="0">
                <a:ea typeface="黑体" pitchFamily="2" charset="-122"/>
              </a:rPr>
              <a:t>的概念</a:t>
            </a:r>
            <a:endParaRPr kumimoji="1"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5" name="Rectangle 6">
            <a:extLst>
              <a:ext uri="{FF2B5EF4-FFF2-40B4-BE49-F238E27FC236}">
                <a16:creationId xmlns:a16="http://schemas.microsoft.com/office/drawing/2014/main" id="{13326F5E-C366-4DFA-ACF1-3F9A9E5DE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06" y="4572000"/>
            <a:ext cx="6140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四、</a:t>
            </a:r>
            <a:r>
              <a:rPr kumimoji="1"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小结</a:t>
            </a:r>
            <a:endParaRPr kumimoji="1"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6" name="AutoShape 10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7D5EAC3A-86F8-4E11-BF0E-21A836340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2806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88430740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矩的概念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48" name="Object 3">
            <a:extLst>
              <a:ext uri="{FF2B5EF4-FFF2-40B4-BE49-F238E27FC236}">
                <a16:creationId xmlns:a16="http://schemas.microsoft.com/office/drawing/2014/main" id="{8E017477-7488-4F02-A096-9ABFA070D0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57348"/>
              </p:ext>
            </p:extLst>
          </p:nvPr>
        </p:nvGraphicFramePr>
        <p:xfrm>
          <a:off x="1071686" y="2208807"/>
          <a:ext cx="7543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公式" r:id="rId4" imgW="7543800" imgH="1028520" progId="Equation.3">
                  <p:embed/>
                </p:oleObj>
              </mc:Choice>
              <mc:Fallback>
                <p:oleObj name="公式" r:id="rId4" imgW="7543800" imgH="1028520" progId="Equation.3">
                  <p:embed/>
                  <p:pic>
                    <p:nvPicPr>
                      <p:cNvPr id="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686" y="2208807"/>
                        <a:ext cx="75438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">
            <a:extLst>
              <a:ext uri="{FF2B5EF4-FFF2-40B4-BE49-F238E27FC236}">
                <a16:creationId xmlns:a16="http://schemas.microsoft.com/office/drawing/2014/main" id="{92357AB9-5134-4C9B-BD62-C2223BDE9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451602"/>
              </p:ext>
            </p:extLst>
          </p:nvPr>
        </p:nvGraphicFramePr>
        <p:xfrm>
          <a:off x="1071686" y="3216870"/>
          <a:ext cx="6210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公式" r:id="rId6" imgW="6210000" imgH="1002960" progId="Equation.3">
                  <p:embed/>
                </p:oleObj>
              </mc:Choice>
              <mc:Fallback>
                <p:oleObj name="公式" r:id="rId6" imgW="6210000" imgH="1002960" progId="Equation.3">
                  <p:embed/>
                  <p:pic>
                    <p:nvPicPr>
                      <p:cNvPr id="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686" y="3216870"/>
                        <a:ext cx="62103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5">
            <a:extLst>
              <a:ext uri="{FF2B5EF4-FFF2-40B4-BE49-F238E27FC236}">
                <a16:creationId xmlns:a16="http://schemas.microsoft.com/office/drawing/2014/main" id="{5A8B7F87-9E5F-4F64-8C5A-C4F527D214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710409"/>
              </p:ext>
            </p:extLst>
          </p:nvPr>
        </p:nvGraphicFramePr>
        <p:xfrm>
          <a:off x="1071686" y="4224932"/>
          <a:ext cx="5765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公式" r:id="rId8" imgW="5765760" imgH="1002960" progId="Equation.3">
                  <p:embed/>
                </p:oleObj>
              </mc:Choice>
              <mc:Fallback>
                <p:oleObj name="公式" r:id="rId8" imgW="5765760" imgH="1002960" progId="Equation.3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686" y="4224932"/>
                        <a:ext cx="57658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9">
            <a:extLst>
              <a:ext uri="{FF2B5EF4-FFF2-40B4-BE49-F238E27FC236}">
                <a16:creationId xmlns:a16="http://schemas.microsoft.com/office/drawing/2014/main" id="{84C14D14-1EE5-4A12-BF7F-605593435052}"/>
              </a:ext>
            </a:extLst>
          </p:cNvPr>
          <p:cNvSpPr txBox="1">
            <a:spLocks noChangeArrowheads="1"/>
          </p:cNvSpPr>
          <p:nvPr/>
        </p:nvSpPr>
        <p:spPr>
          <a:xfrm>
            <a:off x="1025648" y="957857"/>
            <a:ext cx="7489825" cy="769441"/>
          </a:xfrm>
          <a:prstGeom prst="rect">
            <a:avLst/>
          </a:prstGeom>
          <a:noFill/>
          <a:ln/>
        </p:spPr>
        <p:txBody>
          <a:bodyPr>
            <a:sp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一、矩的概念</a:t>
            </a:r>
          </a:p>
        </p:txBody>
      </p:sp>
      <p:graphicFrame>
        <p:nvGraphicFramePr>
          <p:cNvPr id="52" name="Object 17">
            <a:extLst>
              <a:ext uri="{FF2B5EF4-FFF2-40B4-BE49-F238E27FC236}">
                <a16:creationId xmlns:a16="http://schemas.microsoft.com/office/drawing/2014/main" id="{7BC67D43-107C-44DF-9EE7-ABBE85A11F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019133"/>
              </p:ext>
            </p:extLst>
          </p:nvPr>
        </p:nvGraphicFramePr>
        <p:xfrm>
          <a:off x="1087040" y="5306020"/>
          <a:ext cx="7518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公式" r:id="rId10" imgW="7518240" imgH="1002960" progId="Equation.3">
                  <p:embed/>
                </p:oleObj>
              </mc:Choice>
              <mc:Fallback>
                <p:oleObj name="公式" r:id="rId10" imgW="7518240" imgH="1002960" progId="Equation.3">
                  <p:embed/>
                  <p:pic>
                    <p:nvPicPr>
                      <p:cNvPr id="6" name="Object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040" y="5306020"/>
                        <a:ext cx="75184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 Box 11">
            <a:extLst>
              <a:ext uri="{FF2B5EF4-FFF2-40B4-BE49-F238E27FC236}">
                <a16:creationId xmlns:a16="http://schemas.microsoft.com/office/drawing/2014/main" id="{83D40C5E-EB8A-49F3-B8D4-17ECE61B8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773" y="1670645"/>
            <a:ext cx="2381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3200" b="1" dirty="0">
                <a:solidFill>
                  <a:srgbClr val="0000FF"/>
                </a:solidFill>
                <a:ea typeface="黑体" pitchFamily="2" charset="-122"/>
              </a:rPr>
              <a:t>1.</a:t>
            </a:r>
            <a:r>
              <a:rPr kumimoji="0" lang="zh-CN" altLang="en-US" sz="3200" b="1" dirty="0">
                <a:solidFill>
                  <a:srgbClr val="0000FF"/>
                </a:solidFill>
                <a:ea typeface="黑体" pitchFamily="2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24106176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矩的概念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9EA7156-2AC2-4520-9EA4-54FBD3189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3" y="973732"/>
            <a:ext cx="228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ea typeface="黑体" pitchFamily="2" charset="-122"/>
              </a:rPr>
              <a:t>2. </a:t>
            </a:r>
            <a:r>
              <a:rPr lang="zh-CN" altLang="en-US" sz="3200" b="1">
                <a:solidFill>
                  <a:srgbClr val="0000FF"/>
                </a:solidFill>
                <a:ea typeface="黑体" pitchFamily="2" charset="-122"/>
              </a:rPr>
              <a:t>说明    </a:t>
            </a:r>
          </a:p>
        </p:txBody>
      </p:sp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A1B2729A-75ED-4170-BF18-454AC71659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761695"/>
              </p:ext>
            </p:extLst>
          </p:nvPr>
        </p:nvGraphicFramePr>
        <p:xfrm>
          <a:off x="945798" y="2457016"/>
          <a:ext cx="10478000" cy="11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4" imgW="4292280" imgH="457200" progId="Equation.DSMT4">
                  <p:embed/>
                </p:oleObj>
              </mc:Choice>
              <mc:Fallback>
                <p:oleObj name="Equation" r:id="rId4" imgW="4292280" imgH="457200" progId="Equation.DSMT4">
                  <p:embed/>
                  <p:pic>
                    <p:nvPicPr>
                      <p:cNvPr id="1443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798" y="2457016"/>
                        <a:ext cx="10478000" cy="11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>
            <a:extLst>
              <a:ext uri="{FF2B5EF4-FFF2-40B4-BE49-F238E27FC236}">
                <a16:creationId xmlns:a16="http://schemas.microsoft.com/office/drawing/2014/main" id="{5ED926E4-866D-4CC9-B9C8-DAF554B936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08157"/>
              </p:ext>
            </p:extLst>
          </p:nvPr>
        </p:nvGraphicFramePr>
        <p:xfrm>
          <a:off x="945797" y="1736872"/>
          <a:ext cx="8000742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6" imgW="3174840" imgH="215640" progId="Equation.DSMT4">
                  <p:embed/>
                </p:oleObj>
              </mc:Choice>
              <mc:Fallback>
                <p:oleObj name="Equation" r:id="rId6" imgW="3174840" imgH="215640" progId="Equation.DSMT4">
                  <p:embed/>
                  <p:pic>
                    <p:nvPicPr>
                      <p:cNvPr id="14439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797" y="1736872"/>
                        <a:ext cx="8000742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">
            <a:extLst>
              <a:ext uri="{FF2B5EF4-FFF2-40B4-BE49-F238E27FC236}">
                <a16:creationId xmlns:a16="http://schemas.microsoft.com/office/drawing/2014/main" id="{4DB52F9A-3EF6-4067-B77B-C4AB5535FB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750969"/>
              </p:ext>
            </p:extLst>
          </p:nvPr>
        </p:nvGraphicFramePr>
        <p:xfrm>
          <a:off x="949077" y="3753096"/>
          <a:ext cx="6829411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8" imgW="2730240" imgH="215640" progId="Equation.DSMT4">
                  <p:embed/>
                </p:oleObj>
              </mc:Choice>
              <mc:Fallback>
                <p:oleObj name="Equation" r:id="rId8" imgW="2730240" imgH="215640" progId="Equation.DSMT4">
                  <p:embed/>
                  <p:pic>
                    <p:nvPicPr>
                      <p:cNvPr id="14439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077" y="3753096"/>
                        <a:ext cx="6829411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5">
            <a:extLst>
              <a:ext uri="{FF2B5EF4-FFF2-40B4-BE49-F238E27FC236}">
                <a16:creationId xmlns:a16="http://schemas.microsoft.com/office/drawing/2014/main" id="{1DF6C567-543D-4ADA-9EDB-74B3A1353F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008786"/>
              </p:ext>
            </p:extLst>
          </p:nvPr>
        </p:nvGraphicFramePr>
        <p:xfrm>
          <a:off x="262558" y="4617442"/>
          <a:ext cx="103282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10" imgW="4444920" imgH="228600" progId="Equation.DSMT4">
                  <p:embed/>
                </p:oleObj>
              </mc:Choice>
              <mc:Fallback>
                <p:oleObj name="Equation" r:id="rId10" imgW="4444920" imgH="228600" progId="Equation.DSMT4">
                  <p:embed/>
                  <p:pic>
                    <p:nvPicPr>
                      <p:cNvPr id="14439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58" y="4617442"/>
                        <a:ext cx="103282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6">
            <a:extLst>
              <a:ext uri="{FF2B5EF4-FFF2-40B4-BE49-F238E27FC236}">
                <a16:creationId xmlns:a16="http://schemas.microsoft.com/office/drawing/2014/main" id="{F78CB8A2-40EC-4301-AABD-5FA1069FB6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482545"/>
              </p:ext>
            </p:extLst>
          </p:nvPr>
        </p:nvGraphicFramePr>
        <p:xfrm>
          <a:off x="262558" y="5281612"/>
          <a:ext cx="11896981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12" imgW="5130720" imgH="228600" progId="Equation.DSMT4">
                  <p:embed/>
                </p:oleObj>
              </mc:Choice>
              <mc:Fallback>
                <p:oleObj name="Equation" r:id="rId12" imgW="5130720" imgH="228600" progId="Equation.DSMT4">
                  <p:embed/>
                  <p:pic>
                    <p:nvPicPr>
                      <p:cNvPr id="14440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58" y="5281612"/>
                        <a:ext cx="11896981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049762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协方差矩阵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42">
            <a:extLst>
              <a:ext uri="{FF2B5EF4-FFF2-40B4-BE49-F238E27FC236}">
                <a16:creationId xmlns:a16="http://schemas.microsoft.com/office/drawing/2014/main" id="{598A5E80-E51E-4C7E-8105-232C29C491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603938"/>
              </p:ext>
            </p:extLst>
          </p:nvPr>
        </p:nvGraphicFramePr>
        <p:xfrm>
          <a:off x="3309864" y="1847751"/>
          <a:ext cx="128905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4" imgW="571320" imgH="253800" progId="Equation.DSMT4">
                  <p:embed/>
                </p:oleObj>
              </mc:Choice>
              <mc:Fallback>
                <p:oleObj name="Equation" r:id="rId4" imgW="571320" imgH="253800" progId="Equation.DSMT4">
                  <p:embed/>
                  <p:pic>
                    <p:nvPicPr>
                      <p:cNvPr id="3" name="Object 4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864" y="1847751"/>
                        <a:ext cx="128905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7">
            <a:extLst>
              <a:ext uri="{FF2B5EF4-FFF2-40B4-BE49-F238E27FC236}">
                <a16:creationId xmlns:a16="http://schemas.microsoft.com/office/drawing/2014/main" id="{49443F1D-ACC0-4C10-BDCD-FB403217C1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393775"/>
              </p:ext>
            </p:extLst>
          </p:nvPr>
        </p:nvGraphicFramePr>
        <p:xfrm>
          <a:off x="5889551" y="1869976"/>
          <a:ext cx="52228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6" imgW="215640" imgH="228600" progId="Equation.DSMT4">
                  <p:embed/>
                </p:oleObj>
              </mc:Choice>
              <mc:Fallback>
                <p:oleObj name="Equation" r:id="rId6" imgW="215640" imgH="228600" progId="Equation.DSMT4">
                  <p:embed/>
                  <p:pic>
                    <p:nvPicPr>
                      <p:cNvPr id="4" name="Object 4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551" y="1869976"/>
                        <a:ext cx="522288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0">
            <a:extLst>
              <a:ext uri="{FF2B5EF4-FFF2-40B4-BE49-F238E27FC236}">
                <a16:creationId xmlns:a16="http://schemas.microsoft.com/office/drawing/2014/main" id="{6436A73B-F209-42A0-B9B2-D8AA7E5823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860708"/>
              </p:ext>
            </p:extLst>
          </p:nvPr>
        </p:nvGraphicFramePr>
        <p:xfrm>
          <a:off x="1646287" y="2564904"/>
          <a:ext cx="62611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8" imgW="2946240" imgH="330120" progId="Equation.DSMT4">
                  <p:embed/>
                </p:oleObj>
              </mc:Choice>
              <mc:Fallback>
                <p:oleObj name="Equation" r:id="rId8" imgW="2946240" imgH="330120" progId="Equation.DSMT4">
                  <p:embed/>
                  <p:pic>
                    <p:nvPicPr>
                      <p:cNvPr id="5" name="Object 5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87" y="2564904"/>
                        <a:ext cx="62611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3">
            <a:extLst>
              <a:ext uri="{FF2B5EF4-FFF2-40B4-BE49-F238E27FC236}">
                <a16:creationId xmlns:a16="http://schemas.microsoft.com/office/drawing/2014/main" id="{E367E42C-5D2D-4147-AF75-D58F1FE0E6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137641"/>
              </p:ext>
            </p:extLst>
          </p:nvPr>
        </p:nvGraphicFramePr>
        <p:xfrm>
          <a:off x="5175176" y="1881088"/>
          <a:ext cx="45878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10" imgW="203040" imgH="228600" progId="Equation.DSMT4">
                  <p:embed/>
                </p:oleObj>
              </mc:Choice>
              <mc:Fallback>
                <p:oleObj name="Equation" r:id="rId10" imgW="203040" imgH="228600" progId="Equation.DSMT4">
                  <p:embed/>
                  <p:pic>
                    <p:nvPicPr>
                      <p:cNvPr id="6" name="Object 5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176" y="1881088"/>
                        <a:ext cx="458788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6">
            <a:extLst>
              <a:ext uri="{FF2B5EF4-FFF2-40B4-BE49-F238E27FC236}">
                <a16:creationId xmlns:a16="http://schemas.microsoft.com/office/drawing/2014/main" id="{7320014F-0041-4B3B-9B61-9EF2AC888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474" y="1852513"/>
            <a:ext cx="115215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</a:rPr>
              <a:t>        </a:t>
            </a:r>
            <a:r>
              <a:rPr lang="zh-CN" altLang="en-US" sz="2800" b="1" dirty="0">
                <a:solidFill>
                  <a:srgbClr val="000000"/>
                </a:solidFill>
              </a:rPr>
              <a:t>设二维随机变量                关于    和     的二阶中心矩和二阶混合中心矩</a:t>
            </a:r>
          </a:p>
        </p:txBody>
      </p:sp>
      <p:graphicFrame>
        <p:nvGraphicFramePr>
          <p:cNvPr id="11" name="Object 57">
            <a:extLst>
              <a:ext uri="{FF2B5EF4-FFF2-40B4-BE49-F238E27FC236}">
                <a16:creationId xmlns:a16="http://schemas.microsoft.com/office/drawing/2014/main" id="{CAF6A4EB-259A-4948-91CF-A04B2C9356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8520"/>
              </p:ext>
            </p:extLst>
          </p:nvPr>
        </p:nvGraphicFramePr>
        <p:xfrm>
          <a:off x="3430637" y="4068167"/>
          <a:ext cx="2265362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12" imgW="1002960" imgH="482400" progId="Equation.DSMT4">
                  <p:embed/>
                </p:oleObj>
              </mc:Choice>
              <mc:Fallback>
                <p:oleObj name="Equation" r:id="rId12" imgW="1002960" imgH="482400" progId="Equation.DSMT4">
                  <p:embed/>
                  <p:pic>
                    <p:nvPicPr>
                      <p:cNvPr id="8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637" y="4068167"/>
                        <a:ext cx="2265362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58">
            <a:extLst>
              <a:ext uri="{FF2B5EF4-FFF2-40B4-BE49-F238E27FC236}">
                <a16:creationId xmlns:a16="http://schemas.microsoft.com/office/drawing/2014/main" id="{692E34B7-CA5A-4755-AC66-5AEE5FA8B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74" y="3429000"/>
            <a:ext cx="3168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都存在，则称矩阵</a:t>
            </a:r>
          </a:p>
        </p:txBody>
      </p:sp>
      <p:grpSp>
        <p:nvGrpSpPr>
          <p:cNvPr id="13" name="Group 61">
            <a:extLst>
              <a:ext uri="{FF2B5EF4-FFF2-40B4-BE49-F238E27FC236}">
                <a16:creationId xmlns:a16="http://schemas.microsoft.com/office/drawing/2014/main" id="{70584346-09A8-465A-85D0-F94133FD7140}"/>
              </a:ext>
            </a:extLst>
          </p:cNvPr>
          <p:cNvGrpSpPr>
            <a:grpSpLocks/>
          </p:cNvGrpSpPr>
          <p:nvPr/>
        </p:nvGrpSpPr>
        <p:grpSpPr bwMode="auto">
          <a:xfrm>
            <a:off x="731887" y="5448201"/>
            <a:ext cx="6480175" cy="573087"/>
            <a:chOff x="295" y="3158"/>
            <a:chExt cx="4082" cy="361"/>
          </a:xfrm>
        </p:grpSpPr>
        <p:sp>
          <p:nvSpPr>
            <p:cNvPr id="14" name="Text Box 59">
              <a:extLst>
                <a:ext uri="{FF2B5EF4-FFF2-40B4-BE49-F238E27FC236}">
                  <a16:creationId xmlns:a16="http://schemas.microsoft.com/office/drawing/2014/main" id="{BE86AF1A-0329-48DE-9E15-912D47776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3158"/>
              <a:ext cx="40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为二维随机变量               的协方差矩阵。</a:t>
              </a:r>
            </a:p>
          </p:txBody>
        </p:sp>
        <p:graphicFrame>
          <p:nvGraphicFramePr>
            <p:cNvPr id="15" name="Object 60">
              <a:extLst>
                <a:ext uri="{FF2B5EF4-FFF2-40B4-BE49-F238E27FC236}">
                  <a16:creationId xmlns:a16="http://schemas.microsoft.com/office/drawing/2014/main" id="{4C2BF578-A703-46F3-B3E8-2D5F815B58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03" y="3158"/>
            <a:ext cx="813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Equation" r:id="rId14" imgW="571320" imgH="253800" progId="Equation.DSMT4">
                    <p:embed/>
                  </p:oleObj>
                </mc:Choice>
                <mc:Fallback>
                  <p:oleObj name="Equation" r:id="rId14" imgW="571320" imgH="253800" progId="Equation.DSMT4">
                    <p:embed/>
                    <p:pic>
                      <p:nvPicPr>
                        <p:cNvPr id="12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3" y="3158"/>
                          <a:ext cx="813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Rectangle 9">
            <a:extLst>
              <a:ext uri="{FF2B5EF4-FFF2-40B4-BE49-F238E27FC236}">
                <a16:creationId xmlns:a16="http://schemas.microsoft.com/office/drawing/2014/main" id="{37AB10CE-522A-4A91-BDB0-EB8DC4387BAE}"/>
              </a:ext>
            </a:extLst>
          </p:cNvPr>
          <p:cNvSpPr txBox="1">
            <a:spLocks noChangeArrowheads="1"/>
          </p:cNvSpPr>
          <p:nvPr/>
        </p:nvSpPr>
        <p:spPr>
          <a:xfrm>
            <a:off x="1497756" y="955849"/>
            <a:ext cx="7489825" cy="769441"/>
          </a:xfrm>
          <a:prstGeom prst="rect">
            <a:avLst/>
          </a:prstGeom>
          <a:noFill/>
          <a:ln/>
        </p:spPr>
        <p:txBody>
          <a:bodyPr>
            <a:sp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二、协方差矩阵</a:t>
            </a:r>
          </a:p>
        </p:txBody>
      </p:sp>
    </p:spTree>
    <p:extLst>
      <p:ext uri="{BB962C8B-B14F-4D97-AF65-F5344CB8AC3E}">
        <p14:creationId xmlns:p14="http://schemas.microsoft.com/office/powerpoint/2010/main" val="178023247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协方差矩阵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16" name="Object 3">
            <a:extLst>
              <a:ext uri="{FF2B5EF4-FFF2-40B4-BE49-F238E27FC236}">
                <a16:creationId xmlns:a16="http://schemas.microsoft.com/office/drawing/2014/main" id="{D6316925-0CEC-4736-953F-437DB8766C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782573"/>
              </p:ext>
            </p:extLst>
          </p:nvPr>
        </p:nvGraphicFramePr>
        <p:xfrm>
          <a:off x="970929" y="1802929"/>
          <a:ext cx="712946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4" imgW="3276360" imgH="330120" progId="Equation.DSMT4">
                  <p:embed/>
                </p:oleObj>
              </mc:Choice>
              <mc:Fallback>
                <p:oleObj name="Equation" r:id="rId4" imgW="3276360" imgH="330120" progId="Equation.DSMT4">
                  <p:embed/>
                  <p:pic>
                    <p:nvPicPr>
                      <p:cNvPr id="191491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929" y="1802929"/>
                        <a:ext cx="7129463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">
            <a:extLst>
              <a:ext uri="{FF2B5EF4-FFF2-40B4-BE49-F238E27FC236}">
                <a16:creationId xmlns:a16="http://schemas.microsoft.com/office/drawing/2014/main" id="{10E4D59B-2AA5-4EDB-8AE9-735040E76E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708845"/>
              </p:ext>
            </p:extLst>
          </p:nvPr>
        </p:nvGraphicFramePr>
        <p:xfrm>
          <a:off x="2790824" y="3138016"/>
          <a:ext cx="36703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6" imgW="1625400" imgH="939600" progId="Equation.DSMT4">
                  <p:embed/>
                </p:oleObj>
              </mc:Choice>
              <mc:Fallback>
                <p:oleObj name="Equation" r:id="rId6" imgW="1625400" imgH="939600" progId="Equation.DSMT4">
                  <p:embed/>
                  <p:pic>
                    <p:nvPicPr>
                      <p:cNvPr id="1914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4" y="3138016"/>
                        <a:ext cx="3670300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9">
            <a:extLst>
              <a:ext uri="{FF2B5EF4-FFF2-40B4-BE49-F238E27FC236}">
                <a16:creationId xmlns:a16="http://schemas.microsoft.com/office/drawing/2014/main" id="{DEAE3665-19BE-48B3-99DF-8220FC39D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4" y="2610966"/>
            <a:ext cx="316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都存在，则称矩阵</a:t>
            </a:r>
          </a:p>
        </p:txBody>
      </p:sp>
      <p:grpSp>
        <p:nvGrpSpPr>
          <p:cNvPr id="19" name="Group 29">
            <a:extLst>
              <a:ext uri="{FF2B5EF4-FFF2-40B4-BE49-F238E27FC236}">
                <a16:creationId xmlns:a16="http://schemas.microsoft.com/office/drawing/2014/main" id="{B3F5D606-0763-4BF4-9D97-1722030C2DA7}"/>
              </a:ext>
            </a:extLst>
          </p:cNvPr>
          <p:cNvGrpSpPr>
            <a:grpSpLocks/>
          </p:cNvGrpSpPr>
          <p:nvPr/>
        </p:nvGrpSpPr>
        <p:grpSpPr bwMode="auto">
          <a:xfrm>
            <a:off x="588962" y="5330354"/>
            <a:ext cx="8591550" cy="573087"/>
            <a:chOff x="235" y="3475"/>
            <a:chExt cx="5412" cy="3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>
                  <a:extLst>
                    <a:ext uri="{FF2B5EF4-FFF2-40B4-BE49-F238E27FC236}">
                      <a16:creationId xmlns:a16="http://schemas.microsoft.com/office/drawing/2014/main" id="{BD9FA9FF-2616-46C7-A075-CF1D339CDD5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5" y="3475"/>
                  <a:ext cx="5412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800" b="1" dirty="0"/>
                    <a:t>为</a:t>
                  </a:r>
                  <a14:m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r>
                    <a:rPr lang="zh-CN" altLang="en-US" sz="2800" b="1" dirty="0"/>
                    <a:t>维随机变量                           的协方差矩阵。</a:t>
                  </a:r>
                </a:p>
              </p:txBody>
            </p:sp>
          </mc:Choice>
          <mc:Fallback xmlns="">
            <p:sp>
              <p:nvSpPr>
                <p:cNvPr id="20" name="Text Box 11">
                  <a:extLst>
                    <a:ext uri="{FF2B5EF4-FFF2-40B4-BE49-F238E27FC236}">
                      <a16:creationId xmlns:a16="http://schemas.microsoft.com/office/drawing/2014/main" id="{BD9FA9FF-2616-46C7-A075-CF1D339CDD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5" y="3475"/>
                  <a:ext cx="5412" cy="327"/>
                </a:xfrm>
                <a:prstGeom prst="rect">
                  <a:avLst/>
                </a:prstGeom>
                <a:blipFill>
                  <a:blip r:embed="rId8"/>
                  <a:stretch>
                    <a:fillRect l="-1490" t="-16279" b="-2674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1" name="Object 12">
                  <a:extLst>
                    <a:ext uri="{FF2B5EF4-FFF2-40B4-BE49-F238E27FC236}">
                      <a16:creationId xmlns:a16="http://schemas.microsoft.com/office/drawing/2014/main" id="{E6402385-208C-443A-825E-46D2659D55B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819" y="3475"/>
                <a:ext cx="1355" cy="36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110" name="Equation" r:id="rId9" imgW="952200" imgH="253800" progId="Equation.DSMT4">
                        <p:embed/>
                      </p:oleObj>
                    </mc:Choice>
                    <mc:Fallback>
                      <p:oleObj name="Equation" r:id="rId9" imgW="952200" imgH="253800" progId="Equation.DSMT4">
                        <p:embed/>
                        <p:pic>
                          <p:nvPicPr>
                            <p:cNvPr id="191500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19" y="3475"/>
                              <a:ext cx="1355" cy="36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1" name="Object 12">
                  <a:extLst>
                    <a:ext uri="{FF2B5EF4-FFF2-40B4-BE49-F238E27FC236}">
                      <a16:creationId xmlns:a16="http://schemas.microsoft.com/office/drawing/2014/main" id="{E6402385-208C-443A-825E-46D2659D55B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819" y="3475"/>
                <a:ext cx="1355" cy="36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1" imgW="952200" imgH="253800" progId="Equation.DSMT4">
                        <p:embed/>
                      </p:oleObj>
                    </mc:Choice>
                    <mc:Fallback>
                      <p:oleObj name="Equation" r:id="rId11" imgW="952200" imgH="253800" progId="Equation.DSMT4">
                        <p:embed/>
                        <p:pic>
                          <p:nvPicPr>
                            <p:cNvPr id="191500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19" y="3475"/>
                              <a:ext cx="1355" cy="36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grpSp>
        <p:nvGrpSpPr>
          <p:cNvPr id="22" name="Group 28">
            <a:extLst>
              <a:ext uri="{FF2B5EF4-FFF2-40B4-BE49-F238E27FC236}">
                <a16:creationId xmlns:a16="http://schemas.microsoft.com/office/drawing/2014/main" id="{35E24009-D335-4B86-B3CC-7DCD38F45BD8}"/>
              </a:ext>
            </a:extLst>
          </p:cNvPr>
          <p:cNvGrpSpPr>
            <a:grpSpLocks/>
          </p:cNvGrpSpPr>
          <p:nvPr/>
        </p:nvGrpSpPr>
        <p:grpSpPr bwMode="auto">
          <a:xfrm>
            <a:off x="611187" y="764704"/>
            <a:ext cx="10956925" cy="965200"/>
            <a:chOff x="158" y="107"/>
            <a:chExt cx="6902" cy="6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7">
                  <a:extLst>
                    <a:ext uri="{FF2B5EF4-FFF2-40B4-BE49-F238E27FC236}">
                      <a16:creationId xmlns:a16="http://schemas.microsoft.com/office/drawing/2014/main" id="{9B239785-EB60-46D6-91A5-70DA3DA7BB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" y="119"/>
                  <a:ext cx="6902" cy="5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800" b="1" dirty="0">
                      <a:solidFill>
                        <a:srgbClr val="000000"/>
                      </a:solidFill>
                    </a:rPr>
                    <a:t>         </a:t>
                  </a:r>
                  <a:r>
                    <a:rPr lang="zh-CN" altLang="en-US" sz="2800" b="1" dirty="0">
                      <a:solidFill>
                        <a:srgbClr val="000000"/>
                      </a:solidFill>
                    </a:rPr>
                    <a:t>设</a:t>
                  </a:r>
                  <a14:m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r>
                    <a:rPr lang="zh-CN" altLang="en-US" sz="2800" b="1" dirty="0">
                      <a:solidFill>
                        <a:srgbClr val="000000"/>
                      </a:solidFill>
                    </a:rPr>
                    <a:t>维随机变量                              关于                         的二阶中心矩和二阶混合中心矩 </a:t>
                  </a:r>
                </a:p>
              </p:txBody>
            </p:sp>
          </mc:Choice>
          <mc:Fallback xmlns="">
            <p:sp>
              <p:nvSpPr>
                <p:cNvPr id="23" name="Rectangle 7">
                  <a:extLst>
                    <a:ext uri="{FF2B5EF4-FFF2-40B4-BE49-F238E27FC236}">
                      <a16:creationId xmlns:a16="http://schemas.microsoft.com/office/drawing/2014/main" id="{9B239785-EB60-46D6-91A5-70DA3DA7BB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8" y="119"/>
                  <a:ext cx="6902" cy="596"/>
                </a:xfrm>
                <a:prstGeom prst="rect">
                  <a:avLst/>
                </a:prstGeom>
                <a:blipFill>
                  <a:blip r:embed="rId13"/>
                  <a:stretch>
                    <a:fillRect l="-1112" t="-9677" r="-1112" b="-1548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4" name="Object 13">
                  <a:extLst>
                    <a:ext uri="{FF2B5EF4-FFF2-40B4-BE49-F238E27FC236}">
                      <a16:creationId xmlns:a16="http://schemas.microsoft.com/office/drawing/2014/main" id="{44FE6BB7-D58A-475B-8271-A977915C5EF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98421961"/>
                    </p:ext>
                  </p:extLst>
                </p:nvPr>
              </p:nvGraphicFramePr>
              <p:xfrm>
                <a:off x="2209" y="107"/>
                <a:ext cx="1494" cy="37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111" name="Equation" r:id="rId14" imgW="1002960" imgH="253800" progId="Equation.DSMT4">
                        <p:embed/>
                      </p:oleObj>
                    </mc:Choice>
                    <mc:Fallback>
                      <p:oleObj name="Equation" r:id="rId14" imgW="1002960" imgH="253800" progId="Equation.DSMT4">
                        <p:embed/>
                        <p:pic>
                          <p:nvPicPr>
                            <p:cNvPr id="191501" name="Object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09" y="107"/>
                              <a:ext cx="1494" cy="37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4" name="Object 13">
                  <a:extLst>
                    <a:ext uri="{FF2B5EF4-FFF2-40B4-BE49-F238E27FC236}">
                      <a16:creationId xmlns:a16="http://schemas.microsoft.com/office/drawing/2014/main" id="{44FE6BB7-D58A-475B-8271-A977915C5EF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98421961"/>
                    </p:ext>
                  </p:extLst>
                </p:nvPr>
              </p:nvGraphicFramePr>
              <p:xfrm>
                <a:off x="2209" y="107"/>
                <a:ext cx="1494" cy="37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6" imgW="1002960" imgH="253800" progId="Equation.DSMT4">
                        <p:embed/>
                      </p:oleObj>
                    </mc:Choice>
                    <mc:Fallback>
                      <p:oleObj name="Equation" r:id="rId16" imgW="1002960" imgH="253800" progId="Equation.DSMT4">
                        <p:embed/>
                        <p:pic>
                          <p:nvPicPr>
                            <p:cNvPr id="191501" name="Object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09" y="107"/>
                              <a:ext cx="1494" cy="37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5" name="Object 27">
                  <a:extLst>
                    <a:ext uri="{FF2B5EF4-FFF2-40B4-BE49-F238E27FC236}">
                      <a16:creationId xmlns:a16="http://schemas.microsoft.com/office/drawing/2014/main" id="{BCF2729F-8EDD-435A-A50A-556DCAC25709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77790805"/>
                    </p:ext>
                  </p:extLst>
                </p:nvPr>
              </p:nvGraphicFramePr>
              <p:xfrm>
                <a:off x="4106" y="133"/>
                <a:ext cx="1354" cy="3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112" name="Equation" r:id="rId18" imgW="876240" imgH="228600" progId="Equation.DSMT4">
                        <p:embed/>
                      </p:oleObj>
                    </mc:Choice>
                    <mc:Fallback>
                      <p:oleObj name="Equation" r:id="rId18" imgW="876240" imgH="228600" progId="Equation.DSMT4">
                        <p:embed/>
                        <p:pic>
                          <p:nvPicPr>
                            <p:cNvPr id="191515" name="Object 2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06" y="133"/>
                              <a:ext cx="1354" cy="3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5" name="Object 27">
                  <a:extLst>
                    <a:ext uri="{FF2B5EF4-FFF2-40B4-BE49-F238E27FC236}">
                      <a16:creationId xmlns:a16="http://schemas.microsoft.com/office/drawing/2014/main" id="{BCF2729F-8EDD-435A-A50A-556DCAC25709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77790805"/>
                    </p:ext>
                  </p:extLst>
                </p:nvPr>
              </p:nvGraphicFramePr>
              <p:xfrm>
                <a:off x="4106" y="133"/>
                <a:ext cx="1354" cy="3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20" imgW="876240" imgH="228600" progId="Equation.DSMT4">
                        <p:embed/>
                      </p:oleObj>
                    </mc:Choice>
                    <mc:Fallback>
                      <p:oleObj name="Equation" r:id="rId20" imgW="876240" imgH="228600" progId="Equation.DSMT4">
                        <p:embed/>
                        <p:pic>
                          <p:nvPicPr>
                            <p:cNvPr id="191515" name="Object 2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06" y="133"/>
                              <a:ext cx="1354" cy="3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</p:spTree>
    <p:extLst>
      <p:ext uri="{BB962C8B-B14F-4D97-AF65-F5344CB8AC3E}">
        <p14:creationId xmlns:p14="http://schemas.microsoft.com/office/powerpoint/2010/main" val="136432422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406574" y="238506"/>
                <a:ext cx="21467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维正态随机变量</a:t>
                </a:r>
                <a:endParaRPr lang="zh-CN" altLang="en-US" sz="1600" baseline="-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74" y="238506"/>
                <a:ext cx="2146742" cy="400110"/>
              </a:xfrm>
              <a:prstGeom prst="rect">
                <a:avLst/>
              </a:prstGeom>
              <a:blipFill>
                <a:blip r:embed="rId4"/>
                <a:stretch>
                  <a:fillRect t="-7576" r="-2557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6">
                <a:extLst>
                  <a:ext uri="{FF2B5EF4-FFF2-40B4-BE49-F238E27FC236}">
                    <a16:creationId xmlns:a16="http://schemas.microsoft.com/office/drawing/2014/main" id="{B218F86D-3DE5-41FF-A7B0-C4B6C3B9900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53777" y="764704"/>
                <a:ext cx="7705725" cy="769441"/>
              </a:xfrm>
              <a:prstGeom prst="rect">
                <a:avLst/>
              </a:prstGeom>
              <a:noFill/>
              <a:ln/>
            </p:spPr>
            <p:txBody>
              <a:bodyPr>
                <a:spAutoFit/>
              </a:bodyPr>
              <a:lstStyle>
                <a:lvl1pPr algn="ctr" rtl="0" eaLnBrk="1" latinLnBrk="0" hangingPunct="1">
                  <a:spcBef>
                    <a:spcPct val="0"/>
                  </a:spcBef>
                  <a:buNone/>
                  <a:defRPr kumimoji="0" sz="44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latinLnBrk="0" hangingPunct="1">
                  <a:defRPr kumimoji="0">
                    <a:solidFill>
                      <a:schemeClr val="tx2"/>
                    </a:solidFill>
                  </a:defRPr>
                </a:lvl2pPr>
                <a:lvl3pPr eaLnBrk="1" latinLnBrk="0" hangingPunct="1">
                  <a:defRPr kumimoji="0">
                    <a:solidFill>
                      <a:schemeClr val="tx2"/>
                    </a:solidFill>
                  </a:defRPr>
                </a:lvl3pPr>
                <a:lvl4pPr eaLnBrk="1" latinLnBrk="0" hangingPunct="1">
                  <a:defRPr kumimoji="0">
                    <a:solidFill>
                      <a:schemeClr val="tx2"/>
                    </a:solidFill>
                  </a:defRPr>
                </a:lvl4pPr>
                <a:lvl5pPr eaLnBrk="1" latinLnBrk="0" hangingPunct="1">
                  <a:defRPr kumimoji="0">
                    <a:solidFill>
                      <a:schemeClr val="tx2"/>
                    </a:solidFill>
                  </a:defRPr>
                </a:lvl5pPr>
                <a:lvl6pPr eaLnBrk="1" latinLnBrk="0" hangingPunct="1">
                  <a:defRPr kumimoji="0">
                    <a:solidFill>
                      <a:schemeClr val="tx2"/>
                    </a:solidFill>
                  </a:defRPr>
                </a:lvl6pPr>
                <a:lvl7pPr eaLnBrk="1" latinLnBrk="0" hangingPunct="1">
                  <a:defRPr kumimoji="0">
                    <a:solidFill>
                      <a:schemeClr val="tx2"/>
                    </a:solidFill>
                  </a:defRPr>
                </a:lvl7pPr>
                <a:lvl8pPr eaLnBrk="1" latinLnBrk="0" hangingPunct="1">
                  <a:defRPr kumimoji="0">
                    <a:solidFill>
                      <a:schemeClr val="tx2"/>
                    </a:solidFill>
                  </a:defRPr>
                </a:lvl8pPr>
                <a:lvl9pPr eaLnBrk="1" latinLnBrk="0" hangingPunct="1">
                  <a:defRPr kumimoji="0">
                    <a:solidFill>
                      <a:schemeClr val="tx2"/>
                    </a:solidFill>
                  </a:defRPr>
                </a:lvl9pPr>
              </a:lstStyle>
              <a:p>
                <a:r>
                  <a:rPr lang="zh-CN" altLang="en-US" dirty="0">
                    <a:solidFill>
                      <a:schemeClr val="tx1"/>
                    </a:solidFill>
                    <a:latin typeface="黑体" pitchFamily="2" charset="-122"/>
                  </a:rPr>
                  <a:t>三、</a:t>
                </a:r>
                <a:r>
                  <a:rPr lang="en-US" altLang="zh-CN" sz="44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4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itchFamily="2" charset="-122"/>
                  </a:rPr>
                  <a:t>维正态随机变量的性质</a:t>
                </a:r>
              </a:p>
            </p:txBody>
          </p:sp>
        </mc:Choice>
        <mc:Fallback xmlns="">
          <p:sp>
            <p:nvSpPr>
              <p:cNvPr id="6" name="Rectangle 16">
                <a:extLst>
                  <a:ext uri="{FF2B5EF4-FFF2-40B4-BE49-F238E27FC236}">
                    <a16:creationId xmlns:a16="http://schemas.microsoft.com/office/drawing/2014/main" id="{B218F86D-3DE5-41FF-A7B0-C4B6C3B99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777" y="764704"/>
                <a:ext cx="7705725" cy="769441"/>
              </a:xfrm>
              <a:prstGeom prst="rect">
                <a:avLst/>
              </a:prstGeom>
              <a:blipFill>
                <a:blip r:embed="rId5"/>
                <a:stretch>
                  <a:fillRect l="-1266" t="-20472" r="-1108" b="-3149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F183935-20E0-41DA-9291-DC3C9C79F7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771385"/>
              </p:ext>
            </p:extLst>
          </p:nvPr>
        </p:nvGraphicFramePr>
        <p:xfrm>
          <a:off x="1414313" y="1772816"/>
          <a:ext cx="40132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6" imgW="4007987" imgH="449463" progId="Equation.3">
                  <p:embed/>
                </p:oleObj>
              </mc:Choice>
              <mc:Fallback>
                <p:oleObj name="Equation" r:id="rId6" imgW="4007987" imgH="449463" progId="Equation.3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313" y="1772816"/>
                        <a:ext cx="40132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C8849333-DF6A-4A95-A797-D2B95E51EA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597302"/>
              </p:ext>
            </p:extLst>
          </p:nvPr>
        </p:nvGraphicFramePr>
        <p:xfrm>
          <a:off x="478582" y="2348880"/>
          <a:ext cx="11014149" cy="11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8" imgW="5397480" imgH="520560" progId="Equation.DSMT4">
                  <p:embed/>
                </p:oleObj>
              </mc:Choice>
              <mc:Fallback>
                <p:oleObj name="Equation" r:id="rId8" imgW="5397480" imgH="52056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582" y="2348880"/>
                        <a:ext cx="11014149" cy="115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1">
            <a:extLst>
              <a:ext uri="{FF2B5EF4-FFF2-40B4-BE49-F238E27FC236}">
                <a16:creationId xmlns:a16="http://schemas.microsoft.com/office/drawing/2014/main" id="{F97B66F7-A2D9-4245-BBE7-11EBD4ED5157}"/>
              </a:ext>
            </a:extLst>
          </p:cNvPr>
          <p:cNvSpPr txBox="1"/>
          <p:nvPr/>
        </p:nvSpPr>
        <p:spPr>
          <a:xfrm>
            <a:off x="691606" y="3960764"/>
            <a:ext cx="2634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协方差矩阵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2">
                <a:extLst>
                  <a:ext uri="{FF2B5EF4-FFF2-40B4-BE49-F238E27FC236}">
                    <a16:creationId xmlns:a16="http://schemas.microsoft.com/office/drawing/2014/main" id="{FF298799-ABF0-44E7-B1F9-EAD9800B41D2}"/>
                  </a:ext>
                </a:extLst>
              </p:cNvPr>
              <p:cNvSpPr txBox="1"/>
              <p:nvPr/>
            </p:nvSpPr>
            <p:spPr>
              <a:xfrm>
                <a:off x="3354147" y="3675732"/>
                <a:ext cx="3533147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𝐶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800" b="0" i="1" smtClean="0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0" i="1" smtClean="0">
                                        <a:latin typeface="Cambria Math"/>
                                      </a:rPr>
                                      <m:t>𝜌𝜎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𝜌𝜎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800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TextBox 2">
                <a:extLst>
                  <a:ext uri="{FF2B5EF4-FFF2-40B4-BE49-F238E27FC236}">
                    <a16:creationId xmlns:a16="http://schemas.microsoft.com/office/drawing/2014/main" id="{FF298799-ABF0-44E7-B1F9-EAD9800B4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147" y="3675732"/>
                <a:ext cx="3533147" cy="10604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3">
            <a:extLst>
              <a:ext uri="{FF2B5EF4-FFF2-40B4-BE49-F238E27FC236}">
                <a16:creationId xmlns:a16="http://schemas.microsoft.com/office/drawing/2014/main" id="{54E546B6-52B3-4A99-979C-3691FA4F9E6F}"/>
              </a:ext>
            </a:extLst>
          </p:cNvPr>
          <p:cNvSpPr txBox="1"/>
          <p:nvPr/>
        </p:nvSpPr>
        <p:spPr>
          <a:xfrm>
            <a:off x="719314" y="4922004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行列式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8D9CAC8-A98A-4F3B-98AF-B58A8E3B47C3}"/>
                  </a:ext>
                </a:extLst>
              </p:cNvPr>
              <p:cNvSpPr/>
              <p:nvPr/>
            </p:nvSpPr>
            <p:spPr>
              <a:xfrm>
                <a:off x="3291501" y="4922004"/>
                <a:ext cx="352378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latin typeface="Cambria Math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8D9CAC8-A98A-4F3B-98AF-B58A8E3B4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01" y="4922004"/>
                <a:ext cx="3523785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4">
                <a:extLst>
                  <a:ext uri="{FF2B5EF4-FFF2-40B4-BE49-F238E27FC236}">
                    <a16:creationId xmlns:a16="http://schemas.microsoft.com/office/drawing/2014/main" id="{6E6A8922-D40F-46D6-8E8F-6242A36CED25}"/>
                  </a:ext>
                </a:extLst>
              </p:cNvPr>
              <p:cNvSpPr txBox="1"/>
              <p:nvPr/>
            </p:nvSpPr>
            <p:spPr>
              <a:xfrm>
                <a:off x="3210280" y="5608877"/>
                <a:ext cx="5045166" cy="10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800" b="0" i="1" smtClean="0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zh-CN" altLang="en-US" sz="2800" b="0" i="1" smtClean="0">
                                        <a:latin typeface="Cambria Math"/>
                                      </a:rPr>
                                      <m:t>𝜌𝜎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𝜌𝜎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800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" name="TextBox 4">
                <a:extLst>
                  <a:ext uri="{FF2B5EF4-FFF2-40B4-BE49-F238E27FC236}">
                    <a16:creationId xmlns:a16="http://schemas.microsoft.com/office/drawing/2014/main" id="{6E6A8922-D40F-46D6-8E8F-6242A36CE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280" y="5608877"/>
                <a:ext cx="5045166" cy="10604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6">
                <a:extLst>
                  <a:ext uri="{FF2B5EF4-FFF2-40B4-BE49-F238E27FC236}">
                    <a16:creationId xmlns:a16="http://schemas.microsoft.com/office/drawing/2014/main" id="{37B40C39-E9DA-4B9C-8115-44A77ECF13E3}"/>
                  </a:ext>
                </a:extLst>
              </p:cNvPr>
              <p:cNvSpPr txBox="1"/>
              <p:nvPr/>
            </p:nvSpPr>
            <p:spPr>
              <a:xfrm>
                <a:off x="762008" y="5886981"/>
                <a:ext cx="38164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zh-CN" altLang="en-US" sz="2800" b="1" dirty="0"/>
                  <a:t>的逆矩阵</a:t>
                </a:r>
              </a:p>
            </p:txBody>
          </p:sp>
        </mc:Choice>
        <mc:Fallback xmlns="">
          <p:sp>
            <p:nvSpPr>
              <p:cNvPr id="14" name="TextBox 6">
                <a:extLst>
                  <a:ext uri="{FF2B5EF4-FFF2-40B4-BE49-F238E27FC236}">
                    <a16:creationId xmlns:a16="http://schemas.microsoft.com/office/drawing/2014/main" id="{37B40C39-E9DA-4B9C-8115-44A77ECF1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8" y="5886981"/>
                <a:ext cx="3816424" cy="523220"/>
              </a:xfrm>
              <a:prstGeom prst="rect">
                <a:avLst/>
              </a:prstGeom>
              <a:blipFill>
                <a:blip r:embed="rId13"/>
                <a:stretch>
                  <a:fillRect t="-17442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7305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406574" y="238506"/>
                <a:ext cx="25378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维正态随机变量</a:t>
                </a:r>
                <a:endParaRPr lang="zh-CN" altLang="en-US" baseline="-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74" y="238506"/>
                <a:ext cx="2537874" cy="461665"/>
              </a:xfrm>
              <a:prstGeom prst="rect">
                <a:avLst/>
              </a:prstGeom>
              <a:blipFill>
                <a:blip r:embed="rId4"/>
                <a:stretch>
                  <a:fillRect t="-10526" r="-2644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/>
          <p:cNvSpPr txBox="1"/>
          <p:nvPr/>
        </p:nvSpPr>
        <p:spPr>
          <a:xfrm>
            <a:off x="8615486" y="220578"/>
            <a:ext cx="3969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2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DFD924C7-02E4-457B-9101-B56C7FE7AB17}"/>
              </a:ext>
            </a:extLst>
          </p:cNvPr>
          <p:cNvSpPr txBox="1"/>
          <p:nvPr/>
        </p:nvSpPr>
        <p:spPr>
          <a:xfrm>
            <a:off x="596825" y="99863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令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F9A81FB6-F97A-4434-BF3B-EB0F8450D5C1}"/>
              </a:ext>
            </a:extLst>
          </p:cNvPr>
          <p:cNvSpPr txBox="1"/>
          <p:nvPr/>
        </p:nvSpPr>
        <p:spPr>
          <a:xfrm>
            <a:off x="668833" y="4843218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因此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4">
                <a:extLst>
                  <a:ext uri="{FF2B5EF4-FFF2-40B4-BE49-F238E27FC236}">
                    <a16:creationId xmlns:a16="http://schemas.microsoft.com/office/drawing/2014/main" id="{99938B1A-A4A3-4EDF-9BA5-44482A28F02F}"/>
                  </a:ext>
                </a:extLst>
              </p:cNvPr>
              <p:cNvSpPr txBox="1"/>
              <p:nvPr/>
            </p:nvSpPr>
            <p:spPr>
              <a:xfrm>
                <a:off x="1463696" y="2366786"/>
                <a:ext cx="8140242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0" i="1" smtClean="0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0" i="1" smtClean="0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800" b="0" i="1" smtClean="0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zh-CN" altLang="en-US" sz="2800" b="0" i="1" smtClean="0">
                                        <a:latin typeface="Cambria Math"/>
                                      </a:rPr>
                                      <m:t>𝜌𝜎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𝜌𝜎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800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6" name="TextBox 4">
                <a:extLst>
                  <a:ext uri="{FF2B5EF4-FFF2-40B4-BE49-F238E27FC236}">
                    <a16:creationId xmlns:a16="http://schemas.microsoft.com/office/drawing/2014/main" id="{99938B1A-A4A3-4EDF-9BA5-44482A28F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696" y="2366786"/>
                <a:ext cx="8140242" cy="10604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7">
                <a:extLst>
                  <a:ext uri="{FF2B5EF4-FFF2-40B4-BE49-F238E27FC236}">
                    <a16:creationId xmlns:a16="http://schemas.microsoft.com/office/drawing/2014/main" id="{3FEB2CB4-A98D-40FC-899F-5923ADAA120D}"/>
                  </a:ext>
                </a:extLst>
              </p:cNvPr>
              <p:cNvSpPr txBox="1"/>
              <p:nvPr/>
            </p:nvSpPr>
            <p:spPr>
              <a:xfrm>
                <a:off x="1686220" y="874497"/>
                <a:ext cx="3145285" cy="812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𝑿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r>
                        <a:rPr lang="zh-CN" altLang="en-US" sz="2800" b="1" i="1" dirty="0" smtClean="0">
                          <a:latin typeface="Cambria Math"/>
                        </a:rPr>
                        <m:t>𝝁</m:t>
                      </m:r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 smtClean="0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 smtClean="0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7" name="TextBox 7">
                <a:extLst>
                  <a:ext uri="{FF2B5EF4-FFF2-40B4-BE49-F238E27FC236}">
                    <a16:creationId xmlns:a16="http://schemas.microsoft.com/office/drawing/2014/main" id="{3FEB2CB4-A98D-40FC-899F-5923ADAA1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220" y="874497"/>
                <a:ext cx="3145285" cy="8129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8">
                <a:extLst>
                  <a:ext uri="{FF2B5EF4-FFF2-40B4-BE49-F238E27FC236}">
                    <a16:creationId xmlns:a16="http://schemas.microsoft.com/office/drawing/2014/main" id="{73925B90-CC78-497A-959F-0EF82A9510B2}"/>
                  </a:ext>
                </a:extLst>
              </p:cNvPr>
              <p:cNvSpPr txBox="1"/>
              <p:nvPr/>
            </p:nvSpPr>
            <p:spPr>
              <a:xfrm>
                <a:off x="1672568" y="1743906"/>
                <a:ext cx="3436262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zh-CN" altLang="en-US" sz="2800" b="1" i="1" smtClean="0">
                                  <a:latin typeface="Cambria Math"/>
                                </a:rPr>
                                <m:t>𝝁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1" i="1" smtClean="0">
                              <a:latin typeface="Cambria Math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𝑪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sz="2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zh-CN" altLang="en-US" sz="2800" b="1" i="1" smtClean="0">
                              <a:latin typeface="Cambria Math"/>
                            </a:rPr>
                            <m:t>𝝁</m:t>
                          </m:r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8" name="TextBox 8">
                <a:extLst>
                  <a:ext uri="{FF2B5EF4-FFF2-40B4-BE49-F238E27FC236}">
                    <a16:creationId xmlns:a16="http://schemas.microsoft.com/office/drawing/2014/main" id="{73925B90-CC78-497A-959F-0EF82A951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568" y="1743906"/>
                <a:ext cx="3436262" cy="5329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03E59B76-1C41-4EA9-B679-0BDCFCE7AB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830942"/>
              </p:ext>
            </p:extLst>
          </p:nvPr>
        </p:nvGraphicFramePr>
        <p:xfrm>
          <a:off x="1630710" y="3584575"/>
          <a:ext cx="7243201" cy="11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8" imgW="3403440" imgH="482400" progId="Equation.DSMT4">
                  <p:embed/>
                </p:oleObj>
              </mc:Choice>
              <mc:Fallback>
                <p:oleObj name="Equation" r:id="rId8" imgW="3403440" imgH="48240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710" y="3584575"/>
                        <a:ext cx="7243201" cy="11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0">
            <a:extLst>
              <a:ext uri="{FF2B5EF4-FFF2-40B4-BE49-F238E27FC236}">
                <a16:creationId xmlns:a16="http://schemas.microsoft.com/office/drawing/2014/main" id="{AAB00075-0740-4BF8-B208-094C355B6A80}"/>
              </a:ext>
            </a:extLst>
          </p:cNvPr>
          <p:cNvSpPr txBox="1"/>
          <p:nvPr/>
        </p:nvSpPr>
        <p:spPr>
          <a:xfrm>
            <a:off x="596825" y="1761105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12">
                <a:extLst>
                  <a:ext uri="{FF2B5EF4-FFF2-40B4-BE49-F238E27FC236}">
                    <a16:creationId xmlns:a16="http://schemas.microsoft.com/office/drawing/2014/main" id="{5A4332FA-7F1D-40CA-B4B2-DB9BA6AA2738}"/>
                  </a:ext>
                </a:extLst>
              </p:cNvPr>
              <p:cNvSpPr txBox="1"/>
              <p:nvPr/>
            </p:nvSpPr>
            <p:spPr>
              <a:xfrm>
                <a:off x="1146452" y="5319114"/>
                <a:ext cx="8223918" cy="1180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𝒙</m:t>
                          </m:r>
                          <m:r>
                            <a:rPr lang="en-US" altLang="zh-CN" sz="2800" b="1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1" i="1"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altLang="zh-CN" sz="28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zh-CN" altLang="en-US" sz="2800" b="1" i="1">
                                      <a:latin typeface="Cambria Math"/>
                                    </a:rPr>
                                    <m:t>𝝅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𝑪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n-US" altLang="zh-CN" sz="2800" b="1" i="1">
                          <a:latin typeface="Cambria Math"/>
                        </a:rPr>
                        <m:t>𝒆𝒙𝒑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800" b="1" i="1"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zh-CN" altLang="en-US" sz="2800" b="1" i="1">
                                      <a:latin typeface="Cambria Math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b="1" i="1">
                                  <a:latin typeface="Cambria Math"/>
                                </a:rPr>
                                <m:t>𝑻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𝑪</m:t>
                              </m:r>
                            </m:e>
                            <m:sup>
                              <m:r>
                                <a:rPr lang="en-US" altLang="zh-CN" sz="28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800" b="1" i="1"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sz="28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latin typeface="Cambria Math"/>
                                </a:rPr>
                                <m:t>𝝁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zh-CN" altLang="en-US" sz="2800" b="1" dirty="0"/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1" name="TextBox 12">
                <a:extLst>
                  <a:ext uri="{FF2B5EF4-FFF2-40B4-BE49-F238E27FC236}">
                    <a16:creationId xmlns:a16="http://schemas.microsoft.com/office/drawing/2014/main" id="{5A4332FA-7F1D-40CA-B4B2-DB9BA6AA2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452" y="5319114"/>
                <a:ext cx="8223918" cy="11807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53123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406574" y="238506"/>
                <a:ext cx="21467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维正态随机变量</a:t>
                </a:r>
                <a:endParaRPr lang="zh-CN" altLang="en-US" sz="1600" baseline="-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74" y="238506"/>
                <a:ext cx="2146742" cy="400110"/>
              </a:xfrm>
              <a:prstGeom prst="rect">
                <a:avLst/>
              </a:prstGeom>
              <a:blipFill>
                <a:blip r:embed="rId3"/>
                <a:stretch>
                  <a:fillRect t="-7576" r="-2557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DA73DD97-F62A-473A-9DBA-29BC913343EB}"/>
              </a:ext>
            </a:extLst>
          </p:cNvPr>
          <p:cNvSpPr txBox="1"/>
          <p:nvPr/>
        </p:nvSpPr>
        <p:spPr>
          <a:xfrm>
            <a:off x="323528" y="782610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7">
                <a:extLst>
                  <a:ext uri="{FF2B5EF4-FFF2-40B4-BE49-F238E27FC236}">
                    <a16:creationId xmlns:a16="http://schemas.microsoft.com/office/drawing/2014/main" id="{81DCA13C-28F2-4BD6-A8DF-266CC1C9F1D7}"/>
                  </a:ext>
                </a:extLst>
              </p:cNvPr>
              <p:cNvSpPr txBox="1"/>
              <p:nvPr/>
            </p:nvSpPr>
            <p:spPr>
              <a:xfrm>
                <a:off x="1117645" y="1110605"/>
                <a:ext cx="5547224" cy="1717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𝑿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r>
                        <a:rPr lang="zh-CN" altLang="en-US" sz="2800" b="1" i="1" dirty="0" smtClean="0">
                          <a:latin typeface="Cambria Math"/>
                        </a:rPr>
                        <m:t>𝝁</m:t>
                      </m:r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800" i="1" smtClean="0">
                                            <a:latin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800" i="1" smtClean="0">
                                            <a:latin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 smtClean="0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𝐸</m:t>
                                    </m:r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TextBox 7">
                <a:extLst>
                  <a:ext uri="{FF2B5EF4-FFF2-40B4-BE49-F238E27FC236}">
                    <a16:creationId xmlns:a16="http://schemas.microsoft.com/office/drawing/2014/main" id="{81DCA13C-28F2-4BD6-A8DF-266CC1C9F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645" y="1110605"/>
                <a:ext cx="5547224" cy="1717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0">
                <a:extLst>
                  <a:ext uri="{FF2B5EF4-FFF2-40B4-BE49-F238E27FC236}">
                    <a16:creationId xmlns:a16="http://schemas.microsoft.com/office/drawing/2014/main" id="{6DE9F27F-ACC0-4F90-9F83-854777150FBE}"/>
                  </a:ext>
                </a:extLst>
              </p:cNvPr>
              <p:cNvSpPr txBox="1"/>
              <p:nvPr/>
            </p:nvSpPr>
            <p:spPr>
              <a:xfrm>
                <a:off x="447258" y="3024660"/>
                <a:ext cx="5791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/>
                  <a:t>如果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b="1" dirty="0"/>
                  <a:t>具有概率密度</a:t>
                </a:r>
              </a:p>
            </p:txBody>
          </p:sp>
        </mc:Choice>
        <mc:Fallback xmlns="">
          <p:sp>
            <p:nvSpPr>
              <p:cNvPr id="8" name="TextBox 10">
                <a:extLst>
                  <a:ext uri="{FF2B5EF4-FFF2-40B4-BE49-F238E27FC236}">
                    <a16:creationId xmlns:a16="http://schemas.microsoft.com/office/drawing/2014/main" id="{6DE9F27F-ACC0-4F90-9F83-854777150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58" y="3024660"/>
                <a:ext cx="5791964" cy="523220"/>
              </a:xfrm>
              <a:prstGeom prst="rect">
                <a:avLst/>
              </a:prstGeom>
              <a:blipFill>
                <a:blip r:embed="rId5"/>
                <a:stretch>
                  <a:fillRect l="-2105" t="-16279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2">
                <a:extLst>
                  <a:ext uri="{FF2B5EF4-FFF2-40B4-BE49-F238E27FC236}">
                    <a16:creationId xmlns:a16="http://schemas.microsoft.com/office/drawing/2014/main" id="{C4E7C961-817A-4E9F-B8B2-3539969CCB97}"/>
                  </a:ext>
                </a:extLst>
              </p:cNvPr>
              <p:cNvSpPr txBox="1"/>
              <p:nvPr/>
            </p:nvSpPr>
            <p:spPr>
              <a:xfrm>
                <a:off x="395536" y="3645024"/>
                <a:ext cx="9488431" cy="1180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zh-CN" altLang="en-US" sz="2800" b="1" i="1">
                                      <a:latin typeface="Cambria Math"/>
                                    </a:rPr>
                                    <m:t>𝝅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 smtClean="0">
                                      <a:latin typeface="Cambria Math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𝑪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n-US" altLang="zh-CN" sz="2800" b="1" i="1">
                          <a:latin typeface="Cambria Math"/>
                        </a:rPr>
                        <m:t>𝒆𝒙𝒑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800" b="1" i="1"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zh-CN" altLang="en-US" sz="2800" b="1" i="1">
                                      <a:latin typeface="Cambria Math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b="1" i="1">
                                  <a:latin typeface="Cambria Math"/>
                                </a:rPr>
                                <m:t>𝑻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𝑪</m:t>
                              </m:r>
                            </m:e>
                            <m:sup>
                              <m:r>
                                <a:rPr lang="en-US" altLang="zh-CN" sz="28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800" b="1" i="1"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sz="28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latin typeface="Cambria Math"/>
                                </a:rPr>
                                <m:t>𝝁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zh-CN" altLang="en-US" sz="2800" b="1" dirty="0"/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" name="TextBox 12">
                <a:extLst>
                  <a:ext uri="{FF2B5EF4-FFF2-40B4-BE49-F238E27FC236}">
                    <a16:creationId xmlns:a16="http://schemas.microsoft.com/office/drawing/2014/main" id="{C4E7C961-817A-4E9F-B8B2-3539969CC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645024"/>
                <a:ext cx="9488431" cy="11807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1">
                <a:extLst>
                  <a:ext uri="{FF2B5EF4-FFF2-40B4-BE49-F238E27FC236}">
                    <a16:creationId xmlns:a16="http://schemas.microsoft.com/office/drawing/2014/main" id="{2EB358F9-F902-4FFB-B83F-75BA33326610}"/>
                  </a:ext>
                </a:extLst>
              </p:cNvPr>
              <p:cNvSpPr txBox="1"/>
              <p:nvPr/>
            </p:nvSpPr>
            <p:spPr>
              <a:xfrm>
                <a:off x="455642" y="5127575"/>
                <a:ext cx="59165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/>
                  <a:t>则称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zh-CN" altLang="en-US" sz="2800" b="1" i="0" smtClean="0">
                        <a:latin typeface="Cambria Math"/>
                      </a:rPr>
                      <m:t>服从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800" b="1" dirty="0"/>
                  <a:t>维正态分布。</a:t>
                </a:r>
              </a:p>
            </p:txBody>
          </p:sp>
        </mc:Choice>
        <mc:Fallback xmlns="">
          <p:sp>
            <p:nvSpPr>
              <p:cNvPr id="10" name="TextBox 11">
                <a:extLst>
                  <a:ext uri="{FF2B5EF4-FFF2-40B4-BE49-F238E27FC236}">
                    <a16:creationId xmlns:a16="http://schemas.microsoft.com/office/drawing/2014/main" id="{2EB358F9-F902-4FFB-B83F-75BA33326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42" y="5127575"/>
                <a:ext cx="5916558" cy="523220"/>
              </a:xfrm>
              <a:prstGeom prst="rect">
                <a:avLst/>
              </a:prstGeom>
              <a:blipFill>
                <a:blip r:embed="rId7"/>
                <a:stretch>
                  <a:fillRect l="-2165" t="-16279" r="-8041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32255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87138665ec422383edfd8ce158a4a3ff3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296</Words>
  <Application>Microsoft Office PowerPoint</Application>
  <PresentationFormat>自定义</PresentationFormat>
  <Paragraphs>70</Paragraphs>
  <Slides>12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 Unicode MS</vt:lpstr>
      <vt:lpstr>方正兰亭黑_GBK</vt:lpstr>
      <vt:lpstr>黑体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Office 主题​​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新员工入职培训手册PPT模板</dc:title>
  <dc:subject> </dc:subject>
  <dc:creator>极简办公</dc:creator>
  <cp:keywords>www.jjppt.com</cp:keywords>
  <dc:description>www.jjppt.com</dc:description>
  <cp:lastModifiedBy>xu xianghong</cp:lastModifiedBy>
  <cp:revision>21</cp:revision>
  <cp:lastPrinted>2021-11-17T07:18:59Z</cp:lastPrinted>
  <dcterms:created xsi:type="dcterms:W3CDTF">2016-05-19T10:28:42Z</dcterms:created>
  <dcterms:modified xsi:type="dcterms:W3CDTF">2023-04-21T00:28:32Z</dcterms:modified>
  <cp:category> </cp:category>
  <cp:contentStatus> </cp:contentStatus>
  <cp:version>1</cp:version>
</cp:coreProperties>
</file>