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5" r:id="rId2"/>
    <p:sldId id="358" r:id="rId3"/>
    <p:sldId id="359" r:id="rId4"/>
    <p:sldId id="360" r:id="rId5"/>
  </p:sldIdLst>
  <p:sldSz cx="12190413" cy="6858000"/>
  <p:notesSz cx="6797675" cy="9928225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84" d="100"/>
          <a:sy n="84" d="100"/>
        </p:scale>
        <p:origin x="123" y="30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§5.1</a:t>
            </a:r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切比雪夫不等式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切比雪夫不等式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25642D1-323A-4BEA-8FD1-C6CFEEC7E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563" y="1044025"/>
            <a:ext cx="5981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ea typeface="黑体" pitchFamily="2" charset="-122"/>
              </a:rPr>
              <a:t>切比雪夫</a:t>
            </a:r>
            <a:r>
              <a:rPr lang="zh-CN" altLang="en-US" sz="3200" b="1" dirty="0">
                <a:latin typeface="+mj-ea"/>
                <a:ea typeface="+mj-ea"/>
              </a:rPr>
              <a:t>（</a:t>
            </a:r>
            <a:r>
              <a:rPr lang="en-US" altLang="zh-CN" sz="3200" b="1" dirty="0">
                <a:latin typeface="+mj-ea"/>
                <a:ea typeface="+mj-ea"/>
              </a:rPr>
              <a:t>Chebyshev</a:t>
            </a:r>
            <a:r>
              <a:rPr lang="zh-CN" altLang="en-US" sz="3200" b="1" dirty="0">
                <a:latin typeface="+mj-ea"/>
                <a:ea typeface="+mj-ea"/>
              </a:rPr>
              <a:t>）</a:t>
            </a:r>
            <a:r>
              <a:rPr lang="zh-CN" altLang="en-US" sz="3200" b="1" dirty="0">
                <a:solidFill>
                  <a:srgbClr val="3333FF"/>
                </a:solidFill>
                <a:ea typeface="黑体" pitchFamily="2" charset="-122"/>
              </a:rPr>
              <a:t>不等式</a:t>
            </a:r>
            <a:endParaRPr lang="zh-CN" altLang="en-US" sz="2800" b="1" dirty="0">
              <a:solidFill>
                <a:srgbClr val="3333FF"/>
              </a:solidFill>
              <a:ea typeface="黑体" pitchFamily="2" charset="-122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80BD902-C0C1-4AFB-8173-9B83DDBF9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68477"/>
              </p:ext>
            </p:extLst>
          </p:nvPr>
        </p:nvGraphicFramePr>
        <p:xfrm>
          <a:off x="982637" y="1877444"/>
          <a:ext cx="10669896" cy="29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089240" imgH="1117440" progId="Equation.DSMT4">
                  <p:embed/>
                </p:oleObj>
              </mc:Choice>
              <mc:Fallback>
                <p:oleObj name="Equation" r:id="rId4" imgW="4089240" imgH="1117440" progId="Equation.DSMT4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7" y="1877444"/>
                        <a:ext cx="10669896" cy="29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223DB4B5-E66A-4675-BC27-08461EDC3EB0}"/>
              </a:ext>
            </a:extLst>
          </p:cNvPr>
          <p:cNvSpPr>
            <a:spLocks noChangeArrowheads="1"/>
          </p:cNvSpPr>
          <p:nvPr/>
        </p:nvSpPr>
        <p:spPr bwMode="auto">
          <a:xfrm rot="-10767968">
            <a:off x="4639027" y="4720907"/>
            <a:ext cx="3355975" cy="652347"/>
          </a:xfrm>
          <a:prstGeom prst="wedgeRoundRectCallout">
            <a:avLst>
              <a:gd name="adj1" fmla="val 51162"/>
              <a:gd name="adj2" fmla="val 150125"/>
              <a:gd name="adj3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zh-CN" altLang="en-US" sz="2800" b="1" dirty="0">
                <a:solidFill>
                  <a:srgbClr val="3333FF"/>
                </a:solidFill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ea typeface="黑体" pitchFamily="2" charset="-122"/>
              </a:rPr>
              <a:t>切比雪夫不等式</a:t>
            </a:r>
          </a:p>
        </p:txBody>
      </p:sp>
      <p:sp>
        <p:nvSpPr>
          <p:cNvPr id="15" name="AutoShap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0770479-EC5E-4EDB-B52F-B879DB09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22" y="980728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912654F0-6FA6-4738-864E-F447544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047" y="1015653"/>
            <a:ext cx="118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切比雪夫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切比雪夫不等式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D056488-4C5F-430E-A495-4534E737B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19127"/>
              </p:ext>
            </p:extLst>
          </p:nvPr>
        </p:nvGraphicFramePr>
        <p:xfrm>
          <a:off x="1702718" y="3988413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3288960" imgH="888840" progId="Equation.3">
                  <p:embed/>
                </p:oleObj>
              </mc:Choice>
              <mc:Fallback>
                <p:oleObj name="Equation" r:id="rId4" imgW="3288960" imgH="888840" progId="Equation.3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3988413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B3D9A23-D820-448F-B8AE-03DF05AE0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0177"/>
              </p:ext>
            </p:extLst>
          </p:nvPr>
        </p:nvGraphicFramePr>
        <p:xfrm>
          <a:off x="2971800" y="3111624"/>
          <a:ext cx="357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3581280" imgH="838080" progId="Equation.3">
                  <p:embed/>
                </p:oleObj>
              </mc:Choice>
              <mc:Fallback>
                <p:oleObj name="Equation" r:id="rId6" imgW="3581280" imgH="838080" progId="Equation.3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11624"/>
                        <a:ext cx="3573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D3378F3-789F-4C45-99C6-D4680D8CF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62867"/>
              </p:ext>
            </p:extLst>
          </p:nvPr>
        </p:nvGraphicFramePr>
        <p:xfrm>
          <a:off x="6651096" y="3110467"/>
          <a:ext cx="1139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143000" imgH="838080" progId="Equation.3">
                  <p:embed/>
                </p:oleObj>
              </mc:Choice>
              <mc:Fallback>
                <p:oleObj name="Equation" r:id="rId8" imgW="1143000" imgH="83808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096" y="3110467"/>
                        <a:ext cx="1139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353AF30-DA4C-40D4-9984-CB101B4C3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66143"/>
              </p:ext>
            </p:extLst>
          </p:nvPr>
        </p:nvGraphicFramePr>
        <p:xfrm>
          <a:off x="5646225" y="2000838"/>
          <a:ext cx="346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0" imgW="3466800" imgH="927000" progId="Equation.3">
                  <p:embed/>
                </p:oleObj>
              </mc:Choice>
              <mc:Fallback>
                <p:oleObj name="Equation" r:id="rId10" imgW="3466800" imgH="927000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225" y="2000838"/>
                        <a:ext cx="346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F2E6F32-C040-4285-AF9E-4F926E849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8580"/>
              </p:ext>
            </p:extLst>
          </p:nvPr>
        </p:nvGraphicFramePr>
        <p:xfrm>
          <a:off x="1951831" y="5213103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2" imgW="2806560" imgH="888840" progId="Equation.3">
                  <p:embed/>
                </p:oleObj>
              </mc:Choice>
              <mc:Fallback>
                <p:oleObj name="Equation" r:id="rId12" imgW="2806560" imgH="888840" progId="Equation.3">
                  <p:embed/>
                  <p:pic>
                    <p:nvPicPr>
                      <p:cNvPr id="63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831" y="5213103"/>
                        <a:ext cx="280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C42B9320-AE72-4ABB-85D9-EDB0897CA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80496"/>
              </p:ext>
            </p:extLst>
          </p:nvPr>
        </p:nvGraphicFramePr>
        <p:xfrm>
          <a:off x="4819650" y="5213103"/>
          <a:ext cx="387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4" imgW="3873240" imgH="888840" progId="Equation.3">
                  <p:embed/>
                </p:oleObj>
              </mc:Choice>
              <mc:Fallback>
                <p:oleObj name="Equation" r:id="rId14" imgW="3873240" imgH="888840" progId="Equation.3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213103"/>
                        <a:ext cx="387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42890E88-B8A3-45AE-B80E-B83438A5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66013"/>
            <a:ext cx="712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得</a:t>
            </a: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DC02EDDB-4E6C-4E50-B41C-66691C166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0585"/>
              </p:ext>
            </p:extLst>
          </p:nvPr>
        </p:nvGraphicFramePr>
        <p:xfrm>
          <a:off x="1041325" y="2281064"/>
          <a:ext cx="2057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6" imgW="2057400" imgH="444240" progId="Equation.3">
                  <p:embed/>
                </p:oleObj>
              </mc:Choice>
              <mc:Fallback>
                <p:oleObj name="Equation" r:id="rId16" imgW="2057400" imgH="444240" progId="Equation.3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325" y="2281064"/>
                        <a:ext cx="2057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7450889E-8875-4E79-9A1B-50D11CB3F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29688"/>
              </p:ext>
            </p:extLst>
          </p:nvPr>
        </p:nvGraphicFramePr>
        <p:xfrm>
          <a:off x="3098725" y="2204864"/>
          <a:ext cx="2451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8" imgW="2450880" imgH="685800" progId="Equation.3">
                  <p:embed/>
                </p:oleObj>
              </mc:Choice>
              <mc:Fallback>
                <p:oleObj name="Equation" r:id="rId18" imgW="2450880" imgH="685800" progId="Equation.3">
                  <p:embed/>
                  <p:pic>
                    <p:nvPicPr>
                      <p:cNvPr id="63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725" y="2204864"/>
                        <a:ext cx="2451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E7737F9E-FCD0-4B3B-B50A-3E4A9EFDA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4704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 b="1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733FD88-8471-4674-B13C-E3160746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778992"/>
            <a:ext cx="527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取连续型随机变量的情况来证明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039D4903-F843-41E0-8AC1-F9FCBD185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49722"/>
              </p:ext>
            </p:extLst>
          </p:nvPr>
        </p:nvGraphicFramePr>
        <p:xfrm>
          <a:off x="2133600" y="1539404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20" imgW="4622760" imgH="444240" progId="Equation.3">
                  <p:embed/>
                </p:oleObj>
              </mc:Choice>
              <mc:Fallback>
                <p:oleObj name="Equation" r:id="rId20" imgW="4622760" imgH="44424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D142029D-9EDC-4012-988F-C8D9AB13C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39404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103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utoUpdateAnimBg="0"/>
      <p:bldP spid="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切比雪夫不等式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8914A5-1F43-461E-B7CE-C7CAA111F221}"/>
              </a:ext>
            </a:extLst>
          </p:cNvPr>
          <p:cNvSpPr txBox="1">
            <a:spLocks noChangeArrowheads="1"/>
          </p:cNvSpPr>
          <p:nvPr/>
        </p:nvSpPr>
        <p:spPr>
          <a:xfrm>
            <a:off x="1201539" y="980869"/>
            <a:ext cx="7773987" cy="8639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切比雪夫资料</a:t>
            </a:r>
          </a:p>
        </p:txBody>
      </p:sp>
      <p:pic>
        <p:nvPicPr>
          <p:cNvPr id="7" name="Picture 4" descr="Chebyshev_4">
            <a:extLst>
              <a:ext uri="{FF2B5EF4-FFF2-40B4-BE49-F238E27FC236}">
                <a16:creationId xmlns:a16="http://schemas.microsoft.com/office/drawing/2014/main" id="{7A8F965C-9D7C-4386-ADA8-AD6AA340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38" y="2144340"/>
            <a:ext cx="2779390" cy="3482184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E549C3E1-CFC2-4BBF-BBDB-14436F5C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90" y="2242666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 err="1">
                <a:solidFill>
                  <a:srgbClr val="FF0000"/>
                </a:solidFill>
              </a:rPr>
              <a:t>Pafnuty</a:t>
            </a:r>
            <a:r>
              <a:rPr lang="en-US" altLang="zh-CN" sz="3600" b="1" dirty="0">
                <a:solidFill>
                  <a:srgbClr val="FF0000"/>
                </a:solidFill>
              </a:rPr>
              <a:t> Chebyshev</a:t>
            </a:r>
            <a:endParaRPr lang="en-US" altLang="zh-CN" sz="360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A7E7AFB-DBAE-41BE-B3C0-C67935CCC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90" y="3267561"/>
            <a:ext cx="679236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Born:</a:t>
            </a:r>
            <a:r>
              <a:rPr lang="en-US" altLang="zh-CN" sz="2800" b="1" dirty="0">
                <a:solidFill>
                  <a:srgbClr val="008000"/>
                </a:solidFill>
              </a:rPr>
              <a:t> 16 May. 1821 in </a:t>
            </a:r>
            <a:r>
              <a:rPr lang="en-US" altLang="zh-CN" sz="2800" b="1" dirty="0" err="1">
                <a:solidFill>
                  <a:srgbClr val="008000"/>
                </a:solidFill>
              </a:rPr>
              <a:t>Okatovo</a:t>
            </a:r>
            <a:r>
              <a:rPr lang="en-US" altLang="zh-CN" sz="2800" b="1" dirty="0">
                <a:solidFill>
                  <a:srgbClr val="008000"/>
                </a:solidFill>
              </a:rPr>
              <a:t>, Russia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8 Dec.  1894  In St Petersburg, Russia</a:t>
            </a:r>
            <a:endParaRPr lang="en-US" altLang="zh-CN" sz="2800" dirty="0"/>
          </a:p>
        </p:txBody>
      </p:sp>
      <p:sp>
        <p:nvSpPr>
          <p:cNvPr id="2" name="文本框 1">
            <a:hlinkClick r:id="rId4" action="ppaction://hlinksldjump"/>
            <a:extLst>
              <a:ext uri="{FF2B5EF4-FFF2-40B4-BE49-F238E27FC236}">
                <a16:creationId xmlns:a16="http://schemas.microsoft.com/office/drawing/2014/main" id="{2F7CDAD4-D0F8-437A-B6F4-F29C8D41C237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673781809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77</Words>
  <Application>Microsoft Office PowerPoint</Application>
  <PresentationFormat>自定义</PresentationFormat>
  <Paragraphs>22</Paragraphs>
  <Slides>4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方正兰亭黑_GBK</vt:lpstr>
      <vt:lpstr>黑体</vt:lpstr>
      <vt:lpstr>宋体</vt:lpstr>
      <vt:lpstr>微软雅黑</vt:lpstr>
      <vt:lpstr>Arial</vt:lpstr>
      <vt:lpstr>Calibri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22</cp:revision>
  <cp:lastPrinted>2021-11-17T07:18:59Z</cp:lastPrinted>
  <dcterms:created xsi:type="dcterms:W3CDTF">2016-05-19T10:28:42Z</dcterms:created>
  <dcterms:modified xsi:type="dcterms:W3CDTF">2023-04-21T00:31:15Z</dcterms:modified>
  <cp:category> </cp:category>
  <cp:contentStatus> </cp:contentStatus>
  <cp:version>1</cp:version>
</cp:coreProperties>
</file>