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303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4" r:id="rId17"/>
    <p:sldId id="371" r:id="rId18"/>
    <p:sldId id="372" r:id="rId19"/>
  </p:sldIdLst>
  <p:sldSz cx="12190413" cy="6858000"/>
  <p:notesSz cx="6797675" cy="992822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84" d="100"/>
          <a:sy n="84" d="100"/>
        </p:scale>
        <p:origin x="123" y="33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84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1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34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47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23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13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22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0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51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1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06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15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5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slide" Target="slide1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36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3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slide" Target="slide1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§5.2</a:t>
            </a:r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大数定律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0F40A12-9D83-43AA-A058-FE9268DBDB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83288"/>
              </p:ext>
            </p:extLst>
          </p:nvPr>
        </p:nvGraphicFramePr>
        <p:xfrm>
          <a:off x="944265" y="1556792"/>
          <a:ext cx="10460223" cy="23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4" imgW="4267080" imgH="939600" progId="Equation.DSMT4">
                  <p:embed/>
                </p:oleObj>
              </mc:Choice>
              <mc:Fallback>
                <p:oleObj name="Equation" r:id="rId4" imgW="4267080" imgH="9396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265" y="1556792"/>
                        <a:ext cx="10460223" cy="23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A8C8D58-E840-406A-B4A6-C92357F1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4976" y="878396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EE55A94B-9606-4A73-917C-6B6C816FC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6589" y="913321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伯努利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15ED158E-D0F6-46D9-93D5-6377774E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43433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定理二（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伯努利大数定理</a:t>
            </a:r>
            <a:r>
              <a:rPr lang="zh-CN" altLang="en-US" sz="2800" b="1"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419849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060BB13-2BD6-4115-AA18-E3C39507E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945637"/>
              </p:ext>
            </p:extLst>
          </p:nvPr>
        </p:nvGraphicFramePr>
        <p:xfrm>
          <a:off x="2168525" y="2454474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4" imgW="3530520" imgH="431640" progId="Equation.3">
                  <p:embed/>
                </p:oleObj>
              </mc:Choice>
              <mc:Fallback>
                <p:oleObj name="Equation" r:id="rId4" imgW="3530520" imgH="43164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454474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296A39CD-7DE0-4CE9-9E1B-6831D59D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2422724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显然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6984132-6738-408A-9994-6DC94936B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66705"/>
              </p:ext>
            </p:extLst>
          </p:nvPr>
        </p:nvGraphicFramePr>
        <p:xfrm>
          <a:off x="985838" y="2996307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6" imgW="5511600" imgH="444240" progId="Equation.3">
                  <p:embed/>
                </p:oleObj>
              </mc:Choice>
              <mc:Fallback>
                <p:oleObj name="Equation" r:id="rId6" imgW="5511600" imgH="44424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996307"/>
                        <a:ext cx="551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8484CBE2-A803-48EA-9DD7-0C54A3468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571047"/>
              </p:ext>
            </p:extLst>
          </p:nvPr>
        </p:nvGraphicFramePr>
        <p:xfrm>
          <a:off x="927100" y="3605907"/>
          <a:ext cx="570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8" imgW="5702040" imgH="444240" progId="Equation.3">
                  <p:embed/>
                </p:oleObj>
              </mc:Choice>
              <mc:Fallback>
                <p:oleObj name="Equation" r:id="rId8" imgW="5702040" imgH="44424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605907"/>
                        <a:ext cx="570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BEF1D184-7E01-40C7-A330-8E903C92E5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285048"/>
              </p:ext>
            </p:extLst>
          </p:nvPr>
        </p:nvGraphicFramePr>
        <p:xfrm>
          <a:off x="884088" y="4231382"/>
          <a:ext cx="750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10" imgW="7505640" imgH="444240" progId="Equation.3">
                  <p:embed/>
                </p:oleObj>
              </mc:Choice>
              <mc:Fallback>
                <p:oleObj name="Equation" r:id="rId10" imgW="7505640" imgH="44424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088" y="4231382"/>
                        <a:ext cx="750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FCF02E52-970E-4C96-B039-9BD1369A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30" y="4994696"/>
            <a:ext cx="220942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根据推论有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79FDC16A-AA67-4B6F-83B1-1CA67EEA0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87714"/>
              </p:ext>
            </p:extLst>
          </p:nvPr>
        </p:nvGraphicFramePr>
        <p:xfrm>
          <a:off x="3226866" y="4780756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12" imgW="6095880" imgH="939600" progId="Equation.3">
                  <p:embed/>
                </p:oleObj>
              </mc:Choice>
              <mc:Fallback>
                <p:oleObj name="Equation" r:id="rId12" imgW="6095880" imgH="939600" progId="Equation.3">
                  <p:embed/>
                  <p:pic>
                    <p:nvPicPr>
                      <p:cNvPr id="153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866" y="4780756"/>
                        <a:ext cx="609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B2273832-F004-4033-95F4-8C6E55714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84178"/>
              </p:ext>
            </p:extLst>
          </p:nvPr>
        </p:nvGraphicFramePr>
        <p:xfrm>
          <a:off x="1080938" y="5776168"/>
          <a:ext cx="439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14" imgW="4394160" imgH="939600" progId="Equation.3">
                  <p:embed/>
                </p:oleObj>
              </mc:Choice>
              <mc:Fallback>
                <p:oleObj name="Equation" r:id="rId14" imgW="4394160" imgH="93960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938" y="5776168"/>
                        <a:ext cx="439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>
            <a:extLst>
              <a:ext uri="{FF2B5EF4-FFF2-40B4-BE49-F238E27FC236}">
                <a16:creationId xmlns:a16="http://schemas.microsoft.com/office/drawing/2014/main" id="{9CBD872A-B420-49AF-94CB-C0DBD2E68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670" y="76470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证明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4E0FC38-3878-4F7D-9F18-F4B9D7312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5470" y="764704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引入随机变量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8E0C0D30-3DB9-4DCE-87B8-858FAD2ACA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362960"/>
              </p:ext>
            </p:extLst>
          </p:nvPr>
        </p:nvGraphicFramePr>
        <p:xfrm>
          <a:off x="1130870" y="1340768"/>
          <a:ext cx="734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6" imgW="7340400" imgH="1002960" progId="Equation.3">
                  <p:embed/>
                </p:oleObj>
              </mc:Choice>
              <mc:Fallback>
                <p:oleObj name="Equation" r:id="rId16" imgW="7340400" imgH="100296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00EAA362-6A38-49F0-A567-E4DE782AAA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870" y="1340768"/>
                        <a:ext cx="734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398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utoUpdateAnimBg="0"/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F268D9E-9DB8-483B-9C40-DD4247658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96" y="954087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关于伯努利定理的说明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:</a:t>
            </a:r>
            <a:endParaRPr lang="en-US" altLang="zh-CN" sz="2800" b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B32C1A7-8BA7-4426-8E94-CF011FFC7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440143"/>
              </p:ext>
            </p:extLst>
          </p:nvPr>
        </p:nvGraphicFramePr>
        <p:xfrm>
          <a:off x="1011868" y="1628800"/>
          <a:ext cx="9907200" cy="15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4063680" imgH="634680" progId="Equation.DSMT4">
                  <p:embed/>
                </p:oleObj>
              </mc:Choice>
              <mc:Fallback>
                <p:oleObj name="Equation" r:id="rId4" imgW="4063680" imgH="634680" progId="Equation.DSMT4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868" y="1628800"/>
                        <a:ext cx="9907200" cy="15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7415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392FC4FF-6A56-40B7-85DD-5CB158C60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6261"/>
              </p:ext>
            </p:extLst>
          </p:nvPr>
        </p:nvGraphicFramePr>
        <p:xfrm>
          <a:off x="987995" y="1661368"/>
          <a:ext cx="9470927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4" imgW="3987720" imgH="469800" progId="Equation.DSMT4">
                  <p:embed/>
                </p:oleObj>
              </mc:Choice>
              <mc:Fallback>
                <p:oleObj name="Equation" r:id="rId4" imgW="3987720" imgH="469800" progId="Equation.DSMT4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995" y="1661368"/>
                        <a:ext cx="9470927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AF07DB0-B071-40CE-B722-D7B118C0E5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439253"/>
              </p:ext>
            </p:extLst>
          </p:nvPr>
        </p:nvGraphicFramePr>
        <p:xfrm>
          <a:off x="1050577" y="2790268"/>
          <a:ext cx="4640207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6" imgW="2006280" imgH="482400" progId="Equation.DSMT4">
                  <p:embed/>
                </p:oleObj>
              </mc:Choice>
              <mc:Fallback>
                <p:oleObj name="Equation" r:id="rId6" imgW="2006280" imgH="482400" progId="Equation.DSMT4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577" y="2790268"/>
                        <a:ext cx="4640207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5E7F4D27-C543-4651-BEC8-400238EE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195" y="4130576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关于辛钦定理的说明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: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279787A-0BCA-4F59-81CE-4E32F3FD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3728" y="4767163"/>
            <a:ext cx="645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(1) 不要求方差存在;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F08B5C6-1E04-4B25-89EC-E38B0576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40" y="5502176"/>
            <a:ext cx="671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(2) 伯努利定理是辛钦定理的特殊情况. </a:t>
            </a:r>
          </a:p>
        </p:txBody>
      </p:sp>
      <p:sp>
        <p:nvSpPr>
          <p:cNvPr id="11" name="AutoShap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E87572-FC9F-4626-8573-7C2DD46F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4382" y="908720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FC043976-019C-4B0F-B8AE-3AD26A0F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444" y="943645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辛钦资料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1E8EAF4-6CAC-42F8-9CAE-4786B8CF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995" y="965671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定理三（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辛钦定理</a:t>
            </a:r>
            <a:r>
              <a:rPr lang="zh-CN" altLang="en-US" sz="2800" b="1" dirty="0">
                <a:ea typeface="黑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418792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nimBg="1"/>
      <p:bldP spid="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7EE4CC6-6F3F-466D-99D5-F705BCD11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250412"/>
              </p:ext>
            </p:extLst>
          </p:nvPr>
        </p:nvGraphicFramePr>
        <p:xfrm>
          <a:off x="990600" y="1537260"/>
          <a:ext cx="9549473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4" imgW="4000320" imgH="482400" progId="Equation.DSMT4">
                  <p:embed/>
                </p:oleObj>
              </mc:Choice>
              <mc:Fallback>
                <p:oleObj name="Equation" r:id="rId4" imgW="4000320" imgH="482400" progId="Equation.DSMT4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37260"/>
                        <a:ext cx="9549473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2702DCE9-9A43-4C68-9346-5CDBCFAD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50650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F90E5B6-64DD-4B2D-94E5-843C643DE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50080"/>
              </p:ext>
            </p:extLst>
          </p:nvPr>
        </p:nvGraphicFramePr>
        <p:xfrm>
          <a:off x="2978150" y="2709499"/>
          <a:ext cx="443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6" imgW="4431960" imgH="990360" progId="Equation.3">
                  <p:embed/>
                </p:oleObj>
              </mc:Choice>
              <mc:Fallback>
                <p:oleObj name="Equation" r:id="rId6" imgW="4431960" imgH="990360" progId="Equation.3">
                  <p:embed/>
                  <p:pic>
                    <p:nvPicPr>
                      <p:cNvPr id="20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709499"/>
                        <a:ext cx="443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6D768B-A6B8-4FEC-B827-6DBABD259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959954"/>
              </p:ext>
            </p:extLst>
          </p:nvPr>
        </p:nvGraphicFramePr>
        <p:xfrm>
          <a:off x="1652588" y="3847487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8" imgW="5511600" imgH="444240" progId="Equation.3">
                  <p:embed/>
                </p:oleObj>
              </mc:Choice>
              <mc:Fallback>
                <p:oleObj name="公式" r:id="rId8" imgW="5511600" imgH="444240" progId="Equation.3">
                  <p:embed/>
                  <p:pic>
                    <p:nvPicPr>
                      <p:cNvPr id="20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847487"/>
                        <a:ext cx="551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36E4191-0078-402B-9F84-8A54C97BD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20860"/>
              </p:ext>
            </p:extLst>
          </p:nvPr>
        </p:nvGraphicFramePr>
        <p:xfrm>
          <a:off x="971550" y="4428512"/>
          <a:ext cx="627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10" imgW="6273720" imgH="507960" progId="Equation.3">
                  <p:embed/>
                </p:oleObj>
              </mc:Choice>
              <mc:Fallback>
                <p:oleObj name="公式" r:id="rId10" imgW="6273720" imgH="507960" progId="Equation.3">
                  <p:embed/>
                  <p:pic>
                    <p:nvPicPr>
                      <p:cNvPr id="204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28512"/>
                        <a:ext cx="627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1A0D906-2CB8-46D6-9B8D-FC56D61FE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16467"/>
              </p:ext>
            </p:extLst>
          </p:nvPr>
        </p:nvGraphicFramePr>
        <p:xfrm>
          <a:off x="974725" y="5173620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12" imgW="1993680" imgH="444240" progId="Equation.3">
                  <p:embed/>
                </p:oleObj>
              </mc:Choice>
              <mc:Fallback>
                <p:oleObj name="公式" r:id="rId12" imgW="1993680" imgH="444240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173620"/>
                        <a:ext cx="199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89F31AB-5328-4680-967F-0EB5156940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43443"/>
              </p:ext>
            </p:extLst>
          </p:nvPr>
        </p:nvGraphicFramePr>
        <p:xfrm>
          <a:off x="3200400" y="5089483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公式" r:id="rId14" imgW="4572000" imgH="507960" progId="Equation.3">
                  <p:embed/>
                </p:oleObj>
              </mc:Choice>
              <mc:Fallback>
                <p:oleObj name="公式" r:id="rId14" imgW="4572000" imgH="507960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89483"/>
                        <a:ext cx="457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A1E0044-F1CD-40F9-90E4-086FAF32A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361938"/>
              </p:ext>
            </p:extLst>
          </p:nvPr>
        </p:nvGraphicFramePr>
        <p:xfrm>
          <a:off x="7696200" y="5118058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16" imgW="812520" imgH="444240" progId="Equation.3">
                  <p:embed/>
                </p:oleObj>
              </mc:Choice>
              <mc:Fallback>
                <p:oleObj name="Equation" r:id="rId16" imgW="812520" imgH="444240" progId="Equation.3">
                  <p:embed/>
                  <p:pic>
                    <p:nvPicPr>
                      <p:cNvPr id="204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18058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>
            <a:extLst>
              <a:ext uri="{FF2B5EF4-FFF2-40B4-BE49-F238E27FC236}">
                <a16:creationId xmlns:a16="http://schemas.microsoft.com/office/drawing/2014/main" id="{713ADF97-D63B-44C9-92B2-6AA051A4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145" y="5118058"/>
            <a:ext cx="2708151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辛钦定理</a:t>
            </a:r>
            <a:r>
              <a:rPr lang="zh-CN" altLang="en-US" sz="2800" b="1" dirty="0"/>
              <a:t>知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36732DD-E14E-4ADB-8B41-A43D56C5B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807917"/>
              </p:ext>
            </p:extLst>
          </p:nvPr>
        </p:nvGraphicFramePr>
        <p:xfrm>
          <a:off x="973667" y="5962923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18" imgW="2933640" imgH="431640" progId="Equation.3">
                  <p:embed/>
                </p:oleObj>
              </mc:Choice>
              <mc:Fallback>
                <p:oleObj name="Equation" r:id="rId18" imgW="2933640" imgH="431640" progId="Equation.3">
                  <p:embed/>
                  <p:pic>
                    <p:nvPicPr>
                      <p:cNvPr id="2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667" y="5962923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0CE94B4-BAEA-4884-931A-2AC658D05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74975"/>
              </p:ext>
            </p:extLst>
          </p:nvPr>
        </p:nvGraphicFramePr>
        <p:xfrm>
          <a:off x="4019550" y="5678760"/>
          <a:ext cx="443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20" imgW="4431960" imgH="990360" progId="Equation.3">
                  <p:embed/>
                </p:oleObj>
              </mc:Choice>
              <mc:Fallback>
                <p:oleObj name="Equation" r:id="rId20" imgW="4431960" imgH="990360" progId="Equation.3">
                  <p:embed/>
                  <p:pic>
                    <p:nvPicPr>
                      <p:cNvPr id="204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678760"/>
                        <a:ext cx="443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">
            <a:extLst>
              <a:ext uri="{FF2B5EF4-FFF2-40B4-BE49-F238E27FC236}">
                <a16:creationId xmlns:a16="http://schemas.microsoft.com/office/drawing/2014/main" id="{3459C3CB-1E1A-418A-9088-9198F9C87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18874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endParaRPr lang="en-US" altLang="zh-CN" sz="2800" b="1">
              <a:ea typeface="黑体" pitchFamily="2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8B41CC59-1DDC-4BBB-9ECD-C27D61E0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673" y="757624"/>
            <a:ext cx="6851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 b="1" dirty="0">
                <a:ea typeface="黑体" pitchFamily="2" charset="-122"/>
              </a:rPr>
              <a:t>三、典型例题</a:t>
            </a:r>
          </a:p>
        </p:txBody>
      </p:sp>
    </p:spTree>
    <p:extLst>
      <p:ext uri="{BB962C8B-B14F-4D97-AF65-F5344CB8AC3E}">
        <p14:creationId xmlns:p14="http://schemas.microsoft.com/office/powerpoint/2010/main" val="10193302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FA7388-2A3D-4358-9EAE-2C4DC83BC690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806226"/>
            <a:ext cx="7135813" cy="701675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四、小结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3A0C19BC-261F-4E80-9097-2E02B4001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76225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三个大数定理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1A00F94-9FD4-452F-B5CC-A64D161EA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78611"/>
              </p:ext>
            </p:extLst>
          </p:nvPr>
        </p:nvGraphicFramePr>
        <p:xfrm>
          <a:off x="3090863" y="1993908"/>
          <a:ext cx="381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4" imgW="380880" imgH="2031840" progId="Equation.3">
                  <p:embed/>
                </p:oleObj>
              </mc:Choice>
              <mc:Fallback>
                <p:oleObj name="Equation" r:id="rId4" imgW="380880" imgH="2031840" progId="Equation.3">
                  <p:embed/>
                  <p:pic>
                    <p:nvPicPr>
                      <p:cNvPr id="307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1993908"/>
                        <a:ext cx="381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63614E8D-6648-4FA5-B967-196FE587B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1854208"/>
            <a:ext cx="44196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切比雪夫定理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5615EB4-6A8B-42C6-BED4-11C981D19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813" y="272098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伯努利大数定理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E2FDE2D-5C68-4747-939A-B9D5A2E63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355283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辛钦定理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408BBB3-957D-4385-8115-A75E6471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13245"/>
            <a:ext cx="10452694" cy="1059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　　频率的稳定性是概率定义的客观基础, 而伯努利大数定理以严密的数学形式论证了频率的稳定性.</a:t>
            </a:r>
          </a:p>
        </p:txBody>
      </p:sp>
    </p:spTree>
    <p:extLst>
      <p:ext uri="{BB962C8B-B14F-4D97-AF65-F5344CB8AC3E}">
        <p14:creationId xmlns:p14="http://schemas.microsoft.com/office/powerpoint/2010/main" val="1452506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8914A5-1F43-461E-B7CE-C7CAA111F221}"/>
              </a:ext>
            </a:extLst>
          </p:cNvPr>
          <p:cNvSpPr txBox="1">
            <a:spLocks noChangeArrowheads="1"/>
          </p:cNvSpPr>
          <p:nvPr/>
        </p:nvSpPr>
        <p:spPr>
          <a:xfrm>
            <a:off x="2137643" y="980869"/>
            <a:ext cx="7773987" cy="8639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切比雪夫资料</a:t>
            </a:r>
          </a:p>
        </p:txBody>
      </p:sp>
      <p:pic>
        <p:nvPicPr>
          <p:cNvPr id="7" name="Picture 4" descr="Chebyshev_4">
            <a:extLst>
              <a:ext uri="{FF2B5EF4-FFF2-40B4-BE49-F238E27FC236}">
                <a16:creationId xmlns:a16="http://schemas.microsoft.com/office/drawing/2014/main" id="{7A8F965C-9D7C-4386-ADA8-AD6AA340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68" y="1985940"/>
            <a:ext cx="2979418" cy="3732791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E549C3E1-CFC2-4BBF-BBDB-14436F5C5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990" y="2242666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 err="1">
                <a:solidFill>
                  <a:srgbClr val="FF0000"/>
                </a:solidFill>
              </a:rPr>
              <a:t>Pafnuty</a:t>
            </a:r>
            <a:r>
              <a:rPr lang="en-US" altLang="zh-CN" sz="3600" b="1" dirty="0">
                <a:solidFill>
                  <a:srgbClr val="FF0000"/>
                </a:solidFill>
              </a:rPr>
              <a:t> Chebyshev</a:t>
            </a:r>
            <a:endParaRPr lang="en-US" altLang="zh-CN" sz="3600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A7E7AFB-DBAE-41BE-B3C0-C67935CCC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990" y="3267561"/>
            <a:ext cx="679236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Born:</a:t>
            </a:r>
            <a:r>
              <a:rPr lang="en-US" altLang="zh-CN" sz="2800" b="1" dirty="0">
                <a:solidFill>
                  <a:srgbClr val="008000"/>
                </a:solidFill>
              </a:rPr>
              <a:t> 16 May. 1821 in </a:t>
            </a:r>
            <a:r>
              <a:rPr lang="en-US" altLang="zh-CN" sz="2800" b="1" dirty="0" err="1">
                <a:solidFill>
                  <a:srgbClr val="008000"/>
                </a:solidFill>
              </a:rPr>
              <a:t>Okatovo</a:t>
            </a:r>
            <a:r>
              <a:rPr lang="en-US" altLang="zh-CN" sz="2800" b="1" dirty="0">
                <a:solidFill>
                  <a:srgbClr val="008000"/>
                </a:solidFill>
              </a:rPr>
              <a:t>, Russia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8 Dec.  1894  In St Petersburg, Russia</a:t>
            </a:r>
            <a:endParaRPr lang="en-US" altLang="zh-CN" sz="2800" dirty="0"/>
          </a:p>
        </p:txBody>
      </p:sp>
      <p:sp>
        <p:nvSpPr>
          <p:cNvPr id="2" name="文本框 1">
            <a:hlinkClick r:id="rId4" action="ppaction://hlinksldjump"/>
            <a:extLst>
              <a:ext uri="{FF2B5EF4-FFF2-40B4-BE49-F238E27FC236}">
                <a16:creationId xmlns:a16="http://schemas.microsoft.com/office/drawing/2014/main" id="{2F7CDAD4-D0F8-437A-B6F4-F29C8D41C237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返回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30">
            <a:extLst>
              <a:ext uri="{FF2B5EF4-FFF2-40B4-BE49-F238E27FC236}">
                <a16:creationId xmlns:a16="http://schemas.microsoft.com/office/drawing/2014/main" id="{18024DA6-6088-466D-B0F2-B5B2A07A8089}"/>
              </a:ext>
            </a:extLst>
          </p:cNvPr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81809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6AA459-5697-4096-BCFC-4AC800DDDF59}"/>
              </a:ext>
            </a:extLst>
          </p:cNvPr>
          <p:cNvSpPr txBox="1">
            <a:spLocks noChangeArrowheads="1"/>
          </p:cNvSpPr>
          <p:nvPr/>
        </p:nvSpPr>
        <p:spPr>
          <a:xfrm>
            <a:off x="2334818" y="897439"/>
            <a:ext cx="7773987" cy="7016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伯努利资料</a:t>
            </a:r>
          </a:p>
        </p:txBody>
      </p:sp>
      <p:pic>
        <p:nvPicPr>
          <p:cNvPr id="7" name="Picture 3" descr="Bernoulli_Jacob_4">
            <a:extLst>
              <a:ext uri="{FF2B5EF4-FFF2-40B4-BE49-F238E27FC236}">
                <a16:creationId xmlns:a16="http://schemas.microsoft.com/office/drawing/2014/main" id="{415393CC-C39D-4E37-80BA-A515C7C3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162" y="2018983"/>
            <a:ext cx="2843710" cy="385682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BCD2B487-CF60-4B44-B3BF-9F09BED1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4" y="234888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solidFill>
                  <a:srgbClr val="FF0000"/>
                </a:solidFill>
              </a:rPr>
              <a:t>Jacob Bernoulli</a:t>
            </a:r>
            <a:endParaRPr lang="en-US" altLang="zh-CN" sz="3600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421285DE-A044-4D4F-8775-14AD3B65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194973"/>
            <a:ext cx="70125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Born:</a:t>
            </a:r>
            <a:r>
              <a:rPr lang="en-US" altLang="zh-CN" sz="2800" b="1" dirty="0">
                <a:solidFill>
                  <a:srgbClr val="008000"/>
                </a:solidFill>
              </a:rPr>
              <a:t> 27 Dec. 1654 in Basel, Switzerland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16 Aug. 1705 in Basel, Switzerland</a:t>
            </a:r>
            <a:endParaRPr lang="en-US" altLang="zh-CN" sz="2800" dirty="0"/>
          </a:p>
        </p:txBody>
      </p:sp>
      <p:sp>
        <p:nvSpPr>
          <p:cNvPr id="10" name="文本框 9">
            <a:hlinkClick r:id="rId4" action="ppaction://hlinksldjump"/>
            <a:extLst>
              <a:ext uri="{FF2B5EF4-FFF2-40B4-BE49-F238E27FC236}">
                <a16:creationId xmlns:a16="http://schemas.microsoft.com/office/drawing/2014/main" id="{4ADB84C7-C6C6-4F68-B496-7D9F26156B3F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返回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131839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CF4CFD-17E3-4BD6-BAC5-450650BBE1E8}"/>
              </a:ext>
            </a:extLst>
          </p:cNvPr>
          <p:cNvSpPr txBox="1">
            <a:spLocks noChangeArrowheads="1"/>
          </p:cNvSpPr>
          <p:nvPr/>
        </p:nvSpPr>
        <p:spPr>
          <a:xfrm>
            <a:off x="2208212" y="883874"/>
            <a:ext cx="7773987" cy="7016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辛钦资料</a:t>
            </a:r>
          </a:p>
        </p:txBody>
      </p:sp>
      <p:pic>
        <p:nvPicPr>
          <p:cNvPr id="7" name="Picture 3" descr="Khinchin_2">
            <a:extLst>
              <a:ext uri="{FF2B5EF4-FFF2-40B4-BE49-F238E27FC236}">
                <a16:creationId xmlns:a16="http://schemas.microsoft.com/office/drawing/2014/main" id="{ADD3C2B6-8B91-4760-979D-055F4EBB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43" y="1806078"/>
            <a:ext cx="3007821" cy="3764791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13C59254-9FEA-4A7A-B326-A5477C391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366" y="2617762"/>
            <a:ext cx="650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Aleksandr </a:t>
            </a:r>
            <a:r>
              <a:rPr lang="en-US" altLang="zh-CN" sz="3200" b="1" dirty="0" err="1">
                <a:solidFill>
                  <a:srgbClr val="FF0000"/>
                </a:solidFill>
              </a:rPr>
              <a:t>Yakovlevich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</a:rPr>
              <a:t>Khinchin</a:t>
            </a:r>
            <a:endParaRPr lang="en-US" altLang="zh-CN" sz="3200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1817141-3744-4783-B84A-B727967F7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982" y="3340149"/>
            <a:ext cx="75608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Born:</a:t>
            </a:r>
            <a:r>
              <a:rPr lang="en-US" altLang="zh-CN" sz="2800" b="1" dirty="0">
                <a:solidFill>
                  <a:srgbClr val="008000"/>
                </a:solidFill>
              </a:rPr>
              <a:t> 19 Jul. 1894 in </a:t>
            </a:r>
            <a:r>
              <a:rPr lang="en-US" altLang="zh-CN" sz="2800" b="1" dirty="0" err="1">
                <a:solidFill>
                  <a:srgbClr val="008000"/>
                </a:solidFill>
              </a:rPr>
              <a:t>Kondrovo</a:t>
            </a:r>
            <a:r>
              <a:rPr lang="en-US" altLang="zh-CN" sz="2800" b="1" dirty="0">
                <a:solidFill>
                  <a:srgbClr val="008000"/>
                </a:solidFill>
              </a:rPr>
              <a:t>, </a:t>
            </a:r>
            <a:r>
              <a:rPr lang="en-US" altLang="zh-CN" sz="2800" b="1" dirty="0" err="1">
                <a:solidFill>
                  <a:srgbClr val="008000"/>
                </a:solidFill>
              </a:rPr>
              <a:t>Kaluzhskaya</a:t>
            </a:r>
            <a:r>
              <a:rPr lang="en-US" altLang="zh-CN" sz="2800" b="1" dirty="0">
                <a:solidFill>
                  <a:srgbClr val="008000"/>
                </a:solidFill>
              </a:rPr>
              <a:t> guberniya, Russia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18 Nov. 1959 in Moscow, USSR</a:t>
            </a:r>
            <a:endParaRPr lang="en-US" altLang="zh-CN" sz="2800" dirty="0"/>
          </a:p>
        </p:txBody>
      </p:sp>
      <p:sp>
        <p:nvSpPr>
          <p:cNvPr id="10" name="文本框 9">
            <a:hlinkClick r:id="rId4" action="ppaction://hlinksldjump"/>
            <a:extLst>
              <a:ext uri="{FF2B5EF4-FFF2-40B4-BE49-F238E27FC236}">
                <a16:creationId xmlns:a16="http://schemas.microsoft.com/office/drawing/2014/main" id="{80485A9C-0309-404C-BD0B-02DF101E6F88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返回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7608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二、大数定律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783014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三、典型例题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758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一、依概率收敛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13326F5E-C366-4DFA-ACF1-3F9A9E5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5720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依概率收敛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415902-C566-4051-95A7-799AD41B7E18}"/>
              </a:ext>
            </a:extLst>
          </p:cNvPr>
          <p:cNvSpPr txBox="1">
            <a:spLocks noChangeArrowheads="1"/>
          </p:cNvSpPr>
          <p:nvPr/>
        </p:nvSpPr>
        <p:spPr>
          <a:xfrm>
            <a:off x="812800" y="970719"/>
            <a:ext cx="7278688" cy="71006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一、依概率收敛</a:t>
            </a:r>
            <a:endParaRPr lang="zh-CN" altLang="en-US" dirty="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86ED478-CB34-43DC-8128-7E3DF4F2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902923"/>
            <a:ext cx="611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定义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C7EC274-4B51-43B4-A86B-707CFB472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88714"/>
              </p:ext>
            </p:extLst>
          </p:nvPr>
        </p:nvGraphicFramePr>
        <p:xfrm>
          <a:off x="2994024" y="3730090"/>
          <a:ext cx="3813255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4" imgW="1473120" imgH="279360" progId="Equation.DSMT4">
                  <p:embed/>
                </p:oleObj>
              </mc:Choice>
              <mc:Fallback>
                <p:oleObj name="Equation" r:id="rId4" imgW="1473120" imgH="2793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4" y="3730090"/>
                        <a:ext cx="3813255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7B48FF-AE61-4F87-9A64-9878C6821D0D}"/>
                  </a:ext>
                </a:extLst>
              </p:cNvPr>
              <p:cNvSpPr txBox="1"/>
              <p:nvPr/>
            </p:nvSpPr>
            <p:spPr>
              <a:xfrm>
                <a:off x="791072" y="2426914"/>
                <a:ext cx="10704734" cy="1303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800" b="1" dirty="0"/>
                  <a:t>是一个随机变量序列，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800" b="1" dirty="0"/>
                  <a:t>是一个常数，若对于任意正数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有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97B48FF-AE61-4F87-9A64-9878C682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72" y="2426914"/>
                <a:ext cx="10704734" cy="1303177"/>
              </a:xfrm>
              <a:prstGeom prst="rect">
                <a:avLst/>
              </a:prstGeom>
              <a:blipFill>
                <a:blip r:embed="rId6"/>
                <a:stretch>
                  <a:fillRect l="-1196" b="-13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3EB42A-988F-4688-AE6D-E1A664F3273C}"/>
                  </a:ext>
                </a:extLst>
              </p:cNvPr>
              <p:cNvSpPr txBox="1"/>
              <p:nvPr/>
            </p:nvSpPr>
            <p:spPr>
              <a:xfrm>
                <a:off x="790087" y="4509120"/>
                <a:ext cx="83529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则称序列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800" b="1" dirty="0"/>
                  <a:t>依概率收敛于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800" b="1" dirty="0"/>
                  <a:t>，记为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3EB42A-988F-4688-AE6D-E1A664F32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7" y="4509120"/>
                <a:ext cx="8352928" cy="523220"/>
              </a:xfrm>
              <a:prstGeom prst="rect">
                <a:avLst/>
              </a:prstGeom>
              <a:blipFill>
                <a:blip r:embed="rId7"/>
                <a:stretch>
                  <a:fillRect l="-1533" t="-174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8043972-34E0-4603-B21D-A0F964992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979834"/>
              </p:ext>
            </p:extLst>
          </p:nvPr>
        </p:nvGraphicFramePr>
        <p:xfrm>
          <a:off x="3567112" y="5328481"/>
          <a:ext cx="1770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8" imgW="723600" imgH="241200" progId="Equation.DSMT4">
                  <p:embed/>
                </p:oleObj>
              </mc:Choice>
              <mc:Fallback>
                <p:oleObj name="Equation" r:id="rId8" imgW="72360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76C1FFC-0931-4AB7-9289-6856CE185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2" y="5328481"/>
                        <a:ext cx="1770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依概率收敛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44E87F8-E5E0-4502-82AD-78023F0BD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87" y="1086867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依概率收敛序列的性质</a:t>
            </a:r>
            <a:r>
              <a:rPr lang="zh-CN" altLang="en-US" sz="2800" b="1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F9AFA2BC-4732-49C6-957D-DC7DFA13D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17719"/>
              </p:ext>
            </p:extLst>
          </p:nvPr>
        </p:nvGraphicFramePr>
        <p:xfrm>
          <a:off x="1097424" y="2032123"/>
          <a:ext cx="10436213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4" imgW="4114800" imgH="241200" progId="Equation.DSMT4">
                  <p:embed/>
                </p:oleObj>
              </mc:Choice>
              <mc:Fallback>
                <p:oleObj name="Equation" r:id="rId4" imgW="4114800" imgH="241200" progId="Equation.DSMT4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424" y="2032123"/>
                        <a:ext cx="10436213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C0BF912-3F93-48A4-8D07-B73F69920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94889"/>
              </p:ext>
            </p:extLst>
          </p:nvPr>
        </p:nvGraphicFramePr>
        <p:xfrm>
          <a:off x="1140108" y="2886784"/>
          <a:ext cx="4212921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663560" imgH="241200" progId="Equation.DSMT4">
                  <p:embed/>
                </p:oleObj>
              </mc:Choice>
              <mc:Fallback>
                <p:oleObj name="Equation" r:id="rId6" imgW="1663560" imgH="24120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108" y="2886784"/>
                        <a:ext cx="4212921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8818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E7FD680-C92E-4BEA-9CB3-7620D9B3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509856"/>
            <a:ext cx="611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定理一（切比雪夫定理）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21F3B5A7-70D8-4D77-9975-09E6953C4A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68960"/>
              </p:ext>
            </p:extLst>
          </p:nvPr>
        </p:nvGraphicFramePr>
        <p:xfrm>
          <a:off x="832991" y="2192124"/>
          <a:ext cx="9909175" cy="297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4012920" imgH="1206360" progId="Equation.DSMT4">
                  <p:embed/>
                </p:oleObj>
              </mc:Choice>
              <mc:Fallback>
                <p:oleObj name="Equation" r:id="rId4" imgW="4012920" imgH="120636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91" y="2192124"/>
                        <a:ext cx="9909175" cy="297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4ADBD0E-8F4D-4483-A1DB-E12FCFFF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7614" y="1412776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E8236531-28C4-40EC-A81F-3BABD33B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211" y="1447701"/>
            <a:ext cx="1184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切比雪夫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7DDE30-2088-49EB-B5C4-8412B5751805}"/>
                  </a:ext>
                </a:extLst>
              </p:cNvPr>
              <p:cNvSpPr txBox="1"/>
              <p:nvPr/>
            </p:nvSpPr>
            <p:spPr>
              <a:xfrm>
                <a:off x="2134766" y="5256792"/>
                <a:ext cx="6862439" cy="1268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7DDE30-2088-49EB-B5C4-8412B575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766" y="5256792"/>
                <a:ext cx="6862439" cy="1268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6">
            <a:extLst>
              <a:ext uri="{FF2B5EF4-FFF2-40B4-BE49-F238E27FC236}">
                <a16:creationId xmlns:a16="http://schemas.microsoft.com/office/drawing/2014/main" id="{030B45FE-589D-465E-AEB0-16D42CD1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26562"/>
            <a:ext cx="685165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 b="1" dirty="0">
                <a:ea typeface="黑体" pitchFamily="2" charset="-122"/>
              </a:rPr>
              <a:t>二、大数定律</a:t>
            </a:r>
          </a:p>
        </p:txBody>
      </p:sp>
    </p:spTree>
    <p:extLst>
      <p:ext uri="{BB962C8B-B14F-4D97-AF65-F5344CB8AC3E}">
        <p14:creationId xmlns:p14="http://schemas.microsoft.com/office/powerpoint/2010/main" val="33419200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nimBg="1"/>
      <p:bldP spid="10" grpId="0" autoUpdateAnimBg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2DE132A-FAC1-407B-8D12-1EAE44F1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90" y="951136"/>
            <a:ext cx="611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推论（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契比雪夫定理的特殊情况</a:t>
            </a:r>
            <a:r>
              <a:rPr lang="zh-CN" altLang="en-US" sz="2800" b="1" dirty="0">
                <a:ea typeface="黑体" pitchFamily="2" charset="-122"/>
              </a:rPr>
              <a:t>）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37E53293-D8D8-438F-B1F2-4DFF1001D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32817"/>
              </p:ext>
            </p:extLst>
          </p:nvPr>
        </p:nvGraphicFramePr>
        <p:xfrm>
          <a:off x="594569" y="1559768"/>
          <a:ext cx="7099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4" imgW="7099200" imgH="3200400" progId="Equation.3">
                  <p:embed/>
                </p:oleObj>
              </mc:Choice>
              <mc:Fallback>
                <p:oleObj name="Equation" r:id="rId4" imgW="7099200" imgH="3200400" progId="Equation.3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69" y="1559768"/>
                        <a:ext cx="70993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A94D08AF-A193-4A3C-9D59-37455F141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401947"/>
              </p:ext>
            </p:extLst>
          </p:nvPr>
        </p:nvGraphicFramePr>
        <p:xfrm>
          <a:off x="622598" y="4829300"/>
          <a:ext cx="720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6" imgW="7200720" imgH="990360" progId="Equation.3">
                  <p:embed/>
                </p:oleObj>
              </mc:Choice>
              <mc:Fallback>
                <p:oleObj name="Equation" r:id="rId6" imgW="7200720" imgH="99036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4829300"/>
                        <a:ext cx="720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1">
            <a:extLst>
              <a:ext uri="{FF2B5EF4-FFF2-40B4-BE49-F238E27FC236}">
                <a16:creationId xmlns:a16="http://schemas.microsoft.com/office/drawing/2014/main" id="{95A70AF5-D302-47C3-98FB-5A98D50AD0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91350" y="1225510"/>
            <a:ext cx="4586853" cy="3499634"/>
          </a:xfrm>
          <a:prstGeom prst="wedgeRoundRectCallout">
            <a:avLst>
              <a:gd name="adj1" fmla="val 138189"/>
              <a:gd name="adj2" fmla="val 61079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表达式的意义</a:t>
            </a:r>
          </a:p>
        </p:txBody>
      </p:sp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FF409EE2-A287-4089-A472-3CE42DAD6B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89951"/>
              </p:ext>
            </p:extLst>
          </p:nvPr>
        </p:nvGraphicFramePr>
        <p:xfrm>
          <a:off x="7508890" y="1972920"/>
          <a:ext cx="4558947" cy="24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8" imgW="2184120" imgH="1155600" progId="Equation.DSMT4">
                  <p:embed/>
                </p:oleObj>
              </mc:Choice>
              <mc:Fallback>
                <p:oleObj name="Equation" r:id="rId8" imgW="2184120" imgH="1155600" progId="Equation.DSMT4">
                  <p:embed/>
                  <p:pic>
                    <p:nvPicPr>
                      <p:cNvPr id="82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90" y="1972920"/>
                        <a:ext cx="4558947" cy="24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76806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58E2EF0-412E-4054-B323-0FC8D96A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4" y="1052537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证明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826C8E6-CA76-4C3A-8C21-2C84C434D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766954"/>
              </p:ext>
            </p:extLst>
          </p:nvPr>
        </p:nvGraphicFramePr>
        <p:xfrm>
          <a:off x="2183754" y="890612"/>
          <a:ext cx="382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4" imgW="3822480" imgH="965160" progId="Equation.3">
                  <p:embed/>
                </p:oleObj>
              </mc:Choice>
              <mc:Fallback>
                <p:oleObj name="Equation" r:id="rId4" imgW="3822480" imgH="96516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3754" y="890612"/>
                        <a:ext cx="3822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AA951590-CBD7-4737-9457-F41E9F420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274105"/>
              </p:ext>
            </p:extLst>
          </p:nvPr>
        </p:nvGraphicFramePr>
        <p:xfrm>
          <a:off x="6038204" y="906487"/>
          <a:ext cx="186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6" imgW="1866600" imgH="838080" progId="Equation.3">
                  <p:embed/>
                </p:oleObj>
              </mc:Choice>
              <mc:Fallback>
                <p:oleObj name="Equation" r:id="rId6" imgW="1866600" imgH="838080" progId="Equation.3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204" y="906487"/>
                        <a:ext cx="186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24C6FB9-8C5F-486D-BD31-40F6988DA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47473"/>
              </p:ext>
            </p:extLst>
          </p:nvPr>
        </p:nvGraphicFramePr>
        <p:xfrm>
          <a:off x="2205979" y="2084412"/>
          <a:ext cx="397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8" imgW="3974760" imgH="965160" progId="Equation.3">
                  <p:embed/>
                </p:oleObj>
              </mc:Choice>
              <mc:Fallback>
                <p:oleObj name="Equation" r:id="rId8" imgW="3974760" imgH="965160" progId="Equation.3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979" y="2084412"/>
                        <a:ext cx="3975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FF66DF2-2638-4629-84D7-59CBB06BD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5988"/>
              </p:ext>
            </p:extLst>
          </p:nvPr>
        </p:nvGraphicFramePr>
        <p:xfrm>
          <a:off x="6235054" y="2074887"/>
          <a:ext cx="2425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10" imgW="2425680" imgH="888840" progId="Equation.3">
                  <p:embed/>
                </p:oleObj>
              </mc:Choice>
              <mc:Fallback>
                <p:oleObj name="Equation" r:id="rId10" imgW="2425680" imgH="888840" progId="Equation.3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054" y="2074887"/>
                        <a:ext cx="2425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E866E5E4-4B8C-4067-8AFF-B4832953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954" y="3165500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切比雪夫不等式</a:t>
            </a:r>
            <a:r>
              <a:rPr lang="zh-CN" altLang="en-US" sz="2800" b="1" dirty="0"/>
              <a:t>可得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09278CE2-F6C2-454E-8D0E-F3B747D1C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247692"/>
              </p:ext>
            </p:extLst>
          </p:nvPr>
        </p:nvGraphicFramePr>
        <p:xfrm>
          <a:off x="2129779" y="3773512"/>
          <a:ext cx="448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12" imgW="4483080" imgH="990360" progId="Equation.3">
                  <p:embed/>
                </p:oleObj>
              </mc:Choice>
              <mc:Fallback>
                <p:oleObj name="Equation" r:id="rId12" imgW="4483080" imgH="990360" progId="Equation.3">
                  <p:embed/>
                  <p:pic>
                    <p:nvPicPr>
                      <p:cNvPr id="10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779" y="3773512"/>
                        <a:ext cx="4483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E6C79B7B-BC16-4A25-8F99-1B713264B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860749"/>
              </p:ext>
            </p:extLst>
          </p:nvPr>
        </p:nvGraphicFramePr>
        <p:xfrm>
          <a:off x="1216967" y="4884762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14" imgW="2946240" imgH="444240" progId="Equation.3">
                  <p:embed/>
                </p:oleObj>
              </mc:Choice>
              <mc:Fallback>
                <p:oleObj name="Equation" r:id="rId14" imgW="2946240" imgH="444240" progId="Equation.3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967" y="4884762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>
            <a:extLst>
              <a:ext uri="{FF2B5EF4-FFF2-40B4-BE49-F238E27FC236}">
                <a16:creationId xmlns:a16="http://schemas.microsoft.com/office/drawing/2014/main" id="{1B299DDE-441E-4EB2-99F3-8722CF6F0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542" y="4821262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并注意到概率不能大于1, 则</a:t>
            </a:r>
          </a:p>
        </p:txBody>
      </p:sp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77DF6256-447F-491C-8301-E38061CBD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39797"/>
              </p:ext>
            </p:extLst>
          </p:nvPr>
        </p:nvGraphicFramePr>
        <p:xfrm>
          <a:off x="2242492" y="5390728"/>
          <a:ext cx="360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6" imgW="3606480" imgH="990360" progId="Equation.3">
                  <p:embed/>
                </p:oleObj>
              </mc:Choice>
              <mc:Fallback>
                <p:oleObj name="Equation" r:id="rId16" imgW="3606480" imgH="990360" progId="Equation.3">
                  <p:embed/>
                  <p:pic>
                    <p:nvPicPr>
                      <p:cNvPr id="10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492" y="5390728"/>
                        <a:ext cx="360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1887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4D1588DE-9090-419B-A1F0-C62AB519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01464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关于推论的说明</a:t>
            </a:r>
            <a:r>
              <a:rPr lang="zh-CN" altLang="en-US" sz="2800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38FC41C-D746-4FA8-975E-9A1A3B599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37230"/>
              </p:ext>
            </p:extLst>
          </p:nvPr>
        </p:nvGraphicFramePr>
        <p:xfrm>
          <a:off x="910630" y="1610180"/>
          <a:ext cx="9960000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4" imgW="4216320" imgH="914400" progId="Equation.DSMT4">
                  <p:embed/>
                </p:oleObj>
              </mc:Choice>
              <mc:Fallback>
                <p:oleObj name="Equation" r:id="rId4" imgW="4216320" imgH="914400" progId="Equation.DSMT4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1610180"/>
                        <a:ext cx="9960000" cy="21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73A51A8A-AA28-4404-80EA-28789E003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3944227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（</a:t>
            </a:r>
            <a:r>
              <a:rPr lang="zh-CN" altLang="en-US" sz="2800" b="1" dirty="0">
                <a:solidFill>
                  <a:srgbClr val="FF3300"/>
                </a:solidFill>
                <a:ea typeface="黑体" pitchFamily="2" charset="-122"/>
              </a:rPr>
              <a:t>这个接近是概率意义下的接近</a:t>
            </a: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3E2521C8-7A07-4F90-9BD4-E9946FE68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8838" y="4687664"/>
                <a:ext cx="10420944" cy="1117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 dirty="0"/>
                  <a:t>即在定理条件下,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个随机变量的算术平均, 当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无限增加时, 几乎变成一个常数.</a:t>
                </a:r>
              </a:p>
            </p:txBody>
          </p:sp>
        </mc:Choice>
        <mc:Fallback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3E2521C8-7A07-4F90-9BD4-E9946FE68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838" y="4687664"/>
                <a:ext cx="10420944" cy="1117600"/>
              </a:xfrm>
              <a:prstGeom prst="rect">
                <a:avLst/>
              </a:prstGeom>
              <a:blipFill>
                <a:blip r:embed="rId6"/>
                <a:stretch>
                  <a:fillRect l="-1229" t="-4372" b="-125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9454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大数定律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C2A0D751-7870-4D18-BCD3-23AB59B7E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593776"/>
              </p:ext>
            </p:extLst>
          </p:nvPr>
        </p:nvGraphicFramePr>
        <p:xfrm>
          <a:off x="928414" y="1542735"/>
          <a:ext cx="9972973" cy="22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4" imgW="4076640" imgH="927000" progId="Equation.DSMT4">
                  <p:embed/>
                </p:oleObj>
              </mc:Choice>
              <mc:Fallback>
                <p:oleObj name="Equation" r:id="rId4" imgW="4076640" imgH="927000" progId="Equation.DSMT4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14" y="1542735"/>
                        <a:ext cx="9972973" cy="22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>
            <a:extLst>
              <a:ext uri="{FF2B5EF4-FFF2-40B4-BE49-F238E27FC236}">
                <a16:creationId xmlns:a16="http://schemas.microsoft.com/office/drawing/2014/main" id="{40674E91-CE0B-4BB4-A8A6-C26E4504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52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推论的另一种叙述</a:t>
            </a:r>
            <a:r>
              <a:rPr lang="zh-CN" altLang="en-US" sz="2800" b="1" dirty="0">
                <a:solidFill>
                  <a:srgbClr val="0000FF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0269856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459</Words>
  <Application>Microsoft Office PowerPoint</Application>
  <PresentationFormat>自定义</PresentationFormat>
  <Paragraphs>109</Paragraphs>
  <Slides>18</Slides>
  <Notes>18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 Unicode MS</vt:lpstr>
      <vt:lpstr>方正兰亭黑_GBK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26</cp:revision>
  <cp:lastPrinted>2021-11-17T07:18:59Z</cp:lastPrinted>
  <dcterms:created xsi:type="dcterms:W3CDTF">2016-05-19T10:28:42Z</dcterms:created>
  <dcterms:modified xsi:type="dcterms:W3CDTF">2023-04-21T00:35:03Z</dcterms:modified>
  <cp:category> </cp:category>
  <cp:contentStatus> </cp:contentStatus>
  <cp:version>1</cp:version>
</cp:coreProperties>
</file>