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5" r:id="rId2"/>
    <p:sldId id="303" r:id="rId3"/>
    <p:sldId id="358" r:id="rId4"/>
    <p:sldId id="360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3" r:id="rId24"/>
  </p:sldIdLst>
  <p:sldSz cx="12190413" cy="6858000"/>
  <p:notesSz cx="6797675" cy="9928225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973DD"/>
    <a:srgbClr val="F5F6F7"/>
    <a:srgbClr val="0060A8"/>
    <a:srgbClr val="D9D9D9"/>
    <a:srgbClr val="FFFFFF"/>
    <a:srgbClr val="0070C0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73" autoAdjust="0"/>
  </p:normalViewPr>
  <p:slideViewPr>
    <p:cSldViewPr showGuides="1">
      <p:cViewPr varScale="1">
        <p:scale>
          <a:sx n="84" d="100"/>
          <a:sy n="84" d="100"/>
        </p:scale>
        <p:origin x="123" y="33"/>
      </p:cViewPr>
      <p:guideLst>
        <p:guide orient="horz" pos="2160"/>
        <p:guide pos="45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e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6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9" Type="http://schemas.openxmlformats.org/officeDocument/2006/relationships/image" Target="../media/image7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11" Type="http://schemas.openxmlformats.org/officeDocument/2006/relationships/image" Target="../media/image41.wmf"/><Relationship Id="rId5" Type="http://schemas.openxmlformats.org/officeDocument/2006/relationships/image" Target="../media/image35.wmf"/><Relationship Id="rId10" Type="http://schemas.openxmlformats.org/officeDocument/2006/relationships/image" Target="../media/image40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7A584-C101-4D0B-AE86-DDB7A93AFB0A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7CC4D-42E9-4616-886B-F6F5E3886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878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77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625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700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52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492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746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304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273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582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048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099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5028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7835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270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9679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406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81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555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759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638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142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687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476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63491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594882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606147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965609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621743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06580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256883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361697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113920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206106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966769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0"/>
            <a:r>
              <a:rPr lang="zh-CN" altLang="en-US"/>
              <a:t>第二级</a:t>
            </a:r>
          </a:p>
          <a:p>
            <a:pPr lvl="0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第四级</a:t>
            </a:r>
          </a:p>
          <a:p>
            <a:pPr lvl="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2018/8/2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‹#›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26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9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30.bin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39.wmf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37.wmf"/><Relationship Id="rId25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.bin"/><Relationship Id="rId20" Type="http://schemas.openxmlformats.org/officeDocument/2006/relationships/oleObject" Target="../embeddings/oleObject31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34.wmf"/><Relationship Id="rId24" Type="http://schemas.openxmlformats.org/officeDocument/2006/relationships/oleObject" Target="../embeddings/oleObject33.bin"/><Relationship Id="rId5" Type="http://schemas.openxmlformats.org/officeDocument/2006/relationships/image" Target="../media/image31.wmf"/><Relationship Id="rId15" Type="http://schemas.openxmlformats.org/officeDocument/2006/relationships/image" Target="../media/image36.wmf"/><Relationship Id="rId23" Type="http://schemas.openxmlformats.org/officeDocument/2006/relationships/image" Target="../media/image40.wmf"/><Relationship Id="rId10" Type="http://schemas.openxmlformats.org/officeDocument/2006/relationships/oleObject" Target="../embeddings/oleObject26.bin"/><Relationship Id="rId19" Type="http://schemas.openxmlformats.org/officeDocument/2006/relationships/image" Target="../media/image38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28.bin"/><Relationship Id="rId22" Type="http://schemas.openxmlformats.org/officeDocument/2006/relationships/oleObject" Target="../embeddings/oleObject3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45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9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44.wmf"/><Relationship Id="rId5" Type="http://schemas.openxmlformats.org/officeDocument/2006/relationships/image" Target="../media/image43.png"/><Relationship Id="rId15" Type="http://schemas.openxmlformats.org/officeDocument/2006/relationships/image" Target="../media/image46.wmf"/><Relationship Id="rId10" Type="http://schemas.openxmlformats.org/officeDocument/2006/relationships/oleObject" Target="../embeddings/oleObject36.bin"/><Relationship Id="rId4" Type="http://schemas.openxmlformats.org/officeDocument/2006/relationships/image" Target="../media/image42.png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3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51.wmf"/><Relationship Id="rId18" Type="http://schemas.openxmlformats.org/officeDocument/2006/relationships/oleObject" Target="../embeddings/oleObject47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6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50.emf"/><Relationship Id="rId5" Type="http://schemas.openxmlformats.org/officeDocument/2006/relationships/image" Target="../media/image46.wmf"/><Relationship Id="rId15" Type="http://schemas.openxmlformats.org/officeDocument/2006/relationships/image" Target="../media/image52.wmf"/><Relationship Id="rId10" Type="http://schemas.openxmlformats.org/officeDocument/2006/relationships/oleObject" Target="../embeddings/oleObject43.bin"/><Relationship Id="rId19" Type="http://schemas.openxmlformats.org/officeDocument/2006/relationships/image" Target="../media/image54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9.emf"/><Relationship Id="rId14" Type="http://schemas.openxmlformats.org/officeDocument/2006/relationships/oleObject" Target="../embeddings/oleObject4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61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57.wmf"/><Relationship Id="rId4" Type="http://schemas.openxmlformats.org/officeDocument/2006/relationships/image" Target="../media/image57.png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66.wmf"/><Relationship Id="rId18" Type="http://schemas.openxmlformats.org/officeDocument/2006/relationships/oleObject" Target="../embeddings/oleObject62.bin"/><Relationship Id="rId3" Type="http://schemas.openxmlformats.org/officeDocument/2006/relationships/notesSlide" Target="../notesSlides/notesSlide17.xml"/><Relationship Id="rId21" Type="http://schemas.openxmlformats.org/officeDocument/2006/relationships/image" Target="../media/image70.wmf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59.bin"/><Relationship Id="rId17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1.bin"/><Relationship Id="rId20" Type="http://schemas.openxmlformats.org/officeDocument/2006/relationships/oleObject" Target="../embeddings/oleObject63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5" Type="http://schemas.openxmlformats.org/officeDocument/2006/relationships/image" Target="../media/image67.wmf"/><Relationship Id="rId10" Type="http://schemas.openxmlformats.org/officeDocument/2006/relationships/oleObject" Target="../embeddings/oleObject58.bin"/><Relationship Id="rId19" Type="http://schemas.openxmlformats.org/officeDocument/2006/relationships/image" Target="../media/image69.w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64.wmf"/><Relationship Id="rId14" Type="http://schemas.openxmlformats.org/officeDocument/2006/relationships/oleObject" Target="../embeddings/oleObject6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74.wmf"/><Relationship Id="rId5" Type="http://schemas.openxmlformats.org/officeDocument/2006/relationships/image" Target="../media/image71.wmf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7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79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78.wmf"/><Relationship Id="rId5" Type="http://schemas.openxmlformats.org/officeDocument/2006/relationships/image" Target="../media/image75.wmf"/><Relationship Id="rId15" Type="http://schemas.openxmlformats.org/officeDocument/2006/relationships/image" Target="../media/image80.w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77.wmf"/><Relationship Id="rId14" Type="http://schemas.openxmlformats.org/officeDocument/2006/relationships/oleObject" Target="../embeddings/oleObject7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81.emf"/><Relationship Id="rId4" Type="http://schemas.openxmlformats.org/officeDocument/2006/relationships/oleObject" Target="../embeddings/oleObject7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9.xml"/><Relationship Id="rId4" Type="http://schemas.openxmlformats.org/officeDocument/2006/relationships/slide" Target="slid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6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slide" Target="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slide" Target="slide2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15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19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slide" Target="slide21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8863713" y="2498442"/>
            <a:ext cx="2488077" cy="2802766"/>
            <a:chOff x="6441309" y="1514754"/>
            <a:chExt cx="2325951" cy="2620134"/>
          </a:xfrm>
          <a:solidFill>
            <a:srgbClr val="0973DD"/>
          </a:solidFill>
        </p:grpSpPr>
        <p:sp>
          <p:nvSpPr>
            <p:cNvPr id="12" name="矩形 11"/>
            <p:cNvSpPr/>
            <p:nvPr/>
          </p:nvSpPr>
          <p:spPr>
            <a:xfrm rot="1992964" flipV="1">
              <a:off x="7008471" y="3146931"/>
              <a:ext cx="907460" cy="1607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6441309" y="1514754"/>
              <a:ext cx="2325951" cy="2620134"/>
              <a:chOff x="6441309" y="1514754"/>
              <a:chExt cx="2325951" cy="2620134"/>
            </a:xfrm>
            <a:grpFill/>
          </p:grpSpPr>
          <p:sp>
            <p:nvSpPr>
              <p:cNvPr id="14" name="圆角矩形 13"/>
              <p:cNvSpPr/>
              <p:nvPr/>
            </p:nvSpPr>
            <p:spPr>
              <a:xfrm>
                <a:off x="6441309" y="2422853"/>
                <a:ext cx="1020893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7666379" y="1514754"/>
                <a:ext cx="1100881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 rot="19607036">
                <a:off x="7008471" y="2352906"/>
                <a:ext cx="907460" cy="160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7666379" y="3340860"/>
                <a:ext cx="1100881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圆角矩形 21"/>
          <p:cNvSpPr/>
          <p:nvPr/>
        </p:nvSpPr>
        <p:spPr>
          <a:xfrm>
            <a:off x="7557351" y="1549379"/>
            <a:ext cx="1092053" cy="849374"/>
          </a:xfrm>
          <a:prstGeom prst="round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557351" y="2498442"/>
            <a:ext cx="1092053" cy="849374"/>
          </a:xfrm>
          <a:prstGeom prst="round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8863713" y="1549379"/>
            <a:ext cx="1092053" cy="849374"/>
          </a:xfrm>
          <a:prstGeom prst="round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10174174" y="3469837"/>
            <a:ext cx="1177616" cy="849374"/>
          </a:xfrm>
          <a:prstGeom prst="roundRect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7557351" y="1549379"/>
            <a:ext cx="3794439" cy="2769833"/>
            <a:chOff x="5436096" y="627534"/>
            <a:chExt cx="3149843" cy="2299296"/>
          </a:xfrm>
          <a:solidFill>
            <a:srgbClr val="0973DD"/>
          </a:solidFill>
        </p:grpSpPr>
        <p:sp>
          <p:nvSpPr>
            <p:cNvPr id="31" name="圆角矩形 30"/>
            <p:cNvSpPr/>
            <p:nvPr/>
          </p:nvSpPr>
          <p:spPr>
            <a:xfrm>
              <a:off x="5436096" y="2221747"/>
              <a:ext cx="906536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6520534" y="1415370"/>
              <a:ext cx="906536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7608375" y="627534"/>
              <a:ext cx="977564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rot="19607036">
              <a:off x="5946835" y="2129089"/>
              <a:ext cx="805809" cy="142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rot="19607036">
              <a:off x="7113027" y="1320705"/>
              <a:ext cx="805809" cy="142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TextBox 59"/>
          <p:cNvSpPr>
            <a:spLocks noChangeArrowheads="1"/>
          </p:cNvSpPr>
          <p:nvPr/>
        </p:nvSpPr>
        <p:spPr bwMode="auto">
          <a:xfrm flipH="1">
            <a:off x="474184" y="2564859"/>
            <a:ext cx="64131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4000" b="1" dirty="0">
                <a:solidFill>
                  <a:srgbClr val="0973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§5.3</a:t>
            </a:r>
            <a:r>
              <a:rPr lang="zh-CN" altLang="en-US" sz="4000" b="1" dirty="0">
                <a:solidFill>
                  <a:srgbClr val="0973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中心极限定理</a:t>
            </a:r>
            <a:endParaRPr lang="en-US" altLang="zh-CN" sz="4000" b="1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cxnSp>
        <p:nvCxnSpPr>
          <p:cNvPr id="45" name="直接连接符 44"/>
          <p:cNvCxnSpPr>
            <a:cxnSpLocks/>
          </p:cNvCxnSpPr>
          <p:nvPr/>
        </p:nvCxnSpPr>
        <p:spPr>
          <a:xfrm>
            <a:off x="728411" y="3484579"/>
            <a:ext cx="5904656" cy="16429"/>
          </a:xfrm>
          <a:prstGeom prst="line">
            <a:avLst/>
          </a:prstGeom>
          <a:ln w="38100">
            <a:solidFill>
              <a:srgbClr val="0973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0" y="6035040"/>
            <a:ext cx="12192000" cy="839302"/>
          </a:xfrm>
          <a:prstGeom prst="rect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855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9" grpId="0" animBg="1"/>
      <p:bldP spid="43" grpId="0"/>
      <p:bldP spid="4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142878" y="182319"/>
            <a:ext cx="903608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698692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中心极限定理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183438" y="220578"/>
            <a:ext cx="385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第五章 大数定律和中心极限定理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F61FD18B-BEE9-49AF-87F8-1292F1FA7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868264"/>
            <a:ext cx="594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黑体" pitchFamily="2" charset="-122"/>
              </a:rPr>
              <a:t>则随机变量之和的标准化变量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76B37624-414B-4722-AC02-4CAEB74B6F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293864"/>
              </p:ext>
            </p:extLst>
          </p:nvPr>
        </p:nvGraphicFramePr>
        <p:xfrm>
          <a:off x="1371600" y="1494408"/>
          <a:ext cx="3543300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4" imgW="3543120" imgH="1993680" progId="Equation.3">
                  <p:embed/>
                </p:oleObj>
              </mc:Choice>
              <mc:Fallback>
                <p:oleObj name="Equation" r:id="rId4" imgW="3543120" imgH="1993680" progId="Equation.3">
                  <p:embed/>
                  <p:pic>
                    <p:nvPicPr>
                      <p:cNvPr id="112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494408"/>
                        <a:ext cx="3543300" cy="199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0A7AD1E2-9E49-4922-8C71-7C43189440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371088"/>
              </p:ext>
            </p:extLst>
          </p:nvPr>
        </p:nvGraphicFramePr>
        <p:xfrm>
          <a:off x="5048250" y="1542033"/>
          <a:ext cx="23622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6" imgW="2361960" imgH="1434960" progId="Equation.3">
                  <p:embed/>
                </p:oleObj>
              </mc:Choice>
              <mc:Fallback>
                <p:oleObj name="Equation" r:id="rId6" imgW="2361960" imgH="1434960" progId="Equation.3">
                  <p:embed/>
                  <p:pic>
                    <p:nvPicPr>
                      <p:cNvPr id="11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0" y="1542033"/>
                        <a:ext cx="23622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94F39AE4-EA90-4E11-9A40-93EB4E2675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542409"/>
              </p:ext>
            </p:extLst>
          </p:nvPr>
        </p:nvGraphicFramePr>
        <p:xfrm>
          <a:off x="955675" y="3636764"/>
          <a:ext cx="5245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8" imgW="5244840" imgH="444240" progId="Equation.3">
                  <p:embed/>
                </p:oleObj>
              </mc:Choice>
              <mc:Fallback>
                <p:oleObj name="Equation" r:id="rId8" imgW="5244840" imgH="444240" progId="Equation.3">
                  <p:embed/>
                  <p:pic>
                    <p:nvPicPr>
                      <p:cNvPr id="112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3636764"/>
                        <a:ext cx="5245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C1E328B6-9249-4B07-B8F1-6A35D0C9D8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79052"/>
              </p:ext>
            </p:extLst>
          </p:nvPr>
        </p:nvGraphicFramePr>
        <p:xfrm>
          <a:off x="1358900" y="4221088"/>
          <a:ext cx="56515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10" imgW="5651280" imgH="1942920" progId="Equation.3">
                  <p:embed/>
                </p:oleObj>
              </mc:Choice>
              <mc:Fallback>
                <p:oleObj name="Equation" r:id="rId10" imgW="5651280" imgH="1942920" progId="Equation.3">
                  <p:embed/>
                  <p:pic>
                    <p:nvPicPr>
                      <p:cNvPr id="11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4221088"/>
                        <a:ext cx="56515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7FCAED4A-57CA-45BF-ADF8-2CB5D5415A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11176"/>
              </p:ext>
            </p:extLst>
          </p:nvPr>
        </p:nvGraphicFramePr>
        <p:xfrm>
          <a:off x="7103318" y="4621932"/>
          <a:ext cx="3530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12" imgW="3530520" imgH="977760" progId="Equation.3">
                  <p:embed/>
                </p:oleObj>
              </mc:Choice>
              <mc:Fallback>
                <p:oleObj name="Equation" r:id="rId12" imgW="3530520" imgH="977760" progId="Equation.3">
                  <p:embed/>
                  <p:pic>
                    <p:nvPicPr>
                      <p:cNvPr id="112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3318" y="4621932"/>
                        <a:ext cx="3530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86676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142878" y="182319"/>
            <a:ext cx="903608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698692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中心极限定理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183438" y="220578"/>
            <a:ext cx="385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第五章 大数定律和中心极限定理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1835932-9D3B-47A9-B9EA-113DF6E1E8E3}"/>
              </a:ext>
            </a:extLst>
          </p:cNvPr>
          <p:cNvSpPr txBox="1">
            <a:spLocks noChangeArrowheads="1"/>
          </p:cNvSpPr>
          <p:nvPr/>
        </p:nvSpPr>
        <p:spPr>
          <a:xfrm>
            <a:off x="1919602" y="808026"/>
            <a:ext cx="7773987" cy="70167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三、典型例题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C444A9C8-E64B-40E9-9E34-AB2CC7CFC6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07997"/>
              </p:ext>
            </p:extLst>
          </p:nvPr>
        </p:nvGraphicFramePr>
        <p:xfrm>
          <a:off x="935806" y="1684238"/>
          <a:ext cx="10247313" cy="218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4" imgW="4279680" imgH="914400" progId="Equation.DSMT4">
                  <p:embed/>
                </p:oleObj>
              </mc:Choice>
              <mc:Fallback>
                <p:oleObj name="Equation" r:id="rId4" imgW="4279680" imgH="914400" progId="Equation.DSMT4">
                  <p:embed/>
                  <p:pic>
                    <p:nvPicPr>
                      <p:cNvPr id="15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806" y="1684238"/>
                        <a:ext cx="10247313" cy="218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3">
            <a:extLst>
              <a:ext uri="{FF2B5EF4-FFF2-40B4-BE49-F238E27FC236}">
                <a16:creationId xmlns:a16="http://schemas.microsoft.com/office/drawing/2014/main" id="{CDE6B9A7-F13B-4485-BB4F-52456A9D1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684238"/>
            <a:ext cx="152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例</a:t>
            </a:r>
            <a:r>
              <a:rPr lang="zh-CN" altLang="en-US" sz="2800" b="1">
                <a:ea typeface="黑体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20830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142878" y="182319"/>
            <a:ext cx="903608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698692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中心极限定理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183438" y="220578"/>
            <a:ext cx="385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第五章 大数定律和中心极限定理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BAA334D3-AB10-43D1-8DBF-0FDC50F8CA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291719"/>
              </p:ext>
            </p:extLst>
          </p:nvPr>
        </p:nvGraphicFramePr>
        <p:xfrm>
          <a:off x="1898650" y="2158058"/>
          <a:ext cx="26162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4" imgW="2616120" imgH="1828800" progId="Equation.3">
                  <p:embed/>
                </p:oleObj>
              </mc:Choice>
              <mc:Fallback>
                <p:oleObj name="Equation" r:id="rId4" imgW="2616120" imgH="1828800" progId="Equation.3">
                  <p:embed/>
                  <p:pic>
                    <p:nvPicPr>
                      <p:cNvPr id="163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2158058"/>
                        <a:ext cx="26162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6470E91E-51E9-458C-B0A4-7E7042BA31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634026"/>
              </p:ext>
            </p:extLst>
          </p:nvPr>
        </p:nvGraphicFramePr>
        <p:xfrm>
          <a:off x="4589462" y="2635895"/>
          <a:ext cx="17526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6" imgW="1752480" imgH="1320480" progId="Equation.3">
                  <p:embed/>
                </p:oleObj>
              </mc:Choice>
              <mc:Fallback>
                <p:oleObj name="Equation" r:id="rId6" imgW="1752480" imgH="1320480" progId="Equation.3">
                  <p:embed/>
                  <p:pic>
                    <p:nvPicPr>
                      <p:cNvPr id="16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462" y="2635895"/>
                        <a:ext cx="17526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>
            <a:extLst>
              <a:ext uri="{FF2B5EF4-FFF2-40B4-BE49-F238E27FC236}">
                <a16:creationId xmlns:a16="http://schemas.microsoft.com/office/drawing/2014/main" id="{18ACCA63-5869-4785-A09D-2A08E88AE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862" y="2802583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其中</a:t>
            </a: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294CEA64-4AFB-4027-9B21-96B825F964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948227"/>
              </p:ext>
            </p:extLst>
          </p:nvPr>
        </p:nvGraphicFramePr>
        <p:xfrm>
          <a:off x="931862" y="4288483"/>
          <a:ext cx="2260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8" imgW="2260440" imgH="380880" progId="Equation.3">
                  <p:embed/>
                </p:oleObj>
              </mc:Choice>
              <mc:Fallback>
                <p:oleObj name="Equation" r:id="rId8" imgW="2260440" imgH="380880" progId="Equation.3">
                  <p:embed/>
                  <p:pic>
                    <p:nvPicPr>
                      <p:cNvPr id="16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2" y="4288483"/>
                        <a:ext cx="2260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3E2E62B7-3BEA-408F-BA6D-882910839C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724412"/>
              </p:ext>
            </p:extLst>
          </p:nvPr>
        </p:nvGraphicFramePr>
        <p:xfrm>
          <a:off x="3190875" y="4024958"/>
          <a:ext cx="40259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10" imgW="4025880" imgH="1320480" progId="Equation.3">
                  <p:embed/>
                </p:oleObj>
              </mc:Choice>
              <mc:Fallback>
                <p:oleObj name="Equation" r:id="rId10" imgW="4025880" imgH="1320480" progId="Equation.3">
                  <p:embed/>
                  <p:pic>
                    <p:nvPicPr>
                      <p:cNvPr id="163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75" y="4024958"/>
                        <a:ext cx="40259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7D10328B-BA74-4D42-B872-85E25EC6C2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60916"/>
              </p:ext>
            </p:extLst>
          </p:nvPr>
        </p:nvGraphicFramePr>
        <p:xfrm>
          <a:off x="7210177" y="4021783"/>
          <a:ext cx="34290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12" imgW="3429000" imgH="1320480" progId="Equation.3">
                  <p:embed/>
                </p:oleObj>
              </mc:Choice>
              <mc:Fallback>
                <p:oleObj name="Equation" r:id="rId12" imgW="3429000" imgH="1320480" progId="Equation.3">
                  <p:embed/>
                  <p:pic>
                    <p:nvPicPr>
                      <p:cNvPr id="163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0177" y="4021783"/>
                        <a:ext cx="34290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id="{CA48C8A3-3073-4BC5-AA93-9684A6A2C0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359198"/>
              </p:ext>
            </p:extLst>
          </p:nvPr>
        </p:nvGraphicFramePr>
        <p:xfrm>
          <a:off x="1193428" y="5454476"/>
          <a:ext cx="38989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Equation" r:id="rId14" imgW="3898800" imgH="1320480" progId="Equation.3">
                  <p:embed/>
                </p:oleObj>
              </mc:Choice>
              <mc:Fallback>
                <p:oleObj name="Equation" r:id="rId14" imgW="3898800" imgH="1320480" progId="Equation.3">
                  <p:embed/>
                  <p:pic>
                    <p:nvPicPr>
                      <p:cNvPr id="163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428" y="5454476"/>
                        <a:ext cx="38989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0C223F30-D402-4494-81B1-260FA46683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061407"/>
              </p:ext>
            </p:extLst>
          </p:nvPr>
        </p:nvGraphicFramePr>
        <p:xfrm>
          <a:off x="5089426" y="5323533"/>
          <a:ext cx="3086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Equation" r:id="rId16" imgW="3085920" imgH="977760" progId="Equation.3">
                  <p:embed/>
                </p:oleObj>
              </mc:Choice>
              <mc:Fallback>
                <p:oleObj name="Equation" r:id="rId16" imgW="3085920" imgH="977760" progId="Equation.3">
                  <p:embed/>
                  <p:pic>
                    <p:nvPicPr>
                      <p:cNvPr id="163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426" y="5323533"/>
                        <a:ext cx="3086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>
            <a:extLst>
              <a:ext uri="{FF2B5EF4-FFF2-40B4-BE49-F238E27FC236}">
                <a16:creationId xmlns:a16="http://schemas.microsoft.com/office/drawing/2014/main" id="{28D6387C-A11F-45B2-BBB2-1C0FFFA726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240472"/>
              </p:ext>
            </p:extLst>
          </p:nvPr>
        </p:nvGraphicFramePr>
        <p:xfrm>
          <a:off x="8196138" y="5686275"/>
          <a:ext cx="2146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Equation" r:id="rId18" imgW="2145960" imgH="393480" progId="Equation.3">
                  <p:embed/>
                </p:oleObj>
              </mc:Choice>
              <mc:Fallback>
                <p:oleObj name="Equation" r:id="rId18" imgW="2145960" imgH="393480" progId="Equation.3">
                  <p:embed/>
                  <p:pic>
                    <p:nvPicPr>
                      <p:cNvPr id="163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6138" y="5686275"/>
                        <a:ext cx="2146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1">
            <a:extLst>
              <a:ext uri="{FF2B5EF4-FFF2-40B4-BE49-F238E27FC236}">
                <a16:creationId xmlns:a16="http://schemas.microsoft.com/office/drawing/2014/main" id="{2D546B5A-283A-45BD-A1D9-6EB4141D48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553969"/>
              </p:ext>
            </p:extLst>
          </p:nvPr>
        </p:nvGraphicFramePr>
        <p:xfrm>
          <a:off x="10374685" y="5686275"/>
          <a:ext cx="1193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20" imgW="1193760" imgH="317160" progId="Equation.3">
                  <p:embed/>
                </p:oleObj>
              </mc:Choice>
              <mc:Fallback>
                <p:oleObj name="Equation" r:id="rId20" imgW="1193760" imgH="317160" progId="Equation.3">
                  <p:embed/>
                  <p:pic>
                    <p:nvPicPr>
                      <p:cNvPr id="163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74685" y="5686275"/>
                        <a:ext cx="1193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5">
            <a:extLst>
              <a:ext uri="{FF2B5EF4-FFF2-40B4-BE49-F238E27FC236}">
                <a16:creationId xmlns:a16="http://schemas.microsoft.com/office/drawing/2014/main" id="{69CC442E-FB72-4892-BBF6-5E5AAE879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853901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解</a:t>
            </a:r>
          </a:p>
        </p:txBody>
      </p:sp>
      <p:graphicFrame>
        <p:nvGraphicFramePr>
          <p:cNvPr id="17" name="Object 6">
            <a:extLst>
              <a:ext uri="{FF2B5EF4-FFF2-40B4-BE49-F238E27FC236}">
                <a16:creationId xmlns:a16="http://schemas.microsoft.com/office/drawing/2014/main" id="{7301F9B5-0861-4FB8-A7A0-738371EB9A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0281505"/>
              </p:ext>
            </p:extLst>
          </p:nvPr>
        </p:nvGraphicFramePr>
        <p:xfrm>
          <a:off x="1828800" y="899939"/>
          <a:ext cx="182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22" imgW="1828800" imgH="431640" progId="Equation.3">
                  <p:embed/>
                </p:oleObj>
              </mc:Choice>
              <mc:Fallback>
                <p:oleObj name="Equation" r:id="rId22" imgW="1828800" imgH="431640" progId="Equation.3">
                  <p:embed/>
                  <p:pic>
                    <p:nvPicPr>
                      <p:cNvPr id="9" name="Object 6">
                        <a:extLst>
                          <a:ext uri="{FF2B5EF4-FFF2-40B4-BE49-F238E27FC236}">
                            <a16:creationId xmlns:a16="http://schemas.microsoft.com/office/drawing/2014/main" id="{6C9AE8CD-3468-4036-8386-24B10FA536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899939"/>
                        <a:ext cx="1828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>
            <a:extLst>
              <a:ext uri="{FF2B5EF4-FFF2-40B4-BE49-F238E27FC236}">
                <a16:creationId xmlns:a16="http://schemas.microsoft.com/office/drawing/2014/main" id="{31617C65-A12E-48CF-AF7D-E168AB512B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089262"/>
              </p:ext>
            </p:extLst>
          </p:nvPr>
        </p:nvGraphicFramePr>
        <p:xfrm>
          <a:off x="4114800" y="685626"/>
          <a:ext cx="4114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Equation" r:id="rId24" imgW="4114800" imgH="838080" progId="Equation.3">
                  <p:embed/>
                </p:oleObj>
              </mc:Choice>
              <mc:Fallback>
                <p:oleObj name="Equation" r:id="rId24" imgW="4114800" imgH="838080" progId="Equation.3">
                  <p:embed/>
                  <p:pic>
                    <p:nvPicPr>
                      <p:cNvPr id="10" name="Object 7">
                        <a:extLst>
                          <a:ext uri="{FF2B5EF4-FFF2-40B4-BE49-F238E27FC236}">
                            <a16:creationId xmlns:a16="http://schemas.microsoft.com/office/drawing/2014/main" id="{E11BF908-AAC3-484C-A555-B75C7EC969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685626"/>
                        <a:ext cx="4114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8">
            <a:extLst>
              <a:ext uri="{FF2B5EF4-FFF2-40B4-BE49-F238E27FC236}">
                <a16:creationId xmlns:a16="http://schemas.microsoft.com/office/drawing/2014/main" id="{2132D87E-1E8E-4842-BA6C-63B775D33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1616100"/>
            <a:ext cx="822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由定理一, 随机变量 </a:t>
            </a:r>
            <a:r>
              <a:rPr lang="en-US" altLang="zh-CN" sz="2800" b="1" i="1" dirty="0"/>
              <a:t>Z </a:t>
            </a:r>
            <a:r>
              <a:rPr lang="zh-CN" altLang="en-US" sz="2800" b="1" dirty="0"/>
              <a:t>近似服从正态分布 </a:t>
            </a:r>
            <a:r>
              <a:rPr lang="en-US" altLang="zh-CN" sz="2800" b="1" i="1" dirty="0"/>
              <a:t>N </a:t>
            </a:r>
            <a:r>
              <a:rPr lang="en-US" altLang="zh-CN" sz="2800" b="1" dirty="0"/>
              <a:t>(0,1) ,</a:t>
            </a:r>
          </a:p>
        </p:txBody>
      </p:sp>
    </p:spTree>
    <p:extLst>
      <p:ext uri="{BB962C8B-B14F-4D97-AF65-F5344CB8AC3E}">
        <p14:creationId xmlns:p14="http://schemas.microsoft.com/office/powerpoint/2010/main" val="19423129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utoUpdateAnimBg="0"/>
      <p:bldP spid="1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142878" y="182319"/>
            <a:ext cx="903608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698692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中心极限定理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183438" y="220578"/>
            <a:ext cx="385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第五章 大数定律和中心极限定理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3">
                <a:extLst>
                  <a:ext uri="{FF2B5EF4-FFF2-40B4-BE49-F238E27FC236}">
                    <a16:creationId xmlns:a16="http://schemas.microsoft.com/office/drawing/2014/main" id="{46FFB16D-A134-49BA-BD99-97A866CF28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8838" y="839424"/>
                <a:ext cx="10204920" cy="14218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          一船舶在某海区航行, 已知每遭受一次海浪的冲击, 纵摇角大于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zh-CN" altLang="en-US" sz="2800" b="1" dirty="0"/>
                  <a:t>的概率为1/3, 若船舶遭受了90 000次波浪冲击, 问其中有29 500～30 500次纵摇角大于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zh-CN" altLang="en-US" sz="2800" b="1" dirty="0"/>
                  <a:t>的概率是多少？</a:t>
                </a:r>
                <a:endParaRPr lang="en-US" altLang="zh-CN" sz="2800" b="1" dirty="0"/>
              </a:p>
            </p:txBody>
          </p:sp>
        </mc:Choice>
        <mc:Fallback xmlns="">
          <p:sp>
            <p:nvSpPr>
              <p:cNvPr id="6" name="Text Box 3">
                <a:extLst>
                  <a:ext uri="{FF2B5EF4-FFF2-40B4-BE49-F238E27FC236}">
                    <a16:creationId xmlns:a16="http://schemas.microsoft.com/office/drawing/2014/main" id="{46FFB16D-A134-49BA-BD99-97A866CF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8838" y="839424"/>
                <a:ext cx="10204920" cy="1421864"/>
              </a:xfrm>
              <a:prstGeom prst="rect">
                <a:avLst/>
              </a:prstGeom>
              <a:blipFill>
                <a:blip r:embed="rId4"/>
                <a:stretch>
                  <a:fillRect l="-1254" t="-6438" b="-107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4">
            <a:extLst>
              <a:ext uri="{FF2B5EF4-FFF2-40B4-BE49-F238E27FC236}">
                <a16:creationId xmlns:a16="http://schemas.microsoft.com/office/drawing/2014/main" id="{861D3AE7-D358-486D-834D-003CBE8B0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2306514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6F0B6BF8-7E52-4B09-B7DE-243F1EB45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1211" y="2176339"/>
                <a:ext cx="10541001" cy="19123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45000"/>
                  </a:lnSpc>
                </a:pPr>
                <a:r>
                  <a:rPr lang="zh-CN" altLang="en-US" sz="2800" b="1" dirty="0"/>
                  <a:t>        将船舶每遭受一次海浪的冲击看作一次试验,并假设各次试验是独立的,在90 000次波浪冲击中纵摇角大于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zh-CN" altLang="en-US" sz="2800" b="1" dirty="0"/>
                  <a:t>的次数为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zh-CN" sz="2800" b="1" i="1" dirty="0"/>
                  <a:t>,</a:t>
                </a:r>
                <a:r>
                  <a:rPr lang="zh-CN" altLang="en-US" sz="2800" b="1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800" b="1" dirty="0"/>
                  <a:t>是一个随机变量,</a:t>
                </a:r>
              </a:p>
            </p:txBody>
          </p:sp>
        </mc:Choice>
        <mc:Fallback xmlns=""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6F0B6BF8-7E52-4B09-B7DE-243F1EB458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1211" y="2176339"/>
                <a:ext cx="10541001" cy="1912383"/>
              </a:xfrm>
              <a:prstGeom prst="rect">
                <a:avLst/>
              </a:prstGeom>
              <a:blipFill>
                <a:blip r:embed="rId5"/>
                <a:stretch>
                  <a:fillRect l="-1157" r="-636" b="-82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1BDF9361-99D0-43F5-BBDB-73C06F827D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339210"/>
              </p:ext>
            </p:extLst>
          </p:nvPr>
        </p:nvGraphicFramePr>
        <p:xfrm>
          <a:off x="2772928" y="3403418"/>
          <a:ext cx="318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6" imgW="3187440" imgH="838080" progId="Equation.3">
                  <p:embed/>
                </p:oleObj>
              </mc:Choice>
              <mc:Fallback>
                <p:oleObj name="Equation" r:id="rId6" imgW="3187440" imgH="838080" progId="Equation.3">
                  <p:embed/>
                  <p:pic>
                    <p:nvPicPr>
                      <p:cNvPr id="184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2928" y="3403418"/>
                        <a:ext cx="3187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">
            <a:extLst>
              <a:ext uri="{FF2B5EF4-FFF2-40B4-BE49-F238E27FC236}">
                <a16:creationId xmlns:a16="http://schemas.microsoft.com/office/drawing/2014/main" id="{0F971CB0-B2B9-49B7-920E-B9CA304FE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837307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例</a:t>
            </a:r>
            <a:r>
              <a:rPr lang="zh-CN" altLang="en-US" sz="2800" b="1">
                <a:ea typeface="黑体" pitchFamily="2" charset="-122"/>
              </a:rPr>
              <a:t>2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666C440F-2396-4D5D-B19E-458A5FEAE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507408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分布律为</a:t>
            </a:r>
          </a:p>
        </p:txBody>
      </p:sp>
      <p:graphicFrame>
        <p:nvGraphicFramePr>
          <p:cNvPr id="15" name="Object 6">
            <a:extLst>
              <a:ext uri="{FF2B5EF4-FFF2-40B4-BE49-F238E27FC236}">
                <a16:creationId xmlns:a16="http://schemas.microsoft.com/office/drawing/2014/main" id="{9E6D09A9-84B6-43F6-A260-AB55CCB9F1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407169"/>
              </p:ext>
            </p:extLst>
          </p:nvPr>
        </p:nvGraphicFramePr>
        <p:xfrm>
          <a:off x="2500313" y="4632821"/>
          <a:ext cx="1447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8" imgW="1447560" imgH="380880" progId="Equation.3">
                  <p:embed/>
                </p:oleObj>
              </mc:Choice>
              <mc:Fallback>
                <p:oleObj name="Equation" r:id="rId8" imgW="1447560" imgH="380880" progId="Equation.3">
                  <p:embed/>
                  <p:pic>
                    <p:nvPicPr>
                      <p:cNvPr id="174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4632821"/>
                        <a:ext cx="1447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>
            <a:extLst>
              <a:ext uri="{FF2B5EF4-FFF2-40B4-BE49-F238E27FC236}">
                <a16:creationId xmlns:a16="http://schemas.microsoft.com/office/drawing/2014/main" id="{20087FF7-46A3-4FFF-9582-17E5FA6152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549020"/>
              </p:ext>
            </p:extLst>
          </p:nvPr>
        </p:nvGraphicFramePr>
        <p:xfrm>
          <a:off x="3949700" y="4293096"/>
          <a:ext cx="3835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10" imgW="3835080" imgH="1015920" progId="Equation.3">
                  <p:embed/>
                </p:oleObj>
              </mc:Choice>
              <mc:Fallback>
                <p:oleObj name="Equation" r:id="rId10" imgW="3835080" imgH="1015920" progId="Equation.3">
                  <p:embed/>
                  <p:pic>
                    <p:nvPicPr>
                      <p:cNvPr id="174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4293096"/>
                        <a:ext cx="38354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8">
            <a:extLst>
              <a:ext uri="{FF2B5EF4-FFF2-40B4-BE49-F238E27FC236}">
                <a16:creationId xmlns:a16="http://schemas.microsoft.com/office/drawing/2014/main" id="{FED7B2D0-0C88-4C6C-A398-1BF1AF301C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440070"/>
              </p:ext>
            </p:extLst>
          </p:nvPr>
        </p:nvGraphicFramePr>
        <p:xfrm>
          <a:off x="8001000" y="4620121"/>
          <a:ext cx="2463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12" imgW="2463480" imgH="393480" progId="Equation.3">
                  <p:embed/>
                </p:oleObj>
              </mc:Choice>
              <mc:Fallback>
                <p:oleObj name="Equation" r:id="rId12" imgW="2463480" imgH="393480" progId="Equation.3">
                  <p:embed/>
                  <p:pic>
                    <p:nvPicPr>
                      <p:cNvPr id="174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4620121"/>
                        <a:ext cx="2463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">
            <a:extLst>
              <a:ext uri="{FF2B5EF4-FFF2-40B4-BE49-F238E27FC236}">
                <a16:creationId xmlns:a16="http://schemas.microsoft.com/office/drawing/2014/main" id="{7E19EB3E-8C20-4054-9548-7CE14FB1D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526" y="5430168"/>
            <a:ext cx="411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所求概率为</a:t>
            </a:r>
          </a:p>
        </p:txBody>
      </p:sp>
      <p:graphicFrame>
        <p:nvGraphicFramePr>
          <p:cNvPr id="19" name="Object 3">
            <a:extLst>
              <a:ext uri="{FF2B5EF4-FFF2-40B4-BE49-F238E27FC236}">
                <a16:creationId xmlns:a16="http://schemas.microsoft.com/office/drawing/2014/main" id="{A423ADC3-667E-42F0-BB07-4CFCB6E3C3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733500"/>
              </p:ext>
            </p:extLst>
          </p:nvPr>
        </p:nvGraphicFramePr>
        <p:xfrm>
          <a:off x="1017959" y="6079380"/>
          <a:ext cx="3365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14" imgW="3365280" imgH="380880" progId="Equation.3">
                  <p:embed/>
                </p:oleObj>
              </mc:Choice>
              <mc:Fallback>
                <p:oleObj name="Equation" r:id="rId14" imgW="3365280" imgH="380880" progId="Equation.3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D1ADB0F0-43AA-4086-8B4C-5A1BF4845F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959" y="6079380"/>
                        <a:ext cx="3365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>
            <a:extLst>
              <a:ext uri="{FF2B5EF4-FFF2-40B4-BE49-F238E27FC236}">
                <a16:creationId xmlns:a16="http://schemas.microsoft.com/office/drawing/2014/main" id="{55378BA4-4CB7-4909-AD6B-071B73C82B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814083"/>
              </p:ext>
            </p:extLst>
          </p:nvPr>
        </p:nvGraphicFramePr>
        <p:xfrm>
          <a:off x="4424734" y="5725368"/>
          <a:ext cx="4622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16" imgW="4622760" imgH="1015920" progId="Equation.3">
                  <p:embed/>
                </p:oleObj>
              </mc:Choice>
              <mc:Fallback>
                <p:oleObj name="Equation" r:id="rId16" imgW="4622760" imgH="1015920" progId="Equation.3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A3178DBE-9F82-4F17-83DA-82C605D597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4734" y="5725368"/>
                        <a:ext cx="4622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1209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14" grpId="0"/>
      <p:bldP spid="1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142878" y="182319"/>
            <a:ext cx="903608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698692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中心极限定理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183438" y="220578"/>
            <a:ext cx="385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第五章 大数定律和中心极限定理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84637D44-0428-4034-8430-093398124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426" y="764704"/>
            <a:ext cx="5026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利用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德莫佛－拉普拉斯定理</a:t>
            </a:r>
          </a:p>
        </p:txBody>
      </p:sp>
      <p:graphicFrame>
        <p:nvGraphicFramePr>
          <p:cNvPr id="10" name="Object 10">
            <a:extLst>
              <a:ext uri="{FF2B5EF4-FFF2-40B4-BE49-F238E27FC236}">
                <a16:creationId xmlns:a16="http://schemas.microsoft.com/office/drawing/2014/main" id="{230929AF-0D47-4ACF-9ED6-C45C57E3F5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913877"/>
              </p:ext>
            </p:extLst>
          </p:nvPr>
        </p:nvGraphicFramePr>
        <p:xfrm>
          <a:off x="995164" y="1412776"/>
          <a:ext cx="3365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4" imgW="3365280" imgH="380880" progId="Equation.3">
                  <p:embed/>
                </p:oleObj>
              </mc:Choice>
              <mc:Fallback>
                <p:oleObj name="Equation" r:id="rId4" imgW="3365280" imgH="380880" progId="Equation.3">
                  <p:embed/>
                  <p:pic>
                    <p:nvPicPr>
                      <p:cNvPr id="174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164" y="1412776"/>
                        <a:ext cx="3365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>
            <a:extLst>
              <a:ext uri="{FF2B5EF4-FFF2-40B4-BE49-F238E27FC236}">
                <a16:creationId xmlns:a16="http://schemas.microsoft.com/office/drawing/2014/main" id="{222E9F70-D6FA-4022-83DE-A128B9F109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816639"/>
              </p:ext>
            </p:extLst>
          </p:nvPr>
        </p:nvGraphicFramePr>
        <p:xfrm>
          <a:off x="1009451" y="1946176"/>
          <a:ext cx="6515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6" imgW="6514920" imgH="990360" progId="Equation.3">
                  <p:embed/>
                </p:oleObj>
              </mc:Choice>
              <mc:Fallback>
                <p:oleObj name="Equation" r:id="rId6" imgW="6514920" imgH="990360" progId="Equation.3">
                  <p:embed/>
                  <p:pic>
                    <p:nvPicPr>
                      <p:cNvPr id="174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451" y="1946176"/>
                        <a:ext cx="6515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7FAB94B-2403-40F0-9857-8E7F2BBC29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944193"/>
              </p:ext>
            </p:extLst>
          </p:nvPr>
        </p:nvGraphicFramePr>
        <p:xfrm>
          <a:off x="993377" y="3051076"/>
          <a:ext cx="2895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8" imgW="2895696" imgH="1028917" progId="Equation.DSMT4">
                  <p:embed/>
                </p:oleObj>
              </mc:Choice>
              <mc:Fallback>
                <p:oleObj name="Equation" r:id="rId8" imgW="2895696" imgH="102891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3377" y="3051076"/>
                        <a:ext cx="2895600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445C089-F615-4AD5-AE0D-205140934D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740553"/>
              </p:ext>
            </p:extLst>
          </p:nvPr>
        </p:nvGraphicFramePr>
        <p:xfrm>
          <a:off x="3927077" y="3117280"/>
          <a:ext cx="5232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10" imgW="5231910" imgH="990756" progId="Equation.DSMT4">
                  <p:embed/>
                </p:oleObj>
              </mc:Choice>
              <mc:Fallback>
                <p:oleObj name="Equation" r:id="rId10" imgW="5231910" imgH="99075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27077" y="3117280"/>
                        <a:ext cx="52324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6B006C0F-A3D8-477A-82E3-BB133B467A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378082"/>
              </p:ext>
            </p:extLst>
          </p:nvPr>
        </p:nvGraphicFramePr>
        <p:xfrm>
          <a:off x="982638" y="4230836"/>
          <a:ext cx="3111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12" imgW="3111480" imgH="838080" progId="Equation.3">
                  <p:embed/>
                </p:oleObj>
              </mc:Choice>
              <mc:Fallback>
                <p:oleObj name="Equation" r:id="rId12" imgW="3111480" imgH="838080" progId="Equation.3">
                  <p:embed/>
                  <p:pic>
                    <p:nvPicPr>
                      <p:cNvPr id="19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38" y="4230836"/>
                        <a:ext cx="3111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070C6C21-5C64-4FA2-91E5-CCFEA28940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359121"/>
              </p:ext>
            </p:extLst>
          </p:nvPr>
        </p:nvGraphicFramePr>
        <p:xfrm>
          <a:off x="972046" y="5432896"/>
          <a:ext cx="3657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14" imgW="3657600" imgH="380880" progId="Equation.3">
                  <p:embed/>
                </p:oleObj>
              </mc:Choice>
              <mc:Fallback>
                <p:oleObj name="Equation" r:id="rId14" imgW="3657600" imgH="380880" progId="Equation.3">
                  <p:embed/>
                  <p:pic>
                    <p:nvPicPr>
                      <p:cNvPr id="194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046" y="5432896"/>
                        <a:ext cx="3657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13FBA9E7-0758-4532-85E7-EC7BE48AEA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956777"/>
              </p:ext>
            </p:extLst>
          </p:nvPr>
        </p:nvGraphicFramePr>
        <p:xfrm>
          <a:off x="4606330" y="5128096"/>
          <a:ext cx="3492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16" imgW="3492360" imgH="965160" progId="Equation.3">
                  <p:embed/>
                </p:oleObj>
              </mc:Choice>
              <mc:Fallback>
                <p:oleObj name="Equation" r:id="rId16" imgW="3492360" imgH="965160" progId="Equation.3">
                  <p:embed/>
                  <p:pic>
                    <p:nvPicPr>
                      <p:cNvPr id="194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330" y="5128096"/>
                        <a:ext cx="3492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>
            <a:extLst>
              <a:ext uri="{FF2B5EF4-FFF2-40B4-BE49-F238E27FC236}">
                <a16:creationId xmlns:a16="http://schemas.microsoft.com/office/drawing/2014/main" id="{6A2B96D9-4834-437A-B4AB-BEF8195F7E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802679"/>
              </p:ext>
            </p:extLst>
          </p:nvPr>
        </p:nvGraphicFramePr>
        <p:xfrm>
          <a:off x="1250355" y="6135836"/>
          <a:ext cx="1371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18" imgW="1371600" imgH="317160" progId="Equation.3">
                  <p:embed/>
                </p:oleObj>
              </mc:Choice>
              <mc:Fallback>
                <p:oleObj name="Equation" r:id="rId18" imgW="1371600" imgH="317160" progId="Equation.3">
                  <p:embed/>
                  <p:pic>
                    <p:nvPicPr>
                      <p:cNvPr id="194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355" y="6135836"/>
                        <a:ext cx="1371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9768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142878" y="182319"/>
            <a:ext cx="903608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698692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中心极限定理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183438" y="220578"/>
            <a:ext cx="385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第五章 大数定律和中心极限定理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51FBEA-8B4C-4734-8A38-5F4EAA605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168" y="781637"/>
            <a:ext cx="1031160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          某保险公司的老年人寿保险有1万人参加,每人每年交200元. 若老人在该年内死亡,公司付给家属1万元. 设老年人死亡率为0.017,试求保险公司在一年内的这项保险中亏本的概率.</a:t>
            </a:r>
            <a:endParaRPr lang="en-US" altLang="zh-CN" sz="2800" b="1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31415F29-EC71-422B-B494-313F658DB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455" y="2371576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5">
                <a:extLst>
                  <a:ext uri="{FF2B5EF4-FFF2-40B4-BE49-F238E27FC236}">
                    <a16:creationId xmlns:a16="http://schemas.microsoft.com/office/drawing/2014/main" id="{111C56BE-A740-4CE1-8B48-911ED1A4A2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9118" y="2385864"/>
                <a:ext cx="6096000" cy="519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800" b="1" dirty="0"/>
                  <a:t>为一年中投保老人的死亡数,</a:t>
                </a:r>
                <a:endParaRPr lang="zh-CN" altLang="en-US" sz="2800" b="1" i="1" dirty="0"/>
              </a:p>
            </p:txBody>
          </p:sp>
        </mc:Choice>
        <mc:Fallback xmlns="">
          <p:sp>
            <p:nvSpPr>
              <p:cNvPr id="8" name="Text Box 5">
                <a:extLst>
                  <a:ext uri="{FF2B5EF4-FFF2-40B4-BE49-F238E27FC236}">
                    <a16:creationId xmlns:a16="http://schemas.microsoft.com/office/drawing/2014/main" id="{111C56BE-A740-4CE1-8B48-911ED1A4A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9118" y="2385864"/>
                <a:ext cx="6096000" cy="519112"/>
              </a:xfrm>
              <a:prstGeom prst="rect">
                <a:avLst/>
              </a:prstGeom>
              <a:blipFill>
                <a:blip r:embed="rId4"/>
                <a:stretch>
                  <a:fillRect l="-2100" t="-16279" b="-337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7E98128A-8D12-4FEB-B6F8-C1F3357C3F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230207"/>
              </p:ext>
            </p:extLst>
          </p:nvPr>
        </p:nvGraphicFramePr>
        <p:xfrm>
          <a:off x="6671270" y="2458889"/>
          <a:ext cx="276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5" imgW="2768400" imgH="431640" progId="Equation.3">
                  <p:embed/>
                </p:oleObj>
              </mc:Choice>
              <mc:Fallback>
                <p:oleObj name="Equation" r:id="rId5" imgW="2768400" imgH="431640" progId="Equation.3">
                  <p:embed/>
                  <p:pic>
                    <p:nvPicPr>
                      <p:cNvPr id="204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1270" y="2458889"/>
                        <a:ext cx="2768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4">
            <a:extLst>
              <a:ext uri="{FF2B5EF4-FFF2-40B4-BE49-F238E27FC236}">
                <a16:creationId xmlns:a16="http://schemas.microsoft.com/office/drawing/2014/main" id="{E16C99F8-6B8C-421E-8FCA-4AA3969C38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038759"/>
              </p:ext>
            </p:extLst>
          </p:nvPr>
        </p:nvGraphicFramePr>
        <p:xfrm>
          <a:off x="896168" y="3007807"/>
          <a:ext cx="4176000" cy="52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7" imgW="1726920" imgH="215640" progId="Equation.DSMT4">
                  <p:embed/>
                </p:oleObj>
              </mc:Choice>
              <mc:Fallback>
                <p:oleObj name="Equation" r:id="rId7" imgW="1726920" imgH="215640" progId="Equation.DSMT4">
                  <p:embed/>
                  <p:pic>
                    <p:nvPicPr>
                      <p:cNvPr id="2049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168" y="3007807"/>
                        <a:ext cx="4176000" cy="52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5">
            <a:extLst>
              <a:ext uri="{FF2B5EF4-FFF2-40B4-BE49-F238E27FC236}">
                <a16:creationId xmlns:a16="http://schemas.microsoft.com/office/drawing/2014/main" id="{7898443F-22D6-4DEB-9B7E-21B5E00F0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1220" y="2991520"/>
            <a:ext cx="533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由</a:t>
            </a: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德莫佛－拉普拉斯定理</a:t>
            </a:r>
            <a:r>
              <a:rPr lang="zh-CN" altLang="en-US" sz="2800" b="1" dirty="0"/>
              <a:t>知,</a:t>
            </a:r>
            <a:endParaRPr lang="zh-CN" altLang="en-US" sz="2800" b="1" dirty="0">
              <a:solidFill>
                <a:schemeClr val="accent2"/>
              </a:solidFill>
              <a:ea typeface="黑体" pitchFamily="2" charset="-122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F9D3C52B-1C89-4C21-AB5C-9FA1D9A33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455" y="766291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例</a:t>
            </a:r>
            <a:r>
              <a:rPr lang="zh-CN" altLang="en-US" sz="2800" b="1">
                <a:ea typeface="黑体" pitchFamily="2" charset="-122"/>
              </a:rPr>
              <a:t>3</a:t>
            </a:r>
          </a:p>
        </p:txBody>
      </p:sp>
      <p:graphicFrame>
        <p:nvGraphicFramePr>
          <p:cNvPr id="13" name="Object 3">
            <a:extLst>
              <a:ext uri="{FF2B5EF4-FFF2-40B4-BE49-F238E27FC236}">
                <a16:creationId xmlns:a16="http://schemas.microsoft.com/office/drawing/2014/main" id="{A0723BC6-DD51-4449-82B6-323AA10C00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425107"/>
              </p:ext>
            </p:extLst>
          </p:nvPr>
        </p:nvGraphicFramePr>
        <p:xfrm>
          <a:off x="1003300" y="4488904"/>
          <a:ext cx="3797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9" imgW="3797280" imgH="380880" progId="Equation.3">
                  <p:embed/>
                </p:oleObj>
              </mc:Choice>
              <mc:Fallback>
                <p:oleObj name="Equation" r:id="rId9" imgW="3797280" imgH="380880" progId="Equation.3">
                  <p:embed/>
                  <p:pic>
                    <p:nvPicPr>
                      <p:cNvPr id="28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4488904"/>
                        <a:ext cx="3797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AAE240EC-D7DE-49CA-9503-ED7E0E2B7F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983678"/>
              </p:ext>
            </p:extLst>
          </p:nvPr>
        </p:nvGraphicFramePr>
        <p:xfrm>
          <a:off x="4965700" y="4488904"/>
          <a:ext cx="2057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11" imgW="2057400" imgH="380880" progId="Equation.3">
                  <p:embed/>
                </p:oleObj>
              </mc:Choice>
              <mc:Fallback>
                <p:oleObj name="Equation" r:id="rId11" imgW="2057400" imgH="380880" progId="Equation.3">
                  <p:embed/>
                  <p:pic>
                    <p:nvPicPr>
                      <p:cNvPr id="28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4488904"/>
                        <a:ext cx="2057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E7911A49-46CD-4B79-8830-65CE70DD16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657859"/>
              </p:ext>
            </p:extLst>
          </p:nvPr>
        </p:nvGraphicFramePr>
        <p:xfrm>
          <a:off x="7035800" y="4184104"/>
          <a:ext cx="4546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13" imgW="4546440" imgH="990360" progId="Equation.3">
                  <p:embed/>
                </p:oleObj>
              </mc:Choice>
              <mc:Fallback>
                <p:oleObj name="Equation" r:id="rId13" imgW="4546440" imgH="990360" progId="Equation.3">
                  <p:embed/>
                  <p:pic>
                    <p:nvPicPr>
                      <p:cNvPr id="286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00" y="4184104"/>
                        <a:ext cx="4546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A0CBD3E6-CD68-4038-B9C5-0CA4D9286B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998359"/>
              </p:ext>
            </p:extLst>
          </p:nvPr>
        </p:nvGraphicFramePr>
        <p:xfrm>
          <a:off x="1073150" y="5174704"/>
          <a:ext cx="3721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15" imgW="3720960" imgH="990360" progId="Equation.3">
                  <p:embed/>
                </p:oleObj>
              </mc:Choice>
              <mc:Fallback>
                <p:oleObj name="Equation" r:id="rId15" imgW="3720960" imgH="990360" progId="Equation.3">
                  <p:embed/>
                  <p:pic>
                    <p:nvPicPr>
                      <p:cNvPr id="286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5174704"/>
                        <a:ext cx="3721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>
            <a:extLst>
              <a:ext uri="{FF2B5EF4-FFF2-40B4-BE49-F238E27FC236}">
                <a16:creationId xmlns:a16="http://schemas.microsoft.com/office/drawing/2014/main" id="{60A1D728-1A22-410D-997B-D16DB4B903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614770"/>
              </p:ext>
            </p:extLst>
          </p:nvPr>
        </p:nvGraphicFramePr>
        <p:xfrm>
          <a:off x="4906838" y="5473154"/>
          <a:ext cx="327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17" imgW="3276360" imgH="393480" progId="Equation.3">
                  <p:embed/>
                </p:oleObj>
              </mc:Choice>
              <mc:Fallback>
                <p:oleObj name="Equation" r:id="rId17" imgW="3276360" imgH="393480" progId="Equation.3">
                  <p:embed/>
                  <p:pic>
                    <p:nvPicPr>
                      <p:cNvPr id="286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838" y="5473154"/>
                        <a:ext cx="3276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8">
            <a:extLst>
              <a:ext uri="{FF2B5EF4-FFF2-40B4-BE49-F238E27FC236}">
                <a16:creationId xmlns:a16="http://schemas.microsoft.com/office/drawing/2014/main" id="{4834172F-0F55-4991-8F8C-755B092AF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630" y="3646263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保险公司亏本的概率</a:t>
            </a:r>
          </a:p>
        </p:txBody>
      </p:sp>
    </p:spTree>
    <p:extLst>
      <p:ext uri="{BB962C8B-B14F-4D97-AF65-F5344CB8AC3E}">
        <p14:creationId xmlns:p14="http://schemas.microsoft.com/office/powerpoint/2010/main" val="25496514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11" grpId="0" autoUpdateAnimBg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142878" y="182319"/>
            <a:ext cx="903608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698692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中心极限定理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183438" y="220578"/>
            <a:ext cx="385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第五章 大数定律和中心极限定理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3">
                <a:extLst>
                  <a:ext uri="{FF2B5EF4-FFF2-40B4-BE49-F238E27FC236}">
                    <a16:creationId xmlns:a16="http://schemas.microsoft.com/office/drawing/2014/main" id="{A94421A6-DC5E-40D0-B694-CF3EDDDDB6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1538" y="864837"/>
                <a:ext cx="10624268" cy="26361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zh-CN" altLang="en-US" sz="2800" b="1" dirty="0"/>
                  <a:t>           对于一个学生而言, 来参加家长会的家长人数是一个随机变量. 设一个学生无家长、1名家长、 2名家长来参加会议的概率分别为0.05，0.8，0.15. 若学校共有400名学生, 设各学生参加会议的家长数相互独立, 且服从同一分布. (1) 求参加会议的家长数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800" b="1" dirty="0"/>
                  <a:t>超过450的概率; (2) 求有1名家长来参加会议的学生数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2800" b="1" dirty="0"/>
                  <a:t>不多于340的概率.</a:t>
                </a:r>
              </a:p>
            </p:txBody>
          </p:sp>
        </mc:Choice>
        <mc:Fallback xmlns="">
          <p:sp>
            <p:nvSpPr>
              <p:cNvPr id="6" name="Text Box 3">
                <a:extLst>
                  <a:ext uri="{FF2B5EF4-FFF2-40B4-BE49-F238E27FC236}">
                    <a16:creationId xmlns:a16="http://schemas.microsoft.com/office/drawing/2014/main" id="{A94421A6-DC5E-40D0-B694-CF3EDDDDB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1538" y="864837"/>
                <a:ext cx="10624268" cy="2636171"/>
              </a:xfrm>
              <a:prstGeom prst="rect">
                <a:avLst/>
              </a:prstGeom>
              <a:blipFill>
                <a:blip r:embed="rId3"/>
                <a:stretch>
                  <a:fillRect l="-1205" t="-1852" r="-1951" b="-60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2">
            <a:extLst>
              <a:ext uri="{FF2B5EF4-FFF2-40B4-BE49-F238E27FC236}">
                <a16:creationId xmlns:a16="http://schemas.microsoft.com/office/drawing/2014/main" id="{92C6928B-0BD8-4033-B9E3-C79752BB0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16383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例</a:t>
            </a:r>
            <a:r>
              <a:rPr lang="zh-CN" altLang="en-US" sz="2800" b="1">
                <a:ea typeface="黑体" pitchFamily="2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73423016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142878" y="182319"/>
            <a:ext cx="903608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698692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中心极限定理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183438" y="220578"/>
            <a:ext cx="385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第五章 大数定律和中心极限定理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2BCF8EBE-A28B-405C-9AA8-87FA98F78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763" y="809700"/>
            <a:ext cx="160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解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93C51B9-879F-406C-B809-8E3FEDCBB7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31037"/>
              </p:ext>
            </p:extLst>
          </p:nvPr>
        </p:nvGraphicFramePr>
        <p:xfrm>
          <a:off x="960254" y="1409650"/>
          <a:ext cx="99300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Equation" r:id="rId4" imgW="4203360" imgH="228600" progId="Equation.DSMT4">
                  <p:embed/>
                </p:oleObj>
              </mc:Choice>
              <mc:Fallback>
                <p:oleObj name="Equation" r:id="rId4" imgW="4203360" imgH="2286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04D9163-7772-462C-B568-2F85BBA6CC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0254" y="1409650"/>
                        <a:ext cx="9930000" cy="5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8BA6BDF9-A877-401C-9B1F-A8E9B6D0B8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369849"/>
              </p:ext>
            </p:extLst>
          </p:nvPr>
        </p:nvGraphicFramePr>
        <p:xfrm>
          <a:off x="1009203" y="2265065"/>
          <a:ext cx="306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6" imgW="3060360" imgH="444240" progId="Equation.3">
                  <p:embed/>
                </p:oleObj>
              </mc:Choice>
              <mc:Fallback>
                <p:oleObj name="Equation" r:id="rId6" imgW="3060360" imgH="444240" progId="Equation.3">
                  <p:embed/>
                  <p:pic>
                    <p:nvPicPr>
                      <p:cNvPr id="337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203" y="2265065"/>
                        <a:ext cx="306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7F1B95F6-7235-40C6-A70C-F3A108A587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597098"/>
              </p:ext>
            </p:extLst>
          </p:nvPr>
        </p:nvGraphicFramePr>
        <p:xfrm>
          <a:off x="3892103" y="1988840"/>
          <a:ext cx="3162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Equation" r:id="rId8" imgW="3162240" imgH="965160" progId="Equation.3">
                  <p:embed/>
                </p:oleObj>
              </mc:Choice>
              <mc:Fallback>
                <p:oleObj name="Equation" r:id="rId8" imgW="3162240" imgH="965160" progId="Equation.3">
                  <p:embed/>
                  <p:pic>
                    <p:nvPicPr>
                      <p:cNvPr id="33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103" y="1988840"/>
                        <a:ext cx="3162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C5773958-1B25-493C-B0A7-5A32FEF086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308197"/>
              </p:ext>
            </p:extLst>
          </p:nvPr>
        </p:nvGraphicFramePr>
        <p:xfrm>
          <a:off x="1004969" y="3107102"/>
          <a:ext cx="2730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Equation" r:id="rId10" imgW="2730240" imgH="444240" progId="Equation.3">
                  <p:embed/>
                </p:oleObj>
              </mc:Choice>
              <mc:Fallback>
                <p:oleObj name="Equation" r:id="rId10" imgW="2730240" imgH="444240" progId="Equation.3">
                  <p:embed/>
                  <p:pic>
                    <p:nvPicPr>
                      <p:cNvPr id="337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969" y="3107102"/>
                        <a:ext cx="2730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19A1C2DB-4A84-495B-9810-4801C7B6CE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758783"/>
              </p:ext>
            </p:extLst>
          </p:nvPr>
        </p:nvGraphicFramePr>
        <p:xfrm>
          <a:off x="3840244" y="3127740"/>
          <a:ext cx="473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Equation" r:id="rId12" imgW="4736880" imgH="431640" progId="Equation.3">
                  <p:embed/>
                </p:oleObj>
              </mc:Choice>
              <mc:Fallback>
                <p:oleObj name="Equation" r:id="rId12" imgW="4736880" imgH="431640" progId="Equation.3">
                  <p:embed/>
                  <p:pic>
                    <p:nvPicPr>
                      <p:cNvPr id="337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244" y="3127740"/>
                        <a:ext cx="4737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4D30A36D-A80F-4439-90E7-48F3C5A0CC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983457"/>
              </p:ext>
            </p:extLst>
          </p:nvPr>
        </p:nvGraphicFramePr>
        <p:xfrm>
          <a:off x="1057398" y="3666233"/>
          <a:ext cx="2349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Equation" r:id="rId14" imgW="2349360" imgH="939600" progId="Equation.3">
                  <p:embed/>
                </p:oleObj>
              </mc:Choice>
              <mc:Fallback>
                <p:oleObj name="Equation" r:id="rId14" imgW="2349360" imgH="939600" progId="Equation.3">
                  <p:embed/>
                  <p:pic>
                    <p:nvPicPr>
                      <p:cNvPr id="337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398" y="3666233"/>
                        <a:ext cx="2349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8">
            <a:extLst>
              <a:ext uri="{FF2B5EF4-FFF2-40B4-BE49-F238E27FC236}">
                <a16:creationId xmlns:a16="http://schemas.microsoft.com/office/drawing/2014/main" id="{F0FF6E65-3C79-4CE4-9FF3-3DC41807F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523" y="3832921"/>
            <a:ext cx="54149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根据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独立同分布的中心极限定理，</a:t>
            </a:r>
          </a:p>
        </p:txBody>
      </p:sp>
      <p:graphicFrame>
        <p:nvGraphicFramePr>
          <p:cNvPr id="14" name="Object 9">
            <a:extLst>
              <a:ext uri="{FF2B5EF4-FFF2-40B4-BE49-F238E27FC236}">
                <a16:creationId xmlns:a16="http://schemas.microsoft.com/office/drawing/2014/main" id="{D99F1663-FE15-4271-93BE-60E1C5D516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299878"/>
              </p:ext>
            </p:extLst>
          </p:nvPr>
        </p:nvGraphicFramePr>
        <p:xfrm>
          <a:off x="1054174" y="4790529"/>
          <a:ext cx="42418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Equation" r:id="rId16" imgW="4241520" imgH="1358640" progId="Equation.3">
                  <p:embed/>
                </p:oleObj>
              </mc:Choice>
              <mc:Fallback>
                <p:oleObj name="Equation" r:id="rId16" imgW="4241520" imgH="1358640" progId="Equation.3">
                  <p:embed/>
                  <p:pic>
                    <p:nvPicPr>
                      <p:cNvPr id="338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74" y="4790529"/>
                        <a:ext cx="42418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">
            <a:extLst>
              <a:ext uri="{FF2B5EF4-FFF2-40B4-BE49-F238E27FC236}">
                <a16:creationId xmlns:a16="http://schemas.microsoft.com/office/drawing/2014/main" id="{71C9AAA5-2D0C-4A7D-92DD-A73E2DA21B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738999"/>
              </p:ext>
            </p:extLst>
          </p:nvPr>
        </p:nvGraphicFramePr>
        <p:xfrm>
          <a:off x="5219774" y="5314404"/>
          <a:ext cx="2387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Equation" r:id="rId18" imgW="2387520" imgH="850680" progId="Equation.3">
                  <p:embed/>
                </p:oleObj>
              </mc:Choice>
              <mc:Fallback>
                <p:oleObj name="Equation" r:id="rId18" imgW="2387520" imgH="850680" progId="Equation.3">
                  <p:embed/>
                  <p:pic>
                    <p:nvPicPr>
                      <p:cNvPr id="338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74" y="5314404"/>
                        <a:ext cx="2387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1">
            <a:extLst>
              <a:ext uri="{FF2B5EF4-FFF2-40B4-BE49-F238E27FC236}">
                <a16:creationId xmlns:a16="http://schemas.microsoft.com/office/drawing/2014/main" id="{06695904-C800-4DD4-BF51-1109B9F537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86735"/>
              </p:ext>
            </p:extLst>
          </p:nvPr>
        </p:nvGraphicFramePr>
        <p:xfrm>
          <a:off x="7534139" y="5551470"/>
          <a:ext cx="448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Equation" r:id="rId20" imgW="4483080" imgH="444240" progId="Equation.3">
                  <p:embed/>
                </p:oleObj>
              </mc:Choice>
              <mc:Fallback>
                <p:oleObj name="Equation" r:id="rId20" imgW="4483080" imgH="444240" progId="Equation.3">
                  <p:embed/>
                  <p:pic>
                    <p:nvPicPr>
                      <p:cNvPr id="338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4139" y="5551470"/>
                        <a:ext cx="4483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31777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142878" y="182319"/>
            <a:ext cx="903608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698692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中心极限定理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183438" y="220578"/>
            <a:ext cx="385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第五章 大数定律和中心极限定理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AD207D9F-5B77-48E4-B3E1-6E8F0A8836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25717"/>
              </p:ext>
            </p:extLst>
          </p:nvPr>
        </p:nvGraphicFramePr>
        <p:xfrm>
          <a:off x="1600200" y="1825352"/>
          <a:ext cx="5486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4" imgW="5486400" imgH="914400" progId="Equation.3">
                  <p:embed/>
                </p:oleObj>
              </mc:Choice>
              <mc:Fallback>
                <p:oleObj name="Equation" r:id="rId4" imgW="5486400" imgH="914400" progId="Equation.3">
                  <p:embed/>
                  <p:pic>
                    <p:nvPicPr>
                      <p:cNvPr id="348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25352"/>
                        <a:ext cx="5486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153363CC-AC9F-418B-8EFD-5BC8962B50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573116"/>
              </p:ext>
            </p:extLst>
          </p:nvPr>
        </p:nvGraphicFramePr>
        <p:xfrm>
          <a:off x="1066800" y="1025252"/>
          <a:ext cx="2628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6" imgW="2628720" imgH="419040" progId="Equation.3">
                  <p:embed/>
                </p:oleObj>
              </mc:Choice>
              <mc:Fallback>
                <p:oleObj name="Equation" r:id="rId6" imgW="2628720" imgH="419040" progId="Equation.3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25252"/>
                        <a:ext cx="2628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69F423E7-5612-420E-8C30-7B983F084A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592966"/>
              </p:ext>
            </p:extLst>
          </p:nvPr>
        </p:nvGraphicFramePr>
        <p:xfrm>
          <a:off x="1655763" y="3044552"/>
          <a:ext cx="4635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8" imgW="4635360" imgH="914400" progId="Equation.3">
                  <p:embed/>
                </p:oleObj>
              </mc:Choice>
              <mc:Fallback>
                <p:oleObj name="Equation" r:id="rId8" imgW="4635360" imgH="914400" progId="Equation.3">
                  <p:embed/>
                  <p:pic>
                    <p:nvPicPr>
                      <p:cNvPr id="34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3044552"/>
                        <a:ext cx="4635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AFC97C1A-8065-46E9-BC0A-796D84B9F3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216910"/>
              </p:ext>
            </p:extLst>
          </p:nvPr>
        </p:nvGraphicFramePr>
        <p:xfrm>
          <a:off x="1722438" y="4403452"/>
          <a:ext cx="356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10" imgW="3568680" imgH="393480" progId="Equation.3">
                  <p:embed/>
                </p:oleObj>
              </mc:Choice>
              <mc:Fallback>
                <p:oleObj name="Equation" r:id="rId10" imgW="3568680" imgH="393480" progId="Equation.3">
                  <p:embed/>
                  <p:pic>
                    <p:nvPicPr>
                      <p:cNvPr id="348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4403452"/>
                        <a:ext cx="3568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076729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142878" y="182319"/>
            <a:ext cx="903608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698692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中心极限定理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183438" y="220578"/>
            <a:ext cx="385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第五章 大数定律和中心极限定理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2050">
            <a:extLst>
              <a:ext uri="{FF2B5EF4-FFF2-40B4-BE49-F238E27FC236}">
                <a16:creationId xmlns:a16="http://schemas.microsoft.com/office/drawing/2014/main" id="{D364A96D-8103-41E1-B45B-CBF7F03413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926259"/>
              </p:ext>
            </p:extLst>
          </p:nvPr>
        </p:nvGraphicFramePr>
        <p:xfrm>
          <a:off x="914401" y="964645"/>
          <a:ext cx="6848475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4" imgW="2933640" imgH="215640" progId="Equation.DSMT4">
                  <p:embed/>
                </p:oleObj>
              </mc:Choice>
              <mc:Fallback>
                <p:oleObj name="Equation" r:id="rId4" imgW="2933640" imgH="215640" progId="Equation.DSMT4">
                  <p:embed/>
                  <p:pic>
                    <p:nvPicPr>
                      <p:cNvPr id="35842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1" y="964645"/>
                        <a:ext cx="6848475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051">
            <a:extLst>
              <a:ext uri="{FF2B5EF4-FFF2-40B4-BE49-F238E27FC236}">
                <a16:creationId xmlns:a16="http://schemas.microsoft.com/office/drawing/2014/main" id="{DAF56CD7-69CB-438F-8723-90B3125F45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8412777"/>
              </p:ext>
            </p:extLst>
          </p:nvPr>
        </p:nvGraphicFramePr>
        <p:xfrm>
          <a:off x="914400" y="1719808"/>
          <a:ext cx="304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6" imgW="3047760" imgH="431640" progId="Equation.3">
                  <p:embed/>
                </p:oleObj>
              </mc:Choice>
              <mc:Fallback>
                <p:oleObj name="Equation" r:id="rId6" imgW="3047760" imgH="431640" progId="Equation.3">
                  <p:embed/>
                  <p:pic>
                    <p:nvPicPr>
                      <p:cNvPr id="35843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19808"/>
                        <a:ext cx="3048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052">
            <a:extLst>
              <a:ext uri="{FF2B5EF4-FFF2-40B4-BE49-F238E27FC236}">
                <a16:creationId xmlns:a16="http://schemas.microsoft.com/office/drawing/2014/main" id="{E7B86107-A2C6-4EA2-9F1F-E0413C3B2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643608"/>
            <a:ext cx="480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由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德莫佛－拉普拉斯定理</a:t>
            </a:r>
            <a:r>
              <a:rPr lang="zh-CN" altLang="en-US" sz="2800" b="1"/>
              <a:t>知,</a:t>
            </a:r>
          </a:p>
        </p:txBody>
      </p:sp>
      <p:graphicFrame>
        <p:nvGraphicFramePr>
          <p:cNvPr id="9" name="Object 2053">
            <a:extLst>
              <a:ext uri="{FF2B5EF4-FFF2-40B4-BE49-F238E27FC236}">
                <a16:creationId xmlns:a16="http://schemas.microsoft.com/office/drawing/2014/main" id="{4DD9752E-F154-4403-9B88-B152005D52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456821"/>
              </p:ext>
            </p:extLst>
          </p:nvPr>
        </p:nvGraphicFramePr>
        <p:xfrm>
          <a:off x="1023939" y="2316708"/>
          <a:ext cx="2035893" cy="533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8" imgW="774360" imgH="203040" progId="Equation.DSMT4">
                  <p:embed/>
                </p:oleObj>
              </mc:Choice>
              <mc:Fallback>
                <p:oleObj name="Equation" r:id="rId8" imgW="774360" imgH="203040" progId="Equation.DSMT4">
                  <p:embed/>
                  <p:pic>
                    <p:nvPicPr>
                      <p:cNvPr id="35845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9" y="2316708"/>
                        <a:ext cx="2035893" cy="5337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54">
            <a:extLst>
              <a:ext uri="{FF2B5EF4-FFF2-40B4-BE49-F238E27FC236}">
                <a16:creationId xmlns:a16="http://schemas.microsoft.com/office/drawing/2014/main" id="{F9AB4D63-2391-4D69-A4C5-172ABF1E2C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27931"/>
              </p:ext>
            </p:extLst>
          </p:nvPr>
        </p:nvGraphicFramePr>
        <p:xfrm>
          <a:off x="914400" y="3091408"/>
          <a:ext cx="6019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10" imgW="6019560" imgH="914400" progId="Equation.3">
                  <p:embed/>
                </p:oleObj>
              </mc:Choice>
              <mc:Fallback>
                <p:oleObj name="Equation" r:id="rId10" imgW="6019560" imgH="914400" progId="Equation.3">
                  <p:embed/>
                  <p:pic>
                    <p:nvPicPr>
                      <p:cNvPr id="35846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91408"/>
                        <a:ext cx="6019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055">
            <a:extLst>
              <a:ext uri="{FF2B5EF4-FFF2-40B4-BE49-F238E27FC236}">
                <a16:creationId xmlns:a16="http://schemas.microsoft.com/office/drawing/2014/main" id="{8D663058-2D74-4FF9-A077-2B5FB94266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803318"/>
              </p:ext>
            </p:extLst>
          </p:nvPr>
        </p:nvGraphicFramePr>
        <p:xfrm>
          <a:off x="914400" y="4386808"/>
          <a:ext cx="4191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12" imgW="4190760" imgH="914400" progId="Equation.3">
                  <p:embed/>
                </p:oleObj>
              </mc:Choice>
              <mc:Fallback>
                <p:oleObj name="Equation" r:id="rId12" imgW="4190760" imgH="914400" progId="Equation.3">
                  <p:embed/>
                  <p:pic>
                    <p:nvPicPr>
                      <p:cNvPr id="35847" name="Object 2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86808"/>
                        <a:ext cx="4191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056">
            <a:extLst>
              <a:ext uri="{FF2B5EF4-FFF2-40B4-BE49-F238E27FC236}">
                <a16:creationId xmlns:a16="http://schemas.microsoft.com/office/drawing/2014/main" id="{14BF80FE-61B4-46AA-95C2-16E34B8AAD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403169"/>
              </p:ext>
            </p:extLst>
          </p:nvPr>
        </p:nvGraphicFramePr>
        <p:xfrm>
          <a:off x="4968875" y="4636045"/>
          <a:ext cx="281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14" imgW="2819160" imgH="393480" progId="Equation.3">
                  <p:embed/>
                </p:oleObj>
              </mc:Choice>
              <mc:Fallback>
                <p:oleObj name="Equation" r:id="rId14" imgW="2819160" imgH="393480" progId="Equation.3">
                  <p:embed/>
                  <p:pic>
                    <p:nvPicPr>
                      <p:cNvPr id="35848" name="Object 2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75" y="4636045"/>
                        <a:ext cx="2819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345538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0" y="-1"/>
            <a:ext cx="12192000" cy="1702191"/>
          </a:xfrm>
          <a:prstGeom prst="rect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TextBox 59"/>
          <p:cNvSpPr>
            <a:spLocks noChangeArrowheads="1"/>
          </p:cNvSpPr>
          <p:nvPr/>
        </p:nvSpPr>
        <p:spPr bwMode="auto">
          <a:xfrm flipH="1">
            <a:off x="3287689" y="692696"/>
            <a:ext cx="56166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目录  </a:t>
            </a:r>
            <a:r>
              <a:rPr lang="en-US" altLang="zh-CN" sz="40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CONTENTS</a:t>
            </a:r>
            <a:endParaRPr lang="en-US" altLang="zh-CN" sz="4000" b="1" spc="3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方正兰亭黑_GBK" pitchFamily="2" charset="-122"/>
            </a:endParaRPr>
          </a:p>
        </p:txBody>
      </p:sp>
      <p:sp>
        <p:nvSpPr>
          <p:cNvPr id="100" name="Rectangle 3">
            <a:extLst>
              <a:ext uri="{FF2B5EF4-FFF2-40B4-BE49-F238E27FC236}">
                <a16:creationId xmlns:a16="http://schemas.microsoft.com/office/drawing/2014/main" id="{C9BB1A0D-28D8-469F-8DCA-4C223DF9D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30480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二、中心极限定理</a:t>
            </a:r>
          </a:p>
        </p:txBody>
      </p:sp>
      <p:sp>
        <p:nvSpPr>
          <p:cNvPr id="101" name="Rectangle 4">
            <a:extLst>
              <a:ext uri="{FF2B5EF4-FFF2-40B4-BE49-F238E27FC236}">
                <a16:creationId xmlns:a16="http://schemas.microsoft.com/office/drawing/2014/main" id="{835DA3E7-F9CF-4CBA-929D-7D9885B95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3783014"/>
            <a:ext cx="6396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三、典型例题</a:t>
            </a:r>
          </a:p>
        </p:txBody>
      </p:sp>
      <p:sp>
        <p:nvSpPr>
          <p:cNvPr id="194" name="Rectangle 5">
            <a:extLst>
              <a:ext uri="{FF2B5EF4-FFF2-40B4-BE49-F238E27FC236}">
                <a16:creationId xmlns:a16="http://schemas.microsoft.com/office/drawing/2014/main" id="{2303F83B-09AE-498E-91A9-7041CF08A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2286000"/>
            <a:ext cx="75803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一、依分布收敛</a:t>
            </a:r>
            <a:endParaRPr kumimoji="1"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5" name="Rectangle 6">
            <a:extLst>
              <a:ext uri="{FF2B5EF4-FFF2-40B4-BE49-F238E27FC236}">
                <a16:creationId xmlns:a16="http://schemas.microsoft.com/office/drawing/2014/main" id="{13326F5E-C366-4DFA-ACF1-3F9A9E5DE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4572000"/>
            <a:ext cx="6140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四、</a:t>
            </a:r>
            <a:r>
              <a:rPr kumimoji="1"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小结</a:t>
            </a:r>
            <a:endParaRPr kumimoji="1"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6" name="AutoShape 10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7D5EAC3A-86F8-4E11-BF0E-21A836340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2806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8843074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142878" y="182319"/>
            <a:ext cx="903608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698692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中心极限定理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183438" y="220578"/>
            <a:ext cx="385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第五章 大数定律和中心极限定理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74A620F-A7BB-4E8E-ACEC-D7146FDE62FD}"/>
              </a:ext>
            </a:extLst>
          </p:cNvPr>
          <p:cNvSpPr txBox="1">
            <a:spLocks noChangeArrowheads="1"/>
          </p:cNvSpPr>
          <p:nvPr/>
        </p:nvSpPr>
        <p:spPr>
          <a:xfrm>
            <a:off x="2350790" y="828601"/>
            <a:ext cx="7086600" cy="701675"/>
          </a:xfrm>
          <a:prstGeom prst="rect">
            <a:avLst/>
          </a:prstGeom>
          <a:noFill/>
          <a:ln/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四、小结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EB911799-6695-4206-909F-E98C59073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2695922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itchFamily="2" charset="-122"/>
              </a:rPr>
              <a:t>三个中心极限定理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E8172644-FF54-48B4-8FB5-1946207417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487853"/>
              </p:ext>
            </p:extLst>
          </p:nvPr>
        </p:nvGraphicFramePr>
        <p:xfrm>
          <a:off x="3844925" y="1927572"/>
          <a:ext cx="3810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4" imgW="380880" imgH="2031840" progId="Equation.3">
                  <p:embed/>
                </p:oleObj>
              </mc:Choice>
              <mc:Fallback>
                <p:oleObj name="Equation" r:id="rId4" imgW="380880" imgH="2031840" progId="Equation.3">
                  <p:embed/>
                  <p:pic>
                    <p:nvPicPr>
                      <p:cNvPr id="399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4925" y="1927572"/>
                        <a:ext cx="3810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>
            <a:extLst>
              <a:ext uri="{FF2B5EF4-FFF2-40B4-BE49-F238E27FC236}">
                <a16:creationId xmlns:a16="http://schemas.microsoft.com/office/drawing/2014/main" id="{9EBA7BF9-8C05-46BC-9126-C1B54136B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9055" y="1787872"/>
            <a:ext cx="480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独立同分布的中心极限定理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071907BE-3309-43E6-A9FB-9B3FC7A43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958" y="3493293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李雅普诺夫定理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2A8C24D8-D660-49EE-90AF-EA2BAAB50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2672886"/>
            <a:ext cx="4275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德莫佛－拉普拉斯定理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127DA17A-97F6-444E-B3EA-1EAFDABA3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3" y="4246909"/>
            <a:ext cx="7646987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   中心极限定理表明</a:t>
            </a: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, 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在相当一般的条件下</a:t>
            </a: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,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当独立随机变量的个数增加时</a:t>
            </a: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,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其和的分布趋于正态分布</a:t>
            </a: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.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238566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  <p:bldP spid="10" grpId="0" autoUpdateAnimBg="0"/>
      <p:bldP spid="11" grpId="0" autoUpdateAnimBg="0"/>
      <p:bldP spid="1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142878" y="182319"/>
            <a:ext cx="903608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698692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中心极限定理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183438" y="220578"/>
            <a:ext cx="385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第五章 大数定律和中心极限定理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628EFD8-BBEA-418C-BE59-FDB9557D3D76}"/>
              </a:ext>
            </a:extLst>
          </p:cNvPr>
          <p:cNvSpPr txBox="1">
            <a:spLocks noChangeArrowheads="1"/>
          </p:cNvSpPr>
          <p:nvPr/>
        </p:nvSpPr>
        <p:spPr>
          <a:xfrm>
            <a:off x="2132806" y="983928"/>
            <a:ext cx="7773988" cy="1144588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李雅普诺夫资料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475372DF-FE0A-413C-B192-52223C6D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8072" y="2700209"/>
            <a:ext cx="631765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Aleksandr Mikhailovich Lyapunov</a:t>
            </a:r>
            <a:endParaRPr lang="en-US" altLang="zh-CN" sz="3200" dirty="0"/>
          </a:p>
        </p:txBody>
      </p:sp>
      <p:pic>
        <p:nvPicPr>
          <p:cNvPr id="8" name="Picture 5" descr="Lyapunov_2">
            <a:extLst>
              <a:ext uri="{FF2B5EF4-FFF2-40B4-BE49-F238E27FC236}">
                <a16:creationId xmlns:a16="http://schemas.microsoft.com/office/drawing/2014/main" id="{5FE049FA-AD0D-4220-8025-E19EF221F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646" y="1931329"/>
            <a:ext cx="3271985" cy="3978371"/>
          </a:xfrm>
          <a:prstGeom prst="rect">
            <a:avLst/>
          </a:prstGeom>
          <a:noFill/>
          <a:ln w="38100" cmpd="dbl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6">
            <a:extLst>
              <a:ext uri="{FF2B5EF4-FFF2-40B4-BE49-F238E27FC236}">
                <a16:creationId xmlns:a16="http://schemas.microsoft.com/office/drawing/2014/main" id="{9DEC3E83-C636-4095-BAF7-FF6E7877C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672" y="3680048"/>
            <a:ext cx="608905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dirty="0"/>
              <a:t>Born:</a:t>
            </a:r>
            <a:r>
              <a:rPr lang="en-US" altLang="zh-CN" sz="2800" b="1" dirty="0">
                <a:solidFill>
                  <a:srgbClr val="008000"/>
                </a:solidFill>
              </a:rPr>
              <a:t> 6 Jun.  1857 in Yaroslavl, Russia</a:t>
            </a:r>
            <a:br>
              <a:rPr lang="en-US" altLang="zh-CN" sz="2800" b="1" dirty="0">
                <a:solidFill>
                  <a:srgbClr val="008000"/>
                </a:solidFill>
              </a:rPr>
            </a:br>
            <a:r>
              <a:rPr lang="en-US" altLang="zh-CN" sz="2800" b="1" dirty="0"/>
              <a:t>Died:</a:t>
            </a:r>
            <a:r>
              <a:rPr lang="en-US" altLang="zh-CN" sz="2800" b="1" dirty="0">
                <a:solidFill>
                  <a:srgbClr val="800080"/>
                </a:solidFill>
              </a:rPr>
              <a:t> 3 Nov.  1918 in Odessa, Russia</a:t>
            </a:r>
            <a:endParaRPr lang="en-US" altLang="zh-CN" sz="2800" dirty="0"/>
          </a:p>
        </p:txBody>
      </p:sp>
      <p:sp>
        <p:nvSpPr>
          <p:cNvPr id="10" name="文本框 9">
            <a:hlinkClick r:id="rId4" action="ppaction://hlinksldjump"/>
            <a:extLst>
              <a:ext uri="{FF2B5EF4-FFF2-40B4-BE49-F238E27FC236}">
                <a16:creationId xmlns:a16="http://schemas.microsoft.com/office/drawing/2014/main" id="{F8E6453C-FB73-4613-9A7F-C78CC28722CF}"/>
              </a:ext>
            </a:extLst>
          </p:cNvPr>
          <p:cNvSpPr txBox="1"/>
          <p:nvPr/>
        </p:nvSpPr>
        <p:spPr>
          <a:xfrm>
            <a:off x="9407574" y="5626524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/>
              </a:rPr>
              <a:t>返回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3252175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142878" y="182319"/>
            <a:ext cx="903608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698692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中心极限定理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183438" y="220578"/>
            <a:ext cx="385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第五章 大数定律和中心极限定理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CD5A1AB-9CD8-4C5D-8B1A-33B7958F4FC9}"/>
              </a:ext>
            </a:extLst>
          </p:cNvPr>
          <p:cNvSpPr txBox="1">
            <a:spLocks noChangeArrowheads="1"/>
          </p:cNvSpPr>
          <p:nvPr/>
        </p:nvSpPr>
        <p:spPr>
          <a:xfrm>
            <a:off x="2365664" y="1027658"/>
            <a:ext cx="7773987" cy="1144588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德莫佛资料</a:t>
            </a:r>
          </a:p>
        </p:txBody>
      </p:sp>
      <p:pic>
        <p:nvPicPr>
          <p:cNvPr id="11" name="Picture 3" descr="De_Moivre_2">
            <a:extLst>
              <a:ext uri="{FF2B5EF4-FFF2-40B4-BE49-F238E27FC236}">
                <a16:creationId xmlns:a16="http://schemas.microsoft.com/office/drawing/2014/main" id="{24F2ED49-166E-44C8-AFAD-A7D591A4F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80" y="1826356"/>
            <a:ext cx="3260526" cy="4072284"/>
          </a:xfrm>
          <a:prstGeom prst="rect">
            <a:avLst/>
          </a:prstGeom>
          <a:noFill/>
          <a:ln w="38100" cmpd="dbl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4">
            <a:extLst>
              <a:ext uri="{FF2B5EF4-FFF2-40B4-BE49-F238E27FC236}">
                <a16:creationId xmlns:a16="http://schemas.microsoft.com/office/drawing/2014/main" id="{0FCE524B-E88E-459E-82EC-E7ABC7523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054" y="2530796"/>
            <a:ext cx="4038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</a:rPr>
              <a:t>Abraham de Moivre</a:t>
            </a:r>
            <a:endParaRPr lang="en-US" altLang="zh-CN" sz="3200"/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7921067A-186D-402E-8FD8-B7BB73BE8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006" y="3502756"/>
            <a:ext cx="740127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dirty="0"/>
              <a:t> Born:</a:t>
            </a:r>
            <a:r>
              <a:rPr lang="en-US" altLang="zh-CN" sz="2800" b="1" dirty="0">
                <a:solidFill>
                  <a:srgbClr val="008000"/>
                </a:solidFill>
              </a:rPr>
              <a:t> 26 May.  1667 in Vitry (near Paris), France</a:t>
            </a:r>
            <a:br>
              <a:rPr lang="en-US" altLang="zh-CN" sz="2800" b="1" dirty="0">
                <a:solidFill>
                  <a:srgbClr val="008000"/>
                </a:solidFill>
              </a:rPr>
            </a:br>
            <a:r>
              <a:rPr lang="en-US" altLang="zh-CN" sz="2800" b="1" dirty="0"/>
              <a:t>Died:</a:t>
            </a:r>
            <a:r>
              <a:rPr lang="en-US" altLang="zh-CN" sz="2800" b="1" dirty="0">
                <a:solidFill>
                  <a:srgbClr val="800080"/>
                </a:solidFill>
              </a:rPr>
              <a:t> 27 Nov.  1754 in London, England</a:t>
            </a:r>
            <a:endParaRPr lang="en-US" altLang="zh-CN" sz="2800" dirty="0"/>
          </a:p>
        </p:txBody>
      </p:sp>
      <p:sp>
        <p:nvSpPr>
          <p:cNvPr id="14" name="文本框 13">
            <a:hlinkClick r:id="rId4" action="ppaction://hlinksldjump"/>
            <a:extLst>
              <a:ext uri="{FF2B5EF4-FFF2-40B4-BE49-F238E27FC236}">
                <a16:creationId xmlns:a16="http://schemas.microsoft.com/office/drawing/2014/main" id="{51B48F49-88B3-47AB-8749-A09BB1238225}"/>
              </a:ext>
            </a:extLst>
          </p:cNvPr>
          <p:cNvSpPr txBox="1"/>
          <p:nvPr/>
        </p:nvSpPr>
        <p:spPr>
          <a:xfrm>
            <a:off x="9407574" y="5626524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/>
              </a:rPr>
              <a:t>返回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4987245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142878" y="182319"/>
            <a:ext cx="903608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698692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中心极限定理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183438" y="220578"/>
            <a:ext cx="385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第五章 大数定律和中心极限定理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1D4C4D-2A84-4927-BE43-5D3236D0C5B1}"/>
              </a:ext>
            </a:extLst>
          </p:cNvPr>
          <p:cNvSpPr txBox="1">
            <a:spLocks noChangeArrowheads="1"/>
          </p:cNvSpPr>
          <p:nvPr/>
        </p:nvSpPr>
        <p:spPr>
          <a:xfrm>
            <a:off x="2782838" y="1016315"/>
            <a:ext cx="7773987" cy="1144588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t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拉普拉斯资料</a:t>
            </a:r>
          </a:p>
        </p:txBody>
      </p:sp>
      <p:pic>
        <p:nvPicPr>
          <p:cNvPr id="7" name="Picture 3" descr="Laplace_6">
            <a:extLst>
              <a:ext uri="{FF2B5EF4-FFF2-40B4-BE49-F238E27FC236}">
                <a16:creationId xmlns:a16="http://schemas.microsoft.com/office/drawing/2014/main" id="{789C2E8E-0B87-4A91-8483-1C969CA2D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227" y="1729762"/>
            <a:ext cx="3107221" cy="4142961"/>
          </a:xfrm>
          <a:prstGeom prst="rect">
            <a:avLst/>
          </a:prstGeom>
          <a:noFill/>
          <a:ln w="38100" cmpd="dbl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74B53352-90B8-481C-9A7C-90B5D4005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794" y="2253204"/>
            <a:ext cx="419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</a:rPr>
              <a:t>Pierre-Simon Laplace</a:t>
            </a:r>
            <a:endParaRPr lang="en-US" altLang="zh-CN" sz="3200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F6CE3F89-9D2C-4045-A9FF-D12C7252E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974" y="3108746"/>
            <a:ext cx="777398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b="1" dirty="0"/>
              <a:t>    Born:</a:t>
            </a:r>
            <a:r>
              <a:rPr lang="en-US" altLang="zh-CN" sz="2800" b="1" dirty="0">
                <a:solidFill>
                  <a:srgbClr val="008000"/>
                </a:solidFill>
              </a:rPr>
              <a:t> 23 Mar.  1749 in Beaumont-</a:t>
            </a:r>
            <a:r>
              <a:rPr lang="en-US" altLang="zh-CN" sz="2800" b="1" dirty="0" err="1">
                <a:solidFill>
                  <a:srgbClr val="008000"/>
                </a:solidFill>
              </a:rPr>
              <a:t>en</a:t>
            </a:r>
            <a:r>
              <a:rPr lang="en-US" altLang="zh-CN" sz="2800" b="1" dirty="0">
                <a:solidFill>
                  <a:srgbClr val="008000"/>
                </a:solidFill>
              </a:rPr>
              <a:t>-Auge, Normandy, France</a:t>
            </a:r>
            <a:br>
              <a:rPr lang="en-US" altLang="zh-CN" sz="2800" b="1" dirty="0">
                <a:solidFill>
                  <a:srgbClr val="008000"/>
                </a:solidFill>
              </a:rPr>
            </a:br>
            <a:r>
              <a:rPr lang="en-US" altLang="zh-CN" sz="2800" b="1" dirty="0">
                <a:solidFill>
                  <a:srgbClr val="008000"/>
                </a:solidFill>
              </a:rPr>
              <a:t>   </a:t>
            </a:r>
            <a:r>
              <a:rPr lang="en-US" altLang="zh-CN" sz="2800" b="1" dirty="0"/>
              <a:t>Died:</a:t>
            </a:r>
            <a:r>
              <a:rPr lang="en-US" altLang="zh-CN" sz="2800" b="1" dirty="0">
                <a:solidFill>
                  <a:srgbClr val="800080"/>
                </a:solidFill>
              </a:rPr>
              <a:t> 5 Mar.  1827 in Paris, France</a:t>
            </a:r>
            <a:endParaRPr lang="en-US" altLang="zh-CN" sz="2800" dirty="0"/>
          </a:p>
        </p:txBody>
      </p:sp>
      <p:sp>
        <p:nvSpPr>
          <p:cNvPr id="10" name="文本框 9">
            <a:hlinkClick r:id="rId4" action="ppaction://hlinksldjump"/>
            <a:extLst>
              <a:ext uri="{FF2B5EF4-FFF2-40B4-BE49-F238E27FC236}">
                <a16:creationId xmlns:a16="http://schemas.microsoft.com/office/drawing/2014/main" id="{A4C27EC0-22C4-49D6-A1D6-D7FA8337EDA9}"/>
              </a:ext>
            </a:extLst>
          </p:cNvPr>
          <p:cNvSpPr txBox="1"/>
          <p:nvPr/>
        </p:nvSpPr>
        <p:spPr>
          <a:xfrm>
            <a:off x="9407574" y="5626524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5" action="ppaction://hlinksldjump"/>
              </a:rPr>
              <a:t>返回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3346969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142878" y="182319"/>
            <a:ext cx="903608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698692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依分布收敛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183438" y="220578"/>
            <a:ext cx="385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第五章 大数定律和中心极限定理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298F200-1BF1-442E-B0CE-AE75057E6F12}"/>
              </a:ext>
            </a:extLst>
          </p:cNvPr>
          <p:cNvSpPr txBox="1">
            <a:spLocks noChangeArrowheads="1"/>
          </p:cNvSpPr>
          <p:nvPr/>
        </p:nvSpPr>
        <p:spPr>
          <a:xfrm>
            <a:off x="971797" y="858302"/>
            <a:ext cx="7278688" cy="86395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一、依分布收敛</a:t>
            </a:r>
            <a:endParaRPr lang="zh-CN" altLang="en-US" dirty="0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45B38A7B-CB0B-4297-867F-D50686E68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10" y="1625321"/>
            <a:ext cx="6110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黑体" pitchFamily="2" charset="-122"/>
              </a:rPr>
              <a:t>定义：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5243182-1DCD-4606-A695-D3B9E70CCC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467705"/>
              </p:ext>
            </p:extLst>
          </p:nvPr>
        </p:nvGraphicFramePr>
        <p:xfrm>
          <a:off x="1024839" y="2276574"/>
          <a:ext cx="8618534" cy="34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3695400" imgH="1523880" progId="Equation.DSMT4">
                  <p:embed/>
                </p:oleObj>
              </mc:Choice>
              <mc:Fallback>
                <p:oleObj name="Equation" r:id="rId4" imgW="3695400" imgH="152388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4839" y="2276574"/>
                        <a:ext cx="8618534" cy="342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06176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142878" y="182319"/>
            <a:ext cx="903608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698692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中心极限定理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183438" y="220578"/>
            <a:ext cx="385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第五章 大数定律和中心极限定理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030B45FE-589D-465E-AEB0-16D42CD1B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74717"/>
            <a:ext cx="6851650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4000" b="1" dirty="0">
                <a:ea typeface="黑体" pitchFamily="2" charset="-122"/>
              </a:rPr>
              <a:t>二、中心极限定理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55524234-A823-4222-A6EF-007834448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551" y="1553017"/>
            <a:ext cx="1148435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700" b="1" spc="-100" dirty="0">
                <a:ea typeface="黑体" pitchFamily="2" charset="-122"/>
              </a:rPr>
              <a:t>定理一（</a:t>
            </a:r>
            <a:r>
              <a:rPr lang="zh-CN" altLang="en-US" sz="2700" b="1" spc="-100" dirty="0">
                <a:solidFill>
                  <a:srgbClr val="FF0000"/>
                </a:solidFill>
                <a:ea typeface="黑体" pitchFamily="2" charset="-122"/>
              </a:rPr>
              <a:t>独立同分布的中心极限定理</a:t>
            </a:r>
            <a:r>
              <a:rPr lang="zh-CN" altLang="en-US" sz="2700" b="1" spc="-100" dirty="0">
                <a:ea typeface="黑体" pitchFamily="2" charset="-122"/>
              </a:rPr>
              <a:t>）</a:t>
            </a:r>
            <a:r>
              <a:rPr lang="zh-CN" altLang="en-US" sz="2700" b="1" spc="-100" dirty="0">
                <a:solidFill>
                  <a:srgbClr val="FF0000"/>
                </a:solidFill>
                <a:ea typeface="黑体" pitchFamily="2" charset="-122"/>
              </a:rPr>
              <a:t>莱维</a:t>
            </a:r>
            <a:r>
              <a:rPr lang="en-US" altLang="zh-CN" sz="2700" b="1" spc="-100" dirty="0">
                <a:solidFill>
                  <a:srgbClr val="FF0000"/>
                </a:solidFill>
                <a:ea typeface="黑体" pitchFamily="2" charset="-122"/>
              </a:rPr>
              <a:t>-</a:t>
            </a:r>
            <a:r>
              <a:rPr lang="zh-CN" altLang="en-US" sz="2700" b="1" spc="-100" dirty="0">
                <a:solidFill>
                  <a:srgbClr val="FF0000"/>
                </a:solidFill>
                <a:ea typeface="黑体" pitchFamily="2" charset="-122"/>
              </a:rPr>
              <a:t>林德伯格（</a:t>
            </a:r>
            <a:r>
              <a:rPr lang="en-US" altLang="zh-CN" sz="2700" b="1" spc="-100" dirty="0">
                <a:solidFill>
                  <a:srgbClr val="FF0000"/>
                </a:solidFill>
                <a:ea typeface="黑体" pitchFamily="2" charset="-122"/>
              </a:rPr>
              <a:t>Lévy-Lindberg</a:t>
            </a:r>
            <a:r>
              <a:rPr lang="zh-CN" altLang="en-US" sz="2700" b="1" spc="-100" dirty="0">
                <a:solidFill>
                  <a:srgbClr val="FF0000"/>
                </a:solidFill>
                <a:ea typeface="黑体" pitchFamily="2" charset="-122"/>
              </a:rPr>
              <a:t>）定理</a:t>
            </a:r>
          </a:p>
        </p:txBody>
      </p:sp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B010C9FD-FDEE-4699-985A-578ED0BA5C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209413"/>
              </p:ext>
            </p:extLst>
          </p:nvPr>
        </p:nvGraphicFramePr>
        <p:xfrm>
          <a:off x="984250" y="2293938"/>
          <a:ext cx="10013950" cy="164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4" imgW="4317840" imgH="711000" progId="Equation.DSMT4">
                  <p:embed/>
                </p:oleObj>
              </mc:Choice>
              <mc:Fallback>
                <p:oleObj name="Equation" r:id="rId4" imgW="4317840" imgH="711000" progId="Equation.DSMT4">
                  <p:embed/>
                  <p:pic>
                    <p:nvPicPr>
                      <p:cNvPr id="81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2293938"/>
                        <a:ext cx="10013950" cy="164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>
            <a:extLst>
              <a:ext uri="{FF2B5EF4-FFF2-40B4-BE49-F238E27FC236}">
                <a16:creationId xmlns:a16="http://schemas.microsoft.com/office/drawing/2014/main" id="{79E85243-098A-44F4-AB69-D2162088AF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008552"/>
              </p:ext>
            </p:extLst>
          </p:nvPr>
        </p:nvGraphicFramePr>
        <p:xfrm>
          <a:off x="1699438" y="3933056"/>
          <a:ext cx="3728216" cy="22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6" imgW="1523880" imgH="927000" progId="Equation.DSMT4">
                  <p:embed/>
                </p:oleObj>
              </mc:Choice>
              <mc:Fallback>
                <p:oleObj name="Equation" r:id="rId6" imgW="1523880" imgH="927000" progId="Equation.DSMT4">
                  <p:embed/>
                  <p:pic>
                    <p:nvPicPr>
                      <p:cNvPr id="81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438" y="3933056"/>
                        <a:ext cx="3728216" cy="22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>
            <a:extLst>
              <a:ext uri="{FF2B5EF4-FFF2-40B4-BE49-F238E27FC236}">
                <a16:creationId xmlns:a16="http://schemas.microsoft.com/office/drawing/2014/main" id="{DA73223E-4A71-4975-99D5-E44C863C58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788727"/>
              </p:ext>
            </p:extLst>
          </p:nvPr>
        </p:nvGraphicFramePr>
        <p:xfrm>
          <a:off x="5603843" y="4074842"/>
          <a:ext cx="19939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8" imgW="1993680" imgH="1422360" progId="Equation.3">
                  <p:embed/>
                </p:oleObj>
              </mc:Choice>
              <mc:Fallback>
                <p:oleObj name="Equation" r:id="rId8" imgW="1993680" imgH="1422360" progId="Equation.3">
                  <p:embed/>
                  <p:pic>
                    <p:nvPicPr>
                      <p:cNvPr id="82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43" y="4074842"/>
                        <a:ext cx="19939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19200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142878" y="182319"/>
            <a:ext cx="903608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698692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中心极限定理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183438" y="220578"/>
            <a:ext cx="385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第五章 大数定律和中心极限定理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6367F8DD-5634-4F8E-A32D-3164A28CEF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15530"/>
              </p:ext>
            </p:extLst>
          </p:nvPr>
        </p:nvGraphicFramePr>
        <p:xfrm>
          <a:off x="1138138" y="1052736"/>
          <a:ext cx="5245100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4" imgW="5244840" imgH="2489040" progId="Equation.3">
                  <p:embed/>
                </p:oleObj>
              </mc:Choice>
              <mc:Fallback>
                <p:oleObj name="Equation" r:id="rId4" imgW="5244840" imgH="2489040" progId="Equation.3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138" y="1052736"/>
                        <a:ext cx="5245100" cy="248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CFA1254E-9319-4383-9E4E-AD100F9C49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75746"/>
              </p:ext>
            </p:extLst>
          </p:nvPr>
        </p:nvGraphicFramePr>
        <p:xfrm>
          <a:off x="6435071" y="2005773"/>
          <a:ext cx="3530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6" imgW="3530520" imgH="977760" progId="Equation.3">
                  <p:embed/>
                </p:oleObj>
              </mc:Choice>
              <mc:Fallback>
                <p:oleObj name="Equation" r:id="rId6" imgW="3530520" imgH="977760" progId="Equation.3">
                  <p:embed/>
                  <p:pic>
                    <p:nvPicPr>
                      <p:cNvPr id="92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5071" y="2005773"/>
                        <a:ext cx="3530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0275646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142878" y="182319"/>
            <a:ext cx="903608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698692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中心极限定理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183438" y="220578"/>
            <a:ext cx="385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第五章 大数定律和中心极限定理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DFE6A52F-F4D0-4C82-A517-CC30386003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055374"/>
              </p:ext>
            </p:extLst>
          </p:nvPr>
        </p:nvGraphicFramePr>
        <p:xfrm>
          <a:off x="836208" y="1629064"/>
          <a:ext cx="10947630" cy="23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4" imgW="4622760" imgH="1002960" progId="Equation.DSMT4">
                  <p:embed/>
                </p:oleObj>
              </mc:Choice>
              <mc:Fallback>
                <p:oleObj name="Equation" r:id="rId4" imgW="4622760" imgH="1002960" progId="Equation.DSMT4">
                  <p:embed/>
                  <p:pic>
                    <p:nvPicPr>
                      <p:cNvPr id="133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208" y="1629064"/>
                        <a:ext cx="10947630" cy="237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5D0EE81-5192-4ECA-AC20-A087FE9B8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8579" y="980992"/>
            <a:ext cx="1046163" cy="457200"/>
          </a:xfrm>
          <a:prstGeom prst="actionButtonBlank">
            <a:avLst/>
          </a:prstGeom>
          <a:solidFill>
            <a:srgbClr val="3399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0">
            <a:hlinkClick r:id="" action="ppaction://noaction"/>
            <a:extLst>
              <a:ext uri="{FF2B5EF4-FFF2-40B4-BE49-F238E27FC236}">
                <a16:creationId xmlns:a16="http://schemas.microsoft.com/office/drawing/2014/main" id="{599EB2D6-293C-448E-831F-E639A6816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004" y="1015917"/>
            <a:ext cx="8819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rgbClr val="FFFF00"/>
                </a:solidFill>
                <a:ea typeface="黑体" pitchFamily="2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德莫佛</a:t>
            </a:r>
            <a:endParaRPr lang="zh-CN" altLang="en-US" sz="1800" b="1" dirty="0">
              <a:solidFill>
                <a:srgbClr val="FFFF00"/>
              </a:solidFill>
              <a:ea typeface="黑体" pitchFamily="2" charset="-122"/>
            </a:endParaRPr>
          </a:p>
        </p:txBody>
      </p:sp>
      <p:sp>
        <p:nvSpPr>
          <p:cNvPr id="14" name="AutoShape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0CEC7EF-F5E0-4F85-A05D-CF2BE8B0D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379" y="980992"/>
            <a:ext cx="1295400" cy="457200"/>
          </a:xfrm>
          <a:prstGeom prst="actionButtonBlank">
            <a:avLst/>
          </a:prstGeom>
          <a:solidFill>
            <a:srgbClr val="3399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2">
            <a:hlinkClick r:id="" action="ppaction://noaction"/>
            <a:extLst>
              <a:ext uri="{FF2B5EF4-FFF2-40B4-BE49-F238E27FC236}">
                <a16:creationId xmlns:a16="http://schemas.microsoft.com/office/drawing/2014/main" id="{44EF3744-9D96-4684-B661-BB7E28CA1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3804" y="1015917"/>
            <a:ext cx="11144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rgbClr val="FFFF00"/>
                </a:solidFill>
                <a:ea typeface="黑体" pitchFamily="2" charset="-122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拉普拉斯</a:t>
            </a:r>
            <a:endParaRPr lang="zh-CN" altLang="en-US" sz="1800" b="1" dirty="0">
              <a:solidFill>
                <a:srgbClr val="FFFF00"/>
              </a:solidFill>
              <a:ea typeface="黑体" pitchFamily="2" charset="-122"/>
            </a:endParaRP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D3E7CF28-C095-4EE4-BF61-3531F65EE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84" y="919451"/>
            <a:ext cx="52328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ea typeface="黑体" pitchFamily="2" charset="-122"/>
              </a:rPr>
              <a:t>定理二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德莫佛－拉普拉斯定理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88847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utoUpdateAnimBg="0"/>
      <p:bldP spid="14" grpId="0" animBg="1"/>
      <p:bldP spid="1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142878" y="182319"/>
            <a:ext cx="903608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698692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中心极限定理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183438" y="220578"/>
            <a:ext cx="385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第五章 大数定律和中心极限定理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203DF748-1180-45DC-B1F7-F176D20849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260703"/>
              </p:ext>
            </p:extLst>
          </p:nvPr>
        </p:nvGraphicFramePr>
        <p:xfrm>
          <a:off x="1035578" y="3077341"/>
          <a:ext cx="1993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4" imgW="1993680" imgH="431640" progId="Equation.3">
                  <p:embed/>
                </p:oleObj>
              </mc:Choice>
              <mc:Fallback>
                <p:oleObj name="Equation" r:id="rId4" imgW="1993680" imgH="431640" progId="Equation.3">
                  <p:embed/>
                  <p:pic>
                    <p:nvPicPr>
                      <p:cNvPr id="143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578" y="3077341"/>
                        <a:ext cx="1993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8F24581B-4A17-43F2-A647-5F9B91E93E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751815"/>
              </p:ext>
            </p:extLst>
          </p:nvPr>
        </p:nvGraphicFramePr>
        <p:xfrm>
          <a:off x="3285065" y="3084750"/>
          <a:ext cx="500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6" imgW="5003640" imgH="431640" progId="Equation.3">
                  <p:embed/>
                </p:oleObj>
              </mc:Choice>
              <mc:Fallback>
                <p:oleObj name="Equation" r:id="rId6" imgW="5003640" imgH="431640" progId="Equation.3">
                  <p:embed/>
                  <p:pic>
                    <p:nvPicPr>
                      <p:cNvPr id="143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5065" y="3084750"/>
                        <a:ext cx="5003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>
            <a:extLst>
              <a:ext uri="{FF2B5EF4-FFF2-40B4-BE49-F238E27FC236}">
                <a16:creationId xmlns:a16="http://schemas.microsoft.com/office/drawing/2014/main" id="{16BE02D3-96F9-4434-8487-724E3AA23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199" y="3735841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根据定理一得</a:t>
            </a:r>
          </a:p>
        </p:txBody>
      </p: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D75C467A-05DA-4CBA-9972-E8012D48B7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419478"/>
              </p:ext>
            </p:extLst>
          </p:nvPr>
        </p:nvGraphicFramePr>
        <p:xfrm>
          <a:off x="1057803" y="4550539"/>
          <a:ext cx="3746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8" imgW="3746160" imgH="990360" progId="Equation.3">
                  <p:embed/>
                </p:oleObj>
              </mc:Choice>
              <mc:Fallback>
                <p:oleObj name="Equation" r:id="rId8" imgW="3746160" imgH="990360" progId="Equation.3">
                  <p:embed/>
                  <p:pic>
                    <p:nvPicPr>
                      <p:cNvPr id="143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803" y="4550539"/>
                        <a:ext cx="37465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890AAEB7-0AFA-4F07-BAEB-FDEF9EAAA9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886763"/>
              </p:ext>
            </p:extLst>
          </p:nvPr>
        </p:nvGraphicFramePr>
        <p:xfrm>
          <a:off x="4809065" y="4079052"/>
          <a:ext cx="34036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10" imgW="3403440" imgH="1930320" progId="Equation.3">
                  <p:embed/>
                </p:oleObj>
              </mc:Choice>
              <mc:Fallback>
                <p:oleObj name="Equation" r:id="rId10" imgW="3403440" imgH="1930320" progId="Equation.3">
                  <p:embed/>
                  <p:pic>
                    <p:nvPicPr>
                      <p:cNvPr id="143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9065" y="4079052"/>
                        <a:ext cx="34036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89E08CA9-A95E-40AD-8708-DEDA87F6E4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422577"/>
              </p:ext>
            </p:extLst>
          </p:nvPr>
        </p:nvGraphicFramePr>
        <p:xfrm>
          <a:off x="1049865" y="5636389"/>
          <a:ext cx="3530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12" imgW="3530520" imgH="977760" progId="Equation.3">
                  <p:embed/>
                </p:oleObj>
              </mc:Choice>
              <mc:Fallback>
                <p:oleObj name="Equation" r:id="rId12" imgW="3530520" imgH="977760" progId="Equation.3">
                  <p:embed/>
                  <p:pic>
                    <p:nvPicPr>
                      <p:cNvPr id="143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865" y="5636389"/>
                        <a:ext cx="3530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">
            <a:extLst>
              <a:ext uri="{FF2B5EF4-FFF2-40B4-BE49-F238E27FC236}">
                <a16:creationId xmlns:a16="http://schemas.microsoft.com/office/drawing/2014/main" id="{8E1590CA-DDD4-4AE7-9094-1D120F286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555" y="96452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黑体" pitchFamily="2" charset="-122"/>
              </a:rPr>
              <a:t>证明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EEB735DD-6C3A-444D-85A5-67A0DE82D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105" y="961539"/>
            <a:ext cx="102644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可知</a:t>
            </a:r>
          </a:p>
        </p:txBody>
      </p:sp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44EE744C-7510-4F3F-8FA7-A33BC5FC2C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394871"/>
              </p:ext>
            </p:extLst>
          </p:nvPr>
        </p:nvGraphicFramePr>
        <p:xfrm>
          <a:off x="2788981" y="744845"/>
          <a:ext cx="1727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14" imgW="1726920" imgH="952200" progId="Equation.3">
                  <p:embed/>
                </p:oleObj>
              </mc:Choice>
              <mc:Fallback>
                <p:oleObj name="Equation" r:id="rId14" imgW="1726920" imgH="952200" progId="Equation.3">
                  <p:embed/>
                  <p:pic>
                    <p:nvPicPr>
                      <p:cNvPr id="9" name="Object 6">
                        <a:extLst>
                          <a:ext uri="{FF2B5EF4-FFF2-40B4-BE49-F238E27FC236}">
                            <a16:creationId xmlns:a16="http://schemas.microsoft.com/office/drawing/2014/main" id="{B611248C-CA2C-4962-9403-0571E0D666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8981" y="744845"/>
                        <a:ext cx="1727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>
            <a:extLst>
              <a:ext uri="{FF2B5EF4-FFF2-40B4-BE49-F238E27FC236}">
                <a16:creationId xmlns:a16="http://schemas.microsoft.com/office/drawing/2014/main" id="{208B5A42-22E0-4D5D-8FDB-935E9E7389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901338"/>
              </p:ext>
            </p:extLst>
          </p:nvPr>
        </p:nvGraphicFramePr>
        <p:xfrm>
          <a:off x="910630" y="1742695"/>
          <a:ext cx="10985136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16" imgW="4520880" imgH="444240" progId="Equation.DSMT4">
                  <p:embed/>
                </p:oleObj>
              </mc:Choice>
              <mc:Fallback>
                <p:oleObj name="Equation" r:id="rId16" imgW="4520880" imgH="444240" progId="Equation.DSMT4">
                  <p:embed/>
                  <p:pic>
                    <p:nvPicPr>
                      <p:cNvPr id="10" name="Object 7">
                        <a:extLst>
                          <a:ext uri="{FF2B5EF4-FFF2-40B4-BE49-F238E27FC236}">
                            <a16:creationId xmlns:a16="http://schemas.microsoft.com/office/drawing/2014/main" id="{4BC5EFC9-A174-4B2E-9A24-4C5B210BB3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630" y="1742695"/>
                        <a:ext cx="10985136" cy="10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>
            <a:extLst>
              <a:ext uri="{FF2B5EF4-FFF2-40B4-BE49-F238E27FC236}">
                <a16:creationId xmlns:a16="http://schemas.microsoft.com/office/drawing/2014/main" id="{764B98C7-7932-408D-8690-26EF5B2A28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642482"/>
              </p:ext>
            </p:extLst>
          </p:nvPr>
        </p:nvGraphicFramePr>
        <p:xfrm>
          <a:off x="2479038" y="2344950"/>
          <a:ext cx="5448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18" imgW="5448240" imgH="482400" progId="Equation.3">
                  <p:embed/>
                </p:oleObj>
              </mc:Choice>
              <mc:Fallback>
                <p:oleObj name="Equation" r:id="rId18" imgW="5448240" imgH="482400" progId="Equation.3">
                  <p:embed/>
                  <p:pic>
                    <p:nvPicPr>
                      <p:cNvPr id="11" name="Object 8">
                        <a:extLst>
                          <a:ext uri="{FF2B5EF4-FFF2-40B4-BE49-F238E27FC236}">
                            <a16:creationId xmlns:a16="http://schemas.microsoft.com/office/drawing/2014/main" id="{55FC3ED1-BC1A-411F-BF7E-1970520998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038" y="2344950"/>
                        <a:ext cx="5448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32695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2" grpId="0" autoUpdateAnimBg="0"/>
      <p:bldP spid="1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142878" y="182319"/>
            <a:ext cx="903608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698692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中心极限定理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183438" y="220578"/>
            <a:ext cx="385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第五章 大数定律和中心极限定理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1028">
            <a:extLst>
              <a:ext uri="{FF2B5EF4-FFF2-40B4-BE49-F238E27FC236}">
                <a16:creationId xmlns:a16="http://schemas.microsoft.com/office/drawing/2014/main" id="{4325A5D3-F9EF-4870-9605-B779F2AF9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64" y="836712"/>
            <a:ext cx="7145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/>
              <a:t>下面的图形表明</a:t>
            </a:r>
            <a:r>
              <a:rPr lang="en-US" altLang="zh-CN" sz="2800" b="1"/>
              <a:t>:</a:t>
            </a:r>
            <a:r>
              <a:rPr lang="zh-CN" altLang="en-US" sz="2800" b="1"/>
              <a:t>正态分布是二项分布的逼近</a:t>
            </a:r>
            <a:r>
              <a:rPr lang="en-US" altLang="zh-CN" sz="2800" b="1"/>
              <a:t>.</a:t>
            </a:r>
          </a:p>
        </p:txBody>
      </p:sp>
      <p:pic>
        <p:nvPicPr>
          <p:cNvPr id="7" name="Picture 1030">
            <a:extLst>
              <a:ext uri="{FF2B5EF4-FFF2-40B4-BE49-F238E27FC236}">
                <a16:creationId xmlns:a16="http://schemas.microsoft.com/office/drawing/2014/main" id="{D37D3353-50D2-4E6F-BF4E-868EF034B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731" y="4086374"/>
            <a:ext cx="3790950" cy="236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032">
            <a:extLst>
              <a:ext uri="{FF2B5EF4-FFF2-40B4-BE49-F238E27FC236}">
                <a16:creationId xmlns:a16="http://schemas.microsoft.com/office/drawing/2014/main" id="{C1164210-176A-4C95-AD0A-AB3B3B085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364" y="4086374"/>
            <a:ext cx="3790950" cy="236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031">
            <a:extLst>
              <a:ext uri="{FF2B5EF4-FFF2-40B4-BE49-F238E27FC236}">
                <a16:creationId xmlns:a16="http://schemas.microsoft.com/office/drawing/2014/main" id="{E4D62591-929F-4152-8BEA-3B28A8238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656" y="1479650"/>
            <a:ext cx="3790950" cy="236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029">
            <a:extLst>
              <a:ext uri="{FF2B5EF4-FFF2-40B4-BE49-F238E27FC236}">
                <a16:creationId xmlns:a16="http://schemas.microsoft.com/office/drawing/2014/main" id="{4434D9B6-B506-4C53-AFCD-BEE6DD751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364" y="1479650"/>
            <a:ext cx="3790950" cy="236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830788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142878" y="182319"/>
            <a:ext cx="903608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698692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中心极限定理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183438" y="220578"/>
            <a:ext cx="3850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第五章 大数定律和中心极限定理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F22C7217-CCBD-43D7-875F-3CBCE58422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900173"/>
              </p:ext>
            </p:extLst>
          </p:nvPr>
        </p:nvGraphicFramePr>
        <p:xfrm>
          <a:off x="996306" y="1700808"/>
          <a:ext cx="9110176" cy="44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4" imgW="3809880" imgH="1866600" progId="Equation.DSMT4">
                  <p:embed/>
                </p:oleObj>
              </mc:Choice>
              <mc:Fallback>
                <p:oleObj name="Equation" r:id="rId4" imgW="3809880" imgH="1866600" progId="Equation.DSMT4">
                  <p:embed/>
                  <p:pic>
                    <p:nvPicPr>
                      <p:cNvPr id="10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306" y="1700808"/>
                        <a:ext cx="9110176" cy="44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6712F21-6840-44DE-997E-CA0652669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5157" y="906562"/>
            <a:ext cx="1444625" cy="457200"/>
          </a:xfrm>
          <a:prstGeom prst="actionButtonBlank">
            <a:avLst/>
          </a:prstGeom>
          <a:solidFill>
            <a:srgbClr val="3399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>
            <a:hlinkClick r:id="" action="ppaction://noaction"/>
            <a:extLst>
              <a:ext uri="{FF2B5EF4-FFF2-40B4-BE49-F238E27FC236}">
                <a16:creationId xmlns:a16="http://schemas.microsoft.com/office/drawing/2014/main" id="{E04652F1-622C-4CA2-88B3-DBECFE4CC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3257" y="941487"/>
            <a:ext cx="13468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rgbClr val="FFFF00"/>
                </a:solidFill>
                <a:ea typeface="黑体" pitchFamily="2" charset="-122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李雅普诺夫</a:t>
            </a:r>
            <a:endParaRPr lang="zh-CN" altLang="en-US" sz="1800" b="1" dirty="0">
              <a:solidFill>
                <a:srgbClr val="FFFF00"/>
              </a:solidFill>
              <a:ea typeface="黑体" pitchFamily="2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1B18E8-66E2-445A-B5E3-704E63647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301" y="942450"/>
            <a:ext cx="415079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ea typeface="黑体" pitchFamily="2" charset="-122"/>
              </a:rPr>
              <a:t>定理三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李雅普诺夫定理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05450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87138665ec422383edfd8ce158a4a3ff3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682</Words>
  <Application>Microsoft Office PowerPoint</Application>
  <PresentationFormat>自定义</PresentationFormat>
  <Paragraphs>126</Paragraphs>
  <Slides>23</Slides>
  <Notes>23</Notes>
  <HiddenSlides>3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 Unicode MS</vt:lpstr>
      <vt:lpstr>方正兰亭黑_GBK</vt:lpstr>
      <vt:lpstr>黑体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新员工入职培训手册PPT模板</dc:title>
  <dc:subject> </dc:subject>
  <dc:creator>极简办公</dc:creator>
  <cp:keywords>www.jjppt.com</cp:keywords>
  <dc:description>www.jjppt.com</dc:description>
  <cp:lastModifiedBy>xu xianghong</cp:lastModifiedBy>
  <cp:revision>26</cp:revision>
  <cp:lastPrinted>2021-11-17T07:18:59Z</cp:lastPrinted>
  <dcterms:created xsi:type="dcterms:W3CDTF">2016-05-19T10:28:42Z</dcterms:created>
  <dcterms:modified xsi:type="dcterms:W3CDTF">2023-04-21T00:37:10Z</dcterms:modified>
  <cp:category> </cp:category>
  <cp:contentStatus> </cp:contentStatus>
  <cp:version>1</cp:version>
</cp:coreProperties>
</file>