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5" r:id="rId2"/>
    <p:sldId id="303" r:id="rId3"/>
    <p:sldId id="358" r:id="rId4"/>
    <p:sldId id="401" r:id="rId5"/>
    <p:sldId id="402" r:id="rId6"/>
    <p:sldId id="404" r:id="rId7"/>
    <p:sldId id="405" r:id="rId8"/>
    <p:sldId id="406" r:id="rId9"/>
    <p:sldId id="407" r:id="rId10"/>
    <p:sldId id="408" r:id="rId11"/>
    <p:sldId id="400" r:id="rId12"/>
  </p:sldIdLst>
  <p:sldSz cx="12190413" cy="6858000"/>
  <p:notesSz cx="6797675" cy="9928225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3" autoAdjust="0"/>
  </p:normalViewPr>
  <p:slideViewPr>
    <p:cSldViewPr showGuides="1">
      <p:cViewPr varScale="1">
        <p:scale>
          <a:sx n="110" d="100"/>
          <a:sy n="110" d="100"/>
        </p:scale>
        <p:origin x="594" y="102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28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6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0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71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9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04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</a:t>
            </a:r>
            <a:r>
              <a:rPr lang="zh-CN" altLang="en-US" dirty="0"/>
              <a:t>如果总体的分布函数为</a:t>
            </a:r>
            <a:r>
              <a:rPr lang="en-US" altLang="zh-CN" dirty="0"/>
              <a:t>F</a:t>
            </a:r>
            <a:r>
              <a:rPr lang="zh-CN" altLang="en-US" dirty="0"/>
              <a:t>，则样本的每一个</a:t>
            </a:r>
            <a:r>
              <a:rPr lang="en-US" altLang="zh-CN" dirty="0"/>
              <a:t>Xi</a:t>
            </a:r>
            <a:r>
              <a:rPr lang="zh-CN" altLang="en-US" dirty="0"/>
              <a:t>的分布函数也是</a:t>
            </a:r>
            <a:r>
              <a:rPr lang="en-US" altLang="zh-CN" dirty="0"/>
              <a:t>F</a:t>
            </a:r>
            <a:r>
              <a:rPr lang="zh-CN" altLang="en-US" dirty="0"/>
              <a:t>。独立同分布。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57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15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6.bin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474184" y="2564859"/>
            <a:ext cx="64131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  总体与样本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728411" y="3484579"/>
            <a:ext cx="5904656" cy="16429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简单随机样本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17">
            <a:extLst>
              <a:ext uri="{FF2B5EF4-FFF2-40B4-BE49-F238E27FC236}">
                <a16:creationId xmlns:a16="http://schemas.microsoft.com/office/drawing/2014/main" id="{85DF3E53-AC11-49F4-8917-D034796CD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410987"/>
              </p:ext>
            </p:extLst>
          </p:nvPr>
        </p:nvGraphicFramePr>
        <p:xfrm>
          <a:off x="842555" y="972127"/>
          <a:ext cx="10661321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30440" imgH="482400" progId="Equation.DSMT4">
                  <p:embed/>
                </p:oleObj>
              </mc:Choice>
              <mc:Fallback>
                <p:oleObj name="Equation" r:id="rId3" imgW="4330440" imgH="482400" progId="Equation.DSMT4">
                  <p:embed/>
                  <p:pic>
                    <p:nvPicPr>
                      <p:cNvPr id="194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555" y="972127"/>
                        <a:ext cx="10661321" cy="115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8">
            <a:extLst>
              <a:ext uri="{FF2B5EF4-FFF2-40B4-BE49-F238E27FC236}">
                <a16:creationId xmlns:a16="http://schemas.microsoft.com/office/drawing/2014/main" id="{C9A71C83-8D3C-4E45-BC69-FF9DF0839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14" y="2221456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8" name="Object 19">
            <a:extLst>
              <a:ext uri="{FF2B5EF4-FFF2-40B4-BE49-F238E27FC236}">
                <a16:creationId xmlns:a16="http://schemas.microsoft.com/office/drawing/2014/main" id="{1A3D1CFC-A5A7-49EB-80AB-88DE36F0C4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521044"/>
              </p:ext>
            </p:extLst>
          </p:nvPr>
        </p:nvGraphicFramePr>
        <p:xfrm>
          <a:off x="1460351" y="2284427"/>
          <a:ext cx="322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25600" imgH="431640" progId="Equation.3">
                  <p:embed/>
                </p:oleObj>
              </mc:Choice>
              <mc:Fallback>
                <p:oleObj name="Equation" r:id="rId5" imgW="3225600" imgH="431640" progId="Equation.3">
                  <p:embed/>
                  <p:pic>
                    <p:nvPicPr>
                      <p:cNvPr id="194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351" y="2284427"/>
                        <a:ext cx="322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>
            <a:extLst>
              <a:ext uri="{FF2B5EF4-FFF2-40B4-BE49-F238E27FC236}">
                <a16:creationId xmlns:a16="http://schemas.microsoft.com/office/drawing/2014/main" id="{C05A5D17-1BD9-4957-9544-51120B1D0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13214"/>
              </p:ext>
            </p:extLst>
          </p:nvPr>
        </p:nvGraphicFramePr>
        <p:xfrm>
          <a:off x="842555" y="3087256"/>
          <a:ext cx="469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8720" imgH="444240" progId="Equation.3">
                  <p:embed/>
                </p:oleObj>
              </mc:Choice>
              <mc:Fallback>
                <p:oleObj name="Equation" r:id="rId7" imgW="4698720" imgH="444240" progId="Equation.3">
                  <p:embed/>
                  <p:pic>
                    <p:nvPicPr>
                      <p:cNvPr id="194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555" y="3087256"/>
                        <a:ext cx="469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5">
            <a:extLst>
              <a:ext uri="{FF2B5EF4-FFF2-40B4-BE49-F238E27FC236}">
                <a16:creationId xmlns:a16="http://schemas.microsoft.com/office/drawing/2014/main" id="{75C20A14-BC21-4D28-ACE3-A54D4E74B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569319"/>
              </p:ext>
            </p:extLst>
          </p:nvPr>
        </p:nvGraphicFramePr>
        <p:xfrm>
          <a:off x="4503165" y="2251635"/>
          <a:ext cx="334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40080" imgH="469800" progId="Equation.3">
                  <p:embed/>
                </p:oleObj>
              </mc:Choice>
              <mc:Fallback>
                <p:oleObj name="Equation" r:id="rId9" imgW="3340080" imgH="469800" progId="Equation.3">
                  <p:embed/>
                  <p:pic>
                    <p:nvPicPr>
                      <p:cNvPr id="1948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165" y="2251635"/>
                        <a:ext cx="3340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6">
            <a:extLst>
              <a:ext uri="{FF2B5EF4-FFF2-40B4-BE49-F238E27FC236}">
                <a16:creationId xmlns:a16="http://schemas.microsoft.com/office/drawing/2014/main" id="{A591B507-7929-4DCA-AF47-77056A493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41754"/>
              </p:ext>
            </p:extLst>
          </p:nvPr>
        </p:nvGraphicFramePr>
        <p:xfrm>
          <a:off x="7824440" y="2363887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44520" imgH="393480" progId="Equation.3">
                  <p:embed/>
                </p:oleObj>
              </mc:Choice>
              <mc:Fallback>
                <p:oleObj name="Equation" r:id="rId11" imgW="1244520" imgH="393480" progId="Equation.3">
                  <p:embed/>
                  <p:pic>
                    <p:nvPicPr>
                      <p:cNvPr id="1948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440" y="2363887"/>
                        <a:ext cx="1244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1">
            <a:extLst>
              <a:ext uri="{FF2B5EF4-FFF2-40B4-BE49-F238E27FC236}">
                <a16:creationId xmlns:a16="http://schemas.microsoft.com/office/drawing/2014/main" id="{3FC5A657-A02D-4575-8282-C6F5ED2D9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776295"/>
              </p:ext>
            </p:extLst>
          </p:nvPr>
        </p:nvGraphicFramePr>
        <p:xfrm>
          <a:off x="5360640" y="3099385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708360" imgH="431640" progId="Equation.3">
                  <p:embed/>
                </p:oleObj>
              </mc:Choice>
              <mc:Fallback>
                <p:oleObj name="Equation" r:id="rId13" imgW="3708360" imgH="431640" progId="Equation.3">
                  <p:embed/>
                  <p:pic>
                    <p:nvPicPr>
                      <p:cNvPr id="1948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640" y="3099385"/>
                        <a:ext cx="370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2">
            <a:extLst>
              <a:ext uri="{FF2B5EF4-FFF2-40B4-BE49-F238E27FC236}">
                <a16:creationId xmlns:a16="http://schemas.microsoft.com/office/drawing/2014/main" id="{63346786-E809-4313-89CF-44DA23C72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123549"/>
              </p:ext>
            </p:extLst>
          </p:nvPr>
        </p:nvGraphicFramePr>
        <p:xfrm>
          <a:off x="855045" y="3909035"/>
          <a:ext cx="535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359320" imgH="444240" progId="Equation.3">
                  <p:embed/>
                </p:oleObj>
              </mc:Choice>
              <mc:Fallback>
                <p:oleObj name="Equation" r:id="rId15" imgW="5359320" imgH="444240" progId="Equation.3">
                  <p:embed/>
                  <p:pic>
                    <p:nvPicPr>
                      <p:cNvPr id="1948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045" y="3909035"/>
                        <a:ext cx="535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6">
            <a:extLst>
              <a:ext uri="{FF2B5EF4-FFF2-40B4-BE49-F238E27FC236}">
                <a16:creationId xmlns:a16="http://schemas.microsoft.com/office/drawing/2014/main" id="{9DDCA856-0788-4EF1-8E3E-34F04B6AE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8" y="9635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39021B02-879C-4CFF-92EC-2C7F4F7F7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244158"/>
              </p:ext>
            </p:extLst>
          </p:nvPr>
        </p:nvGraphicFramePr>
        <p:xfrm>
          <a:off x="855045" y="4690529"/>
          <a:ext cx="491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914720" imgH="431640" progId="Equation.3">
                  <p:embed/>
                </p:oleObj>
              </mc:Choice>
              <mc:Fallback>
                <p:oleObj name="Equation" r:id="rId17" imgW="4914720" imgH="431640" progId="Equation.3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045" y="4690529"/>
                        <a:ext cx="491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696B5764-E959-4A6C-91BC-3ED8E1DD4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463217"/>
              </p:ext>
            </p:extLst>
          </p:nvPr>
        </p:nvGraphicFramePr>
        <p:xfrm>
          <a:off x="5777161" y="4694956"/>
          <a:ext cx="594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943600" imgH="431640" progId="Equation.3">
                  <p:embed/>
                </p:oleObj>
              </mc:Choice>
              <mc:Fallback>
                <p:oleObj name="Equation" r:id="rId19" imgW="5943600" imgH="43164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161" y="4694956"/>
                        <a:ext cx="594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4DCD5AB8-45F8-43C1-99B7-FFFD5E709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70563"/>
              </p:ext>
            </p:extLst>
          </p:nvPr>
        </p:nvGraphicFramePr>
        <p:xfrm>
          <a:off x="910630" y="5272608"/>
          <a:ext cx="2832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831760" imgH="939600" progId="Equation.3">
                  <p:embed/>
                </p:oleObj>
              </mc:Choice>
              <mc:Fallback>
                <p:oleObj name="Equation" r:id="rId21" imgW="2831760" imgH="939600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630" y="5272608"/>
                        <a:ext cx="2832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F12D6D60-B10F-4635-A6ED-CED7C1833D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02440"/>
              </p:ext>
            </p:extLst>
          </p:nvPr>
        </p:nvGraphicFramePr>
        <p:xfrm>
          <a:off x="4046584" y="5811318"/>
          <a:ext cx="614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146640" imgH="457200" progId="Equation.3">
                  <p:embed/>
                </p:oleObj>
              </mc:Choice>
              <mc:Fallback>
                <p:oleObj name="Equation" r:id="rId23" imgW="6146640" imgH="457200" progId="Equation.3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84" y="5811318"/>
                        <a:ext cx="614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31">
            <a:extLst>
              <a:ext uri="{FF2B5EF4-FFF2-40B4-BE49-F238E27FC236}">
                <a16:creationId xmlns:a16="http://schemas.microsoft.com/office/drawing/2014/main" id="{83746CD6-2CBD-4ED5-8E3E-56511EFDF70F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014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 结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66FCE6B-5146-44A8-BBC1-B8537D9BA5FE}"/>
              </a:ext>
            </a:extLst>
          </p:cNvPr>
          <p:cNvSpPr txBox="1">
            <a:spLocks noChangeArrowheads="1"/>
          </p:cNvSpPr>
          <p:nvPr/>
        </p:nvSpPr>
        <p:spPr>
          <a:xfrm>
            <a:off x="1647750" y="943000"/>
            <a:ext cx="7543800" cy="769441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三、小结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6BD74F6-3DAE-4E85-A8F8-CD3BBCC99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2093937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个体   总体</a:t>
            </a: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57F8F414-9CA5-4D37-84B5-EF08E087E5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949778"/>
              </p:ext>
            </p:extLst>
          </p:nvPr>
        </p:nvGraphicFramePr>
        <p:xfrm>
          <a:off x="4356100" y="1865337"/>
          <a:ext cx="38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0880" imgH="965160" progId="Equation.3">
                  <p:embed/>
                </p:oleObj>
              </mc:Choice>
              <mc:Fallback>
                <p:oleObj name="Equation" r:id="rId3" imgW="380880" imgH="96516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865337"/>
                        <a:ext cx="381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>
            <a:extLst>
              <a:ext uri="{FF2B5EF4-FFF2-40B4-BE49-F238E27FC236}">
                <a16:creationId xmlns:a16="http://schemas.microsoft.com/office/drawing/2014/main" id="{AF898881-804C-4A42-BE8B-8F3467943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1733575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有限总体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34F20710-5042-4F48-B0B6-78FD8555D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2336825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无限总体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3A3757FA-9ABA-44FD-9E77-420E8DBFA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100287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基本概念: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519EC51F-8650-45FF-B6DD-98AF41ABD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03488"/>
            <a:ext cx="10581406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说明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800" b="1" dirty="0">
                <a:solidFill>
                  <a:srgbClr val="D60093"/>
                </a:solidFill>
                <a:latin typeface="Times New Roman" pitchFamily="18" charset="0"/>
                <a:ea typeface="黑体" pitchFamily="2" charset="-122"/>
              </a:rPr>
              <a:t>　</a:t>
            </a:r>
            <a:r>
              <a:rPr kumimoji="1" lang="zh-CN" altLang="en-US" sz="2800" b="1" dirty="0">
                <a:latin typeface="Times New Roman" pitchFamily="18" charset="0"/>
              </a:rPr>
              <a:t>一个总体对应一个随机变量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</a:rPr>
              <a:t>我们将不区分总体和相应的随机变量, 统称为总体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6D7303DD-B14C-452A-A49D-EE8673692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81065"/>
            <a:ext cx="10509398" cy="159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说明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800" b="1" dirty="0">
                <a:solidFill>
                  <a:srgbClr val="D60093"/>
                </a:solidFill>
                <a:latin typeface="Times New Roman" pitchFamily="18" charset="0"/>
                <a:ea typeface="黑体" pitchFamily="2" charset="-122"/>
              </a:rPr>
              <a:t>　</a:t>
            </a:r>
            <a:r>
              <a:rPr kumimoji="1" lang="zh-CN" altLang="en-US" sz="2800" b="1" dirty="0">
                <a:latin typeface="Times New Roman" pitchFamily="18" charset="0"/>
              </a:rPr>
              <a:t>在实际中遇到的总体往往是有限总体, 它对应一个离散型随机变量; 当总体中包含的个体的个数很大时, 在理论上可认为它是一个无限总体.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7718A51C-2F86-4B22-9069-DF2C34F4E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87587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随机样本</a:t>
            </a:r>
          </a:p>
        </p:txBody>
      </p:sp>
      <p:sp>
        <p:nvSpPr>
          <p:cNvPr id="19" name="TextBox 131">
            <a:extLst>
              <a:ext uri="{FF2B5EF4-FFF2-40B4-BE49-F238E27FC236}">
                <a16:creationId xmlns:a16="http://schemas.microsoft.com/office/drawing/2014/main" id="{09ED9B86-0F7B-4EC1-9F4E-3F9D6F758D78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112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sp>
        <p:nvSpPr>
          <p:cNvPr id="100" name="Rectangle 3">
            <a:extLst>
              <a:ext uri="{FF2B5EF4-FFF2-40B4-BE49-F238E27FC236}">
                <a16:creationId xmlns:a16="http://schemas.microsoft.com/office/drawing/2014/main" id="{C9BB1A0D-28D8-469F-8DCA-4C223DF9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28161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二、简单随机样本</a:t>
            </a: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835DA3E7-F9CF-4CBA-929D-7D9885B9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4217715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三、小结</a:t>
            </a:r>
          </a:p>
        </p:txBody>
      </p:sp>
      <p:sp>
        <p:nvSpPr>
          <p:cNvPr id="194" name="Rectangle 5">
            <a:extLst>
              <a:ext uri="{FF2B5EF4-FFF2-40B4-BE49-F238E27FC236}">
                <a16:creationId xmlns:a16="http://schemas.microsoft.com/office/drawing/2014/main" id="{2303F83B-09AE-498E-91A9-7041CF0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2286000"/>
            <a:ext cx="3962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一、总体与个体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6" name="AutoShap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D5EAC3A-86F8-4E11-BF0E-21A83634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806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总体与个体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2AF53B3-955A-4F6B-A899-FBDE51726DC9}"/>
              </a:ext>
            </a:extLst>
          </p:cNvPr>
          <p:cNvSpPr txBox="1">
            <a:spLocks noChangeArrowheads="1"/>
          </p:cNvSpPr>
          <p:nvPr/>
        </p:nvSpPr>
        <p:spPr>
          <a:xfrm>
            <a:off x="1774303" y="836712"/>
            <a:ext cx="7561263" cy="77162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一、总体与个体</a:t>
            </a:r>
            <a:endParaRPr lang="en-US" altLang="zh-CN" b="1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0809790F-7ED4-4B4C-BC3F-B9C837842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700808"/>
            <a:ext cx="296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1.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总体</a:t>
            </a:r>
            <a:endParaRPr kumimoji="1" lang="zh-CN" altLang="en-US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1A227C0F-6E31-474E-8226-A7A6DB0CD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345432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研究对象的全体称为总体或母体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0169D620-D8AD-4344-88FF-CCBDC6755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3031232"/>
            <a:ext cx="2532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2.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个体</a:t>
            </a:r>
            <a:endParaRPr kumimoji="1" lang="zh-CN" altLang="en-US" sz="3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6977962E-B013-4E9E-BB9B-B5BE9DFBB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0" y="3053457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总体中的每个元素称为个体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8098E70-7759-4DC7-A7DE-52279C351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3763070"/>
            <a:ext cx="137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CA9018E1-6C2C-49DD-8FF0-0E311310F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7" y="3717032"/>
            <a:ext cx="10506075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              考察某工厂生产的灯泡的寿命，则该厂生产的所有灯泡构成总体，其中的每一只灯泡都是一个个体。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7E7E693-C9F0-4D7D-82AB-6E04EA0F6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4869160"/>
            <a:ext cx="7848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  <a:ea typeface="黑体" pitchFamily="2" charset="-122"/>
              </a:rPr>
              <a:t>3.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有限总体和无限总体</a:t>
            </a:r>
            <a:endParaRPr kumimoji="1" lang="zh-CN" altLang="en-US" sz="32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1BA8AC31-E2EE-4EBF-9164-4D1042A76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445224"/>
            <a:ext cx="10740156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    总体中所包含的个体总数叫做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总体容量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.总体中包含有限个个体的叫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有限总体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，包含无限个个体的叫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无限总体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sp>
        <p:nvSpPr>
          <p:cNvPr id="21" name="TextBox 131">
            <a:extLst>
              <a:ext uri="{FF2B5EF4-FFF2-40B4-BE49-F238E27FC236}">
                <a16:creationId xmlns:a16="http://schemas.microsoft.com/office/drawing/2014/main" id="{CAB2535C-8CD4-44B6-9897-0C1F80B21907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/>
      <p:bldP spid="2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总体与个体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8">
                <a:extLst>
                  <a:ext uri="{FF2B5EF4-FFF2-40B4-BE49-F238E27FC236}">
                    <a16:creationId xmlns:a16="http://schemas.microsoft.com/office/drawing/2014/main" id="{126A00B2-962C-4B27-BDC9-3B846F1EB0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1649262"/>
                <a:ext cx="10812164" cy="957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  <a:spcBef>
                    <a:spcPts val="0"/>
                  </a:spcBef>
                </a:pPr>
                <a:r>
                  <a:rPr kumimoji="1" lang="zh-CN" altLang="en-US" sz="2800" b="1" dirty="0">
                    <a:latin typeface="黑体" pitchFamily="2" charset="-122"/>
                    <a:ea typeface="黑体" pitchFamily="2" charset="-122"/>
                  </a:rPr>
                  <a:t>    在具体问题中，人们关心的往往不是总体的一切方面，而是它的某一项数量指标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/>
                        <a:ea typeface="黑体" pitchFamily="2" charset="-122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latin typeface="黑体" pitchFamily="2" charset="-122"/>
                    <a:ea typeface="黑体" pitchFamily="2" charset="-122"/>
                  </a:rPr>
                  <a:t>，以及它在总体中的分布情况。</a:t>
                </a:r>
                <a:endParaRPr kumimoji="1" lang="zh-CN" altLang="en-US" sz="2800" b="1" dirty="0">
                  <a:latin typeface="Times New Roman" pitchFamily="18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6" name="Text Box 18">
                <a:extLst>
                  <a:ext uri="{FF2B5EF4-FFF2-40B4-BE49-F238E27FC236}">
                    <a16:creationId xmlns:a16="http://schemas.microsoft.com/office/drawing/2014/main" id="{126A00B2-962C-4B27-BDC9-3B846F1E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649262"/>
                <a:ext cx="10812164" cy="957570"/>
              </a:xfrm>
              <a:prstGeom prst="rect">
                <a:avLst/>
              </a:prstGeom>
              <a:blipFill>
                <a:blip r:embed="rId3"/>
                <a:stretch>
                  <a:fillRect l="-1184" t="-10191" b="-152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18">
                <a:extLst>
                  <a:ext uri="{FF2B5EF4-FFF2-40B4-BE49-F238E27FC236}">
                    <a16:creationId xmlns:a16="http://schemas.microsoft.com/office/drawing/2014/main" id="{EE4CA1FE-7B0F-4D29-83C4-CDAF5F72FE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576" y="2780928"/>
                <a:ext cx="10524206" cy="957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  <a:spcBef>
                    <a:spcPts val="0"/>
                  </a:spcBef>
                </a:pPr>
                <a:r>
                  <a:rPr kumimoji="1" lang="zh-CN" altLang="en-US" sz="2800" b="1" dirty="0">
                    <a:latin typeface="黑体" pitchFamily="2" charset="-122"/>
                    <a:ea typeface="黑体" pitchFamily="2" charset="-122"/>
                  </a:rPr>
                  <a:t>    如果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/>
                        <a:ea typeface="黑体" pitchFamily="2" charset="-122"/>
                      </a:rPr>
                      <m:t>𝑿</m:t>
                    </m:r>
                    <m:r>
                      <a:rPr kumimoji="1" lang="en-US" altLang="zh-CN" sz="2800" b="1" i="1"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kumimoji="1" lang="zh-CN" altLang="en-US" sz="2800" b="1" dirty="0">
                    <a:latin typeface="黑体" pitchFamily="2" charset="-122"/>
                    <a:ea typeface="黑体" pitchFamily="2" charset="-122"/>
                  </a:rPr>
                  <a:t>在总体中的分布情况可以用一个概率分布来表示，那么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/>
                        <a:ea typeface="黑体" pitchFamily="2" charset="-122"/>
                      </a:rPr>
                      <m:t>𝑿</m:t>
                    </m:r>
                    <m:r>
                      <a:rPr kumimoji="1" lang="en-US" altLang="zh-CN" sz="2800" b="1" i="1"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kumimoji="1" lang="zh-CN" altLang="en-US" sz="2800" b="1" dirty="0">
                    <a:latin typeface="黑体" pitchFamily="2" charset="-122"/>
                    <a:ea typeface="黑体" pitchFamily="2" charset="-122"/>
                  </a:rPr>
                  <a:t>就可以看成是服从这一分布的随机变量。</a:t>
                </a:r>
                <a:endParaRPr kumimoji="1" lang="zh-CN" altLang="en-US" sz="2800" b="1" dirty="0">
                  <a:latin typeface="Times New Roman" pitchFamily="18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7" name="Text Box 18">
                <a:extLst>
                  <a:ext uri="{FF2B5EF4-FFF2-40B4-BE49-F238E27FC236}">
                    <a16:creationId xmlns:a16="http://schemas.microsoft.com/office/drawing/2014/main" id="{EE4CA1FE-7B0F-4D29-83C4-CDAF5F72F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780928"/>
                <a:ext cx="10524206" cy="957570"/>
              </a:xfrm>
              <a:prstGeom prst="rect">
                <a:avLst/>
              </a:prstGeom>
              <a:blipFill>
                <a:blip r:embed="rId4"/>
                <a:stretch>
                  <a:fillRect t="-9554" r="-1101" b="-152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8">
                <a:extLst>
                  <a:ext uri="{FF2B5EF4-FFF2-40B4-BE49-F238E27FC236}">
                    <a16:creationId xmlns:a16="http://schemas.microsoft.com/office/drawing/2014/main" id="{56B5B37F-1F8C-4330-BD5F-EA099AE646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576" y="4077072"/>
                <a:ext cx="10524206" cy="957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  <a:spcBef>
                    <a:spcPts val="0"/>
                  </a:spcBef>
                </a:pPr>
                <a:r>
                  <a:rPr kumimoji="1" lang="zh-CN" altLang="en-US" sz="2800" b="1" dirty="0">
                    <a:latin typeface="黑体" pitchFamily="2" charset="-122"/>
                    <a:ea typeface="黑体" pitchFamily="2" charset="-122"/>
                  </a:rPr>
                  <a:t>    把表示总体的这项数量指标的随机变量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/>
                        <a:ea typeface="黑体" pitchFamily="2" charset="-122"/>
                      </a:rPr>
                      <m:t>𝑿</m:t>
                    </m:r>
                    <m:r>
                      <a:rPr kumimoji="1" lang="en-US" altLang="zh-CN" sz="2800" b="1" i="1"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kumimoji="1" lang="zh-CN" altLang="en-US" sz="2800" b="1" dirty="0">
                    <a:latin typeface="黑体" pitchFamily="2" charset="-122"/>
                    <a:ea typeface="黑体" pitchFamily="2" charset="-122"/>
                  </a:rPr>
                  <a:t>可能取的值的全体作为总体，并称作总体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/>
                        <a:ea typeface="黑体" pitchFamily="2" charset="-122"/>
                      </a:rPr>
                      <m:t>𝑿</m:t>
                    </m:r>
                    <m:r>
                      <a:rPr kumimoji="1" lang="en-US" altLang="zh-CN" sz="2800" b="1" i="1"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kumimoji="1" lang="zh-CN" altLang="en-US" sz="2800" b="1" dirty="0">
                    <a:latin typeface="黑体" pitchFamily="2" charset="-122"/>
                    <a:ea typeface="黑体" pitchFamily="2" charset="-122"/>
                  </a:rPr>
                  <a:t>，而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/>
                        <a:ea typeface="黑体" pitchFamily="2" charset="-122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latin typeface="黑体" pitchFamily="2" charset="-122"/>
                    <a:ea typeface="黑体" pitchFamily="2" charset="-122"/>
                  </a:rPr>
                  <a:t>可能取的每一个数值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/>
                        <a:ea typeface="黑体" pitchFamily="2" charset="-122"/>
                      </a:rPr>
                      <m:t>𝒙</m:t>
                    </m:r>
                  </m:oMath>
                </a14:m>
                <a:r>
                  <a:rPr kumimoji="1" lang="zh-CN" altLang="en-US" sz="2800" b="1" dirty="0">
                    <a:latin typeface="黑体" pitchFamily="2" charset="-122"/>
                    <a:ea typeface="黑体" pitchFamily="2" charset="-122"/>
                  </a:rPr>
                  <a:t>都是一个个体。</a:t>
                </a:r>
                <a:endParaRPr kumimoji="1" lang="zh-CN" altLang="en-US" sz="2800" b="1" dirty="0">
                  <a:latin typeface="Times New Roman" pitchFamily="18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" name="Text Box 18">
                <a:extLst>
                  <a:ext uri="{FF2B5EF4-FFF2-40B4-BE49-F238E27FC236}">
                    <a16:creationId xmlns:a16="http://schemas.microsoft.com/office/drawing/2014/main" id="{56B5B37F-1F8C-4330-BD5F-EA099AE64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4077072"/>
                <a:ext cx="10524206" cy="957570"/>
              </a:xfrm>
              <a:prstGeom prst="rect">
                <a:avLst/>
              </a:prstGeom>
              <a:blipFill>
                <a:blip r:embed="rId5"/>
                <a:stretch>
                  <a:fillRect l="-1217" t="-10191" r="-4519" b="-152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2">
            <a:extLst>
              <a:ext uri="{FF2B5EF4-FFF2-40B4-BE49-F238E27FC236}">
                <a16:creationId xmlns:a16="http://schemas.microsoft.com/office/drawing/2014/main" id="{BF7DFF02-4F97-4B15-BFB4-5C890E46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9885"/>
            <a:ext cx="274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4.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总体的分布</a:t>
            </a:r>
          </a:p>
        </p:txBody>
      </p:sp>
      <p:sp>
        <p:nvSpPr>
          <p:cNvPr id="10" name="TextBox 131">
            <a:extLst>
              <a:ext uri="{FF2B5EF4-FFF2-40B4-BE49-F238E27FC236}">
                <a16:creationId xmlns:a16="http://schemas.microsoft.com/office/drawing/2014/main" id="{96E37E90-592E-4953-8984-9BC26180AC1B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496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总体与个体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FCAE423D-91E7-42D2-B984-0563CA984A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7624" y="921377"/>
                <a:ext cx="3312368" cy="609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Times New Roman" pitchFamily="18" charset="0"/>
                  </a:rPr>
                  <a:t>总体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/>
                        <a:ea typeface="黑体" pitchFamily="2" charset="-122"/>
                      </a:rPr>
                      <m:t>𝑿</m:t>
                    </m:r>
                    <m:r>
                      <a:rPr kumimoji="1" lang="en-US" altLang="zh-CN" sz="2800" b="1" i="1"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kumimoji="1" lang="zh-CN" altLang="en-US" sz="2800" b="1" dirty="0">
                    <a:latin typeface="Times New Roman" pitchFamily="18" charset="0"/>
                  </a:rPr>
                  <a:t>的分布函数</a:t>
                </a:r>
                <a:endParaRPr kumimoji="1" lang="en-US" altLang="zh-CN" sz="28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FCAE423D-91E7-42D2-B984-0563CA984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921377"/>
                <a:ext cx="3312368" cy="609398"/>
              </a:xfrm>
              <a:prstGeom prst="rect">
                <a:avLst/>
              </a:prstGeom>
              <a:blipFill>
                <a:blip r:embed="rId4"/>
                <a:stretch>
                  <a:fillRect l="-3867" t="-7000" b="-16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EC0D874-4F56-47B3-B1FD-A90580DF0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643700"/>
              </p:ext>
            </p:extLst>
          </p:nvPr>
        </p:nvGraphicFramePr>
        <p:xfrm>
          <a:off x="1331640" y="1602783"/>
          <a:ext cx="4457636" cy="53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360" imgH="253800" progId="Equation.DSMT4">
                  <p:embed/>
                </p:oleObj>
              </mc:Choice>
              <mc:Fallback>
                <p:oleObj name="Equation" r:id="rId5" imgW="2133360" imgH="2538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1602783"/>
                        <a:ext cx="4457636" cy="530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">
                <a:extLst>
                  <a:ext uri="{FF2B5EF4-FFF2-40B4-BE49-F238E27FC236}">
                    <a16:creationId xmlns:a16="http://schemas.microsoft.com/office/drawing/2014/main" id="{6221BE6C-FC9A-4C51-ACDF-F7FF89B2B2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2217521"/>
                <a:ext cx="10884246" cy="5598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Times New Roman" pitchFamily="18" charset="0"/>
                  </a:rPr>
                  <a:t>叫做</a:t>
                </a:r>
                <a:r>
                  <a:rPr kumimoji="1" lang="zh-CN" altLang="en-US" sz="2800" b="1" dirty="0">
                    <a:solidFill>
                      <a:srgbClr val="0000FF"/>
                    </a:solidFill>
                    <a:latin typeface="Times New Roman" pitchFamily="18" charset="0"/>
                  </a:rPr>
                  <a:t>总体的分布函数</a:t>
                </a:r>
                <a:r>
                  <a:rPr kumimoji="1" lang="zh-CN" altLang="en-US" sz="2800" b="1" dirty="0">
                    <a:latin typeface="Times New Roman" pitchFamily="18" charset="0"/>
                  </a:rPr>
                  <a:t>，总体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/>
                        <a:ea typeface="黑体" pitchFamily="2" charset="-122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latin typeface="Times New Roman" pitchFamily="18" charset="0"/>
                  </a:rPr>
                  <a:t>的数字特征叫做</a:t>
                </a:r>
                <a:r>
                  <a:rPr kumimoji="1" lang="zh-CN" altLang="en-US" sz="2800" b="1" dirty="0">
                    <a:solidFill>
                      <a:srgbClr val="0000FF"/>
                    </a:solidFill>
                    <a:latin typeface="Times New Roman" pitchFamily="18" charset="0"/>
                  </a:rPr>
                  <a:t>总体的数字特征</a:t>
                </a:r>
                <a:r>
                  <a:rPr kumimoji="1" lang="zh-CN" altLang="en-US" sz="2800" b="1" dirty="0">
                    <a:latin typeface="Times New Roman" pitchFamily="18" charset="0"/>
                  </a:rPr>
                  <a:t>。</a:t>
                </a:r>
                <a:endParaRPr kumimoji="1" lang="en-US" altLang="zh-CN" sz="28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 Box 3">
                <a:extLst>
                  <a:ext uri="{FF2B5EF4-FFF2-40B4-BE49-F238E27FC236}">
                    <a16:creationId xmlns:a16="http://schemas.microsoft.com/office/drawing/2014/main" id="{6221BE6C-FC9A-4C51-ACDF-F7FF89B2B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217521"/>
                <a:ext cx="10884246" cy="559897"/>
              </a:xfrm>
              <a:prstGeom prst="rect">
                <a:avLst/>
              </a:prstGeom>
              <a:blipFill>
                <a:blip r:embed="rId7"/>
                <a:stretch>
                  <a:fillRect l="-1176" t="-8696" b="-260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">
                <a:extLst>
                  <a:ext uri="{FF2B5EF4-FFF2-40B4-BE49-F238E27FC236}">
                    <a16:creationId xmlns:a16="http://schemas.microsoft.com/office/drawing/2014/main" id="{DE34A498-EE60-41C8-B01F-54C2E5A74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3356641"/>
                <a:ext cx="10884246" cy="15940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Times New Roman" pitchFamily="18" charset="0"/>
                  </a:rPr>
                  <a:t>        如果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/>
                        <a:ea typeface="黑体" pitchFamily="2" charset="-122"/>
                      </a:rPr>
                      <m:t>𝑿</m:t>
                    </m:r>
                    <m:r>
                      <a:rPr kumimoji="1" lang="en-US" altLang="zh-CN" sz="2800" b="1" i="1"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kumimoji="1" lang="zh-CN" altLang="en-US" sz="2800" b="1" dirty="0">
                    <a:latin typeface="Times New Roman" pitchFamily="18" charset="0"/>
                  </a:rPr>
                  <a:t>是离散型随机变量，则其概率分布叫做</a:t>
                </a:r>
                <a:r>
                  <a:rPr kumimoji="1" lang="zh-CN" altLang="en-US" sz="2800" b="1" dirty="0">
                    <a:solidFill>
                      <a:srgbClr val="0000FF"/>
                    </a:solidFill>
                    <a:latin typeface="Times New Roman" pitchFamily="18" charset="0"/>
                  </a:rPr>
                  <a:t>离散型总体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黑体" pitchFamily="2" charset="-122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FF"/>
                    </a:solidFill>
                    <a:latin typeface="Times New Roman" pitchFamily="18" charset="0"/>
                  </a:rPr>
                  <a:t>的概率分布</a:t>
                </a:r>
                <a:r>
                  <a:rPr kumimoji="1" lang="zh-CN" altLang="en-US" sz="2800" b="1" dirty="0">
                    <a:latin typeface="Times New Roman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/>
                        <a:ea typeface="黑体" pitchFamily="2" charset="-122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latin typeface="Times New Roman" pitchFamily="18" charset="0"/>
                  </a:rPr>
                  <a:t>是连续型随机变量，则其概率密度叫做</a:t>
                </a:r>
                <a:r>
                  <a:rPr kumimoji="1" lang="zh-CN" altLang="en-US" sz="2800" b="1" dirty="0">
                    <a:solidFill>
                      <a:srgbClr val="0000FF"/>
                    </a:solidFill>
                    <a:latin typeface="Times New Roman" pitchFamily="18" charset="0"/>
                  </a:rPr>
                  <a:t>连续型总体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黑体" pitchFamily="2" charset="-122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FF"/>
                    </a:solidFill>
                    <a:latin typeface="Times New Roman" pitchFamily="18" charset="0"/>
                  </a:rPr>
                  <a:t>的概率密度；</a:t>
                </a:r>
                <a:r>
                  <a:rPr kumimoji="1" lang="zh-CN" altLang="en-US" sz="2800" b="1" dirty="0">
                    <a:latin typeface="Times New Roman" pitchFamily="18" charset="0"/>
                  </a:rPr>
                  <a:t>并将它们和总体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/>
                        <a:ea typeface="黑体" pitchFamily="2" charset="-122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latin typeface="Times New Roman" pitchFamily="18" charset="0"/>
                  </a:rPr>
                  <a:t>的分布函数统称为</a:t>
                </a:r>
                <a:r>
                  <a:rPr kumimoji="1" lang="zh-CN" altLang="en-US" sz="2800" b="1" dirty="0">
                    <a:solidFill>
                      <a:srgbClr val="0000FF"/>
                    </a:solidFill>
                    <a:latin typeface="Times New Roman" pitchFamily="18" charset="0"/>
                  </a:rPr>
                  <a:t>总体的分布</a:t>
                </a:r>
                <a:r>
                  <a:rPr kumimoji="1" lang="zh-CN" altLang="en-US" sz="2800" b="1" dirty="0">
                    <a:latin typeface="Times New Roman" pitchFamily="18" charset="0"/>
                  </a:rPr>
                  <a:t>。</a:t>
                </a:r>
                <a:endParaRPr kumimoji="1" lang="en-US" altLang="zh-CN" sz="28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 Box 3">
                <a:extLst>
                  <a:ext uri="{FF2B5EF4-FFF2-40B4-BE49-F238E27FC236}">
                    <a16:creationId xmlns:a16="http://schemas.microsoft.com/office/drawing/2014/main" id="{DE34A498-EE60-41C8-B01F-54C2E5A74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356641"/>
                <a:ext cx="10884246" cy="1594026"/>
              </a:xfrm>
              <a:prstGeom prst="rect">
                <a:avLst/>
              </a:prstGeom>
              <a:blipFill>
                <a:blip r:embed="rId8"/>
                <a:stretch>
                  <a:fillRect l="-1176" t="-3065" r="-56" b="-88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31">
            <a:extLst>
              <a:ext uri="{FF2B5EF4-FFF2-40B4-BE49-F238E27FC236}">
                <a16:creationId xmlns:a16="http://schemas.microsoft.com/office/drawing/2014/main" id="{CB462425-AB5C-4D8C-A3E7-091A4FEE85A3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993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简单随机样本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4728A83-8591-48AA-BBBC-EB2CE8A79026}"/>
              </a:ext>
            </a:extLst>
          </p:cNvPr>
          <p:cNvSpPr txBox="1">
            <a:spLocks noChangeArrowheads="1"/>
          </p:cNvSpPr>
          <p:nvPr/>
        </p:nvSpPr>
        <p:spPr>
          <a:xfrm>
            <a:off x="2075035" y="861902"/>
            <a:ext cx="7548563" cy="77162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/>
              <a:t>二、简单随机样本</a:t>
            </a:r>
            <a:endParaRPr lang="zh-CN" altLang="en-US" b="1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5AE191C-0F51-4F44-A78E-122C77FD3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919" y="1779477"/>
            <a:ext cx="3748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1. 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样本的定义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8551965A-CE7C-48E6-8E14-BCE1C7CBD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656" y="2412889"/>
            <a:ext cx="10312126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    从总体中抽取的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待测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个体组成的集合称为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样本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.样本所包含的个体数目称为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样本容量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F2B44133-9E60-4D11-9EB4-7F7E828EE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571458"/>
              </p:ext>
            </p:extLst>
          </p:nvPr>
        </p:nvGraphicFramePr>
        <p:xfrm>
          <a:off x="1054646" y="3595688"/>
          <a:ext cx="942975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12920" imgH="482400" progId="Equation.DSMT4">
                  <p:embed/>
                </p:oleObj>
              </mc:Choice>
              <mc:Fallback>
                <p:oleObj name="Equation" r:id="rId3" imgW="4012920" imgH="482400" progId="Equation.DSMT4">
                  <p:embed/>
                  <p:pic>
                    <p:nvPicPr>
                      <p:cNvPr id="82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646" y="3595688"/>
                        <a:ext cx="942975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6BC642B5-08BE-41F3-B73A-6287EA8E5F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883476"/>
              </p:ext>
            </p:extLst>
          </p:nvPr>
        </p:nvGraphicFramePr>
        <p:xfrm>
          <a:off x="1054844" y="4865626"/>
          <a:ext cx="6984578" cy="579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755800" imgH="228600" progId="Equation.3">
                  <p:embed/>
                </p:oleObj>
              </mc:Choice>
              <mc:Fallback>
                <p:oleObj name="公式" r:id="rId5" imgW="2755800" imgH="228600" progId="Equation.3">
                  <p:embed/>
                  <p:pic>
                    <p:nvPicPr>
                      <p:cNvPr id="82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844" y="4865626"/>
                        <a:ext cx="6984578" cy="579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1">
            <a:extLst>
              <a:ext uri="{FF2B5EF4-FFF2-40B4-BE49-F238E27FC236}">
                <a16:creationId xmlns:a16="http://schemas.microsoft.com/office/drawing/2014/main" id="{1835F9C6-6931-4313-A4B9-5FD4BD6B2F08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4179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简单随机样本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3EEF0FA-B4EA-4F3B-8F83-98AEC426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42" y="2440133"/>
            <a:ext cx="11058872" cy="55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       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简单随机样本</a:t>
            </a:r>
            <a:r>
              <a:rPr kumimoji="1" lang="zh-CN" altLang="en-US" sz="2800" b="1" dirty="0">
                <a:latin typeface="Times New Roman" pitchFamily="18" charset="0"/>
              </a:rPr>
              <a:t>：凡是满足以下两个条件的样本称为简单随机样本：                       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C26670F-D9C6-48DD-8392-36278AA4DF62}"/>
              </a:ext>
            </a:extLst>
          </p:cNvPr>
          <p:cNvGrpSpPr/>
          <p:nvPr/>
        </p:nvGrpSpPr>
        <p:grpSpPr>
          <a:xfrm>
            <a:off x="1287710" y="3212976"/>
            <a:ext cx="6215062" cy="545890"/>
            <a:chOff x="1287710" y="3212976"/>
            <a:chExt cx="6215062" cy="545890"/>
          </a:xfrm>
        </p:grpSpPr>
        <p:graphicFrame>
          <p:nvGraphicFramePr>
            <p:cNvPr id="7" name="Object 3">
              <a:extLst>
                <a:ext uri="{FF2B5EF4-FFF2-40B4-BE49-F238E27FC236}">
                  <a16:creationId xmlns:a16="http://schemas.microsoft.com/office/drawing/2014/main" id="{8708A05C-6965-4FED-A080-F9AE5E42B5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5792485"/>
                </p:ext>
              </p:extLst>
            </p:nvPr>
          </p:nvGraphicFramePr>
          <p:xfrm>
            <a:off x="3136447" y="3254866"/>
            <a:ext cx="1762331" cy="50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25500" imgH="228600" progId="Equation.DSMT4">
                    <p:embed/>
                  </p:oleObj>
                </mc:Choice>
                <mc:Fallback>
                  <p:oleObj name="Equation" r:id="rId3" imgW="825500" imgH="228600" progId="Equation.DSMT4">
                    <p:embed/>
                    <p:pic>
                      <p:nvPicPr>
                        <p:cNvPr id="1741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447" y="3254866"/>
                          <a:ext cx="1762331" cy="50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1CDD6986-41C8-497B-89FD-7D764752E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710" y="3212976"/>
              <a:ext cx="2166937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latin typeface="Times New Roman" pitchFamily="18" charset="0"/>
                </a:rPr>
                <a:t>⑴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独立性</a:t>
              </a:r>
              <a:r>
                <a:rPr kumimoji="1" lang="zh-CN" altLang="en-US" sz="2800" b="1" dirty="0">
                  <a:latin typeface="Times New Roman" pitchFamily="18" charset="0"/>
                </a:rPr>
                <a:t> ：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A33B039C-4B29-4688-B16E-1495480D8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910" y="3212976"/>
              <a:ext cx="2709862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itchFamily="18" charset="0"/>
                </a:rPr>
                <a:t>是相互独立的；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D729735-8A9C-4D8E-AE36-B1730B883A0C}"/>
              </a:ext>
            </a:extLst>
          </p:cNvPr>
          <p:cNvGrpSpPr/>
          <p:nvPr/>
        </p:nvGrpSpPr>
        <p:grpSpPr>
          <a:xfrm>
            <a:off x="1287710" y="3830563"/>
            <a:ext cx="9992072" cy="630197"/>
            <a:chOff x="1287710" y="3830563"/>
            <a:chExt cx="9992072" cy="630197"/>
          </a:xfrm>
        </p:grpSpPr>
        <p:graphicFrame>
          <p:nvGraphicFramePr>
            <p:cNvPr id="8" name="Object 4">
              <a:extLst>
                <a:ext uri="{FF2B5EF4-FFF2-40B4-BE49-F238E27FC236}">
                  <a16:creationId xmlns:a16="http://schemas.microsoft.com/office/drawing/2014/main" id="{0EE83369-1A7C-4751-A9D9-1696325FCA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1587588"/>
                </p:ext>
              </p:extLst>
            </p:nvPr>
          </p:nvGraphicFramePr>
          <p:xfrm>
            <a:off x="4799062" y="3897198"/>
            <a:ext cx="2133600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016000" imgH="228600" progId="Equation.3">
                    <p:embed/>
                  </p:oleObj>
                </mc:Choice>
                <mc:Fallback>
                  <p:oleObj name="Equation" r:id="rId5" imgW="1016000" imgH="228600" progId="Equation.3">
                    <p:embed/>
                    <p:pic>
                      <p:nvPicPr>
                        <p:cNvPr id="1741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9062" y="3897198"/>
                          <a:ext cx="2133600" cy="563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61EEDF10-C8BF-444F-B299-C222F927F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710" y="3830563"/>
              <a:ext cx="9992072" cy="556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ts val="4000"/>
                </a:lnSpc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</a:rPr>
                <a:t>⑵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代表性</a:t>
              </a:r>
              <a:r>
                <a:rPr kumimoji="1" lang="zh-CN" altLang="en-US" sz="2800" b="1" dirty="0">
                  <a:latin typeface="Times New Roman" pitchFamily="18" charset="0"/>
                </a:rPr>
                <a:t> ：每个分量                         都与总体具有相同的分布</a:t>
              </a:r>
              <a:r>
                <a:rPr kumimoji="1" lang="en-US" altLang="zh-CN" sz="2800" b="1" dirty="0">
                  <a:latin typeface="Times New Roman" pitchFamily="18" charset="0"/>
                </a:rPr>
                <a:t>.     </a:t>
              </a:r>
            </a:p>
          </p:txBody>
        </p:sp>
      </p:grpSp>
      <p:sp>
        <p:nvSpPr>
          <p:cNvPr id="12" name="Rectangle 12">
            <a:extLst>
              <a:ext uri="{FF2B5EF4-FFF2-40B4-BE49-F238E27FC236}">
                <a16:creationId xmlns:a16="http://schemas.microsoft.com/office/drawing/2014/main" id="{F41D3179-7CDF-4CB8-A1F6-767F8FFF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42" y="1685121"/>
            <a:ext cx="447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样本通常指简单随机样本。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2B9128D1-779D-4978-9D6D-3E9C7A6E5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467" y="1021273"/>
            <a:ext cx="5476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2. 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简单随机样本的定义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22841FFC-8F81-43B8-9A57-6B68C00D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037" y="4653136"/>
            <a:ext cx="5881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3. 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简单随机抽样的定义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7F5BC14B-91A1-4B0F-B342-8E6BD768B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74" y="5430167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获得简单随机样本的抽样方法称为简单随机抽样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19" name="TextBox 131">
            <a:extLst>
              <a:ext uri="{FF2B5EF4-FFF2-40B4-BE49-F238E27FC236}">
                <a16:creationId xmlns:a16="http://schemas.microsoft.com/office/drawing/2014/main" id="{A6A1C1DA-8DC9-4E35-B816-FB181259EE0F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472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2" grpId="0" autoUpdateAnimBg="0"/>
      <p:bldP spid="14" grpId="0"/>
      <p:bldP spid="1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简单随机样本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03E160FF-CFFF-462E-91F2-A73B3FEAF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52736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根据定义得:</a:t>
            </a:r>
          </a:p>
        </p:txBody>
      </p:sp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816FF864-072A-40AC-817B-792DA8C1E7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229365"/>
              </p:ext>
            </p:extLst>
          </p:nvPr>
        </p:nvGraphicFramePr>
        <p:xfrm>
          <a:off x="3048000" y="1114649"/>
          <a:ext cx="543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435280" imgH="444240" progId="Equation.3">
                  <p:embed/>
                </p:oleObj>
              </mc:Choice>
              <mc:Fallback>
                <p:oleObj name="Equation" r:id="rId3" imgW="5435280" imgH="444240" progId="Equation.3">
                  <p:embed/>
                  <p:pic>
                    <p:nvPicPr>
                      <p:cNvPr id="92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14649"/>
                        <a:ext cx="543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>
            <a:extLst>
              <a:ext uri="{FF2B5EF4-FFF2-40B4-BE49-F238E27FC236}">
                <a16:creationId xmlns:a16="http://schemas.microsoft.com/office/drawing/2014/main" id="{8D3AE541-51B9-4CDC-9688-7F698A85A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718724"/>
              </p:ext>
            </p:extLst>
          </p:nvPr>
        </p:nvGraphicFramePr>
        <p:xfrm>
          <a:off x="914400" y="1814736"/>
          <a:ext cx="563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638680" imgH="444240" progId="Equation.3">
                  <p:embed/>
                </p:oleObj>
              </mc:Choice>
              <mc:Fallback>
                <p:oleObj name="Equation" r:id="rId5" imgW="5638680" imgH="444240" progId="Equation.3">
                  <p:embed/>
                  <p:pic>
                    <p:nvPicPr>
                      <p:cNvPr id="92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14736"/>
                        <a:ext cx="563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>
            <a:extLst>
              <a:ext uri="{FF2B5EF4-FFF2-40B4-BE49-F238E27FC236}">
                <a16:creationId xmlns:a16="http://schemas.microsoft.com/office/drawing/2014/main" id="{F300932C-FBF2-4538-A910-7C2623EA2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880993"/>
              </p:ext>
            </p:extLst>
          </p:nvPr>
        </p:nvGraphicFramePr>
        <p:xfrm>
          <a:off x="2209800" y="2195736"/>
          <a:ext cx="4864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63960" imgH="952200" progId="Equation.3">
                  <p:embed/>
                </p:oleObj>
              </mc:Choice>
              <mc:Fallback>
                <p:oleObj name="Equation" r:id="rId7" imgW="4863960" imgH="952200" progId="Equation.3">
                  <p:embed/>
                  <p:pic>
                    <p:nvPicPr>
                      <p:cNvPr id="92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95736"/>
                        <a:ext cx="4864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id="{37FFCD16-8175-495B-817C-D73B1FCEB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311273"/>
              </p:ext>
            </p:extLst>
          </p:nvPr>
        </p:nvGraphicFramePr>
        <p:xfrm>
          <a:off x="889000" y="3641948"/>
          <a:ext cx="375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759120" imgH="444240" progId="Equation.3">
                  <p:embed/>
                </p:oleObj>
              </mc:Choice>
              <mc:Fallback>
                <p:oleObj name="Equation" r:id="rId9" imgW="3759120" imgH="444240" progId="Equation.3">
                  <p:embed/>
                  <p:pic>
                    <p:nvPicPr>
                      <p:cNvPr id="9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641948"/>
                        <a:ext cx="375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>
            <a:extLst>
              <a:ext uri="{FF2B5EF4-FFF2-40B4-BE49-F238E27FC236}">
                <a16:creationId xmlns:a16="http://schemas.microsoft.com/office/drawing/2014/main" id="{4EC7C1D2-212A-44F8-92B6-FA517370C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289355"/>
              </p:ext>
            </p:extLst>
          </p:nvPr>
        </p:nvGraphicFramePr>
        <p:xfrm>
          <a:off x="914400" y="4251548"/>
          <a:ext cx="563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638680" imgH="457200" progId="Equation.3">
                  <p:embed/>
                </p:oleObj>
              </mc:Choice>
              <mc:Fallback>
                <p:oleObj name="Equation" r:id="rId11" imgW="5638680" imgH="457200" progId="Equation.3">
                  <p:embed/>
                  <p:pic>
                    <p:nvPicPr>
                      <p:cNvPr id="92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51548"/>
                        <a:ext cx="563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>
            <a:extLst>
              <a:ext uri="{FF2B5EF4-FFF2-40B4-BE49-F238E27FC236}">
                <a16:creationId xmlns:a16="http://schemas.microsoft.com/office/drawing/2014/main" id="{68FB45DE-979D-4878-8F9E-C5C1864C6E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84471"/>
              </p:ext>
            </p:extLst>
          </p:nvPr>
        </p:nvGraphicFramePr>
        <p:xfrm>
          <a:off x="2305050" y="4708748"/>
          <a:ext cx="4826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825800" imgH="952200" progId="Equation.3">
                  <p:embed/>
                </p:oleObj>
              </mc:Choice>
              <mc:Fallback>
                <p:oleObj name="Equation" r:id="rId13" imgW="4825800" imgH="952200" progId="Equation.3">
                  <p:embed/>
                  <p:pic>
                    <p:nvPicPr>
                      <p:cNvPr id="92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4708748"/>
                        <a:ext cx="4826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1">
            <a:extLst>
              <a:ext uri="{FF2B5EF4-FFF2-40B4-BE49-F238E27FC236}">
                <a16:creationId xmlns:a16="http://schemas.microsoft.com/office/drawing/2014/main" id="{6AC0CADC-7069-490C-8800-CBB73E0BB447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719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简单随机样本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A61FF49-B46F-490B-83B4-8668EC4C5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313748"/>
              </p:ext>
            </p:extLst>
          </p:nvPr>
        </p:nvGraphicFramePr>
        <p:xfrm>
          <a:off x="620714" y="998538"/>
          <a:ext cx="108585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8720" imgH="482400" progId="Equation.DSMT4">
                  <p:embed/>
                </p:oleObj>
              </mc:Choice>
              <mc:Fallback>
                <p:oleObj name="Equation" r:id="rId3" imgW="4698720" imgH="48240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4" y="998538"/>
                        <a:ext cx="1085850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E7B3FE40-8230-43E2-8F29-9BC49BE83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98" y="24668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8" name="Object 13">
            <a:extLst>
              <a:ext uri="{FF2B5EF4-FFF2-40B4-BE49-F238E27FC236}">
                <a16:creationId xmlns:a16="http://schemas.microsoft.com/office/drawing/2014/main" id="{E2BE1BDE-FE84-478C-86EE-F93F7D751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49846"/>
              </p:ext>
            </p:extLst>
          </p:nvPr>
        </p:nvGraphicFramePr>
        <p:xfrm>
          <a:off x="1248073" y="2529581"/>
          <a:ext cx="358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81280" imgH="444240" progId="Equation.3">
                  <p:embed/>
                </p:oleObj>
              </mc:Choice>
              <mc:Fallback>
                <p:oleObj name="Equation" r:id="rId5" imgW="3581280" imgH="444240" progId="Equation.3">
                  <p:embed/>
                  <p:pic>
                    <p:nvPicPr>
                      <p:cNvPr id="184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073" y="2529581"/>
                        <a:ext cx="358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>
            <a:extLst>
              <a:ext uri="{FF2B5EF4-FFF2-40B4-BE49-F238E27FC236}">
                <a16:creationId xmlns:a16="http://schemas.microsoft.com/office/drawing/2014/main" id="{23974619-59AA-4CA4-8A06-2614EA77E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58892"/>
              </p:ext>
            </p:extLst>
          </p:nvPr>
        </p:nvGraphicFramePr>
        <p:xfrm>
          <a:off x="4511030" y="2241808"/>
          <a:ext cx="3403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03440" imgH="1028520" progId="Equation.3">
                  <p:embed/>
                </p:oleObj>
              </mc:Choice>
              <mc:Fallback>
                <p:oleObj name="Equation" r:id="rId7" imgW="3403440" imgH="1028520" progId="Equation.3">
                  <p:embed/>
                  <p:pic>
                    <p:nvPicPr>
                      <p:cNvPr id="184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30" y="2241808"/>
                        <a:ext cx="3403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2F0A8931-DC36-444D-88D5-FD24379F8A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108406"/>
              </p:ext>
            </p:extLst>
          </p:nvPr>
        </p:nvGraphicFramePr>
        <p:xfrm>
          <a:off x="671811" y="3416548"/>
          <a:ext cx="816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165880" imgH="444240" progId="Equation.3">
                  <p:embed/>
                </p:oleObj>
              </mc:Choice>
              <mc:Fallback>
                <p:oleObj name="Equation" r:id="rId9" imgW="8165880" imgH="444240" progId="Equation.3">
                  <p:embed/>
                  <p:pic>
                    <p:nvPicPr>
                      <p:cNvPr id="184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11" y="3416548"/>
                        <a:ext cx="816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>
            <a:extLst>
              <a:ext uri="{FF2B5EF4-FFF2-40B4-BE49-F238E27FC236}">
                <a16:creationId xmlns:a16="http://schemas.microsoft.com/office/drawing/2014/main" id="{B4B0DBF7-128E-4F28-B8DB-54404A59C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558123"/>
              </p:ext>
            </p:extLst>
          </p:nvPr>
        </p:nvGraphicFramePr>
        <p:xfrm>
          <a:off x="679748" y="4051920"/>
          <a:ext cx="574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740200" imgH="457200" progId="Equation.3">
                  <p:embed/>
                </p:oleObj>
              </mc:Choice>
              <mc:Fallback>
                <p:oleObj name="Equation" r:id="rId11" imgW="5740200" imgH="457200" progId="Equation.3">
                  <p:embed/>
                  <p:pic>
                    <p:nvPicPr>
                      <p:cNvPr id="184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48" y="4051920"/>
                        <a:ext cx="574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>
            <a:extLst>
              <a:ext uri="{FF2B5EF4-FFF2-40B4-BE49-F238E27FC236}">
                <a16:creationId xmlns:a16="http://schemas.microsoft.com/office/drawing/2014/main" id="{2F909EF7-E32B-4B9C-ABE1-E44CF5956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289807"/>
              </p:ext>
            </p:extLst>
          </p:nvPr>
        </p:nvGraphicFramePr>
        <p:xfrm>
          <a:off x="622598" y="4942929"/>
          <a:ext cx="457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0" imgH="952200" progId="Equation.3">
                  <p:embed/>
                </p:oleObj>
              </mc:Choice>
              <mc:Fallback>
                <p:oleObj name="Equation" r:id="rId13" imgW="4572000" imgH="952200" progId="Equation.3">
                  <p:embed/>
                  <p:pic>
                    <p:nvPicPr>
                      <p:cNvPr id="184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98" y="4942929"/>
                        <a:ext cx="4572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>
            <a:extLst>
              <a:ext uri="{FF2B5EF4-FFF2-40B4-BE49-F238E27FC236}">
                <a16:creationId xmlns:a16="http://schemas.microsoft.com/office/drawing/2014/main" id="{54D8CEC0-9BD2-454E-A0B4-3BF2D8B4E1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376996"/>
              </p:ext>
            </p:extLst>
          </p:nvPr>
        </p:nvGraphicFramePr>
        <p:xfrm>
          <a:off x="4902498" y="4704804"/>
          <a:ext cx="31877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187440" imgH="1460160" progId="Equation.3">
                  <p:embed/>
                </p:oleObj>
              </mc:Choice>
              <mc:Fallback>
                <p:oleObj name="Equation" r:id="rId15" imgW="3187440" imgH="1460160" progId="Equation.3">
                  <p:embed/>
                  <p:pic>
                    <p:nvPicPr>
                      <p:cNvPr id="184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498" y="4704804"/>
                        <a:ext cx="31877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">
            <a:extLst>
              <a:ext uri="{FF2B5EF4-FFF2-40B4-BE49-F238E27FC236}">
                <a16:creationId xmlns:a16="http://schemas.microsoft.com/office/drawing/2014/main" id="{5915475B-3224-4C93-AD93-3F9E64C12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32" y="977925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16" name="TextBox 131">
            <a:extLst>
              <a:ext uri="{FF2B5EF4-FFF2-40B4-BE49-F238E27FC236}">
                <a16:creationId xmlns:a16="http://schemas.microsoft.com/office/drawing/2014/main" id="{625303B7-5A4E-477E-AE65-AB9F1CB42654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630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576</Words>
  <Application>Microsoft Office PowerPoint</Application>
  <PresentationFormat>自定义</PresentationFormat>
  <Paragraphs>75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 Unicode MS</vt:lpstr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user</cp:lastModifiedBy>
  <cp:revision>15</cp:revision>
  <cp:lastPrinted>2021-11-27T02:21:07Z</cp:lastPrinted>
  <dcterms:created xsi:type="dcterms:W3CDTF">2016-05-19T10:28:42Z</dcterms:created>
  <dcterms:modified xsi:type="dcterms:W3CDTF">2023-04-29T06:09:44Z</dcterms:modified>
  <cp:category> </cp:category>
  <cp:contentStatus> </cp:contentStatus>
  <cp:version>1</cp:version>
</cp:coreProperties>
</file>