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5" r:id="rId2"/>
    <p:sldId id="303" r:id="rId3"/>
    <p:sldId id="358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</p:sldIdLst>
  <p:sldSz cx="12190413" cy="6858000"/>
  <p:notesSz cx="6797675" cy="992822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110" d="100"/>
          <a:sy n="110" d="100"/>
        </p:scale>
        <p:origin x="594" y="102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46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380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591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33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54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01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045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8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21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2.png"/><Relationship Id="rId18" Type="http://schemas.openxmlformats.org/officeDocument/2006/relationships/image" Target="../media/image10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9.w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70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6.jpg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-25474" y="2564859"/>
            <a:ext cx="77306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36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第二节    直方图与样本分布函数</a:t>
            </a:r>
            <a:endParaRPr lang="en-US" altLang="zh-CN" sz="36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659310" y="3484579"/>
            <a:ext cx="6372000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样本分布函数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3247915-8A9F-40BC-A5D2-AF4403257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154594"/>
              </p:ext>
            </p:extLst>
          </p:nvPr>
        </p:nvGraphicFramePr>
        <p:xfrm>
          <a:off x="4993878" y="3881508"/>
          <a:ext cx="6425771" cy="2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591240" imgH="2070000" progId="Equation.DSMT4">
                  <p:embed/>
                </p:oleObj>
              </mc:Choice>
              <mc:Fallback>
                <p:oleObj name="Equation" r:id="rId3" imgW="6591240" imgH="2070000" progId="Equation.DSMT4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878" y="3881508"/>
                        <a:ext cx="6425771" cy="2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7E705277-224F-4ECE-BF40-EC4291F00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041" y="795065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charset="-122"/>
                <a:ea typeface="楷体_GB2312" charset="-122"/>
              </a:rPr>
              <a:t>二、样本分布函数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64DCEA3-E158-4FDC-83FB-7D67DA9A0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628" y="1363036"/>
                <a:ext cx="11273631" cy="1292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    </a:t>
                </a:r>
                <a:r>
                  <a:rPr lang="zh-CN" altLang="zh-CN" sz="2600" b="1" dirty="0">
                    <a:solidFill>
                      <a:schemeClr val="accent6"/>
                    </a:solidFill>
                    <a:latin typeface="楷体_GB2312"/>
                    <a:ea typeface="楷体_GB2312"/>
                    <a:cs typeface="楷体_GB2312"/>
                  </a:rPr>
                  <a:t>定义</a:t>
                </a: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  设总体</a:t>
                </a:r>
                <a:r>
                  <a:rPr lang="zh-CN" altLang="zh-CN" sz="2600" b="1" i="1" dirty="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X</a:t>
                </a: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的分布函数</a:t>
                </a:r>
                <a:r>
                  <a:rPr lang="zh-CN" altLang="en-US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𝑭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(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𝒙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)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，从总体</a:t>
                </a:r>
                <a:r>
                  <a:rPr lang="zh-CN" altLang="zh-CN" sz="2600" b="1" i="1" dirty="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楷体_GB2312"/>
                  </a:rPr>
                  <a:t>X</a:t>
                </a: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中抽取容量为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𝒏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的样本，样本观测值为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𝟏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𝟐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相同的观测值可重复出现），假设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𝒏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个观测值中有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𝒌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个不相同的值，按由小到大顺序依次记为</a:t>
                </a:r>
              </a:p>
            </p:txBody>
          </p:sp>
        </mc:Choice>
        <mc:Fallback xmlns=""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964DCEA3-E158-4FDC-83FB-7D67DA9A0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628" y="1363036"/>
                <a:ext cx="11273631" cy="1292662"/>
              </a:xfrm>
              <a:prstGeom prst="rect">
                <a:avLst/>
              </a:prstGeom>
              <a:blipFill>
                <a:blip r:embed="rId6"/>
                <a:stretch>
                  <a:fillRect l="-973" t="-4717" b="-108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14">
            <a:extLst>
              <a:ext uri="{FF2B5EF4-FFF2-40B4-BE49-F238E27FC236}">
                <a16:creationId xmlns:a16="http://schemas.microsoft.com/office/drawing/2014/main" id="{823A02DC-5FBE-4E23-A1CE-733A130C8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394122"/>
              </p:ext>
            </p:extLst>
          </p:nvPr>
        </p:nvGraphicFramePr>
        <p:xfrm>
          <a:off x="3172891" y="2616027"/>
          <a:ext cx="354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541763" imgH="520474" progId="Equation.DSMT4">
                  <p:embed/>
                </p:oleObj>
              </mc:Choice>
              <mc:Fallback>
                <p:oleObj r:id="rId7" imgW="3541763" imgH="520474" progId="Equation.DSMT4">
                  <p:embed/>
                  <p:pic>
                    <p:nvPicPr>
                      <p:cNvPr id="112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2891" y="2616027"/>
                        <a:ext cx="354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6">
                <a:extLst>
                  <a:ext uri="{FF2B5EF4-FFF2-40B4-BE49-F238E27FC236}">
                    <a16:creationId xmlns:a16="http://schemas.microsoft.com/office/drawing/2014/main" id="{7C615CC2-729A-44C1-A108-BD21298BF9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628" y="3153305"/>
                <a:ext cx="6700745" cy="5309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(</m:t>
                        </m:r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出现的频数为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𝒏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出现的频率为</a:t>
                </a:r>
              </a:p>
            </p:txBody>
          </p:sp>
        </mc:Choice>
        <mc:Fallback xmlns="">
          <p:sp>
            <p:nvSpPr>
              <p:cNvPr id="18" name="Text Box 16">
                <a:extLst>
                  <a:ext uri="{FF2B5EF4-FFF2-40B4-BE49-F238E27FC236}">
                    <a16:creationId xmlns:a16="http://schemas.microsoft.com/office/drawing/2014/main" id="{7C615CC2-729A-44C1-A108-BD21298BF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628" y="3153305"/>
                <a:ext cx="6700745" cy="530915"/>
              </a:xfrm>
              <a:prstGeom prst="rect">
                <a:avLst/>
              </a:prstGeom>
              <a:blipFill>
                <a:blip r:embed="rId9"/>
                <a:stretch>
                  <a:fillRect l="-1636" t="-10345" b="-2183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Object 20">
            <a:extLst>
              <a:ext uri="{FF2B5EF4-FFF2-40B4-BE49-F238E27FC236}">
                <a16:creationId xmlns:a16="http://schemas.microsoft.com/office/drawing/2014/main" id="{7C360C34-6B44-4928-AEAD-6C36E4E3FB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225591"/>
              </p:ext>
            </p:extLst>
          </p:nvPr>
        </p:nvGraphicFramePr>
        <p:xfrm>
          <a:off x="7142906" y="2999097"/>
          <a:ext cx="2552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552700" imgH="787400" progId="Equation.DSMT4">
                  <p:embed/>
                </p:oleObj>
              </mc:Choice>
              <mc:Fallback>
                <p:oleObj r:id="rId10" imgW="2552700" imgH="787400" progId="Equation.DSMT4">
                  <p:embed/>
                  <p:pic>
                    <p:nvPicPr>
                      <p:cNvPr id="112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906" y="2999097"/>
                        <a:ext cx="25527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1">
            <a:extLst>
              <a:ext uri="{FF2B5EF4-FFF2-40B4-BE49-F238E27FC236}">
                <a16:creationId xmlns:a16="http://schemas.microsoft.com/office/drawing/2014/main" id="{774F5AC5-42CC-4E9B-AA46-0FDA7E3D98F1}"/>
              </a:ext>
            </a:extLst>
          </p:cNvPr>
          <p:cNvGrpSpPr>
            <a:grpSpLocks/>
          </p:cNvGrpSpPr>
          <p:nvPr/>
        </p:nvGrpSpPr>
        <p:grpSpPr bwMode="auto">
          <a:xfrm>
            <a:off x="678033" y="4514735"/>
            <a:ext cx="3394080" cy="757238"/>
            <a:chOff x="0" y="-24"/>
            <a:chExt cx="2138" cy="477"/>
          </a:xfrm>
        </p:grpSpPr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AD26657B-E8B8-4D23-8A1C-AB44E316D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46"/>
              <a:ext cx="74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显然有</a:t>
              </a:r>
            </a:p>
          </p:txBody>
        </p:sp>
        <p:graphicFrame>
          <p:nvGraphicFramePr>
            <p:cNvPr id="25" name="Object 23">
              <a:extLst>
                <a:ext uri="{FF2B5EF4-FFF2-40B4-BE49-F238E27FC236}">
                  <a16:creationId xmlns:a16="http://schemas.microsoft.com/office/drawing/2014/main" id="{C186D1E4-5114-444D-9078-2948697A7E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0596994"/>
                </p:ext>
              </p:extLst>
            </p:nvPr>
          </p:nvGraphicFramePr>
          <p:xfrm>
            <a:off x="743" y="-24"/>
            <a:ext cx="1395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488120" imgH="850531" progId="Equation.DSMT4">
                    <p:embed/>
                  </p:oleObj>
                </mc:Choice>
                <mc:Fallback>
                  <p:oleObj r:id="rId12" imgW="2488120" imgH="850531" progId="Equation.DSMT4">
                    <p:embed/>
                    <p:pic>
                      <p:nvPicPr>
                        <p:cNvPr id="1434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" y="-24"/>
                          <a:ext cx="1395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Rectangle 24">
            <a:extLst>
              <a:ext uri="{FF2B5EF4-FFF2-40B4-BE49-F238E27FC236}">
                <a16:creationId xmlns:a16="http://schemas.microsoft.com/office/drawing/2014/main" id="{67B79E2D-5CFF-4AFB-9FCA-75398D1E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28" y="5847875"/>
            <a:ext cx="4368800" cy="526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为总体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</a:t>
            </a:r>
            <a:r>
              <a:rPr lang="zh-CN" altLang="zh-CN" sz="2600" b="1" dirty="0">
                <a:solidFill>
                  <a:schemeClr val="accent6"/>
                </a:solidFill>
                <a:latin typeface="楷体_GB2312"/>
                <a:ea typeface="楷体_GB2312"/>
                <a:cs typeface="楷体_GB2312"/>
              </a:rPr>
              <a:t>样本分布函数．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6980F7-7C7F-41BD-A6D3-4B15EC859352}"/>
              </a:ext>
            </a:extLst>
          </p:cNvPr>
          <p:cNvSpPr/>
          <p:nvPr/>
        </p:nvSpPr>
        <p:spPr>
          <a:xfrm>
            <a:off x="4200278" y="4640266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则称</a:t>
            </a:r>
            <a:endParaRPr lang="zh-CN" altLang="en-US" sz="2600" dirty="0"/>
          </a:p>
        </p:txBody>
      </p:sp>
      <p:sp>
        <p:nvSpPr>
          <p:cNvPr id="19" name="TextBox 131">
            <a:extLst>
              <a:ext uri="{FF2B5EF4-FFF2-40B4-BE49-F238E27FC236}">
                <a16:creationId xmlns:a16="http://schemas.microsoft.com/office/drawing/2014/main" id="{E54B673E-905D-4918-853C-D90B85EC7DDB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21826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utoUpdateAnimBg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样本分布函数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pic>
        <p:nvPicPr>
          <p:cNvPr id="8" name="Picture 2" descr="1">
            <a:extLst>
              <a:ext uri="{FF2B5EF4-FFF2-40B4-BE49-F238E27FC236}">
                <a16:creationId xmlns:a16="http://schemas.microsoft.com/office/drawing/2014/main" id="{0DB7492D-4633-4736-BA3C-C10ADFACF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10" y="2770100"/>
            <a:ext cx="4852988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0D73D46D-A84A-4CAB-B68D-AFF3E3B8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838224"/>
            <a:ext cx="10774510" cy="1931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en-US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样本分布函数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F</a:t>
            </a:r>
            <a:r>
              <a:rPr lang="zh-CN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不仅与样本容量</a:t>
            </a:r>
            <a:r>
              <a:rPr lang="zh-CN" altLang="zh-CN" sz="2600" b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lang="zh-CN" altLang="zh-CN" sz="2600" b="1" i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有关,  还与所得到的样本观察值有关，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F</a:t>
            </a:r>
            <a:r>
              <a:rPr lang="zh-CN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的图形呈跳跃上升的台阶状, 图中的曲线是总体</a:t>
            </a:r>
            <a:r>
              <a:rPr lang="zh-CN" altLang="zh-CN" sz="2600" b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lang="zh-CN" altLang="zh-CN" sz="2600" b="1" i="1" dirty="0">
                <a:solidFill>
                  <a:srgbClr val="000000"/>
                </a:solidFill>
                <a:ea typeface="楷体_GB2312"/>
                <a:cs typeface="楷体_GB2312"/>
              </a:rPr>
              <a:t> 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的理论分布函数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F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的图形．</a:t>
            </a:r>
          </a:p>
        </p:txBody>
      </p:sp>
      <p:sp>
        <p:nvSpPr>
          <p:cNvPr id="10" name="TextBox 131">
            <a:extLst>
              <a:ext uri="{FF2B5EF4-FFF2-40B4-BE49-F238E27FC236}">
                <a16:creationId xmlns:a16="http://schemas.microsoft.com/office/drawing/2014/main" id="{FF4E7870-6A77-4163-824E-74176E08D158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17414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样本分布函数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C3FB1E25-EC4F-493A-B28F-1C99F099D808}"/>
              </a:ext>
            </a:extLst>
          </p:cNvPr>
          <p:cNvGrpSpPr>
            <a:grpSpLocks/>
          </p:cNvGrpSpPr>
          <p:nvPr/>
        </p:nvGrpSpPr>
        <p:grpSpPr bwMode="auto">
          <a:xfrm>
            <a:off x="321617" y="2639590"/>
            <a:ext cx="11246197" cy="3298825"/>
            <a:chOff x="0" y="0"/>
            <a:chExt cx="5542" cy="2078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24BEA6E8-F415-4284-BD0A-2FB1ACD7D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542" cy="1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30000"/>
                </a:lnSpc>
                <a:spcBef>
                  <a:spcPct val="50000"/>
                </a:spcBef>
                <a:defRPr/>
              </a:pPr>
              <a:r>
                <a:rPr lang="zh-CN" altLang="zh-CN" sz="2000" b="1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zh-CN" altLang="zh-CN" sz="2600" b="1" dirty="0">
                  <a:solidFill>
                    <a:srgbClr val="FF0000"/>
                  </a:solidFill>
                  <a:latin typeface="楷体_GB2312" charset="-122"/>
                  <a:ea typeface="楷体_GB2312" charset="-122"/>
                </a:rPr>
                <a:t>总结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：对于样本观察值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zh-CN" sz="2600" b="1" baseline="-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zh-CN" sz="2600" b="1" baseline="-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，…，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zh-CN" sz="2600" b="1" i="1" baseline="-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,为了求其对应的样本分布函数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F</a:t>
              </a:r>
              <a:r>
                <a:rPr lang="zh-CN" altLang="zh-CN" sz="2600" b="1" i="1" baseline="-30000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n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x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)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之值，只须将这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 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n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个值中小于或等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于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 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x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Arial" charset="0"/>
                  <a:ea typeface="楷体_GB2312" charset="-12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的个数除以样本容量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 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n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Arial" charset="0"/>
                  <a:ea typeface="楷体_GB2312" charset="-12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即可．对于给定的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zh-CN" sz="2600" b="1" i="1" baseline="-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是</a:t>
              </a:r>
              <a:r>
                <a:rPr lang="zh-CN" altLang="zh-CN" sz="2600" b="1" dirty="0">
                  <a:solidFill>
                    <a:srgbClr val="000000"/>
                  </a:solidFill>
                  <a:latin typeface="Arial" charset="0"/>
                  <a:ea typeface="楷体_GB2312" charset="-122"/>
                </a:rPr>
                <a:t> 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n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次重复独立试验中事件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≤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出现的频率，而理论分布函数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F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x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 charset="-122"/>
                </a:rPr>
                <a:t>)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是事件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{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≤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}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发生的概率，由伯努利定理（</a:t>
              </a:r>
              <a:r>
                <a:rPr lang="zh-CN" altLang="zh-CN" sz="26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charset="-122"/>
                  <a:ea typeface="楷体_GB2312" charset="-122"/>
                </a:rPr>
                <a:t>大数定律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）知，对任意给定的正数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楷体_GB2312" charset="-122"/>
                  <a:ea typeface="楷体_GB2312" charset="-122"/>
                  <a:sym typeface="Times New Roman" pitchFamily="18" charset="0"/>
                </a:rPr>
                <a:t>ε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，有     </a:t>
              </a:r>
            </a:p>
            <a:p>
              <a:pPr algn="ctr" eaLnBrk="0" hangingPunct="0">
                <a:lnSpc>
                  <a:spcPct val="70000"/>
                </a:lnSpc>
                <a:spcBef>
                  <a:spcPct val="50000"/>
                </a:spcBef>
                <a:defRPr/>
              </a:pPr>
              <a:r>
                <a:rPr lang="zh-CN" altLang="zh-CN" sz="2000" b="1" dirty="0">
                  <a:solidFill>
                    <a:srgbClr val="000000"/>
                  </a:solidFill>
                  <a:latin typeface="楷体_GB2312" charset="-122"/>
                  <a:ea typeface="楷体_GB2312" charset="-122"/>
                </a:rPr>
                <a:t>                              </a:t>
              </a:r>
            </a:p>
          </p:txBody>
        </p:sp>
        <p:graphicFrame>
          <p:nvGraphicFramePr>
            <p:cNvPr id="8" name="Object 5">
              <a:extLst>
                <a:ext uri="{FF2B5EF4-FFF2-40B4-BE49-F238E27FC236}">
                  <a16:creationId xmlns:a16="http://schemas.microsoft.com/office/drawing/2014/main" id="{807DC5BD-7CFF-45F2-9174-9C16D547F2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503566"/>
                </p:ext>
              </p:extLst>
            </p:nvPr>
          </p:nvGraphicFramePr>
          <p:xfrm>
            <a:off x="1319" y="1700"/>
            <a:ext cx="2333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1651717" imgH="266816" progId="Equation.3">
                    <p:embed/>
                  </p:oleObj>
                </mc:Choice>
                <mc:Fallback>
                  <p:oleObj r:id="rId3" imgW="1651717" imgH="266816" progId="Equation.3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9" y="1700"/>
                          <a:ext cx="2333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6">
            <a:extLst>
              <a:ext uri="{FF2B5EF4-FFF2-40B4-BE49-F238E27FC236}">
                <a16:creationId xmlns:a16="http://schemas.microsoft.com/office/drawing/2014/main" id="{E5C75EE4-0901-4289-8B82-26A02AA3D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829" y="897954"/>
            <a:ext cx="527420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 dirty="0">
                <a:solidFill>
                  <a:schemeClr val="accent6"/>
                </a:solidFill>
                <a:latin typeface="楷体_GB2312"/>
                <a:ea typeface="楷体_GB2312"/>
                <a:cs typeface="楷体_GB2312"/>
              </a:rPr>
              <a:t>样本分布函数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F</a:t>
            </a:r>
            <a:r>
              <a:rPr lang="zh-CN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具有以下</a:t>
            </a:r>
            <a:r>
              <a:rPr lang="zh-CN" altLang="zh-CN" sz="2600" b="1" dirty="0">
                <a:solidFill>
                  <a:schemeClr val="accent6"/>
                </a:solidFill>
                <a:latin typeface="楷体_GB2312"/>
                <a:ea typeface="楷体_GB2312"/>
                <a:cs typeface="楷体_GB2312"/>
              </a:rPr>
              <a:t>性质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：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842D888-E7F2-409F-AB04-3059AB9D5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42" y="1466428"/>
            <a:ext cx="279400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(1) 0≤</a:t>
            </a:r>
            <a:r>
              <a:rPr lang="zh-CN" altLang="zh-CN" sz="26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6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zh-CN" sz="26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)≤1</a:t>
            </a:r>
            <a:r>
              <a:rPr lang="zh-CN" altLang="zh-CN" sz="2600" b="1">
                <a:solidFill>
                  <a:srgbClr val="000000"/>
                </a:solidFill>
                <a:ea typeface="楷体_GB2312"/>
                <a:cs typeface="楷体_GB2312"/>
              </a:rPr>
              <a:t>；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E59C0A3-9F7F-49C9-92E7-DE1878C11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442" y="1495003"/>
            <a:ext cx="4443412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(2)</a:t>
            </a:r>
            <a:r>
              <a:rPr lang="zh-CN" altLang="zh-CN" sz="2600" b="1" i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zh-CN" sz="2600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F</a:t>
            </a:r>
            <a:r>
              <a:rPr lang="zh-CN" altLang="zh-CN" sz="2600" i="1" baseline="-25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lang="zh-CN" altLang="zh-CN" sz="26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lang="zh-CN" altLang="zh-CN" sz="2600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lang="zh-CN" altLang="zh-CN" sz="26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</a:t>
            </a:r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是单调不减函数；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10D9F61-2F4B-451A-9328-84AB029A4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42" y="2093490"/>
            <a:ext cx="457200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zh-CN" sz="26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6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(－∞)=0, </a:t>
            </a:r>
            <a:r>
              <a:rPr lang="zh-CN" altLang="zh-CN" sz="26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zh-CN" sz="2600" b="1" i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(+∞)=1,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2D955900-081B-45DC-96D6-AB7CFAA7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217" y="2085553"/>
            <a:ext cx="3800475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(4) </a:t>
            </a:r>
            <a:r>
              <a:rPr lang="zh-CN" altLang="zh-CN" sz="2600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F</a:t>
            </a:r>
            <a:r>
              <a:rPr lang="zh-CN" altLang="zh-CN" sz="2600" i="1" baseline="-250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lang="zh-CN" altLang="zh-CN" sz="26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(</a:t>
            </a:r>
            <a:r>
              <a:rPr lang="zh-CN" altLang="zh-CN" sz="2600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lang="zh-CN" altLang="zh-CN" sz="260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)</a:t>
            </a:r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是处处右连续的.</a:t>
            </a:r>
          </a:p>
        </p:txBody>
      </p:sp>
      <p:sp>
        <p:nvSpPr>
          <p:cNvPr id="15" name="TextBox 131">
            <a:extLst>
              <a:ext uri="{FF2B5EF4-FFF2-40B4-BE49-F238E27FC236}">
                <a16:creationId xmlns:a16="http://schemas.microsoft.com/office/drawing/2014/main" id="{110228A4-F7B3-4AB5-B843-364142B7549B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592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样本分布函数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E67E046-65D8-4171-B9C3-2E68B30B4856}"/>
              </a:ext>
            </a:extLst>
          </p:cNvPr>
          <p:cNvGrpSpPr/>
          <p:nvPr/>
        </p:nvGrpSpPr>
        <p:grpSpPr>
          <a:xfrm>
            <a:off x="260350" y="743397"/>
            <a:ext cx="11595496" cy="1221681"/>
            <a:chOff x="260350" y="743397"/>
            <a:chExt cx="11595496" cy="1221681"/>
          </a:xfrm>
        </p:grpSpPr>
        <p:sp>
          <p:nvSpPr>
            <p:cNvPr id="6" name="Text Box 2">
              <a:extLst>
                <a:ext uri="{FF2B5EF4-FFF2-40B4-BE49-F238E27FC236}">
                  <a16:creationId xmlns:a16="http://schemas.microsoft.com/office/drawing/2014/main" id="{2D4E05AF-5F4D-48AD-97E6-CF07C6292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350" y="743397"/>
              <a:ext cx="11595496" cy="122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600" b="1" dirty="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    </a:t>
              </a:r>
              <a:r>
                <a:rPr lang="zh-CN" altLang="en-US" sz="2600" b="1" u="sng" dirty="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定理</a:t>
              </a:r>
              <a:r>
                <a:rPr lang="zh-CN" altLang="en-US" sz="2600" b="1" dirty="0">
                  <a:solidFill>
                    <a:schemeClr val="tx2"/>
                  </a:solidFill>
                  <a:latin typeface="楷体_GB2312"/>
                  <a:ea typeface="楷体_GB2312"/>
                  <a:cs typeface="楷体_GB2312"/>
                </a:rPr>
                <a:t>（格利文科定理）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当           时，样本分布函数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F</a:t>
              </a:r>
              <a:r>
                <a:rPr lang="zh-CN" altLang="en-US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n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(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)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依概率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1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关于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x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一致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收敛于总体分布函数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F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(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)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，即</a:t>
              </a:r>
            </a:p>
          </p:txBody>
        </p:sp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85BABA0C-0EC8-483B-B4E8-C27C18ABAA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579602"/>
                </p:ext>
              </p:extLst>
            </p:nvPr>
          </p:nvGraphicFramePr>
          <p:xfrm>
            <a:off x="4511030" y="982017"/>
            <a:ext cx="1022350" cy="322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445468" imgH="140066" progId="Equation.3">
                    <p:embed/>
                  </p:oleObj>
                </mc:Choice>
                <mc:Fallback>
                  <p:oleObj r:id="rId3" imgW="445468" imgH="140066" progId="Equation.3">
                    <p:embed/>
                    <p:pic>
                      <p:nvPicPr>
                        <p:cNvPr id="1741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030" y="982017"/>
                          <a:ext cx="1022350" cy="322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3493872D-9122-4885-A912-43B7B92FD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02694"/>
              </p:ext>
            </p:extLst>
          </p:nvPr>
        </p:nvGraphicFramePr>
        <p:xfrm>
          <a:off x="2854846" y="2348880"/>
          <a:ext cx="532859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84980" imgH="406240" progId="Equation.3">
                  <p:embed/>
                </p:oleObj>
              </mc:Choice>
              <mc:Fallback>
                <p:oleObj r:id="rId5" imgW="2184980" imgH="40624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846" y="2348880"/>
                        <a:ext cx="532859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31">
            <a:extLst>
              <a:ext uri="{FF2B5EF4-FFF2-40B4-BE49-F238E27FC236}">
                <a16:creationId xmlns:a16="http://schemas.microsoft.com/office/drawing/2014/main" id="{9DD30A6E-F580-4D1C-A535-AF97919E144C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72071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28161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二、样本分布函数</a:t>
            </a: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217715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三、小结</a:t>
            </a: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3962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sz="3200" b="1" dirty="0">
                <a:latin typeface="黑体" pitchFamily="2" charset="-122"/>
                <a:ea typeface="黑体" pitchFamily="2" charset="-122"/>
              </a:rPr>
              <a:t>一、直方图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直方图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DF35E24-9B53-4DEA-A378-16B98DAEE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321" y="856481"/>
            <a:ext cx="245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charset="-122"/>
                <a:ea typeface="楷体_GB2312" charset="-122"/>
              </a:rPr>
              <a:t>一、 直方图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69EA74B5-30E9-4ECD-8885-4BF0C59B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44" y="1637087"/>
            <a:ext cx="1123256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设总体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中抽取到样本观测值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，…，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n，</a:t>
            </a:r>
            <a:r>
              <a:rPr lang="zh-CN" altLang="zh-CN" sz="2600" b="1" dirty="0">
                <a:solidFill>
                  <a:srgbClr val="000000"/>
                </a:solidFill>
                <a:ea typeface="楷体_GB2312"/>
                <a:cs typeface="楷体_GB2312"/>
              </a:rPr>
              <a:t>则做直方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图的</a:t>
            </a:r>
            <a:r>
              <a:rPr lang="zh-CN" altLang="zh-CN" sz="2600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一般步骤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如下：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9">
                <a:extLst>
                  <a:ext uri="{FF2B5EF4-FFF2-40B4-BE49-F238E27FC236}">
                    <a16:creationId xmlns:a16="http://schemas.microsoft.com/office/drawing/2014/main" id="{183F6393-7E30-43A9-BC64-00397E6C9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228" y="2298962"/>
                <a:ext cx="10797256" cy="969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    </a:t>
                </a: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（1）找出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𝟐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中的最小值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𝟏</m:t>
                        </m:r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和最大值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(</m:t>
                        </m:r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𝒏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。选取略小于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𝟏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的数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𝒂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和略大于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(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𝒏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)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的数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𝒃</m:t>
                    </m:r>
                  </m:oMath>
                </a14:m>
                <a:r>
                  <a:rPr lang="en-US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.</a:t>
                </a:r>
                <a:endPara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endParaRPr>
              </a:p>
            </p:txBody>
          </p:sp>
        </mc:Choice>
        <mc:Fallback xmlns="">
          <p:sp>
            <p:nvSpPr>
              <p:cNvPr id="28" name="Text Box 9">
                <a:extLst>
                  <a:ext uri="{FF2B5EF4-FFF2-40B4-BE49-F238E27FC236}">
                    <a16:creationId xmlns:a16="http://schemas.microsoft.com/office/drawing/2014/main" id="{183F6393-7E30-43A9-BC64-00397E6C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228" y="2298962"/>
                <a:ext cx="10797256" cy="969496"/>
              </a:xfrm>
              <a:prstGeom prst="rect">
                <a:avLst/>
              </a:prstGeom>
              <a:blipFill>
                <a:blip r:embed="rId3"/>
                <a:stretch>
                  <a:fillRect l="-1016" t="-5660" b="-11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9">
                <a:extLst>
                  <a:ext uri="{FF2B5EF4-FFF2-40B4-BE49-F238E27FC236}">
                    <a16:creationId xmlns:a16="http://schemas.microsoft.com/office/drawing/2014/main" id="{E627D001-1FBE-43A2-8C7E-C039F8FB0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013" y="3381755"/>
                <a:ext cx="11327140" cy="892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    </a:t>
                </a: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（2）根据样本容量确定组数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𝒌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，如果样本容量小，则组数少些。如果样本</a:t>
                </a:r>
                <a:endPara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endParaRPr>
              </a:p>
              <a:p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容量大，则组数多些。一般来说，组数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𝒌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取为</a:t>
                </a:r>
                <a:r>
                  <a:rPr lang="zh-CN" altLang="zh-CN" sz="2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8～16</a:t>
                </a:r>
                <a:r>
                  <a:rPr lang="en-US" altLang="zh-CN" sz="2600" b="1" dirty="0">
                    <a:solidFill>
                      <a:srgbClr val="000000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.</a:t>
                </a:r>
                <a:endPara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endParaRPr>
              </a:p>
            </p:txBody>
          </p:sp>
        </mc:Choice>
        <mc:Fallback xmlns="">
          <p:sp>
            <p:nvSpPr>
              <p:cNvPr id="38" name="Rectangle 19">
                <a:extLst>
                  <a:ext uri="{FF2B5EF4-FFF2-40B4-BE49-F238E27FC236}">
                    <a16:creationId xmlns:a16="http://schemas.microsoft.com/office/drawing/2014/main" id="{E627D001-1FBE-43A2-8C7E-C039F8FB0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013" y="3381755"/>
                <a:ext cx="11327140" cy="892552"/>
              </a:xfrm>
              <a:prstGeom prst="rect">
                <a:avLst/>
              </a:prstGeom>
              <a:blipFill>
                <a:blip r:embed="rId4"/>
                <a:stretch>
                  <a:fillRect l="-969" t="-6164" b="-171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31">
            <a:extLst>
              <a:ext uri="{FF2B5EF4-FFF2-40B4-BE49-F238E27FC236}">
                <a16:creationId xmlns:a16="http://schemas.microsoft.com/office/drawing/2014/main" id="{ECBF7F2A-0102-4261-8CE6-5F4318E65D58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直方图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>
                <a:extLst>
                  <a:ext uri="{FF2B5EF4-FFF2-40B4-BE49-F238E27FC236}">
                    <a16:creationId xmlns:a16="http://schemas.microsoft.com/office/drawing/2014/main" id="{D402E654-36AC-41F9-BE5D-1025B78942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222" y="2077526"/>
                <a:ext cx="4496680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𝒊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个子区间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(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]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的长度为</a:t>
                </a:r>
              </a:p>
            </p:txBody>
          </p:sp>
        </mc:Choice>
        <mc:Fallback xmlns="">
          <p:sp>
            <p:nvSpPr>
              <p:cNvPr id="13" name="Text Box 3">
                <a:extLst>
                  <a:ext uri="{FF2B5EF4-FFF2-40B4-BE49-F238E27FC236}">
                    <a16:creationId xmlns:a16="http://schemas.microsoft.com/office/drawing/2014/main" id="{D402E654-36AC-41F9-BE5D-1025B789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1222" y="2077526"/>
                <a:ext cx="4496680" cy="492443"/>
              </a:xfrm>
              <a:prstGeom prst="rect">
                <a:avLst/>
              </a:prstGeom>
              <a:blipFill>
                <a:blip r:embed="rId4"/>
                <a:stretch>
                  <a:fillRect l="-2439" t="-11111" r="-1220" b="-296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61A3B6D4-9993-41C0-901B-A7C8ABB1A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866782"/>
              </p:ext>
            </p:extLst>
          </p:nvPr>
        </p:nvGraphicFramePr>
        <p:xfrm>
          <a:off x="5124404" y="2158496"/>
          <a:ext cx="349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490985" imgH="393529" progId="Equation.DSMT4">
                  <p:embed/>
                </p:oleObj>
              </mc:Choice>
              <mc:Fallback>
                <p:oleObj r:id="rId5" imgW="3490985" imgH="393529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04" y="2158496"/>
                        <a:ext cx="349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>
            <a:extLst>
              <a:ext uri="{FF2B5EF4-FFF2-40B4-BE49-F238E27FC236}">
                <a16:creationId xmlns:a16="http://schemas.microsoft.com/office/drawing/2014/main" id="{4B6B3B89-7483-4CBA-86C1-79CCAD38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04" y="2861645"/>
            <a:ext cx="4476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若取各子区间长度相等，则有</a:t>
            </a:r>
          </a:p>
        </p:txBody>
      </p:sp>
      <p:graphicFrame>
        <p:nvGraphicFramePr>
          <p:cNvPr id="18" name="Object 8">
            <a:extLst>
              <a:ext uri="{FF2B5EF4-FFF2-40B4-BE49-F238E27FC236}">
                <a16:creationId xmlns:a16="http://schemas.microsoft.com/office/drawing/2014/main" id="{FEB9DC97-FA3F-41BA-8035-2277CE5C2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106605"/>
              </p:ext>
            </p:extLst>
          </p:nvPr>
        </p:nvGraphicFramePr>
        <p:xfrm>
          <a:off x="5096970" y="2695381"/>
          <a:ext cx="3340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340100" imgH="787400" progId="Equation.DSMT4">
                  <p:embed/>
                </p:oleObj>
              </mc:Choice>
              <mc:Fallback>
                <p:oleObj r:id="rId7" imgW="3340100" imgH="787400" progId="Equation.DSMT4">
                  <p:embed/>
                  <p:pic>
                    <p:nvPicPr>
                      <p:cNvPr id="163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6970" y="2695381"/>
                        <a:ext cx="3340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1E44D3B2-D9E9-4042-B8CA-8514F9954CD0}"/>
              </a:ext>
            </a:extLst>
          </p:cNvPr>
          <p:cNvGrpSpPr/>
          <p:nvPr/>
        </p:nvGrpSpPr>
        <p:grpSpPr>
          <a:xfrm>
            <a:off x="672976" y="3656322"/>
            <a:ext cx="1916215" cy="787400"/>
            <a:chOff x="672976" y="3656322"/>
            <a:chExt cx="1916215" cy="787400"/>
          </a:xfrm>
        </p:grpSpPr>
        <p:sp>
          <p:nvSpPr>
            <p:cNvPr id="20" name="Text Box 10">
              <a:extLst>
                <a:ext uri="{FF2B5EF4-FFF2-40B4-BE49-F238E27FC236}">
                  <a16:creationId xmlns:a16="http://schemas.microsoft.com/office/drawing/2014/main" id="{3DA75136-31E5-42C8-A392-815DDA23C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976" y="3803801"/>
              <a:ext cx="518091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记</a:t>
              </a:r>
              <a:endParaRPr lang="zh-CN" altLang="zh-CN" sz="2600" b="1" dirty="0">
                <a:solidFill>
                  <a:schemeClr val="accent6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22" name="Object 11">
              <a:extLst>
                <a:ext uri="{FF2B5EF4-FFF2-40B4-BE49-F238E27FC236}">
                  <a16:creationId xmlns:a16="http://schemas.microsoft.com/office/drawing/2014/main" id="{EC5AB16D-20D6-4573-901D-EC0CBD0B5F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329033"/>
                </p:ext>
              </p:extLst>
            </p:nvPr>
          </p:nvGraphicFramePr>
          <p:xfrm>
            <a:off x="1141391" y="3656322"/>
            <a:ext cx="14478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449688" imgH="788427" progId="Equation.DSMT4">
                    <p:embed/>
                  </p:oleObj>
                </mc:Choice>
                <mc:Fallback>
                  <p:oleObj r:id="rId9" imgW="1449688" imgH="788427" progId="Equation.DSMT4">
                    <p:embed/>
                    <p:pic>
                      <p:nvPicPr>
                        <p:cNvPr id="2050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391" y="3656322"/>
                          <a:ext cx="1447800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51B8D79E-4E30-40F6-BADF-E84D35105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00" y="4596234"/>
            <a:ext cx="1504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此时分点</a:t>
            </a:r>
          </a:p>
        </p:txBody>
      </p:sp>
      <p:graphicFrame>
        <p:nvGraphicFramePr>
          <p:cNvPr id="26" name="Object 14">
            <a:extLst>
              <a:ext uri="{FF2B5EF4-FFF2-40B4-BE49-F238E27FC236}">
                <a16:creationId xmlns:a16="http://schemas.microsoft.com/office/drawing/2014/main" id="{38879171-26F0-4484-BF41-A78D220FB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555145"/>
              </p:ext>
            </p:extLst>
          </p:nvPr>
        </p:nvGraphicFramePr>
        <p:xfrm>
          <a:off x="2264630" y="4649508"/>
          <a:ext cx="332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25956" imgH="393529" progId="Equation.DSMT4">
                  <p:embed/>
                </p:oleObj>
              </mc:Choice>
              <mc:Fallback>
                <p:oleObj r:id="rId11" imgW="3325956" imgH="393529" progId="Equation.DSMT4">
                  <p:embed/>
                  <p:pic>
                    <p:nvPicPr>
                      <p:cNvPr id="163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630" y="4649508"/>
                        <a:ext cx="332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6">
                <a:extLst>
                  <a:ext uri="{FF2B5EF4-FFF2-40B4-BE49-F238E27FC236}">
                    <a16:creationId xmlns:a16="http://schemas.microsoft.com/office/drawing/2014/main" id="{807B426F-8304-4C25-8FF0-17A9B8241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6941" y="5284665"/>
                <a:ext cx="7590989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zh-CN" sz="2600" b="1" dirty="0">
                    <a:solidFill>
                      <a:srgbClr val="FF0000"/>
                    </a:solidFill>
                    <a:latin typeface="楷体_GB2312"/>
                    <a:ea typeface="楷体_GB2312"/>
                    <a:cs typeface="楷体_GB2312"/>
                  </a:rPr>
                  <a:t>注</a:t>
                </a: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：分点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应比样本观测值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FF0000"/>
                    </a:solidFill>
                    <a:latin typeface="楷体_GB2312"/>
                    <a:ea typeface="楷体_GB2312"/>
                    <a:cs typeface="楷体_GB2312"/>
                  </a:rPr>
                  <a:t>多取一位有效数字。</a:t>
                </a:r>
              </a:p>
            </p:txBody>
          </p:sp>
        </mc:Choice>
        <mc:Fallback xmlns="">
          <p:sp>
            <p:nvSpPr>
              <p:cNvPr id="29" name="Text Box 16">
                <a:extLst>
                  <a:ext uri="{FF2B5EF4-FFF2-40B4-BE49-F238E27FC236}">
                    <a16:creationId xmlns:a16="http://schemas.microsoft.com/office/drawing/2014/main" id="{807B426F-8304-4C25-8FF0-17A9B8241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941" y="5284665"/>
                <a:ext cx="7590989" cy="492443"/>
              </a:xfrm>
              <a:prstGeom prst="rect">
                <a:avLst/>
              </a:prstGeom>
              <a:blipFill>
                <a:blip r:embed="rId13"/>
                <a:stretch>
                  <a:fillRect l="-1445" t="-11111" b="-296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4">
            <a:extLst>
              <a:ext uri="{FF2B5EF4-FFF2-40B4-BE49-F238E27FC236}">
                <a16:creationId xmlns:a16="http://schemas.microsoft.com/office/drawing/2014/main" id="{5DA60AAD-FD3E-4F2D-B3F6-72E51318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051" y="765894"/>
            <a:ext cx="2330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（3）选取分点</a:t>
            </a:r>
          </a:p>
        </p:txBody>
      </p:sp>
      <p:graphicFrame>
        <p:nvGraphicFramePr>
          <p:cNvPr id="33" name="Object 25">
            <a:extLst>
              <a:ext uri="{FF2B5EF4-FFF2-40B4-BE49-F238E27FC236}">
                <a16:creationId xmlns:a16="http://schemas.microsoft.com/office/drawing/2014/main" id="{28D1408F-8166-462C-8305-EA2CCAF4E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322697"/>
              </p:ext>
            </p:extLst>
          </p:nvPr>
        </p:nvGraphicFramePr>
        <p:xfrm>
          <a:off x="3574926" y="816291"/>
          <a:ext cx="471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709656" imgH="393529" progId="Equation.DSMT4">
                  <p:embed/>
                </p:oleObj>
              </mc:Choice>
              <mc:Fallback>
                <p:oleObj r:id="rId14" imgW="4709656" imgH="393529" progId="Equation.DSMT4">
                  <p:embed/>
                  <p:pic>
                    <p:nvPicPr>
                      <p:cNvPr id="2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4926" y="816291"/>
                        <a:ext cx="471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7">
                <a:extLst>
                  <a:ext uri="{FF2B5EF4-FFF2-40B4-BE49-F238E27FC236}">
                    <a16:creationId xmlns:a16="http://schemas.microsoft.com/office/drawing/2014/main" id="{7F07DCD8-7BCC-453A-BA3A-8878DB13B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976" y="1412776"/>
                <a:ext cx="4297458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把区间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(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𝒂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,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𝒃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)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分为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𝒌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个子区间</a:t>
                </a:r>
              </a:p>
            </p:txBody>
          </p:sp>
        </mc:Choice>
        <mc:Fallback xmlns="">
          <p:sp>
            <p:nvSpPr>
              <p:cNvPr id="35" name="Text Box 27">
                <a:extLst>
                  <a:ext uri="{FF2B5EF4-FFF2-40B4-BE49-F238E27FC236}">
                    <a16:creationId xmlns:a16="http://schemas.microsoft.com/office/drawing/2014/main" id="{7F07DCD8-7BCC-453A-BA3A-8878DB13B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976" y="1412776"/>
                <a:ext cx="4297458" cy="492443"/>
              </a:xfrm>
              <a:prstGeom prst="rect">
                <a:avLst/>
              </a:prstGeom>
              <a:blipFill>
                <a:blip r:embed="rId16"/>
                <a:stretch>
                  <a:fillRect l="-2553" t="-11111" b="-296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Object 30">
            <a:extLst>
              <a:ext uri="{FF2B5EF4-FFF2-40B4-BE49-F238E27FC236}">
                <a16:creationId xmlns:a16="http://schemas.microsoft.com/office/drawing/2014/main" id="{C3A86EBE-E98A-4851-A4D2-BD713FAAD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595754"/>
              </p:ext>
            </p:extLst>
          </p:nvPr>
        </p:nvGraphicFramePr>
        <p:xfrm>
          <a:off x="4848101" y="1475872"/>
          <a:ext cx="445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4455766" imgH="393529" progId="Equation.DSMT4">
                  <p:embed/>
                </p:oleObj>
              </mc:Choice>
              <mc:Fallback>
                <p:oleObj r:id="rId17" imgW="4455766" imgH="393529" progId="Equation.DSMT4">
                  <p:embed/>
                  <p:pic>
                    <p:nvPicPr>
                      <p:cNvPr id="3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101" y="1475872"/>
                        <a:ext cx="445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DBA8E7E6-04D0-4DD6-BB3E-D1397AD68F0E}"/>
              </a:ext>
            </a:extLst>
          </p:cNvPr>
          <p:cNvGrpSpPr/>
          <p:nvPr/>
        </p:nvGrpSpPr>
        <p:grpSpPr>
          <a:xfrm>
            <a:off x="2821705" y="3789040"/>
            <a:ext cx="2026396" cy="492443"/>
            <a:chOff x="2821705" y="3789040"/>
            <a:chExt cx="2026396" cy="492443"/>
          </a:xfrm>
        </p:grpSpPr>
        <p:graphicFrame>
          <p:nvGraphicFramePr>
            <p:cNvPr id="24" name="Object 12">
              <a:extLst>
                <a:ext uri="{FF2B5EF4-FFF2-40B4-BE49-F238E27FC236}">
                  <a16:creationId xmlns:a16="http://schemas.microsoft.com/office/drawing/2014/main" id="{3D7D9512-9FEB-43D8-8172-68FD193A63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8726026"/>
                </p:ext>
              </p:extLst>
            </p:nvPr>
          </p:nvGraphicFramePr>
          <p:xfrm>
            <a:off x="3257923" y="3903972"/>
            <a:ext cx="3556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56218" imgH="292608" progId="Equation.DSMT4">
                    <p:embed/>
                  </p:oleObj>
                </mc:Choice>
                <mc:Fallback>
                  <p:oleObj r:id="rId19" imgW="356218" imgH="292608" progId="Equation.DSMT4">
                    <p:embed/>
                    <p:pic>
                      <p:nvPicPr>
                        <p:cNvPr id="2050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7923" y="3903972"/>
                          <a:ext cx="355600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AC7162E-4808-44F4-98D6-32FA6284F4DC}"/>
                </a:ext>
              </a:extLst>
            </p:cNvPr>
            <p:cNvSpPr txBox="1"/>
            <p:nvPr/>
          </p:nvSpPr>
          <p:spPr>
            <a:xfrm>
              <a:off x="2821705" y="3789040"/>
              <a:ext cx="2026396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称  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为</a:t>
              </a:r>
              <a:r>
                <a:rPr lang="zh-CN" altLang="zh-CN" sz="2600" b="1" dirty="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组距。</a:t>
              </a:r>
              <a:endParaRPr lang="zh-CN" altLang="en-US" sz="2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" name="TextBox 131">
            <a:extLst>
              <a:ext uri="{FF2B5EF4-FFF2-40B4-BE49-F238E27FC236}">
                <a16:creationId xmlns:a16="http://schemas.microsoft.com/office/drawing/2014/main" id="{0F4A2079-BE07-48D4-B66C-E9D071A07755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049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utoUpdateAnimBg="0"/>
      <p:bldP spid="25" grpId="0" autoUpdateAnimBg="0"/>
      <p:bldP spid="29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直方图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0">
                <a:extLst>
                  <a:ext uri="{FF2B5EF4-FFF2-40B4-BE49-F238E27FC236}">
                    <a16:creationId xmlns:a16="http://schemas.microsoft.com/office/drawing/2014/main" id="{1927C55B-575F-46F1-94BA-2B71D3B14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606" y="1055662"/>
                <a:ext cx="10681514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（4）数出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𝟏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𝟐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</a:rPr>
                      <m:t>,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落在每个子区间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(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]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内的频数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𝒏</m:t>
                        </m:r>
                      </m:e>
                      <m:sub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，再算出频率</a:t>
                </a:r>
              </a:p>
            </p:txBody>
          </p:sp>
        </mc:Choice>
        <mc:Fallback xmlns="">
          <p:sp>
            <p:nvSpPr>
              <p:cNvPr id="27" name="Rectangle 20">
                <a:extLst>
                  <a:ext uri="{FF2B5EF4-FFF2-40B4-BE49-F238E27FC236}">
                    <a16:creationId xmlns:a16="http://schemas.microsoft.com/office/drawing/2014/main" id="{1927C55B-575F-46F1-94BA-2B71D3B14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606" y="1055662"/>
                <a:ext cx="10681514" cy="492443"/>
              </a:xfrm>
              <a:prstGeom prst="rect">
                <a:avLst/>
              </a:prstGeom>
              <a:blipFill>
                <a:blip r:embed="rId4"/>
                <a:stretch>
                  <a:fillRect l="-1027" t="-11111" b="-308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Object 25">
            <a:extLst>
              <a:ext uri="{FF2B5EF4-FFF2-40B4-BE49-F238E27FC236}">
                <a16:creationId xmlns:a16="http://schemas.microsoft.com/office/drawing/2014/main" id="{4B16B8D9-697F-4470-98B3-4D0371970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186752"/>
              </p:ext>
            </p:extLst>
          </p:nvPr>
        </p:nvGraphicFramePr>
        <p:xfrm>
          <a:off x="4222998" y="1839001"/>
          <a:ext cx="2908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08300" imgH="787400" progId="Equation.DSMT4">
                  <p:embed/>
                </p:oleObj>
              </mc:Choice>
              <mc:Fallback>
                <p:oleObj r:id="rId5" imgW="2908300" imgH="787400" progId="Equation.DSMT4">
                  <p:embed/>
                  <p:pic>
                    <p:nvPicPr>
                      <p:cNvPr id="1640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998" y="1839001"/>
                        <a:ext cx="2908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">
                <a:extLst>
                  <a:ext uri="{FF2B5EF4-FFF2-40B4-BE49-F238E27FC236}">
                    <a16:creationId xmlns:a16="http://schemas.microsoft.com/office/drawing/2014/main" id="{42E0DCF4-3B56-4195-B796-DB33011CCF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728" y="2917298"/>
                <a:ext cx="10690392" cy="15639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（5）在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𝑶𝒙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轴上画出各个分点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𝒊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=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𝟎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,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𝟏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,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𝟐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,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⋯, 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𝒌</m:t>
                    </m:r>
                  </m:oMath>
                </a14:m>
                <a:r>
                  <a:rPr lang="en-US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)</a:t>
                </a: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，并以各子区间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(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]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为底，以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sz="26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为高做小矩形，这样做出的所有小矩形构成了直方图。            </a:t>
                </a:r>
              </a:p>
            </p:txBody>
          </p:sp>
        </mc:Choice>
        <mc:Fallback xmlns="">
          <p:sp>
            <p:nvSpPr>
              <p:cNvPr id="38" name="Rectangle 3">
                <a:extLst>
                  <a:ext uri="{FF2B5EF4-FFF2-40B4-BE49-F238E27FC236}">
                    <a16:creationId xmlns:a16="http://schemas.microsoft.com/office/drawing/2014/main" id="{42E0DCF4-3B56-4195-B796-DB33011CC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728" y="2917298"/>
                <a:ext cx="10690392" cy="1563954"/>
              </a:xfrm>
              <a:prstGeom prst="rect">
                <a:avLst/>
              </a:prstGeom>
              <a:blipFill>
                <a:blip r:embed="rId7"/>
                <a:stretch>
                  <a:fillRect l="-1026" b="-3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131">
            <a:extLst>
              <a:ext uri="{FF2B5EF4-FFF2-40B4-BE49-F238E27FC236}">
                <a16:creationId xmlns:a16="http://schemas.microsoft.com/office/drawing/2014/main" id="{C8F0415F-60AC-494B-A48C-4D03887B2BC3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118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直方图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6EFF8F32-399C-4C31-8EA9-C799E06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429" y="980603"/>
            <a:ext cx="19129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直方图作用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4212DF8B-A648-4437-AD38-454DF7C8B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61" y="1640413"/>
                <a:ext cx="11489209" cy="492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  第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𝒊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(</m:t>
                    </m:r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𝒊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=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𝟏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,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𝟐</m:t>
                    </m:r>
                    <m:r>
                      <a:rPr lang="en-US" altLang="zh-CN" sz="2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,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⋯, 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𝒌</m:t>
                    </m:r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)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个小矩形的面积等于样本观测值落在该子区间内的频率。</a:t>
                </a:r>
              </a:p>
            </p:txBody>
          </p:sp>
        </mc:Choice>
        <mc:Fallback xmlns=""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4212DF8B-A648-4437-AD38-454DF7C8B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661" y="1640413"/>
                <a:ext cx="11489209" cy="492443"/>
              </a:xfrm>
              <a:prstGeom prst="rect">
                <a:avLst/>
              </a:prstGeom>
              <a:blipFill>
                <a:blip r:embed="rId4"/>
                <a:stretch>
                  <a:fillRect t="-13580" r="-159" b="-28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3">
            <a:extLst>
              <a:ext uri="{FF2B5EF4-FFF2-40B4-BE49-F238E27FC236}">
                <a16:creationId xmlns:a16="http://schemas.microsoft.com/office/drawing/2014/main" id="{BAEB766B-875D-4290-93D3-A1285ED6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092" y="2276872"/>
            <a:ext cx="4476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所有小矩形的面积之和等于1.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DA9BC62D-1457-4811-9443-9D64EAC80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8517" y="2901967"/>
                <a:ext cx="10945560" cy="10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ts val="4000"/>
                  </a:lnSpc>
                </a:pP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当样本容量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𝒏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充分大时，随机变量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𝑿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落在第</a:t>
                </a:r>
                <a14:m>
                  <m:oMath xmlns:m="http://schemas.openxmlformats.org/officeDocument/2006/math">
                    <m:r>
                      <a:rPr lang="en-US" altLang="zh-CN" sz="26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𝒊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个小区间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(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楷体_GB2312"/>
                        <a:cs typeface="楷体_GB2312"/>
                      </a:rPr>
                      <m:t>]</m:t>
                    </m:r>
                  </m:oMath>
                </a14:m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内的频率近似</a:t>
                </a:r>
                <a:endPara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rPr>
                  <a:t>等于其概率，即</a:t>
                </a:r>
              </a:p>
            </p:txBody>
          </p:sp>
        </mc:Choice>
        <mc:Fallback xmlns=""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DA9BC62D-1457-4811-9443-9D64EAC80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8517" y="2901967"/>
                <a:ext cx="10945560" cy="1069332"/>
              </a:xfrm>
              <a:prstGeom prst="rect">
                <a:avLst/>
              </a:prstGeom>
              <a:blipFill>
                <a:blip r:embed="rId5"/>
                <a:stretch>
                  <a:fillRect l="-1003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21">
            <a:extLst>
              <a:ext uri="{FF2B5EF4-FFF2-40B4-BE49-F238E27FC236}">
                <a16:creationId xmlns:a16="http://schemas.microsoft.com/office/drawing/2014/main" id="{65CEE277-B0B7-48D5-A9A2-137B59E30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17" y="4884266"/>
            <a:ext cx="7118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所以直方图可以大致反映随机变量的概率分布。</a:t>
            </a:r>
          </a:p>
        </p:txBody>
      </p:sp>
      <p:graphicFrame>
        <p:nvGraphicFramePr>
          <p:cNvPr id="19" name="Object 22">
            <a:extLst>
              <a:ext uri="{FF2B5EF4-FFF2-40B4-BE49-F238E27FC236}">
                <a16:creationId xmlns:a16="http://schemas.microsoft.com/office/drawing/2014/main" id="{55FA26BD-A786-4F63-9FC1-E5B5FD1B0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190589"/>
              </p:ext>
            </p:extLst>
          </p:nvPr>
        </p:nvGraphicFramePr>
        <p:xfrm>
          <a:off x="3070870" y="4077072"/>
          <a:ext cx="5158680" cy="63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56507" imgH="253890" progId="Equation.DSMT4">
                  <p:embed/>
                </p:oleObj>
              </mc:Choice>
              <mc:Fallback>
                <p:oleObj r:id="rId6" imgW="2056507" imgH="253890" progId="Equation.DSMT4">
                  <p:embed/>
                  <p:pic>
                    <p:nvPicPr>
                      <p:cNvPr id="174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870" y="4077072"/>
                        <a:ext cx="5158680" cy="636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31">
            <a:extLst>
              <a:ext uri="{FF2B5EF4-FFF2-40B4-BE49-F238E27FC236}">
                <a16:creationId xmlns:a16="http://schemas.microsoft.com/office/drawing/2014/main" id="{1F57D057-5941-4C56-8821-8CFE8D006626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2696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/>
      <p:bldP spid="10" grpId="0" autoUpdateAnimBg="0"/>
      <p:bldP spid="12" grpId="0"/>
      <p:bldP spid="1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直方图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C34B35-2C14-4405-9FB4-29636BD1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669" y="836712"/>
            <a:ext cx="875506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sz="2600" b="1" u="sng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例</a:t>
            </a:r>
            <a:r>
              <a:rPr lang="en-US" altLang="zh-CN" sz="2600" b="1" u="sng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2.1</a:t>
            </a:r>
            <a:r>
              <a:rPr lang="zh-CN" altLang="en-US" sz="2600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某门课程有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120</a:t>
            </a: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人参加考试，考试成绩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 </a:t>
            </a: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如下：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F4C287E3-F86D-4F73-8B24-39E10800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694" y="6236593"/>
            <a:ext cx="881538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试根据这些数据作出直方图，并根据直方图估计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X 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的分布．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72AD113-FE8C-4C33-B7E8-7A9CE27CF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2394" y="1349475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86  83  77  81  81  80  79  82  82  81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0E8337A-E405-4DCC-94C2-F6DE80A3D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156" y="1744762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83  65  64  78  75  82  80  80  77  81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C44B61E3-BE4E-449F-BA06-924160521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156" y="2163862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81  87  82  78  80  81  87  81  77  78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B864D1C8-12E8-47AE-AB89-B8978221C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156" y="2595662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77  78  77  77  77  71  95  78  81  79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CCA9E5BF-6B04-4E0E-9BAB-E8A8F4CC7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444" y="3017937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80  77  76  82  80  82  84  79  90  82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F5D0130E-88C3-4731-8B48-7E24E75AD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444" y="3435450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79  82  79  86  76  78  83  75  82  78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C1C04BB1-1EB0-469B-97CD-B04A61E74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1444" y="3852962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73  83  81  81  83  89  81  86  82  82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A1E26C2-DFB7-408E-81BC-3CDEA128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144" y="4286350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78  84  84  84  81  81  74  78  78  80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0BC744E7-0A72-4D83-A7B5-6688174A6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556" y="4689575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74  78  75  79  85  75  74  71  88  82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7E96888D-0718-42C4-9FF5-5571EF422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5731" y="5054700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76  85  73  78  81  79  77  78  81  87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1638EC8C-74EF-4DB7-A8C4-D0501616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844" y="5394425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75  83  90  80  85  81  77  78  82  84</a:t>
            </a: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C2394559-12AA-4861-873D-9E17E5BDC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844" y="5746850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85  84  82  85  84  82  85  84  78  78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AF45C8F2-1A9A-47E5-8C9D-34453933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414" y="1796423"/>
            <a:ext cx="482600" cy="392112"/>
          </a:xfrm>
          <a:prstGeom prst="rect">
            <a:avLst/>
          </a:prstGeom>
          <a:solidFill>
            <a:srgbClr val="FF00FF">
              <a:alpha val="4117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DC15A5C5-1283-4CB9-8B79-80D2FF67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230" y="2631403"/>
            <a:ext cx="482600" cy="392113"/>
          </a:xfrm>
          <a:prstGeom prst="rect">
            <a:avLst/>
          </a:prstGeom>
          <a:solidFill>
            <a:srgbClr val="FF00FF">
              <a:alpha val="4117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TextBox 131">
            <a:extLst>
              <a:ext uri="{FF2B5EF4-FFF2-40B4-BE49-F238E27FC236}">
                <a16:creationId xmlns:a16="http://schemas.microsoft.com/office/drawing/2014/main" id="{AC3783E3-A0F1-4290-898A-2F1EB886F944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3915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直方图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4A15BB-2626-4CF6-88F2-9039C619C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683468"/>
            <a:ext cx="8812213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2600" b="1" u="sng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解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从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n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=120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个数据中找出</a:t>
            </a:r>
            <a:endParaRPr lang="en-US" altLang="zh-CN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</a:pP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最小值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（1）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64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及最大值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（120）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95．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BF83B78-7A71-4188-9B28-23EACC534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1764556"/>
            <a:ext cx="6610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取 </a:t>
            </a:r>
            <a:r>
              <a:rPr lang="zh-CN" altLang="zh-CN" sz="26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a </a:t>
            </a:r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= 63.5, </a:t>
            </a:r>
            <a:r>
              <a:rPr lang="zh-CN" altLang="zh-CN" sz="26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b </a:t>
            </a:r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= 95.5,</a:t>
            </a:r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分 </a:t>
            </a:r>
            <a:r>
              <a:rPr lang="zh-CN" altLang="zh-CN" sz="26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k </a:t>
            </a:r>
            <a:r>
              <a:rPr lang="zh-CN" altLang="zh-CN" sz="26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= 16</a:t>
            </a:r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组，组距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62AF54DB-258C-49E0-94A9-DB1D6DD858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735039"/>
              </p:ext>
            </p:extLst>
          </p:nvPr>
        </p:nvGraphicFramePr>
        <p:xfrm>
          <a:off x="2571750" y="2412256"/>
          <a:ext cx="264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641600" imgH="787400" progId="Equation.DSMT4">
                  <p:embed/>
                </p:oleObj>
              </mc:Choice>
              <mc:Fallback>
                <p:oleObj r:id="rId3" imgW="2641600" imgH="78740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412256"/>
                        <a:ext cx="264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">
            <a:extLst>
              <a:ext uri="{FF2B5EF4-FFF2-40B4-BE49-F238E27FC236}">
                <a16:creationId xmlns:a16="http://schemas.microsoft.com/office/drawing/2014/main" id="{08CC6F23-C542-4CAB-B63E-A06BA747205D}"/>
              </a:ext>
            </a:extLst>
          </p:cNvPr>
          <p:cNvGrpSpPr>
            <a:grpSpLocks/>
          </p:cNvGrpSpPr>
          <p:nvPr/>
        </p:nvGrpSpPr>
        <p:grpSpPr bwMode="auto">
          <a:xfrm>
            <a:off x="551432" y="3452068"/>
            <a:ext cx="3105151" cy="3289300"/>
            <a:chOff x="0" y="0"/>
            <a:chExt cx="1956" cy="2072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978D2FC8-5E7F-494A-B782-62F92AAD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9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分组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-1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,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]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频数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4ACF79D8-1008-4C44-BB15-573D5A65B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" y="294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63.5~65.5            2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1B4CBA55-5902-44FD-81C5-79D9387E3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" y="535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65.5~67.5            0</a:t>
              </a: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55BDE507-D961-407F-9951-31ACFAE05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" y="739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67.5~69.5            0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8CCB95C7-FF29-41D1-A804-6A37F183F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" y="935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69.5~71.5            2</a:t>
              </a: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2B30D3E1-E034-4D8F-84C4-DF6F58C2A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1145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71.5~73.5            2</a:t>
              </a: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1BF13E74-5AEC-468E-BE4D-88C7DBE0F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" y="1345"/>
              <a:ext cx="194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73.5~75.5            8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20477C86-11A4-42BB-A879-7C784377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" y="1546"/>
              <a:ext cx="19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75.5~77.5           13</a:t>
              </a: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B8779855-0886-4D5B-953E-2FEE9D9E6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" y="1748"/>
              <a:ext cx="19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77.5~79.5           23</a:t>
              </a:r>
            </a:p>
          </p:txBody>
        </p:sp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94852202-8580-46D2-9031-8B8020FCB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" y="7"/>
              <a:ext cx="1925" cy="2065"/>
              <a:chOff x="0" y="0"/>
              <a:chExt cx="1925" cy="2065"/>
            </a:xfrm>
          </p:grpSpPr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089C06DD-24B1-424B-A7A4-774BF9405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" y="312"/>
                <a:ext cx="188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710988F1-4ACA-4018-A4FD-DDF18FD3F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064"/>
                <a:ext cx="188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8">
                <a:extLst>
                  <a:ext uri="{FF2B5EF4-FFF2-40B4-BE49-F238E27FC236}">
                    <a16:creationId xmlns:a16="http://schemas.microsoft.com/office/drawing/2014/main" id="{578191D8-4B47-4019-AE85-CE4D97A0E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" y="0"/>
                <a:ext cx="188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9">
                <a:extLst>
                  <a:ext uri="{FF2B5EF4-FFF2-40B4-BE49-F238E27FC236}">
                    <a16:creationId xmlns:a16="http://schemas.microsoft.com/office/drawing/2014/main" id="{B47DF197-087E-4D3B-A4E8-15926C46D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9" y="16"/>
                <a:ext cx="0" cy="20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4" name="Group 20">
            <a:extLst>
              <a:ext uri="{FF2B5EF4-FFF2-40B4-BE49-F238E27FC236}">
                <a16:creationId xmlns:a16="http://schemas.microsoft.com/office/drawing/2014/main" id="{33B65D73-D221-4A01-B7C7-7BEF04CBF2ED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3433018"/>
            <a:ext cx="3171826" cy="3289300"/>
            <a:chOff x="0" y="0"/>
            <a:chExt cx="1998" cy="2072"/>
          </a:xfrm>
        </p:grpSpPr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942EB60B-C930-4638-AA63-359D9D63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8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分组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-1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,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]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频数</a:t>
              </a:r>
            </a:p>
          </p:txBody>
        </p:sp>
        <p:sp>
          <p:nvSpPr>
            <p:cNvPr id="26" name="Rectangle 22">
              <a:extLst>
                <a:ext uri="{FF2B5EF4-FFF2-40B4-BE49-F238E27FC236}">
                  <a16:creationId xmlns:a16="http://schemas.microsoft.com/office/drawing/2014/main" id="{C4721E9E-D57D-4214-ADF5-6B5C13A91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" y="289"/>
              <a:ext cx="19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79.5~81.5          24</a:t>
              </a: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9384B5BC-C2FF-4EC8-9B8D-62FFE79C7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" y="502"/>
              <a:ext cx="19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81.5~83.5          21</a:t>
              </a:r>
            </a:p>
          </p:txBody>
        </p:sp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A29DCEAD-51EC-400A-AE14-F83DB29A2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" y="723"/>
              <a:ext cx="193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83.5~85.5          14</a:t>
              </a:r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0E97113D-BD36-447C-99D1-FC948EECF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934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85.5~87.5           6</a:t>
              </a:r>
            </a:p>
          </p:txBody>
        </p:sp>
        <p:sp>
          <p:nvSpPr>
            <p:cNvPr id="30" name="Rectangle 26">
              <a:extLst>
                <a:ext uri="{FF2B5EF4-FFF2-40B4-BE49-F238E27FC236}">
                  <a16:creationId xmlns:a16="http://schemas.microsoft.com/office/drawing/2014/main" id="{8F047F07-C02B-463D-A3EF-827DEDA0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" y="1143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87.5~89.5           2</a:t>
              </a: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6102071E-16C8-4DDA-A62E-D3DD2EA15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" y="1345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89.5~91.5           2</a:t>
              </a:r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ED2ED351-8935-43D1-80B0-ED12BADF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1522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91.5~93.5           0</a:t>
              </a:r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49C4C8C8-43CF-45E0-8967-DA3A13B52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712"/>
              <a:ext cx="187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r>
                <a:rPr lang="zh-CN" altLang="zh-CN" sz="2600" dirty="0">
                  <a:solidFill>
                    <a:srgbClr val="000000"/>
                  </a:solidFill>
                  <a:ea typeface="楷体_GB2312"/>
                  <a:cs typeface="楷体_GB2312"/>
                </a:rPr>
                <a:t>93.5~95.5           1</a:t>
              </a:r>
            </a:p>
          </p:txBody>
        </p:sp>
        <p:grpSp>
          <p:nvGrpSpPr>
            <p:cNvPr id="34" name="Group 30">
              <a:extLst>
                <a:ext uri="{FF2B5EF4-FFF2-40B4-BE49-F238E27FC236}">
                  <a16:creationId xmlns:a16="http://schemas.microsoft.com/office/drawing/2014/main" id="{98CFBFBD-8BD1-475E-83EA-7511F940A6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" y="7"/>
              <a:ext cx="1925" cy="2065"/>
              <a:chOff x="0" y="0"/>
              <a:chExt cx="1925" cy="2065"/>
            </a:xfrm>
          </p:grpSpPr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id="{9725A748-E348-462E-9049-25246DEA4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" y="312"/>
                <a:ext cx="188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9F7D1ABE-6EAB-4125-AF7C-5FABE214D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064"/>
                <a:ext cx="188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3">
                <a:extLst>
                  <a:ext uri="{FF2B5EF4-FFF2-40B4-BE49-F238E27FC236}">
                    <a16:creationId xmlns:a16="http://schemas.microsoft.com/office/drawing/2014/main" id="{DFF82EF6-D7C9-4581-B1E5-8B599AF26A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" y="0"/>
                <a:ext cx="188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4">
                <a:extLst>
                  <a:ext uri="{FF2B5EF4-FFF2-40B4-BE49-F238E27FC236}">
                    <a16:creationId xmlns:a16="http://schemas.microsoft.com/office/drawing/2014/main" id="{B01EF086-2740-41D7-AA01-13E00349E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9" y="16"/>
                <a:ext cx="0" cy="20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0" name="TextBox 131">
            <a:extLst>
              <a:ext uri="{FF2B5EF4-FFF2-40B4-BE49-F238E27FC236}">
                <a16:creationId xmlns:a16="http://schemas.microsoft.com/office/drawing/2014/main" id="{168F891C-F90E-47F9-AB72-AC02B070C820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4529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直方图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14B753C-F4F1-42D9-BC99-F963F358661F}"/>
              </a:ext>
            </a:extLst>
          </p:cNvPr>
          <p:cNvGrpSpPr/>
          <p:nvPr/>
        </p:nvGrpSpPr>
        <p:grpSpPr>
          <a:xfrm>
            <a:off x="423292" y="931127"/>
            <a:ext cx="10748986" cy="1323336"/>
            <a:chOff x="423292" y="931127"/>
            <a:chExt cx="10748986" cy="1323336"/>
          </a:xfrm>
        </p:grpSpPr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23FC89C2-420A-4A89-93EB-10E244D4A9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1591252"/>
                </p:ext>
              </p:extLst>
            </p:nvPr>
          </p:nvGraphicFramePr>
          <p:xfrm>
            <a:off x="4511030" y="1509925"/>
            <a:ext cx="2843213" cy="744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035300" imgH="787400" progId="Equation.DSMT4">
                    <p:embed/>
                  </p:oleObj>
                </mc:Choice>
                <mc:Fallback>
                  <p:oleObj r:id="rId3" imgW="3035300" imgH="787400" progId="Equation.DSMT4">
                    <p:embed/>
                    <p:pic>
                      <p:nvPicPr>
                        <p:cNvPr id="25604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1030" y="1509925"/>
                          <a:ext cx="2843213" cy="744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FE838B6B-2D33-4D91-BB0F-A8181CF0F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92" y="931127"/>
              <a:ext cx="10748986" cy="1216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以横轴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 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x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轴表示成绩，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63.5，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=65.5,…,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93.5, 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95.5,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Δt 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 2</a:t>
              </a:r>
              <a:r>
                <a:rPr lang="zh-CN" altLang="zh-CN" sz="2600" b="1" dirty="0">
                  <a:solidFill>
                    <a:srgbClr val="000000"/>
                  </a:solidFill>
                  <a:ea typeface="楷体_GB2312"/>
                  <a:cs typeface="楷体_GB2312"/>
                </a:rPr>
                <a:t>， 在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-1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,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楷体_GB2312"/>
                </a:rPr>
                <a:t>]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上，做高为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                      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的矩形。               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DEA290E-6930-44B6-8337-C763C0FC4F7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4"/>
          <a:stretch/>
        </p:blipFill>
        <p:spPr>
          <a:xfrm>
            <a:off x="2566814" y="2492895"/>
            <a:ext cx="8064896" cy="40324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BD8B38-C510-40C8-ABA6-F056D033B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3638" y="6183249"/>
            <a:ext cx="656640" cy="273600"/>
          </a:xfrm>
          <a:prstGeom prst="rect">
            <a:avLst/>
          </a:prstGeom>
        </p:spPr>
      </p:pic>
      <p:sp>
        <p:nvSpPr>
          <p:cNvPr id="11" name="TextBox 131">
            <a:extLst>
              <a:ext uri="{FF2B5EF4-FFF2-40B4-BE49-F238E27FC236}">
                <a16:creationId xmlns:a16="http://schemas.microsoft.com/office/drawing/2014/main" id="{265EE3C8-D006-4DE1-8EDC-F23E94BBEA3C}"/>
              </a:ext>
            </a:extLst>
          </p:cNvPr>
          <p:cNvSpPr txBox="1"/>
          <p:nvPr/>
        </p:nvSpPr>
        <p:spPr>
          <a:xfrm>
            <a:off x="8615486" y="220578"/>
            <a:ext cx="3337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第六章 数理统计的基本知识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75611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1209</Words>
  <Application>Microsoft Office PowerPoint</Application>
  <PresentationFormat>自定义</PresentationFormat>
  <Paragraphs>112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 Unicode MS</vt:lpstr>
      <vt:lpstr>黑体</vt:lpstr>
      <vt:lpstr>楷体_GB2312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MathType 6.0 Equation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user</cp:lastModifiedBy>
  <cp:revision>19</cp:revision>
  <cp:lastPrinted>2021-11-27T02:21:07Z</cp:lastPrinted>
  <dcterms:created xsi:type="dcterms:W3CDTF">2016-05-19T10:28:42Z</dcterms:created>
  <dcterms:modified xsi:type="dcterms:W3CDTF">2023-04-29T06:10:51Z</dcterms:modified>
  <cp:category> </cp:category>
  <cp:contentStatus> </cp:contentStatus>
  <cp:version>1</cp:version>
</cp:coreProperties>
</file>