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303" r:id="rId3"/>
    <p:sldId id="358" r:id="rId4"/>
    <p:sldId id="359" r:id="rId5"/>
    <p:sldId id="360" r:id="rId6"/>
    <p:sldId id="361" r:id="rId7"/>
    <p:sldId id="362" r:id="rId8"/>
    <p:sldId id="363" r:id="rId9"/>
    <p:sldId id="366" r:id="rId10"/>
    <p:sldId id="367" r:id="rId11"/>
    <p:sldId id="368" r:id="rId12"/>
  </p:sldIdLst>
  <p:sldSz cx="12190413" cy="6858000"/>
  <p:notesSz cx="6797675" cy="992822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6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6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1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10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38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2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   样本函数及其分布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常用统计量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F111AC2-F28A-43C9-891C-C8380078E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53769"/>
              </p:ext>
            </p:extLst>
          </p:nvPr>
        </p:nvGraphicFramePr>
        <p:xfrm>
          <a:off x="645318" y="734378"/>
          <a:ext cx="10899775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62440" imgH="977760" progId="Equation.DSMT4">
                  <p:embed/>
                </p:oleObj>
              </mc:Choice>
              <mc:Fallback>
                <p:oleObj name="Equation" r:id="rId3" imgW="4762440" imgH="977760" progId="Equation.DSMT4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" y="734378"/>
                        <a:ext cx="10899775" cy="22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60B22CE3-7DC3-46BC-BEDA-C1E56C51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1" y="758884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定理二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A7B92A99-4FC1-47DC-8A45-CE1AD1EC3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0229"/>
              </p:ext>
            </p:extLst>
          </p:nvPr>
        </p:nvGraphicFramePr>
        <p:xfrm>
          <a:off x="2586732" y="3139182"/>
          <a:ext cx="61007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52700" imgH="241300" progId="Equation.3">
                  <p:embed/>
                </p:oleObj>
              </mc:Choice>
              <mc:Fallback>
                <p:oleObj name="公式" r:id="rId5" imgW="2552700" imgH="241300" progId="Equation.3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732" y="3139182"/>
                        <a:ext cx="61007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AF9D7330-5523-49AD-9D01-20A9ABAC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28980"/>
            <a:ext cx="194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从而有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004EBD4A-F264-404B-9176-F92E2A93A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97110"/>
              </p:ext>
            </p:extLst>
          </p:nvPr>
        </p:nvGraphicFramePr>
        <p:xfrm>
          <a:off x="1863725" y="3803650"/>
          <a:ext cx="47974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06280" imgH="457200" progId="Equation.DSMT4">
                  <p:embed/>
                </p:oleObj>
              </mc:Choice>
              <mc:Fallback>
                <p:oleObj name="Equation" r:id="rId7" imgW="2006280" imgH="457200" progId="Equation.DSMT4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803650"/>
                        <a:ext cx="479742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03CFE51F-193A-4F8C-B783-DBB9CE337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029722"/>
              </p:ext>
            </p:extLst>
          </p:nvPr>
        </p:nvGraphicFramePr>
        <p:xfrm>
          <a:off x="1094695" y="4941168"/>
          <a:ext cx="5864607" cy="17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73300" imgH="711200" progId="Equation.DSMT4">
                  <p:embed/>
                </p:oleObj>
              </mc:Choice>
              <mc:Fallback>
                <p:oleObj name="Equation" r:id="rId9" imgW="2273300" imgH="711200" progId="Equation.DSMT4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695" y="4941168"/>
                        <a:ext cx="5864607" cy="17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>
            <a:extLst>
              <a:ext uri="{FF2B5EF4-FFF2-40B4-BE49-F238E27FC236}">
                <a16:creationId xmlns:a16="http://schemas.microsoft.com/office/drawing/2014/main" id="{DFEE2AD0-1E28-4AE9-B4E6-90405637E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807" y="4028979"/>
            <a:ext cx="194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即</a:t>
            </a:r>
          </a:p>
        </p:txBody>
      </p:sp>
      <p:sp>
        <p:nvSpPr>
          <p:cNvPr id="13" name="TextBox 131">
            <a:extLst>
              <a:ext uri="{FF2B5EF4-FFF2-40B4-BE49-F238E27FC236}">
                <a16:creationId xmlns:a16="http://schemas.microsoft.com/office/drawing/2014/main" id="{9DBD7332-3ABA-45D3-8384-817F7BC65967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077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小 结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970B65-6AC2-4381-812F-51CE276A41D4}"/>
              </a:ext>
            </a:extLst>
          </p:cNvPr>
          <p:cNvSpPr txBox="1">
            <a:spLocks noChangeArrowheads="1"/>
          </p:cNvSpPr>
          <p:nvPr/>
        </p:nvSpPr>
        <p:spPr>
          <a:xfrm>
            <a:off x="827088" y="950069"/>
            <a:ext cx="7772400" cy="7318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三、小结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AAEA9E7-69D5-4AA6-BD69-842091B73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8919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两个最重要的统计量: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0882B93-C553-4499-94E6-5FFD74E6E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794744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样本均值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1F1BA727-8C7E-4806-A64D-C2E310AD0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359751"/>
              </p:ext>
            </p:extLst>
          </p:nvPr>
        </p:nvGraphicFramePr>
        <p:xfrm>
          <a:off x="2651125" y="2635994"/>
          <a:ext cx="185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44173" imgH="944821" progId="Equation.3">
                  <p:embed/>
                </p:oleObj>
              </mc:Choice>
              <mc:Fallback>
                <p:oleObj name="公式" r:id="rId3" imgW="1844173" imgH="944821" progId="Equation.3">
                  <p:embed/>
                  <p:pic>
                    <p:nvPicPr>
                      <p:cNvPr id="78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2635994"/>
                        <a:ext cx="1854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662E6A6E-DFEC-428B-8741-2A99EB107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952032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样本方差</a:t>
            </a:r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DC815310-50AC-458D-9923-3AD62BC9E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695856"/>
              </p:ext>
            </p:extLst>
          </p:nvPr>
        </p:nvGraphicFramePr>
        <p:xfrm>
          <a:off x="2590800" y="3785344"/>
          <a:ext cx="3390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83545" imgH="929523" progId="Equation.3">
                  <p:embed/>
                </p:oleObj>
              </mc:Choice>
              <mc:Fallback>
                <p:oleObj name="Equation" r:id="rId5" imgW="3383545" imgH="929523" progId="Equation.3">
                  <p:embed/>
                  <p:pic>
                    <p:nvPicPr>
                      <p:cNvPr id="78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85344"/>
                        <a:ext cx="3390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31">
            <a:extLst>
              <a:ext uri="{FF2B5EF4-FFF2-40B4-BE49-F238E27FC236}">
                <a16:creationId xmlns:a16="http://schemas.microsoft.com/office/drawing/2014/main" id="{E7F10A9E-45A1-4D11-ADAA-71AFF935065A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590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28161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二、常用统计量</a:t>
            </a: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396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一、统计量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D725E67-8235-427B-B358-338E8852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878" y="4253864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三、小结</a:t>
            </a:r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统计量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0F36A00-385F-4C5E-B173-B4EAA891D8DA}"/>
              </a:ext>
            </a:extLst>
          </p:cNvPr>
          <p:cNvSpPr txBox="1">
            <a:spLocks noChangeArrowheads="1"/>
          </p:cNvSpPr>
          <p:nvPr/>
        </p:nvSpPr>
        <p:spPr>
          <a:xfrm>
            <a:off x="1418580" y="836712"/>
            <a:ext cx="7700962" cy="7318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一、统计量</a:t>
            </a:r>
            <a:endParaRPr lang="en-US" altLang="zh-CN" dirty="0"/>
          </a:p>
        </p:txBody>
      </p:sp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236E06B1-4741-450B-8154-4D982AF9F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363534"/>
              </p:ext>
            </p:extLst>
          </p:nvPr>
        </p:nvGraphicFramePr>
        <p:xfrm>
          <a:off x="856139" y="1847487"/>
          <a:ext cx="10279627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31960" imgH="698400" progId="Equation.DSMT4">
                  <p:embed/>
                </p:oleObj>
              </mc:Choice>
              <mc:Fallback>
                <p:oleObj name="Equation" r:id="rId3" imgW="4431960" imgH="698400" progId="Equation.DSMT4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39" y="1847487"/>
                        <a:ext cx="10279627" cy="16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FEE699BC-55C5-4BAB-A191-053290F88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53081"/>
              </p:ext>
            </p:extLst>
          </p:nvPr>
        </p:nvGraphicFramePr>
        <p:xfrm>
          <a:off x="910630" y="3860799"/>
          <a:ext cx="9701048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3680" imgH="482400" progId="Equation.DSMT4">
                  <p:embed/>
                </p:oleObj>
              </mc:Choice>
              <mc:Fallback>
                <p:oleObj name="Equation" r:id="rId5" imgW="4063680" imgH="482400" progId="Equation.DSMT4">
                  <p:embed/>
                  <p:pic>
                    <p:nvPicPr>
                      <p:cNvPr id="7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30" y="3860799"/>
                        <a:ext cx="9701048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统计量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23C124B-D6AB-48AF-823A-CFB2728D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39072"/>
            <a:ext cx="4267200" cy="838200"/>
          </a:xfrm>
          <a:prstGeom prst="rect">
            <a:avLst/>
          </a:prstGeom>
          <a:solidFill>
            <a:srgbClr val="00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D53CFCC-407C-4E18-99B3-D7648371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30" y="2666553"/>
            <a:ext cx="6624736" cy="2209800"/>
          </a:xfrm>
          <a:prstGeom prst="rect">
            <a:avLst/>
          </a:prstGeom>
          <a:solidFill>
            <a:srgbClr val="FFE1E1"/>
          </a:solidFill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49B92005-4C66-4B49-A882-8C6F69ED8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48569"/>
              </p:ext>
            </p:extLst>
          </p:nvPr>
        </p:nvGraphicFramePr>
        <p:xfrm>
          <a:off x="766614" y="1412904"/>
          <a:ext cx="10210432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79680" imgH="482400" progId="Equation.DSMT4">
                  <p:embed/>
                </p:oleObj>
              </mc:Choice>
              <mc:Fallback>
                <p:oleObj name="Equation" r:id="rId3" imgW="4279680" imgH="482400" progId="Equation.DSMT4">
                  <p:embed/>
                  <p:pic>
                    <p:nvPicPr>
                      <p:cNvPr id="410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1412904"/>
                        <a:ext cx="10210432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4E1796F0-B4C0-47AD-9221-A5E64F820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3613" y="281940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500" imgH="419100" progId="Equation.3">
                  <p:embed/>
                </p:oleObj>
              </mc:Choice>
              <mc:Fallback>
                <p:oleObj name="Equation" r:id="rId5" imgW="1206500" imgH="419100" progId="Equation.3">
                  <p:embed/>
                  <p:pic>
                    <p:nvPicPr>
                      <p:cNvPr id="41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819400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E5A6ECD3-5B51-403E-BDFC-64236877C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3200" y="2794000"/>
          <a:ext cx="246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63800" imgH="482600" progId="Equation.3">
                  <p:embed/>
                </p:oleObj>
              </mc:Choice>
              <mc:Fallback>
                <p:oleObj name="Equation" r:id="rId7" imgW="2463800" imgH="482600" progId="Equation.3">
                  <p:embed/>
                  <p:pic>
                    <p:nvPicPr>
                      <p:cNvPr id="410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2794000"/>
                        <a:ext cx="246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F19A7A05-668F-4B4F-A689-BF09F54A9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352800"/>
          <a:ext cx="325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51200" imgH="838200" progId="Equation.3">
                  <p:embed/>
                </p:oleObj>
              </mc:Choice>
              <mc:Fallback>
                <p:oleObj name="Equation" r:id="rId9" imgW="3251200" imgH="838200" progId="Equation.3">
                  <p:embed/>
                  <p:pic>
                    <p:nvPicPr>
                      <p:cNvPr id="410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325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52FDBCB3-C00D-4781-A045-F2FB48569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4292600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238500" imgH="431800" progId="Equation.3">
                  <p:embed/>
                </p:oleObj>
              </mc:Choice>
              <mc:Fallback>
                <p:oleObj name="Equation" r:id="rId11" imgW="3238500" imgH="431800" progId="Equation.3">
                  <p:embed/>
                  <p:pic>
                    <p:nvPicPr>
                      <p:cNvPr id="410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292600"/>
                        <a:ext cx="323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DA679A34-F4E9-454C-87FD-AB685E298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278313"/>
          <a:ext cx="278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81300" imgH="431800" progId="Equation.3">
                  <p:embed/>
                </p:oleObj>
              </mc:Choice>
              <mc:Fallback>
                <p:oleObj name="Equation" r:id="rId13" imgW="2781300" imgH="431800" progId="Equation.3">
                  <p:embed/>
                  <p:pic>
                    <p:nvPicPr>
                      <p:cNvPr id="410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78313"/>
                        <a:ext cx="278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A572407B-CC0B-4445-80B0-EFDD870B6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047548"/>
              </p:ext>
            </p:extLst>
          </p:nvPr>
        </p:nvGraphicFramePr>
        <p:xfrm>
          <a:off x="976313" y="4997797"/>
          <a:ext cx="379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797300" imgH="838200" progId="Equation.3">
                  <p:embed/>
                </p:oleObj>
              </mc:Choice>
              <mc:Fallback>
                <p:oleObj name="Equation" r:id="rId15" imgW="3797300" imgH="838200" progId="Equation.3">
                  <p:embed/>
                  <p:pic>
                    <p:nvPicPr>
                      <p:cNvPr id="410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997797"/>
                        <a:ext cx="3797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>
            <a:extLst>
              <a:ext uri="{FF2B5EF4-FFF2-40B4-BE49-F238E27FC236}">
                <a16:creationId xmlns:a16="http://schemas.microsoft.com/office/drawing/2014/main" id="{94DEA5A0-A5D6-4EFD-83D1-29A5B7AA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286" y="34290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Times New Roman" pitchFamily="18" charset="0"/>
              </a:rPr>
              <a:t>是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61AD62D-6C98-4713-B220-407DBD22E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150197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不是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F2B5BFF-D52F-4738-89C6-10131A2F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930275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实例1</a:t>
            </a:r>
          </a:p>
        </p:txBody>
      </p:sp>
      <p:sp>
        <p:nvSpPr>
          <p:cNvPr id="18" name="TextBox 131">
            <a:extLst>
              <a:ext uri="{FF2B5EF4-FFF2-40B4-BE49-F238E27FC236}">
                <a16:creationId xmlns:a16="http://schemas.microsoft.com/office/drawing/2014/main" id="{4F696A2C-B336-42C7-B84B-319000EC3898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535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utoUpdateAnimBg="0"/>
      <p:bldP spid="1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常用统计量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A7FA48A0-BEC5-497F-BB05-0ED29D1E5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266201"/>
              </p:ext>
            </p:extLst>
          </p:nvPr>
        </p:nvGraphicFramePr>
        <p:xfrm>
          <a:off x="884238" y="1556912"/>
          <a:ext cx="10752453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59040" imgH="457200" progId="Equation.DSMT4">
                  <p:embed/>
                </p:oleObj>
              </mc:Choice>
              <mc:Fallback>
                <p:oleObj name="Equation" r:id="rId3" imgW="4559040" imgH="457200" progId="Equation.DSMT4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556912"/>
                        <a:ext cx="10752453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E7B0EA11-346E-43D7-B3B4-E6063755E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2728417"/>
            <a:ext cx="3400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样本平均值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88F48D6B-821B-4AA7-BCE4-6FC947B22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735419"/>
              </p:ext>
            </p:extLst>
          </p:nvPr>
        </p:nvGraphicFramePr>
        <p:xfrm>
          <a:off x="4017963" y="2564904"/>
          <a:ext cx="1892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300" imgH="939800" progId="Equation.3">
                  <p:embed/>
                </p:oleObj>
              </mc:Choice>
              <mc:Fallback>
                <p:oleObj name="Equation" r:id="rId5" imgW="1892300" imgH="939800" progId="Equation.3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2564904"/>
                        <a:ext cx="1892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>
            <a:extLst>
              <a:ext uri="{FF2B5EF4-FFF2-40B4-BE49-F238E27FC236}">
                <a16:creationId xmlns:a16="http://schemas.microsoft.com/office/drawing/2014/main" id="{51C7DB09-C167-4A91-B311-1CE7CACF5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4782095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样本方差</a:t>
            </a:r>
          </a:p>
        </p:txBody>
      </p:sp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1B5A3F44-955B-48BF-B75F-03CC5D2AC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53169"/>
              </p:ext>
            </p:extLst>
          </p:nvPr>
        </p:nvGraphicFramePr>
        <p:xfrm>
          <a:off x="3406775" y="4640731"/>
          <a:ext cx="3390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90900" imgH="939800" progId="Equation.3">
                  <p:embed/>
                </p:oleObj>
              </mc:Choice>
              <mc:Fallback>
                <p:oleObj name="Equation" r:id="rId7" imgW="3390900" imgH="939800" progId="Equation.3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640731"/>
                        <a:ext cx="3390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B7279A97-5E10-48C1-8165-9274684B3F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793625"/>
              </p:ext>
            </p:extLst>
          </p:nvPr>
        </p:nvGraphicFramePr>
        <p:xfrm>
          <a:off x="6867525" y="4602631"/>
          <a:ext cx="354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543300" imgH="977900" progId="Equation.3">
                  <p:embed/>
                </p:oleObj>
              </mc:Choice>
              <mc:Fallback>
                <p:oleObj name="公式" r:id="rId9" imgW="3543300" imgH="977900" progId="Equation.3">
                  <p:embed/>
                  <p:pic>
                    <p:nvPicPr>
                      <p:cNvPr id="2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4602631"/>
                        <a:ext cx="3543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24CC06F7-BBC1-4C34-84A1-26AC776D3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345501"/>
              </p:ext>
            </p:extLst>
          </p:nvPr>
        </p:nvGraphicFramePr>
        <p:xfrm>
          <a:off x="3249786" y="3628628"/>
          <a:ext cx="176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765300" imgH="952500" progId="Equation.3">
                  <p:embed/>
                </p:oleObj>
              </mc:Choice>
              <mc:Fallback>
                <p:oleObj name="公式" r:id="rId11" imgW="1765300" imgH="952500" progId="Equation.3">
                  <p:embed/>
                  <p:pic>
                    <p:nvPicPr>
                      <p:cNvPr id="21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786" y="3628628"/>
                        <a:ext cx="1765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>
            <a:extLst>
              <a:ext uri="{FF2B5EF4-FFF2-40B4-BE49-F238E27FC236}">
                <a16:creationId xmlns:a16="http://schemas.microsoft.com/office/drawing/2014/main" id="{0421376D-F366-4091-9B7E-6365DCD8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595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其观察值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431EA424-DF71-4E12-99ED-36A7890F8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764704"/>
            <a:ext cx="72739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4200" dirty="0">
                <a:latin typeface="Garamond" pitchFamily="18" charset="0"/>
              </a:rPr>
              <a:t>二、常用统计量</a:t>
            </a:r>
            <a:endParaRPr lang="en-US" altLang="zh-CN" sz="4200" dirty="0">
              <a:latin typeface="Garamond" pitchFamily="18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37D85472-4F71-4AE8-B33B-8DAFFFF04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856286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其观察值</a:t>
            </a:r>
          </a:p>
        </p:txBody>
      </p:sp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632B8540-EF3F-4D8D-8F37-DB8AD6F18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785413"/>
              </p:ext>
            </p:extLst>
          </p:nvPr>
        </p:nvGraphicFramePr>
        <p:xfrm>
          <a:off x="3218399" y="5677939"/>
          <a:ext cx="3136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36900" imgH="939800" progId="Equation.3">
                  <p:embed/>
                </p:oleObj>
              </mc:Choice>
              <mc:Fallback>
                <p:oleObj name="Equation" r:id="rId13" imgW="3136900" imgH="939800" progId="Equation.3">
                  <p:embed/>
                  <p:pic>
                    <p:nvPicPr>
                      <p:cNvPr id="225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399" y="5677939"/>
                        <a:ext cx="3136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FC8FB741-3E7C-4FD0-965D-7F4369A4C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07927"/>
              </p:ext>
            </p:extLst>
          </p:nvPr>
        </p:nvGraphicFramePr>
        <p:xfrm>
          <a:off x="6386513" y="5639839"/>
          <a:ext cx="3365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365500" imgH="977900" progId="Equation.3">
                  <p:embed/>
                </p:oleObj>
              </mc:Choice>
              <mc:Fallback>
                <p:oleObj name="公式" r:id="rId15" imgW="3365500" imgH="977900" progId="Equation.3">
                  <p:embed/>
                  <p:pic>
                    <p:nvPicPr>
                      <p:cNvPr id="2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5639839"/>
                        <a:ext cx="3365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31">
            <a:extLst>
              <a:ext uri="{FF2B5EF4-FFF2-40B4-BE49-F238E27FC236}">
                <a16:creationId xmlns:a16="http://schemas.microsoft.com/office/drawing/2014/main" id="{352EFEC8-B07B-440B-977B-26F986A9B8B6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80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3" grpId="0" autoUpdateAnimBg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常用统计量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70E3E8D1-8669-4B66-9AF1-9F365794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98539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样本标准差</a:t>
            </a:r>
          </a:p>
        </p:txBody>
      </p:sp>
      <p:graphicFrame>
        <p:nvGraphicFramePr>
          <p:cNvPr id="7" name="Object 17">
            <a:extLst>
              <a:ext uri="{FF2B5EF4-FFF2-40B4-BE49-F238E27FC236}">
                <a16:creationId xmlns:a16="http://schemas.microsoft.com/office/drawing/2014/main" id="{F44FED36-C023-4948-BC90-7D54F35DE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831681"/>
              </p:ext>
            </p:extLst>
          </p:nvPr>
        </p:nvGraphicFramePr>
        <p:xfrm>
          <a:off x="3473240" y="764704"/>
          <a:ext cx="464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48200" imgH="990600" progId="Equation.3">
                  <p:embed/>
                </p:oleObj>
              </mc:Choice>
              <mc:Fallback>
                <p:oleObj name="Equation" r:id="rId3" imgW="4648200" imgH="990600" progId="Equation.3">
                  <p:embed/>
                  <p:pic>
                    <p:nvPicPr>
                      <p:cNvPr id="2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240" y="764704"/>
                        <a:ext cx="4648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8">
            <a:extLst>
              <a:ext uri="{FF2B5EF4-FFF2-40B4-BE49-F238E27FC236}">
                <a16:creationId xmlns:a16="http://schemas.microsoft.com/office/drawing/2014/main" id="{D769062D-8E85-4911-AB62-9B36CCE2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78" y="2040086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其观察值</a:t>
            </a:r>
          </a:p>
        </p:txBody>
      </p:sp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1EBD5A86-D66A-4727-9390-A95A3353F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89514"/>
              </p:ext>
            </p:extLst>
          </p:nvPr>
        </p:nvGraphicFramePr>
        <p:xfrm>
          <a:off x="3279428" y="1844824"/>
          <a:ext cx="354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543300" imgH="1003300" progId="Equation.3">
                  <p:embed/>
                </p:oleObj>
              </mc:Choice>
              <mc:Fallback>
                <p:oleObj name="公式" r:id="rId5" imgW="3543300" imgH="1003300" progId="Equation.3">
                  <p:embed/>
                  <p:pic>
                    <p:nvPicPr>
                      <p:cNvPr id="22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428" y="1844824"/>
                        <a:ext cx="3543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>
            <a:extLst>
              <a:ext uri="{FF2B5EF4-FFF2-40B4-BE49-F238E27FC236}">
                <a16:creationId xmlns:a16="http://schemas.microsoft.com/office/drawing/2014/main" id="{A2146F26-EB27-4F12-9C3B-2639C8E63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271" y="3097981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样本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阶(原点)矩</a:t>
            </a: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412FEFAA-33D7-4E7F-B2C0-1B3F8B91C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775171"/>
              </p:ext>
            </p:extLst>
          </p:nvPr>
        </p:nvGraphicFramePr>
        <p:xfrm>
          <a:off x="4477871" y="2924944"/>
          <a:ext cx="3886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86200" imgH="939800" progId="Equation.3">
                  <p:embed/>
                </p:oleObj>
              </mc:Choice>
              <mc:Fallback>
                <p:oleObj name="Equation" r:id="rId7" imgW="3886200" imgH="939800" progId="Equation.3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7871" y="2924944"/>
                        <a:ext cx="3886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5962D2B-276A-46C4-A267-D34858B4E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71" y="4089457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其观察值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9051063-C8E1-43B7-B0CA-6E7ECF3D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259924"/>
              </p:ext>
            </p:extLst>
          </p:nvPr>
        </p:nvGraphicFramePr>
        <p:xfrm>
          <a:off x="3055471" y="3879269"/>
          <a:ext cx="3370808" cy="92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73120" imgH="406080" progId="Equation.DSMT4">
                  <p:embed/>
                </p:oleObj>
              </mc:Choice>
              <mc:Fallback>
                <p:oleObj name="Equation" r:id="rId9" imgW="1473120" imgH="4060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5471" y="3879269"/>
                        <a:ext cx="3370808" cy="929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id="{AFB1ED31-D34C-480F-8BB3-5C251009C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60565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样本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阶中心矩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DCBFE6A-F500-4A0A-AADE-9EA68BD54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37599"/>
              </p:ext>
            </p:extLst>
          </p:nvPr>
        </p:nvGraphicFramePr>
        <p:xfrm>
          <a:off x="4346228" y="4869160"/>
          <a:ext cx="495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53000" imgH="939800" progId="Equation.3">
                  <p:embed/>
                </p:oleObj>
              </mc:Choice>
              <mc:Fallback>
                <p:oleObj name="Equation" r:id="rId11" imgW="4953000" imgH="939800" progId="Equation.3">
                  <p:embed/>
                  <p:pic>
                    <p:nvPicPr>
                      <p:cNvPr id="235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228" y="4869160"/>
                        <a:ext cx="495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DF19276-7097-4943-BBCD-D4DB979FE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78" y="603602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其观察值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F0EE6A1-FB04-4245-8666-AE552006A0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821517"/>
              </p:ext>
            </p:extLst>
          </p:nvPr>
        </p:nvGraphicFramePr>
        <p:xfrm>
          <a:off x="3095278" y="5877272"/>
          <a:ext cx="491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4914900" imgH="952500" progId="Equation.3">
                  <p:embed/>
                </p:oleObj>
              </mc:Choice>
              <mc:Fallback>
                <p:oleObj name="公式" r:id="rId13" imgW="4914900" imgH="952500" progId="Equation.3">
                  <p:embed/>
                  <p:pic>
                    <p:nvPicPr>
                      <p:cNvPr id="235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278" y="5877272"/>
                        <a:ext cx="4914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31">
            <a:extLst>
              <a:ext uri="{FF2B5EF4-FFF2-40B4-BE49-F238E27FC236}">
                <a16:creationId xmlns:a16="http://schemas.microsoft.com/office/drawing/2014/main" id="{CC49610D-83E6-4F22-A4F0-5584885F8455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001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/>
      <p:bldP spid="12" grpId="0" autoUpdateAnimBg="0"/>
      <p:bldP spid="14" grpId="0" autoUpdateAnimBg="0"/>
      <p:bldP spid="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常用统计量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42ADA382-8EED-435E-9534-B475944F1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071862"/>
              </p:ext>
            </p:extLst>
          </p:nvPr>
        </p:nvGraphicFramePr>
        <p:xfrm>
          <a:off x="1084262" y="1702971"/>
          <a:ext cx="10123512" cy="14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48040" imgH="545760" progId="Equation.DSMT4">
                  <p:embed/>
                </p:oleObj>
              </mc:Choice>
              <mc:Fallback>
                <p:oleObj name="Equation" r:id="rId3" imgW="3848040" imgH="545760" progId="Equation.DSMT4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2" y="1702971"/>
                        <a:ext cx="10123512" cy="14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7">
            <a:extLst>
              <a:ext uri="{FF2B5EF4-FFF2-40B4-BE49-F238E27FC236}">
                <a16:creationId xmlns:a16="http://schemas.microsoft.com/office/drawing/2014/main" id="{6526ABEA-FC43-46E8-80EB-4903FB88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2" y="980728"/>
            <a:ext cx="101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结论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: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9C9779B8-59C8-4C38-BE27-35D21D270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2" y="3346103"/>
            <a:ext cx="73152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------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矩估计法的理论根据.</a:t>
            </a:r>
          </a:p>
        </p:txBody>
      </p:sp>
      <p:sp>
        <p:nvSpPr>
          <p:cNvPr id="9" name="TextBox 131">
            <a:extLst>
              <a:ext uri="{FF2B5EF4-FFF2-40B4-BE49-F238E27FC236}">
                <a16:creationId xmlns:a16="http://schemas.microsoft.com/office/drawing/2014/main" id="{73B46680-FF0E-402B-A4BE-D29141ED8D6F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303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常用统计量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C06202E-3179-4C3A-9220-68B5175D3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4400"/>
            <a:ext cx="4957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样本最大值和样本最小值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89374054-A398-4776-A67D-4E77545DA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557338"/>
          <a:ext cx="439261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14500" imgH="482600" progId="Equation.3">
                  <p:embed/>
                </p:oleObj>
              </mc:Choice>
              <mc:Fallback>
                <p:oleObj name="公式" r:id="rId3" imgW="1714500" imgH="482600" progId="Equation.3">
                  <p:embed/>
                  <p:pic>
                    <p:nvPicPr>
                      <p:cNvPr id="100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57338"/>
                        <a:ext cx="4392613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A5FC5297-C997-4938-A308-3267364CA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972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其观察值</a:t>
            </a: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24AAE5F3-1203-4189-8465-B598926CB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0075" y="3644900"/>
          <a:ext cx="40354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74800" imgH="482600" progId="Equation.3">
                  <p:embed/>
                </p:oleObj>
              </mc:Choice>
              <mc:Fallback>
                <p:oleObj name="公式" r:id="rId5" imgW="1574800" imgH="482600" progId="Equation.3">
                  <p:embed/>
                  <p:pic>
                    <p:nvPicPr>
                      <p:cNvPr id="1003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644900"/>
                        <a:ext cx="403542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31">
            <a:extLst>
              <a:ext uri="{FF2B5EF4-FFF2-40B4-BE49-F238E27FC236}">
                <a16:creationId xmlns:a16="http://schemas.microsoft.com/office/drawing/2014/main" id="{E9A4A6E2-06D3-4320-97E8-D57D11E13925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602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常用统计量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A5FBAC0-7783-4807-9169-462B41D60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850776"/>
            <a:ext cx="777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正态总体的样本均值与样本方差的分布</a:t>
            </a:r>
            <a:endParaRPr kumimoji="1" lang="zh-CN" altLang="en-US" sz="2800" b="1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EF36C0C-53BF-40FE-90D2-CE8D1AE4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569914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定理一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B713055-6654-42A5-BCFF-74A561E05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188760"/>
              </p:ext>
            </p:extLst>
          </p:nvPr>
        </p:nvGraphicFramePr>
        <p:xfrm>
          <a:off x="974725" y="2204864"/>
          <a:ext cx="108077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73520" imgH="482400" progId="Equation.DSMT4">
                  <p:embed/>
                </p:oleObj>
              </mc:Choice>
              <mc:Fallback>
                <p:oleObj name="Equation" r:id="rId3" imgW="4673520" imgH="482400" progId="Equation.DSMT4">
                  <p:embed/>
                  <p:pic>
                    <p:nvPicPr>
                      <p:cNvPr id="53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204864"/>
                        <a:ext cx="108077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31">
            <a:extLst>
              <a:ext uri="{FF2B5EF4-FFF2-40B4-BE49-F238E27FC236}">
                <a16:creationId xmlns:a16="http://schemas.microsoft.com/office/drawing/2014/main" id="{02FAE9D0-F8CD-43B7-B475-1BBEC89289A2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982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197</Words>
  <Application>Microsoft Office PowerPoint</Application>
  <PresentationFormat>自定义</PresentationFormat>
  <Paragraphs>62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黑体</vt:lpstr>
      <vt:lpstr>微软雅黑</vt:lpstr>
      <vt:lpstr>Arial</vt:lpstr>
      <vt:lpstr>Calibri</vt:lpstr>
      <vt:lpstr>Garamond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15</cp:revision>
  <cp:lastPrinted>2021-11-27T02:21:07Z</cp:lastPrinted>
  <dcterms:created xsi:type="dcterms:W3CDTF">2016-05-19T10:28:42Z</dcterms:created>
  <dcterms:modified xsi:type="dcterms:W3CDTF">2023-04-29T06:11:20Z</dcterms:modified>
  <cp:category> </cp:category>
  <cp:contentStatus> </cp:contentStatus>
  <cp:version>1</cp:version>
</cp:coreProperties>
</file>