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5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16" r:id="rId25"/>
    <p:sldId id="317" r:id="rId26"/>
    <p:sldId id="291" r:id="rId27"/>
    <p:sldId id="286" r:id="rId28"/>
    <p:sldId id="312" r:id="rId29"/>
    <p:sldId id="313" r:id="rId30"/>
    <p:sldId id="314" r:id="rId31"/>
    <p:sldId id="281" r:id="rId32"/>
    <p:sldId id="315" r:id="rId33"/>
    <p:sldId id="282" r:id="rId34"/>
    <p:sldId id="284" r:id="rId35"/>
  </p:sldIdLst>
  <p:sldSz cx="12190413" cy="6858000"/>
  <p:notesSz cx="6797675" cy="9928225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8T02:09:36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23374 7634 27647 0,'0'0'2448'0,"0"0"-1952"0,0 0-496 0,0 0 0 0,0 0-208 0,0 0-144 15,0 0-32-15,0 0 0 16,0 0-848-16,0 0-176 0,0 0-48 0,0 0 0 0,0 0 944 0,0 0 176 15,0 0 32-15,0 0 16 0,0 0 736 0,0 0 160 16,0 0 32-16,0 0 0 0,0 0-144 0,0 0-32 16,0 0 0-16,0 0 0 0,0 0-288 0,0 0-176 15,0 0 192-15,0 0-192 0,14 1 160 0,1-1-160 16,-1 0 128-16,2 0-128 0,-1-1 544 0,2 1 32 16,1 0 0-16,2 0 0 0,2-2-432 0,-1 2-144 15,1-4 0-15,2 4 144 0,0 2-144 0,1 0 192 16,0-2-192-16,1 0 192 0,-1-4-192 0,0 3 0 15,-1 0 0-15,4-2 0 0,2 0 128 0,2 1-128 16,2-1 192-16,4 2-64 0,1 0 64 0,4-1 16 0,3 1 0 16,-1 0 0-16,0-3-48 0,2 3-16 0,-2-1 0 0,-1 2 0 15,-2-4-144-15,3 3 0 0,0 0 144 0,2 1-144 16,3 0 0-16,0 0 128 0,4 0-128 0,-1 0 0 16,1 1 0-16,-1-1 128 0,-2-1-128 0,-1 1 0 15,-1-4 0-15,3 2 0 0,3 2 0 0,1 0 0 16,0-1 0-16,0 0 0 0,-2-2 0 0,-4 2 128 15,0 0-128-15,-2 1 0 0,-1-2 0 0,-1 2 0 16,-2 0 0-16,2 2 0 0,-2 0 0 0,2 1 0 16,-1-1 0-16,0 4 0 0,-4-2 0 0,0-2 0 15,-3 1 0-15,-1-2 0 0,-1 2 0 0,0-2 0 16,2 2 0-16,0-1 0 0,1 1 0 0,0-1 128 16,1 2-128-16,1 0 0 0,-1 0 0 0,-2-2 128 15,-4 0-128-15,-2 1 0 0,-2-2 0 0,-4-1 128 16,-3 0-128-16,-3 1 0 0,3-1 128 0,-5 2-128 0,-3-2 0 15,2 0 128-15,0 0-128 0,-1 0 0 0,0 0 160 0,-1 0-32 16,2 0-128-16,2 2 192 0,-1-2-32 0,0 2-16 16,0-2 0-16,2 2 0 0,-2-2-144 0,0 1 0 15,1 2 0-15,-2 1 0 0,-2-3 0 0,1-1 128 16,-2 0-128-16,-1-1 0 0,-2 1 128 0,-1 3-128 16,0-2 0-16,-10-1 128 0,11 0-128 0,-11 0 0 15,0 0 0-15,10 0 0 0,-10 0 0 0,0 0 0 16,0 0 128-16,0 0-128 0,0 0 0 0,0 0 128 15,0 0-128-15,11 1 128 0,-11-1-128 0,0 0 0 16,0 0 144-16,0 0-144 0,0 0 128 0,0 0-128 16,0 0 160-16,0 0-160 0,0 0 192 0,0 0-48 0,0 0-16 15,0 0 0 1,0 0-1472-16,10-2-288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9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98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0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3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4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90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94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99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2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3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58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187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97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9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99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38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5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0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5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2.wmf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slide" Target="slide33.xml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43.wmf"/><Relationship Id="rId10" Type="http://schemas.openxmlformats.org/officeDocument/2006/relationships/image" Target="../media/image41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6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0.emf"/><Relationship Id="rId7" Type="http://schemas.openxmlformats.org/officeDocument/2006/relationships/slide" Target="slide34.xml"/><Relationship Id="rId12" Type="http://schemas.openxmlformats.org/officeDocument/2006/relationships/oleObject" Target="../embeddings/oleObject4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530.png"/><Relationship Id="rId9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7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56.png"/><Relationship Id="rId10" Type="http://schemas.openxmlformats.org/officeDocument/2006/relationships/image" Target="../media/image53.wmf"/><Relationship Id="rId4" Type="http://schemas.openxmlformats.org/officeDocument/2006/relationships/image" Target="../media/image530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1.pn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9.wmf"/><Relationship Id="rId4" Type="http://schemas.openxmlformats.org/officeDocument/2006/relationships/image" Target="../media/image530.png"/><Relationship Id="rId9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slide" Target="slide29.xml"/><Relationship Id="rId18" Type="http://schemas.openxmlformats.org/officeDocument/2006/relationships/oleObject" Target="../embeddings/oleObject58.bin"/><Relationship Id="rId21" Type="http://schemas.openxmlformats.org/officeDocument/2006/relationships/image" Target="../media/image69.png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5.wmf"/><Relationship Id="rId17" Type="http://schemas.openxmlformats.org/officeDocument/2006/relationships/image" Target="../media/image67.wmf"/><Relationship Id="rId2" Type="http://schemas.openxmlformats.org/officeDocument/2006/relationships/notesSlide" Target="../notesSlides/notesSlide15.xml"/><Relationship Id="rId16" Type="http://schemas.openxmlformats.org/officeDocument/2006/relationships/oleObject" Target="../embeddings/oleObject57.bin"/><Relationship Id="rId20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66.wmf"/><Relationship Id="rId10" Type="http://schemas.openxmlformats.org/officeDocument/2006/relationships/image" Target="../media/image64.wmf"/><Relationship Id="rId19" Type="http://schemas.openxmlformats.org/officeDocument/2006/relationships/image" Target="../media/image68.wmf"/><Relationship Id="rId4" Type="http://schemas.openxmlformats.org/officeDocument/2006/relationships/image" Target="../media/image530.png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3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2.wmf"/><Relationship Id="rId4" Type="http://schemas.openxmlformats.org/officeDocument/2006/relationships/image" Target="../media/image530.png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7" Type="http://schemas.openxmlformats.org/officeDocument/2006/relationships/oleObject" Target="../embeddings/oleObject6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8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9.wmf"/><Relationship Id="rId4" Type="http://schemas.openxmlformats.org/officeDocument/2006/relationships/image" Target="../media/image840.png"/><Relationship Id="rId9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5.png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3.emf"/><Relationship Id="rId4" Type="http://schemas.openxmlformats.org/officeDocument/2006/relationships/image" Target="../media/image840.png"/><Relationship Id="rId9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92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0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9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8.wmf"/><Relationship Id="rId19" Type="http://schemas.openxmlformats.org/officeDocument/2006/relationships/image" Target="../media/image93.png"/><Relationship Id="rId4" Type="http://schemas.openxmlformats.org/officeDocument/2006/relationships/image" Target="../media/image840.png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9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85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7.wmf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96.wmf"/><Relationship Id="rId4" Type="http://schemas.openxmlformats.org/officeDocument/2006/relationships/image" Target="../media/image840.png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7" Type="http://schemas.openxmlformats.org/officeDocument/2006/relationships/oleObject" Target="../embeddings/oleObject8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7" Type="http://schemas.openxmlformats.org/officeDocument/2006/relationships/oleObject" Target="../embeddings/oleObject9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104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05.wmf"/><Relationship Id="rId10" Type="http://schemas.openxmlformats.org/officeDocument/2006/relationships/image" Target="../media/image106.wmf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9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5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10" Type="http://schemas.openxmlformats.org/officeDocument/2006/relationships/image" Target="../media/image7.e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wmf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12" Type="http://schemas.openxmlformats.org/officeDocument/2006/relationships/image" Target="../media/image109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5.bin"/><Relationship Id="rId11" Type="http://schemas.openxmlformats.org/officeDocument/2006/relationships/oleObject" Target="../embeddings/oleObject117.bin"/><Relationship Id="rId5" Type="http://schemas.openxmlformats.org/officeDocument/2006/relationships/image" Target="../media/image112.wmf"/><Relationship Id="rId10" Type="http://schemas.openxmlformats.org/officeDocument/2006/relationships/slide" Target="slide10.xml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4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e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png"/><Relationship Id="rId4" Type="http://schemas.openxmlformats.org/officeDocument/2006/relationships/image" Target="../media/image8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9.bin"/><Relationship Id="rId21" Type="http://schemas.openxmlformats.org/officeDocument/2006/relationships/image" Target="../media/image25.png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3.w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18.bin"/><Relationship Id="rId20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slide" Target="slide24.xml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22.wmf"/><Relationship Id="rId10" Type="http://schemas.openxmlformats.org/officeDocument/2006/relationships/image" Target="../media/image20.wmf"/><Relationship Id="rId19" Type="http://schemas.openxmlformats.org/officeDocument/2006/relationships/image" Target="../media/image24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80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28.bin"/><Relationship Id="rId26" Type="http://schemas.openxmlformats.org/officeDocument/2006/relationships/image" Target="../media/image38.png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wmf"/><Relationship Id="rId17" Type="http://schemas.openxmlformats.org/officeDocument/2006/relationships/slide" Target="slide26.xml"/><Relationship Id="rId25" Type="http://schemas.openxmlformats.org/officeDocument/2006/relationships/slide" Target="slide28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wmf"/><Relationship Id="rId20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19" Type="http://schemas.openxmlformats.org/officeDocument/2006/relationships/image" Target="../media/image35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3.wmf"/><Relationship Id="rId22" Type="http://schemas.openxmlformats.org/officeDocument/2006/relationships/slide" Target="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35507" y="263992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常用统计量的分布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𝝌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blipFill>
                <a:blip r:embed="rId4"/>
                <a:stretch>
                  <a:fillRect t="-5970" r="-5556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16B918B5-5496-4F1C-8245-A1A0BA049F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63150"/>
              </p:ext>
            </p:extLst>
          </p:nvPr>
        </p:nvGraphicFramePr>
        <p:xfrm>
          <a:off x="920750" y="1593180"/>
          <a:ext cx="7162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62560" imgH="1384200" progId="Equation.3">
                  <p:embed/>
                </p:oleObj>
              </mc:Choice>
              <mc:Fallback>
                <p:oleObj name="Equation" r:id="rId5" imgW="7162560" imgH="1384200" progId="Equation.3">
                  <p:embed/>
                  <p:pic>
                    <p:nvPicPr>
                      <p:cNvPr id="31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593180"/>
                        <a:ext cx="71628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>
            <a:extLst>
              <a:ext uri="{FF2B5EF4-FFF2-40B4-BE49-F238E27FC236}">
                <a16:creationId xmlns:a16="http://schemas.microsoft.com/office/drawing/2014/main" id="{9B601006-0859-4443-A102-658A94B9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93" y="392973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例如</a:t>
            </a:r>
          </a:p>
        </p:txBody>
      </p:sp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3E69FB60-4EB0-451C-992B-822251779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66359"/>
              </p:ext>
            </p:extLst>
          </p:nvPr>
        </p:nvGraphicFramePr>
        <p:xfrm>
          <a:off x="1987568" y="3763045"/>
          <a:ext cx="398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87720" imgH="825480" progId="Equation.3">
                  <p:embed/>
                </p:oleObj>
              </mc:Choice>
              <mc:Fallback>
                <p:oleObj name="Equation" r:id="rId7" imgW="3987720" imgH="825480" progId="Equation.3">
                  <p:embed/>
                  <p:pic>
                    <p:nvPicPr>
                      <p:cNvPr id="31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68" y="3763045"/>
                        <a:ext cx="398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D37049BD-D9ED-4A63-B4CD-5FAB42D88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37565"/>
              </p:ext>
            </p:extLst>
          </p:nvPr>
        </p:nvGraphicFramePr>
        <p:xfrm>
          <a:off x="5969018" y="3999583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317160" progId="Equation.3">
                  <p:embed/>
                </p:oleObj>
              </mc:Choice>
              <mc:Fallback>
                <p:oleObj name="Equation" r:id="rId9" imgW="1371600" imgH="317160" progId="Equation.3">
                  <p:embed/>
                  <p:pic>
                    <p:nvPicPr>
                      <p:cNvPr id="31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18" y="3999583"/>
                        <a:ext cx="1371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>
            <a:extLst>
              <a:ext uri="{FF2B5EF4-FFF2-40B4-BE49-F238E27FC236}">
                <a16:creationId xmlns:a16="http://schemas.microsoft.com/office/drawing/2014/main" id="{9A9D2EAA-A83C-43BF-9DED-A82DCF41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9880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利用上面公式,</a:t>
            </a:r>
          </a:p>
        </p:txBody>
      </p:sp>
      <p:sp>
        <p:nvSpPr>
          <p:cNvPr id="11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8B20330-639D-46B1-9944-9012C8E7A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1037555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8">
            <a:hlinkClick r:id="rId11" action="ppaction://hlinksldjump"/>
            <a:extLst>
              <a:ext uri="{FF2B5EF4-FFF2-40B4-BE49-F238E27FC236}">
                <a16:creationId xmlns:a16="http://schemas.microsoft.com/office/drawing/2014/main" id="{B6D467A5-0B8E-4029-BB4C-917686EF8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072480"/>
            <a:ext cx="1412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费舍尔资料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2A39B918-7752-43C6-AB9B-30DC987E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30" y="480285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而查详表可得</a:t>
            </a:r>
          </a:p>
        </p:txBody>
      </p:sp>
      <p:graphicFrame>
        <p:nvGraphicFramePr>
          <p:cNvPr id="14" name="Object 20">
            <a:extLst>
              <a:ext uri="{FF2B5EF4-FFF2-40B4-BE49-F238E27FC236}">
                <a16:creationId xmlns:a16="http://schemas.microsoft.com/office/drawing/2014/main" id="{4ADCE4B4-87E8-4672-B4C2-4B694D218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010352"/>
              </p:ext>
            </p:extLst>
          </p:nvPr>
        </p:nvGraphicFramePr>
        <p:xfrm>
          <a:off x="4405330" y="4782220"/>
          <a:ext cx="279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960" imgH="482400" progId="Equation.3">
                  <p:embed/>
                </p:oleObj>
              </mc:Choice>
              <mc:Fallback>
                <p:oleObj name="Equation" r:id="rId12" imgW="2793960" imgH="482400" progId="Equation.3">
                  <p:embed/>
                  <p:pic>
                    <p:nvPicPr>
                      <p:cNvPr id="317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30" y="4782220"/>
                        <a:ext cx="279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>
            <a:extLst>
              <a:ext uri="{FF2B5EF4-FFF2-40B4-BE49-F238E27FC236}">
                <a16:creationId xmlns:a16="http://schemas.microsoft.com/office/drawing/2014/main" id="{2657B50E-5946-4272-9066-1F77145AB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185966"/>
              </p:ext>
            </p:extLst>
          </p:nvPr>
        </p:nvGraphicFramePr>
        <p:xfrm>
          <a:off x="3189288" y="3169802"/>
          <a:ext cx="675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56120" imgH="444240" progId="Equation.3">
                  <p:embed/>
                </p:oleObj>
              </mc:Choice>
              <mc:Fallback>
                <p:oleObj name="Equation" r:id="rId14" imgW="6756120" imgH="444240" progId="Equation.3">
                  <p:embed/>
                  <p:pic>
                    <p:nvPicPr>
                      <p:cNvPr id="317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169802"/>
                        <a:ext cx="675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3">
            <a:extLst>
              <a:ext uri="{FF2B5EF4-FFF2-40B4-BE49-F238E27FC236}">
                <a16:creationId xmlns:a16="http://schemas.microsoft.com/office/drawing/2014/main" id="{B019F398-FFA8-4C83-8C8E-BF5D745F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939130"/>
            <a:ext cx="4186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费舍尔(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R.A.Fisher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证明:</a:t>
            </a:r>
          </a:p>
        </p:txBody>
      </p:sp>
      <p:sp>
        <p:nvSpPr>
          <p:cNvPr id="17" name="TextBox 131">
            <a:extLst>
              <a:ext uri="{FF2B5EF4-FFF2-40B4-BE49-F238E27FC236}">
                <a16:creationId xmlns:a16="http://schemas.microsoft.com/office/drawing/2014/main" id="{5A86CBF9-1524-4B3A-9883-7BFBA14C1059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678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" grpId="0" autoUpdateAnimBg="0"/>
      <p:bldP spid="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𝝌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blipFill>
                <a:blip r:embed="rId4"/>
                <a:stretch>
                  <a:fillRect t="-5970" r="-5556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>
            <a:extLst>
              <a:ext uri="{FF2B5EF4-FFF2-40B4-BE49-F238E27FC236}">
                <a16:creationId xmlns:a16="http://schemas.microsoft.com/office/drawing/2014/main" id="{0F8B4049-D728-4E2D-BEFC-ACEF284A9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04" y="845839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4.1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5DACB98-4561-4989-8D29-48ADD7C64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45295"/>
              </p:ext>
            </p:extLst>
          </p:nvPr>
        </p:nvGraphicFramePr>
        <p:xfrm>
          <a:off x="1126654" y="1412776"/>
          <a:ext cx="9926381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81200" imgH="241200" progId="Equation.DSMT4">
                  <p:embed/>
                </p:oleObj>
              </mc:Choice>
              <mc:Fallback>
                <p:oleObj name="Equation" r:id="rId5" imgW="4381200" imgH="241200" progId="Equation.DSMT4">
                  <p:embed/>
                  <p:pic>
                    <p:nvPicPr>
                      <p:cNvPr id="10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1412776"/>
                        <a:ext cx="9926381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A40DD922-BB15-4E22-A611-B85A84B40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17" y="3257276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4.2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314545F-FDEB-4E8F-AFD2-579999D0E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260207"/>
              </p:ext>
            </p:extLst>
          </p:nvPr>
        </p:nvGraphicFramePr>
        <p:xfrm>
          <a:off x="740717" y="3833340"/>
          <a:ext cx="10964800" cy="27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20880" imgH="1143000" progId="Equation.DSMT4">
                  <p:embed/>
                </p:oleObj>
              </mc:Choice>
              <mc:Fallback>
                <p:oleObj name="Equation" r:id="rId7" imgW="4520880" imgH="1143000" progId="Equation.DSMT4">
                  <p:embed/>
                  <p:pic>
                    <p:nvPicPr>
                      <p:cNvPr id="104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17" y="3833340"/>
                        <a:ext cx="10964800" cy="27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FD34656A-BFF7-4CA8-BCEA-A20F7DB3B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928539"/>
              </p:ext>
            </p:extLst>
          </p:nvPr>
        </p:nvGraphicFramePr>
        <p:xfrm>
          <a:off x="2926854" y="2060848"/>
          <a:ext cx="49688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866600" imgH="431640" progId="Equation.3">
                  <p:embed/>
                </p:oleObj>
              </mc:Choice>
              <mc:Fallback>
                <p:oleObj name="公式" r:id="rId9" imgW="1866600" imgH="431640" progId="Equation.3">
                  <p:embed/>
                  <p:pic>
                    <p:nvPicPr>
                      <p:cNvPr id="104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854" y="2060848"/>
                        <a:ext cx="49688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31">
            <a:extLst>
              <a:ext uri="{FF2B5EF4-FFF2-40B4-BE49-F238E27FC236}">
                <a16:creationId xmlns:a16="http://schemas.microsoft.com/office/drawing/2014/main" id="{AB886E43-BC3D-432C-8FBA-BB27FD47592F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704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blipFill>
                <a:blip r:embed="rId4"/>
                <a:stretch>
                  <a:fillRect t="-7576" r="-681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2C25521D-C16A-4E58-AB7F-EA6B48F24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252264"/>
              </p:ext>
            </p:extLst>
          </p:nvPr>
        </p:nvGraphicFramePr>
        <p:xfrm>
          <a:off x="918629" y="1521350"/>
          <a:ext cx="9501927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73240" imgH="660240" progId="Equation.DSMT4">
                  <p:embed/>
                </p:oleObj>
              </mc:Choice>
              <mc:Fallback>
                <p:oleObj name="Equation" r:id="rId5" imgW="3873240" imgH="660240" progId="Equation.DSMT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29" y="1521350"/>
                        <a:ext cx="9501927" cy="16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32D5C0E3-4E42-4669-A3D1-D1E4FE8F5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118" y="3364188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</a:rPr>
              <a:t>t </a:t>
            </a:r>
            <a:r>
              <a:rPr kumimoji="1" lang="zh-CN" altLang="en-US" sz="2800" b="1" dirty="0">
                <a:latin typeface="Times New Roman" pitchFamily="18" charset="0"/>
              </a:rPr>
              <a:t>分布又称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学生氏</a:t>
            </a:r>
            <a:r>
              <a:rPr kumimoji="1" lang="zh-CN" altLang="en-US" sz="2800" b="1" dirty="0">
                <a:latin typeface="Times New Roman" pitchFamily="18" charset="0"/>
              </a:rPr>
              <a:t>(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</a:rPr>
              <a:t>Student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分布</a:t>
            </a:r>
            <a:r>
              <a:rPr kumimoji="1" lang="zh-CN" altLang="en-US" sz="2800" b="1" dirty="0">
                <a:latin typeface="Times New Roman" pitchFamily="18" charset="0"/>
              </a:rPr>
              <a:t>.</a:t>
            </a:r>
            <a:endParaRPr kumimoji="1" lang="zh-CN" altLang="en-US" sz="2800" b="1" i="1" dirty="0">
              <a:latin typeface="Times New Roman" pitchFamily="18" charset="0"/>
            </a:endParaRPr>
          </a:p>
        </p:txBody>
      </p:sp>
      <p:sp>
        <p:nvSpPr>
          <p:cNvPr id="8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DF2BF96-4EDC-4208-92D6-6F3778EB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606" y="857427"/>
            <a:ext cx="1538288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EA1A9A26-5880-4D3C-A4B9-0B7B74A1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650" y="891168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学生氏资料</a:t>
            </a: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A171D843-0ECD-45FD-A7F2-E9082B6B5B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21622"/>
              </p:ext>
            </p:extLst>
          </p:nvPr>
        </p:nvGraphicFramePr>
        <p:xfrm>
          <a:off x="1016000" y="4748903"/>
          <a:ext cx="65532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553080" imgH="1815840" progId="Equation.3">
                  <p:embed/>
                </p:oleObj>
              </mc:Choice>
              <mc:Fallback>
                <p:oleObj name="Equation" r:id="rId8" imgW="6553080" imgH="1815840" progId="Equation.3">
                  <p:embed/>
                  <p:pic>
                    <p:nvPicPr>
                      <p:cNvPr id="36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748903"/>
                        <a:ext cx="65532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C93583E-69BB-45CF-938F-353BE4CB4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87560"/>
              </p:ext>
            </p:extLst>
          </p:nvPr>
        </p:nvGraphicFramePr>
        <p:xfrm>
          <a:off x="1016000" y="4108028"/>
          <a:ext cx="462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22760" imgH="444240" progId="Equation.3">
                  <p:embed/>
                </p:oleObj>
              </mc:Choice>
              <mc:Fallback>
                <p:oleObj name="Equation" r:id="rId10" imgW="4622760" imgH="444240" progId="Equation.3">
                  <p:embed/>
                  <p:pic>
                    <p:nvPicPr>
                      <p:cNvPr id="3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108028"/>
                        <a:ext cx="462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3">
            <a:extLst>
              <a:ext uri="{FF2B5EF4-FFF2-40B4-BE49-F238E27FC236}">
                <a16:creationId xmlns:a16="http://schemas.microsoft.com/office/drawing/2014/main" id="{4759B0C8-A525-4889-AF91-0A36C6EB17FF}"/>
              </a:ext>
            </a:extLst>
          </p:cNvPr>
          <p:cNvGrpSpPr>
            <a:grpSpLocks/>
          </p:cNvGrpSpPr>
          <p:nvPr/>
        </p:nvGrpSpPr>
        <p:grpSpPr bwMode="auto">
          <a:xfrm>
            <a:off x="836613" y="893663"/>
            <a:ext cx="1582737" cy="519113"/>
            <a:chOff x="527" y="464"/>
            <a:chExt cx="997" cy="327"/>
          </a:xfrm>
        </p:grpSpPr>
        <p:graphicFrame>
          <p:nvGraphicFramePr>
            <p:cNvPr id="13" name="Object 2">
              <a:extLst>
                <a:ext uri="{FF2B5EF4-FFF2-40B4-BE49-F238E27FC236}">
                  <a16:creationId xmlns:a16="http://schemas.microsoft.com/office/drawing/2014/main" id="{6975AF1A-0463-4344-9E20-74642B12DD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474"/>
            <a:ext cx="77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091880" imgH="431640" progId="Equation.3">
                    <p:embed/>
                  </p:oleObj>
                </mc:Choice>
                <mc:Fallback>
                  <p:oleObj name="公式" r:id="rId12" imgW="1091880" imgH="431640" progId="Equation.3">
                    <p:embed/>
                    <p:pic>
                      <p:nvPicPr>
                        <p:cNvPr id="3686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474"/>
                          <a:ext cx="776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DC2C78A8-F454-4151-B1AC-D865FBEC3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464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2.</a:t>
              </a:r>
            </a:p>
          </p:txBody>
        </p:sp>
      </p:grpSp>
      <p:sp>
        <p:nvSpPr>
          <p:cNvPr id="15" name="TextBox 131">
            <a:extLst>
              <a:ext uri="{FF2B5EF4-FFF2-40B4-BE49-F238E27FC236}">
                <a16:creationId xmlns:a16="http://schemas.microsoft.com/office/drawing/2014/main" id="{84CEE87B-0D71-4438-8FC6-A50667183ABF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760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blipFill>
                <a:blip r:embed="rId4"/>
                <a:stretch>
                  <a:fillRect t="-7576" r="-681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3D957C2-F6D2-4A8B-A709-3C9434157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888003"/>
              </p:ext>
            </p:extLst>
          </p:nvPr>
        </p:nvGraphicFramePr>
        <p:xfrm>
          <a:off x="927100" y="925548"/>
          <a:ext cx="501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16240" imgH="444240" progId="Equation.3">
                  <p:embed/>
                </p:oleObj>
              </mc:Choice>
              <mc:Fallback>
                <p:oleObj name="Equation" r:id="rId5" imgW="5016240" imgH="444240" progId="Equation.3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925548"/>
                        <a:ext cx="501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813601B9-004B-4287-AB3A-53B672F71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59255"/>
              </p:ext>
            </p:extLst>
          </p:nvPr>
        </p:nvGraphicFramePr>
        <p:xfrm>
          <a:off x="904875" y="1587500"/>
          <a:ext cx="4772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44440" imgH="215640" progId="Equation.DSMT4">
                  <p:embed/>
                </p:oleObj>
              </mc:Choice>
              <mc:Fallback>
                <p:oleObj name="Equation" r:id="rId7" imgW="2044440" imgH="215640" progId="Equation.DSMT4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587500"/>
                        <a:ext cx="47720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7144C9BD-F659-4906-8916-E59604FE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2489671"/>
            <a:ext cx="49129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当 </a:t>
            </a:r>
            <a:r>
              <a:rPr kumimoji="1" lang="en-US" altLang="zh-CN" sz="2800" b="1" i="1" dirty="0">
                <a:latin typeface="Times New Roman" pitchFamily="18" charset="0"/>
              </a:rPr>
              <a:t>n </a:t>
            </a:r>
            <a:r>
              <a:rPr kumimoji="1" lang="zh-CN" altLang="en-US" sz="2800" b="1" dirty="0">
                <a:latin typeface="Times New Roman" pitchFamily="18" charset="0"/>
              </a:rPr>
              <a:t>充分大时, 其图形类似于标准正态变量概率密度的图形.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F608B855-9567-4C05-8BB3-A4BE6EF0E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167700"/>
              </p:ext>
            </p:extLst>
          </p:nvPr>
        </p:nvGraphicFramePr>
        <p:xfrm>
          <a:off x="927100" y="3547921"/>
          <a:ext cx="3517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17560" imgH="977760" progId="Equation.3">
                  <p:embed/>
                </p:oleObj>
              </mc:Choice>
              <mc:Fallback>
                <p:oleObj name="Equation" r:id="rId9" imgW="3517560" imgH="977760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547921"/>
                        <a:ext cx="3517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6D9F213C-6987-435F-8701-4F17B4257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241741"/>
              </p:ext>
            </p:extLst>
          </p:nvPr>
        </p:nvGraphicFramePr>
        <p:xfrm>
          <a:off x="787400" y="4797152"/>
          <a:ext cx="706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061040" imgH="444240" progId="Equation.3">
                  <p:embed/>
                </p:oleObj>
              </mc:Choice>
              <mc:Fallback>
                <p:oleObj name="Equation" r:id="rId11" imgW="7061040" imgH="444240" progId="Equation.3">
                  <p:embed/>
                  <p:pic>
                    <p:nvPicPr>
                      <p:cNvPr id="43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797152"/>
                        <a:ext cx="706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8980B356-69F0-4BE7-A722-F83BBB90F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06613"/>
              </p:ext>
            </p:extLst>
          </p:nvPr>
        </p:nvGraphicFramePr>
        <p:xfrm>
          <a:off x="914400" y="5517232"/>
          <a:ext cx="753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530840" imgH="431640" progId="Equation.3">
                  <p:embed/>
                </p:oleObj>
              </mc:Choice>
              <mc:Fallback>
                <p:oleObj name="Equation" r:id="rId13" imgW="7530840" imgH="431640" progId="Equation.3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17232"/>
                        <a:ext cx="753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2">
            <a:extLst>
              <a:ext uri="{FF2B5EF4-FFF2-40B4-BE49-F238E27FC236}">
                <a16:creationId xmlns:a16="http://schemas.microsoft.com/office/drawing/2014/main" id="{3A1B115F-2B09-4E96-808D-84ACDCF8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278" y="857796"/>
            <a:ext cx="46799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31">
            <a:extLst>
              <a:ext uri="{FF2B5EF4-FFF2-40B4-BE49-F238E27FC236}">
                <a16:creationId xmlns:a16="http://schemas.microsoft.com/office/drawing/2014/main" id="{E3A5686A-96FE-450A-9994-A951C00D6C93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561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blipFill>
                <a:blip r:embed="rId4"/>
                <a:stretch>
                  <a:fillRect t="-7576" r="-681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F9775DE-66D4-47AF-A819-FB262353D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239168"/>
              </p:ext>
            </p:extLst>
          </p:nvPr>
        </p:nvGraphicFramePr>
        <p:xfrm>
          <a:off x="904875" y="1451570"/>
          <a:ext cx="6807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06880" imgH="1854000" progId="Equation.3">
                  <p:embed/>
                </p:oleObj>
              </mc:Choice>
              <mc:Fallback>
                <p:oleObj name="Equation" r:id="rId5" imgW="6806880" imgH="1854000" progId="Equation.3">
                  <p:embed/>
                  <p:pic>
                    <p:nvPicPr>
                      <p:cNvPr id="44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451570"/>
                        <a:ext cx="68072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B33AD6E6-B47E-4409-BE90-A0C320C05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24" y="3747094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由分布的对称性知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799E8275-0A69-4262-9222-1F1558E9A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59629"/>
              </p:ext>
            </p:extLst>
          </p:nvPr>
        </p:nvGraphicFramePr>
        <p:xfrm>
          <a:off x="2128455" y="4473735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5680" imgH="431640" progId="Equation.3">
                  <p:embed/>
                </p:oleObj>
              </mc:Choice>
              <mc:Fallback>
                <p:oleObj name="Equation" r:id="rId7" imgW="2425680" imgH="431640" progId="Equation.3">
                  <p:embed/>
                  <p:pic>
                    <p:nvPicPr>
                      <p:cNvPr id="4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455" y="4473735"/>
                        <a:ext cx="242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BFA6C804-D226-481D-8E2E-CAFE6F46D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66958"/>
              </p:ext>
            </p:extLst>
          </p:nvPr>
        </p:nvGraphicFramePr>
        <p:xfrm>
          <a:off x="904875" y="5184180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97280" imgH="444240" progId="Equation.3">
                  <p:embed/>
                </p:oleObj>
              </mc:Choice>
              <mc:Fallback>
                <p:oleObj name="Equation" r:id="rId9" imgW="3797280" imgH="444240" progId="Equation.3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184180"/>
                        <a:ext cx="379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9441AA27-D9F9-42C3-B080-065846E16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12176"/>
              </p:ext>
            </p:extLst>
          </p:nvPr>
        </p:nvGraphicFramePr>
        <p:xfrm>
          <a:off x="933450" y="836712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30240" imgH="431640" progId="Equation.3">
                  <p:embed/>
                </p:oleObj>
              </mc:Choice>
              <mc:Fallback>
                <p:oleObj name="Equation" r:id="rId11" imgW="2730240" imgH="431640" progId="Equation.3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836712"/>
                        <a:ext cx="273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2">
            <a:extLst>
              <a:ext uri="{FF2B5EF4-FFF2-40B4-BE49-F238E27FC236}">
                <a16:creationId xmlns:a16="http://schemas.microsoft.com/office/drawing/2014/main" id="{069705EA-19A2-47D1-B31D-7439A57A6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"/>
          <a:stretch/>
        </p:blipFill>
        <p:spPr bwMode="auto">
          <a:xfrm>
            <a:off x="7103318" y="3190675"/>
            <a:ext cx="4128100" cy="30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31">
            <a:extLst>
              <a:ext uri="{FF2B5EF4-FFF2-40B4-BE49-F238E27FC236}">
                <a16:creationId xmlns:a16="http://schemas.microsoft.com/office/drawing/2014/main" id="{D83E4BB7-E401-4031-A25A-11FE2DF5BB88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28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blipFill>
                <a:blip r:embed="rId4"/>
                <a:stretch>
                  <a:fillRect t="-7576" r="-681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FFDF2D9-9E38-4791-8BBE-01236A73B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605758"/>
              </p:ext>
            </p:extLst>
          </p:nvPr>
        </p:nvGraphicFramePr>
        <p:xfrm>
          <a:off x="1363663" y="931316"/>
          <a:ext cx="579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90960" imgH="431640" progId="Equation.3">
                  <p:embed/>
                </p:oleObj>
              </mc:Choice>
              <mc:Fallback>
                <p:oleObj name="Equation" r:id="rId5" imgW="5790960" imgH="431640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931316"/>
                        <a:ext cx="579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01B35C5-D40B-455A-96C6-202FB624A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414821"/>
              </p:ext>
            </p:extLst>
          </p:nvPr>
        </p:nvGraphicFramePr>
        <p:xfrm>
          <a:off x="1439863" y="1591716"/>
          <a:ext cx="4940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40280" imgH="749160" progId="Equation.3">
                  <p:embed/>
                </p:oleObj>
              </mc:Choice>
              <mc:Fallback>
                <p:oleObj name="Equation" r:id="rId7" imgW="4940280" imgH="74916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591716"/>
                        <a:ext cx="49403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C41F52A-74DB-4073-AEDB-FA3C87C59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782218"/>
              </p:ext>
            </p:extLst>
          </p:nvPr>
        </p:nvGraphicFramePr>
        <p:xfrm>
          <a:off x="557213" y="2575966"/>
          <a:ext cx="510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105160" imgH="457200" progId="Equation.3">
                  <p:embed/>
                </p:oleObj>
              </mc:Choice>
              <mc:Fallback>
                <p:oleObj name="Equation" r:id="rId9" imgW="5105160" imgH="457200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575966"/>
                        <a:ext cx="510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C0C704C1-EDC5-41AA-B3A9-8163A2AE8D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13714"/>
              </p:ext>
            </p:extLst>
          </p:nvPr>
        </p:nvGraphicFramePr>
        <p:xfrm>
          <a:off x="601663" y="3284984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0" imgH="482400" progId="Equation.3">
                  <p:embed/>
                </p:oleObj>
              </mc:Choice>
              <mc:Fallback>
                <p:oleObj name="Equation" r:id="rId11" imgW="1143000" imgH="482400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284984"/>
                        <a:ext cx="114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9A1D8F-8B25-4211-9FC8-39A5EF47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3309391"/>
            <a:ext cx="11430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0">
            <a:hlinkClick r:id="rId13" action="ppaction://hlinksldjump"/>
            <a:extLst>
              <a:ext uri="{FF2B5EF4-FFF2-40B4-BE49-F238E27FC236}">
                <a16:creationId xmlns:a16="http://schemas.microsoft.com/office/drawing/2014/main" id="{721BF5BB-7E2F-45BA-98FB-B515E3FF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3361184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附表3-1</a:t>
            </a: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A38DAF30-03D7-4C88-AA4B-C6B5A583DE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69421"/>
              </p:ext>
            </p:extLst>
          </p:nvPr>
        </p:nvGraphicFramePr>
        <p:xfrm>
          <a:off x="1778000" y="3389759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" imgH="368280" progId="Equation.3">
                  <p:embed/>
                </p:oleObj>
              </mc:Choice>
              <mc:Fallback>
                <p:oleObj name="Equation" r:id="rId14" imgW="1371600" imgH="368280" progId="Equation.3">
                  <p:embed/>
                  <p:pic>
                    <p:nvPicPr>
                      <p:cNvPr id="450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389759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A5567081-A68A-4DC0-81DF-C97227110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57351"/>
              </p:ext>
            </p:extLst>
          </p:nvPr>
        </p:nvGraphicFramePr>
        <p:xfrm>
          <a:off x="601663" y="4233316"/>
          <a:ext cx="124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44520" imgH="482400" progId="Equation.3">
                  <p:embed/>
                </p:oleObj>
              </mc:Choice>
              <mc:Fallback>
                <p:oleObj name="Equation" r:id="rId16" imgW="1244520" imgH="482400" progId="Equation.3">
                  <p:embed/>
                  <p:pic>
                    <p:nvPicPr>
                      <p:cNvPr id="450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4233316"/>
                        <a:ext cx="124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17B1B4BA-314C-4A0C-8CA5-6BFDFFB49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66068"/>
              </p:ext>
            </p:extLst>
          </p:nvPr>
        </p:nvGraphicFramePr>
        <p:xfrm>
          <a:off x="1903413" y="4360316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4200" imgH="317160" progId="Equation.3">
                  <p:embed/>
                </p:oleObj>
              </mc:Choice>
              <mc:Fallback>
                <p:oleObj name="Equation" r:id="rId18" imgW="1384200" imgH="317160" progId="Equation.3">
                  <p:embed/>
                  <p:pic>
                    <p:nvPicPr>
                      <p:cNvPr id="45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360316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3EB823-C2B0-46B2-8BB7-9E4F850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4252366"/>
            <a:ext cx="11430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21">
            <a:hlinkClick r:id="rId20" action="ppaction://hlinksldjump"/>
            <a:extLst>
              <a:ext uri="{FF2B5EF4-FFF2-40B4-BE49-F238E27FC236}">
                <a16:creationId xmlns:a16="http://schemas.microsoft.com/office/drawing/2014/main" id="{6E53431E-48E5-49CC-8FB0-F6951A45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838" y="4287291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附表3-2</a:t>
            </a:r>
          </a:p>
        </p:txBody>
      </p:sp>
      <p:pic>
        <p:nvPicPr>
          <p:cNvPr id="17" name="Picture 22">
            <a:extLst>
              <a:ext uri="{FF2B5EF4-FFF2-40B4-BE49-F238E27FC236}">
                <a16:creationId xmlns:a16="http://schemas.microsoft.com/office/drawing/2014/main" id="{152CACB4-C129-467E-96E1-C31A39906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7"/>
          <a:stretch/>
        </p:blipFill>
        <p:spPr>
          <a:xfrm>
            <a:off x="6552192" y="2555324"/>
            <a:ext cx="4457554" cy="3171825"/>
          </a:xfrm>
          <a:prstGeom prst="rect">
            <a:avLst/>
          </a:prstGeom>
          <a:noFill/>
          <a:ln/>
        </p:spPr>
      </p:pic>
      <p:sp>
        <p:nvSpPr>
          <p:cNvPr id="18" name="Rectangle 24">
            <a:extLst>
              <a:ext uri="{FF2B5EF4-FFF2-40B4-BE49-F238E27FC236}">
                <a16:creationId xmlns:a16="http://schemas.microsoft.com/office/drawing/2014/main" id="{68F94F84-46B5-4BB1-8CEE-7775B81B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86866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例3</a:t>
            </a:r>
          </a:p>
        </p:txBody>
      </p:sp>
      <p:sp>
        <p:nvSpPr>
          <p:cNvPr id="19" name="TextBox 131">
            <a:extLst>
              <a:ext uri="{FF2B5EF4-FFF2-40B4-BE49-F238E27FC236}">
                <a16:creationId xmlns:a16="http://schemas.microsoft.com/office/drawing/2014/main" id="{20CAEC6F-9858-45AD-A840-60B4A49D6A3F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905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utoUpdateAnimBg="0"/>
      <p:bldP spid="15" grpId="0" animBg="1"/>
      <p:bldP spid="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blipFill>
                <a:blip r:embed="rId4"/>
                <a:stretch>
                  <a:fillRect t="-7576" r="-681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99472059-8A0F-4117-93E5-8A2631A95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888336"/>
              </p:ext>
            </p:extLst>
          </p:nvPr>
        </p:nvGraphicFramePr>
        <p:xfrm>
          <a:off x="837287" y="826037"/>
          <a:ext cx="10194796" cy="22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92280" imgH="939600" progId="Equation.DSMT4">
                  <p:embed/>
                </p:oleObj>
              </mc:Choice>
              <mc:Fallback>
                <p:oleObj name="Equation" r:id="rId5" imgW="4292280" imgH="939600" progId="Equation.DSMT4">
                  <p:embed/>
                  <p:pic>
                    <p:nvPicPr>
                      <p:cNvPr id="1054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87" y="826037"/>
                        <a:ext cx="10194796" cy="22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9995B40-817B-46D0-8C36-956E2DA27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5369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证明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74C114B-6442-46A0-8978-C27064264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0114"/>
              </p:ext>
            </p:extLst>
          </p:nvPr>
        </p:nvGraphicFramePr>
        <p:xfrm>
          <a:off x="1836738" y="3112988"/>
          <a:ext cx="318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87440" imgH="850680" progId="Equation.3">
                  <p:embed/>
                </p:oleObj>
              </mc:Choice>
              <mc:Fallback>
                <p:oleObj name="Equation" r:id="rId7" imgW="3187440" imgH="850680" progId="Equation.3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112988"/>
                        <a:ext cx="318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425DEBB-096E-40AD-965D-B250515CF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06510"/>
              </p:ext>
            </p:extLst>
          </p:nvPr>
        </p:nvGraphicFramePr>
        <p:xfrm>
          <a:off x="5176838" y="3071713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00400" imgH="888840" progId="Equation.3">
                  <p:embed/>
                </p:oleObj>
              </mc:Choice>
              <mc:Fallback>
                <p:oleObj name="Equation" r:id="rId9" imgW="3200400" imgH="888840" progId="Equation.3">
                  <p:embed/>
                  <p:pic>
                    <p:nvPicPr>
                      <p:cNvPr id="105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3071713"/>
                        <a:ext cx="320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6F3017CD-975E-4E85-B178-D26944EAD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4179788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且两者独立, 由 </a:t>
            </a:r>
            <a:r>
              <a:rPr kumimoji="1" lang="en-US" altLang="zh-CN" sz="2800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zh-CN" sz="2800" b="1" i="1">
                <a:latin typeface="Times New Roman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</a:rPr>
              <a:t>分布的定义知</a:t>
            </a:r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E5F6974B-F0EF-49FE-B33E-CE6E55FB0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07716"/>
              </p:ext>
            </p:extLst>
          </p:nvPr>
        </p:nvGraphicFramePr>
        <p:xfrm>
          <a:off x="2097088" y="5017988"/>
          <a:ext cx="2908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08080" imgH="1002960" progId="Equation.3">
                  <p:embed/>
                </p:oleObj>
              </mc:Choice>
              <mc:Fallback>
                <p:oleObj name="Equation" r:id="rId11" imgW="2908080" imgH="1002960" progId="Equation.3">
                  <p:embed/>
                  <p:pic>
                    <p:nvPicPr>
                      <p:cNvPr id="105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017988"/>
                        <a:ext cx="2908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B6420301-FC76-4F16-9654-AD3ED07CA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10629"/>
              </p:ext>
            </p:extLst>
          </p:nvPr>
        </p:nvGraphicFramePr>
        <p:xfrm>
          <a:off x="5024438" y="5322788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47560" imgH="393480" progId="Equation.3">
                  <p:embed/>
                </p:oleObj>
              </mc:Choice>
              <mc:Fallback>
                <p:oleObj name="Equation" r:id="rId13" imgW="1447560" imgH="393480" progId="Equation.3">
                  <p:embed/>
                  <p:pic>
                    <p:nvPicPr>
                      <p:cNvPr id="105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322788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>
            <a:extLst>
              <a:ext uri="{FF2B5EF4-FFF2-40B4-BE49-F238E27FC236}">
                <a16:creationId xmlns:a16="http://schemas.microsoft.com/office/drawing/2014/main" id="{8C9F5DC3-5D28-4F3B-877D-A9D3FD1AC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839688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5.1</a:t>
            </a:r>
          </a:p>
        </p:txBody>
      </p:sp>
      <p:sp>
        <p:nvSpPr>
          <p:cNvPr id="14" name="TextBox 131">
            <a:extLst>
              <a:ext uri="{FF2B5EF4-FFF2-40B4-BE49-F238E27FC236}">
                <a16:creationId xmlns:a16="http://schemas.microsoft.com/office/drawing/2014/main" id="{1BBD22C5-9870-444B-BDC5-BC02F7D0635B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996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𝑡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04900" cy="400110"/>
              </a:xfrm>
              <a:prstGeom prst="rect">
                <a:avLst/>
              </a:prstGeom>
              <a:blipFill>
                <a:blip r:embed="rId4"/>
                <a:stretch>
                  <a:fillRect t="-7576" r="-681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2D1B7A9B-7993-47BC-875B-128B785CA5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00039"/>
              </p:ext>
            </p:extLst>
          </p:nvPr>
        </p:nvGraphicFramePr>
        <p:xfrm>
          <a:off x="669180" y="875494"/>
          <a:ext cx="11042650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51360" imgH="1663560" progId="Equation.DSMT4">
                  <p:embed/>
                </p:oleObj>
              </mc:Choice>
              <mc:Fallback>
                <p:oleObj name="Equation" r:id="rId5" imgW="4851360" imgH="1663560" progId="Equation.DSMT4">
                  <p:embed/>
                  <p:pic>
                    <p:nvPicPr>
                      <p:cNvPr id="1064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80" y="875494"/>
                        <a:ext cx="11042650" cy="378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4578E42D-F586-41C7-B4E7-EC2A10DFF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172" y="836712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5.2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AAAB3E56-144B-4EAD-B605-9B60A52AD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834"/>
              </p:ext>
            </p:extLst>
          </p:nvPr>
        </p:nvGraphicFramePr>
        <p:xfrm>
          <a:off x="1859210" y="4221088"/>
          <a:ext cx="69723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72120" imgH="2489040" progId="Equation.3">
                  <p:embed/>
                </p:oleObj>
              </mc:Choice>
              <mc:Fallback>
                <p:oleObj name="Equation" r:id="rId7" imgW="6972120" imgH="2489040" progId="Equation.3">
                  <p:embed/>
                  <p:pic>
                    <p:nvPicPr>
                      <p:cNvPr id="1075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210" y="4221088"/>
                        <a:ext cx="69723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31">
            <a:extLst>
              <a:ext uri="{FF2B5EF4-FFF2-40B4-BE49-F238E27FC236}">
                <a16:creationId xmlns:a16="http://schemas.microsoft.com/office/drawing/2014/main" id="{B260276D-7A59-4661-9928-748D7EB9801C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911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𝐹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blipFill>
                <a:blip r:embed="rId4"/>
                <a:stretch>
                  <a:fillRect t="-7576" r="-633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825A36A-59FF-4A93-9950-FBF18F92B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87317"/>
              </p:ext>
            </p:extLst>
          </p:nvPr>
        </p:nvGraphicFramePr>
        <p:xfrm>
          <a:off x="910630" y="1268760"/>
          <a:ext cx="105616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685800" progId="Equation.DSMT4">
                  <p:embed/>
                </p:oleObj>
              </mc:Choice>
              <mc:Fallback>
                <p:oleObj name="Equation" r:id="rId5" imgW="4572000" imgH="685800" progId="Equation.DSMT4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1268760"/>
                        <a:ext cx="105616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>
            <a:extLst>
              <a:ext uri="{FF2B5EF4-FFF2-40B4-BE49-F238E27FC236}">
                <a16:creationId xmlns:a16="http://schemas.microsoft.com/office/drawing/2014/main" id="{7DCFEFDC-5FA8-446C-8199-726CD43290D0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63154"/>
            <a:ext cx="1517650" cy="519112"/>
            <a:chOff x="536" y="453"/>
            <a:chExt cx="956" cy="327"/>
          </a:xfrm>
        </p:grpSpPr>
        <p:graphicFrame>
          <p:nvGraphicFramePr>
            <p:cNvPr id="8" name="Object 2">
              <a:extLst>
                <a:ext uri="{FF2B5EF4-FFF2-40B4-BE49-F238E27FC236}">
                  <a16:creationId xmlns:a16="http://schemas.microsoft.com/office/drawing/2014/main" id="{FB201E91-EF4B-4CFB-A88E-20C8533BB8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4" y="481"/>
            <a:ext cx="67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002960" imgH="419040" progId="Equation.3">
                    <p:embed/>
                  </p:oleObj>
                </mc:Choice>
                <mc:Fallback>
                  <p:oleObj name="公式" r:id="rId7" imgW="1002960" imgH="419040" progId="Equation.3">
                    <p:embed/>
                    <p:pic>
                      <p:nvPicPr>
                        <p:cNvPr id="4813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481"/>
                          <a:ext cx="67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DF274EC0-5353-4B21-A40D-EA751326F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453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3.</a:t>
              </a:r>
            </a:p>
          </p:txBody>
        </p:sp>
      </p:grp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2922F93B-9EB7-4BDE-9033-CF032E34A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57025"/>
              </p:ext>
            </p:extLst>
          </p:nvPr>
        </p:nvGraphicFramePr>
        <p:xfrm>
          <a:off x="914400" y="3068960"/>
          <a:ext cx="461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09800" imgH="444240" progId="Equation.3">
                  <p:embed/>
                </p:oleObj>
              </mc:Choice>
              <mc:Fallback>
                <p:oleObj name="Equation" r:id="rId9" imgW="4609800" imgH="444240" progId="Equation.3">
                  <p:embed/>
                  <p:pic>
                    <p:nvPicPr>
                      <p:cNvPr id="84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68960"/>
                        <a:ext cx="461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8E2266EF-72CF-479A-B227-A25353A48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77267"/>
              </p:ext>
            </p:extLst>
          </p:nvPr>
        </p:nvGraphicFramePr>
        <p:xfrm>
          <a:off x="2218579" y="3573016"/>
          <a:ext cx="69850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984720" imgH="3009600" progId="Equation.3">
                  <p:embed/>
                </p:oleObj>
              </mc:Choice>
              <mc:Fallback>
                <p:oleObj name="Equation" r:id="rId11" imgW="6984720" imgH="3009600" progId="Equation.3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579" y="3573016"/>
                        <a:ext cx="6985000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31">
            <a:extLst>
              <a:ext uri="{FF2B5EF4-FFF2-40B4-BE49-F238E27FC236}">
                <a16:creationId xmlns:a16="http://schemas.microsoft.com/office/drawing/2014/main" id="{FCEA21D2-2FED-4047-8B99-551D90D8CA3D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130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𝐹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blipFill>
                <a:blip r:embed="rId4"/>
                <a:stretch>
                  <a:fillRect t="-7576" r="-633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03FD7DD-5D92-46A8-8F94-FB3D86FF0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174418"/>
              </p:ext>
            </p:extLst>
          </p:nvPr>
        </p:nvGraphicFramePr>
        <p:xfrm>
          <a:off x="935038" y="1009104"/>
          <a:ext cx="494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40280" imgH="444240" progId="Equation.3">
                  <p:embed/>
                </p:oleObj>
              </mc:Choice>
              <mc:Fallback>
                <p:oleObj name="Equation" r:id="rId5" imgW="4940280" imgH="444240" progId="Equation.3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009104"/>
                        <a:ext cx="494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441EE7B7-2D10-48DA-83F3-4ED97C223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42504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根据定义可知,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37412070-EDBC-4E28-ABBF-BC1747C83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96741"/>
              </p:ext>
            </p:extLst>
          </p:nvPr>
        </p:nvGraphicFramePr>
        <p:xfrm>
          <a:off x="919163" y="2228304"/>
          <a:ext cx="2514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14600" imgH="1396800" progId="Equation.3">
                  <p:embed/>
                </p:oleObj>
              </mc:Choice>
              <mc:Fallback>
                <p:oleObj name="Equation" r:id="rId7" imgW="2514600" imgH="1396800" progId="Equation.3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228304"/>
                        <a:ext cx="25146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5867837-9613-4AD6-A1F3-52B58DEA6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335180"/>
              </p:ext>
            </p:extLst>
          </p:nvPr>
        </p:nvGraphicFramePr>
        <p:xfrm>
          <a:off x="912813" y="3861296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95480" imgH="431640" progId="Equation.3">
                  <p:embed/>
                </p:oleObj>
              </mc:Choice>
              <mc:Fallback>
                <p:oleObj name="Equation" r:id="rId9" imgW="2895480" imgH="431640" progId="Equation.3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861296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69F40994-E15E-4EB0-A1C4-55E9D5BF4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07168"/>
              </p:ext>
            </p:extLst>
          </p:nvPr>
        </p:nvGraphicFramePr>
        <p:xfrm>
          <a:off x="996950" y="4455120"/>
          <a:ext cx="7112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111800" imgH="1854000" progId="Equation.3">
                  <p:embed/>
                </p:oleObj>
              </mc:Choice>
              <mc:Fallback>
                <p:oleObj name="Equation" r:id="rId11" imgW="7111800" imgH="1854000" progId="Equation.3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455120"/>
                        <a:ext cx="71120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FCE6CC9-1952-4135-A4DB-137FE3D7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1009104"/>
            <a:ext cx="4968875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31">
            <a:extLst>
              <a:ext uri="{FF2B5EF4-FFF2-40B4-BE49-F238E27FC236}">
                <a16:creationId xmlns:a16="http://schemas.microsoft.com/office/drawing/2014/main" id="{2C72D217-756B-4053-A018-DBBD038ED3A5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746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3">
                <a:extLst>
                  <a:ext uri="{FF2B5EF4-FFF2-40B4-BE49-F238E27FC236}">
                    <a16:creationId xmlns:a16="http://schemas.microsoft.com/office/drawing/2014/main" id="{C9BB1A0D-28D8-469F-8DCA-4C223DF9D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406" y="3281610"/>
                <a:ext cx="708660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115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二、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𝒕</m:t>
                    </m:r>
                  </m:oMath>
                </a14:m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分布</a:t>
                </a:r>
              </a:p>
            </p:txBody>
          </p:sp>
        </mc:Choice>
        <mc:Fallback xmlns="">
          <p:sp>
            <p:nvSpPr>
              <p:cNvPr id="100" name="Rectangle 3">
                <a:extLst>
                  <a:ext uri="{FF2B5EF4-FFF2-40B4-BE49-F238E27FC236}">
                    <a16:creationId xmlns:a16="http://schemas.microsoft.com/office/drawing/2014/main" id="{C9BB1A0D-28D8-469F-8DCA-4C223DF9D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3406" y="3281610"/>
                <a:ext cx="7086600" cy="579438"/>
              </a:xfrm>
              <a:prstGeom prst="rect">
                <a:avLst/>
              </a:prstGeom>
              <a:blipFill>
                <a:blip r:embed="rId3"/>
                <a:stretch>
                  <a:fillRect l="-2150" t="-17895" b="-3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4">
                <a:extLst>
                  <a:ext uri="{FF2B5EF4-FFF2-40B4-BE49-F238E27FC236}">
                    <a16:creationId xmlns:a16="http://schemas.microsoft.com/office/drawing/2014/main" id="{835DA3E7-F9CF-4CBA-929D-7D9885B9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406" y="4217715"/>
                <a:ext cx="6396038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115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三、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𝑭</m:t>
                    </m:r>
                  </m:oMath>
                </a14:m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分布</a:t>
                </a:r>
              </a:p>
            </p:txBody>
          </p:sp>
        </mc:Choice>
        <mc:Fallback xmlns="">
          <p:sp>
            <p:nvSpPr>
              <p:cNvPr id="101" name="Rectangle 4">
                <a:extLst>
                  <a:ext uri="{FF2B5EF4-FFF2-40B4-BE49-F238E27FC236}">
                    <a16:creationId xmlns:a16="http://schemas.microsoft.com/office/drawing/2014/main" id="{835DA3E7-F9CF-4CBA-929D-7D9885B95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3406" y="4217715"/>
                <a:ext cx="6396038" cy="579437"/>
              </a:xfrm>
              <a:prstGeom prst="rect">
                <a:avLst/>
              </a:prstGeom>
              <a:blipFill>
                <a:blip r:embed="rId4"/>
                <a:stretch>
                  <a:fillRect l="-2381" t="-17895" b="-305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5">
                <a:extLst>
                  <a:ext uri="{FF2B5EF4-FFF2-40B4-BE49-F238E27FC236}">
                    <a16:creationId xmlns:a16="http://schemas.microsoft.com/office/drawing/2014/main" id="{2303F83B-09AE-498E-91A9-7041CF08A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406" y="2286000"/>
                <a:ext cx="3962400" cy="595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11500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None/>
                </a:pPr>
                <a:r>
                  <a:rPr kumimoji="1" lang="zh-CN" altLang="en-US" sz="3200" b="1" dirty="0">
                    <a:latin typeface="黑体" pitchFamily="2" charset="-122"/>
                    <a:ea typeface="黑体" pitchFamily="2" charset="-122"/>
                  </a:rPr>
                  <a:t>一、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kumimoji="1" lang="zh-CN" altLang="en-US" sz="3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𝝌</m:t>
                        </m:r>
                      </m:e>
                      <m:sup>
                        <m:r>
                          <a:rPr kumimoji="1" lang="en-US" altLang="zh-CN" sz="3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分布</a:t>
                </a:r>
              </a:p>
            </p:txBody>
          </p:sp>
        </mc:Choice>
        <mc:Fallback xmlns="">
          <p:sp>
            <p:nvSpPr>
              <p:cNvPr id="194" name="Rectangle 5">
                <a:extLst>
                  <a:ext uri="{FF2B5EF4-FFF2-40B4-BE49-F238E27FC236}">
                    <a16:creationId xmlns:a16="http://schemas.microsoft.com/office/drawing/2014/main" id="{2303F83B-09AE-498E-91A9-7041CF08A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3406" y="2286000"/>
                <a:ext cx="3962400" cy="595932"/>
              </a:xfrm>
              <a:prstGeom prst="rect">
                <a:avLst/>
              </a:prstGeom>
              <a:blipFill>
                <a:blip r:embed="rId5"/>
                <a:stretch>
                  <a:fillRect l="-3846" t="-15306" b="-2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𝐹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blipFill>
                <a:blip r:embed="rId4"/>
                <a:stretch>
                  <a:fillRect t="-7576" r="-633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D868304-A4CE-45F2-A68E-61F95C60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346539"/>
              </p:ext>
            </p:extLst>
          </p:nvPr>
        </p:nvGraphicFramePr>
        <p:xfrm>
          <a:off x="1816100" y="942429"/>
          <a:ext cx="566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63880" imgH="431640" progId="Equation.3">
                  <p:embed/>
                </p:oleObj>
              </mc:Choice>
              <mc:Fallback>
                <p:oleObj name="Equation" r:id="rId5" imgW="5663880" imgH="431640" progId="Equation.3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942429"/>
                        <a:ext cx="566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A1B947D-C484-46EE-B2C8-B259CD151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391053"/>
              </p:ext>
            </p:extLst>
          </p:nvPr>
        </p:nvGraphicFramePr>
        <p:xfrm>
          <a:off x="876300" y="2358479"/>
          <a:ext cx="605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57720" imgH="482400" progId="Equation.3">
                  <p:embed/>
                </p:oleObj>
              </mc:Choice>
              <mc:Fallback>
                <p:oleObj name="Equation" r:id="rId7" imgW="6057720" imgH="482400" progId="Equation.3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358479"/>
                        <a:ext cx="6057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C1FDBA3-2447-4600-B22C-EB5CB8279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2409"/>
              </p:ext>
            </p:extLst>
          </p:nvPr>
        </p:nvGraphicFramePr>
        <p:xfrm>
          <a:off x="971550" y="3228429"/>
          <a:ext cx="14398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47640" imgH="241200" progId="Equation.DSMT4">
                  <p:embed/>
                </p:oleObj>
              </mc:Choice>
              <mc:Fallback>
                <p:oleObj name="Equation" r:id="rId9" imgW="647640" imgH="241200" progId="Equation.DSMT4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28429"/>
                        <a:ext cx="14398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A63979AB-9083-48BB-9C98-01A4342E6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338644"/>
              </p:ext>
            </p:extLst>
          </p:nvPr>
        </p:nvGraphicFramePr>
        <p:xfrm>
          <a:off x="971550" y="4061867"/>
          <a:ext cx="16557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61867"/>
                        <a:ext cx="16557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:a16="http://schemas.microsoft.com/office/drawing/2014/main" id="{EFEA652A-286C-4BA2-8780-3AC64AA6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564604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kumimoji="1" lang="zh-CN" altLang="en-US" sz="2800" b="1">
              <a:solidFill>
                <a:schemeClr val="tx2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28011783-C206-44A1-A10B-E5A64E50A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104074"/>
              </p:ext>
            </p:extLst>
          </p:nvPr>
        </p:nvGraphicFramePr>
        <p:xfrm>
          <a:off x="1593850" y="1442492"/>
          <a:ext cx="6019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019560" imgH="749160" progId="Equation.3">
                  <p:embed/>
                </p:oleObj>
              </mc:Choice>
              <mc:Fallback>
                <p:oleObj name="Equation" r:id="rId13" imgW="6019560" imgH="749160" progId="Equation.3">
                  <p:embed/>
                  <p:pic>
                    <p:nvPicPr>
                      <p:cNvPr id="501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442492"/>
                        <a:ext cx="60198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816FD66E-E19B-4CFA-A3A8-7BD8D3E79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262356"/>
              </p:ext>
            </p:extLst>
          </p:nvPr>
        </p:nvGraphicFramePr>
        <p:xfrm>
          <a:off x="2381250" y="3334792"/>
          <a:ext cx="1028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28520" imgH="368280" progId="Equation.3">
                  <p:embed/>
                </p:oleObj>
              </mc:Choice>
              <mc:Fallback>
                <p:oleObj name="Equation" r:id="rId15" imgW="1028520" imgH="368280" progId="Equation.3">
                  <p:embed/>
                  <p:pic>
                    <p:nvPicPr>
                      <p:cNvPr id="501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334792"/>
                        <a:ext cx="1028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>
            <a:extLst>
              <a:ext uri="{FF2B5EF4-FFF2-40B4-BE49-F238E27FC236}">
                <a16:creationId xmlns:a16="http://schemas.microsoft.com/office/drawing/2014/main" id="{86A3B5FA-C195-413A-B336-FC98ADA6E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322876"/>
              </p:ext>
            </p:extLst>
          </p:nvPr>
        </p:nvGraphicFramePr>
        <p:xfrm>
          <a:off x="2624138" y="4168229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04840" imgH="393480" progId="Equation.3">
                  <p:embed/>
                </p:oleObj>
              </mc:Choice>
              <mc:Fallback>
                <p:oleObj name="Equation" r:id="rId17" imgW="1104840" imgH="393480" progId="Equation.3">
                  <p:embed/>
                  <p:pic>
                    <p:nvPicPr>
                      <p:cNvPr id="501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4168229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20">
            <a:extLst>
              <a:ext uri="{FF2B5EF4-FFF2-40B4-BE49-F238E27FC236}">
                <a16:creationId xmlns:a16="http://schemas.microsoft.com/office/drawing/2014/main" id="{18959B7E-CE5D-4BFB-A602-14D1FF285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"/>
          <a:stretch/>
        </p:blipFill>
        <p:spPr>
          <a:xfrm>
            <a:off x="5709444" y="3006179"/>
            <a:ext cx="4958556" cy="3181350"/>
          </a:xfrm>
          <a:prstGeom prst="rect">
            <a:avLst/>
          </a:prstGeom>
          <a:noFill/>
          <a:ln/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A469D5B1-0ED4-4334-9845-07E2D3E7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877342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例4</a:t>
            </a:r>
          </a:p>
        </p:txBody>
      </p:sp>
      <p:sp>
        <p:nvSpPr>
          <p:cNvPr id="16" name="TextBox 131">
            <a:extLst>
              <a:ext uri="{FF2B5EF4-FFF2-40B4-BE49-F238E27FC236}">
                <a16:creationId xmlns:a16="http://schemas.microsoft.com/office/drawing/2014/main" id="{04429AA6-1E1B-47F3-9BAE-6A5C116D0DD0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548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𝐹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blipFill>
                <a:blip r:embed="rId4"/>
                <a:stretch>
                  <a:fillRect t="-7576" r="-633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1">
            <a:extLst>
              <a:ext uri="{FF2B5EF4-FFF2-40B4-BE49-F238E27FC236}">
                <a16:creationId xmlns:a16="http://schemas.microsoft.com/office/drawing/2014/main" id="{B8145849-45FC-48D1-B3EE-A6C1FA7BA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1206500"/>
          <a:ext cx="610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108480" imgH="431640" progId="Equation.3">
                  <p:embed/>
                </p:oleObj>
              </mc:Choice>
              <mc:Fallback>
                <p:oleObj name="Equation" r:id="rId5" imgW="6108480" imgH="431640" progId="Equation.3">
                  <p:embed/>
                  <p:pic>
                    <p:nvPicPr>
                      <p:cNvPr id="1948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206500"/>
                        <a:ext cx="610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2">
            <a:extLst>
              <a:ext uri="{FF2B5EF4-FFF2-40B4-BE49-F238E27FC236}">
                <a16:creationId xmlns:a16="http://schemas.microsoft.com/office/drawing/2014/main" id="{75E81E65-B69B-4563-A819-86D723C38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86373"/>
              </p:ext>
            </p:extLst>
          </p:nvPr>
        </p:nvGraphicFramePr>
        <p:xfrm>
          <a:off x="2267744" y="1988840"/>
          <a:ext cx="433527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720960" imgH="927000" progId="Equation.3">
                  <p:embed/>
                </p:oleObj>
              </mc:Choice>
              <mc:Fallback>
                <p:oleObj name="Equation" r:id="rId7" imgW="3720960" imgH="927000" progId="Equation.3">
                  <p:embed/>
                  <p:pic>
                    <p:nvPicPr>
                      <p:cNvPr id="1948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988840"/>
                        <a:ext cx="4335276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1">
            <a:extLst>
              <a:ext uri="{FF2B5EF4-FFF2-40B4-BE49-F238E27FC236}">
                <a16:creationId xmlns:a16="http://schemas.microsoft.com/office/drawing/2014/main" id="{DBFA6E26-D03F-4D81-9D1F-347BBDCFF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3838575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320" imgH="482400" progId="Equation.3">
                  <p:embed/>
                </p:oleObj>
              </mc:Choice>
              <mc:Fallback>
                <p:oleObj name="Equation" r:id="rId9" imgW="1930320" imgH="482400" progId="Equation.3">
                  <p:embed/>
                  <p:pic>
                    <p:nvPicPr>
                      <p:cNvPr id="1949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838575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2">
            <a:extLst>
              <a:ext uri="{FF2B5EF4-FFF2-40B4-BE49-F238E27FC236}">
                <a16:creationId xmlns:a16="http://schemas.microsoft.com/office/drawing/2014/main" id="{EACFEB94-EADD-45B3-BECF-273622300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7513" y="3644900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4760" imgH="927000" progId="Equation.3">
                  <p:embed/>
                </p:oleObj>
              </mc:Choice>
              <mc:Fallback>
                <p:oleObj name="Equation" r:id="rId11" imgW="1904760" imgH="927000" progId="Equation.3">
                  <p:embed/>
                  <p:pic>
                    <p:nvPicPr>
                      <p:cNvPr id="1949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644900"/>
                        <a:ext cx="190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3">
            <a:extLst>
              <a:ext uri="{FF2B5EF4-FFF2-40B4-BE49-F238E27FC236}">
                <a16:creationId xmlns:a16="http://schemas.microsoft.com/office/drawing/2014/main" id="{4BAA178D-776F-4EFF-B209-E67B74831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573463"/>
          <a:ext cx="9493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393480" progId="Equation.DSMT4">
                  <p:embed/>
                </p:oleObj>
              </mc:Choice>
              <mc:Fallback>
                <p:oleObj name="Equation" r:id="rId13" imgW="380880" imgH="393480" progId="Equation.DSMT4">
                  <p:embed/>
                  <p:pic>
                    <p:nvPicPr>
                      <p:cNvPr id="1949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73463"/>
                        <a:ext cx="9493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4">
            <a:extLst>
              <a:ext uri="{FF2B5EF4-FFF2-40B4-BE49-F238E27FC236}">
                <a16:creationId xmlns:a16="http://schemas.microsoft.com/office/drawing/2014/main" id="{F0039440-B710-42F5-A634-44F85F57F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4388" y="3894138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69720" imgH="393480" progId="Equation.3">
                  <p:embed/>
                </p:oleObj>
              </mc:Choice>
              <mc:Fallback>
                <p:oleObj name="Equation" r:id="rId15" imgW="1269720" imgH="393480" progId="Equation.3">
                  <p:embed/>
                  <p:pic>
                    <p:nvPicPr>
                      <p:cNvPr id="1950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3894138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31">
            <a:extLst>
              <a:ext uri="{FF2B5EF4-FFF2-40B4-BE49-F238E27FC236}">
                <a16:creationId xmlns:a16="http://schemas.microsoft.com/office/drawing/2014/main" id="{C0E5E0F7-310C-40ED-9DE8-73B9E76A3FF0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374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𝐹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blipFill>
                <a:blip r:embed="rId4"/>
                <a:stretch>
                  <a:fillRect t="-7576" r="-633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2DCD938-D5CA-461A-9CC1-7BB5E1AE6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85368"/>
              </p:ext>
            </p:extLst>
          </p:nvPr>
        </p:nvGraphicFramePr>
        <p:xfrm>
          <a:off x="1198661" y="953019"/>
          <a:ext cx="10628783" cy="12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56000" imgH="507960" progId="Equation.DSMT4">
                  <p:embed/>
                </p:oleObj>
              </mc:Choice>
              <mc:Fallback>
                <p:oleObj name="Equation" r:id="rId5" imgW="4356000" imgH="507960" progId="Equation.DSMT4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661" y="953019"/>
                        <a:ext cx="10628783" cy="12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4735FAE6-055C-45C8-8825-6715F3A9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1722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6.1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F2546FB-F605-4F07-8F7D-F6D2951321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464977"/>
              </p:ext>
            </p:extLst>
          </p:nvPr>
        </p:nvGraphicFramePr>
        <p:xfrm>
          <a:off x="2067610" y="2348880"/>
          <a:ext cx="6403860" cy="22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87520" imgH="876240" progId="Equation.3">
                  <p:embed/>
                </p:oleObj>
              </mc:Choice>
              <mc:Fallback>
                <p:oleObj name="公式" r:id="rId7" imgW="2387520" imgH="876240" progId="Equation.3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610" y="2348880"/>
                        <a:ext cx="6403860" cy="22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31">
            <a:extLst>
              <a:ext uri="{FF2B5EF4-FFF2-40B4-BE49-F238E27FC236}">
                <a16:creationId xmlns:a16="http://schemas.microsoft.com/office/drawing/2014/main" id="{D2393CC0-69A2-44C6-BC5C-25C07B86CCC9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617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𝐹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864724" cy="400110"/>
              </a:xfrm>
              <a:prstGeom prst="rect">
                <a:avLst/>
              </a:prstGeom>
              <a:blipFill>
                <a:blip r:embed="rId4"/>
                <a:stretch>
                  <a:fillRect t="-7576" r="-633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BBB6FF0-3EC9-42DA-ACB4-7A1FDA55D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14832"/>
              </p:ext>
            </p:extLst>
          </p:nvPr>
        </p:nvGraphicFramePr>
        <p:xfrm>
          <a:off x="783478" y="997144"/>
          <a:ext cx="10715671" cy="38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11680" imgH="1676160" progId="Equation.DSMT4">
                  <p:embed/>
                </p:oleObj>
              </mc:Choice>
              <mc:Fallback>
                <p:oleObj name="Equation" r:id="rId5" imgW="4711680" imgH="1676160" progId="Equation.DSMT4">
                  <p:embed/>
                  <p:pic>
                    <p:nvPicPr>
                      <p:cNvPr id="108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997144"/>
                        <a:ext cx="10715671" cy="38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8D313E2C-6D97-4196-85F2-08AD87CE9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8" y="967334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6.2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21F624B-8E6C-4FBE-880E-B30E9F8493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249219"/>
              </p:ext>
            </p:extLst>
          </p:nvPr>
        </p:nvGraphicFramePr>
        <p:xfrm>
          <a:off x="3358902" y="4941168"/>
          <a:ext cx="41052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12800" imgH="457200" progId="Equation.3">
                  <p:embed/>
                </p:oleObj>
              </mc:Choice>
              <mc:Fallback>
                <p:oleObj name="公式" r:id="rId7" imgW="1612800" imgH="457200" progId="Equation.3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902" y="4941168"/>
                        <a:ext cx="410527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31">
            <a:extLst>
              <a:ext uri="{FF2B5EF4-FFF2-40B4-BE49-F238E27FC236}">
                <a16:creationId xmlns:a16="http://schemas.microsoft.com/office/drawing/2014/main" id="{9609A7F8-E296-44CA-A9CF-36A0A52D1CBA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781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5778059" y="5577952"/>
            <a:ext cx="1371600" cy="277813"/>
          </a:xfrm>
          <a:prstGeom prst="rect">
            <a:avLst/>
          </a:prstGeom>
          <a:solidFill>
            <a:srgbClr val="66FFFF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0095" y="490538"/>
            <a:ext cx="2098675" cy="53340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2900" dirty="0">
                <a:latin typeface="黑体" pitchFamily="2" charset="-122"/>
              </a:rPr>
              <a:t>附表</a:t>
            </a:r>
            <a:r>
              <a:rPr lang="en-US" altLang="zh-CN" sz="2900" dirty="0">
                <a:latin typeface="黑体" pitchFamily="2" charset="-122"/>
              </a:rPr>
              <a:t>1</a:t>
            </a:r>
            <a:r>
              <a:rPr lang="zh-CN" altLang="en-US" sz="2900" dirty="0">
                <a:latin typeface="黑体" pitchFamily="2" charset="-122"/>
              </a:rPr>
              <a:t>-1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5363370" y="709613"/>
            <a:ext cx="3176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标准正态分布表</a:t>
            </a:r>
          </a:p>
        </p:txBody>
      </p:sp>
      <p:graphicFrame>
        <p:nvGraphicFramePr>
          <p:cNvPr id="76861" name="Group 61"/>
          <p:cNvGraphicFramePr>
            <a:graphicFrameLocks noGrp="1"/>
          </p:cNvGraphicFramePr>
          <p:nvPr/>
        </p:nvGraphicFramePr>
        <p:xfrm>
          <a:off x="1889919" y="1454556"/>
          <a:ext cx="8502650" cy="471074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0.5398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0.5793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0.6179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0.7257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0.7580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0.7881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0.8159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0.8413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0.8643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0.9032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0.9192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0.9332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0.5040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0.5438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0.5832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0.6217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0.6591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0.7291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0.7611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0.7910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0.8186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0.8438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0.8665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0.9049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0.9207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0.9345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0.5080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0.5478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0.5871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0.6255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0.6628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0.7324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0.7642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0.7939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0.8212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0.8461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0.8686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0.9066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0.9222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0.9357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0.5517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0.5910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0.6293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0.6664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0.7019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0.7357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0.7673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0.7967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0.8238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0.8485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0.8708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0.8907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0.9082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0.9236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0.9370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0.5160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0.5557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0.5948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0.6331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0.6700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0.7054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0.7389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0.7703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0.7995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0.8264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0.8508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0.8729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0.8925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0.9099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0.9251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0.9382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0.5199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0.5596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0.5987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0.6368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0.6736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0.7088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0.7422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0.7734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0.8023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0.8289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0.8531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0.8749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0.8944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0.9115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0.9265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0.9394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0.5239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0.5636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0.6026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0.6406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0.6772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0.7123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0.7454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0.7764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0.8051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0.8770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0.8962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0.9131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0.9278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0.5279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0.5675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0.6064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0.6443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0.6808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0.7157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0.7486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0.7794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0.8078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0.8577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0.8790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0.9147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0.9292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0.5319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0.5714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0.6103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0.6480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0.6844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0.7190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0.7517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0.7823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0.8106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0.8599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0.8997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0.9162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0.9306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0.5359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0.5753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0.6141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0.6517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0.6879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0.7224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0.7549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0.7852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0.8133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0.8621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0.9015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0.9177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0.9319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844" name="Line 44"/>
          <p:cNvSpPr>
            <a:spLocks noChangeShapeType="1"/>
          </p:cNvSpPr>
          <p:nvPr/>
        </p:nvSpPr>
        <p:spPr bwMode="auto">
          <a:xfrm flipH="1">
            <a:off x="2443956" y="5704806"/>
            <a:ext cx="3290888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 flipV="1">
            <a:off x="6461919" y="1340768"/>
            <a:ext cx="0" cy="426720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6" name="Text Box 46"/>
          <p:cNvSpPr txBox="1">
            <a:spLocks noChangeArrowheads="1"/>
          </p:cNvSpPr>
          <p:nvPr/>
        </p:nvSpPr>
        <p:spPr bwMode="auto">
          <a:xfrm>
            <a:off x="3642519" y="3086101"/>
            <a:ext cx="2133600" cy="862013"/>
          </a:xfrm>
          <a:prstGeom prst="rect">
            <a:avLst/>
          </a:prstGeom>
          <a:solidFill>
            <a:srgbClr val="FFFF00"/>
          </a:solidFill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800" b="1">
                <a:latin typeface="Times New Roman" pitchFamily="18" charset="0"/>
              </a:rPr>
              <a:t>1.645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43" grpId="0" animBg="1"/>
      <p:bldP spid="76844" grpId="0" animBg="1"/>
      <p:bldP spid="76845" grpId="0" animBg="1"/>
      <p:bldP spid="7684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7130257" y="2696105"/>
            <a:ext cx="650875" cy="257175"/>
          </a:xfrm>
          <a:prstGeom prst="rect">
            <a:avLst/>
          </a:prstGeom>
          <a:solidFill>
            <a:srgbClr val="66FFFF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8506" y="487363"/>
            <a:ext cx="20193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dirty="0">
                <a:latin typeface="黑体" pitchFamily="2" charset="-122"/>
              </a:rPr>
              <a:t>附表</a:t>
            </a:r>
            <a:r>
              <a:rPr lang="en-US" altLang="zh-CN" sz="2900" dirty="0">
                <a:latin typeface="黑体" pitchFamily="2" charset="-122"/>
              </a:rPr>
              <a:t>1</a:t>
            </a:r>
            <a:r>
              <a:rPr lang="zh-CN" altLang="en-US" sz="2900" dirty="0">
                <a:latin typeface="黑体" pitchFamily="2" charset="-122"/>
              </a:rPr>
              <a:t>-2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361781" y="708026"/>
            <a:ext cx="3176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标准正态分布表</a:t>
            </a:r>
          </a:p>
        </p:txBody>
      </p:sp>
      <p:graphicFrame>
        <p:nvGraphicFramePr>
          <p:cNvPr id="77885" name="Group 61"/>
          <p:cNvGraphicFramePr>
            <a:graphicFrameLocks noGrp="1"/>
          </p:cNvGraphicFramePr>
          <p:nvPr/>
        </p:nvGraphicFramePr>
        <p:xfrm>
          <a:off x="1774031" y="1676400"/>
          <a:ext cx="8642350" cy="3907536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0.9495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0.9633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2356645" y="2827866"/>
            <a:ext cx="475932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 flipV="1">
            <a:off x="7492206" y="1837266"/>
            <a:ext cx="0" cy="858838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70" name="Text Box 46"/>
          <p:cNvSpPr txBox="1">
            <a:spLocks noChangeArrowheads="1"/>
          </p:cNvSpPr>
          <p:nvPr/>
        </p:nvSpPr>
        <p:spPr bwMode="auto">
          <a:xfrm>
            <a:off x="4441031" y="3056467"/>
            <a:ext cx="2133600" cy="862013"/>
          </a:xfrm>
          <a:prstGeom prst="rect">
            <a:avLst/>
          </a:prstGeom>
          <a:solidFill>
            <a:srgbClr val="FFFF00"/>
          </a:solidFill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800" b="1">
                <a:latin typeface="Times New Roman" pitchFamily="18" charset="0"/>
              </a:rPr>
              <a:t>1.96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7" grpId="0" animBg="1"/>
      <p:bldP spid="77868" grpId="0" animBg="1"/>
      <p:bldP spid="77869" grpId="0" animBg="1"/>
      <p:bldP spid="7787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6842919" y="1447800"/>
            <a:ext cx="1219200" cy="4433888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1947069" y="3440289"/>
            <a:ext cx="8305800" cy="228600"/>
          </a:xfrm>
          <a:prstGeom prst="rect">
            <a:avLst/>
          </a:prstGeom>
          <a:solidFill>
            <a:srgbClr val="FFCCFF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8506" y="468313"/>
            <a:ext cx="2825750" cy="53340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2900">
                <a:latin typeface="黑体" pitchFamily="2" charset="-122"/>
              </a:rPr>
              <a:t>附表4-1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961356" y="1447800"/>
          <a:ext cx="8305800" cy="42560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2.773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4.108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5.385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6.626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7.841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9.037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10.219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11.389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12.549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13.701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14.845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15.984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17.117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18.245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19.369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2.706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4.605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6.251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7.779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9.236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10.645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12.017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13.362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14.684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15.987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17.275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18.549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19.812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20.064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22.307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23.542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3.841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5.991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7.815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9.488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11.071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12.592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14.067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15.507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16.919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18.307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19.675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21.026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22.362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23.685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24.996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26.296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5.024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7.378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9.348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11.143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12.833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14.449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16.013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17.535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19.023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20.483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21.920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23.337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24.736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26.119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27.488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28.845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6.635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9.210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11.345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13.277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15.086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16.812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18.475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20.090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21.666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23.209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24.725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26.217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27.688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29.141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30.578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7.879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10.597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12.838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14.860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16.750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18.548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20.278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21.955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23.589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25.188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26.757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28.299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29.891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31.319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32.801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3128169" y="1516063"/>
          <a:ext cx="190500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39680" progId="Equation.3">
                  <p:embed/>
                </p:oleObj>
              </mc:Choice>
              <mc:Fallback>
                <p:oleObj name="Equation" r:id="rId2" imgW="139680" imgH="139680" progId="Equation.3">
                  <p:embed/>
                  <p:pic>
                    <p:nvPicPr>
                      <p:cNvPr id="471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169" y="1516063"/>
                        <a:ext cx="190500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2342357" y="1504951"/>
          <a:ext cx="176213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471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357" y="1504951"/>
                        <a:ext cx="176213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Object 31"/>
          <p:cNvGraphicFramePr>
            <a:graphicFrameLocks noChangeAspect="1"/>
          </p:cNvGraphicFramePr>
          <p:nvPr/>
        </p:nvGraphicFramePr>
        <p:xfrm>
          <a:off x="5968206" y="728664"/>
          <a:ext cx="4587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469800" progId="Equation.3">
                  <p:embed/>
                </p:oleObj>
              </mc:Choice>
              <mc:Fallback>
                <p:oleObj name="Equation" r:id="rId6" imgW="419040" imgH="469800" progId="Equation.3">
                  <p:embed/>
                  <p:pic>
                    <p:nvPicPr>
                      <p:cNvPr id="471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206" y="728664"/>
                        <a:ext cx="4587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6271419" y="7667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分布表</a:t>
            </a:r>
          </a:p>
        </p:txBody>
      </p:sp>
      <p:sp>
        <p:nvSpPr>
          <p:cNvPr id="47139" name="AutoShape 35"/>
          <p:cNvSpPr>
            <a:spLocks noChangeArrowheads="1"/>
          </p:cNvSpPr>
          <p:nvPr/>
        </p:nvSpPr>
        <p:spPr bwMode="auto">
          <a:xfrm flipH="1">
            <a:off x="4876006" y="2348880"/>
            <a:ext cx="2209800" cy="838200"/>
          </a:xfrm>
          <a:prstGeom prst="wedgeRoundRectCallout">
            <a:avLst>
              <a:gd name="adj1" fmla="val -47847"/>
              <a:gd name="adj2" fmla="val 91662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17.535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8" grpId="0" animBg="1"/>
      <p:bldP spid="47137" grpId="0" animBg="1"/>
      <p:bldP spid="4713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5652294" y="1571625"/>
            <a:ext cx="1276350" cy="4433888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2042319" y="4063752"/>
            <a:ext cx="8305800" cy="228600"/>
          </a:xfrm>
          <a:prstGeom prst="rect">
            <a:avLst/>
          </a:prstGeom>
          <a:solidFill>
            <a:srgbClr val="FFCCFF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2056606" y="1577976"/>
          <a:ext cx="8305800" cy="4208463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=0.995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2.603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3.074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3.565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4.075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4.601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1.239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2.558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3.053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3.571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4.107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4.660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5.229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5.812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1.237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2.700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3.247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3.816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4.404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5.009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5.629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6.262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6.908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1.145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2.733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3.325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3.940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4.575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5.226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5.892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6.571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7.261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7.962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2.204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2.833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3.490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4.168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4.865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5.578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6.304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7.042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7.790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8.547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1.213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1.923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2.675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3.455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4.255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5.071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5.899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6.737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7.584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8.438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9.299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10.165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11.037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11.912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989" name="Object 29"/>
          <p:cNvGraphicFramePr>
            <a:graphicFrameLocks noChangeAspect="1"/>
          </p:cNvGraphicFramePr>
          <p:nvPr/>
        </p:nvGraphicFramePr>
        <p:xfrm>
          <a:off x="3199606" y="1654176"/>
          <a:ext cx="19050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39680" progId="Equation.3">
                  <p:embed/>
                </p:oleObj>
              </mc:Choice>
              <mc:Fallback>
                <p:oleObj name="Equation" r:id="rId2" imgW="139680" imgH="139680" progId="Equation.3">
                  <p:embed/>
                  <p:pic>
                    <p:nvPicPr>
                      <p:cNvPr id="409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606" y="1654176"/>
                        <a:ext cx="190500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2437607" y="1654175"/>
          <a:ext cx="13811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409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607" y="1654175"/>
                        <a:ext cx="138113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1" name="Object 31"/>
          <p:cNvGraphicFramePr>
            <a:graphicFrameLocks noChangeAspect="1"/>
          </p:cNvGraphicFramePr>
          <p:nvPr/>
        </p:nvGraphicFramePr>
        <p:xfrm>
          <a:off x="3606006" y="2035175"/>
          <a:ext cx="127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75960" progId="Equation.3">
                  <p:embed/>
                </p:oleObj>
              </mc:Choice>
              <mc:Fallback>
                <p:oleObj name="Equation" r:id="rId6" imgW="126720" imgH="75960" progId="Equation.3">
                  <p:embed/>
                  <p:pic>
                    <p:nvPicPr>
                      <p:cNvPr id="4099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006" y="2035175"/>
                        <a:ext cx="127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2" name="Object 32"/>
          <p:cNvGraphicFramePr>
            <a:graphicFrameLocks noChangeAspect="1"/>
          </p:cNvGraphicFramePr>
          <p:nvPr/>
        </p:nvGraphicFramePr>
        <p:xfrm>
          <a:off x="4952206" y="2035175"/>
          <a:ext cx="127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75960" progId="Equation.3">
                  <p:embed/>
                </p:oleObj>
              </mc:Choice>
              <mc:Fallback>
                <p:oleObj name="Equation" r:id="rId8" imgW="126720" imgH="75960" progId="Equation.3">
                  <p:embed/>
                  <p:pic>
                    <p:nvPicPr>
                      <p:cNvPr id="4099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206" y="2035175"/>
                        <a:ext cx="127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7" name="AutoShape 37"/>
          <p:cNvSpPr>
            <a:spLocks noChangeArrowheads="1"/>
          </p:cNvSpPr>
          <p:nvPr/>
        </p:nvSpPr>
        <p:spPr bwMode="auto">
          <a:xfrm flipH="1">
            <a:off x="3656806" y="2996952"/>
            <a:ext cx="2209800" cy="838200"/>
          </a:xfrm>
          <a:prstGeom prst="wedgeRoundRectCallout">
            <a:avLst>
              <a:gd name="adj1" fmla="val -47847"/>
              <a:gd name="adj2" fmla="val 91662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3.247</a:t>
            </a:r>
          </a:p>
        </p:txBody>
      </p:sp>
      <p:sp>
        <p:nvSpPr>
          <p:cNvPr id="41001" name="Rectangle 41"/>
          <p:cNvSpPr>
            <a:spLocks noGrp="1" noChangeArrowheads="1"/>
          </p:cNvSpPr>
          <p:nvPr>
            <p:ph type="title"/>
          </p:nvPr>
        </p:nvSpPr>
        <p:spPr>
          <a:xfrm>
            <a:off x="2020094" y="468313"/>
            <a:ext cx="282575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>
                <a:latin typeface="黑体" pitchFamily="2" charset="-122"/>
              </a:rPr>
              <a:t>附表4-</a:t>
            </a:r>
            <a:r>
              <a:rPr lang="en-US" altLang="zh-CN" sz="2900">
                <a:latin typeface="黑体" pitchFamily="2" charset="-122"/>
              </a:rPr>
              <a:t>2</a:t>
            </a:r>
          </a:p>
        </p:txBody>
      </p:sp>
      <p:graphicFrame>
        <p:nvGraphicFramePr>
          <p:cNvPr id="41002" name="Object 42"/>
          <p:cNvGraphicFramePr>
            <a:graphicFrameLocks noChangeAspect="1"/>
          </p:cNvGraphicFramePr>
          <p:nvPr/>
        </p:nvGraphicFramePr>
        <p:xfrm>
          <a:off x="5968206" y="728664"/>
          <a:ext cx="4587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040" imgH="469800" progId="Equation.3">
                  <p:embed/>
                </p:oleObj>
              </mc:Choice>
              <mc:Fallback>
                <p:oleObj name="Equation" r:id="rId9" imgW="419040" imgH="469800" progId="Equation.3">
                  <p:embed/>
                  <p:pic>
                    <p:nvPicPr>
                      <p:cNvPr id="4100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206" y="728664"/>
                        <a:ext cx="4587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6271419" y="7667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分布表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5" grpId="0" animBg="1"/>
      <p:bldP spid="40996" grpId="0" animBg="1"/>
      <p:bldP spid="4099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3" name="Rectangle 33"/>
          <p:cNvSpPr>
            <a:spLocks noChangeArrowheads="1"/>
          </p:cNvSpPr>
          <p:nvPr/>
        </p:nvSpPr>
        <p:spPr bwMode="auto">
          <a:xfrm>
            <a:off x="4250532" y="1571625"/>
            <a:ext cx="1306513" cy="4433888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4" name="Rectangle 34"/>
          <p:cNvSpPr>
            <a:spLocks noChangeArrowheads="1"/>
          </p:cNvSpPr>
          <p:nvPr/>
        </p:nvSpPr>
        <p:spPr bwMode="auto">
          <a:xfrm>
            <a:off x="1970881" y="3806059"/>
            <a:ext cx="8305800" cy="228600"/>
          </a:xfrm>
          <a:prstGeom prst="rect">
            <a:avLst/>
          </a:prstGeom>
          <a:solidFill>
            <a:srgbClr val="FFCCFF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685" name="Group 5"/>
          <p:cNvGraphicFramePr>
            <a:graphicFrameLocks noGrp="1"/>
          </p:cNvGraphicFramePr>
          <p:nvPr/>
        </p:nvGraphicFramePr>
        <p:xfrm>
          <a:off x="1980406" y="1577975"/>
          <a:ext cx="8305800" cy="425608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20.489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21.605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22.718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23.828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24.935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26.039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27.141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28.241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29.339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30.435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31.528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32.620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33.711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34.800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35.887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36.973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24.769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25.989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27.204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28.412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29.615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30.813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32.007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33.196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34.382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35.563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36.741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37.916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39.087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40.256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41.422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42.585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27.587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28.869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30.144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31.410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32.671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33.924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35.172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36.415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37.652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38.885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40.113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41.337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42.557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43.773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44.985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46.194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30.191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31.526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32.852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34.170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35.479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36.781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38.076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39.364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40.646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41.923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43.194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44.461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45.712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46.979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48.232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49.480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33.409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34.805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36.191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37.566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38.932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40.289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41.638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42.980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44.314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45.642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46.963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48.278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49.588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50.892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52.191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53.486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35.718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37.156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38.582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39.997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41.401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42.796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44.181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45.559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46.928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48.290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49.645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50.993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52.336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53.672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55.003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56.328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711" name="Object 31"/>
          <p:cNvGraphicFramePr>
            <a:graphicFrameLocks noChangeAspect="1"/>
          </p:cNvGraphicFramePr>
          <p:nvPr/>
        </p:nvGraphicFramePr>
        <p:xfrm>
          <a:off x="3180556" y="1643063"/>
          <a:ext cx="190500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39680" progId="Equation.3">
                  <p:embed/>
                </p:oleObj>
              </mc:Choice>
              <mc:Fallback>
                <p:oleObj name="Equation" r:id="rId2" imgW="139680" imgH="139680" progId="Equation.3">
                  <p:embed/>
                  <p:pic>
                    <p:nvPicPr>
                      <p:cNvPr id="717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556" y="1643063"/>
                        <a:ext cx="190500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2" name="Object 32"/>
          <p:cNvGraphicFramePr>
            <a:graphicFrameLocks noChangeAspect="1"/>
          </p:cNvGraphicFramePr>
          <p:nvPr/>
        </p:nvGraphicFramePr>
        <p:xfrm>
          <a:off x="2361407" y="1635125"/>
          <a:ext cx="168275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717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407" y="1635125"/>
                        <a:ext cx="168275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5" name="AutoShape 35"/>
          <p:cNvSpPr>
            <a:spLocks noChangeArrowheads="1"/>
          </p:cNvSpPr>
          <p:nvPr/>
        </p:nvSpPr>
        <p:spPr bwMode="auto">
          <a:xfrm>
            <a:off x="5290344" y="2720209"/>
            <a:ext cx="2209800" cy="838200"/>
          </a:xfrm>
          <a:prstGeom prst="wedgeRoundRectCallout">
            <a:avLst>
              <a:gd name="adj1" fmla="val -47847"/>
              <a:gd name="adj2" fmla="val 91662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34.382</a:t>
            </a:r>
          </a:p>
        </p:txBody>
      </p:sp>
      <p:sp>
        <p:nvSpPr>
          <p:cNvPr id="71719" name="Rectangle 39"/>
          <p:cNvSpPr>
            <a:spLocks noGrp="1" noChangeArrowheads="1"/>
          </p:cNvSpPr>
          <p:nvPr>
            <p:ph type="title"/>
          </p:nvPr>
        </p:nvSpPr>
        <p:spPr>
          <a:xfrm>
            <a:off x="2020094" y="468313"/>
            <a:ext cx="282575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>
                <a:latin typeface="黑体" pitchFamily="2" charset="-122"/>
              </a:rPr>
              <a:t>附表4-</a:t>
            </a:r>
            <a:r>
              <a:rPr lang="en-US" altLang="zh-CN" sz="2900">
                <a:latin typeface="黑体" pitchFamily="2" charset="-122"/>
              </a:rPr>
              <a:t>3</a:t>
            </a:r>
          </a:p>
        </p:txBody>
      </p:sp>
      <p:graphicFrame>
        <p:nvGraphicFramePr>
          <p:cNvPr id="71720" name="Object 40"/>
          <p:cNvGraphicFramePr>
            <a:graphicFrameLocks noChangeAspect="1"/>
          </p:cNvGraphicFramePr>
          <p:nvPr/>
        </p:nvGraphicFramePr>
        <p:xfrm>
          <a:off x="5968206" y="728664"/>
          <a:ext cx="4587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469800" progId="Equation.3">
                  <p:embed/>
                </p:oleObj>
              </mc:Choice>
              <mc:Fallback>
                <p:oleObj name="Equation" r:id="rId6" imgW="419040" imgH="469800" progId="Equation.3">
                  <p:embed/>
                  <p:pic>
                    <p:nvPicPr>
                      <p:cNvPr id="7172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206" y="728664"/>
                        <a:ext cx="45878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1" name="Text Box 41"/>
          <p:cNvSpPr txBox="1">
            <a:spLocks noChangeArrowheads="1"/>
          </p:cNvSpPr>
          <p:nvPr/>
        </p:nvSpPr>
        <p:spPr bwMode="auto">
          <a:xfrm>
            <a:off x="6271419" y="7667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分布表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3" grpId="0" animBg="1"/>
      <p:bldP spid="71714" grpId="0" animBg="1"/>
      <p:bldP spid="7171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7" name="Rectangle 33"/>
          <p:cNvSpPr>
            <a:spLocks noChangeArrowheads="1"/>
          </p:cNvSpPr>
          <p:nvPr/>
        </p:nvSpPr>
        <p:spPr bwMode="auto">
          <a:xfrm>
            <a:off x="5503069" y="1413892"/>
            <a:ext cx="1306512" cy="4319364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8" name="Rectangle 34"/>
          <p:cNvSpPr>
            <a:spLocks noChangeArrowheads="1"/>
          </p:cNvSpPr>
          <p:nvPr/>
        </p:nvSpPr>
        <p:spPr bwMode="auto">
          <a:xfrm>
            <a:off x="1932781" y="3972165"/>
            <a:ext cx="8305800" cy="228600"/>
          </a:xfrm>
          <a:prstGeom prst="rect">
            <a:avLst/>
          </a:prstGeom>
          <a:solidFill>
            <a:srgbClr val="FFCCFF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0095" y="468313"/>
            <a:ext cx="3062287" cy="53340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2900">
                <a:latin typeface="黑体" pitchFamily="2" charset="-122"/>
              </a:rPr>
              <a:t>附表3-1</a:t>
            </a:r>
          </a:p>
        </p:txBody>
      </p:sp>
      <p:graphicFrame>
        <p:nvGraphicFramePr>
          <p:cNvPr id="72707" name="Group 3"/>
          <p:cNvGraphicFramePr>
            <a:graphicFrameLocks noGrp="1"/>
          </p:cNvGraphicFramePr>
          <p:nvPr/>
        </p:nvGraphicFramePr>
        <p:xfrm>
          <a:off x="1932781" y="1492251"/>
          <a:ext cx="8305800" cy="427672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0.8165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0.7649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0.7407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0.7267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0.7176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0.7064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0.7027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3.0777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1.8856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1.6377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1.5332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1.4759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1.4398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1.4149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1.3968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1.3830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1.3722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1.3634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1.3562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1.3502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1.3450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1.3406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1.3368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6.3138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2.9200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2.3534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2.1318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1.9432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1.8946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1.8595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1.8331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1.7959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1.7823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1.7709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1.7613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1.7531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1.7459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12.7062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4.3027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3.1824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2.7764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2.5706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2.4469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2.3060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2.2622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2.2281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2.1788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2.1604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2.1448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2.1315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2.1199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31.8207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6.9646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4.5407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3.7469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3.3649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3.1427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2.8965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2.8214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2.7638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2.7181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2.6810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2.6503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2.6245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2.6025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2.5835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63.6574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9.9248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5.8409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4.6041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4.0322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3.7074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3.4995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3.2498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3.1693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3.1058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3.0545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3.0123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2.9768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2.9467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733" name="Object 29"/>
          <p:cNvGraphicFramePr>
            <a:graphicFrameLocks noChangeAspect="1"/>
          </p:cNvGraphicFramePr>
          <p:nvPr/>
        </p:nvGraphicFramePr>
        <p:xfrm>
          <a:off x="3148806" y="1527176"/>
          <a:ext cx="19050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39680" progId="Equation.3">
                  <p:embed/>
                </p:oleObj>
              </mc:Choice>
              <mc:Fallback>
                <p:oleObj name="Equation" r:id="rId2" imgW="139680" imgH="139680" progId="Equation.3">
                  <p:embed/>
                  <p:pic>
                    <p:nvPicPr>
                      <p:cNvPr id="727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806" y="1527176"/>
                        <a:ext cx="190500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4" name="Object 30"/>
          <p:cNvGraphicFramePr>
            <a:graphicFrameLocks noChangeAspect="1"/>
          </p:cNvGraphicFramePr>
          <p:nvPr/>
        </p:nvGraphicFramePr>
        <p:xfrm>
          <a:off x="2313781" y="1568451"/>
          <a:ext cx="158750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727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781" y="1568451"/>
                        <a:ext cx="158750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5" name="Object 31"/>
          <p:cNvGraphicFramePr>
            <a:graphicFrameLocks noChangeAspect="1"/>
          </p:cNvGraphicFramePr>
          <p:nvPr/>
        </p:nvGraphicFramePr>
        <p:xfrm>
          <a:off x="5971382" y="847725"/>
          <a:ext cx="1809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79360" progId="Equation.3">
                  <p:embed/>
                </p:oleObj>
              </mc:Choice>
              <mc:Fallback>
                <p:oleObj name="Equation" r:id="rId6" imgW="164880" imgH="279360" progId="Equation.3">
                  <p:embed/>
                  <p:pic>
                    <p:nvPicPr>
                      <p:cNvPr id="727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382" y="847725"/>
                        <a:ext cx="1809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6093619" y="7096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分布表</a:t>
            </a:r>
          </a:p>
        </p:txBody>
      </p:sp>
      <p:sp>
        <p:nvSpPr>
          <p:cNvPr id="72739" name="AutoShape 35"/>
          <p:cNvSpPr>
            <a:spLocks noChangeArrowheads="1"/>
          </p:cNvSpPr>
          <p:nvPr/>
        </p:nvSpPr>
        <p:spPr bwMode="auto">
          <a:xfrm>
            <a:off x="6504781" y="2891077"/>
            <a:ext cx="2209800" cy="838200"/>
          </a:xfrm>
          <a:prstGeom prst="wedgeRoundRectCallout">
            <a:avLst>
              <a:gd name="adj1" fmla="val -47847"/>
              <a:gd name="adj2" fmla="val 91662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1.8125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7" grpId="0" animBg="1"/>
      <p:bldP spid="72738" grpId="0" animBg="1"/>
      <p:bldP spid="727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𝝌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blipFill>
                <a:blip r:embed="rId4"/>
                <a:stretch>
                  <a:fillRect t="-5970" r="-5556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9EE96AA0-578A-4908-84DE-03498BCFC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65707"/>
              </p:ext>
            </p:extLst>
          </p:nvPr>
        </p:nvGraphicFramePr>
        <p:xfrm>
          <a:off x="753787" y="1998293"/>
          <a:ext cx="10598003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05240" imgH="482400" progId="Equation.DSMT4">
                  <p:embed/>
                </p:oleObj>
              </mc:Choice>
              <mc:Fallback>
                <p:oleObj name="Equation" r:id="rId5" imgW="4305240" imgH="482400" progId="Equation.DSMT4">
                  <p:embed/>
                  <p:pic>
                    <p:nvPicPr>
                      <p:cNvPr id="82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87" y="1998293"/>
                        <a:ext cx="10598003" cy="11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6">
            <a:extLst>
              <a:ext uri="{FF2B5EF4-FFF2-40B4-BE49-F238E27FC236}">
                <a16:creationId xmlns:a16="http://schemas.microsoft.com/office/drawing/2014/main" id="{236C21FB-BA5E-4511-881F-0B0688CBF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836712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统计量的分布称为抽样分布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FEF571C6-CA57-4992-841F-316278C436C2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1421485"/>
            <a:ext cx="1698625" cy="542925"/>
            <a:chOff x="518" y="1273"/>
            <a:chExt cx="1070" cy="342"/>
          </a:xfrm>
        </p:grpSpPr>
        <p:graphicFrame>
          <p:nvGraphicFramePr>
            <p:cNvPr id="24" name="Object 11">
              <a:extLst>
                <a:ext uri="{FF2B5EF4-FFF2-40B4-BE49-F238E27FC236}">
                  <a16:creationId xmlns:a16="http://schemas.microsoft.com/office/drawing/2014/main" id="{26F539DE-F115-4953-8482-ED225EE8E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4" y="1273"/>
            <a:ext cx="79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155600" imgH="457200" progId="Equation.3">
                    <p:embed/>
                  </p:oleObj>
                </mc:Choice>
                <mc:Fallback>
                  <p:oleObj name="公式" r:id="rId7" imgW="1155600" imgH="457200" progId="Equation.3">
                    <p:embed/>
                    <p:pic>
                      <p:nvPicPr>
                        <p:cNvPr id="82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1273"/>
                          <a:ext cx="79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A568DA3B-CA1B-4E0D-8F58-201A05481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288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Times New Roman" pitchFamily="18" charset="0"/>
                </a:rPr>
                <a:t>1.</a:t>
              </a:r>
            </a:p>
          </p:txBody>
        </p:sp>
      </p:grpSp>
      <p:graphicFrame>
        <p:nvGraphicFramePr>
          <p:cNvPr id="26" name="Object 21">
            <a:extLst>
              <a:ext uri="{FF2B5EF4-FFF2-40B4-BE49-F238E27FC236}">
                <a16:creationId xmlns:a16="http://schemas.microsoft.com/office/drawing/2014/main" id="{8FF6AF89-36F8-4637-A063-4DD052B73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458792"/>
              </p:ext>
            </p:extLst>
          </p:nvPr>
        </p:nvGraphicFramePr>
        <p:xfrm>
          <a:off x="867591" y="3429000"/>
          <a:ext cx="411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14800" imgH="469800" progId="Equation.3">
                  <p:embed/>
                </p:oleObj>
              </mc:Choice>
              <mc:Fallback>
                <p:oleObj name="Equation" r:id="rId9" imgW="4114800" imgH="469800" progId="Equation.3">
                  <p:embed/>
                  <p:pic>
                    <p:nvPicPr>
                      <p:cNvPr id="9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91" y="3429000"/>
                        <a:ext cx="411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>
            <a:extLst>
              <a:ext uri="{FF2B5EF4-FFF2-40B4-BE49-F238E27FC236}">
                <a16:creationId xmlns:a16="http://schemas.microsoft.com/office/drawing/2014/main" id="{A2EBE252-F40C-40FC-A9E3-EA118B729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764806"/>
              </p:ext>
            </p:extLst>
          </p:nvPr>
        </p:nvGraphicFramePr>
        <p:xfrm>
          <a:off x="406574" y="4101554"/>
          <a:ext cx="51816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181480" imgH="1993680" progId="Equation.3">
                  <p:embed/>
                </p:oleObj>
              </mc:Choice>
              <mc:Fallback>
                <p:oleObj name="Equation" r:id="rId11" imgW="5181480" imgH="1993680" progId="Equation.3">
                  <p:embed/>
                  <p:pic>
                    <p:nvPicPr>
                      <p:cNvPr id="9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74" y="4101554"/>
                        <a:ext cx="51816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1">
            <a:extLst>
              <a:ext uri="{FF2B5EF4-FFF2-40B4-BE49-F238E27FC236}">
                <a16:creationId xmlns:a16="http://schemas.microsoft.com/office/drawing/2014/main" id="{F390B9EF-D254-4A54-862D-8B1E7E42B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30644"/>
              </p:ext>
            </p:extLst>
          </p:nvPr>
        </p:nvGraphicFramePr>
        <p:xfrm>
          <a:off x="6555506" y="3374410"/>
          <a:ext cx="494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940280" imgH="469800" progId="Equation.3">
                  <p:embed/>
                </p:oleObj>
              </mc:Choice>
              <mc:Fallback>
                <p:oleObj name="公式" r:id="rId13" imgW="4940280" imgH="469800" progId="Equation.3">
                  <p:embed/>
                  <p:pic>
                    <p:nvPicPr>
                      <p:cNvPr id="924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506" y="3374410"/>
                        <a:ext cx="494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32">
            <a:extLst>
              <a:ext uri="{FF2B5EF4-FFF2-40B4-BE49-F238E27FC236}">
                <a16:creationId xmlns:a16="http://schemas.microsoft.com/office/drawing/2014/main" id="{0C00FE55-F6CB-4DAB-A670-69980EB90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"/>
          <a:stretch/>
        </p:blipFill>
        <p:spPr bwMode="auto">
          <a:xfrm>
            <a:off x="6463503" y="3941765"/>
            <a:ext cx="5132774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31">
            <a:extLst>
              <a:ext uri="{FF2B5EF4-FFF2-40B4-BE49-F238E27FC236}">
                <a16:creationId xmlns:a16="http://schemas.microsoft.com/office/drawing/2014/main" id="{F86AB9A7-BF65-4580-A43A-A6FF09285833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0094" y="468313"/>
            <a:ext cx="28067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>
                <a:latin typeface="黑体" pitchFamily="2" charset="-122"/>
              </a:rPr>
              <a:t>附表3-2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6938170" y="1571626"/>
            <a:ext cx="1214437" cy="4305647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067895" y="5235647"/>
            <a:ext cx="8305800" cy="228600"/>
          </a:xfrm>
          <a:prstGeom prst="rect">
            <a:avLst/>
          </a:prstGeom>
          <a:solidFill>
            <a:srgbClr val="FFCCFF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35" name="Group 7"/>
          <p:cNvGraphicFramePr>
            <a:graphicFrameLocks noGrp="1"/>
          </p:cNvGraphicFramePr>
          <p:nvPr/>
        </p:nvGraphicFramePr>
        <p:xfrm>
          <a:off x="2056606" y="1577976"/>
          <a:ext cx="8305800" cy="427672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=0.25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0.8165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0.7649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0.7407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0.7267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0.7176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0.7064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0.7027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3.0777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1.8856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1.6377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1.5332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1.4759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1.4398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1.4149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1.3968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1.3830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1.3722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1.3634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1.3562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1.3502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1.3450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1.3406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1.3368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6.3138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2.9200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2.3534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2.1318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2.0150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1.9432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1.8946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1.8595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1.8331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1.8125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1.7959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1.7823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1.7709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1.7613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1.7531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1.7459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12.7062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4.3027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3.1824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2.7764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2.5706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2.4469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2.3060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2.2622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2.2281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2.1788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2.1604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2.1448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2.1315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2.1199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31.8207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6.9646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4.5407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3.7469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3.3649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3.1427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2.9980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2.8965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2.8214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2.7638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2.7181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2.6810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2.6503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2.6245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2.6025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2.5835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63.6574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9.9248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5.8409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4.6041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4.0322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3.7074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3.4995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3.3554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3.2498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3.1693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3.1058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3.0545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3.0123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2.9768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2.9467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2.9208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761" name="Object 33"/>
          <p:cNvGraphicFramePr>
            <a:graphicFrameLocks noChangeAspect="1"/>
          </p:cNvGraphicFramePr>
          <p:nvPr/>
        </p:nvGraphicFramePr>
        <p:xfrm>
          <a:off x="3293269" y="1633538"/>
          <a:ext cx="190500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39680" progId="Equation.3">
                  <p:embed/>
                </p:oleObj>
              </mc:Choice>
              <mc:Fallback>
                <p:oleObj name="Equation" r:id="rId2" imgW="139680" imgH="139680" progId="Equation.3">
                  <p:embed/>
                  <p:pic>
                    <p:nvPicPr>
                      <p:cNvPr id="7376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269" y="1633538"/>
                        <a:ext cx="190500" cy="18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2" name="Object 34"/>
          <p:cNvGraphicFramePr>
            <a:graphicFrameLocks noChangeAspect="1"/>
          </p:cNvGraphicFramePr>
          <p:nvPr/>
        </p:nvGraphicFramePr>
        <p:xfrm>
          <a:off x="2437606" y="1654176"/>
          <a:ext cx="160338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3">
                  <p:embed/>
                </p:oleObj>
              </mc:Choice>
              <mc:Fallback>
                <p:oleObj name="Equation" r:id="rId4" imgW="126720" imgH="139680" progId="Equation.3">
                  <p:embed/>
                  <p:pic>
                    <p:nvPicPr>
                      <p:cNvPr id="7376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606" y="1654176"/>
                        <a:ext cx="160338" cy="17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3" name="AutoShape 35"/>
          <p:cNvSpPr>
            <a:spLocks noChangeArrowheads="1"/>
          </p:cNvSpPr>
          <p:nvPr/>
        </p:nvSpPr>
        <p:spPr bwMode="auto">
          <a:xfrm>
            <a:off x="5039695" y="3849759"/>
            <a:ext cx="2209800" cy="838200"/>
          </a:xfrm>
          <a:prstGeom prst="wedgeRoundRectCallout">
            <a:avLst>
              <a:gd name="adj1" fmla="val 45759"/>
              <a:gd name="adj2" fmla="val 127463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2.1315</a:t>
            </a:r>
          </a:p>
        </p:txBody>
      </p:sp>
      <p:graphicFrame>
        <p:nvGraphicFramePr>
          <p:cNvPr id="73766" name="Object 38"/>
          <p:cNvGraphicFramePr>
            <a:graphicFrameLocks noChangeAspect="1"/>
          </p:cNvGraphicFramePr>
          <p:nvPr/>
        </p:nvGraphicFramePr>
        <p:xfrm>
          <a:off x="5971382" y="847725"/>
          <a:ext cx="1809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79360" progId="Equation.3">
                  <p:embed/>
                </p:oleObj>
              </mc:Choice>
              <mc:Fallback>
                <p:oleObj name="Equation" r:id="rId6" imgW="164880" imgH="279360" progId="Equation.3">
                  <p:embed/>
                  <p:pic>
                    <p:nvPicPr>
                      <p:cNvPr id="7376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382" y="847725"/>
                        <a:ext cx="1809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6093619" y="7096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分布表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  <p:bldP spid="73734" grpId="0" animBg="1"/>
      <p:bldP spid="7376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5218906" y="1889126"/>
            <a:ext cx="452438" cy="3597275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1713706" y="3122259"/>
            <a:ext cx="8743950" cy="182562"/>
          </a:xfrm>
          <a:prstGeom prst="rect">
            <a:avLst/>
          </a:prstGeom>
          <a:solidFill>
            <a:srgbClr val="FFCCFF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0094" y="468313"/>
            <a:ext cx="25273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>
                <a:latin typeface="黑体" pitchFamily="2" charset="-122"/>
              </a:rPr>
              <a:t>附表5-1</a:t>
            </a:r>
            <a:endParaRPr lang="zh-CN" altLang="en-US" sz="2900">
              <a:latin typeface="黑体" pitchFamily="2" charset="-122"/>
              <a:hlinkClick r:id="rId2" action="ppaction://hlinksldjump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887244" y="827089"/>
          <a:ext cx="349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291960" progId="Equation.3">
                  <p:embed/>
                </p:oleObj>
              </mc:Choice>
              <mc:Fallback>
                <p:oleObj name="Equation" r:id="rId3" imgW="317160" imgH="29196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244" y="827089"/>
                        <a:ext cx="3492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93619" y="695326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分布表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218906" y="1427164"/>
          <a:ext cx="13716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317160" progId="Equation.3">
                  <p:embed/>
                </p:oleObj>
              </mc:Choice>
              <mc:Fallback>
                <p:oleObj name="Equation" r:id="rId5" imgW="1447560" imgH="317160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906" y="1427164"/>
                        <a:ext cx="13716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52" name="Group 84"/>
          <p:cNvGraphicFramePr>
            <a:graphicFrameLocks noGrp="1"/>
          </p:cNvGraphicFramePr>
          <p:nvPr/>
        </p:nvGraphicFramePr>
        <p:xfrm>
          <a:off x="1713706" y="1909763"/>
          <a:ext cx="8739188" cy="358775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647.8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38.51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17.44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12.22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7.57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7.21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799.5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7.26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864.2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15.44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7.76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899.6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15.10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7.39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921.8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7.15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937.1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948.2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956.7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963.3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968.6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976.7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984.9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993.1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997.2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13.95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39.50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13.90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839" name="Line 71"/>
          <p:cNvSpPr>
            <a:spLocks noChangeShapeType="1"/>
          </p:cNvSpPr>
          <p:nvPr/>
        </p:nvSpPr>
        <p:spPr bwMode="auto">
          <a:xfrm>
            <a:off x="1713706" y="191611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840" name="Object 72"/>
          <p:cNvGraphicFramePr>
            <a:graphicFrameLocks noChangeAspect="1"/>
          </p:cNvGraphicFramePr>
          <p:nvPr/>
        </p:nvGraphicFramePr>
        <p:xfrm>
          <a:off x="10078244" y="1966913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1520" imgH="88560" progId="Equation.3">
                  <p:embed/>
                </p:oleObj>
              </mc:Choice>
              <mc:Fallback>
                <p:oleObj name="Equation" r:id="rId7" imgW="101520" imgH="88560" progId="Equation.3">
                  <p:embed/>
                  <p:pic>
                    <p:nvPicPr>
                      <p:cNvPr id="3284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8244" y="1966913"/>
                        <a:ext cx="203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1" name="Object 73"/>
          <p:cNvGraphicFramePr>
            <a:graphicFrameLocks noChangeAspect="1"/>
          </p:cNvGraphicFramePr>
          <p:nvPr/>
        </p:nvGraphicFramePr>
        <p:xfrm>
          <a:off x="1713706" y="200501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3284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06" y="2005013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2" name="Object 74"/>
          <p:cNvGraphicFramePr>
            <a:graphicFrameLocks noChangeAspect="1"/>
          </p:cNvGraphicFramePr>
          <p:nvPr/>
        </p:nvGraphicFramePr>
        <p:xfrm>
          <a:off x="1853406" y="1852613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4880" imgH="215640" progId="Equation.3">
                  <p:embed/>
                </p:oleObj>
              </mc:Choice>
              <mc:Fallback>
                <p:oleObj name="Equation" r:id="rId11" imgW="164880" imgH="215640" progId="Equation.3">
                  <p:embed/>
                  <p:pic>
                    <p:nvPicPr>
                      <p:cNvPr id="3284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406" y="1852613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45" name="AutoShape 77"/>
          <p:cNvSpPr>
            <a:spLocks noChangeArrowheads="1"/>
          </p:cNvSpPr>
          <p:nvPr/>
        </p:nvSpPr>
        <p:spPr bwMode="auto">
          <a:xfrm>
            <a:off x="5142706" y="3990621"/>
            <a:ext cx="2209800" cy="838200"/>
          </a:xfrm>
          <a:prstGeom prst="wedgeRoundRectCallout">
            <a:avLst>
              <a:gd name="adj1" fmla="val -34194"/>
              <a:gd name="adj2" fmla="val -137310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4.90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3" grpId="0" animBg="1"/>
      <p:bldP spid="32844" grpId="0" animBg="1"/>
      <p:bldP spid="3284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52" name="Rectangle 76"/>
          <p:cNvSpPr>
            <a:spLocks noChangeArrowheads="1"/>
          </p:cNvSpPr>
          <p:nvPr/>
        </p:nvSpPr>
        <p:spPr bwMode="auto">
          <a:xfrm>
            <a:off x="8066881" y="1947863"/>
            <a:ext cx="458788" cy="3600450"/>
          </a:xfrm>
          <a:prstGeom prst="rect">
            <a:avLst/>
          </a:prstGeom>
          <a:solidFill>
            <a:srgbClr val="66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51" name="Rectangle 75"/>
          <p:cNvSpPr>
            <a:spLocks noChangeArrowheads="1"/>
          </p:cNvSpPr>
          <p:nvPr/>
        </p:nvSpPr>
        <p:spPr bwMode="auto">
          <a:xfrm>
            <a:off x="1670845" y="4224409"/>
            <a:ext cx="8816975" cy="171450"/>
          </a:xfrm>
          <a:prstGeom prst="rect">
            <a:avLst/>
          </a:prstGeom>
          <a:solidFill>
            <a:srgbClr val="FFCCFF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864" name="Group 88"/>
          <p:cNvGraphicFramePr>
            <a:graphicFrameLocks noGrp="1"/>
          </p:cNvGraphicFramePr>
          <p:nvPr/>
        </p:nvGraphicFramePr>
        <p:xfrm>
          <a:off x="1670845" y="1962150"/>
          <a:ext cx="8804275" cy="358775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161.4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18.51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10.13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7.71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199.5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215.7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224.6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230.2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9.01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234.0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236.8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6.09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238.9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19.37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6.00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241.9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245.9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248.0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249.1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250.1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151.1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253.3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1.97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254.3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19.50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8.53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5.63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4.36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3.23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2.01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1.96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1.92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1.88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46" name="Line 70"/>
          <p:cNvSpPr>
            <a:spLocks noChangeShapeType="1"/>
          </p:cNvSpPr>
          <p:nvPr/>
        </p:nvSpPr>
        <p:spPr bwMode="auto">
          <a:xfrm>
            <a:off x="1670844" y="19685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847" name="Object 71"/>
          <p:cNvGraphicFramePr>
            <a:graphicFrameLocks noChangeAspect="1"/>
          </p:cNvGraphicFramePr>
          <p:nvPr/>
        </p:nvGraphicFramePr>
        <p:xfrm>
          <a:off x="10127456" y="1976438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20" imgH="88560" progId="Equation.3">
                  <p:embed/>
                </p:oleObj>
              </mc:Choice>
              <mc:Fallback>
                <p:oleObj name="Equation" r:id="rId2" imgW="101520" imgH="88560" progId="Equation.3">
                  <p:embed/>
                  <p:pic>
                    <p:nvPicPr>
                      <p:cNvPr id="7584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7456" y="1976438"/>
                        <a:ext cx="2032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48" name="Object 72"/>
          <p:cNvGraphicFramePr>
            <a:graphicFrameLocks noChangeAspect="1"/>
          </p:cNvGraphicFramePr>
          <p:nvPr/>
        </p:nvGraphicFramePr>
        <p:xfrm>
          <a:off x="1670844" y="20574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15640" progId="Equation.3">
                  <p:embed/>
                </p:oleObj>
              </mc:Choice>
              <mc:Fallback>
                <p:oleObj name="Equation" r:id="rId4" imgW="152280" imgH="215640" progId="Equation.3">
                  <p:embed/>
                  <p:pic>
                    <p:nvPicPr>
                      <p:cNvPr id="7584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844" y="205740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49" name="Object 73"/>
          <p:cNvGraphicFramePr>
            <a:graphicFrameLocks noChangeAspect="1"/>
          </p:cNvGraphicFramePr>
          <p:nvPr/>
        </p:nvGraphicFramePr>
        <p:xfrm>
          <a:off x="1810544" y="190500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15640" progId="Equation.3">
                  <p:embed/>
                </p:oleObj>
              </mc:Choice>
              <mc:Fallback>
                <p:oleObj name="Equation" r:id="rId6" imgW="164880" imgH="215640" progId="Equation.3">
                  <p:embed/>
                  <p:pic>
                    <p:nvPicPr>
                      <p:cNvPr id="7584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544" y="1905000"/>
                        <a:ext cx="165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50" name="Object 74"/>
          <p:cNvGraphicFramePr>
            <a:graphicFrameLocks noChangeAspect="1"/>
          </p:cNvGraphicFramePr>
          <p:nvPr/>
        </p:nvGraphicFramePr>
        <p:xfrm>
          <a:off x="5260182" y="1427164"/>
          <a:ext cx="12033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317160" progId="Equation.3">
                  <p:embed/>
                </p:oleObj>
              </mc:Choice>
              <mc:Fallback>
                <p:oleObj name="Equation" r:id="rId8" imgW="1269720" imgH="317160" progId="Equation.3">
                  <p:embed/>
                  <p:pic>
                    <p:nvPicPr>
                      <p:cNvPr id="7585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182" y="1427164"/>
                        <a:ext cx="12033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53" name="AutoShape 77"/>
          <p:cNvSpPr>
            <a:spLocks noChangeArrowheads="1"/>
          </p:cNvSpPr>
          <p:nvPr/>
        </p:nvSpPr>
        <p:spPr bwMode="auto">
          <a:xfrm>
            <a:off x="5445919" y="3849759"/>
            <a:ext cx="2057400" cy="838200"/>
          </a:xfrm>
          <a:prstGeom prst="wedgeRoundRectCallout">
            <a:avLst>
              <a:gd name="adj1" fmla="val 84491"/>
              <a:gd name="adj2" fmla="val 3977"/>
              <a:gd name="adj3" fmla="val 16667"/>
            </a:avLst>
          </a:prstGeom>
          <a:solidFill>
            <a:srgbClr val="FFFF00"/>
          </a:solidFill>
          <a:ln w="9525">
            <a:solidFill>
              <a:srgbClr val="D6009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2.31</a:t>
            </a:r>
          </a:p>
        </p:txBody>
      </p:sp>
      <p:sp>
        <p:nvSpPr>
          <p:cNvPr id="75858" name="Rectangle 82"/>
          <p:cNvSpPr>
            <a:spLocks noGrp="1" noChangeArrowheads="1"/>
          </p:cNvSpPr>
          <p:nvPr>
            <p:ph type="title"/>
          </p:nvPr>
        </p:nvSpPr>
        <p:spPr>
          <a:xfrm>
            <a:off x="2020094" y="468313"/>
            <a:ext cx="25273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>
                <a:latin typeface="黑体" pitchFamily="2" charset="-122"/>
              </a:rPr>
              <a:t>附表5-</a:t>
            </a:r>
            <a:r>
              <a:rPr lang="en-US" altLang="zh-CN" sz="2900">
                <a:latin typeface="黑体" pitchFamily="2" charset="-122"/>
              </a:rPr>
              <a:t>2</a:t>
            </a:r>
            <a:endParaRPr lang="en-US" altLang="zh-CN" sz="2900">
              <a:latin typeface="黑体" pitchFamily="2" charset="-122"/>
              <a:hlinkClick r:id="rId10" action="ppaction://hlinksldjump"/>
            </a:endParaRPr>
          </a:p>
        </p:txBody>
      </p:sp>
      <p:graphicFrame>
        <p:nvGraphicFramePr>
          <p:cNvPr id="75859" name="Object 83"/>
          <p:cNvGraphicFramePr>
            <a:graphicFrameLocks noChangeAspect="1"/>
          </p:cNvGraphicFramePr>
          <p:nvPr/>
        </p:nvGraphicFramePr>
        <p:xfrm>
          <a:off x="5887244" y="827089"/>
          <a:ext cx="349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17160" imgH="291960" progId="Equation.3">
                  <p:embed/>
                </p:oleObj>
              </mc:Choice>
              <mc:Fallback>
                <p:oleObj name="Equation" r:id="rId11" imgW="317160" imgH="291960" progId="Equation.3">
                  <p:embed/>
                  <p:pic>
                    <p:nvPicPr>
                      <p:cNvPr id="75859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244" y="827089"/>
                        <a:ext cx="3492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60" name="Text Box 84"/>
          <p:cNvSpPr txBox="1">
            <a:spLocks noChangeArrowheads="1"/>
          </p:cNvSpPr>
          <p:nvPr/>
        </p:nvSpPr>
        <p:spPr bwMode="auto">
          <a:xfrm>
            <a:off x="6093619" y="695326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分布表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52" grpId="0" animBg="1"/>
      <p:bldP spid="75851" grpId="0" animBg="1"/>
      <p:bldP spid="7585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406" y="663824"/>
            <a:ext cx="8229600" cy="769441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/>
              <a:t>费舍尔资料</a:t>
            </a:r>
          </a:p>
        </p:txBody>
      </p:sp>
      <p:pic>
        <p:nvPicPr>
          <p:cNvPr id="35843" name="Picture 3" descr="Fisher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07" y="1973264"/>
            <a:ext cx="2570163" cy="3125787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485606" y="205740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Ronald Aylmer Fisher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312569" y="2860676"/>
            <a:ext cx="4572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Born: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 17 Feb  1890 in London, England</a:t>
            </a:r>
            <a:b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</a:br>
            <a:r>
              <a:rPr kumimoji="1" lang="en-US" altLang="zh-CN" sz="2800" b="1">
                <a:latin typeface="Times New Roman" pitchFamily="18" charset="0"/>
              </a:rPr>
              <a:t>Died:</a:t>
            </a:r>
            <a:r>
              <a:rPr kumimoji="1" lang="en-US" altLang="zh-CN" sz="2800" b="1">
                <a:solidFill>
                  <a:srgbClr val="800080"/>
                </a:solidFill>
                <a:latin typeface="Times New Roman" pitchFamily="18" charset="0"/>
              </a:rPr>
              <a:t> 29 Jul.  1962 in Adelaide, Australia</a:t>
            </a:r>
            <a:endParaRPr kumimoji="1" lang="en-US" altLang="zh-CN" sz="2800">
              <a:latin typeface="Times New Roman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406" y="663824"/>
            <a:ext cx="8229600" cy="7694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/>
              <a:t>学生氏资料</a:t>
            </a:r>
          </a:p>
        </p:txBody>
      </p:sp>
      <p:pic>
        <p:nvPicPr>
          <p:cNvPr id="37891" name="Picture 3" descr="Gosse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07" y="1905001"/>
            <a:ext cx="2595563" cy="3192463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638006" y="2847976"/>
            <a:ext cx="4191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Born:</a:t>
            </a: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 13 Jun.  1876 in Canterbury, England</a:t>
            </a:r>
            <a:b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</a:br>
            <a:r>
              <a:rPr kumimoji="1" lang="en-US" altLang="zh-CN" sz="2800" b="1">
                <a:latin typeface="Times New Roman" pitchFamily="18" charset="0"/>
              </a:rPr>
              <a:t>Died:</a:t>
            </a:r>
            <a:r>
              <a:rPr kumimoji="1" lang="en-US" altLang="zh-CN" sz="2800" b="1">
                <a:solidFill>
                  <a:srgbClr val="800080"/>
                </a:solidFill>
                <a:latin typeface="Times New Roman" pitchFamily="18" charset="0"/>
              </a:rPr>
              <a:t> 16 Oct.  1937 in Beaconsfield, England</a:t>
            </a:r>
            <a:endParaRPr kumimoji="1" lang="en-US" altLang="zh-CN" sz="4000">
              <a:latin typeface="Times New Roman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409406" y="217805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William Sealey Gosset</a:t>
            </a:r>
            <a:endParaRPr kumimoji="1" lang="en-US" altLang="zh-CN" sz="3200">
              <a:latin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FB7D61A-7F3E-4B8C-9544-DCD95337D10C}"/>
                  </a:ext>
                </a:extLst>
              </p14:cNvPr>
              <p14:cNvContentPartPr/>
              <p14:nvPr/>
            </p14:nvContentPartPr>
            <p14:xfrm>
              <a:off x="8414640" y="2729160"/>
              <a:ext cx="1277640" cy="29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FB7D61A-7F3E-4B8C-9544-DCD95337D1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5280" y="2719800"/>
                <a:ext cx="1296360" cy="4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𝝌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blipFill>
                <a:blip r:embed="rId4"/>
                <a:stretch>
                  <a:fillRect t="-5970" r="-5556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2146E526-EB45-495A-909F-230602DA2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03299"/>
              </p:ext>
            </p:extLst>
          </p:nvPr>
        </p:nvGraphicFramePr>
        <p:xfrm>
          <a:off x="914400" y="908720"/>
          <a:ext cx="265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54280" imgH="469800" progId="Equation.3">
                  <p:embed/>
                </p:oleObj>
              </mc:Choice>
              <mc:Fallback>
                <p:oleObj name="Equation" r:id="rId5" imgW="2654280" imgH="469800" progId="Equation.3">
                  <p:embed/>
                  <p:pic>
                    <p:nvPicPr>
                      <p:cNvPr id="655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08720"/>
                        <a:ext cx="265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F349266F-95E7-4DAC-8F29-9FBA7FD8B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13" y="1535534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847CF5A-5D40-4FED-8B7D-705F0B2A1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987036"/>
              </p:ext>
            </p:extLst>
          </p:nvPr>
        </p:nvGraphicFramePr>
        <p:xfrm>
          <a:off x="915343" y="2211561"/>
          <a:ext cx="9051167" cy="12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68680" imgH="482400" progId="Equation.DSMT4">
                  <p:embed/>
                </p:oleObj>
              </mc:Choice>
              <mc:Fallback>
                <p:oleObj name="Equation" r:id="rId7" imgW="3568680" imgH="482400" progId="Equation.DSMT4">
                  <p:embed/>
                  <p:pic>
                    <p:nvPicPr>
                      <p:cNvPr id="65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343" y="2211561"/>
                        <a:ext cx="9051167" cy="12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D313AD9-99B5-48E8-858E-9C49C64FD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27428"/>
              </p:ext>
            </p:extLst>
          </p:nvPr>
        </p:nvGraphicFramePr>
        <p:xfrm>
          <a:off x="2030413" y="1556172"/>
          <a:ext cx="327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76360" imgH="469800" progId="Equation.3">
                  <p:embed/>
                </p:oleObj>
              </mc:Choice>
              <mc:Fallback>
                <p:oleObj name="Equation" r:id="rId9" imgW="3276360" imgH="469800" progId="Equation.3">
                  <p:embed/>
                  <p:pic>
                    <p:nvPicPr>
                      <p:cNvPr id="65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556172"/>
                        <a:ext cx="327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A0FBBAF6-13FC-4983-BD88-5986B8FA9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24637"/>
              </p:ext>
            </p:extLst>
          </p:nvPr>
        </p:nvGraphicFramePr>
        <p:xfrm>
          <a:off x="936153" y="3789040"/>
          <a:ext cx="94075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33560" imgH="685800" progId="Equation.DSMT4">
                  <p:embed/>
                </p:oleObj>
              </mc:Choice>
              <mc:Fallback>
                <p:oleObj name="Equation" r:id="rId11" imgW="3733560" imgH="685800" progId="Equation.DSMT4">
                  <p:embed/>
                  <p:pic>
                    <p:nvPicPr>
                      <p:cNvPr id="65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53" y="3789040"/>
                        <a:ext cx="94075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31">
            <a:extLst>
              <a:ext uri="{FF2B5EF4-FFF2-40B4-BE49-F238E27FC236}">
                <a16:creationId xmlns:a16="http://schemas.microsoft.com/office/drawing/2014/main" id="{3DC19808-6E0F-425B-814F-29931C14AF0B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8688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𝝌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blipFill>
                <a:blip r:embed="rId4"/>
                <a:stretch>
                  <a:fillRect t="-5970" r="-5556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8">
            <a:extLst>
              <a:ext uri="{FF2B5EF4-FFF2-40B4-BE49-F238E27FC236}">
                <a16:creationId xmlns:a16="http://schemas.microsoft.com/office/drawing/2014/main" id="{6F66F83B-7227-4F48-81FA-67BA23329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912199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706F4353-1C48-4F0C-BA83-485BA8373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124335"/>
              </p:ext>
            </p:extLst>
          </p:nvPr>
        </p:nvGraphicFramePr>
        <p:xfrm>
          <a:off x="1144588" y="1666435"/>
          <a:ext cx="645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51560" imgH="469800" progId="Equation.3">
                  <p:embed/>
                </p:oleObj>
              </mc:Choice>
              <mc:Fallback>
                <p:oleObj name="Equation" r:id="rId5" imgW="6451560" imgH="469800" progId="Equation.3">
                  <p:embed/>
                  <p:pic>
                    <p:nvPicPr>
                      <p:cNvPr id="65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666435"/>
                        <a:ext cx="645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2E7BC9D6-FFFA-4E87-A5E4-5A1401A07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069455"/>
              </p:ext>
            </p:extLst>
          </p:nvPr>
        </p:nvGraphicFramePr>
        <p:xfrm>
          <a:off x="2122488" y="940774"/>
          <a:ext cx="468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86120" imgH="469800" progId="Equation.3">
                  <p:embed/>
                </p:oleObj>
              </mc:Choice>
              <mc:Fallback>
                <p:oleObj name="Equation" r:id="rId7" imgW="4686120" imgH="469800" progId="Equation.3">
                  <p:embed/>
                  <p:pic>
                    <p:nvPicPr>
                      <p:cNvPr id="655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940774"/>
                        <a:ext cx="468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CA1EBF76-8839-451C-B05C-8C8987182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61" y="2669349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98C2A7B4-F343-4082-92AE-4FDE6B69F233}"/>
                  </a:ext>
                </a:extLst>
              </p:cNvPr>
              <p:cNvSpPr txBox="1"/>
              <p:nvPr/>
            </p:nvSpPr>
            <p:spPr>
              <a:xfrm>
                <a:off x="2123728" y="2640391"/>
                <a:ext cx="6264696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黑体" pitchFamily="49" charset="-122"/>
                    <a:ea typeface="黑体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 smtClean="0">
                            <a:latin typeface="Cambria Math"/>
                          </a:rPr>
                          <m:t>𝝌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∽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 smtClean="0">
                            <a:latin typeface="Cambria Math"/>
                          </a:rPr>
                          <m:t>𝝌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黑体" pitchFamily="49" charset="-122"/>
                    <a:ea typeface="黑体" pitchFamily="49" charset="-122"/>
                  </a:rPr>
                  <a:t>，则对任意实数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sz="2800" b="1" dirty="0">
                    <a:latin typeface="黑体" pitchFamily="49" charset="-122"/>
                    <a:ea typeface="黑体" pitchFamily="49" charset="-122"/>
                  </a:rPr>
                  <a:t>，有</a:t>
                </a:r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98C2A7B4-F343-4082-92AE-4FDE6B69F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40391"/>
                <a:ext cx="6264696" cy="532966"/>
              </a:xfrm>
              <a:prstGeom prst="rect">
                <a:avLst/>
              </a:prstGeom>
              <a:blipFill>
                <a:blip r:embed="rId9"/>
                <a:stretch>
                  <a:fillRect l="-1946" t="-1250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">
                <a:extLst>
                  <a:ext uri="{FF2B5EF4-FFF2-40B4-BE49-F238E27FC236}">
                    <a16:creationId xmlns:a16="http://schemas.microsoft.com/office/drawing/2014/main" id="{581A509C-3929-41EB-A87F-C0C4E2F7159C}"/>
                  </a:ext>
                </a:extLst>
              </p:cNvPr>
              <p:cNvSpPr txBox="1"/>
              <p:nvPr/>
            </p:nvSpPr>
            <p:spPr>
              <a:xfrm>
                <a:off x="1259632" y="3720511"/>
                <a:ext cx="6408712" cy="1076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800" b="1" i="1" smtClean="0">
                                          <a:latin typeface="Cambria Math"/>
                                        </a:rPr>
                                        <m:t>𝝌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  <m:r>
                                    <a:rPr lang="zh-CN" altLang="en-US" sz="2800" b="1" i="1" smtClean="0">
                                      <a:latin typeface="Cambria Math"/>
                                    </a:rPr>
                                    <m:t>𝝅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/>
                                            </a:rPr>
                                            <m:t>𝒕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US" altLang="zh-CN" sz="2800" b="1" i="1" smtClean="0">
                              <a:latin typeface="Cambria Math"/>
                            </a:rPr>
                            <m:t>𝒅𝒕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TextBox 2">
                <a:extLst>
                  <a:ext uri="{FF2B5EF4-FFF2-40B4-BE49-F238E27FC236}">
                    <a16:creationId xmlns:a16="http://schemas.microsoft.com/office/drawing/2014/main" id="{581A509C-3929-41EB-A87F-C0C4E2F71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20511"/>
                <a:ext cx="6408712" cy="1076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31">
            <a:extLst>
              <a:ext uri="{FF2B5EF4-FFF2-40B4-BE49-F238E27FC236}">
                <a16:creationId xmlns:a16="http://schemas.microsoft.com/office/drawing/2014/main" id="{763616E3-77FC-4FEE-84D0-79AA0D0970A7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820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𝝌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blipFill>
                <a:blip r:embed="rId4"/>
                <a:stretch>
                  <a:fillRect t="-5970" r="-5556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36E5F34-F04D-4C69-89F1-C1DDE6952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84589"/>
              </p:ext>
            </p:extLst>
          </p:nvPr>
        </p:nvGraphicFramePr>
        <p:xfrm>
          <a:off x="982638" y="1646574"/>
          <a:ext cx="720725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60360" imgH="838080" progId="Equation.DSMT4">
                  <p:embed/>
                </p:oleObj>
              </mc:Choice>
              <mc:Fallback>
                <p:oleObj name="Equation" r:id="rId5" imgW="3060360" imgH="8380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38" y="1646574"/>
                        <a:ext cx="720725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F6FF3549-B362-4F99-8FC0-BC8E5627D22D}"/>
              </a:ext>
            </a:extLst>
          </p:cNvPr>
          <p:cNvSpPr txBox="1"/>
          <p:nvPr/>
        </p:nvSpPr>
        <p:spPr>
          <a:xfrm>
            <a:off x="913804" y="908025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标准正态分布的分位点</a:t>
            </a:r>
          </a:p>
        </p:txBody>
      </p:sp>
      <p:sp>
        <p:nvSpPr>
          <p:cNvPr id="8" name="TextBox 131">
            <a:extLst>
              <a:ext uri="{FF2B5EF4-FFF2-40B4-BE49-F238E27FC236}">
                <a16:creationId xmlns:a16="http://schemas.microsoft.com/office/drawing/2014/main" id="{B73A5D81-941C-4824-B8C0-8719DE0DEE5F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42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𝝌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blipFill>
                <a:blip r:embed="rId4"/>
                <a:stretch>
                  <a:fillRect t="-5970" r="-5556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28ADB7D-7B26-47F0-96DF-0FC4AE8A6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94787"/>
              </p:ext>
            </p:extLst>
          </p:nvPr>
        </p:nvGraphicFramePr>
        <p:xfrm>
          <a:off x="977701" y="956762"/>
          <a:ext cx="10172575" cy="16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68600" imgH="711000" progId="Equation.DSMT4">
                  <p:embed/>
                </p:oleObj>
              </mc:Choice>
              <mc:Fallback>
                <p:oleObj name="Equation" r:id="rId5" imgW="4368600" imgH="71100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701" y="956762"/>
                        <a:ext cx="10172575" cy="16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C01FD95-F5D0-428B-8A36-A5A4E5F0F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080884"/>
              </p:ext>
            </p:extLst>
          </p:nvPr>
        </p:nvGraphicFramePr>
        <p:xfrm>
          <a:off x="988813" y="2715220"/>
          <a:ext cx="469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720" imgH="457200" progId="Equation.3">
                  <p:embed/>
                </p:oleObj>
              </mc:Choice>
              <mc:Fallback>
                <p:oleObj name="Equation" r:id="rId7" imgW="4698720" imgH="457200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813" y="2715220"/>
                        <a:ext cx="469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CABE5EF-4EFB-4BA1-8A97-F10183EAD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131756"/>
              </p:ext>
            </p:extLst>
          </p:nvPr>
        </p:nvGraphicFramePr>
        <p:xfrm>
          <a:off x="977701" y="3372445"/>
          <a:ext cx="57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71320" imgH="431640" progId="Equation.3">
                  <p:embed/>
                </p:oleObj>
              </mc:Choice>
              <mc:Fallback>
                <p:oleObj name="Equation" r:id="rId9" imgW="571320" imgH="431640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701" y="3372445"/>
                        <a:ext cx="57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C5A0A693-FC45-4753-A744-8013D999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288" y="3351807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9">
            <a:hlinkClick r:id="rId11" action="ppaction://hlinksldjump"/>
            <a:extLst>
              <a:ext uri="{FF2B5EF4-FFF2-40B4-BE49-F238E27FC236}">
                <a16:creationId xmlns:a16="http://schemas.microsoft.com/office/drawing/2014/main" id="{A76D9FC9-D28C-4649-ABCD-AFCF1DDFA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626" y="3407370"/>
            <a:ext cx="10005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附表</a:t>
            </a:r>
            <a:r>
              <a:rPr kumimoji="1" lang="en-US" altLang="zh-CN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-1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0C6413B-075F-4583-AA47-B3902D4D2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02508"/>
              </p:ext>
            </p:extLst>
          </p:nvPr>
        </p:nvGraphicFramePr>
        <p:xfrm>
          <a:off x="977701" y="409317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00" imgH="431640" progId="Equation.3">
                  <p:embed/>
                </p:oleObj>
              </mc:Choice>
              <mc:Fallback>
                <p:oleObj name="Equation" r:id="rId12" imgW="685800" imgH="431640" progId="Equation.3">
                  <p:embed/>
                  <p:pic>
                    <p:nvPicPr>
                      <p:cNvPr id="389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701" y="4093170"/>
                        <a:ext cx="68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>
            <a:extLst>
              <a:ext uri="{FF2B5EF4-FFF2-40B4-BE49-F238E27FC236}">
                <a16:creationId xmlns:a16="http://schemas.microsoft.com/office/drawing/2014/main" id="{7D21E570-887A-4C71-80EB-BEEEA712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788" y="4855170"/>
            <a:ext cx="463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根据正态分布的对称性知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B28C7E1-19C3-41C0-BFE5-B923FD7EA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16005"/>
              </p:ext>
            </p:extLst>
          </p:nvPr>
        </p:nvGraphicFramePr>
        <p:xfrm>
          <a:off x="1930201" y="5464770"/>
          <a:ext cx="166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63560" imgH="431640" progId="Equation.3">
                  <p:embed/>
                </p:oleObj>
              </mc:Choice>
              <mc:Fallback>
                <p:oleObj name="公式" r:id="rId14" imgW="1663560" imgH="431640" progId="Equation.3">
                  <p:embed/>
                  <p:pic>
                    <p:nvPicPr>
                      <p:cNvPr id="389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201" y="5464770"/>
                        <a:ext cx="166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9">
            <a:extLst>
              <a:ext uri="{FF2B5EF4-FFF2-40B4-BE49-F238E27FC236}">
                <a16:creationId xmlns:a16="http://schemas.microsoft.com/office/drawing/2014/main" id="{5DFA9E70-6A9B-432A-9652-76B329B60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07241"/>
              </p:ext>
            </p:extLst>
          </p:nvPr>
        </p:nvGraphicFramePr>
        <p:xfrm>
          <a:off x="1601588" y="3428007"/>
          <a:ext cx="118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80800" imgH="368280" progId="Equation.3">
                  <p:embed/>
                </p:oleObj>
              </mc:Choice>
              <mc:Fallback>
                <p:oleObj name="Equation" r:id="rId16" imgW="1180800" imgH="368280" progId="Equation.3">
                  <p:embed/>
                  <p:pic>
                    <p:nvPicPr>
                      <p:cNvPr id="389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588" y="3428007"/>
                        <a:ext cx="1181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0">
            <a:extLst>
              <a:ext uri="{FF2B5EF4-FFF2-40B4-BE49-F238E27FC236}">
                <a16:creationId xmlns:a16="http://schemas.microsoft.com/office/drawing/2014/main" id="{952A9BB6-D4EB-4D61-967E-806EB6091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765794"/>
              </p:ext>
            </p:extLst>
          </p:nvPr>
        </p:nvGraphicFramePr>
        <p:xfrm>
          <a:off x="1704776" y="4190007"/>
          <a:ext cx="1003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02960" imgH="368280" progId="Equation.3">
                  <p:embed/>
                </p:oleObj>
              </mc:Choice>
              <mc:Fallback>
                <p:oleObj name="Equation" r:id="rId18" imgW="1002960" imgH="368280" progId="Equation.3">
                  <p:embed/>
                  <p:pic>
                    <p:nvPicPr>
                      <p:cNvPr id="389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776" y="4190007"/>
                        <a:ext cx="1003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5A648F7-E06F-438D-B8D9-851FE266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26" y="4093170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32">
            <a:hlinkClick r:id="rId20" action="ppaction://hlinksldjump"/>
            <a:extLst>
              <a:ext uri="{FF2B5EF4-FFF2-40B4-BE49-F238E27FC236}">
                <a16:creationId xmlns:a16="http://schemas.microsoft.com/office/drawing/2014/main" id="{958E9760-D7AF-4EEB-9A6E-CEE04E5EF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563" y="4148732"/>
            <a:ext cx="10005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附表</a:t>
            </a:r>
            <a:r>
              <a:rPr kumimoji="1" lang="en-US" altLang="zh-CN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-2</a:t>
            </a:r>
          </a:p>
        </p:txBody>
      </p:sp>
      <p:pic>
        <p:nvPicPr>
          <p:cNvPr id="18" name="Picture 33">
            <a:extLst>
              <a:ext uri="{FF2B5EF4-FFF2-40B4-BE49-F238E27FC236}">
                <a16:creationId xmlns:a16="http://schemas.microsoft.com/office/drawing/2014/main" id="{79707454-5FC2-4BF5-A7D6-78C06F301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0"/>
          <a:stretch/>
        </p:blipFill>
        <p:spPr>
          <a:xfrm>
            <a:off x="6470275" y="2974429"/>
            <a:ext cx="4377459" cy="3190875"/>
          </a:xfrm>
          <a:prstGeom prst="rect">
            <a:avLst/>
          </a:prstGeom>
          <a:noFill/>
          <a:ln/>
        </p:spPr>
      </p:pic>
      <p:sp>
        <p:nvSpPr>
          <p:cNvPr id="19" name="Rectangle 35">
            <a:extLst>
              <a:ext uri="{FF2B5EF4-FFF2-40B4-BE49-F238E27FC236}">
                <a16:creationId xmlns:a16="http://schemas.microsoft.com/office/drawing/2014/main" id="{11BA574E-2827-4617-94E2-2ADD9F72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263" y="957857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20" name="TextBox 131">
            <a:extLst>
              <a:ext uri="{FF2B5EF4-FFF2-40B4-BE49-F238E27FC236}">
                <a16:creationId xmlns:a16="http://schemas.microsoft.com/office/drawing/2014/main" id="{6954A225-F165-42F1-9790-5E0D554A40E3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55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utoUpdateAnimBg="0"/>
      <p:bldP spid="16" grpId="0" animBg="1"/>
      <p:bldP spid="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𝝌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blipFill>
                <a:blip r:embed="rId4"/>
                <a:stretch>
                  <a:fillRect t="-5970" r="-5556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3015BB94-E55F-47B7-A12A-E0037E334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496705"/>
              </p:ext>
            </p:extLst>
          </p:nvPr>
        </p:nvGraphicFramePr>
        <p:xfrm>
          <a:off x="963613" y="837208"/>
          <a:ext cx="300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09600" imgH="469800" progId="Equation.3">
                  <p:embed/>
                </p:oleObj>
              </mc:Choice>
              <mc:Fallback>
                <p:oleObj name="Equation" r:id="rId5" imgW="3009600" imgH="4698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837208"/>
                        <a:ext cx="300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50D34317-3019-46EF-B50F-F25637B2D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505915"/>
              </p:ext>
            </p:extLst>
          </p:nvPr>
        </p:nvGraphicFramePr>
        <p:xfrm>
          <a:off x="928688" y="1354733"/>
          <a:ext cx="7124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24400" imgH="1904760" progId="Equation.3">
                  <p:embed/>
                </p:oleObj>
              </mc:Choice>
              <mc:Fallback>
                <p:oleObj name="Equation" r:id="rId7" imgW="7124400" imgH="19047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354733"/>
                        <a:ext cx="71247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8">
            <a:extLst>
              <a:ext uri="{FF2B5EF4-FFF2-40B4-BE49-F238E27FC236}">
                <a16:creationId xmlns:a16="http://schemas.microsoft.com/office/drawing/2014/main" id="{5D7B528E-AA2F-4B5C-9828-C4106996A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29595"/>
            <a:ext cx="471805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131">
            <a:extLst>
              <a:ext uri="{FF2B5EF4-FFF2-40B4-BE49-F238E27FC236}">
                <a16:creationId xmlns:a16="http://schemas.microsoft.com/office/drawing/2014/main" id="{4FF07D62-DE1C-4E73-9A81-7CB59414F6A2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280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𝝌</m:t>
                        </m:r>
                      </m:e>
                      <m:sup>
                        <m:r>
                          <a:rPr lang="en-US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分布</a:t>
                </a:r>
                <a:endParaRPr lang="zh-CN" altLang="en-US" sz="1600" baseline="-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" y="238506"/>
                <a:ext cx="988797" cy="407099"/>
              </a:xfrm>
              <a:prstGeom prst="rect">
                <a:avLst/>
              </a:prstGeom>
              <a:blipFill>
                <a:blip r:embed="rId4"/>
                <a:stretch>
                  <a:fillRect t="-5970" r="-5556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5ACE060-BCE2-4D9F-9B89-7ECA5E67D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286261"/>
              </p:ext>
            </p:extLst>
          </p:nvPr>
        </p:nvGraphicFramePr>
        <p:xfrm>
          <a:off x="1866007" y="962496"/>
          <a:ext cx="643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38600" imgH="469800" progId="Equation.3">
                  <p:embed/>
                </p:oleObj>
              </mc:Choice>
              <mc:Fallback>
                <p:oleObj name="Equation" r:id="rId5" imgW="6438600" imgH="4698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007" y="962496"/>
                        <a:ext cx="643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F61B1C4-7B6B-47C4-90A1-5A579D8110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818213"/>
              </p:ext>
            </p:extLst>
          </p:nvPr>
        </p:nvGraphicFramePr>
        <p:xfrm>
          <a:off x="1737419" y="1611783"/>
          <a:ext cx="5461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60840" imgH="749160" progId="Equation.3">
                  <p:embed/>
                </p:oleObj>
              </mc:Choice>
              <mc:Fallback>
                <p:oleObj name="Equation" r:id="rId7" imgW="5460840" imgH="749160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19" y="1611783"/>
                        <a:ext cx="5461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A936C18-528E-4885-81AD-9300F83AB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062733"/>
              </p:ext>
            </p:extLst>
          </p:nvPr>
        </p:nvGraphicFramePr>
        <p:xfrm>
          <a:off x="1078607" y="2526183"/>
          <a:ext cx="509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92560" imgH="482400" progId="Equation.3">
                  <p:embed/>
                </p:oleObj>
              </mc:Choice>
              <mc:Fallback>
                <p:oleObj name="Equation" r:id="rId9" imgW="5092560" imgH="48240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607" y="2526183"/>
                        <a:ext cx="509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990A2C62-3721-4D9C-8F4E-A2641963B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138478"/>
              </p:ext>
            </p:extLst>
          </p:nvPr>
        </p:nvGraphicFramePr>
        <p:xfrm>
          <a:off x="1073844" y="3262783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06360" imgH="482400" progId="Equation.3">
                  <p:embed/>
                </p:oleObj>
              </mc:Choice>
              <mc:Fallback>
                <p:oleObj name="Equation" r:id="rId11" imgW="1206360" imgH="482400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44" y="3262783"/>
                        <a:ext cx="120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ABDF7396-9A30-415D-AA0D-9807C9CBA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19418"/>
              </p:ext>
            </p:extLst>
          </p:nvPr>
        </p:nvGraphicFramePr>
        <p:xfrm>
          <a:off x="1073844" y="4050183"/>
          <a:ext cx="137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71600" imgH="482400" progId="Equation.3">
                  <p:embed/>
                </p:oleObj>
              </mc:Choice>
              <mc:Fallback>
                <p:oleObj name="Equation" r:id="rId13" imgW="1371600" imgH="482400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44" y="4050183"/>
                        <a:ext cx="137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7F6D0953-3D13-4AD4-9FAF-CEB311C4F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052312"/>
              </p:ext>
            </p:extLst>
          </p:nvPr>
        </p:nvGraphicFramePr>
        <p:xfrm>
          <a:off x="1135757" y="4783608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68200" imgH="482400" progId="Equation.3">
                  <p:embed/>
                </p:oleObj>
              </mc:Choice>
              <mc:Fallback>
                <p:oleObj name="Equation" r:id="rId15" imgW="1168200" imgH="482400" progId="Equation.3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757" y="4783608"/>
                        <a:ext cx="116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16F657-4C2A-4D7A-9967-3999A29BE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307" y="3296121"/>
            <a:ext cx="10668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0">
            <a:hlinkClick r:id="rId17" action="ppaction://hlinksldjump"/>
            <a:extLst>
              <a:ext uri="{FF2B5EF4-FFF2-40B4-BE49-F238E27FC236}">
                <a16:creationId xmlns:a16="http://schemas.microsoft.com/office/drawing/2014/main" id="{37D9CF78-1A95-4096-B2A9-EAF9123C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244" y="3331046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附表4-1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9C9ACE74-462D-4469-BA35-E622C39B4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69" y="5574183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附表4只详列到 </a:t>
            </a:r>
            <a:r>
              <a:rPr kumimoji="1" lang="en-US" altLang="zh-CN" sz="2800" b="1" i="1">
                <a:latin typeface="Times New Roman" pitchFamily="18" charset="0"/>
              </a:rPr>
              <a:t>n</a:t>
            </a:r>
            <a:r>
              <a:rPr kumimoji="1" lang="en-US" altLang="zh-CN" sz="2800" b="1">
                <a:latin typeface="Times New Roman" pitchFamily="18" charset="0"/>
              </a:rPr>
              <a:t>=45 </a:t>
            </a:r>
            <a:r>
              <a:rPr kumimoji="1" lang="zh-CN" altLang="en-US" sz="2800" b="1">
                <a:latin typeface="Times New Roman" pitchFamily="18" charset="0"/>
              </a:rPr>
              <a:t>为止.</a:t>
            </a:r>
          </a:p>
        </p:txBody>
      </p:sp>
      <p:graphicFrame>
        <p:nvGraphicFramePr>
          <p:cNvPr id="15" name="Object 16">
            <a:extLst>
              <a:ext uri="{FF2B5EF4-FFF2-40B4-BE49-F238E27FC236}">
                <a16:creationId xmlns:a16="http://schemas.microsoft.com/office/drawing/2014/main" id="{A30FB56E-AF2B-48BD-9E0A-7E732A009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949280"/>
              </p:ext>
            </p:extLst>
          </p:nvPr>
        </p:nvGraphicFramePr>
        <p:xfrm>
          <a:off x="2354957" y="3364383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71600" imgH="368280" progId="Equation.3">
                  <p:embed/>
                </p:oleObj>
              </mc:Choice>
              <mc:Fallback>
                <p:oleObj name="Equation" r:id="rId18" imgW="1371600" imgH="368280" progId="Equation.3">
                  <p:embed/>
                  <p:pic>
                    <p:nvPicPr>
                      <p:cNvPr id="420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957" y="3364383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id="{28A90AF5-37E9-4F7F-8088-4A796EF59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34746"/>
              </p:ext>
            </p:extLst>
          </p:nvPr>
        </p:nvGraphicFramePr>
        <p:xfrm>
          <a:off x="2459732" y="4126383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18960" imgH="368280" progId="Equation.3">
                  <p:embed/>
                </p:oleObj>
              </mc:Choice>
              <mc:Fallback>
                <p:oleObj name="Equation" r:id="rId20" imgW="1218960" imgH="368280" progId="Equation.3">
                  <p:embed/>
                  <p:pic>
                    <p:nvPicPr>
                      <p:cNvPr id="420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732" y="4126383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AD91056-B4D8-4412-9235-CF8B6D8E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244" y="4031133"/>
            <a:ext cx="10668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9">
            <a:hlinkClick r:id="rId22" action="ppaction://hlinksldjump"/>
            <a:extLst>
              <a:ext uri="{FF2B5EF4-FFF2-40B4-BE49-F238E27FC236}">
                <a16:creationId xmlns:a16="http://schemas.microsoft.com/office/drawing/2014/main" id="{E3058015-706C-4B89-B7EC-7E18D7BCF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32" y="4066058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附表4-2</a:t>
            </a:r>
          </a:p>
        </p:txBody>
      </p:sp>
      <p:graphicFrame>
        <p:nvGraphicFramePr>
          <p:cNvPr id="19" name="Object 20">
            <a:extLst>
              <a:ext uri="{FF2B5EF4-FFF2-40B4-BE49-F238E27FC236}">
                <a16:creationId xmlns:a16="http://schemas.microsoft.com/office/drawing/2014/main" id="{DCB233C3-187A-4C62-9A4B-F678C730D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081980"/>
              </p:ext>
            </p:extLst>
          </p:nvPr>
        </p:nvGraphicFramePr>
        <p:xfrm>
          <a:off x="2369244" y="4888383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384200" imgH="317160" progId="Equation.3">
                  <p:embed/>
                </p:oleObj>
              </mc:Choice>
              <mc:Fallback>
                <p:oleObj name="Equation" r:id="rId23" imgW="1384200" imgH="317160" progId="Equation.3">
                  <p:embed/>
                  <p:pic>
                    <p:nvPicPr>
                      <p:cNvPr id="420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244" y="4888383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A84176-A85B-4166-81A8-A810BA66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244" y="4812183"/>
            <a:ext cx="10668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2">
            <a:hlinkClick r:id="rId25" action="ppaction://hlinksldjump"/>
            <a:extLst>
              <a:ext uri="{FF2B5EF4-FFF2-40B4-BE49-F238E27FC236}">
                <a16:creationId xmlns:a16="http://schemas.microsoft.com/office/drawing/2014/main" id="{FB6F0D13-A55B-4091-B89F-B9D94DEB2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294" y="4847108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附表4-3</a:t>
            </a:r>
          </a:p>
        </p:txBody>
      </p:sp>
      <p:pic>
        <p:nvPicPr>
          <p:cNvPr id="22" name="Picture 23">
            <a:extLst>
              <a:ext uri="{FF2B5EF4-FFF2-40B4-BE49-F238E27FC236}">
                <a16:creationId xmlns:a16="http://schemas.microsoft.com/office/drawing/2014/main" id="{766954B1-793A-4F2D-B9AE-7811FF8CB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"/>
          <a:stretch/>
        </p:blipFill>
        <p:spPr>
          <a:xfrm>
            <a:off x="6495158" y="2852936"/>
            <a:ext cx="4754734" cy="3447326"/>
          </a:xfrm>
          <a:prstGeom prst="rect">
            <a:avLst/>
          </a:prstGeom>
          <a:noFill/>
          <a:ln/>
        </p:spPr>
      </p:pic>
      <p:sp>
        <p:nvSpPr>
          <p:cNvPr id="23" name="Rectangle 25">
            <a:extLst>
              <a:ext uri="{FF2B5EF4-FFF2-40B4-BE49-F238E27FC236}">
                <a16:creationId xmlns:a16="http://schemas.microsoft.com/office/drawing/2014/main" id="{10524154-1394-4D87-9EE0-237AFF93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69" y="930746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例2</a:t>
            </a:r>
          </a:p>
        </p:txBody>
      </p:sp>
      <p:sp>
        <p:nvSpPr>
          <p:cNvPr id="24" name="TextBox 131">
            <a:extLst>
              <a:ext uri="{FF2B5EF4-FFF2-40B4-BE49-F238E27FC236}">
                <a16:creationId xmlns:a16="http://schemas.microsoft.com/office/drawing/2014/main" id="{12B93A06-C6B3-4C6A-A7DB-0ECCAF3A2439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106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utoUpdateAnimBg="0"/>
      <p:bldP spid="14" grpId="0" autoUpdateAnimBg="0"/>
      <p:bldP spid="17" grpId="0" animBg="1"/>
      <p:bldP spid="18" grpId="0" autoUpdateAnimBg="0"/>
      <p:bldP spid="20" grpId="0" animBg="1"/>
      <p:bldP spid="2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6009</Words>
  <Application>Microsoft Office PowerPoint</Application>
  <PresentationFormat>自定义</PresentationFormat>
  <Paragraphs>1980</Paragraphs>
  <Slides>34</Slides>
  <Notes>23</Notes>
  <HiddenSlides>11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 Unicode MS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附表1-1</vt:lpstr>
      <vt:lpstr>附表1-2</vt:lpstr>
      <vt:lpstr>附表4-1</vt:lpstr>
      <vt:lpstr>附表4-2</vt:lpstr>
      <vt:lpstr>附表4-3</vt:lpstr>
      <vt:lpstr>附表3-1</vt:lpstr>
      <vt:lpstr>附表3-2</vt:lpstr>
      <vt:lpstr>附表5-1</vt:lpstr>
      <vt:lpstr>附表5-2</vt:lpstr>
      <vt:lpstr>费舍尔资料</vt:lpstr>
      <vt:lpstr>学生氏资料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19</cp:revision>
  <cp:lastPrinted>2021-11-27T02:21:07Z</cp:lastPrinted>
  <dcterms:created xsi:type="dcterms:W3CDTF">2016-05-19T10:28:42Z</dcterms:created>
  <dcterms:modified xsi:type="dcterms:W3CDTF">2023-04-29T06:12:33Z</dcterms:modified>
  <cp:category> </cp:category>
  <cp:contentStatus> </cp:contentStatus>
  <cp:version>1</cp:version>
</cp:coreProperties>
</file>