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5" r:id="rId2"/>
    <p:sldId id="303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</p:sldIdLst>
  <p:sldSz cx="12190413" cy="6858000"/>
  <p:notesSz cx="6761163" cy="9942513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1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43663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3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6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01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33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00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9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7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66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51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2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7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98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72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83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09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9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56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89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45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4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68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67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84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7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1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8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7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8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3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8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1.wmf"/><Relationship Id="rId22" Type="http://schemas.openxmlformats.org/officeDocument/2006/relationships/image" Target="../media/image4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2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1.wmf"/><Relationship Id="rId22" Type="http://schemas.openxmlformats.org/officeDocument/2006/relationships/image" Target="../media/image5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9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8.w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3.e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9.w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9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6.bin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8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5.w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4.w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09.bin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20.bin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8.e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8.wmf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37.e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50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5.wmf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5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2.wmf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e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e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  参数的点估计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4DE09A1F-40B8-4768-BD57-B99399438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84994"/>
              </p:ext>
            </p:extLst>
          </p:nvPr>
        </p:nvGraphicFramePr>
        <p:xfrm>
          <a:off x="508819" y="876182"/>
          <a:ext cx="11150275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51360" imgH="469800" progId="Equation.DSMT4">
                  <p:embed/>
                </p:oleObj>
              </mc:Choice>
              <mc:Fallback>
                <p:oleObj name="Equation" r:id="rId3" imgW="4851360" imgH="469800" progId="Equation.DSMT4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19" y="876182"/>
                        <a:ext cx="11150275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677F7A43-F2CB-45B5-837F-D1BA83E3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77" y="216528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83C57F9-5DD8-419B-9F82-CAE1B316E0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068789"/>
              </p:ext>
            </p:extLst>
          </p:nvPr>
        </p:nvGraphicFramePr>
        <p:xfrm>
          <a:off x="1342678" y="2176165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419040" progId="Equation.3">
                  <p:embed/>
                </p:oleObj>
              </mc:Choice>
              <mc:Fallback>
                <p:oleObj name="Equation" r:id="rId5" imgW="1600200" imgH="41904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78" y="2176165"/>
                        <a:ext cx="160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C44A9F95-1EEB-4120-B0B6-B6541ABAD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092145"/>
              </p:ext>
            </p:extLst>
          </p:nvPr>
        </p:nvGraphicFramePr>
        <p:xfrm>
          <a:off x="2936528" y="1988840"/>
          <a:ext cx="115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838080" progId="Equation.3">
                  <p:embed/>
                </p:oleObj>
              </mc:Choice>
              <mc:Fallback>
                <p:oleObj name="Equation" r:id="rId7" imgW="1155600" imgH="838080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528" y="1988840"/>
                        <a:ext cx="115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73A9C541-2C9E-4C5F-8E72-A78AB9983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840034"/>
              </p:ext>
            </p:extLst>
          </p:nvPr>
        </p:nvGraphicFramePr>
        <p:xfrm>
          <a:off x="1335218" y="2893715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7680" imgH="469800" progId="Equation.3">
                  <p:embed/>
                </p:oleObj>
              </mc:Choice>
              <mc:Fallback>
                <p:oleObj name="Equation" r:id="rId9" imgW="1777680" imgH="469800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218" y="2893715"/>
                        <a:ext cx="177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57AE4ED8-7D1C-4877-B9DD-B98BA471A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406836"/>
              </p:ext>
            </p:extLst>
          </p:nvPr>
        </p:nvGraphicFramePr>
        <p:xfrm>
          <a:off x="5816731" y="2668290"/>
          <a:ext cx="2959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58840" imgH="914400" progId="Equation.3">
                  <p:embed/>
                </p:oleObj>
              </mc:Choice>
              <mc:Fallback>
                <p:oleObj name="Equation" r:id="rId11" imgW="2958840" imgH="91440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731" y="2668290"/>
                        <a:ext cx="2959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41419DEC-F9E0-42EA-99F0-4196B9384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85260"/>
              </p:ext>
            </p:extLst>
          </p:nvPr>
        </p:nvGraphicFramePr>
        <p:xfrm>
          <a:off x="3140206" y="2904828"/>
          <a:ext cx="266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6880" imgH="469800" progId="Equation.3">
                  <p:embed/>
                </p:oleObj>
              </mc:Choice>
              <mc:Fallback>
                <p:oleObj name="Equation" r:id="rId13" imgW="2666880" imgH="469800" progId="Equation.3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206" y="2904828"/>
                        <a:ext cx="266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22B57631-2446-4BF0-A91F-876297590F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660844"/>
              </p:ext>
            </p:extLst>
          </p:nvPr>
        </p:nvGraphicFramePr>
        <p:xfrm>
          <a:off x="984622" y="3527128"/>
          <a:ext cx="345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54200" imgH="939600" progId="Equation.3">
                  <p:embed/>
                </p:oleObj>
              </mc:Choice>
              <mc:Fallback>
                <p:oleObj name="Equation" r:id="rId15" imgW="3454200" imgH="939600" progId="Equation.3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622" y="3527128"/>
                        <a:ext cx="345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C192A595-3B1E-4972-B257-1434ECF6C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29136"/>
              </p:ext>
            </p:extLst>
          </p:nvPr>
        </p:nvGraphicFramePr>
        <p:xfrm>
          <a:off x="976452" y="4530428"/>
          <a:ext cx="335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52680" imgH="888840" progId="Equation.3">
                  <p:embed/>
                </p:oleObj>
              </mc:Choice>
              <mc:Fallback>
                <p:oleObj name="Equation" r:id="rId17" imgW="3352680" imgH="888840" progId="Equation.3">
                  <p:embed/>
                  <p:pic>
                    <p:nvPicPr>
                      <p:cNvPr id="25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452" y="4530428"/>
                        <a:ext cx="3352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1F88382F-ED9E-4FF1-AE3F-9D5FBB028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502864"/>
              </p:ext>
            </p:extLst>
          </p:nvPr>
        </p:nvGraphicFramePr>
        <p:xfrm>
          <a:off x="4367352" y="4525665"/>
          <a:ext cx="1625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25400" imgH="939600" progId="Equation.3">
                  <p:embed/>
                </p:oleObj>
              </mc:Choice>
              <mc:Fallback>
                <p:oleObj name="Equation" r:id="rId19" imgW="1625400" imgH="939600" progId="Equation.3">
                  <p:embed/>
                  <p:pic>
                    <p:nvPicPr>
                      <p:cNvPr id="25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352" y="4525665"/>
                        <a:ext cx="1625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>
            <a:extLst>
              <a:ext uri="{FF2B5EF4-FFF2-40B4-BE49-F238E27FC236}">
                <a16:creationId xmlns:a16="http://schemas.microsoft.com/office/drawing/2014/main" id="{2EE9708B-F2D7-437E-90DC-D6B8256DC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873026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3</a:t>
            </a:r>
            <a:endParaRPr kumimoji="1"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42BABA7-F959-4A64-82E8-9F4BC2B7A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929592"/>
              </p:ext>
            </p:extLst>
          </p:nvPr>
        </p:nvGraphicFramePr>
        <p:xfrm>
          <a:off x="959701" y="5634194"/>
          <a:ext cx="3924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924293" imgH="1130801" progId="Equation.DSMT4">
                  <p:embed/>
                </p:oleObj>
              </mc:Choice>
              <mc:Fallback>
                <p:oleObj name="Equation" r:id="rId21" imgW="3924293" imgH="113080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59701" y="5634194"/>
                        <a:ext cx="39243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5770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D9CBE6F-4474-4DF7-8A77-91322B17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6673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解方程组得到</a:t>
            </a:r>
            <a:r>
              <a:rPr kumimoji="1" lang="en-US" altLang="zh-CN" sz="2800" b="1" i="1">
                <a:latin typeface="Times New Roman" pitchFamily="18" charset="0"/>
              </a:rPr>
              <a:t>a, b</a:t>
            </a:r>
            <a:r>
              <a:rPr kumimoji="1" lang="zh-CN" altLang="en-US" sz="2800" b="1">
                <a:latin typeface="Times New Roman" pitchFamily="18" charset="0"/>
              </a:rPr>
              <a:t>的矩估计量分别为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07216068-39ED-48F4-AFFD-FB970F4BA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291499"/>
              </p:ext>
            </p:extLst>
          </p:nvPr>
        </p:nvGraphicFramePr>
        <p:xfrm>
          <a:off x="1066800" y="2124000"/>
          <a:ext cx="3149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49280" imgH="545760" progId="Equation.3">
                  <p:embed/>
                </p:oleObj>
              </mc:Choice>
              <mc:Fallback>
                <p:oleObj name="Equation" r:id="rId3" imgW="3149280" imgH="545760" progId="Equation.3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24000"/>
                        <a:ext cx="3149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3D39D561-1934-4810-9B7C-7E75E518E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754107"/>
              </p:ext>
            </p:extLst>
          </p:nvPr>
        </p:nvGraphicFramePr>
        <p:xfrm>
          <a:off x="4343400" y="1928738"/>
          <a:ext cx="3429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9000" imgH="990360" progId="Equation.3">
                  <p:embed/>
                </p:oleObj>
              </mc:Choice>
              <mc:Fallback>
                <p:oleObj name="Equation" r:id="rId5" imgW="3429000" imgH="990360" progId="Equation.3">
                  <p:embed/>
                  <p:pic>
                    <p:nvPicPr>
                      <p:cNvPr id="26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28738"/>
                        <a:ext cx="3429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D1699D40-FA7C-469D-8BCC-40B1B9B05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696189"/>
              </p:ext>
            </p:extLst>
          </p:nvPr>
        </p:nvGraphicFramePr>
        <p:xfrm>
          <a:off x="1087438" y="3419400"/>
          <a:ext cx="3149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49280" imgH="545760" progId="Equation.3">
                  <p:embed/>
                </p:oleObj>
              </mc:Choice>
              <mc:Fallback>
                <p:oleObj name="Equation" r:id="rId7" imgW="3149280" imgH="545760" progId="Equation.3">
                  <p:embed/>
                  <p:pic>
                    <p:nvPicPr>
                      <p:cNvPr id="26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419400"/>
                        <a:ext cx="3149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6B8C4182-2084-486E-9159-9F383AED7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316519"/>
              </p:ext>
            </p:extLst>
          </p:nvPr>
        </p:nvGraphicFramePr>
        <p:xfrm>
          <a:off x="4324350" y="3217788"/>
          <a:ext cx="3467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66800" imgH="1002960" progId="Equation.3">
                  <p:embed/>
                </p:oleObj>
              </mc:Choice>
              <mc:Fallback>
                <p:oleObj name="Equation" r:id="rId9" imgW="3466800" imgH="1002960" progId="Equation.3">
                  <p:embed/>
                  <p:pic>
                    <p:nvPicPr>
                      <p:cNvPr id="26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3217788"/>
                        <a:ext cx="3467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3350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50F76F3-ABAE-4CF5-B7FA-B6EDA49F9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373393"/>
              </p:ext>
            </p:extLst>
          </p:nvPr>
        </p:nvGraphicFramePr>
        <p:xfrm>
          <a:off x="560299" y="905498"/>
          <a:ext cx="10719483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35360" imgH="482400" progId="Equation.DSMT4">
                  <p:embed/>
                </p:oleObj>
              </mc:Choice>
              <mc:Fallback>
                <p:oleObj name="Equation" r:id="rId3" imgW="4635360" imgH="482400" progId="Equation.DSMT4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99" y="905498"/>
                        <a:ext cx="10719483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4E8C3A02-F5FD-4343-86F4-64029F61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20" y="22145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075CE3D-722E-4642-BB53-A11C81030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179851"/>
              </p:ext>
            </p:extLst>
          </p:nvPr>
        </p:nvGraphicFramePr>
        <p:xfrm>
          <a:off x="1394495" y="2225385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419040" progId="Equation.3">
                  <p:embed/>
                </p:oleObj>
              </mc:Choice>
              <mc:Fallback>
                <p:oleObj name="Equation" r:id="rId5" imgW="1600200" imgH="419040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495" y="2225385"/>
                        <a:ext cx="160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5A9105DB-C60A-42AD-9B87-1AD8E9700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230821"/>
              </p:ext>
            </p:extLst>
          </p:nvPr>
        </p:nvGraphicFramePr>
        <p:xfrm>
          <a:off x="3050257" y="2325398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60240" imgH="304560" progId="Equation.3">
                  <p:embed/>
                </p:oleObj>
              </mc:Choice>
              <mc:Fallback>
                <p:oleObj name="Equation" r:id="rId7" imgW="660240" imgH="304560" progId="Equation.3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257" y="2325398"/>
                        <a:ext cx="660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2F0B6DEF-BEA2-4007-B228-E6F39DCA9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446210"/>
              </p:ext>
            </p:extLst>
          </p:nvPr>
        </p:nvGraphicFramePr>
        <p:xfrm>
          <a:off x="1402432" y="2803972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7680" imgH="469800" progId="Equation.3">
                  <p:embed/>
                </p:oleObj>
              </mc:Choice>
              <mc:Fallback>
                <p:oleObj name="Equation" r:id="rId9" imgW="1777680" imgH="46980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432" y="2803972"/>
                        <a:ext cx="177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91453C6C-837F-478C-8088-2DDEF814ED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163388"/>
              </p:ext>
            </p:extLst>
          </p:nvPr>
        </p:nvGraphicFramePr>
        <p:xfrm>
          <a:off x="5850607" y="2797622"/>
          <a:ext cx="154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49080" imgH="469800" progId="Equation.3">
                  <p:embed/>
                </p:oleObj>
              </mc:Choice>
              <mc:Fallback>
                <p:oleObj name="Equation" r:id="rId11" imgW="1549080" imgH="469800" progId="Equation.3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607" y="2797622"/>
                        <a:ext cx="154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CF8F56E0-7987-4F84-BD23-52AE5C9A5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281523"/>
              </p:ext>
            </p:extLst>
          </p:nvPr>
        </p:nvGraphicFramePr>
        <p:xfrm>
          <a:off x="3207420" y="2815084"/>
          <a:ext cx="266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6880" imgH="469800" progId="Equation.3">
                  <p:embed/>
                </p:oleObj>
              </mc:Choice>
              <mc:Fallback>
                <p:oleObj name="Equation" r:id="rId13" imgW="2666880" imgH="469800" progId="Equation.3">
                  <p:embed/>
                  <p:pic>
                    <p:nvPicPr>
                      <p:cNvPr id="28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420" y="2815084"/>
                        <a:ext cx="266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846A8A54-E75E-45D5-A17E-03A1103C3E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148288"/>
              </p:ext>
            </p:extLst>
          </p:nvPr>
        </p:nvGraphicFramePr>
        <p:xfrm>
          <a:off x="1270670" y="3383012"/>
          <a:ext cx="2641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41320" imgH="1054080" progId="Equation.3">
                  <p:embed/>
                </p:oleObj>
              </mc:Choice>
              <mc:Fallback>
                <p:oleObj name="Equation" r:id="rId15" imgW="2641320" imgH="1054080" progId="Equation.3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70" y="3383012"/>
                        <a:ext cx="2641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id="{E84C83CD-6122-4144-BDF9-F74E39EB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98" y="4566692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解方程组得到矩估计量分别为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16AA3C8-3D09-47C7-A7E5-E590D779E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51395"/>
              </p:ext>
            </p:extLst>
          </p:nvPr>
        </p:nvGraphicFramePr>
        <p:xfrm>
          <a:off x="5626398" y="4642892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77680" imgH="419040" progId="Equation.3">
                  <p:embed/>
                </p:oleObj>
              </mc:Choice>
              <mc:Fallback>
                <p:oleObj name="Equation" r:id="rId17" imgW="1777680" imgH="419040" progId="Equation.3">
                  <p:embed/>
                  <p:pic>
                    <p:nvPicPr>
                      <p:cNvPr id="286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398" y="4642892"/>
                        <a:ext cx="177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17E046C-D238-4571-8D0F-E86EEA506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45064"/>
              </p:ext>
            </p:extLst>
          </p:nvPr>
        </p:nvGraphicFramePr>
        <p:xfrm>
          <a:off x="800398" y="5368379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68480" imgH="507960" progId="Equation.3">
                  <p:embed/>
                </p:oleObj>
              </mc:Choice>
              <mc:Fallback>
                <p:oleObj name="Equation" r:id="rId19" imgW="1968480" imgH="507960" progId="Equation.3">
                  <p:embed/>
                  <p:pic>
                    <p:nvPicPr>
                      <p:cNvPr id="286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98" y="5368379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>
            <a:extLst>
              <a:ext uri="{FF2B5EF4-FFF2-40B4-BE49-F238E27FC236}">
                <a16:creationId xmlns:a16="http://schemas.microsoft.com/office/drawing/2014/main" id="{237FD0A2-1E04-470B-BE9D-4235BF349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625060"/>
              </p:ext>
            </p:extLst>
          </p:nvPr>
        </p:nvGraphicFramePr>
        <p:xfrm>
          <a:off x="2778423" y="5225504"/>
          <a:ext cx="2324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323800" imgH="939600" progId="Equation.3">
                  <p:embed/>
                </p:oleObj>
              </mc:Choice>
              <mc:Fallback>
                <p:oleObj name="Equation" r:id="rId21" imgW="2323800" imgH="939600" progId="Equation.3">
                  <p:embed/>
                  <p:pic>
                    <p:nvPicPr>
                      <p:cNvPr id="286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423" y="5225504"/>
                        <a:ext cx="2324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1BFC6405-7F2A-4D03-82F6-C44F7178C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08137"/>
              </p:ext>
            </p:extLst>
          </p:nvPr>
        </p:nvGraphicFramePr>
        <p:xfrm>
          <a:off x="5100935" y="5198517"/>
          <a:ext cx="252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27200" imgH="939600" progId="Equation.3">
                  <p:embed/>
                </p:oleObj>
              </mc:Choice>
              <mc:Fallback>
                <p:oleObj name="Equation" r:id="rId23" imgW="2527200" imgH="939600" progId="Equation.3">
                  <p:embed/>
                  <p:pic>
                    <p:nvPicPr>
                      <p:cNvPr id="28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935" y="5198517"/>
                        <a:ext cx="2527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">
            <a:extLst>
              <a:ext uri="{FF2B5EF4-FFF2-40B4-BE49-F238E27FC236}">
                <a16:creationId xmlns:a16="http://schemas.microsoft.com/office/drawing/2014/main" id="{BE906756-3BD9-44C5-AD75-FFDEE59FE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4" y="88517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4</a:t>
            </a:r>
            <a:endParaRPr kumimoji="1"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2499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5A1494B-08AD-4F4F-B85D-4D646BE3F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76892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上例表明: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E035BA1-F431-4E5F-9EED-65126099D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321604"/>
            <a:ext cx="109433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总体均值与方差的矩估计量的表达式不因不同的总体分布而异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12C83AB6-26FD-4F96-B5FB-A127DB489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733258"/>
              </p:ext>
            </p:extLst>
          </p:nvPr>
        </p:nvGraphicFramePr>
        <p:xfrm>
          <a:off x="482401" y="1988840"/>
          <a:ext cx="848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483400" imgH="469800" progId="Equation.3">
                  <p:embed/>
                </p:oleObj>
              </mc:Choice>
              <mc:Fallback>
                <p:oleObj name="Equation" r:id="rId3" imgW="8483400" imgH="469800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1" y="1988840"/>
                        <a:ext cx="8483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18F8ADC7-8F43-4254-BCED-D89BCD838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13488"/>
              </p:ext>
            </p:extLst>
          </p:nvPr>
        </p:nvGraphicFramePr>
        <p:xfrm>
          <a:off x="1736526" y="2761218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419040" progId="Equation.3">
                  <p:embed/>
                </p:oleObj>
              </mc:Choice>
              <mc:Fallback>
                <p:oleObj name="Equation" r:id="rId5" imgW="1054080" imgH="41904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526" y="2761218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BA069FEF-2958-46A8-94BC-5152E034A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254164"/>
              </p:ext>
            </p:extLst>
          </p:nvPr>
        </p:nvGraphicFramePr>
        <p:xfrm>
          <a:off x="3528814" y="2712968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814" y="2712968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DE2B6A1-46CB-4FED-95CD-E1D657BF55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19280"/>
              </p:ext>
            </p:extLst>
          </p:nvPr>
        </p:nvGraphicFramePr>
        <p:xfrm>
          <a:off x="3993951" y="2489200"/>
          <a:ext cx="252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27200" imgH="939600" progId="Equation.3">
                  <p:embed/>
                </p:oleObj>
              </mc:Choice>
              <mc:Fallback>
                <p:oleObj name="Equation" r:id="rId9" imgW="2527200" imgH="939600" progId="Equation.3">
                  <p:embed/>
                  <p:pic>
                    <p:nvPicPr>
                      <p:cNvPr id="29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951" y="2489200"/>
                        <a:ext cx="2527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>
            <a:extLst>
              <a:ext uri="{FF2B5EF4-FFF2-40B4-BE49-F238E27FC236}">
                <a16:creationId xmlns:a16="http://schemas.microsoft.com/office/drawing/2014/main" id="{69CDFA0C-AEA6-43AC-BA0C-E067B12F0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76" y="3413944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一般地,</a:t>
            </a: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08E9AA77-D699-42FA-9EC5-1AFF39775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13761"/>
              </p:ext>
            </p:extLst>
          </p:nvPr>
        </p:nvGraphicFramePr>
        <p:xfrm>
          <a:off x="767697" y="4073376"/>
          <a:ext cx="819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191440" imgH="939600" progId="Equation.3">
                  <p:embed/>
                </p:oleObj>
              </mc:Choice>
              <mc:Fallback>
                <p:oleObj name="Equation" r:id="rId11" imgW="8191440" imgH="939600" progId="Equation.3">
                  <p:embed/>
                  <p:pic>
                    <p:nvPicPr>
                      <p:cNvPr id="29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697" y="4073376"/>
                        <a:ext cx="819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371D773F-5675-4625-B7BA-1E8AE02AE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07582"/>
              </p:ext>
            </p:extLst>
          </p:nvPr>
        </p:nvGraphicFramePr>
        <p:xfrm>
          <a:off x="747840" y="5013177"/>
          <a:ext cx="10643300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59040" imgH="431640" progId="Equation.DSMT4">
                  <p:embed/>
                </p:oleObj>
              </mc:Choice>
              <mc:Fallback>
                <p:oleObj name="Equation" r:id="rId13" imgW="4559040" imgH="431640" progId="Equation.DSMT4">
                  <p:embed/>
                  <p:pic>
                    <p:nvPicPr>
                      <p:cNvPr id="297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40" y="5013177"/>
                        <a:ext cx="10643300" cy="10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1852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B882705-5D38-4007-B6FC-7062E463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77" y="819373"/>
            <a:ext cx="437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2.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最大似然估计法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526A8AAE-14CA-43AB-A3F5-1C2E388D1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71206"/>
              </p:ext>
            </p:extLst>
          </p:nvPr>
        </p:nvGraphicFramePr>
        <p:xfrm>
          <a:off x="949002" y="1544340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49560" imgH="444240" progId="Equation.3">
                  <p:embed/>
                </p:oleObj>
              </mc:Choice>
              <mc:Fallback>
                <p:oleObj name="Equation" r:id="rId3" imgW="3949560" imgH="444240" progId="Equation.3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02" y="1544340"/>
                        <a:ext cx="394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E016A8F-7C6E-4850-84E3-2580EB77D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262169"/>
              </p:ext>
            </p:extLst>
          </p:nvPr>
        </p:nvGraphicFramePr>
        <p:xfrm>
          <a:off x="923602" y="2810098"/>
          <a:ext cx="783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35760" imgH="444240" progId="Equation.3">
                  <p:embed/>
                </p:oleObj>
              </mc:Choice>
              <mc:Fallback>
                <p:oleObj name="Equation" r:id="rId5" imgW="7835760" imgH="444240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02" y="2810098"/>
                        <a:ext cx="783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1F05FEB7-88EA-42F7-AFBA-E533BA869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340962"/>
              </p:ext>
            </p:extLst>
          </p:nvPr>
        </p:nvGraphicFramePr>
        <p:xfrm>
          <a:off x="1139502" y="4149948"/>
          <a:ext cx="568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689440" imgH="444240" progId="Equation.3">
                  <p:embed/>
                </p:oleObj>
              </mc:Choice>
              <mc:Fallback>
                <p:oleObj name="Equation" r:id="rId7" imgW="5689440" imgH="444240" progId="Equation.3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502" y="4149948"/>
                        <a:ext cx="568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829CD837-890D-4516-B898-6EB4E411B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201963"/>
              </p:ext>
            </p:extLst>
          </p:nvPr>
        </p:nvGraphicFramePr>
        <p:xfrm>
          <a:off x="999802" y="4708748"/>
          <a:ext cx="702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22880" imgH="952200" progId="Equation.3">
                  <p:embed/>
                </p:oleObj>
              </mc:Choice>
              <mc:Fallback>
                <p:oleObj name="Equation" r:id="rId9" imgW="7022880" imgH="9522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02" y="4708748"/>
                        <a:ext cx="702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>
            <a:extLst>
              <a:ext uri="{FF2B5EF4-FFF2-40B4-BE49-F238E27FC236}">
                <a16:creationId xmlns:a16="http://schemas.microsoft.com/office/drawing/2014/main" id="{6136B057-19D4-4D94-A75D-4F5C8C88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627" y="2117800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似然函数的定义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B1B00F93-3B7B-452F-AE6E-C10BC05FE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823420"/>
              </p:ext>
            </p:extLst>
          </p:nvPr>
        </p:nvGraphicFramePr>
        <p:xfrm>
          <a:off x="1037902" y="3521298"/>
          <a:ext cx="491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14720" imgH="444240" progId="Equation.3">
                  <p:embed/>
                </p:oleObj>
              </mc:Choice>
              <mc:Fallback>
                <p:oleObj name="Equation" r:id="rId11" imgW="4914720" imgH="444240" progId="Equation.3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902" y="3521298"/>
                        <a:ext cx="491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2922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8C94337-CD26-40F5-AFD4-4976A7153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33895"/>
              </p:ext>
            </p:extLst>
          </p:nvPr>
        </p:nvGraphicFramePr>
        <p:xfrm>
          <a:off x="435429" y="1700808"/>
          <a:ext cx="853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34160" imgH="457200" progId="Equation.3">
                  <p:embed/>
                </p:oleObj>
              </mc:Choice>
              <mc:Fallback>
                <p:oleObj name="Equation" r:id="rId3" imgW="8534160" imgH="45720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29" y="1700808"/>
                        <a:ext cx="853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C9B6C0B0-49ED-49FB-AC72-B22323487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8133"/>
              </p:ext>
            </p:extLst>
          </p:nvPr>
        </p:nvGraphicFramePr>
        <p:xfrm>
          <a:off x="470470" y="2386608"/>
          <a:ext cx="800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001000" imgH="444240" progId="Equation.3">
                  <p:embed/>
                </p:oleObj>
              </mc:Choice>
              <mc:Fallback>
                <p:oleObj name="Equation" r:id="rId5" imgW="8001000" imgH="444240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470" y="2386608"/>
                        <a:ext cx="800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C51FC66-82B0-4E1E-B966-CE46940C5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11294"/>
              </p:ext>
            </p:extLst>
          </p:nvPr>
        </p:nvGraphicFramePr>
        <p:xfrm>
          <a:off x="627517" y="2948583"/>
          <a:ext cx="703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035480" imgH="952200" progId="Equation.3">
                  <p:embed/>
                </p:oleObj>
              </mc:Choice>
              <mc:Fallback>
                <p:oleObj name="Equation" r:id="rId7" imgW="7035480" imgH="95220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17" y="2948583"/>
                        <a:ext cx="7035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58E2FEC4-96C3-48BD-89F3-7FBBCEEFE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257466"/>
              </p:ext>
            </p:extLst>
          </p:nvPr>
        </p:nvGraphicFramePr>
        <p:xfrm>
          <a:off x="665617" y="3993158"/>
          <a:ext cx="406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3680" imgH="431640" progId="Equation.3">
                  <p:embed/>
                </p:oleObj>
              </mc:Choice>
              <mc:Fallback>
                <p:oleObj name="Equation" r:id="rId9" imgW="4063680" imgH="43164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17" y="3993158"/>
                        <a:ext cx="406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7E8B7FF-B12B-4883-8DF8-B5C49D53C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03535"/>
              </p:ext>
            </p:extLst>
          </p:nvPr>
        </p:nvGraphicFramePr>
        <p:xfrm>
          <a:off x="478582" y="980728"/>
          <a:ext cx="945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00320" imgH="228600" progId="Equation.DSMT4">
                  <p:embed/>
                </p:oleObj>
              </mc:Choice>
              <mc:Fallback>
                <p:oleObj name="Equation" r:id="rId11" imgW="4000320" imgH="228600" progId="Equation.DSMT4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980728"/>
                        <a:ext cx="945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9966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A308A19-82EB-4B76-AC2C-C57B8301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040" y="5396952"/>
            <a:ext cx="2563812" cy="533400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A64B688-E43C-4DC5-8859-B016E6A6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02" y="4696865"/>
            <a:ext cx="2265363" cy="533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3B247CF5-B9F0-4BA7-A0A8-1B3BABE3E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402" y="859877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最大似然估计法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5E04E3E0-FFBC-4172-BB8F-0C38B0185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082112"/>
              </p:ext>
            </p:extLst>
          </p:nvPr>
        </p:nvGraphicFramePr>
        <p:xfrm>
          <a:off x="1126654" y="1442358"/>
          <a:ext cx="9865852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520" imgH="495000" progId="Equation.DSMT4">
                  <p:embed/>
                </p:oleObj>
              </mc:Choice>
              <mc:Fallback>
                <p:oleObj name="Equation" r:id="rId3" imgW="4241520" imgH="495000" progId="Equation.DSMT4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654" y="1442358"/>
                        <a:ext cx="9865852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9BB649E8-E005-4666-A59C-62A6144D4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748166"/>
              </p:ext>
            </p:extLst>
          </p:nvPr>
        </p:nvGraphicFramePr>
        <p:xfrm>
          <a:off x="1188715" y="2708920"/>
          <a:ext cx="7086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086600" imgH="609480" progId="Equation.3">
                  <p:embed/>
                </p:oleObj>
              </mc:Choice>
              <mc:Fallback>
                <p:oleObj name="Equation" r:id="rId5" imgW="7086600" imgH="60948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15" y="2708920"/>
                        <a:ext cx="7086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5E9206EB-D752-4496-88B9-018656210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61470"/>
              </p:ext>
            </p:extLst>
          </p:nvPr>
        </p:nvGraphicFramePr>
        <p:xfrm>
          <a:off x="1101402" y="3429000"/>
          <a:ext cx="525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57800" imgH="444240" progId="Equation.3">
                  <p:embed/>
                </p:oleObj>
              </mc:Choice>
              <mc:Fallback>
                <p:oleObj name="Equation" r:id="rId7" imgW="5257800" imgH="444240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402" y="3429000"/>
                        <a:ext cx="525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FF8597B6-1B10-41E9-81AD-AC81F8957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268548"/>
              </p:ext>
            </p:extLst>
          </p:nvPr>
        </p:nvGraphicFramePr>
        <p:xfrm>
          <a:off x="1099815" y="4137000"/>
          <a:ext cx="7264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64080" imgH="1091880" progId="Equation.3">
                  <p:embed/>
                </p:oleObj>
              </mc:Choice>
              <mc:Fallback>
                <p:oleObj name="Equation" r:id="rId9" imgW="7264080" imgH="1091880" progId="Equation.3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815" y="4137000"/>
                        <a:ext cx="72644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DE303082-49FC-4DCC-84E7-BBA5E433B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20143"/>
              </p:ext>
            </p:extLst>
          </p:nvPr>
        </p:nvGraphicFramePr>
        <p:xfrm>
          <a:off x="1126802" y="5431877"/>
          <a:ext cx="256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65360" imgH="482400" progId="Equation.3">
                  <p:embed/>
                </p:oleObj>
              </mc:Choice>
              <mc:Fallback>
                <p:oleObj name="Equation" r:id="rId11" imgW="2565360" imgH="482400" progId="Equation.3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802" y="5431877"/>
                        <a:ext cx="256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37C987FB-5EE1-4C20-9321-46F362AB4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405731"/>
              </p:ext>
            </p:extLst>
          </p:nvPr>
        </p:nvGraphicFramePr>
        <p:xfrm>
          <a:off x="3558852" y="4765127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95680" imgH="444240" progId="Equation.3">
                  <p:embed/>
                </p:oleObj>
              </mc:Choice>
              <mc:Fallback>
                <p:oleObj name="Equation" r:id="rId13" imgW="4495680" imgH="444240" progId="Equation.3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852" y="4765127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74875BC1-0DAB-4465-B300-E05F21BA0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65911"/>
              </p:ext>
            </p:extLst>
          </p:nvPr>
        </p:nvGraphicFramePr>
        <p:xfrm>
          <a:off x="3844602" y="5504780"/>
          <a:ext cx="438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381200" imgH="444240" progId="Equation.3">
                  <p:embed/>
                </p:oleObj>
              </mc:Choice>
              <mc:Fallback>
                <p:oleObj name="Equation" r:id="rId15" imgW="4381200" imgH="444240" progId="Equation.3">
                  <p:embed/>
                  <p:pic>
                    <p:nvPicPr>
                      <p:cNvPr id="327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602" y="5504780"/>
                        <a:ext cx="438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5053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08C0009F-D833-462F-AEBB-B474D27CF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844550"/>
          <a:ext cx="378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84320" imgH="431640" progId="Equation.3">
                  <p:embed/>
                </p:oleObj>
              </mc:Choice>
              <mc:Fallback>
                <p:oleObj name="Equation" r:id="rId3" imgW="3784320" imgH="431640" progId="Equation.3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844550"/>
                        <a:ext cx="378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898A390A-D2F1-495C-9B8B-24301FFCB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088306"/>
              </p:ext>
            </p:extLst>
          </p:nvPr>
        </p:nvGraphicFramePr>
        <p:xfrm>
          <a:off x="859723" y="2003279"/>
          <a:ext cx="687811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46240" imgH="215640" progId="Equation.DSMT4">
                  <p:embed/>
                </p:oleObj>
              </mc:Choice>
              <mc:Fallback>
                <p:oleObj name="Equation" r:id="rId5" imgW="2946240" imgH="215640" progId="Equation.DSMT4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723" y="2003279"/>
                        <a:ext cx="6878117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5DB2EF3F-6F4C-442C-ABA9-0B5E115E9B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32210"/>
              </p:ext>
            </p:extLst>
          </p:nvPr>
        </p:nvGraphicFramePr>
        <p:xfrm>
          <a:off x="984162" y="3266715"/>
          <a:ext cx="590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05440" imgH="457200" progId="Equation.3">
                  <p:embed/>
                </p:oleObj>
              </mc:Choice>
              <mc:Fallback>
                <p:oleObj name="Equation" r:id="rId7" imgW="5905440" imgH="457200" progId="Equation.3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162" y="3266715"/>
                        <a:ext cx="590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8FC2F626-6F16-4A11-B146-445594950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518724"/>
              </p:ext>
            </p:extLst>
          </p:nvPr>
        </p:nvGraphicFramePr>
        <p:xfrm>
          <a:off x="984162" y="3721062"/>
          <a:ext cx="6489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489360" imgH="952200" progId="Equation.DSMT4">
                  <p:embed/>
                </p:oleObj>
              </mc:Choice>
              <mc:Fallback>
                <p:oleObj name="Equation" r:id="rId9" imgW="6489360" imgH="952200" progId="Equation.DSMT4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162" y="3721062"/>
                        <a:ext cx="6489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>
            <a:extLst>
              <a:ext uri="{FF2B5EF4-FFF2-40B4-BE49-F238E27FC236}">
                <a16:creationId xmlns:a16="http://schemas.microsoft.com/office/drawing/2014/main" id="{59F7CE4E-C74A-46E9-AFEE-90C5D624E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似然函数的定义</a:t>
            </a:r>
          </a:p>
        </p:txBody>
      </p:sp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B1298F85-816E-427A-B486-BA7A65A8E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359669"/>
              </p:ext>
            </p:extLst>
          </p:nvPr>
        </p:nvGraphicFramePr>
        <p:xfrm>
          <a:off x="922390" y="2655845"/>
          <a:ext cx="515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155920" imgH="444240" progId="Equation.DSMT4">
                  <p:embed/>
                </p:oleObj>
              </mc:Choice>
              <mc:Fallback>
                <p:oleObj name="Equation" r:id="rId11" imgW="5155920" imgH="444240" progId="Equation.DSMT4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90" y="2655845"/>
                        <a:ext cx="515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1019FB98-C5F5-4521-B93C-B1FA25BE5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16781"/>
              </p:ext>
            </p:extLst>
          </p:nvPr>
        </p:nvGraphicFramePr>
        <p:xfrm>
          <a:off x="954852" y="4800705"/>
          <a:ext cx="945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000320" imgH="228600" progId="Equation.DSMT4">
                  <p:embed/>
                </p:oleObj>
              </mc:Choice>
              <mc:Fallback>
                <p:oleObj name="Equation" r:id="rId13" imgW="4000320" imgH="228600" progId="Equation.DSMT4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852" y="4800705"/>
                        <a:ext cx="945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82651BC-1953-4CCA-96B3-2E3522B92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457636"/>
              </p:ext>
            </p:extLst>
          </p:nvPr>
        </p:nvGraphicFramePr>
        <p:xfrm>
          <a:off x="967657" y="5384359"/>
          <a:ext cx="98996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279680" imgH="482400" progId="Equation.DSMT4">
                  <p:embed/>
                </p:oleObj>
              </mc:Choice>
              <mc:Fallback>
                <p:oleObj name="Equation" r:id="rId15" imgW="4279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7657" y="5384359"/>
                        <a:ext cx="98996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3CB650E-0316-49FF-A4CB-EA860614D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79808"/>
              </p:ext>
            </p:extLst>
          </p:nvPr>
        </p:nvGraphicFramePr>
        <p:xfrm>
          <a:off x="8149307" y="5797252"/>
          <a:ext cx="2338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338014" imgH="800309" progId="Equation.DSMT4">
                  <p:embed/>
                </p:oleObj>
              </mc:Choice>
              <mc:Fallback>
                <p:oleObj name="Equation" r:id="rId17" imgW="2338014" imgH="80030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9307" y="5797252"/>
                        <a:ext cx="2338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6305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F914491-A8DF-4707-89CC-911E8CAF4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34" y="3058042"/>
            <a:ext cx="2209800" cy="533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9B3F077-94E6-4758-B7E4-3C832A99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559" y="3831704"/>
            <a:ext cx="2563813" cy="533400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70A860A-BDF5-4D42-8B3F-82D50B078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62009"/>
              </p:ext>
            </p:extLst>
          </p:nvPr>
        </p:nvGraphicFramePr>
        <p:xfrm>
          <a:off x="827409" y="764704"/>
          <a:ext cx="612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121080" imgH="952200" progId="Equation.3">
                  <p:embed/>
                </p:oleObj>
              </mc:Choice>
              <mc:Fallback>
                <p:oleObj name="Equation" r:id="rId3" imgW="6121080" imgH="95220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9" y="764704"/>
                        <a:ext cx="6121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19B2690-896D-4697-84CF-D6DED5AFF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08938"/>
              </p:ext>
            </p:extLst>
          </p:nvPr>
        </p:nvGraphicFramePr>
        <p:xfrm>
          <a:off x="863922" y="1761654"/>
          <a:ext cx="441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19360" imgH="444240" progId="Equation.3">
                  <p:embed/>
                </p:oleObj>
              </mc:Choice>
              <mc:Fallback>
                <p:oleObj name="Equation" r:id="rId5" imgW="4419360" imgH="44424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22" y="1761654"/>
                        <a:ext cx="441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D815E0CC-115A-4403-A5B9-1080CCA52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999481"/>
              </p:ext>
            </p:extLst>
          </p:nvPr>
        </p:nvGraphicFramePr>
        <p:xfrm>
          <a:off x="825822" y="2387648"/>
          <a:ext cx="721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13320" imgH="609480" progId="Equation.3">
                  <p:embed/>
                </p:oleObj>
              </mc:Choice>
              <mc:Fallback>
                <p:oleObj name="Equation" r:id="rId7" imgW="7213320" imgH="60948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22" y="2387648"/>
                        <a:ext cx="721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AF14D4F3-B6EA-4996-9BF1-9F4814E76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196007"/>
              </p:ext>
            </p:extLst>
          </p:nvPr>
        </p:nvGraphicFramePr>
        <p:xfrm>
          <a:off x="908372" y="3117450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60440" imgH="482400" progId="Equation.3">
                  <p:embed/>
                </p:oleObj>
              </mc:Choice>
              <mc:Fallback>
                <p:oleObj name="Equation" r:id="rId9" imgW="2260440" imgH="482400" progId="Equation.3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372" y="3117450"/>
                        <a:ext cx="226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B7338BF9-623A-4D23-8286-C5CC7CDBEA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57283"/>
              </p:ext>
            </p:extLst>
          </p:nvPr>
        </p:nvGraphicFramePr>
        <p:xfrm>
          <a:off x="914722" y="3878564"/>
          <a:ext cx="251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14600" imgH="482400" progId="Equation.3">
                  <p:embed/>
                </p:oleObj>
              </mc:Choice>
              <mc:Fallback>
                <p:oleObj name="Equation" r:id="rId11" imgW="2514600" imgH="482400" progId="Equation.3">
                  <p:embed/>
                  <p:pic>
                    <p:nvPicPr>
                      <p:cNvPr id="34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722" y="3878564"/>
                        <a:ext cx="2514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97BFAE8C-BA2B-4ED2-B33F-ADAA0229E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064576"/>
              </p:ext>
            </p:extLst>
          </p:nvPr>
        </p:nvGraphicFramePr>
        <p:xfrm>
          <a:off x="3585914" y="3200524"/>
          <a:ext cx="438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81200" imgH="444240" progId="Equation.3">
                  <p:embed/>
                </p:oleObj>
              </mc:Choice>
              <mc:Fallback>
                <p:oleObj name="Equation" r:id="rId13" imgW="4381200" imgH="444240" progId="Equation.3">
                  <p:embed/>
                  <p:pic>
                    <p:nvPicPr>
                      <p:cNvPr id="348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914" y="3200524"/>
                        <a:ext cx="438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E9F95EB5-ECD3-403D-B557-60EC0BF71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837947"/>
              </p:ext>
            </p:extLst>
          </p:nvPr>
        </p:nvGraphicFramePr>
        <p:xfrm>
          <a:off x="3594422" y="3918036"/>
          <a:ext cx="438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381200" imgH="444240" progId="Equation.3">
                  <p:embed/>
                </p:oleObj>
              </mc:Choice>
              <mc:Fallback>
                <p:oleObj name="Equation" r:id="rId15" imgW="4381200" imgH="444240" progId="Equation.3">
                  <p:embed/>
                  <p:pic>
                    <p:nvPicPr>
                      <p:cNvPr id="348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422" y="3918036"/>
                        <a:ext cx="438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7394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5146E9D-E9D2-405F-A672-49DB9137D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42800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求最大似然估计量的常用步骤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: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A7A199E-92F1-433E-A71B-0EBB7E17A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33028"/>
              </p:ext>
            </p:extLst>
          </p:nvPr>
        </p:nvGraphicFramePr>
        <p:xfrm>
          <a:off x="876300" y="1340768"/>
          <a:ext cx="6794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94280" imgH="2577960" progId="Equation.3">
                  <p:embed/>
                </p:oleObj>
              </mc:Choice>
              <mc:Fallback>
                <p:oleObj name="Equation" r:id="rId3" imgW="6794280" imgH="257796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340768"/>
                        <a:ext cx="6794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52A67D0-F50E-4033-915D-74E339A65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020765"/>
              </p:ext>
            </p:extLst>
          </p:nvPr>
        </p:nvGraphicFramePr>
        <p:xfrm>
          <a:off x="873100" y="3791868"/>
          <a:ext cx="8089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089560" imgH="1498320" progId="Equation.3">
                  <p:embed/>
                </p:oleObj>
              </mc:Choice>
              <mc:Fallback>
                <p:oleObj name="Equation" r:id="rId5" imgW="8089560" imgH="149832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00" y="3791868"/>
                        <a:ext cx="80899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>
            <a:extLst>
              <a:ext uri="{FF2B5EF4-FFF2-40B4-BE49-F238E27FC236}">
                <a16:creationId xmlns:a16="http://schemas.microsoft.com/office/drawing/2014/main" id="{5E7C83A4-37C1-4238-8F13-034DBC9ED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246" y="749648"/>
            <a:ext cx="5630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最大似然估计法是由费舍尔引进的.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55C80E5-F3A2-4BFA-B6DC-5BB98D493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322" y="5367932"/>
            <a:ext cx="1905000" cy="941388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01E49E07-2779-4A7B-BB42-339E1532D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059173"/>
              </p:ext>
            </p:extLst>
          </p:nvPr>
        </p:nvGraphicFramePr>
        <p:xfrm>
          <a:off x="870470" y="5390976"/>
          <a:ext cx="7099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099200" imgH="1422360" progId="Equation.3">
                  <p:embed/>
                </p:oleObj>
              </mc:Choice>
              <mc:Fallback>
                <p:oleObj name="Equation" r:id="rId7" imgW="7099200" imgH="1422360" progId="Equation.3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470" y="5390976"/>
                        <a:ext cx="70993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C486692-275A-4993-B1FB-1DABBF21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18" y="5381451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对数似然方程</a:t>
            </a:r>
          </a:p>
        </p:txBody>
      </p:sp>
    </p:spTree>
    <p:extLst>
      <p:ext uri="{BB962C8B-B14F-4D97-AF65-F5344CB8AC3E}">
        <p14:creationId xmlns:p14="http://schemas.microsoft.com/office/powerpoint/2010/main" val="29561477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2" grpId="0" animBg="1"/>
      <p:bldP spid="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28161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二、估计量的求法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217715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三、小结</a:t>
            </a: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49160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一、点估计问题的提法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531802-5944-4F00-9DBC-4DC9A672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" y="1922835"/>
            <a:ext cx="4419600" cy="914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384FEFC-9CCA-4BC2-A9FA-61C78C453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4" y="800472"/>
            <a:ext cx="1090208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        最大似然估计法也适用于分布中含有多个未知参数的情况. 此时只需令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44AEFF8-509B-4793-A489-37E879914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720792"/>
              </p:ext>
            </p:extLst>
          </p:nvPr>
        </p:nvGraphicFramePr>
        <p:xfrm>
          <a:off x="766762" y="1943472"/>
          <a:ext cx="424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520" imgH="927000" progId="Equation.3">
                  <p:embed/>
                </p:oleObj>
              </mc:Choice>
              <mc:Fallback>
                <p:oleObj name="Equation" r:id="rId3" imgW="4241520" imgH="927000" progId="Equation.3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" y="1943472"/>
                        <a:ext cx="424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B8CBABD0-0F0F-42F8-A500-5EA6E49A72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336582"/>
              </p:ext>
            </p:extLst>
          </p:nvPr>
        </p:nvGraphicFramePr>
        <p:xfrm>
          <a:off x="614362" y="3212976"/>
          <a:ext cx="11077200" cy="12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97200" imgH="507960" progId="Equation.DSMT4">
                  <p:embed/>
                </p:oleObj>
              </mc:Choice>
              <mc:Fallback>
                <p:oleObj name="Equation" r:id="rId5" imgW="4597200" imgH="507960" progId="Equation.DSMT4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" y="3212976"/>
                        <a:ext cx="11077200" cy="12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2DC3C502-26C8-455B-BAFC-E4614B903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2" y="2095872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对数似然方程组</a:t>
            </a:r>
          </a:p>
        </p:txBody>
      </p:sp>
    </p:spTree>
    <p:extLst>
      <p:ext uri="{BB962C8B-B14F-4D97-AF65-F5344CB8AC3E}">
        <p14:creationId xmlns:p14="http://schemas.microsoft.com/office/powerpoint/2010/main" val="33389911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  <p:bldP spid="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B73274C-5A34-4005-9C9D-38EB17893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11993"/>
              </p:ext>
            </p:extLst>
          </p:nvPr>
        </p:nvGraphicFramePr>
        <p:xfrm>
          <a:off x="727264" y="859845"/>
          <a:ext cx="10435880" cy="10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20880" imgH="444240" progId="Equation.DSMT4">
                  <p:embed/>
                </p:oleObj>
              </mc:Choice>
              <mc:Fallback>
                <p:oleObj name="Equation" r:id="rId3" imgW="4520880" imgH="444240" progId="Equation.DSMT4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4" y="859845"/>
                        <a:ext cx="10435880" cy="102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55DE14BA-9738-4BA0-91EA-5D76C6844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65082"/>
              </p:ext>
            </p:extLst>
          </p:nvPr>
        </p:nvGraphicFramePr>
        <p:xfrm>
          <a:off x="788529" y="2002742"/>
          <a:ext cx="963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76640" imgH="228600" progId="Equation.DSMT4">
                  <p:embed/>
                </p:oleObj>
              </mc:Choice>
              <mc:Fallback>
                <p:oleObj name="Equation" r:id="rId5" imgW="4076640" imgH="228600" progId="Equation.DSMT4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29" y="2002742"/>
                        <a:ext cx="963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DB2C7ECD-AA0C-4E23-92E4-86022068C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66" y="19812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62A2EB19-9141-4A53-AA5A-5667EDD29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90936"/>
              </p:ext>
            </p:extLst>
          </p:nvPr>
        </p:nvGraphicFramePr>
        <p:xfrm>
          <a:off x="872554" y="2708920"/>
          <a:ext cx="745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54880" imgH="469800" progId="Equation.3">
                  <p:embed/>
                </p:oleObj>
              </mc:Choice>
              <mc:Fallback>
                <p:oleObj name="Equation" r:id="rId7" imgW="7454880" imgH="46980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54" y="2708920"/>
                        <a:ext cx="745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7AEEB838-7A93-482C-B7DD-747F35696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28" y="812104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5</a:t>
            </a:r>
            <a:endParaRPr kumimoji="1"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9672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D2461B2-E346-4FBD-AEF0-29DE8FB76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07584"/>
              </p:ext>
            </p:extLst>
          </p:nvPr>
        </p:nvGraphicFramePr>
        <p:xfrm>
          <a:off x="1066800" y="4522276"/>
          <a:ext cx="430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05240" imgH="444240" progId="Equation.3">
                  <p:embed/>
                </p:oleObj>
              </mc:Choice>
              <mc:Fallback>
                <p:oleObj name="Equation" r:id="rId3" imgW="4305240" imgH="44424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22276"/>
                        <a:ext cx="430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8776A848-67CD-410B-AB94-07CAFDB84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740040"/>
              </p:ext>
            </p:extLst>
          </p:nvPr>
        </p:nvGraphicFramePr>
        <p:xfrm>
          <a:off x="5447134" y="4162236"/>
          <a:ext cx="2430000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5920" imgH="406080" progId="Equation.DSMT4">
                  <p:embed/>
                </p:oleObj>
              </mc:Choice>
              <mc:Fallback>
                <p:oleObj name="Equation" r:id="rId5" imgW="1015920" imgH="406080" progId="Equation.DSMT4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134" y="4162236"/>
                        <a:ext cx="2430000" cy="9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A7CDC866-F361-4063-B0CC-993089CC2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648307"/>
              </p:ext>
            </p:extLst>
          </p:nvPr>
        </p:nvGraphicFramePr>
        <p:xfrm>
          <a:off x="1675315" y="5469409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49560" imgH="444240" progId="Equation.3">
                  <p:embed/>
                </p:oleObj>
              </mc:Choice>
              <mc:Fallback>
                <p:oleObj name="Equation" r:id="rId7" imgW="3949560" imgH="444240" progId="Equation.3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315" y="5469409"/>
                        <a:ext cx="394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BEABD1B2-2C6B-461F-BCC4-41011C95B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67912"/>
              </p:ext>
            </p:extLst>
          </p:nvPr>
        </p:nvGraphicFramePr>
        <p:xfrm>
          <a:off x="5490789" y="5228784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74560" imgH="838080" progId="Equation.3">
                  <p:embed/>
                </p:oleObj>
              </mc:Choice>
              <mc:Fallback>
                <p:oleObj name="Equation" r:id="rId9" imgW="2374560" imgH="838080" progId="Equation.3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789" y="5228784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A09F274C-F65F-44FE-ABE1-AB7871D92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959" y="104245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似然函数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ADB6AA15-2388-413A-BAF5-30FC22219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124122"/>
              </p:ext>
            </p:extLst>
          </p:nvPr>
        </p:nvGraphicFramePr>
        <p:xfrm>
          <a:off x="2642359" y="883701"/>
          <a:ext cx="384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48040" imgH="952200" progId="Equation.3">
                  <p:embed/>
                </p:oleObj>
              </mc:Choice>
              <mc:Fallback>
                <p:oleObj name="Equation" r:id="rId11" imgW="3848040" imgH="952200" progId="Equation.3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CA46E461-2C2F-44DB-B4C4-BAC95F4F9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359" y="883701"/>
                        <a:ext cx="3848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3BC8B262-0B5B-4472-BB44-CE524D008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80269"/>
              </p:ext>
            </p:extLst>
          </p:nvPr>
        </p:nvGraphicFramePr>
        <p:xfrm>
          <a:off x="6139234" y="764704"/>
          <a:ext cx="290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08080" imgH="863280" progId="Equation.3">
                  <p:embed/>
                </p:oleObj>
              </mc:Choice>
              <mc:Fallback>
                <p:oleObj name="Equation" r:id="rId13" imgW="2908080" imgH="863280" progId="Equation.3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80B4B47A-AAB9-4FB3-B88D-E3AFF352E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234" y="764704"/>
                        <a:ext cx="2908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25214453-E19A-45E9-A484-3837D72AE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74819"/>
              </p:ext>
            </p:extLst>
          </p:nvPr>
        </p:nvGraphicFramePr>
        <p:xfrm>
          <a:off x="1069757" y="1825609"/>
          <a:ext cx="624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248160" imgH="838080" progId="Equation.3">
                  <p:embed/>
                </p:oleObj>
              </mc:Choice>
              <mc:Fallback>
                <p:oleObj name="Equation" r:id="rId15" imgW="6248160" imgH="838080" progId="Equation.3">
                  <p:embed/>
                  <p:pic>
                    <p:nvPicPr>
                      <p:cNvPr id="14" name="Object 2">
                        <a:extLst>
                          <a:ext uri="{FF2B5EF4-FFF2-40B4-BE49-F238E27FC236}">
                            <a16:creationId xmlns:a16="http://schemas.microsoft.com/office/drawing/2014/main" id="{61823A66-0D7E-4560-81A1-02EB7225C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757" y="1825609"/>
                        <a:ext cx="624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403C779B-B4C0-4DE6-ACBD-C93FAF654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896307"/>
              </p:ext>
            </p:extLst>
          </p:nvPr>
        </p:nvGraphicFramePr>
        <p:xfrm>
          <a:off x="1060153" y="2740009"/>
          <a:ext cx="5257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257800" imgH="1269720" progId="Equation.3">
                  <p:embed/>
                </p:oleObj>
              </mc:Choice>
              <mc:Fallback>
                <p:oleObj name="Equation" r:id="rId17" imgW="5257800" imgH="1269720" progId="Equation.3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B91ED977-23D2-4D81-BF12-588708E1D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153" y="2740009"/>
                        <a:ext cx="5257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0807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9500EF3-3B03-4834-89B7-323815C80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34379"/>
              </p:ext>
            </p:extLst>
          </p:nvPr>
        </p:nvGraphicFramePr>
        <p:xfrm>
          <a:off x="468313" y="980856"/>
          <a:ext cx="10866170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31960" imgH="469800" progId="Equation.DSMT4">
                  <p:embed/>
                </p:oleObj>
              </mc:Choice>
              <mc:Fallback>
                <p:oleObj name="Equation" r:id="rId3" imgW="4431960" imgH="469800" progId="Equation.DSMT4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0856"/>
                        <a:ext cx="10866170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910F472E-46BF-4330-B250-F094A4AD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97162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7EB7A21-E445-4699-B97F-D0F5DE8AF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92819"/>
              </p:ext>
            </p:extLst>
          </p:nvPr>
        </p:nvGraphicFramePr>
        <p:xfrm>
          <a:off x="1520825" y="2593999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88960" imgH="431640" progId="Equation.3">
                  <p:embed/>
                </p:oleObj>
              </mc:Choice>
              <mc:Fallback>
                <p:oleObj name="Equation" r:id="rId5" imgW="3288960" imgH="431640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593999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01BF9563-392D-4B97-94D2-78210E094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141439"/>
              </p:ext>
            </p:extLst>
          </p:nvPr>
        </p:nvGraphicFramePr>
        <p:xfrm>
          <a:off x="1514475" y="3122637"/>
          <a:ext cx="552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24200" imgH="888840" progId="Equation.3">
                  <p:embed/>
                </p:oleObj>
              </mc:Choice>
              <mc:Fallback>
                <p:oleObj name="Equation" r:id="rId7" imgW="5524200" imgH="888840" progId="Equation.3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3122637"/>
                        <a:ext cx="5524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97706EB8-139E-43BE-9451-3F023545F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975840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6</a:t>
            </a:r>
            <a:endParaRPr kumimoji="1"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5005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-13506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5126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71B8A7D1-00C0-4AD6-8CA4-0B0D468721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012196"/>
              </p:ext>
            </p:extLst>
          </p:nvPr>
        </p:nvGraphicFramePr>
        <p:xfrm>
          <a:off x="1473465" y="1342554"/>
          <a:ext cx="327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76360" imgH="1028520" progId="Equation.3">
                  <p:embed/>
                </p:oleObj>
              </mc:Choice>
              <mc:Fallback>
                <p:oleObj name="Equation" r:id="rId3" imgW="3276360" imgH="1028520" progId="Equation.3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FC5DC601-9CF9-44B0-9FF0-3D9B4E50D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465" y="1342554"/>
                        <a:ext cx="327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B25B4C5-0A09-45CB-83AC-1FA29059D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30505"/>
              </p:ext>
            </p:extLst>
          </p:nvPr>
        </p:nvGraphicFramePr>
        <p:xfrm>
          <a:off x="4426215" y="1007592"/>
          <a:ext cx="25781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77960" imgH="1841400" progId="Equation.3">
                  <p:embed/>
                </p:oleObj>
              </mc:Choice>
              <mc:Fallback>
                <p:oleObj name="Equation" r:id="rId5" imgW="2577960" imgH="1841400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722745D9-20A4-49E7-8F87-0D87B7519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215" y="1007592"/>
                        <a:ext cx="25781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243C7086-D1A0-4FB1-A45C-BBAD95EB5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351480"/>
              </p:ext>
            </p:extLst>
          </p:nvPr>
        </p:nvGraphicFramePr>
        <p:xfrm>
          <a:off x="1441715" y="764704"/>
          <a:ext cx="354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43120" imgH="406080" progId="Equation.3">
                  <p:embed/>
                </p:oleObj>
              </mc:Choice>
              <mc:Fallback>
                <p:oleObj name="Equation" r:id="rId7" imgW="3543120" imgH="406080" progId="Equation.3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7714E0BA-D6F8-4072-9F45-E9DC386C2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715" y="764704"/>
                        <a:ext cx="354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B5CA5093-31BC-484F-838C-1DEF4C434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255048"/>
              </p:ext>
            </p:extLst>
          </p:nvPr>
        </p:nvGraphicFramePr>
        <p:xfrm>
          <a:off x="1397000" y="2878832"/>
          <a:ext cx="534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346360" imgH="838080" progId="Equation.3">
                  <p:embed/>
                </p:oleObj>
              </mc:Choice>
              <mc:Fallback>
                <p:oleObj name="Equation" r:id="rId9" imgW="5346360" imgH="838080" progId="Equation.3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878832"/>
                        <a:ext cx="534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EA87EE02-A1B0-4159-9DE0-FF819D85E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575130"/>
              </p:ext>
            </p:extLst>
          </p:nvPr>
        </p:nvGraphicFramePr>
        <p:xfrm>
          <a:off x="1367730" y="3700238"/>
          <a:ext cx="45466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46440" imgH="1206360" progId="Equation.3">
                  <p:embed/>
                </p:oleObj>
              </mc:Choice>
              <mc:Fallback>
                <p:oleObj name="Equation" r:id="rId11" imgW="4546440" imgH="1206360" progId="Equation.3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730" y="3700238"/>
                        <a:ext cx="45466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3C40148E-C85E-4534-AE07-D94459232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849312"/>
              </p:ext>
            </p:extLst>
          </p:nvPr>
        </p:nvGraphicFramePr>
        <p:xfrm>
          <a:off x="1364902" y="5199606"/>
          <a:ext cx="429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292280" imgH="444240" progId="Equation.3">
                  <p:embed/>
                </p:oleObj>
              </mc:Choice>
              <mc:Fallback>
                <p:oleObj name="Equation" r:id="rId13" imgW="4292280" imgH="44424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02" y="5199606"/>
                        <a:ext cx="429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D3BF018D-6845-424A-8F58-640A0B9FC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42356"/>
              </p:ext>
            </p:extLst>
          </p:nvPr>
        </p:nvGraphicFramePr>
        <p:xfrm>
          <a:off x="5381797" y="4986480"/>
          <a:ext cx="222187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02960" imgH="406080" progId="Equation.DSMT4">
                  <p:embed/>
                </p:oleObj>
              </mc:Choice>
              <mc:Fallback>
                <p:oleObj name="Equation" r:id="rId15" imgW="1002960" imgH="406080" progId="Equation.DSMT4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797" y="4986480"/>
                        <a:ext cx="2221875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62E67B0E-1FFA-4397-9EE7-FBD76EB3E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888763"/>
              </p:ext>
            </p:extLst>
          </p:nvPr>
        </p:nvGraphicFramePr>
        <p:xfrm>
          <a:off x="1702718" y="6146688"/>
          <a:ext cx="393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6960" imgH="444240" progId="Equation.3">
                  <p:embed/>
                </p:oleObj>
              </mc:Choice>
              <mc:Fallback>
                <p:oleObj name="Equation" r:id="rId17" imgW="3936960" imgH="444240" progId="Equation.3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718" y="6146688"/>
                        <a:ext cx="393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3CF8072A-FC85-4FD6-BB86-03AD6CCCA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476950"/>
              </p:ext>
            </p:extLst>
          </p:nvPr>
        </p:nvGraphicFramePr>
        <p:xfrm>
          <a:off x="5402538" y="5968502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61960" imgH="838080" progId="Equation.3">
                  <p:embed/>
                </p:oleObj>
              </mc:Choice>
              <mc:Fallback>
                <p:oleObj name="Equation" r:id="rId19" imgW="2361960" imgH="838080" progId="Equation.3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538" y="5968502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8674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8FACA5C7-2090-4A1F-A21A-E2BA1120D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37791"/>
              </p:ext>
            </p:extLst>
          </p:nvPr>
        </p:nvGraphicFramePr>
        <p:xfrm>
          <a:off x="806069" y="802653"/>
          <a:ext cx="10064836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16320" imgH="482400" progId="Equation.DSMT4">
                  <p:embed/>
                </p:oleObj>
              </mc:Choice>
              <mc:Fallback>
                <p:oleObj name="Equation" r:id="rId3" imgW="4216320" imgH="482400" progId="Equation.DSMT4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69" y="802653"/>
                        <a:ext cx="10064836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B783EB2A-3CEE-494D-B50C-E3F92A786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00" y="2149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30229B-29FE-4D39-BB33-EE58AD254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54324"/>
              </p:ext>
            </p:extLst>
          </p:nvPr>
        </p:nvGraphicFramePr>
        <p:xfrm>
          <a:off x="1579885" y="2230563"/>
          <a:ext cx="280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06560" imgH="444240" progId="Equation.3">
                  <p:embed/>
                </p:oleObj>
              </mc:Choice>
              <mc:Fallback>
                <p:oleObj name="Equation" r:id="rId5" imgW="2806560" imgH="444240" progId="Equation.3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885" y="2230563"/>
                        <a:ext cx="280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09BC8C5-088B-40E4-8304-4F86B1EB0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923026"/>
              </p:ext>
            </p:extLst>
          </p:nvPr>
        </p:nvGraphicFramePr>
        <p:xfrm>
          <a:off x="1654497" y="2743325"/>
          <a:ext cx="420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03360" imgH="1002960" progId="Equation.3">
                  <p:embed/>
                </p:oleObj>
              </mc:Choice>
              <mc:Fallback>
                <p:oleObj name="Equation" r:id="rId7" imgW="4203360" imgH="1002960" progId="Equation.3">
                  <p:embed/>
                  <p:pic>
                    <p:nvPicPr>
                      <p:cNvPr id="44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497" y="2743325"/>
                        <a:ext cx="4203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>
            <a:extLst>
              <a:ext uri="{FF2B5EF4-FFF2-40B4-BE49-F238E27FC236}">
                <a16:creationId xmlns:a16="http://schemas.microsoft.com/office/drawing/2014/main" id="{87853BE6-6CEC-490D-BC80-7F029182D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095" y="39593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itchFamily="18" charset="0"/>
              </a:rPr>
              <a:t>X </a:t>
            </a:r>
            <a:r>
              <a:rPr kumimoji="1" lang="zh-CN" altLang="en-US" sz="2800" b="1" dirty="0">
                <a:latin typeface="Times New Roman" pitchFamily="18" charset="0"/>
                <a:sym typeface="Math1" pitchFamily="2" charset="2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</a:rPr>
              <a:t>似然函数为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3373803-4C6D-43EB-9EAD-FC58AD9BB5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364371"/>
              </p:ext>
            </p:extLst>
          </p:nvPr>
        </p:nvGraphicFramePr>
        <p:xfrm>
          <a:off x="1648147" y="4563741"/>
          <a:ext cx="4343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43400" imgH="1066680" progId="Equation.3">
                  <p:embed/>
                </p:oleObj>
              </mc:Choice>
              <mc:Fallback>
                <p:oleObj name="Equation" r:id="rId9" imgW="4343400" imgH="1066680" progId="Equation.3">
                  <p:embed/>
                  <p:pic>
                    <p:nvPicPr>
                      <p:cNvPr id="44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147" y="4563741"/>
                        <a:ext cx="4343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>
            <a:extLst>
              <a:ext uri="{FF2B5EF4-FFF2-40B4-BE49-F238E27FC236}">
                <a16:creationId xmlns:a16="http://schemas.microsoft.com/office/drawing/2014/main" id="{21BBEFEE-791B-4BD2-81FF-5D1D929F3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7620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7</a:t>
            </a:r>
            <a:endParaRPr kumimoji="1"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4414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04B1CCFF-CFDC-46BB-8BBC-64304483A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58645"/>
              </p:ext>
            </p:extLst>
          </p:nvPr>
        </p:nvGraphicFramePr>
        <p:xfrm>
          <a:off x="821878" y="836712"/>
          <a:ext cx="772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21280" imgH="939600" progId="Equation.3">
                  <p:embed/>
                </p:oleObj>
              </mc:Choice>
              <mc:Fallback>
                <p:oleObj name="Equation" r:id="rId3" imgW="7721280" imgH="939600" progId="Equation.3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878" y="836712"/>
                        <a:ext cx="7721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EEE260E-43E8-4921-919C-C75C4BCC0A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718252"/>
              </p:ext>
            </p:extLst>
          </p:nvPr>
        </p:nvGraphicFramePr>
        <p:xfrm>
          <a:off x="1183828" y="1852712"/>
          <a:ext cx="35941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93880" imgH="1879560" progId="Equation.3">
                  <p:embed/>
                </p:oleObj>
              </mc:Choice>
              <mc:Fallback>
                <p:oleObj name="Equation" r:id="rId5" imgW="3593880" imgH="1879560" progId="Equation.3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828" y="1852712"/>
                        <a:ext cx="35941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88B3C4E2-8490-485B-A726-469E732A7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52747"/>
              </p:ext>
            </p:extLst>
          </p:nvPr>
        </p:nvGraphicFramePr>
        <p:xfrm>
          <a:off x="1809303" y="3910112"/>
          <a:ext cx="302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22560" imgH="965160" progId="Equation.3">
                  <p:embed/>
                </p:oleObj>
              </mc:Choice>
              <mc:Fallback>
                <p:oleObj name="Equation" r:id="rId7" imgW="3022560" imgH="965160" progId="Equation.3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303" y="3910112"/>
                        <a:ext cx="302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6921FDAD-D311-40F9-B228-1B1C89FF4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70368"/>
              </p:ext>
            </p:extLst>
          </p:nvPr>
        </p:nvGraphicFramePr>
        <p:xfrm>
          <a:off x="1771203" y="5008662"/>
          <a:ext cx="4762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62440" imgH="939600" progId="Equation.3">
                  <p:embed/>
                </p:oleObj>
              </mc:Choice>
              <mc:Fallback>
                <p:oleObj name="Equation" r:id="rId9" imgW="4762440" imgH="939600" progId="Equation.3">
                  <p:embed/>
                  <p:pic>
                    <p:nvPicPr>
                      <p:cNvPr id="45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203" y="5008662"/>
                        <a:ext cx="4762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BD99808A-EB0E-4DD7-9687-22A394CB2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992617"/>
              </p:ext>
            </p:extLst>
          </p:nvPr>
        </p:nvGraphicFramePr>
        <p:xfrm>
          <a:off x="1609278" y="4221262"/>
          <a:ext cx="381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1523880" progId="Equation.3">
                  <p:embed/>
                </p:oleObj>
              </mc:Choice>
              <mc:Fallback>
                <p:oleObj name="Equation" r:id="rId11" imgW="380880" imgH="1523880" progId="Equation.3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278" y="4221262"/>
                        <a:ext cx="381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2304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29B33FD-4011-4BFE-8F85-73A6986DC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914400"/>
          <a:ext cx="433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30440" imgH="965160" progId="Equation.3">
                  <p:embed/>
                </p:oleObj>
              </mc:Choice>
              <mc:Fallback>
                <p:oleObj name="Equation" r:id="rId3" imgW="4330440" imgH="965160" progId="Equation.3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914400"/>
                        <a:ext cx="433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C5F70FEC-2203-4C8F-A736-7B86EA3B8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0" y="914400"/>
          <a:ext cx="223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34880" imgH="838080" progId="Equation.3">
                  <p:embed/>
                </p:oleObj>
              </mc:Choice>
              <mc:Fallback>
                <p:oleObj name="Equation" r:id="rId5" imgW="2234880" imgH="838080" progId="Equation.3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914400"/>
                        <a:ext cx="223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A4C9D81B-692E-4098-B8F4-E81928D18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3788" y="2103438"/>
          <a:ext cx="609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95880" imgH="939600" progId="Equation.3">
                  <p:embed/>
                </p:oleObj>
              </mc:Choice>
              <mc:Fallback>
                <p:oleObj name="Equation" r:id="rId7" imgW="6095880" imgH="939600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103438"/>
                        <a:ext cx="6096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C26AF5BE-CB1B-480D-9ED3-E2EEAFC63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3200400"/>
          <a:ext cx="266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6880" imgH="838080" progId="Equation.3">
                  <p:embed/>
                </p:oleObj>
              </mc:Choice>
              <mc:Fallback>
                <p:oleObj name="Equation" r:id="rId9" imgW="2666880" imgH="838080" progId="Equation.3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200400"/>
                        <a:ext cx="266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D2CFBD70-0E4E-4885-95B4-0C5D1969C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4114800"/>
          <a:ext cx="582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29120" imgH="469800" progId="Equation.3">
                  <p:embed/>
                </p:oleObj>
              </mc:Choice>
              <mc:Fallback>
                <p:oleObj name="Equation" r:id="rId11" imgW="5829120" imgH="469800" progId="Equation.3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114800"/>
                        <a:ext cx="582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17F0B62F-58F4-42E6-BCA8-B4812CD4F8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492125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54080" imgH="419040" progId="Equation.3">
                  <p:embed/>
                </p:oleObj>
              </mc:Choice>
              <mc:Fallback>
                <p:oleObj name="Equation" r:id="rId13" imgW="1054080" imgH="419040" progId="Equation.3">
                  <p:embed/>
                  <p:pic>
                    <p:nvPicPr>
                      <p:cNvPr id="46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921250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874FEC95-8ECB-48CF-9503-2B34B50BF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4775" y="4703763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831760" imgH="838080" progId="Equation.3">
                  <p:embed/>
                </p:oleObj>
              </mc:Choice>
              <mc:Fallback>
                <p:oleObj name="Equation" r:id="rId15" imgW="2831760" imgH="838080" progId="Equation.3">
                  <p:embed/>
                  <p:pic>
                    <p:nvPicPr>
                      <p:cNvPr id="46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703763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2644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ACFFA60-D998-4005-A91D-72F37FE92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98755"/>
              </p:ext>
            </p:extLst>
          </p:nvPr>
        </p:nvGraphicFramePr>
        <p:xfrm>
          <a:off x="795195" y="938163"/>
          <a:ext cx="10617090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70120" imgH="469800" progId="Equation.DSMT4">
                  <p:embed/>
                </p:oleObj>
              </mc:Choice>
              <mc:Fallback>
                <p:oleObj name="Equation" r:id="rId3" imgW="4470120" imgH="469800" progId="Equation.DSMT4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95" y="938163"/>
                        <a:ext cx="10617090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8779434F-8D04-4F2E-BDC0-BC6A801CC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91" y="2360534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0C93FDED-57BE-471A-81A0-CBA408E8E8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960095"/>
              </p:ext>
            </p:extLst>
          </p:nvPr>
        </p:nvGraphicFramePr>
        <p:xfrm>
          <a:off x="1698566" y="2444671"/>
          <a:ext cx="430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05240" imgH="469800" progId="Equation.3">
                  <p:embed/>
                </p:oleObj>
              </mc:Choice>
              <mc:Fallback>
                <p:oleObj name="Equation" r:id="rId5" imgW="4305240" imgH="469800" progId="Equation.3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566" y="2444671"/>
                        <a:ext cx="430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2B6056B1-FF9A-49DC-8488-767B09122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90399"/>
              </p:ext>
            </p:extLst>
          </p:nvPr>
        </p:nvGraphicFramePr>
        <p:xfrm>
          <a:off x="2398654" y="3130471"/>
          <a:ext cx="369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95400" imgH="469800" progId="Equation.3">
                  <p:embed/>
                </p:oleObj>
              </mc:Choice>
              <mc:Fallback>
                <p:oleObj name="Equation" r:id="rId7" imgW="3695400" imgH="469800" progId="Equation.3">
                  <p:embed/>
                  <p:pic>
                    <p:nvPicPr>
                      <p:cNvPr id="47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654" y="3130471"/>
                        <a:ext cx="3695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F07CE50B-96DE-4FF5-B238-1FE0CFB7D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79185"/>
              </p:ext>
            </p:extLst>
          </p:nvPr>
        </p:nvGraphicFramePr>
        <p:xfrm>
          <a:off x="1604904" y="3828971"/>
          <a:ext cx="300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09600" imgH="444240" progId="Equation.3">
                  <p:embed/>
                </p:oleObj>
              </mc:Choice>
              <mc:Fallback>
                <p:oleObj name="Equation" r:id="rId9" imgW="3009600" imgH="444240" progId="Equation.3">
                  <p:embed/>
                  <p:pic>
                    <p:nvPicPr>
                      <p:cNvPr id="471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04" y="3828971"/>
                        <a:ext cx="300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CB572E0F-DB87-4B38-8686-20E755515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685466"/>
              </p:ext>
            </p:extLst>
          </p:nvPr>
        </p:nvGraphicFramePr>
        <p:xfrm>
          <a:off x="1622366" y="4387771"/>
          <a:ext cx="46609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60560" imgH="1409400" progId="Equation.3">
                  <p:embed/>
                </p:oleObj>
              </mc:Choice>
              <mc:Fallback>
                <p:oleObj name="Equation" r:id="rId11" imgW="4660560" imgH="1409400" progId="Equation.3">
                  <p:embed/>
                  <p:pic>
                    <p:nvPicPr>
                      <p:cNvPr id="47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366" y="4387771"/>
                        <a:ext cx="46609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>
            <a:extLst>
              <a:ext uri="{FF2B5EF4-FFF2-40B4-BE49-F238E27FC236}">
                <a16:creationId xmlns:a16="http://schemas.microsoft.com/office/drawing/2014/main" id="{E1DE1B34-78E0-4980-B474-A2055899D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92" y="9048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8</a:t>
            </a:r>
            <a:endParaRPr kumimoji="1"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4851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0C0CC4A-F80C-4DAB-9AE5-70F6F4C22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57346"/>
              </p:ext>
            </p:extLst>
          </p:nvPr>
        </p:nvGraphicFramePr>
        <p:xfrm>
          <a:off x="935038" y="891828"/>
          <a:ext cx="701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010280" imgH="495000" progId="Equation.3">
                  <p:embed/>
                </p:oleObj>
              </mc:Choice>
              <mc:Fallback>
                <p:oleObj name="Equation" r:id="rId3" imgW="7010280" imgH="495000" progId="Equation.3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891828"/>
                        <a:ext cx="7010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2F7E4FC-C6DC-4B16-87FF-0A8755281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170129"/>
              </p:ext>
            </p:extLst>
          </p:nvPr>
        </p:nvGraphicFramePr>
        <p:xfrm>
          <a:off x="914400" y="1550640"/>
          <a:ext cx="486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63960" imgH="444240" progId="Equation.3">
                  <p:embed/>
                </p:oleObj>
              </mc:Choice>
              <mc:Fallback>
                <p:oleObj name="Equation" r:id="rId5" imgW="4863960" imgH="444240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50640"/>
                        <a:ext cx="486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793AFAF-92AC-4DF3-AC49-47946F61F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250289"/>
              </p:ext>
            </p:extLst>
          </p:nvPr>
        </p:nvGraphicFramePr>
        <p:xfrm>
          <a:off x="1047750" y="2166590"/>
          <a:ext cx="5753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52800" imgH="1485720" progId="Equation.3">
                  <p:embed/>
                </p:oleObj>
              </mc:Choice>
              <mc:Fallback>
                <p:oleObj name="Equation" r:id="rId7" imgW="5752800" imgH="1485720" progId="Equation.3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166590"/>
                        <a:ext cx="57531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4C8E47D5-9365-4DF8-BE33-3D14FA6AE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578970"/>
              </p:ext>
            </p:extLst>
          </p:nvPr>
        </p:nvGraphicFramePr>
        <p:xfrm>
          <a:off x="939800" y="3836640"/>
          <a:ext cx="767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70520" imgH="482400" progId="Equation.3">
                  <p:embed/>
                </p:oleObj>
              </mc:Choice>
              <mc:Fallback>
                <p:oleObj name="Equation" r:id="rId9" imgW="7670520" imgH="482400" progId="Equation.3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836640"/>
                        <a:ext cx="7670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5E7A73B6-AB1D-4513-AD33-7A58D02E4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541752"/>
              </p:ext>
            </p:extLst>
          </p:nvPr>
        </p:nvGraphicFramePr>
        <p:xfrm>
          <a:off x="1162050" y="4611340"/>
          <a:ext cx="4978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78080" imgH="977760" progId="Equation.3">
                  <p:embed/>
                </p:oleObj>
              </mc:Choice>
              <mc:Fallback>
                <p:oleObj name="Equation" r:id="rId11" imgW="4978080" imgH="977760" progId="Equation.3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611340"/>
                        <a:ext cx="4978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0983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458B9EB-EE02-4481-A9B9-EBA13FB69439}"/>
              </a:ext>
            </a:extLst>
          </p:cNvPr>
          <p:cNvSpPr txBox="1">
            <a:spLocks noChangeArrowheads="1"/>
          </p:cNvSpPr>
          <p:nvPr/>
        </p:nvSpPr>
        <p:spPr>
          <a:xfrm>
            <a:off x="260300" y="742800"/>
            <a:ext cx="7131050" cy="685800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一、点估计问题的提法</a:t>
            </a:r>
            <a:endParaRPr lang="en-US" altLang="zh-CN" dirty="0"/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16DE2FC7-EBAD-4B77-AE0E-6EC9FDD49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72466"/>
            <a:ext cx="10725422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      设总体 </a:t>
            </a:r>
            <a:r>
              <a:rPr kumimoji="1" lang="en-US" altLang="zh-CN" sz="2800" b="1" i="1" dirty="0">
                <a:latin typeface="Times New Roman" pitchFamily="18" charset="0"/>
              </a:rPr>
              <a:t>X </a:t>
            </a:r>
            <a:r>
              <a:rPr kumimoji="1" lang="zh-CN" altLang="en-US" sz="2800" b="1" dirty="0">
                <a:latin typeface="Times New Roman" pitchFamily="18" charset="0"/>
              </a:rPr>
              <a:t>的分布函数形式已知, 但它的一个或多个参数为未知, 借助于总体 </a:t>
            </a:r>
            <a:r>
              <a:rPr kumimoji="1" lang="en-US" altLang="zh-CN" sz="2800" b="1" i="1" dirty="0">
                <a:latin typeface="Times New Roman" pitchFamily="18" charset="0"/>
              </a:rPr>
              <a:t>X </a:t>
            </a:r>
            <a:r>
              <a:rPr kumimoji="1" lang="zh-CN" altLang="en-US" sz="2800" b="1" dirty="0">
                <a:latin typeface="Times New Roman" pitchFamily="18" charset="0"/>
              </a:rPr>
              <a:t>的一个样本来估计总体未知参数的值的问题称为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点估计问题</a:t>
            </a:r>
            <a:r>
              <a:rPr kumimoji="1" lang="zh-CN" altLang="en-US" sz="28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589FAAA-652A-400C-9EF3-443AEA451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692561"/>
              </p:ext>
            </p:extLst>
          </p:nvPr>
        </p:nvGraphicFramePr>
        <p:xfrm>
          <a:off x="982638" y="5138935"/>
          <a:ext cx="8176295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569925" imgH="1423491" progId="Equation.DSMT4">
                  <p:embed/>
                </p:oleObj>
              </mc:Choice>
              <mc:Fallback>
                <p:oleObj name="Equation" r:id="rId3" imgW="7569925" imgH="14234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638" y="5138935"/>
                        <a:ext cx="8176295" cy="142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>
                <a:extLst>
                  <a:ext uri="{FF2B5EF4-FFF2-40B4-BE49-F238E27FC236}">
                    <a16:creationId xmlns:a16="http://schemas.microsoft.com/office/drawing/2014/main" id="{628CAA04-11BB-46EC-B920-502389C6D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3285586"/>
                <a:ext cx="10725422" cy="15940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itchFamily="18" charset="0"/>
                  </a:rPr>
                  <a:t>例</a:t>
                </a:r>
                <a:r>
                  <a:rPr kumimoji="1" lang="en-US" altLang="zh-CN" sz="2800" b="1" dirty="0">
                    <a:latin typeface="Times New Roman" pitchFamily="18" charset="0"/>
                  </a:rPr>
                  <a:t>1    </a:t>
                </a:r>
                <a:r>
                  <a:rPr kumimoji="1" lang="zh-CN" altLang="en-US" sz="2800" b="1" dirty="0">
                    <a:latin typeface="Times New Roman" pitchFamily="18" charset="0"/>
                  </a:rPr>
                  <a:t>在某炸药制造厂，一天中发生着火现象的次数</a:t>
                </a:r>
                <a:r>
                  <a:rPr kumimoji="1" lang="en-US" altLang="zh-CN" sz="2800" b="1" i="1" dirty="0">
                    <a:latin typeface="Times New Roman" pitchFamily="18" charset="0"/>
                  </a:rPr>
                  <a:t>X</a:t>
                </a:r>
                <a:r>
                  <a:rPr kumimoji="1" lang="zh-CN" altLang="en-US" sz="2800" b="1" dirty="0">
                    <a:latin typeface="Times New Roman" pitchFamily="18" charset="0"/>
                  </a:rPr>
                  <a:t>是一个随机变量，假设它服从以</a:t>
                </a:r>
                <a14:m>
                  <m:oMath xmlns:m="http://schemas.openxmlformats.org/officeDocument/2006/math"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800" b="1" dirty="0">
                    <a:latin typeface="Times New Roman" pitchFamily="18" charset="0"/>
                  </a:rPr>
                  <a:t>为参数的泊松分布，参数</a:t>
                </a:r>
                <a14:m>
                  <m:oMath xmlns:m="http://schemas.openxmlformats.org/officeDocument/2006/math">
                    <m:r>
                      <a:rPr kumimoji="1" lang="zh-CN" altLang="en-US" sz="28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kumimoji="1" lang="zh-CN" altLang="en-US" sz="2800" b="1" dirty="0">
                    <a:latin typeface="Times New Roman" pitchFamily="18" charset="0"/>
                  </a:rPr>
                  <a:t>未知，设有以下的样本值，试估计参数</a:t>
                </a:r>
                <a14:m>
                  <m:oMath xmlns:m="http://schemas.openxmlformats.org/officeDocument/2006/math">
                    <m:r>
                      <a:rPr kumimoji="1" lang="zh-CN" altLang="en-US" sz="28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kumimoji="1" lang="zh-CN" altLang="en-US" sz="2800" b="1" dirty="0">
                    <a:latin typeface="Times New Roman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11" name="Text Box 10">
                <a:extLst>
                  <a:ext uri="{FF2B5EF4-FFF2-40B4-BE49-F238E27FC236}">
                    <a16:creationId xmlns:a16="http://schemas.microsoft.com/office/drawing/2014/main" id="{628CAA04-11BB-46EC-B920-502389C6D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285586"/>
                <a:ext cx="10725422" cy="1594026"/>
              </a:xfrm>
              <a:prstGeom prst="rect">
                <a:avLst/>
              </a:prstGeom>
              <a:blipFill>
                <a:blip r:embed="rId5"/>
                <a:stretch>
                  <a:fillRect l="-1137" t="-3065" r="-114" b="-88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1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0229A773-DF10-4AFA-99F7-9186F9CC3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103678"/>
              </p:ext>
            </p:extLst>
          </p:nvPr>
        </p:nvGraphicFramePr>
        <p:xfrm>
          <a:off x="1028700" y="1052800"/>
          <a:ext cx="97632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05240" imgH="253800" progId="Equation.DSMT4">
                  <p:embed/>
                </p:oleObj>
              </mc:Choice>
              <mc:Fallback>
                <p:oleObj name="Equation" r:id="rId3" imgW="4305240" imgH="253800" progId="Equation.DSMT4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052800"/>
                        <a:ext cx="9763200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4BFB2C6-9AB4-456B-A369-FC9C17F7D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87669"/>
              </p:ext>
            </p:extLst>
          </p:nvPr>
        </p:nvGraphicFramePr>
        <p:xfrm>
          <a:off x="1083766" y="1844824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48040" imgH="444240" progId="Equation.3">
                  <p:embed/>
                </p:oleObj>
              </mc:Choice>
              <mc:Fallback>
                <p:oleObj name="Equation" r:id="rId5" imgW="3848040" imgH="444240" progId="Equation.3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766" y="1844824"/>
                        <a:ext cx="384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04AC063-C288-49AB-8F15-AA68C26E8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463163"/>
              </p:ext>
            </p:extLst>
          </p:nvPr>
        </p:nvGraphicFramePr>
        <p:xfrm>
          <a:off x="1731466" y="2594124"/>
          <a:ext cx="274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43200" imgH="558720" progId="Equation.3">
                  <p:embed/>
                </p:oleObj>
              </mc:Choice>
              <mc:Fallback>
                <p:oleObj name="Equation" r:id="rId7" imgW="2743200" imgH="55872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466" y="2594124"/>
                        <a:ext cx="274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2708FB12-555E-4F0F-93AC-FDFD01E12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83236"/>
              </p:ext>
            </p:extLst>
          </p:nvPr>
        </p:nvGraphicFramePr>
        <p:xfrm>
          <a:off x="4703266" y="2573487"/>
          <a:ext cx="283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31760" imgH="609480" progId="Equation.3">
                  <p:embed/>
                </p:oleObj>
              </mc:Choice>
              <mc:Fallback>
                <p:oleObj name="Equation" r:id="rId9" imgW="2831760" imgH="609480" progId="Equation.3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266" y="2573487"/>
                        <a:ext cx="2832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0B2973BF-D2CE-4DC5-A788-7A387D8CF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893536"/>
              </p:ext>
            </p:extLst>
          </p:nvPr>
        </p:nvGraphicFramePr>
        <p:xfrm>
          <a:off x="1136154" y="3473599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48040" imgH="444240" progId="Equation.3">
                  <p:embed/>
                </p:oleObj>
              </mc:Choice>
              <mc:Fallback>
                <p:oleObj name="Equation" r:id="rId11" imgW="3848040" imgH="444240" progId="Equation.3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154" y="3473599"/>
                        <a:ext cx="384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9125BE36-6CE2-47B2-98C2-DA1F5FAC5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86966"/>
              </p:ext>
            </p:extLst>
          </p:nvPr>
        </p:nvGraphicFramePr>
        <p:xfrm>
          <a:off x="2112466" y="4235599"/>
          <a:ext cx="196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68480" imgH="558720" progId="Equation.3">
                  <p:embed/>
                </p:oleObj>
              </mc:Choice>
              <mc:Fallback>
                <p:oleObj name="Equation" r:id="rId13" imgW="1968480" imgH="558720" progId="Equation.3">
                  <p:embed/>
                  <p:pic>
                    <p:nvPicPr>
                      <p:cNvPr id="49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466" y="4235599"/>
                        <a:ext cx="1968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C673A507-A3A2-463C-AB92-5F21E9A24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00475"/>
              </p:ext>
            </p:extLst>
          </p:nvPr>
        </p:nvGraphicFramePr>
        <p:xfrm>
          <a:off x="4550866" y="4194324"/>
          <a:ext cx="208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82600" imgH="609480" progId="Equation.3">
                  <p:embed/>
                </p:oleObj>
              </mc:Choice>
              <mc:Fallback>
                <p:oleObj name="Equation" r:id="rId15" imgW="2082600" imgH="609480" progId="Equation.3">
                  <p:embed/>
                  <p:pic>
                    <p:nvPicPr>
                      <p:cNvPr id="49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866" y="4194324"/>
                        <a:ext cx="208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9228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819ACC37-9E6F-4F7C-8E73-232ED8C25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86" y="81486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最大似然估计的性质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5AB71B7-1D96-4965-9A53-7F24226A1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160546"/>
              </p:ext>
            </p:extLst>
          </p:nvPr>
        </p:nvGraphicFramePr>
        <p:xfrm>
          <a:off x="977073" y="1406084"/>
          <a:ext cx="10374717" cy="17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06760" imgH="749160" progId="Equation.DSMT4">
                  <p:embed/>
                </p:oleObj>
              </mc:Choice>
              <mc:Fallback>
                <p:oleObj name="Equation" r:id="rId3" imgW="4406760" imgH="749160" progId="Equation.DSMT4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073" y="1406084"/>
                        <a:ext cx="10374717" cy="17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>
            <a:extLst>
              <a:ext uri="{FF2B5EF4-FFF2-40B4-BE49-F238E27FC236}">
                <a16:creationId xmlns:a16="http://schemas.microsoft.com/office/drawing/2014/main" id="{365ED82D-904A-4E4D-8888-8C779267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58" y="3259026"/>
            <a:ext cx="101512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此性质可以推广到总体分布中含有多个未知参数的情况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F78F3E8A-AEF8-462C-A105-F8F3E9893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67" y="402824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如例</a:t>
            </a:r>
            <a:r>
              <a:rPr kumimoji="1" lang="en-US" altLang="zh-CN" sz="2800" b="1" dirty="0">
                <a:latin typeface="Times New Roman" pitchFamily="18" charset="0"/>
              </a:rPr>
              <a:t>7</a:t>
            </a:r>
            <a:r>
              <a:rPr kumimoji="1" lang="zh-CN" altLang="en-US" sz="2800" b="1" dirty="0">
                <a:latin typeface="Times New Roman" pitchFamily="18" charset="0"/>
              </a:rPr>
              <a:t>中,</a:t>
            </a:r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F3905B9E-8383-483F-85FC-5DCF45509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3745"/>
              </p:ext>
            </p:extLst>
          </p:nvPr>
        </p:nvGraphicFramePr>
        <p:xfrm>
          <a:off x="2180173" y="4063166"/>
          <a:ext cx="417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78160" imgH="469800" progId="Equation.3">
                  <p:embed/>
                </p:oleObj>
              </mc:Choice>
              <mc:Fallback>
                <p:oleObj name="Equation" r:id="rId5" imgW="4178160" imgH="469800" progId="Equation.3">
                  <p:embed/>
                  <p:pic>
                    <p:nvPicPr>
                      <p:cNvPr id="501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173" y="4063166"/>
                        <a:ext cx="417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52A2A719-29D8-4F7E-80B8-0B4D94536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64915"/>
              </p:ext>
            </p:extLst>
          </p:nvPr>
        </p:nvGraphicFramePr>
        <p:xfrm>
          <a:off x="6208010" y="3880150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31760" imgH="838080" progId="Equation.3">
                  <p:embed/>
                </p:oleObj>
              </mc:Choice>
              <mc:Fallback>
                <p:oleObj name="Equation" r:id="rId7" imgW="2831760" imgH="838080" progId="Equation.3">
                  <p:embed/>
                  <p:pic>
                    <p:nvPicPr>
                      <p:cNvPr id="501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010" y="3880150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10E37CB3-84C0-442A-BBD4-B608227C4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701992"/>
              </p:ext>
            </p:extLst>
          </p:nvPr>
        </p:nvGraphicFramePr>
        <p:xfrm>
          <a:off x="950086" y="4779722"/>
          <a:ext cx="779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797600" imgH="507960" progId="Equation.3">
                  <p:embed/>
                </p:oleObj>
              </mc:Choice>
              <mc:Fallback>
                <p:oleObj name="Equation" r:id="rId9" imgW="7797600" imgH="507960" progId="Equation.3">
                  <p:embed/>
                  <p:pic>
                    <p:nvPicPr>
                      <p:cNvPr id="50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86" y="4779722"/>
                        <a:ext cx="779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>
            <a:extLst>
              <a:ext uri="{FF2B5EF4-FFF2-40B4-BE49-F238E27FC236}">
                <a16:creationId xmlns:a16="http://schemas.microsoft.com/office/drawing/2014/main" id="{C4D35858-41E0-46E2-B7AF-7FE918B4D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34862"/>
              </p:ext>
            </p:extLst>
          </p:nvPr>
        </p:nvGraphicFramePr>
        <p:xfrm>
          <a:off x="952914" y="5642002"/>
          <a:ext cx="542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22680" imgH="444240" progId="Equation.3">
                  <p:embed/>
                </p:oleObj>
              </mc:Choice>
              <mc:Fallback>
                <p:oleObj name="Equation" r:id="rId11" imgW="5422680" imgH="444240" progId="Equation.3">
                  <p:embed/>
                  <p:pic>
                    <p:nvPicPr>
                      <p:cNvPr id="501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914" y="5642002"/>
                        <a:ext cx="542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>
            <a:extLst>
              <a:ext uri="{FF2B5EF4-FFF2-40B4-BE49-F238E27FC236}">
                <a16:creationId xmlns:a16="http://schemas.microsoft.com/office/drawing/2014/main" id="{5950639A-9239-4B02-9AFE-5046A9CCC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40433"/>
              </p:ext>
            </p:extLst>
          </p:nvPr>
        </p:nvGraphicFramePr>
        <p:xfrm>
          <a:off x="6231798" y="5433020"/>
          <a:ext cx="3949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49560" imgH="876240" progId="Equation.3">
                  <p:embed/>
                </p:oleObj>
              </mc:Choice>
              <mc:Fallback>
                <p:oleObj name="Equation" r:id="rId13" imgW="3949560" imgH="876240" progId="Equation.3">
                  <p:embed/>
                  <p:pic>
                    <p:nvPicPr>
                      <p:cNvPr id="501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798" y="5433020"/>
                        <a:ext cx="3949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2F6D876-07FF-4636-8749-D75029C004A7}"/>
                  </a:ext>
                </a:extLst>
              </p:cNvPr>
              <p:cNvSpPr txBox="1"/>
              <p:nvPr/>
            </p:nvSpPr>
            <p:spPr>
              <a:xfrm>
                <a:off x="10475818" y="1508536"/>
                <a:ext cx="323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𝓤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2F6D876-07FF-4636-8749-D75029C00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818" y="1508536"/>
                <a:ext cx="323807" cy="369332"/>
              </a:xfrm>
              <a:prstGeom prst="rect">
                <a:avLst/>
              </a:prstGeom>
              <a:blipFill>
                <a:blip r:embed="rId16"/>
                <a:stretch>
                  <a:fillRect l="-20370" r="-2037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911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D12446-7171-4DEB-A00B-1DF2E9C79E53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836712"/>
            <a:ext cx="6850063" cy="685800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三、小结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D9FE2F5-CC33-44FD-9041-D60838AD7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013867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两种求点估计的方法</a:t>
            </a:r>
            <a:r>
              <a:rPr kumimoji="1" lang="zh-CN" altLang="en-US" sz="2800" b="1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A18F314-25A9-4757-9031-4B4BA2A26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09713"/>
              </p:ext>
            </p:extLst>
          </p:nvPr>
        </p:nvGraphicFramePr>
        <p:xfrm>
          <a:off x="4343400" y="1826542"/>
          <a:ext cx="38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880" imgH="965160" progId="Equation.3">
                  <p:embed/>
                </p:oleObj>
              </mc:Choice>
              <mc:Fallback>
                <p:oleObj name="Equation" r:id="rId3" imgW="380880" imgH="96516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6542"/>
                        <a:ext cx="381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F44A554-F6B4-410E-8FA7-7783F0AEF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29705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矩估计法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62E4175-1865-47EB-8ABE-4C0F95E8E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2274217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最大似然估计法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8CF91B6C-9B24-431E-8DF0-3382DF97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22" y="2887464"/>
            <a:ext cx="10653414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在统计问题中往往先使用最大似然估计法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在最大似然估计法使用不方便时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再用矩估计法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D60445DF-C0C6-4A39-BB24-E1B4B5EF5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42549"/>
              </p:ext>
            </p:extLst>
          </p:nvPr>
        </p:nvGraphicFramePr>
        <p:xfrm>
          <a:off x="914400" y="4061296"/>
          <a:ext cx="75057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505640" imgH="2031840" progId="Equation.3">
                  <p:embed/>
                </p:oleObj>
              </mc:Choice>
              <mc:Fallback>
                <p:oleObj name="Equation" r:id="rId5" imgW="7505640" imgH="2031840" progId="Equation.3">
                  <p:embed/>
                  <p:pic>
                    <p:nvPicPr>
                      <p:cNvPr id="52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61296"/>
                        <a:ext cx="75057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4042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BD639F-0C24-4913-872A-9C2A72A46A96}"/>
              </a:ext>
            </a:extLst>
          </p:cNvPr>
          <p:cNvSpPr txBox="1">
            <a:spLocks noChangeArrowheads="1"/>
          </p:cNvSpPr>
          <p:nvPr/>
        </p:nvSpPr>
        <p:spPr>
          <a:xfrm>
            <a:off x="1621532" y="1259835"/>
            <a:ext cx="7543800" cy="685800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费舍尔资料</a:t>
            </a:r>
          </a:p>
        </p:txBody>
      </p:sp>
      <p:pic>
        <p:nvPicPr>
          <p:cNvPr id="7" name="Picture 3" descr="Fisher_3">
            <a:extLst>
              <a:ext uri="{FF2B5EF4-FFF2-40B4-BE49-F238E27FC236}">
                <a16:creationId xmlns:a16="http://schemas.microsoft.com/office/drawing/2014/main" id="{BC64E459-3061-4781-88EE-37CC40B3B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32" y="2535460"/>
            <a:ext cx="2570162" cy="3125788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B6E34040-70B1-481F-AC16-2B752B80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74" y="2910665"/>
            <a:ext cx="449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Ronald Aylmer Fisher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CD33883-4801-4C1E-8F0E-605329934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74" y="3789141"/>
            <a:ext cx="65078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Born:</a:t>
            </a:r>
            <a:r>
              <a:rPr kumimoji="1" lang="en-US" altLang="zh-CN" sz="2800" b="1" dirty="0">
                <a:solidFill>
                  <a:srgbClr val="008000"/>
                </a:solidFill>
                <a:latin typeface="Times New Roman" pitchFamily="18" charset="0"/>
              </a:rPr>
              <a:t> 17 Feb.  1890 in London, England</a:t>
            </a:r>
            <a:br>
              <a:rPr kumimoji="1" lang="en-US" altLang="zh-CN" sz="2800" b="1" dirty="0">
                <a:solidFill>
                  <a:srgbClr val="008000"/>
                </a:solidFill>
                <a:latin typeface="Times New Roman" pitchFamily="18" charset="0"/>
              </a:rPr>
            </a:br>
            <a:r>
              <a:rPr kumimoji="1" lang="en-US" altLang="zh-CN" sz="2800" b="1" dirty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</a:rPr>
              <a:t>Died:</a:t>
            </a:r>
            <a:r>
              <a:rPr kumimoji="1"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29 Jul.  1962 in Adelaide, Australia</a:t>
            </a:r>
            <a:endParaRPr kumimoji="1" lang="en-US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67401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1031">
            <a:extLst>
              <a:ext uri="{FF2B5EF4-FFF2-40B4-BE49-F238E27FC236}">
                <a16:creationId xmlns:a16="http://schemas.microsoft.com/office/drawing/2014/main" id="{1A7CC4B3-7767-4DFE-A283-FE1EC42A3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932606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7" name="Object 1032">
            <a:extLst>
              <a:ext uri="{FF2B5EF4-FFF2-40B4-BE49-F238E27FC236}">
                <a16:creationId xmlns:a16="http://schemas.microsoft.com/office/drawing/2014/main" id="{3A4A877F-0C0B-4D96-93CB-01416DC06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82929"/>
              </p:ext>
            </p:extLst>
          </p:nvPr>
        </p:nvGraphicFramePr>
        <p:xfrm>
          <a:off x="1752600" y="1010394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431640" progId="Equation.3">
                  <p:embed/>
                </p:oleObj>
              </mc:Choice>
              <mc:Fallback>
                <p:oleObj name="Equation" r:id="rId3" imgW="2209680" imgH="431640" progId="Equation.3">
                  <p:embed/>
                  <p:pic>
                    <p:nvPicPr>
                      <p:cNvPr id="21512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10394"/>
                        <a:ext cx="220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3">
            <a:extLst>
              <a:ext uri="{FF2B5EF4-FFF2-40B4-BE49-F238E27FC236}">
                <a16:creationId xmlns:a16="http://schemas.microsoft.com/office/drawing/2014/main" id="{05EF36AE-E310-45C2-9ABF-EA5A1283C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591820"/>
              </p:ext>
            </p:extLst>
          </p:nvPr>
        </p:nvGraphicFramePr>
        <p:xfrm>
          <a:off x="4610100" y="1031031"/>
          <a:ext cx="240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120" imgH="431640" progId="Equation.3">
                  <p:embed/>
                </p:oleObj>
              </mc:Choice>
              <mc:Fallback>
                <p:oleObj name="Equation" r:id="rId5" imgW="2400120" imgH="431640" progId="Equation.3">
                  <p:embed/>
                  <p:pic>
                    <p:nvPicPr>
                      <p:cNvPr id="21513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031031"/>
                        <a:ext cx="240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34">
            <a:extLst>
              <a:ext uri="{FF2B5EF4-FFF2-40B4-BE49-F238E27FC236}">
                <a16:creationId xmlns:a16="http://schemas.microsoft.com/office/drawing/2014/main" id="{FDBF1DCD-72A1-4860-8522-B2B826452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4063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用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样本均值</a:t>
            </a:r>
            <a:r>
              <a:rPr kumimoji="1" lang="zh-CN" altLang="en-US" sz="2800" b="1" dirty="0">
                <a:latin typeface="Times New Roman" pitchFamily="18" charset="0"/>
              </a:rPr>
              <a:t>来估计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总体的均值 </a:t>
            </a:r>
            <a:r>
              <a:rPr kumimoji="1" lang="en-US" altLang="zh-CN" sz="2800" b="1" i="1" dirty="0">
                <a:latin typeface="Times New Roman" pitchFamily="18" charset="0"/>
              </a:rPr>
              <a:t>E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).</a:t>
            </a:r>
          </a:p>
        </p:txBody>
      </p:sp>
      <p:graphicFrame>
        <p:nvGraphicFramePr>
          <p:cNvPr id="10" name="Object 1035">
            <a:extLst>
              <a:ext uri="{FF2B5EF4-FFF2-40B4-BE49-F238E27FC236}">
                <a16:creationId xmlns:a16="http://schemas.microsoft.com/office/drawing/2014/main" id="{A5B1EF4A-E3EF-4E41-A0E3-EFF6338F0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68948"/>
              </p:ext>
            </p:extLst>
          </p:nvPr>
        </p:nvGraphicFramePr>
        <p:xfrm>
          <a:off x="914400" y="2159744"/>
          <a:ext cx="1600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1904760" progId="Equation.3">
                  <p:embed/>
                </p:oleObj>
              </mc:Choice>
              <mc:Fallback>
                <p:oleObj name="Equation" r:id="rId7" imgW="1600200" imgH="1904760" progId="Equation.3">
                  <p:embed/>
                  <p:pic>
                    <p:nvPicPr>
                      <p:cNvPr id="21515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59744"/>
                        <a:ext cx="1600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6">
            <a:extLst>
              <a:ext uri="{FF2B5EF4-FFF2-40B4-BE49-F238E27FC236}">
                <a16:creationId xmlns:a16="http://schemas.microsoft.com/office/drawing/2014/main" id="{4A08B191-C592-4CCF-AE3C-B54BF20D1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530510"/>
              </p:ext>
            </p:extLst>
          </p:nvPr>
        </p:nvGraphicFramePr>
        <p:xfrm>
          <a:off x="2590800" y="2680244"/>
          <a:ext cx="790312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68680" imgH="406080" progId="Equation.DSMT4">
                  <p:embed/>
                </p:oleObj>
              </mc:Choice>
              <mc:Fallback>
                <p:oleObj name="Equation" r:id="rId9" imgW="3568680" imgH="406080" progId="Equation.DSMT4">
                  <p:embed/>
                  <p:pic>
                    <p:nvPicPr>
                      <p:cNvPr id="21516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80244"/>
                        <a:ext cx="7903125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7">
            <a:extLst>
              <a:ext uri="{FF2B5EF4-FFF2-40B4-BE49-F238E27FC236}">
                <a16:creationId xmlns:a16="http://schemas.microsoft.com/office/drawing/2014/main" id="{AAEE11C5-1996-4FFD-8A67-EEFBFFA92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23578"/>
              </p:ext>
            </p:extLst>
          </p:nvPr>
        </p:nvGraphicFramePr>
        <p:xfrm>
          <a:off x="10461267" y="2953494"/>
          <a:ext cx="1036800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15920" imgH="317160" progId="Equation.3">
                  <p:embed/>
                </p:oleObj>
              </mc:Choice>
              <mc:Fallback>
                <p:oleObj name="Equation" r:id="rId11" imgW="1015920" imgH="317160" progId="Equation.3">
                  <p:embed/>
                  <p:pic>
                    <p:nvPicPr>
                      <p:cNvPr id="21517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267" y="2953494"/>
                        <a:ext cx="1036800" cy="3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8">
            <a:extLst>
              <a:ext uri="{FF2B5EF4-FFF2-40B4-BE49-F238E27FC236}">
                <a16:creationId xmlns:a16="http://schemas.microsoft.com/office/drawing/2014/main" id="{9F59E3DF-6C5A-40E3-9403-733C15C05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21456"/>
              </p:ext>
            </p:extLst>
          </p:nvPr>
        </p:nvGraphicFramePr>
        <p:xfrm>
          <a:off x="914400" y="4293344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760" imgH="431640" progId="Equation.3">
                  <p:embed/>
                </p:oleObj>
              </mc:Choice>
              <mc:Fallback>
                <p:oleObj name="Equation" r:id="rId13" imgW="4190760" imgH="431640" progId="Equation.3">
                  <p:embed/>
                  <p:pic>
                    <p:nvPicPr>
                      <p:cNvPr id="21518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93344"/>
                        <a:ext cx="419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6185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1032">
            <a:extLst>
              <a:ext uri="{FF2B5EF4-FFF2-40B4-BE49-F238E27FC236}">
                <a16:creationId xmlns:a16="http://schemas.microsoft.com/office/drawing/2014/main" id="{A934ED66-6579-47FA-9156-BFAAE21E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20638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点估计问题的一般提法</a:t>
            </a:r>
          </a:p>
        </p:txBody>
      </p:sp>
      <p:graphicFrame>
        <p:nvGraphicFramePr>
          <p:cNvPr id="7" name="Object 1033">
            <a:extLst>
              <a:ext uri="{FF2B5EF4-FFF2-40B4-BE49-F238E27FC236}">
                <a16:creationId xmlns:a16="http://schemas.microsoft.com/office/drawing/2014/main" id="{F923C9AE-A4C5-4E7C-97CF-F78CB9825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228266"/>
              </p:ext>
            </p:extLst>
          </p:nvPr>
        </p:nvGraphicFramePr>
        <p:xfrm>
          <a:off x="838622" y="1557238"/>
          <a:ext cx="11181408" cy="12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92280" imgH="469800" progId="Equation.DSMT4">
                  <p:embed/>
                </p:oleObj>
              </mc:Choice>
              <mc:Fallback>
                <p:oleObj name="Equation" r:id="rId3" imgW="4292280" imgH="469800" progId="Equation.DSMT4">
                  <p:embed/>
                  <p:pic>
                    <p:nvPicPr>
                      <p:cNvPr id="23561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22" y="1557238"/>
                        <a:ext cx="11181408" cy="12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5">
            <a:extLst>
              <a:ext uri="{FF2B5EF4-FFF2-40B4-BE49-F238E27FC236}">
                <a16:creationId xmlns:a16="http://schemas.microsoft.com/office/drawing/2014/main" id="{30011A1D-C423-49FB-8162-3BD40D865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602449"/>
              </p:ext>
            </p:extLst>
          </p:nvPr>
        </p:nvGraphicFramePr>
        <p:xfrm>
          <a:off x="895012" y="2879772"/>
          <a:ext cx="10813704" cy="13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16320" imgH="533160" progId="Equation.DSMT4">
                  <p:embed/>
                </p:oleObj>
              </mc:Choice>
              <mc:Fallback>
                <p:oleObj name="Equation" r:id="rId5" imgW="4216320" imgH="533160" progId="Equation.DSMT4">
                  <p:embed/>
                  <p:pic>
                    <p:nvPicPr>
                      <p:cNvPr id="23563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012" y="2879772"/>
                        <a:ext cx="10813704" cy="13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37">
            <a:extLst>
              <a:ext uri="{FF2B5EF4-FFF2-40B4-BE49-F238E27FC236}">
                <a16:creationId xmlns:a16="http://schemas.microsoft.com/office/drawing/2014/main" id="{63719C8D-0D44-406E-96D5-0B7260E3E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45029"/>
              </p:ext>
            </p:extLst>
          </p:nvPr>
        </p:nvGraphicFramePr>
        <p:xfrm>
          <a:off x="2326978" y="4421287"/>
          <a:ext cx="500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003640" imgH="482400" progId="Equation.3">
                  <p:embed/>
                </p:oleObj>
              </mc:Choice>
              <mc:Fallback>
                <p:oleObj name="Equation" r:id="rId7" imgW="5003640" imgH="482400" progId="Equation.3">
                  <p:embed/>
                  <p:pic>
                    <p:nvPicPr>
                      <p:cNvPr id="23565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978" y="4421287"/>
                        <a:ext cx="500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8">
            <a:extLst>
              <a:ext uri="{FF2B5EF4-FFF2-40B4-BE49-F238E27FC236}">
                <a16:creationId xmlns:a16="http://schemas.microsoft.com/office/drawing/2014/main" id="{A355E263-65AB-4BC4-AE88-2656FC8E7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73557"/>
              </p:ext>
            </p:extLst>
          </p:nvPr>
        </p:nvGraphicFramePr>
        <p:xfrm>
          <a:off x="2350790" y="5059462"/>
          <a:ext cx="474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49480" imgH="482400" progId="Equation.3">
                  <p:embed/>
                </p:oleObj>
              </mc:Choice>
              <mc:Fallback>
                <p:oleObj name="Equation" r:id="rId9" imgW="4749480" imgH="482400" progId="Equation.3">
                  <p:embed/>
                  <p:pic>
                    <p:nvPicPr>
                      <p:cNvPr id="23566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790" y="5059462"/>
                        <a:ext cx="474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9">
            <a:extLst>
              <a:ext uri="{FF2B5EF4-FFF2-40B4-BE49-F238E27FC236}">
                <a16:creationId xmlns:a16="http://schemas.microsoft.com/office/drawing/2014/main" id="{23AAC46C-806A-4930-AA53-6AD7D2A2E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48247"/>
              </p:ext>
            </p:extLst>
          </p:nvPr>
        </p:nvGraphicFramePr>
        <p:xfrm>
          <a:off x="7152978" y="4532412"/>
          <a:ext cx="195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55520" imgH="977760" progId="Equation.DSMT4">
                  <p:embed/>
                </p:oleObj>
              </mc:Choice>
              <mc:Fallback>
                <p:oleObj name="Equation" r:id="rId11" imgW="1955520" imgH="977760" progId="Equation.DSMT4">
                  <p:embed/>
                  <p:pic>
                    <p:nvPicPr>
                      <p:cNvPr id="23567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978" y="4532412"/>
                        <a:ext cx="1955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6587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841B48-A9A2-4211-A4C9-1B3364AFEC5A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906090"/>
            <a:ext cx="6986588" cy="685800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二、估计量的求法</a:t>
            </a:r>
            <a:endParaRPr lang="zh-CN" altLang="en-US" dirty="0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464EC97-BBB9-4CD4-A020-A339ABD17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1897360"/>
            <a:ext cx="10980593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      由于估计量是样本的函数, 是随机变量, 故对不同的样本值, 得到的参数值往往不同, 如何求估计量是关键问题.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66501632-FE15-4D2C-8AA0-7D1F398C1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886" y="3356992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常用构造估计量的方法: </a:t>
            </a:r>
            <a:r>
              <a:rPr kumimoji="1" lang="zh-CN" altLang="en-US" sz="2800" b="1">
                <a:latin typeface="Times New Roman" pitchFamily="18" charset="0"/>
                <a:sym typeface="Wingdings" pitchFamily="2" charset="2"/>
              </a:rPr>
              <a:t>(两种)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0B990D8E-4EE1-470B-9A2D-B8E75AE87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449" y="4007867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矩估计法和最大似然估计法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5265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C4E93BC2-723F-46FF-A2CF-F544171AE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836712"/>
            <a:ext cx="4835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33CC"/>
                </a:solidFill>
                <a:latin typeface="Times New Roman" pitchFamily="18" charset="0"/>
              </a:rPr>
              <a:t>1.</a:t>
            </a:r>
            <a:r>
              <a:rPr kumimoji="1" lang="zh-CN" altLang="en-US" sz="3200" b="1" dirty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矩估计法</a:t>
            </a:r>
          </a:p>
        </p:txBody>
      </p:sp>
      <p:graphicFrame>
        <p:nvGraphicFramePr>
          <p:cNvPr id="7" name="Object 21">
            <a:extLst>
              <a:ext uri="{FF2B5EF4-FFF2-40B4-BE49-F238E27FC236}">
                <a16:creationId xmlns:a16="http://schemas.microsoft.com/office/drawing/2014/main" id="{C97A0C0B-7F91-497F-8AE9-977DD0231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008338"/>
              </p:ext>
            </p:extLst>
          </p:nvPr>
        </p:nvGraphicFramePr>
        <p:xfrm>
          <a:off x="935417" y="1412776"/>
          <a:ext cx="10488381" cy="17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94160" imgH="723600" progId="Equation.DSMT4">
                  <p:embed/>
                </p:oleObj>
              </mc:Choice>
              <mc:Fallback>
                <p:oleObj name="Equation" r:id="rId3" imgW="4394160" imgH="723600" progId="Equation.DSMT4">
                  <p:embed/>
                  <p:pic>
                    <p:nvPicPr>
                      <p:cNvPr id="92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417" y="1412776"/>
                        <a:ext cx="10488381" cy="172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">
            <a:extLst>
              <a:ext uri="{FF2B5EF4-FFF2-40B4-BE49-F238E27FC236}">
                <a16:creationId xmlns:a16="http://schemas.microsoft.com/office/drawing/2014/main" id="{EBA283D2-415F-4A84-BCE9-1C2D4A474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262010"/>
              </p:ext>
            </p:extLst>
          </p:nvPr>
        </p:nvGraphicFramePr>
        <p:xfrm>
          <a:off x="947473" y="3404642"/>
          <a:ext cx="547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73440" imgH="444240" progId="Equation.3">
                  <p:embed/>
                </p:oleObj>
              </mc:Choice>
              <mc:Fallback>
                <p:oleObj name="Equation" r:id="rId5" imgW="5473440" imgH="444240" progId="Equation.3">
                  <p:embed/>
                  <p:pic>
                    <p:nvPicPr>
                      <p:cNvPr id="92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473" y="3404642"/>
                        <a:ext cx="547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>
            <a:extLst>
              <a:ext uri="{FF2B5EF4-FFF2-40B4-BE49-F238E27FC236}">
                <a16:creationId xmlns:a16="http://schemas.microsoft.com/office/drawing/2014/main" id="{51ECD7F1-C483-4251-A018-C2F9796A8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034107"/>
              </p:ext>
            </p:extLst>
          </p:nvPr>
        </p:nvGraphicFramePr>
        <p:xfrm>
          <a:off x="6247465" y="3378788"/>
          <a:ext cx="467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73520" imgH="444240" progId="Equation.3">
                  <p:embed/>
                </p:oleObj>
              </mc:Choice>
              <mc:Fallback>
                <p:oleObj name="Equation" r:id="rId7" imgW="4673520" imgH="444240" progId="Equation.3">
                  <p:embed/>
                  <p:pic>
                    <p:nvPicPr>
                      <p:cNvPr id="9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465" y="3378788"/>
                        <a:ext cx="467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9">
            <a:extLst>
              <a:ext uri="{FF2B5EF4-FFF2-40B4-BE49-F238E27FC236}">
                <a16:creationId xmlns:a16="http://schemas.microsoft.com/office/drawing/2014/main" id="{7C8E4D5F-75B1-48B7-BC42-574573FBC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530942"/>
              </p:ext>
            </p:extLst>
          </p:nvPr>
        </p:nvGraphicFramePr>
        <p:xfrm>
          <a:off x="897474" y="4017856"/>
          <a:ext cx="490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02120" imgH="457200" progId="Equation.DSMT4">
                  <p:embed/>
                </p:oleObj>
              </mc:Choice>
              <mc:Fallback>
                <p:oleObj name="Equation" r:id="rId9" imgW="4902120" imgH="457200" progId="Equation.DSMT4">
                  <p:embed/>
                  <p:pic>
                    <p:nvPicPr>
                      <p:cNvPr id="924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474" y="4017856"/>
                        <a:ext cx="490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>
            <a:extLst>
              <a:ext uri="{FF2B5EF4-FFF2-40B4-BE49-F238E27FC236}">
                <a16:creationId xmlns:a16="http://schemas.microsoft.com/office/drawing/2014/main" id="{EA70FC84-42E4-4C5E-8FAE-4B4C04019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82013"/>
              </p:ext>
            </p:extLst>
          </p:nvPr>
        </p:nvGraphicFramePr>
        <p:xfrm>
          <a:off x="1055166" y="4522276"/>
          <a:ext cx="577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778360" imgH="698400" progId="Equation.3">
                  <p:embed/>
                </p:oleObj>
              </mc:Choice>
              <mc:Fallback>
                <p:oleObj name="Equation" r:id="rId11" imgW="5778360" imgH="698400" progId="Equation.3">
                  <p:embed/>
                  <p:pic>
                    <p:nvPicPr>
                      <p:cNvPr id="184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66" y="4522276"/>
                        <a:ext cx="5778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4">
            <a:extLst>
              <a:ext uri="{FF2B5EF4-FFF2-40B4-BE49-F238E27FC236}">
                <a16:creationId xmlns:a16="http://schemas.microsoft.com/office/drawing/2014/main" id="{C9BE3328-6EF4-4DBD-B706-3E5F4B6C1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329" y="4625463"/>
            <a:ext cx="2281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zh-CN" altLang="en-US" sz="2800" b="1" dirty="0">
                <a:latin typeface="Times New Roman" pitchFamily="18" charset="0"/>
              </a:rPr>
              <a:t>为连续型)</a:t>
            </a:r>
          </a:p>
        </p:txBody>
      </p:sp>
      <p:graphicFrame>
        <p:nvGraphicFramePr>
          <p:cNvPr id="13" name="Object 25">
            <a:extLst>
              <a:ext uri="{FF2B5EF4-FFF2-40B4-BE49-F238E27FC236}">
                <a16:creationId xmlns:a16="http://schemas.microsoft.com/office/drawing/2014/main" id="{1AE9A8A8-97F2-4303-B3F8-513DFF465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129204"/>
              </p:ext>
            </p:extLst>
          </p:nvPr>
        </p:nvGraphicFramePr>
        <p:xfrm>
          <a:off x="1067866" y="5406057"/>
          <a:ext cx="5930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930640" imgH="787320" progId="Equation.3">
                  <p:embed/>
                </p:oleObj>
              </mc:Choice>
              <mc:Fallback>
                <p:oleObj name="Equation" r:id="rId13" imgW="5930640" imgH="787320" progId="Equation.3">
                  <p:embed/>
                  <p:pic>
                    <p:nvPicPr>
                      <p:cNvPr id="184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866" y="5406057"/>
                        <a:ext cx="5930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6">
            <a:extLst>
              <a:ext uri="{FF2B5EF4-FFF2-40B4-BE49-F238E27FC236}">
                <a16:creationId xmlns:a16="http://schemas.microsoft.com/office/drawing/2014/main" id="{2502630D-E6EF-4C23-83F8-AF3565C53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329" y="5380885"/>
            <a:ext cx="2281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zh-CN" altLang="en-US" sz="2800" b="1">
                <a:latin typeface="Times New Roman" pitchFamily="18" charset="0"/>
              </a:rPr>
              <a:t>为离散型)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1E92DA3-D90B-4353-AF1E-3AE747C75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430693"/>
              </p:ext>
            </p:extLst>
          </p:nvPr>
        </p:nvGraphicFramePr>
        <p:xfrm>
          <a:off x="1043299" y="6243890"/>
          <a:ext cx="67278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728542" imgH="444976" progId="Equation.DSMT4">
                  <p:embed/>
                </p:oleObj>
              </mc:Choice>
              <mc:Fallback>
                <p:oleObj name="Equation" r:id="rId15" imgW="6728542" imgH="4449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3299" y="6243890"/>
                        <a:ext cx="67278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7367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180FF1-E3BD-4B60-A4C9-802E41D8E942}"/>
              </a:ext>
            </a:extLst>
          </p:cNvPr>
          <p:cNvSpPr/>
          <p:nvPr/>
        </p:nvSpPr>
        <p:spPr>
          <a:xfrm>
            <a:off x="694606" y="715717"/>
            <a:ext cx="10999065" cy="99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" name="Object 28">
            <a:extLst>
              <a:ext uri="{FF2B5EF4-FFF2-40B4-BE49-F238E27FC236}">
                <a16:creationId xmlns:a16="http://schemas.microsoft.com/office/drawing/2014/main" id="{7BAB3080-0F3A-43E1-8354-FD1DC357D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716823"/>
              </p:ext>
            </p:extLst>
          </p:nvPr>
        </p:nvGraphicFramePr>
        <p:xfrm>
          <a:off x="655256" y="692696"/>
          <a:ext cx="10999066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11680" imgH="431640" progId="Equation.DSMT4">
                  <p:embed/>
                </p:oleObj>
              </mc:Choice>
              <mc:Fallback>
                <p:oleObj name="Equation" r:id="rId3" imgW="4711680" imgH="431640" progId="Equation.DSMT4">
                  <p:embed/>
                  <p:pic>
                    <p:nvPicPr>
                      <p:cNvPr id="184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56" y="692696"/>
                        <a:ext cx="10999066" cy="10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9">
            <a:extLst>
              <a:ext uri="{FF2B5EF4-FFF2-40B4-BE49-F238E27FC236}">
                <a16:creationId xmlns:a16="http://schemas.microsoft.com/office/drawing/2014/main" id="{C6DB0AF9-21DA-400D-82D2-7295B4912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637419"/>
              </p:ext>
            </p:extLst>
          </p:nvPr>
        </p:nvGraphicFramePr>
        <p:xfrm>
          <a:off x="655256" y="1832298"/>
          <a:ext cx="95129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38480" imgH="215640" progId="Equation.DSMT4">
                  <p:embed/>
                </p:oleObj>
              </mc:Choice>
              <mc:Fallback>
                <p:oleObj name="Equation" r:id="rId5" imgW="4038480" imgH="215640" progId="Equation.DSMT4">
                  <p:embed/>
                  <p:pic>
                    <p:nvPicPr>
                      <p:cNvPr id="184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56" y="1832298"/>
                        <a:ext cx="9512999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1">
            <a:extLst>
              <a:ext uri="{FF2B5EF4-FFF2-40B4-BE49-F238E27FC236}">
                <a16:creationId xmlns:a16="http://schemas.microsoft.com/office/drawing/2014/main" id="{23410EB3-E6A2-4728-8637-D9D9685C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5" y="234888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矩估计法的定义</a:t>
            </a:r>
          </a:p>
        </p:txBody>
      </p:sp>
      <p:sp>
        <p:nvSpPr>
          <p:cNvPr id="10" name="Text Box 32">
            <a:extLst>
              <a:ext uri="{FF2B5EF4-FFF2-40B4-BE49-F238E27FC236}">
                <a16:creationId xmlns:a16="http://schemas.microsoft.com/office/drawing/2014/main" id="{3EABE8AA-D686-4BA8-9456-EA185C0BB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4" y="2852936"/>
            <a:ext cx="108651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    用样本矩来估计总体矩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用样本矩的连续函数来估计总体矩的连续函数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这种估计法称为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矩估计法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1" name="Text Box 33">
            <a:extLst>
              <a:ext uri="{FF2B5EF4-FFF2-40B4-BE49-F238E27FC236}">
                <a16:creationId xmlns:a16="http://schemas.microsoft.com/office/drawing/2014/main" id="{613A8410-E4FE-405D-A92A-477699469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19" y="3844719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矩估计法的具体做法:</a:t>
            </a:r>
          </a:p>
        </p:txBody>
      </p:sp>
      <p:graphicFrame>
        <p:nvGraphicFramePr>
          <p:cNvPr id="12" name="Object 34">
            <a:extLst>
              <a:ext uri="{FF2B5EF4-FFF2-40B4-BE49-F238E27FC236}">
                <a16:creationId xmlns:a16="http://schemas.microsoft.com/office/drawing/2014/main" id="{0ABD1971-1142-42FC-9856-C10FF3D5C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555677"/>
              </p:ext>
            </p:extLst>
          </p:nvPr>
        </p:nvGraphicFramePr>
        <p:xfrm>
          <a:off x="4494294" y="3906632"/>
          <a:ext cx="388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86200" imgH="444240" progId="Equation.3">
                  <p:embed/>
                </p:oleObj>
              </mc:Choice>
              <mc:Fallback>
                <p:oleObj name="Equation" r:id="rId7" imgW="3886200" imgH="444240" progId="Equation.3">
                  <p:embed/>
                  <p:pic>
                    <p:nvPicPr>
                      <p:cNvPr id="1949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94" y="3906632"/>
                        <a:ext cx="388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7">
            <a:extLst>
              <a:ext uri="{FF2B5EF4-FFF2-40B4-BE49-F238E27FC236}">
                <a16:creationId xmlns:a16="http://schemas.microsoft.com/office/drawing/2014/main" id="{F604201C-5274-4BCB-8453-541F51937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665386"/>
              </p:ext>
            </p:extLst>
          </p:nvPr>
        </p:nvGraphicFramePr>
        <p:xfrm>
          <a:off x="811294" y="4476941"/>
          <a:ext cx="783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835760" imgH="444240" progId="Equation.3">
                  <p:embed/>
                </p:oleObj>
              </mc:Choice>
              <mc:Fallback>
                <p:oleObj name="Equation" r:id="rId9" imgW="7835760" imgH="444240" progId="Equation.3">
                  <p:embed/>
                  <p:pic>
                    <p:nvPicPr>
                      <p:cNvPr id="1949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94" y="4476941"/>
                        <a:ext cx="783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9">
            <a:extLst>
              <a:ext uri="{FF2B5EF4-FFF2-40B4-BE49-F238E27FC236}">
                <a16:creationId xmlns:a16="http://schemas.microsoft.com/office/drawing/2014/main" id="{9AFA770B-2C61-4461-A455-25865E859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073184"/>
              </p:ext>
            </p:extLst>
          </p:nvPr>
        </p:nvGraphicFramePr>
        <p:xfrm>
          <a:off x="8481370" y="4476462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93880" imgH="444240" progId="Equation.DSMT4">
                  <p:embed/>
                </p:oleObj>
              </mc:Choice>
              <mc:Fallback>
                <p:oleObj name="Equation" r:id="rId11" imgW="3593880" imgH="444240" progId="Equation.DSMT4">
                  <p:embed/>
                  <p:pic>
                    <p:nvPicPr>
                      <p:cNvPr id="1949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370" y="4476462"/>
                        <a:ext cx="359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0">
            <a:extLst>
              <a:ext uri="{FF2B5EF4-FFF2-40B4-BE49-F238E27FC236}">
                <a16:creationId xmlns:a16="http://schemas.microsoft.com/office/drawing/2014/main" id="{A702F9D8-D973-40E2-9432-F4854C5D5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572050"/>
              </p:ext>
            </p:extLst>
          </p:nvPr>
        </p:nvGraphicFramePr>
        <p:xfrm>
          <a:off x="854075" y="4933950"/>
          <a:ext cx="109394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84600" imgH="482400" progId="Equation.DSMT4">
                  <p:embed/>
                </p:oleObj>
              </mc:Choice>
              <mc:Fallback>
                <p:oleObj name="Equation" r:id="rId13" imgW="4584600" imgH="482400" progId="Equation.DSMT4">
                  <p:embed/>
                  <p:pic>
                    <p:nvPicPr>
                      <p:cNvPr id="1949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4933950"/>
                        <a:ext cx="109394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1">
            <a:extLst>
              <a:ext uri="{FF2B5EF4-FFF2-40B4-BE49-F238E27FC236}">
                <a16:creationId xmlns:a16="http://schemas.microsoft.com/office/drawing/2014/main" id="{A946423C-8FAA-4B18-B972-6784D4C6D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11" y="6116317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矩估计量的观察值称为矩估计值.</a:t>
            </a:r>
          </a:p>
        </p:txBody>
      </p:sp>
    </p:spTree>
    <p:extLst>
      <p:ext uri="{BB962C8B-B14F-4D97-AF65-F5344CB8AC3E}">
        <p14:creationId xmlns:p14="http://schemas.microsoft.com/office/powerpoint/2010/main" val="13530016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utoUpdateAnimBg="0"/>
      <p:bldP spid="11" grpId="0" autoUpdateAnimBg="0"/>
      <p:bldP spid="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参数的点估计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7">
            <a:extLst>
              <a:ext uri="{FF2B5EF4-FFF2-40B4-BE49-F238E27FC236}">
                <a16:creationId xmlns:a16="http://schemas.microsoft.com/office/drawing/2014/main" id="{BCE53807-ACB6-4AA8-819D-6520C98844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55091"/>
              </p:ext>
            </p:extLst>
          </p:nvPr>
        </p:nvGraphicFramePr>
        <p:xfrm>
          <a:off x="511240" y="948190"/>
          <a:ext cx="11354603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40280" imgH="469800" progId="Equation.DSMT4">
                  <p:embed/>
                </p:oleObj>
              </mc:Choice>
              <mc:Fallback>
                <p:oleObj name="Equation" r:id="rId3" imgW="4940280" imgH="469800" progId="Equation.DSMT4">
                  <p:embed/>
                  <p:pic>
                    <p:nvPicPr>
                      <p:cNvPr id="204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40" y="948190"/>
                        <a:ext cx="11354603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8">
            <a:extLst>
              <a:ext uri="{FF2B5EF4-FFF2-40B4-BE49-F238E27FC236}">
                <a16:creationId xmlns:a16="http://schemas.microsoft.com/office/drawing/2014/main" id="{5534C6CC-7B4E-40B5-954C-FE0629FA9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19" y="2241952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F5C86C7A-9A48-4EC6-B752-4C95ED3F52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782318"/>
              </p:ext>
            </p:extLst>
          </p:nvPr>
        </p:nvGraphicFramePr>
        <p:xfrm>
          <a:off x="1512044" y="2307719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720" imgH="431640" progId="Equation.3">
                  <p:embed/>
                </p:oleObj>
              </mc:Choice>
              <mc:Fallback>
                <p:oleObj name="Equation" r:id="rId5" imgW="2412720" imgH="431640" progId="Equation.3">
                  <p:embed/>
                  <p:pic>
                    <p:nvPicPr>
                      <p:cNvPr id="204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044" y="2307719"/>
                        <a:ext cx="241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>
            <a:extLst>
              <a:ext uri="{FF2B5EF4-FFF2-40B4-BE49-F238E27FC236}">
                <a16:creationId xmlns:a16="http://schemas.microsoft.com/office/drawing/2014/main" id="{621532DB-D184-4C90-82CE-4BCD9B547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722050"/>
              </p:ext>
            </p:extLst>
          </p:nvPr>
        </p:nvGraphicFramePr>
        <p:xfrm>
          <a:off x="3931394" y="2085469"/>
          <a:ext cx="67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838080" progId="Equation.3">
                  <p:embed/>
                </p:oleObj>
              </mc:Choice>
              <mc:Fallback>
                <p:oleObj name="Equation" r:id="rId7" imgW="672840" imgH="838080" progId="Equation.3">
                  <p:embed/>
                  <p:pic>
                    <p:nvPicPr>
                      <p:cNvPr id="205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394" y="2085469"/>
                        <a:ext cx="673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1">
            <a:extLst>
              <a:ext uri="{FF2B5EF4-FFF2-40B4-BE49-F238E27FC236}">
                <a16:creationId xmlns:a16="http://schemas.microsoft.com/office/drawing/2014/main" id="{39FF0943-003F-40A0-BD7E-7666726E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582" y="3228469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根据矩估计法,</a:t>
            </a:r>
          </a:p>
        </p:txBody>
      </p:sp>
      <p:graphicFrame>
        <p:nvGraphicFramePr>
          <p:cNvPr id="11" name="Object 22">
            <a:extLst>
              <a:ext uri="{FF2B5EF4-FFF2-40B4-BE49-F238E27FC236}">
                <a16:creationId xmlns:a16="http://schemas.microsoft.com/office/drawing/2014/main" id="{79983EB2-E25F-460D-B42B-F95708794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797098"/>
              </p:ext>
            </p:extLst>
          </p:nvPr>
        </p:nvGraphicFramePr>
        <p:xfrm>
          <a:off x="2926854" y="3016974"/>
          <a:ext cx="2824875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800" imgH="406080" progId="Equation.DSMT4">
                  <p:embed/>
                </p:oleObj>
              </mc:Choice>
              <mc:Fallback>
                <p:oleObj name="Equation" r:id="rId9" imgW="1180800" imgH="406080" progId="Equation.DSMT4">
                  <p:embed/>
                  <p:pic>
                    <p:nvPicPr>
                      <p:cNvPr id="205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854" y="3016974"/>
                        <a:ext cx="2824875" cy="9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>
            <a:extLst>
              <a:ext uri="{FF2B5EF4-FFF2-40B4-BE49-F238E27FC236}">
                <a16:creationId xmlns:a16="http://schemas.microsoft.com/office/drawing/2014/main" id="{4DA5590A-DB6F-4D2D-ABC6-022CDB2DA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179579"/>
              </p:ext>
            </p:extLst>
          </p:nvPr>
        </p:nvGraphicFramePr>
        <p:xfrm>
          <a:off x="565894" y="4215894"/>
          <a:ext cx="548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86400" imgH="469800" progId="Equation.3">
                  <p:embed/>
                </p:oleObj>
              </mc:Choice>
              <mc:Fallback>
                <p:oleObj name="Equation" r:id="rId11" imgW="5486400" imgH="469800" progId="Equation.3">
                  <p:embed/>
                  <p:pic>
                    <p:nvPicPr>
                      <p:cNvPr id="2050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94" y="4215894"/>
                        <a:ext cx="548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>
            <a:extLst>
              <a:ext uri="{FF2B5EF4-FFF2-40B4-BE49-F238E27FC236}">
                <a16:creationId xmlns:a16="http://schemas.microsoft.com/office/drawing/2014/main" id="{6147E8BE-9AE9-4C04-8488-D2F5DD4C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06" y="933996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2</a:t>
            </a:r>
            <a:endParaRPr kumimoji="1"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9415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0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682</Words>
  <Application>Microsoft Office PowerPoint</Application>
  <PresentationFormat>自定义</PresentationFormat>
  <Paragraphs>160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 Unicode MS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23</cp:revision>
  <cp:lastPrinted>2022-05-25T08:22:06Z</cp:lastPrinted>
  <dcterms:created xsi:type="dcterms:W3CDTF">2016-05-19T10:28:42Z</dcterms:created>
  <dcterms:modified xsi:type="dcterms:W3CDTF">2023-05-04T07:37:23Z</dcterms:modified>
  <cp:category> </cp:category>
  <cp:contentStatus> </cp:contentStatus>
  <cp:version>1</cp:version>
</cp:coreProperties>
</file>