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</p:sldIdLst>
  <p:sldSz cx="12190413" cy="6858000"/>
  <p:notesSz cx="6797675" cy="992822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73" autoAdjust="0"/>
  </p:normalViewPr>
  <p:slideViewPr>
    <p:cSldViewPr showGuides="1">
      <p:cViewPr varScale="1">
        <p:scale>
          <a:sx n="114" d="100"/>
          <a:sy n="114" d="100"/>
        </p:scale>
        <p:origin x="438" y="108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6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9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7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3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9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0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5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8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6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4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w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估计量的评选标准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0FE31F-1980-4EE2-86CE-25BE65EBA19A}"/>
              </a:ext>
            </a:extLst>
          </p:cNvPr>
          <p:cNvSpPr txBox="1">
            <a:spLocks noChangeArrowheads="1"/>
          </p:cNvSpPr>
          <p:nvPr/>
        </p:nvSpPr>
        <p:spPr>
          <a:xfrm>
            <a:off x="690562" y="836637"/>
            <a:ext cx="7416800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二、有效性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5376150E-48B8-4C7F-8E7E-2FE0F38A5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025493"/>
              </p:ext>
            </p:extLst>
          </p:nvPr>
        </p:nvGraphicFramePr>
        <p:xfrm>
          <a:off x="860425" y="1825625"/>
          <a:ext cx="104330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46440" imgH="533160" progId="Equation.DSMT4">
                  <p:embed/>
                </p:oleObj>
              </mc:Choice>
              <mc:Fallback>
                <p:oleObj name="Equation" r:id="rId3" imgW="4546440" imgH="53316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825625"/>
                        <a:ext cx="104330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>
            <a:extLst>
              <a:ext uri="{FF2B5EF4-FFF2-40B4-BE49-F238E27FC236}">
                <a16:creationId xmlns:a16="http://schemas.microsoft.com/office/drawing/2014/main" id="{F24FDF3E-8D98-4E96-9290-288A95B7F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1" y="3344887"/>
            <a:ext cx="104505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 由于方差是随机变量取值与其数学期望的偏离程度,  所以无偏估计以方差小者为好.</a:t>
            </a: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050C1F6D-DCFB-437D-8426-5250B8C59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91299"/>
              </p:ext>
            </p:extLst>
          </p:nvPr>
        </p:nvGraphicFramePr>
        <p:xfrm>
          <a:off x="891934" y="4797152"/>
          <a:ext cx="10979994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47960" imgH="533160" progId="Equation.DSMT4">
                  <p:embed/>
                </p:oleObj>
              </mc:Choice>
              <mc:Fallback>
                <p:oleObj name="Equation" r:id="rId5" imgW="4647960" imgH="533160" progId="Equation.DSMT4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34" y="4797152"/>
                        <a:ext cx="10979994" cy="12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535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B7ACB67-CC11-4A8B-8687-C6627CA7E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57739"/>
              </p:ext>
            </p:extLst>
          </p:nvPr>
        </p:nvGraphicFramePr>
        <p:xfrm>
          <a:off x="800480" y="1340901"/>
          <a:ext cx="9351417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800" imgH="660240" progId="Equation.DSMT4">
                  <p:embed/>
                </p:oleObj>
              </mc:Choice>
              <mc:Fallback>
                <p:oleObj name="Equation" r:id="rId3" imgW="3898800" imgH="660240" progId="Equation.DSMT4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80" y="1340901"/>
                        <a:ext cx="9351417" cy="15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929A012C-3083-4903-BB4C-3E89C8AD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308070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515000F-4D72-4477-AEB2-B241D9057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86150"/>
              </p:ext>
            </p:extLst>
          </p:nvPr>
        </p:nvGraphicFramePr>
        <p:xfrm>
          <a:off x="1917700" y="3329012"/>
          <a:ext cx="329643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73320" imgH="469800" progId="Equation.3">
                  <p:embed/>
                </p:oleObj>
              </mc:Choice>
              <mc:Fallback>
                <p:oleObj name="Equation" r:id="rId5" imgW="3073320" imgH="46980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329012"/>
                        <a:ext cx="329643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B365D496-A18E-471F-BBAA-073E9C6F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48208"/>
              </p:ext>
            </p:extLst>
          </p:nvPr>
        </p:nvGraphicFramePr>
        <p:xfrm>
          <a:off x="5228199" y="3100412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23800" imgH="888840" progId="Equation.3">
                  <p:embed/>
                </p:oleObj>
              </mc:Choice>
              <mc:Fallback>
                <p:oleObj name="Equation" r:id="rId7" imgW="2323800" imgH="88884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99" y="3100412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1A9F91-8DC3-4986-9F29-7CB2E3F3B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11456"/>
              </p:ext>
            </p:extLst>
          </p:nvPr>
        </p:nvGraphicFramePr>
        <p:xfrm>
          <a:off x="1770063" y="4210074"/>
          <a:ext cx="3224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49280" imgH="914400" progId="Equation.3">
                  <p:embed/>
                </p:oleObj>
              </mc:Choice>
              <mc:Fallback>
                <p:oleObj name="Equation" r:id="rId9" imgW="3149280" imgH="914400" progId="Equation.3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210074"/>
                        <a:ext cx="3224000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2E0C8B2-CD91-4B7E-AF66-4DDB8666C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261009"/>
              </p:ext>
            </p:extLst>
          </p:nvPr>
        </p:nvGraphicFramePr>
        <p:xfrm>
          <a:off x="5041974" y="4161390"/>
          <a:ext cx="256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65360" imgH="990360" progId="Equation.3">
                  <p:embed/>
                </p:oleObj>
              </mc:Choice>
              <mc:Fallback>
                <p:oleObj name="Equation" r:id="rId11" imgW="2565360" imgH="99036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74" y="4161390"/>
                        <a:ext cx="256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F0DE4B1-126A-4B38-8B41-9D8EB9B61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366591"/>
              </p:ext>
            </p:extLst>
          </p:nvPr>
        </p:nvGraphicFramePr>
        <p:xfrm>
          <a:off x="1787525" y="5237187"/>
          <a:ext cx="41290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5400" imgH="393480" progId="Equation.DSMT4">
                  <p:embed/>
                </p:oleObj>
              </mc:Choice>
              <mc:Fallback>
                <p:oleObj name="Equation" r:id="rId13" imgW="1625400" imgH="393480" progId="Equation.DSMT4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237187"/>
                        <a:ext cx="41290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E434E9E0-0CA9-4717-AA34-CF2009B31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49" y="82165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4 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宋体" pitchFamily="2" charset="-122"/>
              </a:rPr>
              <a:t>续例</a:t>
            </a:r>
            <a:r>
              <a:rPr kumimoji="1" lang="en-US" altLang="zh-CN" sz="2800" b="1" dirty="0">
                <a:latin typeface="Times New Roman" pitchFamily="18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363461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7DA43351-65AA-4215-BCE4-0FF44BDFB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86111"/>
              </p:ext>
            </p:extLst>
          </p:nvPr>
        </p:nvGraphicFramePr>
        <p:xfrm>
          <a:off x="1270670" y="998314"/>
          <a:ext cx="331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14520" imgH="850680" progId="Equation.3">
                  <p:embed/>
                </p:oleObj>
              </mc:Choice>
              <mc:Fallback>
                <p:oleObj name="Equation" r:id="rId3" imgW="3314520" imgH="850680" progId="Equation.3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998314"/>
                        <a:ext cx="331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05B0451-92AE-47E5-8CC6-66924786F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83586"/>
              </p:ext>
            </p:extLst>
          </p:nvPr>
        </p:nvGraphicFramePr>
        <p:xfrm>
          <a:off x="4618708" y="1004664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838080" progId="Equation.3">
                  <p:embed/>
                </p:oleObj>
              </mc:Choice>
              <mc:Fallback>
                <p:oleObj name="Equation" r:id="rId5" imgW="1549080" imgH="838080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708" y="1004664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7FDA7DB-9FF0-440B-A63A-3308AB073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42436"/>
              </p:ext>
            </p:extLst>
          </p:nvPr>
        </p:nvGraphicFramePr>
        <p:xfrm>
          <a:off x="1300833" y="2404244"/>
          <a:ext cx="415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52600" imgH="520560" progId="Equation.3">
                  <p:embed/>
                </p:oleObj>
              </mc:Choice>
              <mc:Fallback>
                <p:oleObj name="Equation" r:id="rId7" imgW="4152600" imgH="52056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833" y="2404244"/>
                        <a:ext cx="415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86D4A97-FB62-4C38-9476-F34EA9CAA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11425"/>
              </p:ext>
            </p:extLst>
          </p:nvPr>
        </p:nvGraphicFramePr>
        <p:xfrm>
          <a:off x="5464067" y="2264710"/>
          <a:ext cx="285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57320" imgH="914400" progId="Equation.3">
                  <p:embed/>
                </p:oleObj>
              </mc:Choice>
              <mc:Fallback>
                <p:oleObj name="Equation" r:id="rId9" imgW="2857320" imgH="91440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067" y="2264710"/>
                        <a:ext cx="2857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84EA45F-D824-40F7-83DD-5C5ED0BAC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11333"/>
              </p:ext>
            </p:extLst>
          </p:nvPr>
        </p:nvGraphicFramePr>
        <p:xfrm>
          <a:off x="1310886" y="3356992"/>
          <a:ext cx="341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16040" imgH="914400" progId="Equation.3">
                  <p:embed/>
                </p:oleObj>
              </mc:Choice>
              <mc:Fallback>
                <p:oleObj name="Equation" r:id="rId11" imgW="3416040" imgH="91440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886" y="3356992"/>
                        <a:ext cx="341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CB8B0732-29EB-4975-917F-40F89657A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73512"/>
              </p:ext>
            </p:extLst>
          </p:nvPr>
        </p:nvGraphicFramePr>
        <p:xfrm>
          <a:off x="1304536" y="4639692"/>
          <a:ext cx="434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43400" imgH="469800" progId="Equation.3">
                  <p:embed/>
                </p:oleObj>
              </mc:Choice>
              <mc:Fallback>
                <p:oleObj name="Equation" r:id="rId13" imgW="4343400" imgH="46980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536" y="4639692"/>
                        <a:ext cx="434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AF9AD355-8F28-4866-BF06-0E0DBE8B6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2942"/>
              </p:ext>
            </p:extLst>
          </p:nvPr>
        </p:nvGraphicFramePr>
        <p:xfrm>
          <a:off x="5743186" y="4639692"/>
          <a:ext cx="232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23800" imgH="469800" progId="Equation.3">
                  <p:embed/>
                </p:oleObj>
              </mc:Choice>
              <mc:Fallback>
                <p:oleObj name="Equation" r:id="rId15" imgW="2323800" imgH="469800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186" y="4639692"/>
                        <a:ext cx="232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6339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4AEB2B-999A-45E3-88EC-F6E4A9FADB98}"/>
              </a:ext>
            </a:extLst>
          </p:cNvPr>
          <p:cNvSpPr txBox="1">
            <a:spLocks noChangeArrowheads="1"/>
          </p:cNvSpPr>
          <p:nvPr/>
        </p:nvSpPr>
        <p:spPr>
          <a:xfrm>
            <a:off x="694606" y="859359"/>
            <a:ext cx="7772400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三、相合性（一致性）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FCC83D6-901A-46B7-9C62-8D41830DE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2311"/>
              </p:ext>
            </p:extLst>
          </p:nvPr>
        </p:nvGraphicFramePr>
        <p:xfrm>
          <a:off x="1504950" y="1841500"/>
          <a:ext cx="93313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14800" imgH="774360" progId="Equation.DSMT4">
                  <p:embed/>
                </p:oleObj>
              </mc:Choice>
              <mc:Fallback>
                <p:oleObj name="Equation" r:id="rId3" imgW="4114800" imgH="77436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841500"/>
                        <a:ext cx="93313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280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1EE4B2D-982B-457D-9678-403EB7C29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369336"/>
              </p:ext>
            </p:extLst>
          </p:nvPr>
        </p:nvGraphicFramePr>
        <p:xfrm>
          <a:off x="1474142" y="886554"/>
          <a:ext cx="7635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280" imgH="228600" progId="Equation.DSMT4">
                  <p:embed/>
                </p:oleObj>
              </mc:Choice>
              <mc:Fallback>
                <p:oleObj name="Equation" r:id="rId3" imgW="3149280" imgH="228600" progId="Equation.DSMT4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42" y="886554"/>
                        <a:ext cx="76358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589C2F03-EDF2-4346-9BEC-2B477EFD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635679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1966EB2-D679-4EFB-A589-A88BB9CA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043" y="1628800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由大数定律知, 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EA9F0989-2D37-486B-8158-A58725B79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54106"/>
              </p:ext>
            </p:extLst>
          </p:nvPr>
        </p:nvGraphicFramePr>
        <p:xfrm>
          <a:off x="1640830" y="2446362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840" imgH="368280" progId="Equation.3">
                  <p:embed/>
                </p:oleObj>
              </mc:Choice>
              <mc:Fallback>
                <p:oleObj name="Equation" r:id="rId5" imgW="1104840" imgH="368280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30" y="2446362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4030BE5B-AF12-445C-AB21-0513BC448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79517"/>
              </p:ext>
            </p:extLst>
          </p:nvPr>
        </p:nvGraphicFramePr>
        <p:xfrm>
          <a:off x="2993380" y="2128862"/>
          <a:ext cx="459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97200" imgH="990360" progId="Equation.3">
                  <p:embed/>
                </p:oleObj>
              </mc:Choice>
              <mc:Fallback>
                <p:oleObj name="Equation" r:id="rId7" imgW="4597200" imgH="990360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380" y="2128862"/>
                        <a:ext cx="4597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E76F872-44D7-4B57-928C-4CDD67DDD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08843"/>
              </p:ext>
            </p:extLst>
          </p:nvPr>
        </p:nvGraphicFramePr>
        <p:xfrm>
          <a:off x="1596380" y="3079775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74960" imgH="939600" progId="Equation.3">
                  <p:embed/>
                </p:oleObj>
              </mc:Choice>
              <mc:Fallback>
                <p:oleObj name="Equation" r:id="rId9" imgW="5574960" imgH="93960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380" y="3079775"/>
                        <a:ext cx="557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>
            <a:extLst>
              <a:ext uri="{FF2B5EF4-FFF2-40B4-BE49-F238E27FC236}">
                <a16:creationId xmlns:a16="http://schemas.microsoft.com/office/drawing/2014/main" id="{0F23E3E4-C779-4BE2-A6E6-3A01D046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64" y="867727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5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215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80A85E-B402-47CB-8634-6D95A12980DE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850751"/>
            <a:ext cx="7772400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四、小结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6FD32CE-349B-4A02-BF01-7EF30785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239101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估计量的评选的三个标准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DAD955A-0DAA-47BA-A58C-E92064C14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79735"/>
              </p:ext>
            </p:extLst>
          </p:nvPr>
        </p:nvGraphicFramePr>
        <p:xfrm>
          <a:off x="4987925" y="1911593"/>
          <a:ext cx="38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1523880" progId="Equation.3">
                  <p:embed/>
                </p:oleObj>
              </mc:Choice>
              <mc:Fallback>
                <p:oleObj name="Equation" r:id="rId3" imgW="380880" imgH="15238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911593"/>
                        <a:ext cx="38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94E15FD5-6D8A-428A-A5F0-52CD30555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183063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无偏性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F61641F-9A79-401D-BE46-9968FDE17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238466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有效性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02A69C5-0BBD-434F-A3CA-4AB51400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295299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相合性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00286A3-70A1-4935-A518-E1E8A403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30830"/>
            <a:ext cx="1043739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       相合性是对估计量的一个基本要求, 不具备相合性的估计量是不予以考虑的.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1AD43F8-F2A2-4A64-B8AD-7F07B1E8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58" y="4421430"/>
            <a:ext cx="105199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         由最大似然估计法得到的估计量, 在一定条件下也具有相合性. 估计量的相合性只有当样本容量相当大时,才能显示出优越性, 这在实际中往往难以做到,因此,在工程中往往使用无偏性和有效性这两个标准.</a:t>
            </a:r>
          </a:p>
        </p:txBody>
      </p:sp>
    </p:spTree>
    <p:extLst>
      <p:ext uri="{BB962C8B-B14F-4D97-AF65-F5344CB8AC3E}">
        <p14:creationId xmlns:p14="http://schemas.microsoft.com/office/powerpoint/2010/main" val="33509843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二、有效性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三、相合性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49160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一、无偏性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ADEE7A-1474-481F-AF99-37045B62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52" y="5153819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97FE568-1B3D-4D3E-8248-1BD779DDCCE5}"/>
              </a:ext>
            </a:extLst>
          </p:cNvPr>
          <p:cNvSpPr txBox="1">
            <a:spLocks noChangeArrowheads="1"/>
          </p:cNvSpPr>
          <p:nvPr/>
        </p:nvSpPr>
        <p:spPr>
          <a:xfrm>
            <a:off x="472008" y="875208"/>
            <a:ext cx="7772400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一、无偏性</a:t>
            </a:r>
            <a:endParaRPr lang="zh-CN" altLang="en-US" dirty="0"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FC3187BE-4362-48F9-8BB6-1C67232C3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40620"/>
              </p:ext>
            </p:extLst>
          </p:nvPr>
        </p:nvGraphicFramePr>
        <p:xfrm>
          <a:off x="788118" y="1771650"/>
          <a:ext cx="107076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08280" imgH="469800" progId="Equation.DSMT4">
                  <p:embed/>
                </p:oleObj>
              </mc:Choice>
              <mc:Fallback>
                <p:oleObj name="Equation" r:id="rId3" imgW="4508280" imgH="46980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18" y="1771650"/>
                        <a:ext cx="107076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4B3CD0A0-DBE5-46AD-A913-F4EE9452A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4697"/>
              </p:ext>
            </p:extLst>
          </p:nvPr>
        </p:nvGraphicFramePr>
        <p:xfrm>
          <a:off x="766614" y="2996952"/>
          <a:ext cx="10749949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11680" imgH="520560" progId="Equation.DSMT4">
                  <p:embed/>
                </p:oleObj>
              </mc:Choice>
              <mc:Fallback>
                <p:oleObj name="Equation" r:id="rId5" imgW="4711680" imgH="520560" progId="Equation.DSMT4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2996952"/>
                        <a:ext cx="10749949" cy="11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>
            <a:extLst>
              <a:ext uri="{FF2B5EF4-FFF2-40B4-BE49-F238E27FC236}">
                <a16:creationId xmlns:a16="http://schemas.microsoft.com/office/drawing/2014/main" id="{55744393-9926-4695-A0BA-0F23585A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10" y="4437112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无偏估计的实际意义:  无系统误差.</a:t>
            </a: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179BACD5-2F62-4D2D-B48B-ED492DEC5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79190"/>
              </p:ext>
            </p:extLst>
          </p:nvPr>
        </p:nvGraphicFramePr>
        <p:xfrm>
          <a:off x="994830" y="818841"/>
          <a:ext cx="10794086" cy="20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87640" imgH="927000" progId="Equation.DSMT4">
                  <p:embed/>
                </p:oleObj>
              </mc:Choice>
              <mc:Fallback>
                <p:oleObj name="Equation" r:id="rId3" imgW="4787640" imgH="927000" progId="Equation.DSMT4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830" y="818841"/>
                        <a:ext cx="10794086" cy="20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D77FA7AA-FAD0-49C0-8547-9C6A1915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67" y="31071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8DDAC195-CB00-4D0C-BA5E-C11FC332C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32445"/>
              </p:ext>
            </p:extLst>
          </p:nvPr>
        </p:nvGraphicFramePr>
        <p:xfrm>
          <a:off x="1831942" y="3185065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16240" imgH="444240" progId="Equation.3">
                  <p:embed/>
                </p:oleObj>
              </mc:Choice>
              <mc:Fallback>
                <p:oleObj name="Equation" r:id="rId5" imgW="5016240" imgH="444240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42" y="3185065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7B6BBE7C-DC68-4548-92F1-6AE4974BE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94497"/>
              </p:ext>
            </p:extLst>
          </p:nvPr>
        </p:nvGraphicFramePr>
        <p:xfrm>
          <a:off x="1819242" y="3859753"/>
          <a:ext cx="346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66800" imgH="520560" progId="Equation.3">
                  <p:embed/>
                </p:oleObj>
              </mc:Choice>
              <mc:Fallback>
                <p:oleObj name="Equation" r:id="rId7" imgW="3466800" imgH="520560" progId="Equation.3">
                  <p:embed/>
                  <p:pic>
                    <p:nvPicPr>
                      <p:cNvPr id="2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42" y="3859753"/>
                        <a:ext cx="346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>
            <a:extLst>
              <a:ext uri="{FF2B5EF4-FFF2-40B4-BE49-F238E27FC236}">
                <a16:creationId xmlns:a16="http://schemas.microsoft.com/office/drawing/2014/main" id="{6EF02BEF-554B-4E61-998B-497309A16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369188"/>
              </p:ext>
            </p:extLst>
          </p:nvPr>
        </p:nvGraphicFramePr>
        <p:xfrm>
          <a:off x="5297454" y="3894678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95480" imgH="431640" progId="Equation.3">
                  <p:embed/>
                </p:oleObj>
              </mc:Choice>
              <mc:Fallback>
                <p:oleObj name="Equation" r:id="rId9" imgW="2895480" imgH="431640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54" y="3894678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>
            <a:extLst>
              <a:ext uri="{FF2B5EF4-FFF2-40B4-BE49-F238E27FC236}">
                <a16:creationId xmlns:a16="http://schemas.microsoft.com/office/drawing/2014/main" id="{D5386C4F-3090-4E4F-A392-76FA1AA96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9467"/>
              </p:ext>
            </p:extLst>
          </p:nvPr>
        </p:nvGraphicFramePr>
        <p:xfrm>
          <a:off x="1116062" y="4550315"/>
          <a:ext cx="368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0" imgH="939600" progId="Equation.3">
                  <p:embed/>
                </p:oleObj>
              </mc:Choice>
              <mc:Fallback>
                <p:oleObj name="Equation" r:id="rId11" imgW="3682800" imgH="939600" progId="Equation.3">
                  <p:embed/>
                  <p:pic>
                    <p:nvPicPr>
                      <p:cNvPr id="2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2" y="4550315"/>
                        <a:ext cx="368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A87BFE68-4324-4CC8-8D02-CC3B78709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96631"/>
              </p:ext>
            </p:extLst>
          </p:nvPr>
        </p:nvGraphicFramePr>
        <p:xfrm>
          <a:off x="4837079" y="4804315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99920" imgH="431640" progId="Equation.3">
                  <p:embed/>
                </p:oleObj>
              </mc:Choice>
              <mc:Fallback>
                <p:oleObj name="Equation" r:id="rId13" imgW="799920" imgH="431640" progId="Equation.3">
                  <p:embed/>
                  <p:pic>
                    <p:nvPicPr>
                      <p:cNvPr id="2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079" y="4804315"/>
                        <a:ext cx="80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>
            <a:extLst>
              <a:ext uri="{FF2B5EF4-FFF2-40B4-BE49-F238E27FC236}">
                <a16:creationId xmlns:a16="http://schemas.microsoft.com/office/drawing/2014/main" id="{70D1C4EB-3E70-4C9F-8365-70562A14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969EAAD-AB97-48BC-B863-E4D75556B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10707"/>
              </p:ext>
            </p:extLst>
          </p:nvPr>
        </p:nvGraphicFramePr>
        <p:xfrm>
          <a:off x="1075919" y="5597767"/>
          <a:ext cx="755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556500" imgH="444500" progId="Equation.3">
                  <p:embed/>
                </p:oleObj>
              </mc:Choice>
              <mc:Fallback>
                <p:oleObj name="Equation" r:id="rId15" imgW="7556500" imgH="44450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919" y="5597767"/>
                        <a:ext cx="755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411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F4B530F-0CA2-4863-82F2-907A723B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52736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特别的:</a:t>
            </a:r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2A84E593-B07C-426A-BA45-0FCC1D580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19715"/>
              </p:ext>
            </p:extLst>
          </p:nvPr>
        </p:nvGraphicFramePr>
        <p:xfrm>
          <a:off x="1046049" y="2424336"/>
          <a:ext cx="845810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43120" imgH="241200" progId="Equation.DSMT4">
                  <p:embed/>
                </p:oleObj>
              </mc:Choice>
              <mc:Fallback>
                <p:oleObj name="Equation" r:id="rId3" imgW="3543120" imgH="241200" progId="Equation.DSMT4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049" y="2424336"/>
                        <a:ext cx="8458109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>
            <a:extLst>
              <a:ext uri="{FF2B5EF4-FFF2-40B4-BE49-F238E27FC236}">
                <a16:creationId xmlns:a16="http://schemas.microsoft.com/office/drawing/2014/main" id="{85A863A6-FE55-43EB-A8AD-01B17B44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38536"/>
            <a:ext cx="4716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不论总体 </a:t>
            </a:r>
            <a:r>
              <a:rPr kumimoji="1" lang="en-US" altLang="zh-CN" sz="2800" b="1" i="1">
                <a:latin typeface="Times New Roman" pitchFamily="18" charset="0"/>
              </a:rPr>
              <a:t>X </a:t>
            </a:r>
            <a:r>
              <a:rPr kumimoji="1" lang="zh-CN" altLang="en-US" sz="2800" b="1">
                <a:latin typeface="Times New Roman" pitchFamily="18" charset="0"/>
              </a:rPr>
              <a:t>服从什么分布,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EEAC48D-C735-4B23-9B08-66536C4B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889" y="1738537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只要它的数学期望存在,</a:t>
            </a:r>
          </a:p>
        </p:txBody>
      </p:sp>
    </p:spTree>
    <p:extLst>
      <p:ext uri="{BB962C8B-B14F-4D97-AF65-F5344CB8AC3E}">
        <p14:creationId xmlns:p14="http://schemas.microsoft.com/office/powerpoint/2010/main" val="26545323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6C46550-409A-404E-8596-59C827A8D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02146"/>
              </p:ext>
            </p:extLst>
          </p:nvPr>
        </p:nvGraphicFramePr>
        <p:xfrm>
          <a:off x="762535" y="811963"/>
          <a:ext cx="11146659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5800" imgH="685800" progId="Equation.DSMT4">
                  <p:embed/>
                </p:oleObj>
              </mc:Choice>
              <mc:Fallback>
                <p:oleObj name="Equation" r:id="rId3" imgW="4825800" imgH="685800" progId="Equation.DSMT4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35" y="811963"/>
                        <a:ext cx="11146659" cy="15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8C8CB609-EFAA-41F4-89E1-AA91CACAA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38" y="2531269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A33ED67-FB8C-40D0-BD5C-22618367F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96485"/>
              </p:ext>
            </p:extLst>
          </p:nvPr>
        </p:nvGraphicFramePr>
        <p:xfrm>
          <a:off x="1543000" y="2394744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43200" imgH="939600" progId="Equation.3">
                  <p:embed/>
                </p:oleObj>
              </mc:Choice>
              <mc:Fallback>
                <p:oleObj name="Equation" r:id="rId5" imgW="2743200" imgH="93960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00" y="2394744"/>
                        <a:ext cx="2743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A77CD8C6-36E8-4E35-8814-A17BBD870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05773"/>
              </p:ext>
            </p:extLst>
          </p:nvPr>
        </p:nvGraphicFramePr>
        <p:xfrm>
          <a:off x="4229050" y="2609057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050" y="2609057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15E3D21-80AF-4392-9EFA-0FD18A551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96868"/>
              </p:ext>
            </p:extLst>
          </p:nvPr>
        </p:nvGraphicFramePr>
        <p:xfrm>
          <a:off x="866378" y="3429248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76440" imgH="431640" progId="Equation.3">
                  <p:embed/>
                </p:oleObj>
              </mc:Choice>
              <mc:Fallback>
                <p:oleObj name="Equation" r:id="rId9" imgW="2476440" imgH="431640" progId="Equation.3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78" y="3429248"/>
                        <a:ext cx="247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775D6CFD-4127-4D3D-A9B2-8644EF9C2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587150"/>
              </p:ext>
            </p:extLst>
          </p:nvPr>
        </p:nvGraphicFramePr>
        <p:xfrm>
          <a:off x="3393678" y="3387973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469800" progId="Equation.3">
                  <p:embed/>
                </p:oleObj>
              </mc:Choice>
              <mc:Fallback>
                <p:oleObj name="Equation" r:id="rId11" imgW="1549080" imgH="46980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678" y="3387973"/>
                        <a:ext cx="154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30A9F4BE-CA62-4E71-8828-E95EE2C30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804351"/>
              </p:ext>
            </p:extLst>
          </p:nvPr>
        </p:nvGraphicFramePr>
        <p:xfrm>
          <a:off x="787350" y="4092352"/>
          <a:ext cx="495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952880" imgH="469800" progId="Equation.3">
                  <p:embed/>
                </p:oleObj>
              </mc:Choice>
              <mc:Fallback>
                <p:oleObj name="Equation" r:id="rId13" imgW="4952880" imgH="469800" progId="Equation.3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350" y="4092352"/>
                        <a:ext cx="495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3B0B1C09-8BE3-4AC2-A393-82CBC4136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39174"/>
              </p:ext>
            </p:extLst>
          </p:nvPr>
        </p:nvGraphicFramePr>
        <p:xfrm>
          <a:off x="5816550" y="3863752"/>
          <a:ext cx="157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74640" imgH="888840" progId="Equation.3">
                  <p:embed/>
                </p:oleObj>
              </mc:Choice>
              <mc:Fallback>
                <p:oleObj name="Equation" r:id="rId15" imgW="1574640" imgH="888840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550" y="3863752"/>
                        <a:ext cx="157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DC02AF6C-8085-4950-B156-4EFCFBBD0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95143"/>
              </p:ext>
            </p:extLst>
          </p:nvPr>
        </p:nvGraphicFramePr>
        <p:xfrm>
          <a:off x="822275" y="4930552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98800" imgH="469800" progId="Equation.3">
                  <p:embed/>
                </p:oleObj>
              </mc:Choice>
              <mc:Fallback>
                <p:oleObj name="Equation" r:id="rId17" imgW="3898800" imgH="469800" progId="Equation.3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75" y="4930552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11AA8FE3-48AD-4309-8917-4DCD44993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38788"/>
              </p:ext>
            </p:extLst>
          </p:nvPr>
        </p:nvGraphicFramePr>
        <p:xfrm>
          <a:off x="4729113" y="4930552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65360" imgH="469800" progId="Equation.3">
                  <p:embed/>
                </p:oleObj>
              </mc:Choice>
              <mc:Fallback>
                <p:oleObj name="Equation" r:id="rId19" imgW="2565360" imgH="469800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13" y="4930552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>
            <a:extLst>
              <a:ext uri="{FF2B5EF4-FFF2-40B4-BE49-F238E27FC236}">
                <a16:creationId xmlns:a16="http://schemas.microsoft.com/office/drawing/2014/main" id="{80D9671B-1A5D-4210-A122-3E5E84E8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790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AE5ADF-F982-4EBA-A702-AE2FD8734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92227"/>
              </p:ext>
            </p:extLst>
          </p:nvPr>
        </p:nvGraphicFramePr>
        <p:xfrm>
          <a:off x="1352872" y="5543128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311400" imgH="838200" progId="Equation.3">
                  <p:embed/>
                </p:oleObj>
              </mc:Choice>
              <mc:Fallback>
                <p:oleObj name="Equation" r:id="rId21" imgW="2311400" imgH="83820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72" y="5543128"/>
                        <a:ext cx="231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28E9E94-522F-4E28-926B-CDDC4DE5F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20357"/>
              </p:ext>
            </p:extLst>
          </p:nvPr>
        </p:nvGraphicFramePr>
        <p:xfrm>
          <a:off x="3962722" y="5716166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24200" imgH="469900" progId="Equation.3">
                  <p:embed/>
                </p:oleObj>
              </mc:Choice>
              <mc:Fallback>
                <p:oleObj name="Equation" r:id="rId23" imgW="3124200" imgH="4699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722" y="5716166"/>
                        <a:ext cx="312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1763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29D4C3B-83C6-4F8E-8006-1A62FA92F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41520"/>
              </p:ext>
            </p:extLst>
          </p:nvPr>
        </p:nvGraphicFramePr>
        <p:xfrm>
          <a:off x="958850" y="764704"/>
          <a:ext cx="742957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89640" imgH="838080" progId="Equation.3">
                  <p:embed/>
                </p:oleObj>
              </mc:Choice>
              <mc:Fallback>
                <p:oleObj name="Equation" r:id="rId3" imgW="7289640" imgH="83808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764704"/>
                        <a:ext cx="7429574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6848EF92-53E4-4BAA-BF30-A9DC17BC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1755304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(这种方法称为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无偏化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63F4A91-7E6A-4815-905A-C0D81B04B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29129"/>
              </p:ext>
            </p:extLst>
          </p:nvPr>
        </p:nvGraphicFramePr>
        <p:xfrm>
          <a:off x="990600" y="2475334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86120" imgH="914400" progId="Equation.3">
                  <p:embed/>
                </p:oleObj>
              </mc:Choice>
              <mc:Fallback>
                <p:oleObj name="Equation" r:id="rId5" imgW="4686120" imgH="91440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75334"/>
                        <a:ext cx="468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B84F9B3-740D-4A34-8390-558C5B312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86791"/>
              </p:ext>
            </p:extLst>
          </p:nvPr>
        </p:nvGraphicFramePr>
        <p:xfrm>
          <a:off x="1046163" y="3542134"/>
          <a:ext cx="280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560" imgH="838080" progId="Equation.3">
                  <p:embed/>
                </p:oleObj>
              </mc:Choice>
              <mc:Fallback>
                <p:oleObj name="Equation" r:id="rId7" imgW="2806560" imgH="83808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542134"/>
                        <a:ext cx="280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FC4DAE20-FDA8-4EFE-A335-44F6D0C14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34610"/>
              </p:ext>
            </p:extLst>
          </p:nvPr>
        </p:nvGraphicFramePr>
        <p:xfrm>
          <a:off x="3810000" y="3507209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7760" imgH="939600" progId="Equation.3">
                  <p:embed/>
                </p:oleObj>
              </mc:Choice>
              <mc:Fallback>
                <p:oleObj name="Equation" r:id="rId9" imgW="3047760" imgH="939600" progId="Equation.3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07209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F064F386-1D6F-49E0-9A4A-8C9B4632B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83863"/>
              </p:ext>
            </p:extLst>
          </p:nvPr>
        </p:nvGraphicFramePr>
        <p:xfrm>
          <a:off x="1074539" y="4608934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48040" imgH="469800" progId="Equation.3">
                  <p:embed/>
                </p:oleObj>
              </mc:Choice>
              <mc:Fallback>
                <p:oleObj name="Equation" r:id="rId11" imgW="3848040" imgH="469800" progId="Equation.3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539" y="4608934"/>
                        <a:ext cx="384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C6D0AF22-808A-4249-A7D4-4BDA1CDB8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00581"/>
              </p:ext>
            </p:extLst>
          </p:nvPr>
        </p:nvGraphicFramePr>
        <p:xfrm>
          <a:off x="4555926" y="4615284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19360" imgH="469800" progId="Equation.3">
                  <p:embed/>
                </p:oleObj>
              </mc:Choice>
              <mc:Fallback>
                <p:oleObj name="Equation" r:id="rId13" imgW="4419360" imgH="469800" progId="Equation.3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926" y="4615284"/>
                        <a:ext cx="441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3389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9B463F5-A954-41AB-B6CA-4B9B21EE2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632317"/>
              </p:ext>
            </p:extLst>
          </p:nvPr>
        </p:nvGraphicFramePr>
        <p:xfrm>
          <a:off x="659830" y="928688"/>
          <a:ext cx="114046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00600" imgH="647640" progId="Equation.DSMT4">
                  <p:embed/>
                </p:oleObj>
              </mc:Choice>
              <mc:Fallback>
                <p:oleObj name="Equation" r:id="rId3" imgW="4800600" imgH="647640" progId="Equation.DSMT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30" y="928688"/>
                        <a:ext cx="1140460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DFD1A6BF-1D8E-4BD9-A38F-692BFFF1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2624659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981EDC43-0B90-4F4C-8081-26E0BB2B0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55518"/>
              </p:ext>
            </p:extLst>
          </p:nvPr>
        </p:nvGraphicFramePr>
        <p:xfrm>
          <a:off x="1522710" y="2700859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66800" imgH="431640" progId="Equation.3">
                  <p:embed/>
                </p:oleObj>
              </mc:Choice>
              <mc:Fallback>
                <p:oleObj name="Equation" r:id="rId5" imgW="3466800" imgH="43164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710" y="2700859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7DC16805-D20C-4D8E-A3D3-1C45476EE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51974"/>
              </p:ext>
            </p:extLst>
          </p:nvPr>
        </p:nvGraphicFramePr>
        <p:xfrm>
          <a:off x="5027910" y="2721496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393480" progId="Equation.3">
                  <p:embed/>
                </p:oleObj>
              </mc:Choice>
              <mc:Fallback>
                <p:oleObj name="Equation" r:id="rId7" imgW="1358640" imgH="39348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910" y="2721496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1707F1F7-6A06-4D2A-AE26-FA67C0222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69209"/>
              </p:ext>
            </p:extLst>
          </p:nvPr>
        </p:nvGraphicFramePr>
        <p:xfrm>
          <a:off x="6374110" y="2492896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76160" imgH="838080" progId="Equation.3">
                  <p:embed/>
                </p:oleObj>
              </mc:Choice>
              <mc:Fallback>
                <p:oleObj name="Equation" r:id="rId9" imgW="1676160" imgH="838080" progId="Equation.3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110" y="2492896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A3DD2C70-E531-44F8-999D-AB2567CCB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90520"/>
              </p:ext>
            </p:extLst>
          </p:nvPr>
        </p:nvGraphicFramePr>
        <p:xfrm>
          <a:off x="749415" y="3413621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22760" imgH="431640" progId="Equation.3">
                  <p:embed/>
                </p:oleObj>
              </mc:Choice>
              <mc:Fallback>
                <p:oleObj name="Equation" r:id="rId11" imgW="4622760" imgH="431640" progId="Equation.3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5" y="3413621"/>
                        <a:ext cx="462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74EFD9-82AF-4C94-93BD-24AC9B4F6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700360"/>
              </p:ext>
            </p:extLst>
          </p:nvPr>
        </p:nvGraphicFramePr>
        <p:xfrm>
          <a:off x="766348" y="4126384"/>
          <a:ext cx="694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46560" imgH="457200" progId="Equation.3">
                  <p:embed/>
                </p:oleObj>
              </mc:Choice>
              <mc:Fallback>
                <p:oleObj name="Equation" r:id="rId13" imgW="6946560" imgH="457200" progId="Equation.3">
                  <p:embed/>
                  <p:pic>
                    <p:nvPicPr>
                      <p:cNvPr id="28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48" y="4126384"/>
                        <a:ext cx="694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C2F7661-744C-4F4D-9C30-8F2D88704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587785"/>
              </p:ext>
            </p:extLst>
          </p:nvPr>
        </p:nvGraphicFramePr>
        <p:xfrm>
          <a:off x="1909348" y="4848820"/>
          <a:ext cx="4051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51080" imgH="1460160" progId="Equation.3">
                  <p:embed/>
                </p:oleObj>
              </mc:Choice>
              <mc:Fallback>
                <p:oleObj name="Equation" r:id="rId15" imgW="4051080" imgH="1460160" progId="Equation.3">
                  <p:embed/>
                  <p:pic>
                    <p:nvPicPr>
                      <p:cNvPr id="28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348" y="4848820"/>
                        <a:ext cx="4051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33CD8823-50CA-4D9E-9A5B-616D3D48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896962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13869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估计量的评选标准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026">
            <a:extLst>
              <a:ext uri="{FF2B5EF4-FFF2-40B4-BE49-F238E27FC236}">
                <a16:creationId xmlns:a16="http://schemas.microsoft.com/office/drawing/2014/main" id="{8AAFBC39-225C-403D-BAF4-AFFBE0EE7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32118"/>
              </p:ext>
            </p:extLst>
          </p:nvPr>
        </p:nvGraphicFramePr>
        <p:xfrm>
          <a:off x="825500" y="1020861"/>
          <a:ext cx="447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70120" imgH="888840" progId="Equation.3">
                  <p:embed/>
                </p:oleObj>
              </mc:Choice>
              <mc:Fallback>
                <p:oleObj name="Equation" r:id="rId3" imgW="4470120" imgH="888840" progId="Equation.3">
                  <p:embed/>
                  <p:pic>
                    <p:nvPicPr>
                      <p:cNvPr id="2969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20861"/>
                        <a:ext cx="447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>
            <a:extLst>
              <a:ext uri="{FF2B5EF4-FFF2-40B4-BE49-F238E27FC236}">
                <a16:creationId xmlns:a16="http://schemas.microsoft.com/office/drawing/2014/main" id="{94DACFE8-3BA6-444B-B802-EC0236A3B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43506"/>
              </p:ext>
            </p:extLst>
          </p:nvPr>
        </p:nvGraphicFramePr>
        <p:xfrm>
          <a:off x="5422106" y="1071661"/>
          <a:ext cx="134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838080" progId="Equation.3">
                  <p:embed/>
                </p:oleObj>
              </mc:Choice>
              <mc:Fallback>
                <p:oleObj name="Equation" r:id="rId5" imgW="1346040" imgH="838080" progId="Equation.3">
                  <p:embed/>
                  <p:pic>
                    <p:nvPicPr>
                      <p:cNvPr id="2969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106" y="1071661"/>
                        <a:ext cx="134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8">
            <a:extLst>
              <a:ext uri="{FF2B5EF4-FFF2-40B4-BE49-F238E27FC236}">
                <a16:creationId xmlns:a16="http://schemas.microsoft.com/office/drawing/2014/main" id="{695C221C-90C4-4136-8DA0-0F7992611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47697"/>
              </p:ext>
            </p:extLst>
          </p:nvPr>
        </p:nvGraphicFramePr>
        <p:xfrm>
          <a:off x="838622" y="2132856"/>
          <a:ext cx="354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43120" imgH="914400" progId="Equation.3">
                  <p:embed/>
                </p:oleObj>
              </mc:Choice>
              <mc:Fallback>
                <p:oleObj name="Equation" r:id="rId7" imgW="3543120" imgH="914400" progId="Equation.3">
                  <p:embed/>
                  <p:pic>
                    <p:nvPicPr>
                      <p:cNvPr id="297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2132856"/>
                        <a:ext cx="354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>
            <a:extLst>
              <a:ext uri="{FF2B5EF4-FFF2-40B4-BE49-F238E27FC236}">
                <a16:creationId xmlns:a16="http://schemas.microsoft.com/office/drawing/2014/main" id="{29A97F4B-BA0F-48DF-A9D4-F8CDE2861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71942"/>
              </p:ext>
            </p:extLst>
          </p:nvPr>
        </p:nvGraphicFramePr>
        <p:xfrm>
          <a:off x="826194" y="3408363"/>
          <a:ext cx="7861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87440" imgH="393480" progId="Equation.DSMT4">
                  <p:embed/>
                </p:oleObj>
              </mc:Choice>
              <mc:Fallback>
                <p:oleObj name="Equation" r:id="rId9" imgW="3187440" imgH="393480" progId="Equation.DSMT4">
                  <p:embed/>
                  <p:pic>
                    <p:nvPicPr>
                      <p:cNvPr id="2970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94" y="3408363"/>
                        <a:ext cx="78613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470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320</Words>
  <Application>Microsoft Office PowerPoint</Application>
  <PresentationFormat>自定义</PresentationFormat>
  <Paragraphs>74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20</cp:revision>
  <cp:lastPrinted>2021-11-27T02:21:07Z</cp:lastPrinted>
  <dcterms:created xsi:type="dcterms:W3CDTF">2016-05-19T10:28:42Z</dcterms:created>
  <dcterms:modified xsi:type="dcterms:W3CDTF">2023-05-04T07:38:16Z</dcterms:modified>
  <cp:category> </cp:category>
  <cp:contentStatus> </cp:contentStatus>
  <cp:version>1</cp:version>
</cp:coreProperties>
</file>