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5" r:id="rId2"/>
    <p:sldId id="303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</p:sldIdLst>
  <p:sldSz cx="12190413" cy="6858000"/>
  <p:notesSz cx="6797675" cy="9928225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973DD"/>
    <a:srgbClr val="F5F6F7"/>
    <a:srgbClr val="0060A8"/>
    <a:srgbClr val="D9D9D9"/>
    <a:srgbClr val="FFFFFF"/>
    <a:srgbClr val="0070C0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373" autoAdjust="0"/>
  </p:normalViewPr>
  <p:slideViewPr>
    <p:cSldViewPr showGuides="1">
      <p:cViewPr varScale="1">
        <p:scale>
          <a:sx n="114" d="100"/>
          <a:sy n="114" d="100"/>
        </p:scale>
        <p:origin x="438" y="108"/>
      </p:cViewPr>
      <p:guideLst>
        <p:guide orient="horz" pos="2160"/>
        <p:guide pos="45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7A584-C101-4D0B-AE86-DDB7A93AFB0A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7CC4D-42E9-4616-886B-F6F5E3886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878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77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073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230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439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4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740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502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81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920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522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309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105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646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158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63491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594882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606147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965609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621743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06580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256883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361697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113920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206106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966769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0"/>
            <a:r>
              <a:rPr lang="zh-CN" altLang="en-US"/>
              <a:t>第二级</a:t>
            </a:r>
          </a:p>
          <a:p>
            <a:pPr lvl="0"/>
            <a:r>
              <a:rPr lang="zh-CN" altLang="en-US"/>
              <a:t>第三级</a:t>
            </a:r>
          </a:p>
          <a:p>
            <a:pPr lvl="0"/>
            <a:r>
              <a:rPr lang="zh-CN" altLang="en-US"/>
              <a:t>第四级</a:t>
            </a:r>
          </a:p>
          <a:p>
            <a:pPr lvl="0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2018/8/2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‹#›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26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4.wmf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9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4.emf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8863713" y="2498442"/>
            <a:ext cx="2488077" cy="2802766"/>
            <a:chOff x="6441309" y="1514754"/>
            <a:chExt cx="2325951" cy="2620134"/>
          </a:xfrm>
          <a:solidFill>
            <a:srgbClr val="0973DD"/>
          </a:solidFill>
        </p:grpSpPr>
        <p:sp>
          <p:nvSpPr>
            <p:cNvPr id="12" name="矩形 11"/>
            <p:cNvSpPr/>
            <p:nvPr/>
          </p:nvSpPr>
          <p:spPr>
            <a:xfrm rot="1992964" flipV="1">
              <a:off x="7008471" y="3146931"/>
              <a:ext cx="907460" cy="1607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6441309" y="1514754"/>
              <a:ext cx="2325951" cy="2620134"/>
              <a:chOff x="6441309" y="1514754"/>
              <a:chExt cx="2325951" cy="2620134"/>
            </a:xfrm>
            <a:grpFill/>
          </p:grpSpPr>
          <p:sp>
            <p:nvSpPr>
              <p:cNvPr id="14" name="圆角矩形 13"/>
              <p:cNvSpPr/>
              <p:nvPr/>
            </p:nvSpPr>
            <p:spPr>
              <a:xfrm>
                <a:off x="6441309" y="2422853"/>
                <a:ext cx="1020893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7666379" y="1514754"/>
                <a:ext cx="1100881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 rot="19607036">
                <a:off x="7008471" y="2352906"/>
                <a:ext cx="907460" cy="160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7666379" y="3340860"/>
                <a:ext cx="1100881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圆角矩形 21"/>
          <p:cNvSpPr/>
          <p:nvPr/>
        </p:nvSpPr>
        <p:spPr>
          <a:xfrm>
            <a:off x="7557351" y="1549379"/>
            <a:ext cx="1092053" cy="849374"/>
          </a:xfrm>
          <a:prstGeom prst="round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7557351" y="2498442"/>
            <a:ext cx="1092053" cy="849374"/>
          </a:xfrm>
          <a:prstGeom prst="round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8863713" y="1549379"/>
            <a:ext cx="1092053" cy="849374"/>
          </a:xfrm>
          <a:prstGeom prst="round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10174174" y="3469837"/>
            <a:ext cx="1177616" cy="849374"/>
          </a:xfrm>
          <a:prstGeom prst="roundRect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7557351" y="1549379"/>
            <a:ext cx="3794439" cy="2769833"/>
            <a:chOff x="5436096" y="627534"/>
            <a:chExt cx="3149843" cy="2299296"/>
          </a:xfrm>
          <a:solidFill>
            <a:srgbClr val="0973DD"/>
          </a:solidFill>
        </p:grpSpPr>
        <p:sp>
          <p:nvSpPr>
            <p:cNvPr id="31" name="圆角矩形 30"/>
            <p:cNvSpPr/>
            <p:nvPr/>
          </p:nvSpPr>
          <p:spPr>
            <a:xfrm>
              <a:off x="5436096" y="2221747"/>
              <a:ext cx="906536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6520534" y="1415370"/>
              <a:ext cx="906536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7608375" y="627534"/>
              <a:ext cx="977564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rot="19607036">
              <a:off x="5946835" y="2129089"/>
              <a:ext cx="805809" cy="142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 rot="19607036">
              <a:off x="7113027" y="1320705"/>
              <a:ext cx="805809" cy="142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TextBox 59"/>
          <p:cNvSpPr>
            <a:spLocks noChangeArrowheads="1"/>
          </p:cNvSpPr>
          <p:nvPr/>
        </p:nvSpPr>
        <p:spPr bwMode="auto">
          <a:xfrm flipH="1">
            <a:off x="474184" y="2564859"/>
            <a:ext cx="64131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b="1" dirty="0">
                <a:solidFill>
                  <a:srgbClr val="0973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第三节    参数的区间估计</a:t>
            </a:r>
            <a:endParaRPr lang="en-US" altLang="zh-CN" sz="4000" b="1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cxnSp>
        <p:nvCxnSpPr>
          <p:cNvPr id="45" name="直接连接符 44"/>
          <p:cNvCxnSpPr>
            <a:cxnSpLocks/>
          </p:cNvCxnSpPr>
          <p:nvPr/>
        </p:nvCxnSpPr>
        <p:spPr>
          <a:xfrm>
            <a:off x="728411" y="3484579"/>
            <a:ext cx="5904656" cy="16429"/>
          </a:xfrm>
          <a:prstGeom prst="line">
            <a:avLst/>
          </a:prstGeom>
          <a:ln w="38100">
            <a:solidFill>
              <a:srgbClr val="0973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0" y="6035040"/>
            <a:ext cx="12192000" cy="839302"/>
          </a:xfrm>
          <a:prstGeom prst="rect">
            <a:avLst/>
          </a:pr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855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9" grpId="0" animBg="1"/>
      <p:bldP spid="43" grpId="0"/>
      <p:bldP spid="4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参数的区间估计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A99D0491-AE56-4537-8B3F-9D978BBBB2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301528"/>
              </p:ext>
            </p:extLst>
          </p:nvPr>
        </p:nvGraphicFramePr>
        <p:xfrm>
          <a:off x="866775" y="1605756"/>
          <a:ext cx="7161213" cy="485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539800" imgH="203040" progId="Equation.3">
                  <p:embed/>
                </p:oleObj>
              </mc:Choice>
              <mc:Fallback>
                <p:oleObj name="公式" r:id="rId3" imgW="2539800" imgH="203040" progId="Equation.3">
                  <p:embed/>
                  <p:pic>
                    <p:nvPicPr>
                      <p:cNvPr id="542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1605756"/>
                        <a:ext cx="7161213" cy="485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4D0DC224-C661-4B76-84DE-C028698C2F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600765"/>
              </p:ext>
            </p:extLst>
          </p:nvPr>
        </p:nvGraphicFramePr>
        <p:xfrm>
          <a:off x="908050" y="2424906"/>
          <a:ext cx="4279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279680" imgH="444240" progId="Equation.3">
                  <p:embed/>
                </p:oleObj>
              </mc:Choice>
              <mc:Fallback>
                <p:oleObj name="Equation" r:id="rId5" imgW="4279680" imgH="444240" progId="Equation.3">
                  <p:embed/>
                  <p:pic>
                    <p:nvPicPr>
                      <p:cNvPr id="542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2424906"/>
                        <a:ext cx="4279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5FCAFD63-CFC5-44FB-802B-FA701FFCF3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658053"/>
              </p:ext>
            </p:extLst>
          </p:nvPr>
        </p:nvGraphicFramePr>
        <p:xfrm>
          <a:off x="863600" y="3139281"/>
          <a:ext cx="7975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975440" imgH="901440" progId="Equation.3">
                  <p:embed/>
                </p:oleObj>
              </mc:Choice>
              <mc:Fallback>
                <p:oleObj name="Equation" r:id="rId7" imgW="7975440" imgH="901440" progId="Equation.3">
                  <p:embed/>
                  <p:pic>
                    <p:nvPicPr>
                      <p:cNvPr id="542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3139281"/>
                        <a:ext cx="79756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>
            <a:extLst>
              <a:ext uri="{FF2B5EF4-FFF2-40B4-BE49-F238E27FC236}">
                <a16:creationId xmlns:a16="http://schemas.microsoft.com/office/drawing/2014/main" id="{5F62BEDF-95AB-4E55-8356-0D762DF2D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3" y="4275931"/>
            <a:ext cx="678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由一个样本值算得样本均值的观察值</a:t>
            </a:r>
          </a:p>
        </p:txBody>
      </p:sp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3C9DC865-E142-4A80-B617-A691491869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326360"/>
              </p:ext>
            </p:extLst>
          </p:nvPr>
        </p:nvGraphicFramePr>
        <p:xfrm>
          <a:off x="6781800" y="4393406"/>
          <a:ext cx="1333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33440" imgH="368280" progId="Equation.3">
                  <p:embed/>
                </p:oleObj>
              </mc:Choice>
              <mc:Fallback>
                <p:oleObj name="Equation" r:id="rId9" imgW="1333440" imgH="368280" progId="Equation.3">
                  <p:embed/>
                  <p:pic>
                    <p:nvPicPr>
                      <p:cNvPr id="542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393406"/>
                        <a:ext cx="1333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7">
            <a:extLst>
              <a:ext uri="{FF2B5EF4-FFF2-40B4-BE49-F238E27FC236}">
                <a16:creationId xmlns:a16="http://schemas.microsoft.com/office/drawing/2014/main" id="{B1365AD7-193D-4CE4-9FFA-2823E0961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190331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则置信区间为</a:t>
            </a:r>
          </a:p>
        </p:txBody>
      </p:sp>
      <p:graphicFrame>
        <p:nvGraphicFramePr>
          <p:cNvPr id="12" name="Object 8">
            <a:extLst>
              <a:ext uri="{FF2B5EF4-FFF2-40B4-BE49-F238E27FC236}">
                <a16:creationId xmlns:a16="http://schemas.microsoft.com/office/drawing/2014/main" id="{278BF544-7873-404E-B762-BB55E6344F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401467"/>
              </p:ext>
            </p:extLst>
          </p:nvPr>
        </p:nvGraphicFramePr>
        <p:xfrm>
          <a:off x="3082925" y="5307806"/>
          <a:ext cx="1930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930320" imgH="393480" progId="Equation.3">
                  <p:embed/>
                </p:oleObj>
              </mc:Choice>
              <mc:Fallback>
                <p:oleObj name="Equation" r:id="rId11" imgW="1930320" imgH="393480" progId="Equation.3">
                  <p:embed/>
                  <p:pic>
                    <p:nvPicPr>
                      <p:cNvPr id="542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925" y="5307806"/>
                        <a:ext cx="1930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>
            <a:extLst>
              <a:ext uri="{FF2B5EF4-FFF2-40B4-BE49-F238E27FC236}">
                <a16:creationId xmlns:a16="http://schemas.microsoft.com/office/drawing/2014/main" id="{A8332EE5-BFD8-46A0-8411-F7B672C9B4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33004"/>
              </p:ext>
            </p:extLst>
          </p:nvPr>
        </p:nvGraphicFramePr>
        <p:xfrm>
          <a:off x="5189538" y="5314156"/>
          <a:ext cx="2489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489040" imgH="419040" progId="Equation.3">
                  <p:embed/>
                </p:oleObj>
              </mc:Choice>
              <mc:Fallback>
                <p:oleObj name="Equation" r:id="rId13" imgW="2489040" imgH="419040" progId="Equation.3">
                  <p:embed/>
                  <p:pic>
                    <p:nvPicPr>
                      <p:cNvPr id="542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538" y="5314156"/>
                        <a:ext cx="2489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>
            <a:extLst>
              <a:ext uri="{FF2B5EF4-FFF2-40B4-BE49-F238E27FC236}">
                <a16:creationId xmlns:a16="http://schemas.microsoft.com/office/drawing/2014/main" id="{6ECA1C39-821B-4A4B-A2DA-4E0BB2243A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929195"/>
              </p:ext>
            </p:extLst>
          </p:nvPr>
        </p:nvGraphicFramePr>
        <p:xfrm>
          <a:off x="914400" y="989806"/>
          <a:ext cx="769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696080" imgH="431640" progId="Equation.3">
                  <p:embed/>
                </p:oleObj>
              </mc:Choice>
              <mc:Fallback>
                <p:oleObj name="Equation" r:id="rId15" imgW="7696080" imgH="431640" progId="Equation.3">
                  <p:embed/>
                  <p:pic>
                    <p:nvPicPr>
                      <p:cNvPr id="5428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89806"/>
                        <a:ext cx="7696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015033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参数的区间估计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A45F0BFA-80D8-4E8D-9255-6ABCDB06EC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883401"/>
              </p:ext>
            </p:extLst>
          </p:nvPr>
        </p:nvGraphicFramePr>
        <p:xfrm>
          <a:off x="827088" y="994371"/>
          <a:ext cx="5905500" cy="534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790640" imgH="203040" progId="Equation.3">
                  <p:embed/>
                </p:oleObj>
              </mc:Choice>
              <mc:Fallback>
                <p:oleObj name="公式" r:id="rId3" imgW="1790640" imgH="203040" progId="Equation.3">
                  <p:embed/>
                  <p:pic>
                    <p:nvPicPr>
                      <p:cNvPr id="552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994371"/>
                        <a:ext cx="5905500" cy="534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56438E38-99E7-4E5C-BE9A-CB891E63F0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792"/>
              </p:ext>
            </p:extLst>
          </p:nvPr>
        </p:nvGraphicFramePr>
        <p:xfrm>
          <a:off x="887414" y="1751608"/>
          <a:ext cx="6337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337080" imgH="914400" progId="Equation.3">
                  <p:embed/>
                </p:oleObj>
              </mc:Choice>
              <mc:Fallback>
                <p:oleObj name="Equation" r:id="rId5" imgW="6337080" imgH="914400" progId="Equation.3">
                  <p:embed/>
                  <p:pic>
                    <p:nvPicPr>
                      <p:cNvPr id="552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4" y="1751608"/>
                        <a:ext cx="6337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6369F0B1-7ED4-47E6-98C4-22B3F79603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583007"/>
              </p:ext>
            </p:extLst>
          </p:nvPr>
        </p:nvGraphicFramePr>
        <p:xfrm>
          <a:off x="889000" y="2804120"/>
          <a:ext cx="6489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489360" imgH="850680" progId="Equation.3">
                  <p:embed/>
                </p:oleObj>
              </mc:Choice>
              <mc:Fallback>
                <p:oleObj name="Equation" r:id="rId7" imgW="6489360" imgH="850680" progId="Equation.3">
                  <p:embed/>
                  <p:pic>
                    <p:nvPicPr>
                      <p:cNvPr id="553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2804120"/>
                        <a:ext cx="6489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67C1D8E3-3F0E-4EE0-94D2-22FA52D8C3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153152"/>
              </p:ext>
            </p:extLst>
          </p:nvPr>
        </p:nvGraphicFramePr>
        <p:xfrm>
          <a:off x="860433" y="3847416"/>
          <a:ext cx="10759000" cy="10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711680" imgH="457200" progId="Equation.DSMT4">
                  <p:embed/>
                </p:oleObj>
              </mc:Choice>
              <mc:Fallback>
                <p:oleObj name="Equation" r:id="rId9" imgW="4711680" imgH="457200" progId="Equation.DSMT4">
                  <p:embed/>
                  <p:pic>
                    <p:nvPicPr>
                      <p:cNvPr id="553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33" y="3847416"/>
                        <a:ext cx="10759000" cy="104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6">
            <a:extLst>
              <a:ext uri="{FF2B5EF4-FFF2-40B4-BE49-F238E27FC236}">
                <a16:creationId xmlns:a16="http://schemas.microsoft.com/office/drawing/2014/main" id="{487E56F9-54BB-42B8-9B9E-A5F993012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312307"/>
            <a:ext cx="4710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其置信区间的长度为</a:t>
            </a:r>
          </a:p>
        </p:txBody>
      </p:sp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8B330F92-05A5-496D-8D11-F1B522404A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299712"/>
              </p:ext>
            </p:extLst>
          </p:nvPr>
        </p:nvGraphicFramePr>
        <p:xfrm>
          <a:off x="4295626" y="5122599"/>
          <a:ext cx="2387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387520" imgH="850680" progId="Equation.3">
                  <p:embed/>
                </p:oleObj>
              </mc:Choice>
              <mc:Fallback>
                <p:oleObj name="Equation" r:id="rId11" imgW="2387520" imgH="850680" progId="Equation.3">
                  <p:embed/>
                  <p:pic>
                    <p:nvPicPr>
                      <p:cNvPr id="553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626" y="5122599"/>
                        <a:ext cx="2387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760600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参数的区间估计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7E788007-D127-40BC-9BA4-2D49F240A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718" y="984250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比较两个置信区间的长度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3DF77103-3EB1-4671-AAE3-3726E9AB94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526492"/>
              </p:ext>
            </p:extLst>
          </p:nvPr>
        </p:nvGraphicFramePr>
        <p:xfrm>
          <a:off x="1064682" y="2667000"/>
          <a:ext cx="4864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863960" imgH="850680" progId="Equation.3">
                  <p:embed/>
                </p:oleObj>
              </mc:Choice>
              <mc:Fallback>
                <p:oleObj name="Equation" r:id="rId3" imgW="4863960" imgH="850680" progId="Equation.3">
                  <p:embed/>
                  <p:pic>
                    <p:nvPicPr>
                      <p:cNvPr id="563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682" y="2667000"/>
                        <a:ext cx="4864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60821671-93BB-4CE9-8121-025D48CE71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17041"/>
              </p:ext>
            </p:extLst>
          </p:nvPr>
        </p:nvGraphicFramePr>
        <p:xfrm>
          <a:off x="1058332" y="1635125"/>
          <a:ext cx="4432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431960" imgH="850680" progId="Equation.3">
                  <p:embed/>
                </p:oleObj>
              </mc:Choice>
              <mc:Fallback>
                <p:oleObj name="Equation" r:id="rId5" imgW="4431960" imgH="850680" progId="Equation.3">
                  <p:embed/>
                  <p:pic>
                    <p:nvPicPr>
                      <p:cNvPr id="563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332" y="1635125"/>
                        <a:ext cx="4432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FEE4636A-B22C-44AE-A9D0-B274ED6759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733800"/>
          <a:ext cx="193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30320" imgH="431640" progId="Equation.3">
                  <p:embed/>
                </p:oleObj>
              </mc:Choice>
              <mc:Fallback>
                <p:oleObj name="Equation" r:id="rId7" imgW="1930320" imgH="431640" progId="Equation.3">
                  <p:embed/>
                  <p:pic>
                    <p:nvPicPr>
                      <p:cNvPr id="563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733800"/>
                        <a:ext cx="1930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6">
            <a:extLst>
              <a:ext uri="{FF2B5EF4-FFF2-40B4-BE49-F238E27FC236}">
                <a16:creationId xmlns:a16="http://schemas.microsoft.com/office/drawing/2014/main" id="{13D266CE-8D10-4DA7-BD62-2BF566966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4513" y="3686175"/>
            <a:ext cx="533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置信区间短表示估计的精度高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104204DD-EC87-4D00-96DC-ED981A53D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4" y="4267200"/>
            <a:ext cx="10622681" cy="107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说明: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</a:rPr>
              <a:t>对于概率密度的图形是单峰且关于纵坐标轴对称的情况, 易证取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800" b="1" dirty="0">
                <a:latin typeface="Times New Roman" pitchFamily="18" charset="0"/>
              </a:rPr>
              <a:t>和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zh-CN" altLang="en-US" sz="2800" b="1" dirty="0">
                <a:latin typeface="Times New Roman" pitchFamily="18" charset="0"/>
              </a:rPr>
              <a:t>关于原点对称时,能使置信区间长度最小.</a:t>
            </a:r>
          </a:p>
        </p:txBody>
      </p:sp>
    </p:spTree>
    <p:extLst>
      <p:ext uri="{BB962C8B-B14F-4D97-AF65-F5344CB8AC3E}">
        <p14:creationId xmlns:p14="http://schemas.microsoft.com/office/powerpoint/2010/main" val="288853997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参数的区间估计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31">
            <a:extLst>
              <a:ext uri="{FF2B5EF4-FFF2-40B4-BE49-F238E27FC236}">
                <a16:creationId xmlns:a16="http://schemas.microsoft.com/office/drawing/2014/main" id="{BCBD042B-26AC-4B6B-87F5-10AF3661F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045" y="1362992"/>
            <a:ext cx="7529512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sym typeface="Math1" pitchFamily="2" charset="2"/>
              </a:rPr>
              <a:t>今抽9件测量其长度, 得数据如下(单位:</a:t>
            </a:r>
            <a:r>
              <a:rPr kumimoji="1" lang="en-US" altLang="zh-CN" sz="2800" b="1" dirty="0">
                <a:latin typeface="Times New Roman" pitchFamily="18" charset="0"/>
                <a:sym typeface="Math1" pitchFamily="2" charset="2"/>
              </a:rPr>
              <a:t>mm): 142, 138, 150, 165, 156, 148, 132, 135, 160. </a:t>
            </a:r>
            <a:endParaRPr kumimoji="1" lang="zh-CN" altLang="en-US" sz="2800" b="1" i="1" dirty="0">
              <a:latin typeface="Times New Roman" pitchFamily="18" charset="0"/>
            </a:endParaRPr>
          </a:p>
        </p:txBody>
      </p:sp>
      <p:sp>
        <p:nvSpPr>
          <p:cNvPr id="7" name="Text Box 32">
            <a:extLst>
              <a:ext uri="{FF2B5EF4-FFF2-40B4-BE49-F238E27FC236}">
                <a16:creationId xmlns:a16="http://schemas.microsoft.com/office/drawing/2014/main" id="{D30EA71C-F3C8-4607-B829-2A8C2CA48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911" y="2987533"/>
            <a:ext cx="1031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graphicFrame>
        <p:nvGraphicFramePr>
          <p:cNvPr id="8" name="Object 44">
            <a:extLst>
              <a:ext uri="{FF2B5EF4-FFF2-40B4-BE49-F238E27FC236}">
                <a16:creationId xmlns:a16="http://schemas.microsoft.com/office/drawing/2014/main" id="{69FE92A9-8F8C-4DF7-A3A7-B52D4F4FCC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322630"/>
              </p:ext>
            </p:extLst>
          </p:nvPr>
        </p:nvGraphicFramePr>
        <p:xfrm>
          <a:off x="1613777" y="3026833"/>
          <a:ext cx="6691312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06560" imgH="685800" progId="Equation.DSMT4">
                  <p:embed/>
                </p:oleObj>
              </mc:Choice>
              <mc:Fallback>
                <p:oleObj name="Equation" r:id="rId3" imgW="2806560" imgH="685800" progId="Equation.DSMT4">
                  <p:embed/>
                  <p:pic>
                    <p:nvPicPr>
                      <p:cNvPr id="18476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3777" y="3026833"/>
                        <a:ext cx="6691312" cy="163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5">
            <a:extLst>
              <a:ext uri="{FF2B5EF4-FFF2-40B4-BE49-F238E27FC236}">
                <a16:creationId xmlns:a16="http://schemas.microsoft.com/office/drawing/2014/main" id="{CAA8CA14-0C84-42B4-8387-C4AFFA6AA2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261402"/>
              </p:ext>
            </p:extLst>
          </p:nvPr>
        </p:nvGraphicFramePr>
        <p:xfrm>
          <a:off x="1003670" y="4856708"/>
          <a:ext cx="750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505640" imgH="444240" progId="Equation.3">
                  <p:embed/>
                </p:oleObj>
              </mc:Choice>
              <mc:Fallback>
                <p:oleObj name="Equation" r:id="rId5" imgW="7505640" imgH="444240" progId="Equation.3">
                  <p:embed/>
                  <p:pic>
                    <p:nvPicPr>
                      <p:cNvPr id="1847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670" y="4856708"/>
                        <a:ext cx="7505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6">
            <a:extLst>
              <a:ext uri="{FF2B5EF4-FFF2-40B4-BE49-F238E27FC236}">
                <a16:creationId xmlns:a16="http://schemas.microsoft.com/office/drawing/2014/main" id="{FF1083B5-90E4-433B-8051-64B7C54C79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342512"/>
              </p:ext>
            </p:extLst>
          </p:nvPr>
        </p:nvGraphicFramePr>
        <p:xfrm>
          <a:off x="1005257" y="5504780"/>
          <a:ext cx="7797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797600" imgH="444240" progId="Equation.3">
                  <p:embed/>
                </p:oleObj>
              </mc:Choice>
              <mc:Fallback>
                <p:oleObj name="Equation" r:id="rId7" imgW="7797600" imgH="444240" progId="Equation.3">
                  <p:embed/>
                  <p:pic>
                    <p:nvPicPr>
                      <p:cNvPr id="18478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257" y="5504780"/>
                        <a:ext cx="7797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7">
            <a:extLst>
              <a:ext uri="{FF2B5EF4-FFF2-40B4-BE49-F238E27FC236}">
                <a16:creationId xmlns:a16="http://schemas.microsoft.com/office/drawing/2014/main" id="{5D399D6D-45C9-40C4-8AFD-04AE548EBC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788957"/>
              </p:ext>
            </p:extLst>
          </p:nvPr>
        </p:nvGraphicFramePr>
        <p:xfrm>
          <a:off x="1794245" y="974055"/>
          <a:ext cx="6908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908760" imgH="444240" progId="Equation.3">
                  <p:embed/>
                </p:oleObj>
              </mc:Choice>
              <mc:Fallback>
                <p:oleObj name="Equation" r:id="rId9" imgW="6908760" imgH="444240" progId="Equation.3">
                  <p:embed/>
                  <p:pic>
                    <p:nvPicPr>
                      <p:cNvPr id="18479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4245" y="974055"/>
                        <a:ext cx="6908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8">
            <a:extLst>
              <a:ext uri="{FF2B5EF4-FFF2-40B4-BE49-F238E27FC236}">
                <a16:creationId xmlns:a16="http://schemas.microsoft.com/office/drawing/2014/main" id="{1691BE61-1E03-4F27-A4C5-D7A80649F4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563541"/>
              </p:ext>
            </p:extLst>
          </p:nvPr>
        </p:nvGraphicFramePr>
        <p:xfrm>
          <a:off x="1030657" y="2505992"/>
          <a:ext cx="6921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921360" imgH="444240" progId="Equation.3">
                  <p:embed/>
                </p:oleObj>
              </mc:Choice>
              <mc:Fallback>
                <p:oleObj name="Equation" r:id="rId11" imgW="6921360" imgH="444240" progId="Equation.3">
                  <p:embed/>
                  <p:pic>
                    <p:nvPicPr>
                      <p:cNvPr id="1848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657" y="2505992"/>
                        <a:ext cx="6921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30">
            <a:extLst>
              <a:ext uri="{FF2B5EF4-FFF2-40B4-BE49-F238E27FC236}">
                <a16:creationId xmlns:a16="http://schemas.microsoft.com/office/drawing/2014/main" id="{4A38B842-73F2-4C54-BA7A-7ED3EB539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045" y="888859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sz="2800" b="1" dirty="0">
                <a:latin typeface="Times New Roman" pitchFamily="18" charset="0"/>
                <a:ea typeface="黑体" pitchFamily="2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348890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参数的区间估计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7EC4564-8C0E-4A05-8167-5F049E696B17}"/>
              </a:ext>
            </a:extLst>
          </p:cNvPr>
          <p:cNvSpPr txBox="1">
            <a:spLocks noChangeArrowheads="1"/>
          </p:cNvSpPr>
          <p:nvPr/>
        </p:nvSpPr>
        <p:spPr>
          <a:xfrm>
            <a:off x="2073721" y="1023970"/>
            <a:ext cx="7773987" cy="77162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三、小结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6D345987-5108-43A3-BDFA-AF6B96C5F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574" y="1939772"/>
            <a:ext cx="10262641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        点估计不能反映估计的精度, 故而本节引入了区间估计.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11B436C-40B3-4B1D-ACDC-1D3BAB701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220" y="4170173"/>
            <a:ext cx="685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</a:rPr>
              <a:t>求置信区间的一般步骤.</a:t>
            </a:r>
          </a:p>
        </p:txBody>
      </p: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2CB16D75-5CF4-43A6-9D11-99D81ED121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53398"/>
              </p:ext>
            </p:extLst>
          </p:nvPr>
        </p:nvGraphicFramePr>
        <p:xfrm>
          <a:off x="1197768" y="2788027"/>
          <a:ext cx="9794875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17840" imgH="482400" progId="Equation.DSMT4">
                  <p:embed/>
                </p:oleObj>
              </mc:Choice>
              <mc:Fallback>
                <p:oleObj name="Equation" r:id="rId3" imgW="4317840" imgH="482400" progId="Equation.DSMT4">
                  <p:embed/>
                  <p:pic>
                    <p:nvPicPr>
                      <p:cNvPr id="624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7768" y="2788027"/>
                        <a:ext cx="9794875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093172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0" y="-1"/>
            <a:ext cx="12192000" cy="1702191"/>
          </a:xfrm>
          <a:prstGeom prst="rect">
            <a:avLst/>
          </a:pr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TextBox 59"/>
          <p:cNvSpPr>
            <a:spLocks noChangeArrowheads="1"/>
          </p:cNvSpPr>
          <p:nvPr/>
        </p:nvSpPr>
        <p:spPr bwMode="auto">
          <a:xfrm flipH="1">
            <a:off x="3287689" y="692696"/>
            <a:ext cx="561662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目录  </a:t>
            </a:r>
            <a:r>
              <a:rPr lang="en-US" altLang="zh-CN" sz="40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CONTENTS</a:t>
            </a:r>
            <a:endParaRPr lang="en-US" altLang="zh-CN" sz="4000" b="1" spc="3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方正兰亭黑_GBK" pitchFamily="2" charset="-122"/>
            </a:endParaRPr>
          </a:p>
        </p:txBody>
      </p:sp>
      <p:sp>
        <p:nvSpPr>
          <p:cNvPr id="100" name="Rectangle 3">
            <a:extLst>
              <a:ext uri="{FF2B5EF4-FFF2-40B4-BE49-F238E27FC236}">
                <a16:creationId xmlns:a16="http://schemas.microsoft.com/office/drawing/2014/main" id="{C9BB1A0D-28D8-469F-8DCA-4C223DF9D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328161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二、典型例题</a:t>
            </a:r>
          </a:p>
        </p:txBody>
      </p:sp>
      <p:sp>
        <p:nvSpPr>
          <p:cNvPr id="101" name="Rectangle 4">
            <a:extLst>
              <a:ext uri="{FF2B5EF4-FFF2-40B4-BE49-F238E27FC236}">
                <a16:creationId xmlns:a16="http://schemas.microsoft.com/office/drawing/2014/main" id="{835DA3E7-F9CF-4CBA-929D-7D9885B95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4217715"/>
            <a:ext cx="6396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三、小结</a:t>
            </a:r>
          </a:p>
        </p:txBody>
      </p:sp>
      <p:sp>
        <p:nvSpPr>
          <p:cNvPr id="194" name="Rectangle 5">
            <a:extLst>
              <a:ext uri="{FF2B5EF4-FFF2-40B4-BE49-F238E27FC236}">
                <a16:creationId xmlns:a16="http://schemas.microsoft.com/office/drawing/2014/main" id="{2303F83B-09AE-498E-91A9-7041CF08A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2286000"/>
            <a:ext cx="49160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一、区间估计的基本概念</a:t>
            </a:r>
            <a:endParaRPr kumimoji="1"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6" name="AutoShape 10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7D5EAC3A-86F8-4E11-BF0E-21A836340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2806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88430740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参数的区间估计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4AA50A1-2151-410C-A63E-EC02BA6FF017}"/>
              </a:ext>
            </a:extLst>
          </p:cNvPr>
          <p:cNvSpPr txBox="1">
            <a:spLocks noChangeArrowheads="1"/>
          </p:cNvSpPr>
          <p:nvPr/>
        </p:nvSpPr>
        <p:spPr>
          <a:xfrm>
            <a:off x="2015331" y="792760"/>
            <a:ext cx="8159750" cy="77162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一、区间估计的基本概念</a:t>
            </a:r>
            <a:endParaRPr lang="en-US" altLang="zh-CN" b="1" dirty="0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9A4F87F8-F741-4B51-8AF5-269443814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371" y="1588617"/>
            <a:ext cx="5735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</a:rPr>
              <a:t>1.</a:t>
            </a:r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kumimoji="1"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置信区间的定义</a:t>
            </a:r>
            <a:endParaRPr kumimoji="1" lang="zh-CN" altLang="en-US" sz="3200" b="1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4" name="Object 14">
            <a:extLst>
              <a:ext uri="{FF2B5EF4-FFF2-40B4-BE49-F238E27FC236}">
                <a16:creationId xmlns:a16="http://schemas.microsoft.com/office/drawing/2014/main" id="{560022EE-7858-4FCB-B06A-EC428D1EAD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805072"/>
              </p:ext>
            </p:extLst>
          </p:nvPr>
        </p:nvGraphicFramePr>
        <p:xfrm>
          <a:off x="905371" y="2342679"/>
          <a:ext cx="9590088" cy="206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27400" imgH="952200" progId="Equation.DSMT4">
                  <p:embed/>
                </p:oleObj>
              </mc:Choice>
              <mc:Fallback>
                <p:oleObj name="Equation" r:id="rId3" imgW="4127400" imgH="952200" progId="Equation.DSMT4">
                  <p:embed/>
                  <p:pic>
                    <p:nvPicPr>
                      <p:cNvPr id="718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371" y="2342679"/>
                        <a:ext cx="9590088" cy="206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">
            <a:extLst>
              <a:ext uri="{FF2B5EF4-FFF2-40B4-BE49-F238E27FC236}">
                <a16:creationId xmlns:a16="http://schemas.microsoft.com/office/drawing/2014/main" id="{D7607607-5D62-4311-9D7F-A28411DA12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277280"/>
              </p:ext>
            </p:extLst>
          </p:nvPr>
        </p:nvGraphicFramePr>
        <p:xfrm>
          <a:off x="888925" y="4585817"/>
          <a:ext cx="1034415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775040" imgH="457200" progId="Equation.DSMT4">
                  <p:embed/>
                </p:oleObj>
              </mc:Choice>
              <mc:Fallback>
                <p:oleObj name="Equation" r:id="rId5" imgW="4775040" imgH="457200" progId="Equation.DSMT4">
                  <p:embed/>
                  <p:pic>
                    <p:nvPicPr>
                      <p:cNvPr id="718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925" y="4585817"/>
                        <a:ext cx="10344150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06176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参数的区间估计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15">
            <a:extLst>
              <a:ext uri="{FF2B5EF4-FFF2-40B4-BE49-F238E27FC236}">
                <a16:creationId xmlns:a16="http://schemas.microsoft.com/office/drawing/2014/main" id="{2D8926E6-7FF1-46A3-8B9F-9C85BA191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307" y="821655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关于定义的说明</a:t>
            </a:r>
          </a:p>
        </p:txBody>
      </p:sp>
      <p:graphicFrame>
        <p:nvGraphicFramePr>
          <p:cNvPr id="7" name="Object 16">
            <a:extLst>
              <a:ext uri="{FF2B5EF4-FFF2-40B4-BE49-F238E27FC236}">
                <a16:creationId xmlns:a16="http://schemas.microsoft.com/office/drawing/2014/main" id="{E050DFAB-469D-46C6-8FEB-8EA5825ADA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366992"/>
              </p:ext>
            </p:extLst>
          </p:nvPr>
        </p:nvGraphicFramePr>
        <p:xfrm>
          <a:off x="1054717" y="1430288"/>
          <a:ext cx="10147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483080" imgH="457200" progId="Equation.DSMT4">
                  <p:embed/>
                </p:oleObj>
              </mc:Choice>
              <mc:Fallback>
                <p:oleObj name="Equation" r:id="rId3" imgW="4483080" imgH="457200" progId="Equation.DSMT4">
                  <p:embed/>
                  <p:pic>
                    <p:nvPicPr>
                      <p:cNvPr id="2152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717" y="1430288"/>
                        <a:ext cx="101473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7">
            <a:extLst>
              <a:ext uri="{FF2B5EF4-FFF2-40B4-BE49-F238E27FC236}">
                <a16:creationId xmlns:a16="http://schemas.microsoft.com/office/drawing/2014/main" id="{FACD3ACA-9F55-4464-8BE1-D3A5EBAD0C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493308"/>
              </p:ext>
            </p:extLst>
          </p:nvPr>
        </p:nvGraphicFramePr>
        <p:xfrm>
          <a:off x="1043307" y="2667124"/>
          <a:ext cx="85883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12920" imgH="457200" progId="Equation.DSMT4">
                  <p:embed/>
                </p:oleObj>
              </mc:Choice>
              <mc:Fallback>
                <p:oleObj name="Equation" r:id="rId5" imgW="4012920" imgH="457200" progId="Equation.DSMT4">
                  <p:embed/>
                  <p:pic>
                    <p:nvPicPr>
                      <p:cNvPr id="2152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307" y="2667124"/>
                        <a:ext cx="858837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8">
            <a:extLst>
              <a:ext uri="{FF2B5EF4-FFF2-40B4-BE49-F238E27FC236}">
                <a16:creationId xmlns:a16="http://schemas.microsoft.com/office/drawing/2014/main" id="{D51C7A2A-452B-49D4-8F62-A9DC553590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843532"/>
              </p:ext>
            </p:extLst>
          </p:nvPr>
        </p:nvGraphicFramePr>
        <p:xfrm>
          <a:off x="1041400" y="3933825"/>
          <a:ext cx="9796463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20880" imgH="482400" progId="Equation.DSMT4">
                  <p:embed/>
                </p:oleObj>
              </mc:Choice>
              <mc:Fallback>
                <p:oleObj name="Equation" r:id="rId7" imgW="4520880" imgH="482400" progId="Equation.DSMT4">
                  <p:embed/>
                  <p:pic>
                    <p:nvPicPr>
                      <p:cNvPr id="2152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3933825"/>
                        <a:ext cx="9796463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506805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参数的区间估计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127A3A6-4BB2-4DAC-94F7-B366B0127E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456082"/>
              </p:ext>
            </p:extLst>
          </p:nvPr>
        </p:nvGraphicFramePr>
        <p:xfrm>
          <a:off x="982595" y="1052736"/>
          <a:ext cx="7645591" cy="15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403440" imgH="672840" progId="Equation.DSMT4">
                  <p:embed/>
                </p:oleObj>
              </mc:Choice>
              <mc:Fallback>
                <p:oleObj name="Equation" r:id="rId3" imgW="3403440" imgH="6728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356CA914-29E0-466C-BC46-458DC69353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2595" y="1052736"/>
                        <a:ext cx="7645591" cy="151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7">
            <a:extLst>
              <a:ext uri="{FF2B5EF4-FFF2-40B4-BE49-F238E27FC236}">
                <a16:creationId xmlns:a16="http://schemas.microsoft.com/office/drawing/2014/main" id="{E6749D48-F01E-4EB4-AA09-8EDAC3ECA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071" y="2644427"/>
            <a:ext cx="83327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若反复抽样多次(各次得到的样本容量相等,都是</a:t>
            </a:r>
            <a:r>
              <a:rPr kumimoji="1" lang="en-US" altLang="zh-CN" sz="2800" b="1" i="1" dirty="0">
                <a:latin typeface="Times New Roman" pitchFamily="18" charset="0"/>
              </a:rPr>
              <a:t>n</a:t>
            </a:r>
            <a:r>
              <a:rPr kumimoji="1" lang="en-US" altLang="zh-CN" sz="2800" b="1" dirty="0"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8" name="Object 18">
            <a:extLst>
              <a:ext uri="{FF2B5EF4-FFF2-40B4-BE49-F238E27FC236}">
                <a16:creationId xmlns:a16="http://schemas.microsoft.com/office/drawing/2014/main" id="{03398D51-2780-4843-B2DA-0D5A0CD415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502956"/>
              </p:ext>
            </p:extLst>
          </p:nvPr>
        </p:nvGraphicFramePr>
        <p:xfrm>
          <a:off x="943471" y="3262318"/>
          <a:ext cx="5742440" cy="53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361960" imgH="228600" progId="Equation.3">
                  <p:embed/>
                </p:oleObj>
              </mc:Choice>
              <mc:Fallback>
                <p:oleObj name="公式" r:id="rId5" imgW="2361960" imgH="228600" progId="Equation.3">
                  <p:embed/>
                  <p:pic>
                    <p:nvPicPr>
                      <p:cNvPr id="2357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471" y="3262318"/>
                        <a:ext cx="5742440" cy="53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0">
            <a:extLst>
              <a:ext uri="{FF2B5EF4-FFF2-40B4-BE49-F238E27FC236}">
                <a16:creationId xmlns:a16="http://schemas.microsoft.com/office/drawing/2014/main" id="{F9AC8F0C-A33D-467D-A7AF-B480CF258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630" y="4430365"/>
            <a:ext cx="746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按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伯努利大数定理</a:t>
            </a:r>
            <a:r>
              <a:rPr kumimoji="1" lang="zh-CN" altLang="en-US" sz="2800" b="1" dirty="0">
                <a:latin typeface="Times New Roman" pitchFamily="18" charset="0"/>
              </a:rPr>
              <a:t>, 在这样多的区间中,</a:t>
            </a:r>
          </a:p>
        </p:txBody>
      </p:sp>
      <p:graphicFrame>
        <p:nvGraphicFramePr>
          <p:cNvPr id="10" name="Object 21">
            <a:extLst>
              <a:ext uri="{FF2B5EF4-FFF2-40B4-BE49-F238E27FC236}">
                <a16:creationId xmlns:a16="http://schemas.microsoft.com/office/drawing/2014/main" id="{02157E1A-32E3-439D-90C9-293A6F887B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073896"/>
              </p:ext>
            </p:extLst>
          </p:nvPr>
        </p:nvGraphicFramePr>
        <p:xfrm>
          <a:off x="981571" y="5119340"/>
          <a:ext cx="815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216640" imgH="431640" progId="Equation.3">
                  <p:embed/>
                </p:oleObj>
              </mc:Choice>
              <mc:Fallback>
                <p:oleObj name="Equation" r:id="rId7" imgW="8216640" imgH="431640" progId="Equation.3">
                  <p:embed/>
                  <p:pic>
                    <p:nvPicPr>
                      <p:cNvPr id="2357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571" y="5119340"/>
                        <a:ext cx="8153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2">
            <a:extLst>
              <a:ext uri="{FF2B5EF4-FFF2-40B4-BE49-F238E27FC236}">
                <a16:creationId xmlns:a16="http://schemas.microsoft.com/office/drawing/2014/main" id="{B27C864C-022F-4C9C-A4F6-D0F0660173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262106"/>
              </p:ext>
            </p:extLst>
          </p:nvPr>
        </p:nvGraphicFramePr>
        <p:xfrm>
          <a:off x="981571" y="3923952"/>
          <a:ext cx="805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292960" imgH="431640" progId="Equation.3">
                  <p:embed/>
                </p:oleObj>
              </mc:Choice>
              <mc:Fallback>
                <p:oleObj name="Equation" r:id="rId9" imgW="8292960" imgH="431640" progId="Equation.3">
                  <p:embed/>
                  <p:pic>
                    <p:nvPicPr>
                      <p:cNvPr id="2357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571" y="3923952"/>
                        <a:ext cx="805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570617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参数的区间估计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3DFFD6E-8593-4167-8F96-5D5643419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373" y="928688"/>
            <a:ext cx="419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例如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EC85A70D-4D42-4AD3-9D64-570D1A86FD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253181"/>
              </p:ext>
            </p:extLst>
          </p:nvPr>
        </p:nvGraphicFramePr>
        <p:xfrm>
          <a:off x="2186235" y="993775"/>
          <a:ext cx="485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851360" imgH="406080" progId="Equation.3">
                  <p:embed/>
                </p:oleObj>
              </mc:Choice>
              <mc:Fallback>
                <p:oleObj name="Equation" r:id="rId3" imgW="4851360" imgH="406080" progId="Equation.3">
                  <p:embed/>
                  <p:pic>
                    <p:nvPicPr>
                      <p:cNvPr id="604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6235" y="993775"/>
                        <a:ext cx="4851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3FDF8733-83F7-46FF-93D4-1108A29D4D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734473"/>
              </p:ext>
            </p:extLst>
          </p:nvPr>
        </p:nvGraphicFramePr>
        <p:xfrm>
          <a:off x="1071810" y="1484313"/>
          <a:ext cx="7759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7759440" imgH="419040" progId="Equation.3">
                  <p:embed/>
                </p:oleObj>
              </mc:Choice>
              <mc:Fallback>
                <p:oleObj name="公式" r:id="rId5" imgW="7759440" imgH="419040" progId="Equation.3">
                  <p:embed/>
                  <p:pic>
                    <p:nvPicPr>
                      <p:cNvPr id="604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810" y="1484313"/>
                        <a:ext cx="7759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7">
            <a:extLst>
              <a:ext uri="{FF2B5EF4-FFF2-40B4-BE49-F238E27FC236}">
                <a16:creationId xmlns:a16="http://schemas.microsoft.com/office/drawing/2014/main" id="{7B6B7696-9D4B-4F51-89E4-CE9CF1F1D6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0"/>
          <a:stretch/>
        </p:blipFill>
        <p:spPr bwMode="auto">
          <a:xfrm>
            <a:off x="1012937" y="2191792"/>
            <a:ext cx="10122830" cy="417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79868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参数的区间估计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14">
            <a:extLst>
              <a:ext uri="{FF2B5EF4-FFF2-40B4-BE49-F238E27FC236}">
                <a16:creationId xmlns:a16="http://schemas.microsoft.com/office/drawing/2014/main" id="{8B8541E9-D32C-4FCD-866E-41D54369E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763" y="876300"/>
            <a:ext cx="7183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</a:rPr>
              <a:t>2.</a:t>
            </a:r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kumimoji="1"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求置信区间的一般步骤</a:t>
            </a:r>
            <a:r>
              <a:rPr kumimoji="1"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(共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步)</a:t>
            </a:r>
            <a:endParaRPr kumimoji="1" lang="zh-CN" altLang="en-US" sz="3200" b="1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7" name="Object 15">
            <a:extLst>
              <a:ext uri="{FF2B5EF4-FFF2-40B4-BE49-F238E27FC236}">
                <a16:creationId xmlns:a16="http://schemas.microsoft.com/office/drawing/2014/main" id="{BA983625-2FAC-496E-B4E3-571E6EE2DF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360629"/>
              </p:ext>
            </p:extLst>
          </p:nvPr>
        </p:nvGraphicFramePr>
        <p:xfrm>
          <a:off x="961724" y="1608682"/>
          <a:ext cx="9970718" cy="16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90760" imgH="711000" progId="Equation.DSMT4">
                  <p:embed/>
                </p:oleObj>
              </mc:Choice>
              <mc:Fallback>
                <p:oleObj name="Equation" r:id="rId3" imgW="4190760" imgH="711000" progId="Equation.DSMT4">
                  <p:embed/>
                  <p:pic>
                    <p:nvPicPr>
                      <p:cNvPr id="2459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724" y="1608682"/>
                        <a:ext cx="9970718" cy="169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6">
            <a:extLst>
              <a:ext uri="{FF2B5EF4-FFF2-40B4-BE49-F238E27FC236}">
                <a16:creationId xmlns:a16="http://schemas.microsoft.com/office/drawing/2014/main" id="{FDB14398-AD04-4D3D-BDD9-F11DA8D344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566301"/>
              </p:ext>
            </p:extLst>
          </p:nvPr>
        </p:nvGraphicFramePr>
        <p:xfrm>
          <a:off x="927563" y="3525627"/>
          <a:ext cx="7645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645320" imgH="1002960" progId="Equation.3">
                  <p:embed/>
                </p:oleObj>
              </mc:Choice>
              <mc:Fallback>
                <p:oleObj name="Equation" r:id="rId5" imgW="7645320" imgH="1002960" progId="Equation.3">
                  <p:embed/>
                  <p:pic>
                    <p:nvPicPr>
                      <p:cNvPr id="2459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563" y="3525627"/>
                        <a:ext cx="76454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297FC99-3BDC-406C-97AC-014E5805D2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931065"/>
              </p:ext>
            </p:extLst>
          </p:nvPr>
        </p:nvGraphicFramePr>
        <p:xfrm>
          <a:off x="906463" y="4708595"/>
          <a:ext cx="10074275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457520" imgH="723600" progId="Equation.DSMT4">
                  <p:embed/>
                </p:oleObj>
              </mc:Choice>
              <mc:Fallback>
                <p:oleObj name="Equation" r:id="rId7" imgW="4457520" imgH="72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6463" y="4708595"/>
                        <a:ext cx="10074275" cy="163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643636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参数的区间估计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18">
            <a:extLst>
              <a:ext uri="{FF2B5EF4-FFF2-40B4-BE49-F238E27FC236}">
                <a16:creationId xmlns:a16="http://schemas.microsoft.com/office/drawing/2014/main" id="{B11E6CB1-9F42-4E08-8251-6E8B038D7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2653928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graphicFrame>
        <p:nvGraphicFramePr>
          <p:cNvPr id="7" name="Object 24">
            <a:extLst>
              <a:ext uri="{FF2B5EF4-FFF2-40B4-BE49-F238E27FC236}">
                <a16:creationId xmlns:a16="http://schemas.microsoft.com/office/drawing/2014/main" id="{49106446-4CF6-4655-A1A2-A2350EFAFB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192435"/>
              </p:ext>
            </p:extLst>
          </p:nvPr>
        </p:nvGraphicFramePr>
        <p:xfrm>
          <a:off x="831849" y="1430289"/>
          <a:ext cx="11130638" cy="11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813200" imgH="482400" progId="Equation.DSMT4">
                  <p:embed/>
                </p:oleObj>
              </mc:Choice>
              <mc:Fallback>
                <p:oleObj name="Equation" r:id="rId3" imgW="4813200" imgH="482400" progId="Equation.DSMT4">
                  <p:embed/>
                  <p:pic>
                    <p:nvPicPr>
                      <p:cNvPr id="2050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49" y="1430289"/>
                        <a:ext cx="11130638" cy="11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6">
            <a:extLst>
              <a:ext uri="{FF2B5EF4-FFF2-40B4-BE49-F238E27FC236}">
                <a16:creationId xmlns:a16="http://schemas.microsoft.com/office/drawing/2014/main" id="{3DA97368-8273-4C7E-A3C4-23A158686C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024039"/>
              </p:ext>
            </p:extLst>
          </p:nvPr>
        </p:nvGraphicFramePr>
        <p:xfrm>
          <a:off x="1485900" y="2733303"/>
          <a:ext cx="391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911400" imgH="431640" progId="Equation.3">
                  <p:embed/>
                </p:oleObj>
              </mc:Choice>
              <mc:Fallback>
                <p:oleObj name="Equation" r:id="rId5" imgW="3911400" imgH="431640" progId="Equation.3">
                  <p:embed/>
                  <p:pic>
                    <p:nvPicPr>
                      <p:cNvPr id="2050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2733303"/>
                        <a:ext cx="3911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7">
            <a:extLst>
              <a:ext uri="{FF2B5EF4-FFF2-40B4-BE49-F238E27FC236}">
                <a16:creationId xmlns:a16="http://schemas.microsoft.com/office/drawing/2014/main" id="{D010D9C8-CB5F-4E7A-8344-117291F7EC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701386"/>
              </p:ext>
            </p:extLst>
          </p:nvPr>
        </p:nvGraphicFramePr>
        <p:xfrm>
          <a:off x="5378119" y="2520986"/>
          <a:ext cx="3467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466800" imgH="850680" progId="Equation.3">
                  <p:embed/>
                </p:oleObj>
              </mc:Choice>
              <mc:Fallback>
                <p:oleObj name="Equation" r:id="rId7" imgW="3466800" imgH="850680" progId="Equation.3">
                  <p:embed/>
                  <p:pic>
                    <p:nvPicPr>
                      <p:cNvPr id="2050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119" y="2520986"/>
                        <a:ext cx="3467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8">
            <a:extLst>
              <a:ext uri="{FF2B5EF4-FFF2-40B4-BE49-F238E27FC236}">
                <a16:creationId xmlns:a16="http://schemas.microsoft.com/office/drawing/2014/main" id="{C51D87D3-108B-406E-8061-EB5E996610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790296"/>
              </p:ext>
            </p:extLst>
          </p:nvPr>
        </p:nvGraphicFramePr>
        <p:xfrm>
          <a:off x="877400" y="3352716"/>
          <a:ext cx="6997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997680" imgH="850680" progId="Equation.3">
                  <p:embed/>
                </p:oleObj>
              </mc:Choice>
              <mc:Fallback>
                <p:oleObj name="Equation" r:id="rId9" imgW="6997680" imgH="850680" progId="Equation.3">
                  <p:embed/>
                  <p:pic>
                    <p:nvPicPr>
                      <p:cNvPr id="2050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400" y="3352716"/>
                        <a:ext cx="6997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6">
            <a:extLst>
              <a:ext uri="{FF2B5EF4-FFF2-40B4-BE49-F238E27FC236}">
                <a16:creationId xmlns:a16="http://schemas.microsoft.com/office/drawing/2014/main" id="{A0B68459-CC28-4747-8B6B-390C4C13E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1412776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sz="2800" b="1">
                <a:latin typeface="Times New Roman" pitchFamily="18" charset="0"/>
                <a:ea typeface="黑体" pitchFamily="2" charset="-122"/>
              </a:rPr>
              <a:t>1</a:t>
            </a:r>
          </a:p>
        </p:txBody>
      </p:sp>
      <p:sp>
        <p:nvSpPr>
          <p:cNvPr id="12" name="Rectangle 32">
            <a:extLst>
              <a:ext uri="{FF2B5EF4-FFF2-40B4-BE49-F238E27FC236}">
                <a16:creationId xmlns:a16="http://schemas.microsoft.com/office/drawing/2014/main" id="{0657EB44-FAAD-427F-9881-252CDC266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0" y="654554"/>
            <a:ext cx="75612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4400" b="1" dirty="0"/>
              <a:t>二、典型例题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EABE89F-00BA-4D76-B380-37E939660A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499292"/>
              </p:ext>
            </p:extLst>
          </p:nvPr>
        </p:nvGraphicFramePr>
        <p:xfrm>
          <a:off x="877400" y="4386271"/>
          <a:ext cx="636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362755" imgH="393494" progId="Equation.DSMT4">
                  <p:embed/>
                </p:oleObj>
              </mc:Choice>
              <mc:Fallback>
                <p:oleObj name="Equation" r:id="rId11" imgW="6362755" imgH="39349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77400" y="4386271"/>
                        <a:ext cx="63627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>
            <a:extLst>
              <a:ext uri="{FF2B5EF4-FFF2-40B4-BE49-F238E27FC236}">
                <a16:creationId xmlns:a16="http://schemas.microsoft.com/office/drawing/2014/main" id="{018FD476-A7F7-493F-83E5-48C8D3F455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723726"/>
              </p:ext>
            </p:extLst>
          </p:nvPr>
        </p:nvGraphicFramePr>
        <p:xfrm>
          <a:off x="1853282" y="4877627"/>
          <a:ext cx="4025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025880" imgH="939600" progId="Equation.3">
                  <p:embed/>
                </p:oleObj>
              </mc:Choice>
              <mc:Fallback>
                <p:oleObj name="Equation" r:id="rId13" imgW="4025880" imgH="939600" progId="Equation.3">
                  <p:embed/>
                  <p:pic>
                    <p:nvPicPr>
                      <p:cNvPr id="614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3282" y="4877627"/>
                        <a:ext cx="4025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>
            <a:extLst>
              <a:ext uri="{FF2B5EF4-FFF2-40B4-BE49-F238E27FC236}">
                <a16:creationId xmlns:a16="http://schemas.microsoft.com/office/drawing/2014/main" id="{A37707D5-1B28-4044-9318-0D90C3926E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079088"/>
              </p:ext>
            </p:extLst>
          </p:nvPr>
        </p:nvGraphicFramePr>
        <p:xfrm>
          <a:off x="922338" y="5861921"/>
          <a:ext cx="6756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6756120" imgH="914400" progId="Equation.3">
                  <p:embed/>
                </p:oleObj>
              </mc:Choice>
              <mc:Fallback>
                <p:oleObj name="Equation" r:id="rId15" imgW="6756120" imgH="914400" progId="Equation.3">
                  <p:embed/>
                  <p:pic>
                    <p:nvPicPr>
                      <p:cNvPr id="614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5861921"/>
                        <a:ext cx="6756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579511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参数的区间估计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1B0EF843-5D4C-4448-8324-6C09AFA129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008860"/>
              </p:ext>
            </p:extLst>
          </p:nvPr>
        </p:nvGraphicFramePr>
        <p:xfrm>
          <a:off x="914400" y="1248420"/>
          <a:ext cx="73152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15200" imgH="1460160" progId="Equation.3">
                  <p:embed/>
                </p:oleObj>
              </mc:Choice>
              <mc:Fallback>
                <p:oleObj name="Equation" r:id="rId3" imgW="7315200" imgH="1460160" progId="Equation.3">
                  <p:embed/>
                  <p:pic>
                    <p:nvPicPr>
                      <p:cNvPr id="532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48420"/>
                        <a:ext cx="73152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>
            <a:extLst>
              <a:ext uri="{FF2B5EF4-FFF2-40B4-BE49-F238E27FC236}">
                <a16:creationId xmlns:a16="http://schemas.microsoft.com/office/drawing/2014/main" id="{E571BD27-F1AD-4D07-B808-F77816FC4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5" y="3243064"/>
            <a:ext cx="472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这样的置信区间常写成</a:t>
            </a:r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794CD519-925B-464F-8FFE-5CBCBB036A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132857"/>
              </p:ext>
            </p:extLst>
          </p:nvPr>
        </p:nvGraphicFramePr>
        <p:xfrm>
          <a:off x="4724400" y="3077964"/>
          <a:ext cx="2184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84120" imgH="914400" progId="Equation.3">
                  <p:embed/>
                </p:oleObj>
              </mc:Choice>
              <mc:Fallback>
                <p:oleObj name="Equation" r:id="rId5" imgW="2184120" imgH="914400" progId="Equation.3">
                  <p:embed/>
                  <p:pic>
                    <p:nvPicPr>
                      <p:cNvPr id="532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077964"/>
                        <a:ext cx="2184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6">
            <a:extLst>
              <a:ext uri="{FF2B5EF4-FFF2-40B4-BE49-F238E27FC236}">
                <a16:creationId xmlns:a16="http://schemas.microsoft.com/office/drawing/2014/main" id="{606F37B3-E145-4E05-B4D1-8789905B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4366047"/>
            <a:ext cx="4710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其置信区间的长度为</a:t>
            </a:r>
          </a:p>
        </p:txBody>
      </p:sp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FEE22F9B-92EC-4F6C-A414-2B2C758C3D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175387"/>
              </p:ext>
            </p:extLst>
          </p:nvPr>
        </p:nvGraphicFramePr>
        <p:xfrm>
          <a:off x="4260850" y="4221584"/>
          <a:ext cx="1727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26920" imgH="850680" progId="Equation.3">
                  <p:embed/>
                </p:oleObj>
              </mc:Choice>
              <mc:Fallback>
                <p:oleObj name="Equation" r:id="rId7" imgW="1726920" imgH="850680" progId="Equation.3">
                  <p:embed/>
                  <p:pic>
                    <p:nvPicPr>
                      <p:cNvPr id="532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4221584"/>
                        <a:ext cx="1727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767400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87138665ec422383edfd8ce158a4a3ff3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305</Words>
  <Application>Microsoft Office PowerPoint</Application>
  <PresentationFormat>自定义</PresentationFormat>
  <Paragraphs>67</Paragraphs>
  <Slides>14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 Unicode MS</vt:lpstr>
      <vt:lpstr>黑体</vt:lpstr>
      <vt:lpstr>微软雅黑</vt:lpstr>
      <vt:lpstr>Arial</vt:lpstr>
      <vt:lpstr>Calibri</vt:lpstr>
      <vt:lpstr>Times New Roman</vt:lpstr>
      <vt:lpstr>Wingdings</vt:lpstr>
      <vt:lpstr>Office 主题​​</vt:lpstr>
      <vt:lpstr>Equation</vt:lpstr>
      <vt:lpstr>MathType 7.0 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新员工入职培训手册PPT模板</dc:title>
  <dc:subject> </dc:subject>
  <dc:creator>极简办公</dc:creator>
  <cp:keywords>www.jjppt.com</cp:keywords>
  <dc:description>www.jjppt.com</dc:description>
  <cp:lastModifiedBy>user</cp:lastModifiedBy>
  <cp:revision>25</cp:revision>
  <cp:lastPrinted>2023-05-16T02:40:44Z</cp:lastPrinted>
  <dcterms:created xsi:type="dcterms:W3CDTF">2016-05-19T10:28:42Z</dcterms:created>
  <dcterms:modified xsi:type="dcterms:W3CDTF">2023-05-16T02:42:12Z</dcterms:modified>
  <cp:category> </cp:category>
  <cp:contentStatus> </cp:contentStatus>
  <cp:version>1</cp:version>
</cp:coreProperties>
</file>