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5" r:id="rId2"/>
    <p:sldId id="303" r:id="rId3"/>
    <p:sldId id="382" r:id="rId4"/>
    <p:sldId id="383" r:id="rId5"/>
    <p:sldId id="384" r:id="rId6"/>
    <p:sldId id="385" r:id="rId7"/>
    <p:sldId id="386" r:id="rId8"/>
    <p:sldId id="390" r:id="rId9"/>
  </p:sldIdLst>
  <p:sldSz cx="12190413" cy="6858000"/>
  <p:notesSz cx="6797675" cy="9928225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73" autoAdjust="0"/>
  </p:normalViewPr>
  <p:slideViewPr>
    <p:cSldViewPr showGuides="1">
      <p:cViewPr varScale="1">
        <p:scale>
          <a:sx n="114" d="100"/>
          <a:sy n="114" d="100"/>
        </p:scale>
        <p:origin x="438" y="108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2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4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0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7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2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w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e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7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124212" y="2033553"/>
            <a:ext cx="73391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   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单侧置信区间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173512" y="3484579"/>
            <a:ext cx="7192438" cy="0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28161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二、基本概念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217715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三、典型例题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49160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一、问题的引入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9535994-BD79-4BBF-820F-A8F75BE7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670" y="5086003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CC08153-03AB-48F5-A9A9-FB350E9E2203}"/>
              </a:ext>
            </a:extLst>
          </p:cNvPr>
          <p:cNvSpPr txBox="1">
            <a:spLocks noChangeArrowheads="1"/>
          </p:cNvSpPr>
          <p:nvPr/>
        </p:nvSpPr>
        <p:spPr>
          <a:xfrm>
            <a:off x="496888" y="999455"/>
            <a:ext cx="5886350" cy="71006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一、问题的引入</a:t>
            </a:r>
            <a:endParaRPr lang="en-US" altLang="zh-CN" sz="4000" dirty="0"/>
          </a:p>
        </p:txBody>
      </p:sp>
      <p:graphicFrame>
        <p:nvGraphicFramePr>
          <p:cNvPr id="7" name="Object 21">
            <a:extLst>
              <a:ext uri="{FF2B5EF4-FFF2-40B4-BE49-F238E27FC236}">
                <a16:creationId xmlns:a16="http://schemas.microsoft.com/office/drawing/2014/main" id="{8921F3D1-F113-4309-AB39-360D2CF2E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6761"/>
              </p:ext>
            </p:extLst>
          </p:nvPr>
        </p:nvGraphicFramePr>
        <p:xfrm>
          <a:off x="910630" y="1928142"/>
          <a:ext cx="10810800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22760" imgH="507960" progId="Equation.DSMT4">
                  <p:embed/>
                </p:oleObj>
              </mc:Choice>
              <mc:Fallback>
                <p:oleObj name="Equation" r:id="rId3" imgW="4622760" imgH="507960" progId="Equation.DSMT4">
                  <p:embed/>
                  <p:pic>
                    <p:nvPicPr>
                      <p:cNvPr id="7189" name="Object 21">
                        <a:extLst>
                          <a:ext uri="{FF2B5EF4-FFF2-40B4-BE49-F238E27FC236}">
                            <a16:creationId xmlns:a16="http://schemas.microsoft.com/office/drawing/2014/main" id="{6747B760-9F44-474A-BD66-309D33DAD8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1928142"/>
                        <a:ext cx="10810800" cy="11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5DE3F67B-75F9-482F-B9B0-23597F011F5C}"/>
              </a:ext>
            </a:extLst>
          </p:cNvPr>
          <p:cNvGrpSpPr/>
          <p:nvPr/>
        </p:nvGrpSpPr>
        <p:grpSpPr>
          <a:xfrm>
            <a:off x="838200" y="3293392"/>
            <a:ext cx="10369574" cy="2111091"/>
            <a:chOff x="838200" y="3293392"/>
            <a:chExt cx="10369574" cy="2111091"/>
          </a:xfrm>
        </p:grpSpPr>
        <p:sp>
          <p:nvSpPr>
            <p:cNvPr id="9" name="Text Box 22">
              <a:extLst>
                <a:ext uri="{FF2B5EF4-FFF2-40B4-BE49-F238E27FC236}">
                  <a16:creationId xmlns:a16="http://schemas.microsoft.com/office/drawing/2014/main" id="{77727F95-1D30-4D93-9969-B53AAE801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293392"/>
              <a:ext cx="10369574" cy="2111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        但在某些实际问题中, 例如, 对于设备、元件的寿命来说, 平均寿命长是我们希望的, 我们关心的是平均寿命   的“下限”; 与之相反, 在考虑产品的废品率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时, 我们常关心参数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的“上限”, 这就引出了单侧置信区间的概念.</a:t>
              </a:r>
            </a:p>
          </p:txBody>
        </p:sp>
        <p:graphicFrame>
          <p:nvGraphicFramePr>
            <p:cNvPr id="10" name="Object 23">
              <a:extLst>
                <a:ext uri="{FF2B5EF4-FFF2-40B4-BE49-F238E27FC236}">
                  <a16:creationId xmlns:a16="http://schemas.microsoft.com/office/drawing/2014/main" id="{837C7679-1281-4C21-B3CA-1D909040CA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417728"/>
                </p:ext>
              </p:extLst>
            </p:nvPr>
          </p:nvGraphicFramePr>
          <p:xfrm>
            <a:off x="7918356" y="3951104"/>
            <a:ext cx="241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0620" imgH="266610" progId="Equation.3">
                    <p:embed/>
                  </p:oleObj>
                </mc:Choice>
                <mc:Fallback>
                  <p:oleObj name="Equation" r:id="rId5" imgW="190620" imgH="266610" progId="Equation.3">
                    <p:embed/>
                    <p:pic>
                      <p:nvPicPr>
                        <p:cNvPr id="33798" name="Object 23">
                          <a:extLst>
                            <a:ext uri="{FF2B5EF4-FFF2-40B4-BE49-F238E27FC236}">
                              <a16:creationId xmlns:a16="http://schemas.microsoft.com/office/drawing/2014/main" id="{8686D926-451D-48B9-B5F6-A8A2328B38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8356" y="3951104"/>
                          <a:ext cx="2413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032273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E504249-DD21-4C40-8327-B8BB89505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1340896"/>
            <a:ext cx="537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单侧置信区间的定义</a:t>
            </a:r>
            <a:endParaRPr kumimoji="1"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F06D39A5-7D0A-4CA8-8484-E886822E8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216022"/>
              </p:ext>
            </p:extLst>
          </p:nvPr>
        </p:nvGraphicFramePr>
        <p:xfrm>
          <a:off x="873123" y="1904132"/>
          <a:ext cx="10126289" cy="15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46440" imgH="711000" progId="Equation.DSMT4">
                  <p:embed/>
                </p:oleObj>
              </mc:Choice>
              <mc:Fallback>
                <p:oleObj name="Equation" r:id="rId3" imgW="4546440" imgH="711000" progId="Equation.DSMT4">
                  <p:embed/>
                  <p:pic>
                    <p:nvPicPr>
                      <p:cNvPr id="60421" name="Object 5">
                        <a:extLst>
                          <a:ext uri="{FF2B5EF4-FFF2-40B4-BE49-F238E27FC236}">
                            <a16:creationId xmlns:a16="http://schemas.microsoft.com/office/drawing/2014/main" id="{CA8BBC69-7139-4767-9979-71B476322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3" y="1904132"/>
                        <a:ext cx="10126289" cy="15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FA205743-56A3-4F4A-96E0-24D95DDBC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92385"/>
              </p:ext>
            </p:extLst>
          </p:nvPr>
        </p:nvGraphicFramePr>
        <p:xfrm>
          <a:off x="1054646" y="3429000"/>
          <a:ext cx="9715000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54480" imgH="457200" progId="Equation.DSMT4">
                  <p:embed/>
                </p:oleObj>
              </mc:Choice>
              <mc:Fallback>
                <p:oleObj name="Equation" r:id="rId5" imgW="4254480" imgH="457200" progId="Equation.DSMT4">
                  <p:embed/>
                  <p:pic>
                    <p:nvPicPr>
                      <p:cNvPr id="60422" name="Object 6">
                        <a:extLst>
                          <a:ext uri="{FF2B5EF4-FFF2-40B4-BE49-F238E27FC236}">
                            <a16:creationId xmlns:a16="http://schemas.microsoft.com/office/drawing/2014/main" id="{38E5C4C0-0E59-4C71-9901-BC13C7A9D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46" y="3429000"/>
                        <a:ext cx="9715000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F0F1046-D42D-4FED-9809-48EEF8F22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253252"/>
              </p:ext>
            </p:extLst>
          </p:nvPr>
        </p:nvGraphicFramePr>
        <p:xfrm>
          <a:off x="910630" y="4437112"/>
          <a:ext cx="93900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76640" imgH="507960" progId="Equation.DSMT4">
                  <p:embed/>
                </p:oleObj>
              </mc:Choice>
              <mc:Fallback>
                <p:oleObj name="Equation" r:id="rId7" imgW="4076640" imgH="507960" progId="Equation.DSMT4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5C26BB8D-A0A5-45EA-AC74-1BAA66477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4437112"/>
                        <a:ext cx="93900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8D6787B3-B4D0-468A-A161-3B0385268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581393"/>
              </p:ext>
            </p:extLst>
          </p:nvPr>
        </p:nvGraphicFramePr>
        <p:xfrm>
          <a:off x="1054646" y="5589240"/>
          <a:ext cx="9936000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7840" imgH="507960" progId="Equation.DSMT4">
                  <p:embed/>
                </p:oleObj>
              </mc:Choice>
              <mc:Fallback>
                <p:oleObj name="Equation" r:id="rId9" imgW="4317840" imgH="507960" progId="Equation.DSMT4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EB1E671D-7F33-4152-94DA-86215B12B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46" y="5589240"/>
                        <a:ext cx="9936000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52D5EECB-F99A-4A6C-BB96-D8CD69F94F09}"/>
              </a:ext>
            </a:extLst>
          </p:cNvPr>
          <p:cNvSpPr txBox="1">
            <a:spLocks noChangeArrowheads="1"/>
          </p:cNvSpPr>
          <p:nvPr/>
        </p:nvSpPr>
        <p:spPr>
          <a:xfrm>
            <a:off x="2729136" y="702709"/>
            <a:ext cx="5886350" cy="71006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二、基本概念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9095153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CA5125F-8EBA-44BE-AB6C-7E831C032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868015"/>
            <a:ext cx="766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2.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正态总体均值与方差的单侧置信区间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42536391-365E-4BB7-AA91-A4CEB5468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63136"/>
              </p:ext>
            </p:extLst>
          </p:nvPr>
        </p:nvGraphicFramePr>
        <p:xfrm>
          <a:off x="944033" y="1544135"/>
          <a:ext cx="763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32700" imgH="469900" progId="Equation.3">
                  <p:embed/>
                </p:oleObj>
              </mc:Choice>
              <mc:Fallback>
                <p:oleObj name="Equation" r:id="rId3" imgW="7632700" imgH="469900" progId="Equation.3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CF4FF262-987B-4900-9FB7-25A3FF364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033" y="1544135"/>
                        <a:ext cx="763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ABE3BC0-BF4C-450C-9F02-D1FF4F53D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346522"/>
              </p:ext>
            </p:extLst>
          </p:nvPr>
        </p:nvGraphicFramePr>
        <p:xfrm>
          <a:off x="869421" y="2361456"/>
          <a:ext cx="435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56100" imgH="444500" progId="Equation.3">
                  <p:embed/>
                </p:oleObj>
              </mc:Choice>
              <mc:Fallback>
                <p:oleObj name="Equation" r:id="rId5" imgW="4356100" imgH="444500" progId="Equation.3">
                  <p:embed/>
                  <p:pic>
                    <p:nvPicPr>
                      <p:cNvPr id="62468" name="Object 4">
                        <a:extLst>
                          <a:ext uri="{FF2B5EF4-FFF2-40B4-BE49-F238E27FC236}">
                            <a16:creationId xmlns:a16="http://schemas.microsoft.com/office/drawing/2014/main" id="{A682FC78-A811-424E-8A18-2CACB7127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21" y="2361456"/>
                        <a:ext cx="435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D0CF8D5-B051-4676-99CE-0687B66B2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708660"/>
              </p:ext>
            </p:extLst>
          </p:nvPr>
        </p:nvGraphicFramePr>
        <p:xfrm>
          <a:off x="5246158" y="2132856"/>
          <a:ext cx="289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95600" imgH="850900" progId="Equation.3">
                  <p:embed/>
                </p:oleObj>
              </mc:Choice>
              <mc:Fallback>
                <p:oleObj name="Equation" r:id="rId7" imgW="2895600" imgH="850900" progId="Equation.3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B8B43FA5-B8EA-4AAD-B6ED-6D9707397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158" y="2132856"/>
                        <a:ext cx="289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F31B06E3-A052-4F19-882B-C527AFF5C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68707"/>
              </p:ext>
            </p:extLst>
          </p:nvPr>
        </p:nvGraphicFramePr>
        <p:xfrm>
          <a:off x="942975" y="3114991"/>
          <a:ext cx="481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13300" imgH="914400" progId="Equation.3">
                  <p:embed/>
                </p:oleObj>
              </mc:Choice>
              <mc:Fallback>
                <p:oleObj name="Equation" r:id="rId9" imgW="4813300" imgH="914400" progId="Equation.3">
                  <p:embed/>
                  <p:pic>
                    <p:nvPicPr>
                      <p:cNvPr id="62470" name="Object 6">
                        <a:extLst>
                          <a:ext uri="{FF2B5EF4-FFF2-40B4-BE49-F238E27FC236}">
                            <a16:creationId xmlns:a16="http://schemas.microsoft.com/office/drawing/2014/main" id="{5CE6543B-9777-4502-8109-E57119F38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114991"/>
                        <a:ext cx="4813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35BCC13C-0C68-4B4E-B10E-1CC6A437E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3091"/>
              </p:ext>
            </p:extLst>
          </p:nvPr>
        </p:nvGraphicFramePr>
        <p:xfrm>
          <a:off x="999066" y="4173326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57800" imgH="914400" progId="Equation.3">
                  <p:embed/>
                </p:oleObj>
              </mc:Choice>
              <mc:Fallback>
                <p:oleObj name="Equation" r:id="rId11" imgW="5257800" imgH="914400" progId="Equation.3">
                  <p:embed/>
                  <p:pic>
                    <p:nvPicPr>
                      <p:cNvPr id="62471" name="Object 7">
                        <a:extLst>
                          <a:ext uri="{FF2B5EF4-FFF2-40B4-BE49-F238E27FC236}">
                            <a16:creationId xmlns:a16="http://schemas.microsoft.com/office/drawing/2014/main" id="{F4D820BB-65B1-4F9A-9700-9CEC17227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66" y="4173326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FE13AA80-0A7D-4B5D-8740-5963E42A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54417"/>
              </p:ext>
            </p:extLst>
          </p:nvPr>
        </p:nvGraphicFramePr>
        <p:xfrm>
          <a:off x="8558214" y="5039651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33760" imgH="857250" progId="Equation.3">
                  <p:embed/>
                </p:oleObj>
              </mc:Choice>
              <mc:Fallback>
                <p:oleObj name="Equation" r:id="rId13" imgW="3533760" imgH="857250" progId="Equation.3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D3312148-DF8F-4687-AD48-189451EC9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8214" y="5039651"/>
                        <a:ext cx="358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D489D2C0-B04A-4DA2-8CC1-76F42E4A9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28554"/>
              </p:ext>
            </p:extLst>
          </p:nvPr>
        </p:nvGraphicFramePr>
        <p:xfrm>
          <a:off x="923726" y="5302117"/>
          <a:ext cx="78357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051800" imgH="444500" progId="Equation.3">
                  <p:embed/>
                </p:oleObj>
              </mc:Choice>
              <mc:Fallback>
                <p:oleObj name="Equation" r:id="rId15" imgW="8051800" imgH="444500" progId="Equation.3">
                  <p:embed/>
                  <p:pic>
                    <p:nvPicPr>
                      <p:cNvPr id="37895" name="Object 8">
                        <a:extLst>
                          <a:ext uri="{FF2B5EF4-FFF2-40B4-BE49-F238E27FC236}">
                            <a16:creationId xmlns:a16="http://schemas.microsoft.com/office/drawing/2014/main" id="{A1036C29-6259-4DE5-BAAB-4EB300D1A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26" y="5302117"/>
                        <a:ext cx="7835776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8E2D03EE-2497-43ED-9876-11C6F4262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44699"/>
              </p:ext>
            </p:extLst>
          </p:nvPr>
        </p:nvGraphicFramePr>
        <p:xfrm>
          <a:off x="893697" y="6194856"/>
          <a:ext cx="557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75300" imgH="444500" progId="Equation.3">
                  <p:embed/>
                </p:oleObj>
              </mc:Choice>
              <mc:Fallback>
                <p:oleObj name="Equation" r:id="rId17" imgW="5575300" imgH="444500" progId="Equation.3">
                  <p:embed/>
                  <p:pic>
                    <p:nvPicPr>
                      <p:cNvPr id="63491" name="Object 3">
                        <a:extLst>
                          <a:ext uri="{FF2B5EF4-FFF2-40B4-BE49-F238E27FC236}">
                            <a16:creationId xmlns:a16="http://schemas.microsoft.com/office/drawing/2014/main" id="{F445182E-3CEE-4CDB-9942-66F3D1934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97" y="6194856"/>
                        <a:ext cx="557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C64A5E6D-7B35-46DB-B3C6-C56B69760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18372"/>
              </p:ext>
            </p:extLst>
          </p:nvPr>
        </p:nvGraphicFramePr>
        <p:xfrm>
          <a:off x="6272147" y="5953556"/>
          <a:ext cx="309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048030" imgH="800100" progId="Equation.3">
                  <p:embed/>
                </p:oleObj>
              </mc:Choice>
              <mc:Fallback>
                <p:oleObj name="Equation" r:id="rId19" imgW="3048030" imgH="8001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8B0E9D33-AF5F-4F28-955E-3CD76EC5C8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147" y="5953556"/>
                        <a:ext cx="309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1648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4664B65-7682-4697-B94F-3D43B50DB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763416"/>
              </p:ext>
            </p:extLst>
          </p:nvPr>
        </p:nvGraphicFramePr>
        <p:xfrm>
          <a:off x="838622" y="764704"/>
          <a:ext cx="429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92600" imgH="889000" progId="Equation.3">
                  <p:embed/>
                </p:oleObj>
              </mc:Choice>
              <mc:Fallback>
                <p:oleObj name="Equation" r:id="rId3" imgW="4292600" imgH="889000" progId="Equation.3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F247ADA8-87C0-46E4-83BF-B2B3BEAF9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764704"/>
                        <a:ext cx="429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12BD530-E2D7-4C61-B2BB-CBCA91A0D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95364"/>
              </p:ext>
            </p:extLst>
          </p:nvPr>
        </p:nvGraphicFramePr>
        <p:xfrm>
          <a:off x="865610" y="1907704"/>
          <a:ext cx="5588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8000" imgH="1016000" progId="Equation.3">
                  <p:embed/>
                </p:oleObj>
              </mc:Choice>
              <mc:Fallback>
                <p:oleObj name="Equation" r:id="rId5" imgW="5588000" imgH="1016000" progId="Equation.3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8E466A80-E2F5-482A-9C22-66A928462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10" y="1907704"/>
                        <a:ext cx="5588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7">
            <a:extLst>
              <a:ext uri="{FF2B5EF4-FFF2-40B4-BE49-F238E27FC236}">
                <a16:creationId xmlns:a16="http://schemas.microsoft.com/office/drawing/2014/main" id="{09A13CBD-0D17-4C90-9A7C-1486AD74B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09730"/>
              </p:ext>
            </p:extLst>
          </p:nvPr>
        </p:nvGraphicFramePr>
        <p:xfrm>
          <a:off x="8773649" y="4357216"/>
          <a:ext cx="248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38370" imgH="971550" progId="Equation.3">
                  <p:embed/>
                </p:oleObj>
              </mc:Choice>
              <mc:Fallback>
                <p:oleObj name="Equation" r:id="rId7" imgW="2438370" imgH="971550" progId="Equation.3">
                  <p:embed/>
                  <p:pic>
                    <p:nvPicPr>
                      <p:cNvPr id="64515" name="Object 1027">
                        <a:extLst>
                          <a:ext uri="{FF2B5EF4-FFF2-40B4-BE49-F238E27FC236}">
                            <a16:creationId xmlns:a16="http://schemas.microsoft.com/office/drawing/2014/main" id="{0E773034-F1B7-4338-B380-A462C2B7B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3649" y="4357216"/>
                        <a:ext cx="2489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8">
            <a:extLst>
              <a:ext uri="{FF2B5EF4-FFF2-40B4-BE49-F238E27FC236}">
                <a16:creationId xmlns:a16="http://schemas.microsoft.com/office/drawing/2014/main" id="{A5E80721-6F0B-4917-9A21-A43862478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434580"/>
              </p:ext>
            </p:extLst>
          </p:nvPr>
        </p:nvGraphicFramePr>
        <p:xfrm>
          <a:off x="855415" y="5767412"/>
          <a:ext cx="646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419790" imgH="419190" progId="Equation.3">
                  <p:embed/>
                </p:oleObj>
              </mc:Choice>
              <mc:Fallback>
                <p:oleObj name="Equation" r:id="rId9" imgW="6419790" imgH="419190" progId="Equation.3">
                  <p:embed/>
                  <p:pic>
                    <p:nvPicPr>
                      <p:cNvPr id="64516" name="Object 1028">
                        <a:extLst>
                          <a:ext uri="{FF2B5EF4-FFF2-40B4-BE49-F238E27FC236}">
                            <a16:creationId xmlns:a16="http://schemas.microsoft.com/office/drawing/2014/main" id="{0D1E1814-276D-4791-8F25-D9663775E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15" y="5767412"/>
                        <a:ext cx="646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0">
            <a:extLst>
              <a:ext uri="{FF2B5EF4-FFF2-40B4-BE49-F238E27FC236}">
                <a16:creationId xmlns:a16="http://schemas.microsoft.com/office/drawing/2014/main" id="{788C12EA-DEC2-4D96-96A7-FB803328A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946905"/>
              </p:ext>
            </p:extLst>
          </p:nvPr>
        </p:nvGraphicFramePr>
        <p:xfrm>
          <a:off x="6994615" y="5512956"/>
          <a:ext cx="250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57540" imgH="933540" progId="Equation.3">
                  <p:embed/>
                </p:oleObj>
              </mc:Choice>
              <mc:Fallback>
                <p:oleObj name="Equation" r:id="rId11" imgW="2457540" imgH="933540" progId="Equation.3">
                  <p:embed/>
                  <p:pic>
                    <p:nvPicPr>
                      <p:cNvPr id="64518" name="Object 1030">
                        <a:extLst>
                          <a:ext uri="{FF2B5EF4-FFF2-40B4-BE49-F238E27FC236}">
                            <a16:creationId xmlns:a16="http://schemas.microsoft.com/office/drawing/2014/main" id="{B399EC4B-B791-4797-89DD-51311AD89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615" y="5512956"/>
                        <a:ext cx="250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>
            <a:extLst>
              <a:ext uri="{FF2B5EF4-FFF2-40B4-BE49-F238E27FC236}">
                <a16:creationId xmlns:a16="http://schemas.microsoft.com/office/drawing/2014/main" id="{FFD5E69F-1A08-45AF-BFA0-0D33674CE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60558"/>
              </p:ext>
            </p:extLst>
          </p:nvPr>
        </p:nvGraphicFramePr>
        <p:xfrm>
          <a:off x="906612" y="3133080"/>
          <a:ext cx="463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635500" imgH="1016000" progId="Equation.3">
                  <p:embed/>
                </p:oleObj>
              </mc:Choice>
              <mc:Fallback>
                <p:oleObj name="Equation" r:id="rId13" imgW="4635500" imgH="1016000" progId="Equation.3">
                  <p:embed/>
                  <p:pic>
                    <p:nvPicPr>
                      <p:cNvPr id="38918" name="Object 1031">
                        <a:extLst>
                          <a:ext uri="{FF2B5EF4-FFF2-40B4-BE49-F238E27FC236}">
                            <a16:creationId xmlns:a16="http://schemas.microsoft.com/office/drawing/2014/main" id="{E961EC53-28D2-4135-8114-9C51DD5AA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12" y="3133080"/>
                        <a:ext cx="463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1D112BF-1973-4476-85CE-FF1E8C11C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1416"/>
              </p:ext>
            </p:extLst>
          </p:nvPr>
        </p:nvGraphicFramePr>
        <p:xfrm>
          <a:off x="754732" y="4630266"/>
          <a:ext cx="831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18061" imgH="469457" progId="Equation.DSMT4">
                  <p:embed/>
                </p:oleObj>
              </mc:Choice>
              <mc:Fallback>
                <p:oleObj name="Equation" r:id="rId15" imgW="8318061" imgH="4694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4732" y="4630266"/>
                        <a:ext cx="8318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4762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97418129-F7C5-4A97-AECC-FC829A5A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556792"/>
            <a:ext cx="10519940" cy="15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 设从一批灯泡中, 随机地取5只作寿命试验,测得寿命(以小时计)为 1050,  1100,  1120,  1250,  1280, 设灯泡寿命服从正态分布, 求灯泡寿命平均值的置信水平为 0.95 的单侧置信下限.</a:t>
            </a:r>
            <a:endParaRPr kumimoji="1" lang="zh-C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9D5CDBEC-8D31-49B9-B039-13066188D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3270474"/>
            <a:ext cx="187927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" name="Object 24">
            <a:extLst>
              <a:ext uri="{FF2B5EF4-FFF2-40B4-BE49-F238E27FC236}">
                <a16:creationId xmlns:a16="http://schemas.microsoft.com/office/drawing/2014/main" id="{B736E301-8724-4559-81C7-92AFA32AE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88549"/>
              </p:ext>
            </p:extLst>
          </p:nvPr>
        </p:nvGraphicFramePr>
        <p:xfrm>
          <a:off x="3832225" y="3345284"/>
          <a:ext cx="8519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355446" progId="Equation.3">
                  <p:embed/>
                </p:oleObj>
              </mc:Choice>
              <mc:Fallback>
                <p:oleObj name="Equation" r:id="rId3" imgW="863225" imgH="355446" progId="Equation.3">
                  <p:embed/>
                  <p:pic>
                    <p:nvPicPr>
                      <p:cNvPr id="8216" name="Object 24">
                        <a:extLst>
                          <a:ext uri="{FF2B5EF4-FFF2-40B4-BE49-F238E27FC236}">
                            <a16:creationId xmlns:a16="http://schemas.microsoft.com/office/drawing/2014/main" id="{F18C546E-F14A-437E-B6E7-797B8CAFE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3345284"/>
                        <a:ext cx="8519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>
            <a:extLst>
              <a:ext uri="{FF2B5EF4-FFF2-40B4-BE49-F238E27FC236}">
                <a16:creationId xmlns:a16="http://schemas.microsoft.com/office/drawing/2014/main" id="{7FECF7FB-0743-4DEE-A120-C8714C0E4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54377"/>
              </p:ext>
            </p:extLst>
          </p:nvPr>
        </p:nvGraphicFramePr>
        <p:xfrm>
          <a:off x="5100638" y="3345284"/>
          <a:ext cx="13906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700" imgH="368300" progId="Equation.3">
                  <p:embed/>
                </p:oleObj>
              </mc:Choice>
              <mc:Fallback>
                <p:oleObj name="Equation" r:id="rId5" imgW="1409700" imgH="368300" progId="Equation.3">
                  <p:embed/>
                  <p:pic>
                    <p:nvPicPr>
                      <p:cNvPr id="8217" name="Object 25">
                        <a:extLst>
                          <a:ext uri="{FF2B5EF4-FFF2-40B4-BE49-F238E27FC236}">
                            <a16:creationId xmlns:a16="http://schemas.microsoft.com/office/drawing/2014/main" id="{B430733C-F52F-4B31-AAF8-C7EA93A43D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3345284"/>
                        <a:ext cx="13906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>
            <a:extLst>
              <a:ext uri="{FF2B5EF4-FFF2-40B4-BE49-F238E27FC236}">
                <a16:creationId xmlns:a16="http://schemas.microsoft.com/office/drawing/2014/main" id="{F7231F24-3D4B-4F7D-A85B-B2276466B6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70407"/>
              </p:ext>
            </p:extLst>
          </p:nvPr>
        </p:nvGraphicFramePr>
        <p:xfrm>
          <a:off x="1698625" y="3345284"/>
          <a:ext cx="177904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03400" imgH="368300" progId="Equation.3">
                  <p:embed/>
                </p:oleObj>
              </mc:Choice>
              <mc:Fallback>
                <p:oleObj name="Equation" r:id="rId7" imgW="1803400" imgH="368300" progId="Equation.3">
                  <p:embed/>
                  <p:pic>
                    <p:nvPicPr>
                      <p:cNvPr id="8218" name="Object 26">
                        <a:extLst>
                          <a:ext uri="{FF2B5EF4-FFF2-40B4-BE49-F238E27FC236}">
                            <a16:creationId xmlns:a16="http://schemas.microsoft.com/office/drawing/2014/main" id="{66329715-55F2-432F-A237-BCE856233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345284"/>
                        <a:ext cx="177904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>
            <a:extLst>
              <a:ext uri="{FF2B5EF4-FFF2-40B4-BE49-F238E27FC236}">
                <a16:creationId xmlns:a16="http://schemas.microsoft.com/office/drawing/2014/main" id="{A8F6FDC5-C068-43FC-89F5-CDCF14E76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226813"/>
              </p:ext>
            </p:extLst>
          </p:nvPr>
        </p:nvGraphicFramePr>
        <p:xfrm>
          <a:off x="1752600" y="3899322"/>
          <a:ext cx="392141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75100" imgH="431800" progId="Equation.3">
                  <p:embed/>
                </p:oleObj>
              </mc:Choice>
              <mc:Fallback>
                <p:oleObj name="Equation" r:id="rId9" imgW="3975100" imgH="431800" progId="Equation.3">
                  <p:embed/>
                  <p:pic>
                    <p:nvPicPr>
                      <p:cNvPr id="8219" name="Object 27">
                        <a:extLst>
                          <a:ext uri="{FF2B5EF4-FFF2-40B4-BE49-F238E27FC236}">
                            <a16:creationId xmlns:a16="http://schemas.microsoft.com/office/drawing/2014/main" id="{11E90987-AF0D-4051-ABA9-E9A7EC9E2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99322"/>
                        <a:ext cx="392141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id="{013474DB-F52C-47BA-9836-A1C7AE8E9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613262"/>
              </p:ext>
            </p:extLst>
          </p:nvPr>
        </p:nvGraphicFramePr>
        <p:xfrm>
          <a:off x="6686550" y="3269084"/>
          <a:ext cx="14783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7950" imgH="444307" progId="Equation.3">
                  <p:embed/>
                </p:oleObj>
              </mc:Choice>
              <mc:Fallback>
                <p:oleObj name="Equation" r:id="rId11" imgW="1497950" imgH="444307" progId="Equation.3">
                  <p:embed/>
                  <p:pic>
                    <p:nvPicPr>
                      <p:cNvPr id="8221" name="Object 29">
                        <a:extLst>
                          <a:ext uri="{FF2B5EF4-FFF2-40B4-BE49-F238E27FC236}">
                            <a16:creationId xmlns:a16="http://schemas.microsoft.com/office/drawing/2014/main" id="{87F0494E-4076-412B-97D1-E9CCDE6AE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269084"/>
                        <a:ext cx="14783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>
            <a:extLst>
              <a:ext uri="{FF2B5EF4-FFF2-40B4-BE49-F238E27FC236}">
                <a16:creationId xmlns:a16="http://schemas.microsoft.com/office/drawing/2014/main" id="{8D2A0CE0-0065-444E-B4C2-3A5E19056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985"/>
              </p:ext>
            </p:extLst>
          </p:nvPr>
        </p:nvGraphicFramePr>
        <p:xfrm>
          <a:off x="1143000" y="4562897"/>
          <a:ext cx="539977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473700" imgH="444500" progId="Equation.3">
                  <p:embed/>
                </p:oleObj>
              </mc:Choice>
              <mc:Fallback>
                <p:oleObj name="Equation" r:id="rId13" imgW="5473700" imgH="444500" progId="Equation.3">
                  <p:embed/>
                  <p:pic>
                    <p:nvPicPr>
                      <p:cNvPr id="8222" name="Object 30">
                        <a:extLst>
                          <a:ext uri="{FF2B5EF4-FFF2-40B4-BE49-F238E27FC236}">
                            <a16:creationId xmlns:a16="http://schemas.microsoft.com/office/drawing/2014/main" id="{78CC0B49-A82D-4368-89C1-0F533C89A2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62897"/>
                        <a:ext cx="539977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1">
            <a:extLst>
              <a:ext uri="{FF2B5EF4-FFF2-40B4-BE49-F238E27FC236}">
                <a16:creationId xmlns:a16="http://schemas.microsoft.com/office/drawing/2014/main" id="{7B662F88-3DA7-4590-82B0-98ADA556C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77044"/>
              </p:ext>
            </p:extLst>
          </p:nvPr>
        </p:nvGraphicFramePr>
        <p:xfrm>
          <a:off x="1342678" y="5118023"/>
          <a:ext cx="4009116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19490" imgH="800100" progId="Equation.3">
                  <p:embed/>
                </p:oleObj>
              </mc:Choice>
              <mc:Fallback>
                <p:oleObj name="Equation" r:id="rId15" imgW="4019490" imgH="800100" progId="Equation.3">
                  <p:embed/>
                  <p:pic>
                    <p:nvPicPr>
                      <p:cNvPr id="8223" name="Object 31">
                        <a:extLst>
                          <a:ext uri="{FF2B5EF4-FFF2-40B4-BE49-F238E27FC236}">
                            <a16:creationId xmlns:a16="http://schemas.microsoft.com/office/drawing/2014/main" id="{41D0BACD-7ADD-433C-A3A0-EAFE8929B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5118023"/>
                        <a:ext cx="4009116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>
            <a:extLst>
              <a:ext uri="{FF2B5EF4-FFF2-40B4-BE49-F238E27FC236}">
                <a16:creationId xmlns:a16="http://schemas.microsoft.com/office/drawing/2014/main" id="{CC786770-A717-4CDD-AC18-4BD1C1DF1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4417"/>
            <a:ext cx="127790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63CBB02-EEAC-4F64-ACE4-D3F79BCA3AE3}"/>
              </a:ext>
            </a:extLst>
          </p:cNvPr>
          <p:cNvSpPr txBox="1">
            <a:spLocks noChangeArrowheads="1"/>
          </p:cNvSpPr>
          <p:nvPr/>
        </p:nvSpPr>
        <p:spPr>
          <a:xfrm>
            <a:off x="2782838" y="793479"/>
            <a:ext cx="5886350" cy="71006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三、典型例题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462013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4D2CD5FE-EE2C-474F-9BD1-089AE7633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4611341"/>
            <a:ext cx="1606550" cy="1017587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89FCF3D3-ECE4-4180-B049-9D97ABB4A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99662"/>
              </p:ext>
            </p:extLst>
          </p:nvPr>
        </p:nvGraphicFramePr>
        <p:xfrm>
          <a:off x="3028950" y="4597053"/>
          <a:ext cx="248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370" imgH="971550" progId="Equation.3">
                  <p:embed/>
                </p:oleObj>
              </mc:Choice>
              <mc:Fallback>
                <p:oleObj name="Equation" r:id="rId3" imgW="2438370" imgH="971550" progId="Equation.3">
                  <p:embed/>
                  <p:pic>
                    <p:nvPicPr>
                      <p:cNvPr id="66569" name="Object 9">
                        <a:extLst>
                          <a:ext uri="{FF2B5EF4-FFF2-40B4-BE49-F238E27FC236}">
                            <a16:creationId xmlns:a16="http://schemas.microsoft.com/office/drawing/2014/main" id="{6E4B57DD-5431-4969-BCED-02C710E95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597053"/>
                        <a:ext cx="2489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EBC66F05-5068-4105-80CB-60ABA5F8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2323753"/>
            <a:ext cx="2397125" cy="955675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759A068-2796-4907-9000-94476663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2323753"/>
            <a:ext cx="2397125" cy="955675"/>
          </a:xfrm>
          <a:prstGeom prst="rect">
            <a:avLst/>
          </a:prstGeom>
          <a:solidFill>
            <a:srgbClr val="00FFFF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B8896C10-1884-4E51-9B53-DCC9430B8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539605"/>
              </p:ext>
            </p:extLst>
          </p:nvPr>
        </p:nvGraphicFramePr>
        <p:xfrm>
          <a:off x="5029200" y="2392016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33760" imgH="857250" progId="Equation.3">
                  <p:embed/>
                </p:oleObj>
              </mc:Choice>
              <mc:Fallback>
                <p:oleObj name="Equation" r:id="rId5" imgW="3533760" imgH="857250" progId="Equation.3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2F99FDB0-8D25-4D96-A43F-F5F32CD20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92016"/>
                        <a:ext cx="358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B4E78A1E-28AB-4AAB-8346-7BA74A041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178136"/>
              </p:ext>
            </p:extLst>
          </p:nvPr>
        </p:nvGraphicFramePr>
        <p:xfrm>
          <a:off x="709613" y="1699866"/>
          <a:ext cx="828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29600" imgH="380910" progId="Equation.3">
                  <p:embed/>
                </p:oleObj>
              </mc:Choice>
              <mc:Fallback>
                <p:oleObj name="Equation" r:id="rId7" imgW="8229600" imgH="380910" progId="Equation.3">
                  <p:embed/>
                  <p:pic>
                    <p:nvPicPr>
                      <p:cNvPr id="66567" name="Object 7">
                        <a:extLst>
                          <a:ext uri="{FF2B5EF4-FFF2-40B4-BE49-F238E27FC236}">
                            <a16:creationId xmlns:a16="http://schemas.microsoft.com/office/drawing/2014/main" id="{DB0E271B-654C-4E31-925F-92D7D5E10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699866"/>
                        <a:ext cx="828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CA7C43D2-D937-4DE3-8E1E-15F009623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52364"/>
              </p:ext>
            </p:extLst>
          </p:nvPr>
        </p:nvGraphicFramePr>
        <p:xfrm>
          <a:off x="708025" y="4001741"/>
          <a:ext cx="843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381880" imgH="380910" progId="Equation.3">
                  <p:embed/>
                </p:oleObj>
              </mc:Choice>
              <mc:Fallback>
                <p:oleObj name="Equation" r:id="rId9" imgW="8381880" imgH="380910" progId="Equation.3">
                  <p:embed/>
                  <p:pic>
                    <p:nvPicPr>
                      <p:cNvPr id="66568" name="Object 8">
                        <a:extLst>
                          <a:ext uri="{FF2B5EF4-FFF2-40B4-BE49-F238E27FC236}">
                            <a16:creationId xmlns:a16="http://schemas.microsoft.com/office/drawing/2014/main" id="{DAF2B3EB-9A43-4784-A8B0-47113BD78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001741"/>
                        <a:ext cx="843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1B806A91-8AC7-4237-AD09-1C54A9B19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59444"/>
              </p:ext>
            </p:extLst>
          </p:nvPr>
        </p:nvGraphicFramePr>
        <p:xfrm>
          <a:off x="990600" y="2399953"/>
          <a:ext cx="353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86240" imgH="866685" progId="Equation.3">
                  <p:embed/>
                </p:oleObj>
              </mc:Choice>
              <mc:Fallback>
                <p:oleObj name="Equation" r:id="rId11" imgW="3486240" imgH="866685" progId="Equation.3">
                  <p:embed/>
                  <p:pic>
                    <p:nvPicPr>
                      <p:cNvPr id="66570" name="Object 10">
                        <a:extLst>
                          <a:ext uri="{FF2B5EF4-FFF2-40B4-BE49-F238E27FC236}">
                            <a16:creationId xmlns:a16="http://schemas.microsoft.com/office/drawing/2014/main" id="{6A18AAE4-4CB0-4CCF-989A-C053A10F4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99953"/>
                        <a:ext cx="353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FECD0A8A-D340-4803-AE5E-7FD2B6D56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29689"/>
              </p:ext>
            </p:extLst>
          </p:nvPr>
        </p:nvGraphicFramePr>
        <p:xfrm>
          <a:off x="1828800" y="3369916"/>
          <a:ext cx="260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03500" imgH="444500" progId="Equation.3">
                  <p:embed/>
                </p:oleObj>
              </mc:Choice>
              <mc:Fallback>
                <p:oleObj name="Equation" r:id="rId13" imgW="2603500" imgH="444500" progId="Equation.3">
                  <p:embed/>
                  <p:pic>
                    <p:nvPicPr>
                      <p:cNvPr id="66572" name="Object 12">
                        <a:extLst>
                          <a:ext uri="{FF2B5EF4-FFF2-40B4-BE49-F238E27FC236}">
                            <a16:creationId xmlns:a16="http://schemas.microsoft.com/office/drawing/2014/main" id="{D4814541-4A43-4D5E-98AB-0AA26BB98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69916"/>
                        <a:ext cx="260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E29060BE-ABAB-46CF-A7AB-EF395C3FE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591484"/>
              </p:ext>
            </p:extLst>
          </p:nvPr>
        </p:nvGraphicFramePr>
        <p:xfrm>
          <a:off x="5216525" y="3371503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90800" imgH="469900" progId="Equation.3">
                  <p:embed/>
                </p:oleObj>
              </mc:Choice>
              <mc:Fallback>
                <p:oleObj name="Equation" r:id="rId15" imgW="2590800" imgH="469900" progId="Equation.3">
                  <p:embed/>
                  <p:pic>
                    <p:nvPicPr>
                      <p:cNvPr id="66574" name="Object 14">
                        <a:extLst>
                          <a:ext uri="{FF2B5EF4-FFF2-40B4-BE49-F238E27FC236}">
                            <a16:creationId xmlns:a16="http://schemas.microsoft.com/office/drawing/2014/main" id="{0E516DEA-86AB-4CF5-85E8-51C13A6A7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371503"/>
                        <a:ext cx="259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E5F0248-CC45-4772-8AA7-206BA0011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180642"/>
              </p:ext>
            </p:extLst>
          </p:nvPr>
        </p:nvGraphicFramePr>
        <p:xfrm>
          <a:off x="3587750" y="5717828"/>
          <a:ext cx="274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43200" imgH="469900" progId="Equation.3">
                  <p:embed/>
                </p:oleObj>
              </mc:Choice>
              <mc:Fallback>
                <p:oleObj name="Equation" r:id="rId17" imgW="2743200" imgH="469900" progId="Equation.3">
                  <p:embed/>
                  <p:pic>
                    <p:nvPicPr>
                      <p:cNvPr id="66576" name="Object 16">
                        <a:extLst>
                          <a:ext uri="{FF2B5EF4-FFF2-40B4-BE49-F238E27FC236}">
                            <a16:creationId xmlns:a16="http://schemas.microsoft.com/office/drawing/2014/main" id="{EC340C99-7FE7-4FFF-BE4E-0F0B8F3BF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5717828"/>
                        <a:ext cx="274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56FF669F-B04F-439D-890D-1988FA9D5A5C}"/>
              </a:ext>
            </a:extLst>
          </p:cNvPr>
          <p:cNvSpPr txBox="1">
            <a:spLocks noChangeArrowheads="1"/>
          </p:cNvSpPr>
          <p:nvPr/>
        </p:nvSpPr>
        <p:spPr>
          <a:xfrm>
            <a:off x="2548731" y="701452"/>
            <a:ext cx="7092950" cy="762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val="23893929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248</Words>
  <Application>Microsoft Office PowerPoint</Application>
  <PresentationFormat>自定义</PresentationFormat>
  <Paragraphs>37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黑体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28</cp:revision>
  <cp:lastPrinted>2023-05-16T02:45:08Z</cp:lastPrinted>
  <dcterms:created xsi:type="dcterms:W3CDTF">2016-05-19T10:28:42Z</dcterms:created>
  <dcterms:modified xsi:type="dcterms:W3CDTF">2023-05-16T02:45:27Z</dcterms:modified>
  <cp:category> </cp:category>
  <cp:contentStatus> </cp:contentStatus>
  <cp:version>1</cp:version>
</cp:coreProperties>
</file>