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</p:sldIdLst>
  <p:sldSz cx="12190413" cy="6858000"/>
  <p:notesSz cx="6797675" cy="992822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73" autoAdjust="0"/>
  </p:normalViewPr>
  <p:slideViewPr>
    <p:cSldViewPr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4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04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5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7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6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8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124212" y="2033553"/>
            <a:ext cx="73391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假设检验的基本概念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173512" y="3484579"/>
            <a:ext cx="7192438" cy="0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5681799-D2F6-434F-8121-77FC788E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849667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5.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两类错误及记号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B6546E4-C17F-4C09-816F-08833766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68455"/>
            <a:ext cx="10402888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假设检验的依据是: 小概率事件在一次试验中很难发生, 但很难发生不等于不发生, 因而假设检验所作出的结论有可能是错误的. 这种错误有两类: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DFC401B9-5893-4F41-949D-6262BC8FD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426"/>
            <a:ext cx="10402888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(1)   当原假设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为真, 观察值却落入拒绝域, 而作出了拒绝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的判断, 称做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第一类错误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又叫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弃真错误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这类错误是“以真为假”. 犯第一类错误的概率是显著性水平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7348660E-2C7B-484F-8DAD-80BFDBBC3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48022"/>
              </p:ext>
            </p:extLst>
          </p:nvPr>
        </p:nvGraphicFramePr>
        <p:xfrm>
          <a:off x="6058069" y="4374741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446" imgH="228501" progId="Equation.3">
                  <p:embed/>
                </p:oleObj>
              </mc:Choice>
              <mc:Fallback>
                <p:oleObj name="Equation" r:id="rId3" imgW="355446" imgH="228501" progId="Equation.3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3A64088D-9782-4397-A728-4BB517451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069" y="4374741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6ACA9DFA-912C-4192-9F15-160064949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34781"/>
            <a:ext cx="10509398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(2)   当原假设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不真, 而观察值却落入接受域, 而作出了接受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的判断, 称做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第二类错误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又叫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取伪错误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这类错误是“以假为真”.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C7C5DCA9-E81E-4040-8911-0E88291E0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43778"/>
              </p:ext>
            </p:extLst>
          </p:nvPr>
        </p:nvGraphicFramePr>
        <p:xfrm>
          <a:off x="4924675" y="6030044"/>
          <a:ext cx="681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19900" imgH="495300" progId="Equation.3">
                  <p:embed/>
                </p:oleObj>
              </mc:Choice>
              <mc:Fallback>
                <p:oleObj name="Equation" r:id="rId5" imgW="6819900" imgH="495300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183D0C53-D3F2-4B8C-9A56-A5A70D511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675" y="6030044"/>
                        <a:ext cx="681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70234BA8-D10E-4FF4-902F-E9FB28FA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42" y="5957995"/>
            <a:ext cx="4575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犯第二类错误的概率记为     </a:t>
            </a:r>
          </a:p>
        </p:txBody>
      </p:sp>
    </p:spTree>
    <p:extLst>
      <p:ext uri="{BB962C8B-B14F-4D97-AF65-F5344CB8AC3E}">
        <p14:creationId xmlns:p14="http://schemas.microsoft.com/office/powerpoint/2010/main" val="1048213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0001147-74B9-4EAC-B453-83AF7FFE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4704"/>
            <a:ext cx="1072542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当样本容量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一定时,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 若减少犯第一类错误的概率, 则犯第二类错误的概率往往增大.</a:t>
            </a:r>
            <a:endParaRPr kumimoji="1" lang="en-US" altLang="zh-CN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3D40D2-4659-4F6F-872D-8DA4E3A2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99" y="1815629"/>
            <a:ext cx="10361613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        若要使犯两类错误的概率都减小, 除非增加样本容量.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BE9F3E5B-8509-4E3D-AE28-780C993F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92896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6.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显著性检验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F9C5CBBE-0150-4E75-B1EF-95749BBDB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631379"/>
              </p:ext>
            </p:extLst>
          </p:nvPr>
        </p:nvGraphicFramePr>
        <p:xfrm>
          <a:off x="914386" y="4869160"/>
          <a:ext cx="10959721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2760" imgH="698400" progId="Equation.DSMT4">
                  <p:embed/>
                </p:oleObj>
              </mc:Choice>
              <mc:Fallback>
                <p:oleObj name="Equation" r:id="rId3" imgW="4622760" imgH="698400" progId="Equation.DSMT4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E73C4A56-D5E6-4DA9-A6B6-3455B826C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86" y="4869160"/>
                        <a:ext cx="10959721" cy="16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3C73E32E-A67C-4E65-89E0-60CDED07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21088"/>
            <a:ext cx="643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7.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双边备择假设与双边假设检验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A2CCF0BD-3090-4F7C-8425-DC50CAE8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26296"/>
            <a:ext cx="104378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只对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犯第一类错误的概率加以控制, 而不考虑犯第二类错误的概率的检验, 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显著性检验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6504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/>
      <p:bldP spid="10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8901232-6215-42D9-AC40-48282C72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764704"/>
            <a:ext cx="667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8.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右边检验与左边检验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C0EF581-5497-49E3-B16F-7B36E7B40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51083"/>
              </p:ext>
            </p:extLst>
          </p:nvPr>
        </p:nvGraphicFramePr>
        <p:xfrm>
          <a:off x="181314" y="1412776"/>
          <a:ext cx="9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38480" imgH="228600" progId="Equation.DSMT4">
                  <p:embed/>
                </p:oleObj>
              </mc:Choice>
              <mc:Fallback>
                <p:oleObj name="Equation" r:id="rId3" imgW="4038480" imgH="228600" progId="Equation.DSMT4">
                  <p:embed/>
                  <p:pic>
                    <p:nvPicPr>
                      <p:cNvPr id="76803" name="Object 3">
                        <a:extLst>
                          <a:ext uri="{FF2B5EF4-FFF2-40B4-BE49-F238E27FC236}">
                            <a16:creationId xmlns:a16="http://schemas.microsoft.com/office/drawing/2014/main" id="{7D3D36D8-17C3-4851-8327-8B71B0F9F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14" y="1412776"/>
                        <a:ext cx="954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C3E81DB-05CA-4551-AE1E-EA20D1ECC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03563"/>
              </p:ext>
            </p:extLst>
          </p:nvPr>
        </p:nvGraphicFramePr>
        <p:xfrm>
          <a:off x="181314" y="1988840"/>
          <a:ext cx="9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38480" imgH="228600" progId="Equation.DSMT4">
                  <p:embed/>
                </p:oleObj>
              </mc:Choice>
              <mc:Fallback>
                <p:oleObj name="Equation" r:id="rId5" imgW="4038480" imgH="228600" progId="Equation.DSMT4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AA582B7C-6548-45B6-9ACD-83DE758F0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14" y="1988840"/>
                        <a:ext cx="954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C15E9B22-DCE0-4F52-8B26-46DE8F5B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24" y="2564904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右边检验与左边检验统称为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单边检验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691DBD9-3FEA-4BEC-BD30-7F89E2F0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140968"/>
            <a:ext cx="4938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9.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单边检验的拒绝域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0C9AD168-078F-475E-A616-A55AF87C7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68807"/>
              </p:ext>
            </p:extLst>
          </p:nvPr>
        </p:nvGraphicFramePr>
        <p:xfrm>
          <a:off x="883705" y="3724388"/>
          <a:ext cx="1044700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79680" imgH="457200" progId="Equation.DSMT4">
                  <p:embed/>
                </p:oleObj>
              </mc:Choice>
              <mc:Fallback>
                <p:oleObj name="Equation" r:id="rId7" imgW="4279680" imgH="457200" progId="Equation.DSMT4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538B8D84-639B-43E3-ADC3-3C44E6244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05" y="3724388"/>
                        <a:ext cx="10447000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281E2A16-B032-482C-BB52-3C3A80685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76168"/>
              </p:ext>
            </p:extLst>
          </p:nvPr>
        </p:nvGraphicFramePr>
        <p:xfrm>
          <a:off x="910936" y="4834096"/>
          <a:ext cx="7007831" cy="18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58000" imgH="1771650" progId="Equation.3">
                  <p:embed/>
                </p:oleObj>
              </mc:Choice>
              <mc:Fallback>
                <p:oleObj name="Equation" r:id="rId9" imgW="6858000" imgH="177165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1BEA13BA-B684-4257-A503-83E891B0B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36" y="4834096"/>
                        <a:ext cx="7007831" cy="18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9805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4D7E08-3D21-465C-9C63-8B5CA6DC4182}"/>
              </a:ext>
            </a:extLst>
          </p:cNvPr>
          <p:cNvSpPr txBox="1">
            <a:spLocks noChangeArrowheads="1"/>
          </p:cNvSpPr>
          <p:nvPr/>
        </p:nvSpPr>
        <p:spPr>
          <a:xfrm>
            <a:off x="799745" y="1150479"/>
            <a:ext cx="7772400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三、假设检验的一般步骤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C08E620-428A-4316-A327-C71C60C8E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69177"/>
              </p:ext>
            </p:extLst>
          </p:nvPr>
        </p:nvGraphicFramePr>
        <p:xfrm>
          <a:off x="863600" y="2278378"/>
          <a:ext cx="939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4760" imgH="228600" progId="Equation.DSMT4">
                  <p:embed/>
                </p:oleObj>
              </mc:Choice>
              <mc:Fallback>
                <p:oleObj name="Equation" r:id="rId3" imgW="3974760" imgH="228600" progId="Equation.DSMT4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CE6C943C-A1C5-4067-A670-7CD0CFE68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278378"/>
                        <a:ext cx="939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8D555A9-CD6E-4659-B313-C7C3D80D7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72717"/>
              </p:ext>
            </p:extLst>
          </p:nvPr>
        </p:nvGraphicFramePr>
        <p:xfrm>
          <a:off x="887413" y="2996952"/>
          <a:ext cx="626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61100" imgH="431800" progId="Equation.3">
                  <p:embed/>
                </p:oleObj>
              </mc:Choice>
              <mc:Fallback>
                <p:oleObj name="Equation" r:id="rId5" imgW="6261100" imgH="431800" progId="Equation.3">
                  <p:embed/>
                  <p:pic>
                    <p:nvPicPr>
                      <p:cNvPr id="80901" name="Object 5">
                        <a:extLst>
                          <a:ext uri="{FF2B5EF4-FFF2-40B4-BE49-F238E27FC236}">
                            <a16:creationId xmlns:a16="http://schemas.microsoft.com/office/drawing/2014/main" id="{75F3DF0D-CA5B-4971-8545-83BB4B0AF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996952"/>
                        <a:ext cx="626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C3F897E4-2FA7-4271-A5A9-E60E977A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3565277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3.  确定检验统计量以及拒绝域形式;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39E41AFB-0B61-4A19-AC62-C53ACDC74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5514"/>
              </p:ext>
            </p:extLst>
          </p:nvPr>
        </p:nvGraphicFramePr>
        <p:xfrm>
          <a:off x="901700" y="4303464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46900" imgH="444500" progId="Equation.3">
                  <p:embed/>
                </p:oleObj>
              </mc:Choice>
              <mc:Fallback>
                <p:oleObj name="Equation" r:id="rId7" imgW="6946900" imgH="444500" progId="Equation.3">
                  <p:embed/>
                  <p:pic>
                    <p:nvPicPr>
                      <p:cNvPr id="80903" name="Object 7">
                        <a:extLst>
                          <a:ext uri="{FF2B5EF4-FFF2-40B4-BE49-F238E27FC236}">
                            <a16:creationId xmlns:a16="http://schemas.microsoft.com/office/drawing/2014/main" id="{EAC5682C-EF14-4F3A-B83E-571CCAAA8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303464"/>
                        <a:ext cx="694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9EEDF77B-1DD3-499A-B8C7-5365BF295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65118"/>
              </p:ext>
            </p:extLst>
          </p:nvPr>
        </p:nvGraphicFramePr>
        <p:xfrm>
          <a:off x="919163" y="4984502"/>
          <a:ext cx="762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20000" imgH="457200" progId="Equation.3">
                  <p:embed/>
                </p:oleObj>
              </mc:Choice>
              <mc:Fallback>
                <p:oleObj name="Equation" r:id="rId9" imgW="7620000" imgH="457200" progId="Equation.3">
                  <p:embed/>
                  <p:pic>
                    <p:nvPicPr>
                      <p:cNvPr id="80904" name="Object 8">
                        <a:extLst>
                          <a:ext uri="{FF2B5EF4-FFF2-40B4-BE49-F238E27FC236}">
                            <a16:creationId xmlns:a16="http://schemas.microsoft.com/office/drawing/2014/main" id="{285D3171-04E4-4106-80C1-9BAB7488F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984502"/>
                        <a:ext cx="762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923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E7B5C2-B907-452B-A715-90F768CB5E6D}"/>
              </a:ext>
            </a:extLst>
          </p:cNvPr>
          <p:cNvSpPr txBox="1">
            <a:spLocks noChangeArrowheads="1"/>
          </p:cNvSpPr>
          <p:nvPr/>
        </p:nvSpPr>
        <p:spPr>
          <a:xfrm>
            <a:off x="1270670" y="1052736"/>
            <a:ext cx="7772400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/>
              <a:t>四、小结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9845A2E-4145-4153-A857-6A31CCE1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71464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假设检验的基本原理、相关概念和一般步骤.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Group 114">
                <a:extLst>
                  <a:ext uri="{FF2B5EF4-FFF2-40B4-BE49-F238E27FC236}">
                    <a16:creationId xmlns:a16="http://schemas.microsoft.com/office/drawing/2014/main" id="{381EB0CE-6DB1-45AE-B32A-BF5AFF748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14485"/>
                  </p:ext>
                </p:extLst>
              </p:nvPr>
            </p:nvGraphicFramePr>
            <p:xfrm>
              <a:off x="1066800" y="3290664"/>
              <a:ext cx="7302500" cy="2514600"/>
            </p:xfrm>
            <a:graphic>
              <a:graphicData uri="http://schemas.openxmlformats.org/drawingml/2006/table">
                <a:tbl>
                  <a:tblPr/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79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2865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真实情况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(未知)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所    作    决    策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86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接受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kumimoji="0" lang="en-US" altLang="zh-CN" sz="28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拒绝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kumimoji="0" lang="zh-CN" altLang="en-US" sz="2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6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为真</a:t>
                          </a:r>
                          <a:endParaRPr kumimoji="0" lang="zh-CN" altLang="en-US" sz="28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正确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犯第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类错误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86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不真</a:t>
                          </a:r>
                          <a:endParaRPr kumimoji="0" lang="zh-CN" alt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宋体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犯第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  <a:cs typeface="Times New Roman" pitchFamily="18" charset="0"/>
                            </a:rPr>
                            <a:t>II</a:t>
                          </a: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类错误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正确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Group 114">
                <a:extLst>
                  <a:ext uri="{FF2B5EF4-FFF2-40B4-BE49-F238E27FC236}">
                    <a16:creationId xmlns:a16="http://schemas.microsoft.com/office/drawing/2014/main" id="{381EB0CE-6DB1-45AE-B32A-BF5AFF7482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14485"/>
                  </p:ext>
                </p:extLst>
              </p:nvPr>
            </p:nvGraphicFramePr>
            <p:xfrm>
              <a:off x="1066800" y="3290664"/>
              <a:ext cx="7302500" cy="2514600"/>
            </p:xfrm>
            <a:graphic>
              <a:graphicData uri="http://schemas.openxmlformats.org/drawingml/2006/table">
                <a:tbl>
                  <a:tblPr/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79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28650"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真实情况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(未知)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所    作    决    策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865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792" t="-113592" r="-117414" b="-209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2955" t="-113592" r="-1136" b="-209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792" t="-211538" r="-217414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正确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犯第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类错误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8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792" t="-314563" r="-217414" b="-873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犯第</a:t>
                          </a:r>
                          <a:r>
                            <a:rPr kumimoji="0" lang="en-US" altLang="zh-CN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  <a:cs typeface="Times New Roman" pitchFamily="18" charset="0"/>
                            </a:rPr>
                            <a:t>II</a:t>
                          </a:r>
                          <a:r>
                            <a:rPr kumimoji="0" lang="zh-CN" altLang="en-US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类错误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zh-CN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Arial" charset="0"/>
                              <a:ea typeface="宋体" pitchFamily="2" charset="-122"/>
                            </a:rPr>
                            <a:t>正确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 Box 39">
            <a:extLst>
              <a:ext uri="{FF2B5EF4-FFF2-40B4-BE49-F238E27FC236}">
                <a16:creationId xmlns:a16="http://schemas.microsoft.com/office/drawing/2014/main" id="{1A7214C6-AD70-469D-80B5-F08844EC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2695352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假设检验的两类错误</a:t>
            </a:r>
          </a:p>
        </p:txBody>
      </p:sp>
    </p:spTree>
    <p:extLst>
      <p:ext uri="{BB962C8B-B14F-4D97-AF65-F5344CB8AC3E}">
        <p14:creationId xmlns:p14="http://schemas.microsoft.com/office/powerpoint/2010/main" val="709908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假设检验的相关概念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假设检验的一般步骤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一、假设检验的基本原理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9535994-BD79-4BBF-820F-A8F75BE7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670" y="5086003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8419FFC-78C8-4B60-8726-0F8E881DB72D}"/>
              </a:ext>
            </a:extLst>
          </p:cNvPr>
          <p:cNvSpPr txBox="1">
            <a:spLocks noChangeArrowheads="1"/>
          </p:cNvSpPr>
          <p:nvPr/>
        </p:nvSpPr>
        <p:spPr>
          <a:xfrm>
            <a:off x="190550" y="886296"/>
            <a:ext cx="7853362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一、假设检验的基本原理</a:t>
            </a:r>
            <a:endParaRPr lang="en-US" altLang="zh-CN" b="1" dirty="0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B62026E9-4010-4C79-87EF-7EB0A932A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77109"/>
            <a:ext cx="10369574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假设检验就是根据样本对所提出的假设作出判断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是接受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还是拒绝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A920DC85-24CF-4494-AC7F-925ED71A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51509"/>
            <a:ext cx="69342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  提出总体服从泊松分布的假设; </a:t>
            </a:r>
            <a:endParaRPr kumimoji="1" lang="zh-CN" altLang="en-US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26" name="Object 27">
            <a:extLst>
              <a:ext uri="{FF2B5EF4-FFF2-40B4-BE49-F238E27FC236}">
                <a16:creationId xmlns:a16="http://schemas.microsoft.com/office/drawing/2014/main" id="{BB7118A0-B7A4-4125-91CC-71506717B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68652"/>
              </p:ext>
            </p:extLst>
          </p:nvPr>
        </p:nvGraphicFramePr>
        <p:xfrm>
          <a:off x="2044700" y="2797175"/>
          <a:ext cx="8131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41600" imgH="228600" progId="Equation.DSMT4">
                  <p:embed/>
                </p:oleObj>
              </mc:Choice>
              <mc:Fallback>
                <p:oleObj name="Equation" r:id="rId3" imgW="3441600" imgH="228600" progId="Equation.DSMT4">
                  <p:embed/>
                  <p:pic>
                    <p:nvPicPr>
                      <p:cNvPr id="7195" name="Object 27">
                        <a:extLst>
                          <a:ext uri="{FF2B5EF4-FFF2-40B4-BE49-F238E27FC236}">
                            <a16:creationId xmlns:a16="http://schemas.microsoft.com/office/drawing/2014/main" id="{BBDC03E6-2719-46C7-87FD-E74D4B7FD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797175"/>
                        <a:ext cx="8131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>
            <a:extLst>
              <a:ext uri="{FF2B5EF4-FFF2-40B4-BE49-F238E27FC236}">
                <a16:creationId xmlns:a16="http://schemas.microsoft.com/office/drawing/2014/main" id="{717AFB06-54A2-47E2-B2E2-AC5331CE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832821"/>
            <a:ext cx="10236224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实际推断原理:“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一个小概率事件在一次试验中几乎是不可能发生的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64C5E0-8BCB-4998-8BC4-47AA553B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07" y="692696"/>
            <a:ext cx="10509398" cy="262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某车间用一台包装机包装葡萄糖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包得的袋装糖重是一个随机变量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它服从正态分布.当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机器正常时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其均值为0.5千克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标准差为0.015千克.某日开工后为检验包装机是否正常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随机地抽取它所包装的糖9袋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称得净重为(千克):0.497  0.506  0.518  0.524  0.498  0.511  0.520  0.515  0.512,  问机器是否正常? 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BA152EB-16DD-4A7A-AD65-D304097AE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07762"/>
              </p:ext>
            </p:extLst>
          </p:nvPr>
        </p:nvGraphicFramePr>
        <p:xfrm>
          <a:off x="878362" y="3353081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406400" progId="Equation.3">
                  <p:embed/>
                </p:oleObj>
              </mc:Choice>
              <mc:Fallback>
                <p:oleObj name="Equation" r:id="rId3" imgW="1943100" imgH="406400" progId="Equation.3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5D47BA17-08A3-4112-9758-68763B68B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62" y="3353081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3F523C1-E4B0-4FCD-9987-C5F7ED8B24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52505"/>
              </p:ext>
            </p:extLst>
          </p:nvPr>
        </p:nvGraphicFramePr>
        <p:xfrm>
          <a:off x="2932222" y="3336752"/>
          <a:ext cx="325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200" imgH="469900" progId="Equation.3">
                  <p:embed/>
                </p:oleObj>
              </mc:Choice>
              <mc:Fallback>
                <p:oleObj name="Equation" r:id="rId5" imgW="3251200" imgH="4699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6781B841-966C-4B01-88D8-E145815C8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222" y="3336752"/>
                        <a:ext cx="325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1304BCC-C798-43E1-90B3-D62C9ECF3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55510"/>
              </p:ext>
            </p:extLst>
          </p:nvPr>
        </p:nvGraphicFramePr>
        <p:xfrm>
          <a:off x="6311230" y="3378098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8200" imgH="431800" progId="Equation.3">
                  <p:embed/>
                </p:oleObj>
              </mc:Choice>
              <mc:Fallback>
                <p:oleObj name="Equation" r:id="rId7" imgW="2108200" imgH="431800" progId="Equation.3">
                  <p:embed/>
                  <p:pic>
                    <p:nvPicPr>
                      <p:cNvPr id="68613" name="Object 5">
                        <a:extLst>
                          <a:ext uri="{FF2B5EF4-FFF2-40B4-BE49-F238E27FC236}">
                            <a16:creationId xmlns:a16="http://schemas.microsoft.com/office/drawing/2014/main" id="{BA8908CA-C9A6-434F-B8B2-994E561CB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230" y="3378098"/>
                        <a:ext cx="210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6A20BAE1-8A47-4F2E-9EBB-3B981F96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867772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:  根据样本值判断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3519E626-9D0B-402B-A9CC-F44DF88E4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20715"/>
              </p:ext>
            </p:extLst>
          </p:nvPr>
        </p:nvGraphicFramePr>
        <p:xfrm>
          <a:off x="4418013" y="3937622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900" imgH="431800" progId="Equation.3">
                  <p:embed/>
                </p:oleObj>
              </mc:Choice>
              <mc:Fallback>
                <p:oleObj name="Equation" r:id="rId9" imgW="3390900" imgH="431800" progId="Equation.3">
                  <p:embed/>
                  <p:pic>
                    <p:nvPicPr>
                      <p:cNvPr id="68615" name="Object 7">
                        <a:extLst>
                          <a:ext uri="{FF2B5EF4-FFF2-40B4-BE49-F238E27FC236}">
                            <a16:creationId xmlns:a16="http://schemas.microsoft.com/office/drawing/2014/main" id="{F18AB4F7-CF76-4D5C-ABD4-880DA2199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3937622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B83CEFAB-C506-47F9-8A61-D688C802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477372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提出两个对立假设</a:t>
            </a:r>
          </a:p>
        </p:txBody>
      </p: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9570E4F4-E785-481C-B061-FB35FF98E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74828"/>
              </p:ext>
            </p:extLst>
          </p:nvPr>
        </p:nvGraphicFramePr>
        <p:xfrm>
          <a:off x="3780066" y="4535202"/>
          <a:ext cx="487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76800" imgH="444500" progId="Equation.3">
                  <p:embed/>
                </p:oleObj>
              </mc:Choice>
              <mc:Fallback>
                <p:oleObj name="Equation" r:id="rId11" imgW="4876800" imgH="444500" progId="Equation.3">
                  <p:embed/>
                  <p:pic>
                    <p:nvPicPr>
                      <p:cNvPr id="68617" name="Object 9">
                        <a:extLst>
                          <a:ext uri="{FF2B5EF4-FFF2-40B4-BE49-F238E27FC236}">
                            <a16:creationId xmlns:a16="http://schemas.microsoft.com/office/drawing/2014/main" id="{BD0EB066-1B3B-4586-8362-A9608C45A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066" y="4535202"/>
                        <a:ext cx="487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>
            <a:extLst>
              <a:ext uri="{FF2B5EF4-FFF2-40B4-BE49-F238E27FC236}">
                <a16:creationId xmlns:a16="http://schemas.microsoft.com/office/drawing/2014/main" id="{1EBC89D7-11E4-498D-9473-1CA837F2A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" y="5085385"/>
            <a:ext cx="1068459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再利用已知样本作出判断是接受假设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拒绝假设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还是拒绝假设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接受假设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如果作出的判断是接受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endParaRPr kumimoji="1" lang="zh-CN" altLang="en-US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08291E46-3667-402B-9F23-D21FA7158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162424"/>
              </p:ext>
            </p:extLst>
          </p:nvPr>
        </p:nvGraphicFramePr>
        <p:xfrm>
          <a:off x="8681595" y="5704475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66090" imgH="444307" progId="Equation.3">
                  <p:embed/>
                </p:oleObj>
              </mc:Choice>
              <mc:Fallback>
                <p:oleObj name="Equation" r:id="rId13" imgW="1866090" imgH="444307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EFCD1154-300E-4F0E-A793-4B102121B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595" y="5704475"/>
                        <a:ext cx="186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>
            <a:extLst>
              <a:ext uri="{FF2B5EF4-FFF2-40B4-BE49-F238E27FC236}">
                <a16:creationId xmlns:a16="http://schemas.microsoft.com/office/drawing/2014/main" id="{CDF4D0FD-C86F-4435-9C4F-26E63C9A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8" y="6150285"/>
            <a:ext cx="7772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即认为机器工作是正常的, 否则, 认为是不正常的.</a:t>
            </a:r>
          </a:p>
        </p:txBody>
      </p:sp>
    </p:spTree>
    <p:extLst>
      <p:ext uri="{BB962C8B-B14F-4D97-AF65-F5344CB8AC3E}">
        <p14:creationId xmlns:p14="http://schemas.microsoft.com/office/powerpoint/2010/main" val="1568289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4" grpId="0" autoUpdateAnimBg="0"/>
      <p:bldP spid="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B27B408-98BC-4CCD-B6FA-3E0A76609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251485"/>
              </p:ext>
            </p:extLst>
          </p:nvPr>
        </p:nvGraphicFramePr>
        <p:xfrm>
          <a:off x="1179934" y="908720"/>
          <a:ext cx="426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200" imgH="431800" progId="Equation.3">
                  <p:embed/>
                </p:oleObj>
              </mc:Choice>
              <mc:Fallback>
                <p:oleObj name="Equation" r:id="rId3" imgW="4267200" imgH="431800" progId="Equation.3">
                  <p:embed/>
                  <p:pic>
                    <p:nvPicPr>
                      <p:cNvPr id="69635" name="Object 3">
                        <a:extLst>
                          <a:ext uri="{FF2B5EF4-FFF2-40B4-BE49-F238E27FC236}">
                            <a16:creationId xmlns:a16="http://schemas.microsoft.com/office/drawing/2014/main" id="{708737DD-76C9-44BC-9BF7-B369BB4A0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934" y="908720"/>
                        <a:ext cx="426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8CDE074-7C7F-40B9-8864-F8ED28822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104891"/>
              </p:ext>
            </p:extLst>
          </p:nvPr>
        </p:nvGraphicFramePr>
        <p:xfrm>
          <a:off x="1107437" y="1598603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9000" imgH="444500" progId="Equation.3">
                  <p:embed/>
                </p:oleObj>
              </mc:Choice>
              <mc:Fallback>
                <p:oleObj name="Equation" r:id="rId5" imgW="5969000" imgH="444500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C899681D-6E9C-4744-9913-6DBAAF17A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437" y="1598603"/>
                        <a:ext cx="596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2B954C5-4A59-4A28-B09B-6DC8CE3EB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93149"/>
              </p:ext>
            </p:extLst>
          </p:nvPr>
        </p:nvGraphicFramePr>
        <p:xfrm>
          <a:off x="1091108" y="2099345"/>
          <a:ext cx="458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700" imgH="850900" progId="Equation.3">
                  <p:embed/>
                </p:oleObj>
              </mc:Choice>
              <mc:Fallback>
                <p:oleObj name="Equation" r:id="rId7" imgW="4584700" imgH="8509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85B42625-FC73-455D-A27E-DAF909591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108" y="2099345"/>
                        <a:ext cx="458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EE6B4C8-C51D-4FBB-89D1-90DD2982E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14908"/>
              </p:ext>
            </p:extLst>
          </p:nvPr>
        </p:nvGraphicFramePr>
        <p:xfrm>
          <a:off x="1055166" y="2966120"/>
          <a:ext cx="828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280400" imgH="863600" progId="Equation.3">
                  <p:embed/>
                </p:oleObj>
              </mc:Choice>
              <mc:Fallback>
                <p:oleObj name="公式" r:id="rId9" imgW="8280400" imgH="863600" progId="Equation.3">
                  <p:embed/>
                  <p:pic>
                    <p:nvPicPr>
                      <p:cNvPr id="69638" name="Object 6">
                        <a:extLst>
                          <a:ext uri="{FF2B5EF4-FFF2-40B4-BE49-F238E27FC236}">
                            <a16:creationId xmlns:a16="http://schemas.microsoft.com/office/drawing/2014/main" id="{770E6A2A-7E64-4FA1-B7BD-605E9C5D9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66" y="2966120"/>
                        <a:ext cx="828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D4396C3B-31A5-45CE-AA6E-5F17DF08A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33" y="3977357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于是可以选定一个适当的正数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endParaRPr kumimoji="1" lang="en-US" altLang="zh-CN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6AA0DC97-9215-4B2C-9B43-FF01E62D9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41684"/>
              </p:ext>
            </p:extLst>
          </p:nvPr>
        </p:nvGraphicFramePr>
        <p:xfrm>
          <a:off x="1090639" y="4692352"/>
          <a:ext cx="697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72300" imgH="876300" progId="Equation.3">
                  <p:embed/>
                </p:oleObj>
              </mc:Choice>
              <mc:Fallback>
                <p:oleObj name="Equation" r:id="rId11" imgW="6972300" imgH="876300" progId="Equation.3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DD0DAD0F-E19F-4AF7-96CA-43181EC73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39" y="4692352"/>
                        <a:ext cx="6972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0F8F9C54-8C44-444E-83B4-5E9E3197C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49553"/>
              </p:ext>
            </p:extLst>
          </p:nvPr>
        </p:nvGraphicFramePr>
        <p:xfrm>
          <a:off x="1090639" y="5721052"/>
          <a:ext cx="7835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35900" imgH="876300" progId="Equation.3">
                  <p:embed/>
                </p:oleObj>
              </mc:Choice>
              <mc:Fallback>
                <p:oleObj name="Equation" r:id="rId13" imgW="7835900" imgH="876300" progId="Equation.3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:a16="http://schemas.microsoft.com/office/drawing/2014/main" id="{AA0D1407-D075-4AFA-861C-B91705771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39" y="5721052"/>
                        <a:ext cx="7835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6421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CC81B8C-FE0A-48FC-B79B-3A7FD573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71986"/>
              </p:ext>
            </p:extLst>
          </p:nvPr>
        </p:nvGraphicFramePr>
        <p:xfrm>
          <a:off x="1081335" y="692696"/>
          <a:ext cx="575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53100" imgH="850900" progId="Equation.3">
                  <p:embed/>
                </p:oleObj>
              </mc:Choice>
              <mc:Fallback>
                <p:oleObj name="Equation" r:id="rId3" imgW="5753100" imgH="8509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DA2B2C57-E9A7-491B-81D3-2BEA41FDB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35" y="692696"/>
                        <a:ext cx="575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DF84CE10-AFEF-4EBF-A05B-05A23542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935" y="16288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由标准正态分布分位点的定义得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DA67DD-D812-419A-81F8-4EB264320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08604"/>
              </p:ext>
            </p:extLst>
          </p:nvPr>
        </p:nvGraphicFramePr>
        <p:xfrm>
          <a:off x="1033710" y="2276872"/>
          <a:ext cx="779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72490" imgH="847815" progId="Equation.3">
                  <p:embed/>
                </p:oleObj>
              </mc:Choice>
              <mc:Fallback>
                <p:oleObj name="Equation" r:id="rId5" imgW="7772490" imgH="847815" progId="Equation.3">
                  <p:embed/>
                  <p:pic>
                    <p:nvPicPr>
                      <p:cNvPr id="70663" name="Object 7">
                        <a:extLst>
                          <a:ext uri="{FF2B5EF4-FFF2-40B4-BE49-F238E27FC236}">
                            <a16:creationId xmlns:a16="http://schemas.microsoft.com/office/drawing/2014/main" id="{F1BE3C04-780D-4018-AAA2-4A48FF13F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710" y="2276872"/>
                        <a:ext cx="779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410165B0-6F45-4ABC-9F7F-4122F5925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14258"/>
              </p:ext>
            </p:extLst>
          </p:nvPr>
        </p:nvGraphicFramePr>
        <p:xfrm>
          <a:off x="1016222" y="4145845"/>
          <a:ext cx="419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1000" imgH="419100" progId="Equation.3">
                  <p:embed/>
                </p:oleObj>
              </mc:Choice>
              <mc:Fallback>
                <p:oleObj name="Equation" r:id="rId7" imgW="4191000" imgH="419100" progId="Equation.3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C8D40282-89CA-4B08-A026-76F847399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222" y="4145845"/>
                        <a:ext cx="419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AE9A401-BED7-460B-9571-2B359F7D3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59646"/>
              </p:ext>
            </p:extLst>
          </p:nvPr>
        </p:nvGraphicFramePr>
        <p:xfrm>
          <a:off x="5119935" y="4177595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" imgH="444500" progId="Equation.3">
                  <p:embed/>
                </p:oleObj>
              </mc:Choice>
              <mc:Fallback>
                <p:oleObj name="Equation" r:id="rId9" imgW="3657600" imgH="444500" progId="Equation.3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CC2546C-0CC2-4C8F-A64B-51E02C2C0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935" y="4177595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34B549A9-C2A8-4956-8797-4E526DE38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49712"/>
              </p:ext>
            </p:extLst>
          </p:nvPr>
        </p:nvGraphicFramePr>
        <p:xfrm>
          <a:off x="1025747" y="4856476"/>
          <a:ext cx="373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33800" imgH="406400" progId="Equation.3">
                  <p:embed/>
                </p:oleObj>
              </mc:Choice>
              <mc:Fallback>
                <p:oleObj name="Equation" r:id="rId11" imgW="3733800" imgH="406400" progId="Equation.3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:a16="http://schemas.microsoft.com/office/drawing/2014/main" id="{9529CB62-7557-4008-91E2-0C0AF015D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747" y="4856476"/>
                        <a:ext cx="373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84DC1CCD-A70C-40AA-9BDB-09AB41B8A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606719"/>
              </p:ext>
            </p:extLst>
          </p:nvPr>
        </p:nvGraphicFramePr>
        <p:xfrm>
          <a:off x="4921944" y="4823818"/>
          <a:ext cx="368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3000" imgH="419100" progId="Equation.3">
                  <p:embed/>
                </p:oleObj>
              </mc:Choice>
              <mc:Fallback>
                <p:oleObj name="Equation" r:id="rId13" imgW="3683000" imgH="41910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4F9E2058-54D3-4022-AD65-6374745AE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44" y="4823818"/>
                        <a:ext cx="368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DF3E063C-A240-4C2E-85BA-77646527C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60557"/>
              </p:ext>
            </p:extLst>
          </p:nvPr>
        </p:nvGraphicFramePr>
        <p:xfrm>
          <a:off x="1081335" y="5385422"/>
          <a:ext cx="3937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7000" imgH="876300" progId="Equation.3">
                  <p:embed/>
                </p:oleObj>
              </mc:Choice>
              <mc:Fallback>
                <p:oleObj name="Equation" r:id="rId15" imgW="3937000" imgH="87630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67C140B3-8379-4C55-9F38-D317AC400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35" y="5385422"/>
                        <a:ext cx="3937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:a16="http://schemas.microsoft.com/office/drawing/2014/main" id="{12C44078-0D7F-4436-ACFA-C2F2C0E0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935" y="6336776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于是拒绝假设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认为包装机工作不正常.</a:t>
            </a:r>
            <a:endParaRPr kumimoji="1" lang="zh-CN" altLang="en-US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64EEE97A-74EB-4496-8D2E-0A98D93A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310" y="3433057"/>
            <a:ext cx="5049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本例假设检验过程如下:</a:t>
            </a:r>
          </a:p>
        </p:txBody>
      </p:sp>
    </p:spTree>
    <p:extLst>
      <p:ext uri="{BB962C8B-B14F-4D97-AF65-F5344CB8AC3E}">
        <p14:creationId xmlns:p14="http://schemas.microsoft.com/office/powerpoint/2010/main" val="4088994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utoUpdateAnimBg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CC3D23-3F3E-479B-980A-CCF28635BCB3}"/>
              </a:ext>
            </a:extLst>
          </p:cNvPr>
          <p:cNvSpPr txBox="1">
            <a:spLocks noChangeArrowheads="1"/>
          </p:cNvSpPr>
          <p:nvPr/>
        </p:nvSpPr>
        <p:spPr>
          <a:xfrm>
            <a:off x="496888" y="717863"/>
            <a:ext cx="7702550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二、假设检验的相关概念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C260B96-6D23-4B60-8AD9-900D6977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1484784"/>
            <a:ext cx="423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显著性水平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A201B16-B6F2-4576-9154-79EE326E0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32269"/>
              </p:ext>
            </p:extLst>
          </p:nvPr>
        </p:nvGraphicFramePr>
        <p:xfrm>
          <a:off x="766614" y="2099300"/>
          <a:ext cx="10438605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040" imgH="660240" progId="Equation.DSMT4">
                  <p:embed/>
                </p:oleObj>
              </mc:Choice>
              <mc:Fallback>
                <p:oleObj name="Equation" r:id="rId3" imgW="4559040" imgH="660240" progId="Equation.DSMT4">
                  <p:embed/>
                  <p:pic>
                    <p:nvPicPr>
                      <p:cNvPr id="60423" name="Object 7">
                        <a:extLst>
                          <a:ext uri="{FF2B5EF4-FFF2-40B4-BE49-F238E27FC236}">
                            <a16:creationId xmlns:a16="http://schemas.microsoft.com/office/drawing/2014/main" id="{A22C5E97-56C9-4656-A362-326D5CC00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2099300"/>
                        <a:ext cx="10438605" cy="15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5858DCA0-72E6-431E-B176-554D9DFEF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96803"/>
              </p:ext>
            </p:extLst>
          </p:nvPr>
        </p:nvGraphicFramePr>
        <p:xfrm>
          <a:off x="838622" y="3628695"/>
          <a:ext cx="9937104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68600" imgH="457200" progId="Equation.DSMT4">
                  <p:embed/>
                </p:oleObj>
              </mc:Choice>
              <mc:Fallback>
                <p:oleObj name="Equation" r:id="rId5" imgW="4368600" imgH="457200" progId="Equation.DSMT4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2315C4A6-FCC7-4E51-8AAB-1B89DC445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3628695"/>
                        <a:ext cx="9937104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601C06E0-1D14-4939-A6A8-FBF6A7A16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32332"/>
              </p:ext>
            </p:extLst>
          </p:nvPr>
        </p:nvGraphicFramePr>
        <p:xfrm>
          <a:off x="830233" y="4675708"/>
          <a:ext cx="111061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27320" imgH="457200" progId="Equation.DSMT4">
                  <p:embed/>
                </p:oleObj>
              </mc:Choice>
              <mc:Fallback>
                <p:oleObj name="Equation" r:id="rId7" imgW="4927320" imgH="457200" progId="Equation.DSMT4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F04EC08A-7A56-4DC1-A7E4-B37A1FE01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33" y="4675708"/>
                        <a:ext cx="111061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E9429FB0-2811-411A-A967-131F722A7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019034"/>
              </p:ext>
            </p:extLst>
          </p:nvPr>
        </p:nvGraphicFramePr>
        <p:xfrm>
          <a:off x="808559" y="6339832"/>
          <a:ext cx="10614000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47960" imgH="228600" progId="Equation.DSMT4">
                  <p:embed/>
                </p:oleObj>
              </mc:Choice>
              <mc:Fallback>
                <p:oleObj name="Equation" r:id="rId9" imgW="4647960" imgH="228600" progId="Equation.DSMT4">
                  <p:embed/>
                  <p:pic>
                    <p:nvPicPr>
                      <p:cNvPr id="61447" name="Object 7">
                        <a:extLst>
                          <a:ext uri="{FF2B5EF4-FFF2-40B4-BE49-F238E27FC236}">
                            <a16:creationId xmlns:a16="http://schemas.microsoft.com/office/drawing/2014/main" id="{3914B587-B485-4CCB-8089-53777312D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59" y="6339832"/>
                        <a:ext cx="10614000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15381A3-AF35-407F-B37E-CF919F4A4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36920"/>
              </p:ext>
            </p:extLst>
          </p:nvPr>
        </p:nvGraphicFramePr>
        <p:xfrm>
          <a:off x="874394" y="5798964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14660" imgH="400050" progId="Equation.3">
                  <p:embed/>
                </p:oleObj>
              </mc:Choice>
              <mc:Fallback>
                <p:oleObj name="Equation" r:id="rId11" imgW="3714660" imgH="400050" progId="Equation.3">
                  <p:embed/>
                  <p:pic>
                    <p:nvPicPr>
                      <p:cNvPr id="61448" name="Object 8">
                        <a:extLst>
                          <a:ext uri="{FF2B5EF4-FFF2-40B4-BE49-F238E27FC236}">
                            <a16:creationId xmlns:a16="http://schemas.microsoft.com/office/drawing/2014/main" id="{89011C85-A049-40D0-A81F-A884A745A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394" y="5798964"/>
                        <a:ext cx="374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38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F6ADF34-CE4B-4BF8-A97E-56FA605B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71" y="764704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检验统计量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8B9FA1F2-4F3E-4D35-BE31-5DFBE429A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321389"/>
              </p:ext>
            </p:extLst>
          </p:nvPr>
        </p:nvGraphicFramePr>
        <p:xfrm>
          <a:off x="1003746" y="1374304"/>
          <a:ext cx="596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43510" imgH="819240" progId="Equation.3">
                  <p:embed/>
                </p:oleObj>
              </mc:Choice>
              <mc:Fallback>
                <p:oleObj name="Equation" r:id="rId3" imgW="5943510" imgH="819240" progId="Equation.3">
                  <p:embed/>
                  <p:pic>
                    <p:nvPicPr>
                      <p:cNvPr id="62473" name="Object 9">
                        <a:extLst>
                          <a:ext uri="{FF2B5EF4-FFF2-40B4-BE49-F238E27FC236}">
                            <a16:creationId xmlns:a16="http://schemas.microsoft.com/office/drawing/2014/main" id="{9B466AF0-DC3E-43E1-9972-299F3C89B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746" y="1374304"/>
                        <a:ext cx="596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A21CDBC6-4699-4099-AE57-6D76F614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71" y="2364904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3.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原假设与备择假设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85D7454-859A-4625-9E0F-A551FF829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46" y="2995142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假设检验问题通常叙述为:</a:t>
            </a: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95C721F2-90BE-4021-817C-89D4DD342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585834"/>
              </p:ext>
            </p:extLst>
          </p:nvPr>
        </p:nvGraphicFramePr>
        <p:xfrm>
          <a:off x="919566" y="3757578"/>
          <a:ext cx="303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09960" imgH="380910" progId="Equation.3">
                  <p:embed/>
                </p:oleObj>
              </mc:Choice>
              <mc:Fallback>
                <p:oleObj name="Equation" r:id="rId5" imgW="3009960" imgH="380910" progId="Equation.3">
                  <p:embed/>
                  <p:pic>
                    <p:nvPicPr>
                      <p:cNvPr id="62476" name="Object 12">
                        <a:extLst>
                          <a:ext uri="{FF2B5EF4-FFF2-40B4-BE49-F238E27FC236}">
                            <a16:creationId xmlns:a16="http://schemas.microsoft.com/office/drawing/2014/main" id="{80F4A677-E2EA-4ACB-B634-D5E1D2198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566" y="3757578"/>
                        <a:ext cx="303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235493E1-909A-4B2F-AC5F-BBD8D04BC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089567"/>
              </p:ext>
            </p:extLst>
          </p:nvPr>
        </p:nvGraphicFramePr>
        <p:xfrm>
          <a:off x="864046" y="4457229"/>
          <a:ext cx="711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12000" imgH="457200" progId="Equation.3">
                  <p:embed/>
                </p:oleObj>
              </mc:Choice>
              <mc:Fallback>
                <p:oleObj name="Equation" r:id="rId7" imgW="7112000" imgH="457200" progId="Equation.3">
                  <p:embed/>
                  <p:pic>
                    <p:nvPicPr>
                      <p:cNvPr id="62477" name="Object 13">
                        <a:extLst>
                          <a:ext uri="{FF2B5EF4-FFF2-40B4-BE49-F238E27FC236}">
                            <a16:creationId xmlns:a16="http://schemas.microsoft.com/office/drawing/2014/main" id="{7FA48C19-A05B-4213-9E3D-2A94F2050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46" y="4457229"/>
                        <a:ext cx="711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9C1F345D-B2C6-4109-93A8-05ABDEC48F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88763"/>
              </p:ext>
            </p:extLst>
          </p:nvPr>
        </p:nvGraphicFramePr>
        <p:xfrm>
          <a:off x="876746" y="5197004"/>
          <a:ext cx="698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53310" imgH="419190" progId="Equation.3">
                  <p:embed/>
                </p:oleObj>
              </mc:Choice>
              <mc:Fallback>
                <p:oleObj name="Equation" r:id="rId9" imgW="6953310" imgH="419190" progId="Equation.3">
                  <p:embed/>
                  <p:pic>
                    <p:nvPicPr>
                      <p:cNvPr id="62478" name="Object 14">
                        <a:extLst>
                          <a:ext uri="{FF2B5EF4-FFF2-40B4-BE49-F238E27FC236}">
                            <a16:creationId xmlns:a16="http://schemas.microsoft.com/office/drawing/2014/main" id="{A2D4401C-61B5-484B-B8FB-AF3DC73B86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46" y="5197004"/>
                        <a:ext cx="698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E0B22EDC-E8D6-4C19-AB52-09B48D17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81359"/>
              </p:ext>
            </p:extLst>
          </p:nvPr>
        </p:nvGraphicFramePr>
        <p:xfrm>
          <a:off x="3918755" y="3757578"/>
          <a:ext cx="518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52950" imgH="419190" progId="Equation.DSMT4">
                  <p:embed/>
                </p:oleObj>
              </mc:Choice>
              <mc:Fallback>
                <p:oleObj name="Equation" r:id="rId11" imgW="5152950" imgH="419190" progId="Equation.DSMT4">
                  <p:embed/>
                  <p:pic>
                    <p:nvPicPr>
                      <p:cNvPr id="62479" name="Object 15">
                        <a:extLst>
                          <a:ext uri="{FF2B5EF4-FFF2-40B4-BE49-F238E27FC236}">
                            <a16:creationId xmlns:a16="http://schemas.microsoft.com/office/drawing/2014/main" id="{BFA2A5FE-4118-446A-8E47-017965505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755" y="3757578"/>
                        <a:ext cx="518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301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427925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假设检验的基本概念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第八章 假设检验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F8A4C0E-1958-44D6-AB21-DFEB5683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742231"/>
            <a:ext cx="4994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4.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拒绝域与临界点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1D00B6A7-7D9C-4C76-B703-299D45EE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05" y="1351831"/>
            <a:ext cx="10327878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当检验统计量取某个区域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中的值时, 我们拒绝原假设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则称区域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拒绝域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, 拒绝域的边界点称为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临界点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.</a:t>
            </a:r>
            <a:endParaRPr kumimoji="1"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CDA06C20-1FE9-420A-A1A1-A1DA066E0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30" y="2524175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如在前面实例中, 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C94907F9-BD75-4D86-8E88-E69AEE562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42933"/>
              </p:ext>
            </p:extLst>
          </p:nvPr>
        </p:nvGraphicFramePr>
        <p:xfrm>
          <a:off x="1066205" y="3286175"/>
          <a:ext cx="331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14700" imgH="444500" progId="Equation.3">
                  <p:embed/>
                </p:oleObj>
              </mc:Choice>
              <mc:Fallback>
                <p:oleObj name="Equation" r:id="rId3" imgW="3314700" imgH="444500" progId="Equation.3">
                  <p:embed/>
                  <p:pic>
                    <p:nvPicPr>
                      <p:cNvPr id="63500" name="Object 12">
                        <a:extLst>
                          <a:ext uri="{FF2B5EF4-FFF2-40B4-BE49-F238E27FC236}">
                            <a16:creationId xmlns:a16="http://schemas.microsoft.com/office/drawing/2014/main" id="{486D748F-F72C-4B5D-B868-A13428827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205" y="3286175"/>
                        <a:ext cx="331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6336836A-5A40-47A9-978B-4F82EFA48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80844"/>
              </p:ext>
            </p:extLst>
          </p:nvPr>
        </p:nvGraphicFramePr>
        <p:xfrm>
          <a:off x="1091605" y="3992612"/>
          <a:ext cx="450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08500" imgH="444500" progId="Equation.3">
                  <p:embed/>
                </p:oleObj>
              </mc:Choice>
              <mc:Fallback>
                <p:oleObj name="Equation" r:id="rId5" imgW="4508500" imgH="444500" progId="Equation.3">
                  <p:embed/>
                  <p:pic>
                    <p:nvPicPr>
                      <p:cNvPr id="63501" name="Object 13">
                        <a:extLst>
                          <a:ext uri="{FF2B5EF4-FFF2-40B4-BE49-F238E27FC236}">
                            <a16:creationId xmlns:a16="http://schemas.microsoft.com/office/drawing/2014/main" id="{FFEBD4E4-E2D9-487C-9696-0974921C6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605" y="3992612"/>
                        <a:ext cx="450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9364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744</Words>
  <Application>Microsoft Office PowerPoint</Application>
  <PresentationFormat>自定义</PresentationFormat>
  <Paragraphs>95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31</cp:revision>
  <cp:lastPrinted>2023-05-19T06:43:27Z</cp:lastPrinted>
  <dcterms:created xsi:type="dcterms:W3CDTF">2016-05-19T10:28:42Z</dcterms:created>
  <dcterms:modified xsi:type="dcterms:W3CDTF">2023-05-19T06:46:22Z</dcterms:modified>
  <cp:category> </cp:category>
  <cp:contentStatus> </cp:contentStatus>
  <cp:version>1</cp:version>
</cp:coreProperties>
</file>