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6" r:id="rId4"/>
  </p:sldMasterIdLst>
  <p:notesMasterIdLst>
    <p:notesMasterId r:id="rId26"/>
  </p:notesMasterIdLst>
  <p:handoutMasterIdLst>
    <p:handoutMasterId r:id="rId27"/>
  </p:handoutMasterIdLst>
  <p:sldIdLst>
    <p:sldId id="439" r:id="rId5"/>
    <p:sldId id="440" r:id="rId6"/>
    <p:sldId id="412" r:id="rId7"/>
    <p:sldId id="441" r:id="rId8"/>
    <p:sldId id="443" r:id="rId9"/>
    <p:sldId id="416" r:id="rId10"/>
    <p:sldId id="442" r:id="rId11"/>
    <p:sldId id="417" r:id="rId12"/>
    <p:sldId id="418" r:id="rId13"/>
    <p:sldId id="415" r:id="rId14"/>
    <p:sldId id="429" r:id="rId15"/>
    <p:sldId id="444" r:id="rId16"/>
    <p:sldId id="420" r:id="rId17"/>
    <p:sldId id="430" r:id="rId18"/>
    <p:sldId id="422" r:id="rId19"/>
    <p:sldId id="460" r:id="rId20"/>
    <p:sldId id="461" r:id="rId21"/>
    <p:sldId id="456" r:id="rId22"/>
    <p:sldId id="462" r:id="rId23"/>
    <p:sldId id="463" r:id="rId24"/>
    <p:sldId id="455" r:id="rId25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3300"/>
    <a:srgbClr val="CCECFF"/>
    <a:srgbClr val="FFCCFF"/>
    <a:srgbClr val="CCFFCC"/>
    <a:srgbClr val="CC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snapVertSplitter="1" vertBarState="minimized" horzBarState="maximized">
    <p:restoredLeft sz="15620"/>
    <p:restoredTop sz="94581"/>
  </p:normalViewPr>
  <p:slideViewPr>
    <p:cSldViewPr showGuides="1">
      <p:cViewPr varScale="1">
        <p:scale>
          <a:sx n="90" d="100"/>
          <a:sy n="90" d="100"/>
        </p:scale>
        <p:origin x="-1674" y="-108"/>
      </p:cViewPr>
      <p:guideLst>
        <p:guide orient="horz" pos="2160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1" Type="http://schemas.openxmlformats.org/officeDocument/2006/relationships/tags" Target="tags/tag14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b="1" dirty="0">
                <a:latin typeface="Times New Roman" panose="02020603050405020304" pitchFamily="18" charset="0"/>
              </a:rPr>
            </a:fld>
            <a:endParaRPr lang="zh-CN" altLang="en-US" sz="1200" b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42" name="Rectangle 307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3" name="Rectangle 307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Rectangle 3076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45" name="Rectangle 307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6" name="Rectangle 307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7" name="Rectangle 307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b="1" dirty="0">
                <a:latin typeface="Times New Roman" panose="02020603050405020304" pitchFamily="18" charset="0"/>
              </a:rPr>
            </a:fld>
            <a:endParaRPr lang="zh-CN" altLang="en-US" sz="1200" b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CC00">
              <a:alpha val="39999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C7B20B-3D7B-4B8F-977F-1F6351CFCF57}" type="datetimeFigureOut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CBF33C-55FC-4D4A-92AC-A0F6154B6E52}" type="datetimeFigureOut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cs typeface="Arial" panose="020B0604020202020204" pitchFamily="34" charset="0"/>
              </a:rPr>
            </a:fld>
            <a:endParaRPr lang="zh-CN" altLang="en-US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13E4EB-BEE7-4160-9C36-335100437222}" type="datetimeFigureOut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cs typeface="Arial" panose="020B0604020202020204" pitchFamily="34" charset="0"/>
              </a:rPr>
            </a:fld>
            <a:endParaRPr lang="zh-CN" altLang="en-US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image" Target="../media/image1.jpeg"/><Relationship Id="rId16" Type="http://schemas.openxmlformats.org/officeDocument/2006/relationships/hyperlink" Target="http://www.powerpointstyles.com/" TargetMode="Externa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174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174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58" name="Text Box 34"/>
          <p:cNvSpPr txBox="1">
            <a:spLocks noChangeArrowheads="1"/>
          </p:cNvSpPr>
          <p:nvPr/>
        </p:nvSpPr>
        <p:spPr bwMode="auto">
          <a:xfrm>
            <a:off x="3348038" y="6237288"/>
            <a:ext cx="29908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16"/>
              </a:rPr>
              <a:t>Free Powerpoint Templates</a:t>
            </a:r>
            <a:endParaRPr kumimoji="0" lang="fr-FR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2771" name="Picture 39" descr="h rtrae gd jrt ujrt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8035925" y="6237288"/>
            <a:ext cx="10731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pPr lvl="0" eaLnBrk="1" hangingPunct="1">
              <a:buNone/>
            </a:pPr>
            <a:r>
              <a:rPr lang="fr-FR" altLang="zh-CN" b="1" dirty="0">
                <a:solidFill>
                  <a:srgbClr val="4A9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A0DB2DC-4C9A-4742-B13C-FB6460FD3503}" type="slidenum">
              <a:rPr lang="fr-FR" altLang="zh-CN" b="1" dirty="0">
                <a:solidFill>
                  <a:srgbClr val="4A9337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fr-FR" altLang="zh-CN" b="1" dirty="0">
              <a:solidFill>
                <a:srgbClr val="4A9337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0" Type="http://schemas.openxmlformats.org/officeDocument/2006/relationships/vmlDrawing" Target="../drawings/vmlDrawing1.vml"/><Relationship Id="rId7" Type="http://schemas.openxmlformats.org/officeDocument/2006/relationships/tags" Target="../tags/tag7.xml"/><Relationship Id="rId69" Type="http://schemas.openxmlformats.org/officeDocument/2006/relationships/slideLayout" Target="../slideLayouts/slideLayout18.xml"/><Relationship Id="rId68" Type="http://schemas.openxmlformats.org/officeDocument/2006/relationships/tags" Target="../tags/tag64.xml"/><Relationship Id="rId67" Type="http://schemas.openxmlformats.org/officeDocument/2006/relationships/tags" Target="../tags/tag63.xml"/><Relationship Id="rId66" Type="http://schemas.openxmlformats.org/officeDocument/2006/relationships/tags" Target="../tags/tag62.xml"/><Relationship Id="rId65" Type="http://schemas.openxmlformats.org/officeDocument/2006/relationships/tags" Target="../tags/tag61.xml"/><Relationship Id="rId64" Type="http://schemas.openxmlformats.org/officeDocument/2006/relationships/tags" Target="../tags/tag60.xml"/><Relationship Id="rId63" Type="http://schemas.openxmlformats.org/officeDocument/2006/relationships/tags" Target="../tags/tag59.xml"/><Relationship Id="rId62" Type="http://schemas.openxmlformats.org/officeDocument/2006/relationships/tags" Target="../tags/tag58.xml"/><Relationship Id="rId61" Type="http://schemas.openxmlformats.org/officeDocument/2006/relationships/tags" Target="../tags/tag57.xml"/><Relationship Id="rId60" Type="http://schemas.openxmlformats.org/officeDocument/2006/relationships/tags" Target="../tags/tag56.xml"/><Relationship Id="rId6" Type="http://schemas.openxmlformats.org/officeDocument/2006/relationships/tags" Target="../tags/tag6.xml"/><Relationship Id="rId59" Type="http://schemas.openxmlformats.org/officeDocument/2006/relationships/tags" Target="../tags/tag55.xml"/><Relationship Id="rId58" Type="http://schemas.openxmlformats.org/officeDocument/2006/relationships/tags" Target="../tags/tag54.xml"/><Relationship Id="rId57" Type="http://schemas.openxmlformats.org/officeDocument/2006/relationships/tags" Target="../tags/tag53.xml"/><Relationship Id="rId56" Type="http://schemas.openxmlformats.org/officeDocument/2006/relationships/tags" Target="../tags/tag52.xml"/><Relationship Id="rId55" Type="http://schemas.openxmlformats.org/officeDocument/2006/relationships/tags" Target="../tags/tag51.xml"/><Relationship Id="rId54" Type="http://schemas.openxmlformats.org/officeDocument/2006/relationships/tags" Target="../tags/tag50.xml"/><Relationship Id="rId53" Type="http://schemas.openxmlformats.org/officeDocument/2006/relationships/tags" Target="../tags/tag49.xml"/><Relationship Id="rId52" Type="http://schemas.openxmlformats.org/officeDocument/2006/relationships/tags" Target="../tags/tag48.xml"/><Relationship Id="rId51" Type="http://schemas.openxmlformats.org/officeDocument/2006/relationships/tags" Target="../tags/tag47.xml"/><Relationship Id="rId50" Type="http://schemas.openxmlformats.org/officeDocument/2006/relationships/tags" Target="../tags/tag46.xml"/><Relationship Id="rId5" Type="http://schemas.openxmlformats.org/officeDocument/2006/relationships/tags" Target="../tags/tag5.xml"/><Relationship Id="rId49" Type="http://schemas.openxmlformats.org/officeDocument/2006/relationships/tags" Target="../tags/tag45.xml"/><Relationship Id="rId48" Type="http://schemas.openxmlformats.org/officeDocument/2006/relationships/tags" Target="../tags/tag44.xml"/><Relationship Id="rId47" Type="http://schemas.openxmlformats.org/officeDocument/2006/relationships/tags" Target="../tags/tag43.xml"/><Relationship Id="rId46" Type="http://schemas.openxmlformats.org/officeDocument/2006/relationships/tags" Target="../tags/tag42.xml"/><Relationship Id="rId45" Type="http://schemas.openxmlformats.org/officeDocument/2006/relationships/tags" Target="../tags/tag41.xml"/><Relationship Id="rId44" Type="http://schemas.openxmlformats.org/officeDocument/2006/relationships/tags" Target="../tags/tag40.xml"/><Relationship Id="rId43" Type="http://schemas.openxmlformats.org/officeDocument/2006/relationships/tags" Target="../tags/tag39.xml"/><Relationship Id="rId42" Type="http://schemas.openxmlformats.org/officeDocument/2006/relationships/tags" Target="../tags/tag38.xml"/><Relationship Id="rId41" Type="http://schemas.openxmlformats.org/officeDocument/2006/relationships/tags" Target="../tags/tag37.xml"/><Relationship Id="rId40" Type="http://schemas.openxmlformats.org/officeDocument/2006/relationships/tags" Target="../tags/tag36.xml"/><Relationship Id="rId4" Type="http://schemas.openxmlformats.org/officeDocument/2006/relationships/tags" Target="../tags/tag4.xml"/><Relationship Id="rId39" Type="http://schemas.openxmlformats.org/officeDocument/2006/relationships/tags" Target="../tags/tag35.xml"/><Relationship Id="rId38" Type="http://schemas.openxmlformats.org/officeDocument/2006/relationships/tags" Target="../tags/tag34.xml"/><Relationship Id="rId37" Type="http://schemas.openxmlformats.org/officeDocument/2006/relationships/tags" Target="../tags/tag33.xml"/><Relationship Id="rId36" Type="http://schemas.openxmlformats.org/officeDocument/2006/relationships/tags" Target="../tags/tag32.xml"/><Relationship Id="rId35" Type="http://schemas.openxmlformats.org/officeDocument/2006/relationships/tags" Target="../tags/tag31.xml"/><Relationship Id="rId34" Type="http://schemas.openxmlformats.org/officeDocument/2006/relationships/tags" Target="../tags/tag30.xml"/><Relationship Id="rId33" Type="http://schemas.openxmlformats.org/officeDocument/2006/relationships/tags" Target="../tags/tag29.xml"/><Relationship Id="rId32" Type="http://schemas.openxmlformats.org/officeDocument/2006/relationships/image" Target="../media/image3.wmf"/><Relationship Id="rId31" Type="http://schemas.openxmlformats.org/officeDocument/2006/relationships/oleObject" Target="../embeddings/oleObject2.bin"/><Relationship Id="rId30" Type="http://schemas.openxmlformats.org/officeDocument/2006/relationships/tags" Target="../tags/tag28.xml"/><Relationship Id="rId3" Type="http://schemas.openxmlformats.org/officeDocument/2006/relationships/tags" Target="../tags/tag3.xml"/><Relationship Id="rId29" Type="http://schemas.openxmlformats.org/officeDocument/2006/relationships/tags" Target="../tags/tag27.xml"/><Relationship Id="rId28" Type="http://schemas.openxmlformats.org/officeDocument/2006/relationships/image" Target="../media/image2.wmf"/><Relationship Id="rId27" Type="http://schemas.openxmlformats.org/officeDocument/2006/relationships/oleObject" Target="../embeddings/oleObject1.bin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10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11.xml"/><Relationship Id="rId3" Type="http://schemas.openxmlformats.org/officeDocument/2006/relationships/image" Target="../media/image27.wmf"/><Relationship Id="rId2" Type="http://schemas.openxmlformats.org/officeDocument/2006/relationships/oleObject" Target="../embeddings/oleObject3.bin"/><Relationship Id="rId1" Type="http://schemas.openxmlformats.org/officeDocument/2006/relationships/tags" Target="../tags/tag11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image" Target="../media/image28.wmf"/><Relationship Id="rId6" Type="http://schemas.openxmlformats.org/officeDocument/2006/relationships/oleObject" Target="../embeddings/oleObject4.bin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5.bin"/><Relationship Id="rId10" Type="http://schemas.openxmlformats.org/officeDocument/2006/relationships/tags" Target="../tags/tag119.xml"/><Relationship Id="rId1" Type="http://schemas.openxmlformats.org/officeDocument/2006/relationships/tags" Target="../tags/tag11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31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6.bin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0" Type="http://schemas.openxmlformats.org/officeDocument/2006/relationships/vmlDrawing" Target="../drawings/vmlDrawing4.vml"/><Relationship Id="rId1" Type="http://schemas.openxmlformats.org/officeDocument/2006/relationships/tags" Target="../tags/tag1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27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8.bin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31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9.bin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0" Type="http://schemas.openxmlformats.org/officeDocument/2006/relationships/slideLayout" Target="../slideLayouts/slideLayout18.xml"/><Relationship Id="rId4" Type="http://schemas.openxmlformats.org/officeDocument/2006/relationships/tags" Target="../tags/tag68.xml"/><Relationship Id="rId39" Type="http://schemas.openxmlformats.org/officeDocument/2006/relationships/tags" Target="../tags/tag103.xml"/><Relationship Id="rId38" Type="http://schemas.openxmlformats.org/officeDocument/2006/relationships/tags" Target="../tags/tag102.xml"/><Relationship Id="rId37" Type="http://schemas.openxmlformats.org/officeDocument/2006/relationships/tags" Target="../tags/tag101.xml"/><Relationship Id="rId36" Type="http://schemas.openxmlformats.org/officeDocument/2006/relationships/tags" Target="../tags/tag100.xml"/><Relationship Id="rId35" Type="http://schemas.openxmlformats.org/officeDocument/2006/relationships/tags" Target="../tags/tag99.xml"/><Relationship Id="rId34" Type="http://schemas.openxmlformats.org/officeDocument/2006/relationships/tags" Target="../tags/tag98.xml"/><Relationship Id="rId33" Type="http://schemas.openxmlformats.org/officeDocument/2006/relationships/tags" Target="../tags/tag97.xml"/><Relationship Id="rId32" Type="http://schemas.openxmlformats.org/officeDocument/2006/relationships/tags" Target="../tags/tag96.xml"/><Relationship Id="rId31" Type="http://schemas.openxmlformats.org/officeDocument/2006/relationships/tags" Target="../tags/tag95.xml"/><Relationship Id="rId30" Type="http://schemas.openxmlformats.org/officeDocument/2006/relationships/tags" Target="../tags/tag94.xml"/><Relationship Id="rId3" Type="http://schemas.openxmlformats.org/officeDocument/2006/relationships/tags" Target="../tags/tag67.xml"/><Relationship Id="rId29" Type="http://schemas.openxmlformats.org/officeDocument/2006/relationships/tags" Target="../tags/tag93.xml"/><Relationship Id="rId28" Type="http://schemas.openxmlformats.org/officeDocument/2006/relationships/tags" Target="../tags/tag92.xml"/><Relationship Id="rId27" Type="http://schemas.openxmlformats.org/officeDocument/2006/relationships/tags" Target="../tags/tag91.xml"/><Relationship Id="rId26" Type="http://schemas.openxmlformats.org/officeDocument/2006/relationships/tags" Target="../tags/tag90.xml"/><Relationship Id="rId25" Type="http://schemas.openxmlformats.org/officeDocument/2006/relationships/tags" Target="../tags/tag89.xml"/><Relationship Id="rId24" Type="http://schemas.openxmlformats.org/officeDocument/2006/relationships/tags" Target="../tags/tag88.xml"/><Relationship Id="rId23" Type="http://schemas.openxmlformats.org/officeDocument/2006/relationships/tags" Target="../tags/tag87.xml"/><Relationship Id="rId22" Type="http://schemas.openxmlformats.org/officeDocument/2006/relationships/tags" Target="../tags/tag86.xml"/><Relationship Id="rId21" Type="http://schemas.openxmlformats.org/officeDocument/2006/relationships/tags" Target="../tags/tag85.xml"/><Relationship Id="rId20" Type="http://schemas.openxmlformats.org/officeDocument/2006/relationships/tags" Target="../tags/tag84.xml"/><Relationship Id="rId2" Type="http://schemas.openxmlformats.org/officeDocument/2006/relationships/tags" Target="../tags/tag66.xml"/><Relationship Id="rId19" Type="http://schemas.openxmlformats.org/officeDocument/2006/relationships/tags" Target="../tags/tag83.xml"/><Relationship Id="rId18" Type="http://schemas.openxmlformats.org/officeDocument/2006/relationships/tags" Target="../tags/tag82.xml"/><Relationship Id="rId17" Type="http://schemas.openxmlformats.org/officeDocument/2006/relationships/tags" Target="../tags/tag81.xml"/><Relationship Id="rId16" Type="http://schemas.openxmlformats.org/officeDocument/2006/relationships/tags" Target="../tags/tag80.xml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35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0.bin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image" Target="../media/image36.wmf"/><Relationship Id="rId7" Type="http://schemas.openxmlformats.org/officeDocument/2006/relationships/oleObject" Target="../embeddings/oleObject12.bin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11.bin"/><Relationship Id="rId2" Type="http://schemas.openxmlformats.org/officeDocument/2006/relationships/tags" Target="../tags/tag137.xml"/><Relationship Id="rId11" Type="http://schemas.openxmlformats.org/officeDocument/2006/relationships/vmlDrawing" Target="../drawings/vmlDrawing8.v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3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0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1" Type="http://schemas.openxmlformats.org/officeDocument/2006/relationships/tags" Target="../tags/tag10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08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Text Box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563938" cy="39687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第三章</a:t>
            </a:r>
            <a:endParaRPr lang="zh-CN" altLang="en-US" sz="20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1" name="Text Box 5"/>
          <p:cNvSpPr txBox="1"/>
          <p:nvPr>
            <p:custDataLst>
              <p:tags r:id="rId2"/>
            </p:custDataLst>
          </p:nvPr>
        </p:nvSpPr>
        <p:spPr>
          <a:xfrm>
            <a:off x="179388" y="3284538"/>
            <a:ext cx="1152525" cy="65087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二维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随机变量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2" name="Text Box 6"/>
          <p:cNvSpPr txBox="1"/>
          <p:nvPr>
            <p:custDataLst>
              <p:tags r:id="rId3"/>
            </p:custDataLst>
          </p:nvPr>
        </p:nvSpPr>
        <p:spPr>
          <a:xfrm>
            <a:off x="1838325" y="2405063"/>
            <a:ext cx="717550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 类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3" name="Text Box 7"/>
          <p:cNvSpPr txBox="1"/>
          <p:nvPr>
            <p:custDataLst>
              <p:tags r:id="rId4"/>
            </p:custDataLst>
          </p:nvPr>
        </p:nvSpPr>
        <p:spPr>
          <a:xfrm>
            <a:off x="1763713" y="550863"/>
            <a:ext cx="863600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 义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4" name="Text Box 8"/>
          <p:cNvSpPr txBox="1"/>
          <p:nvPr>
            <p:custDataLst>
              <p:tags r:id="rId5"/>
            </p:custDataLst>
          </p:nvPr>
        </p:nvSpPr>
        <p:spPr>
          <a:xfrm>
            <a:off x="3203575" y="2133600"/>
            <a:ext cx="879475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离散型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5" name="Text Box 9"/>
          <p:cNvSpPr txBox="1"/>
          <p:nvPr>
            <p:custDataLst>
              <p:tags r:id="rId6"/>
            </p:custDataLst>
          </p:nvPr>
        </p:nvSpPr>
        <p:spPr>
          <a:xfrm>
            <a:off x="1763713" y="1196975"/>
            <a:ext cx="1295400" cy="650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联合分布函数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6" name="Text Box 10"/>
          <p:cNvSpPr txBox="1"/>
          <p:nvPr>
            <p:custDataLst>
              <p:tags r:id="rId7"/>
            </p:custDataLst>
          </p:nvPr>
        </p:nvSpPr>
        <p:spPr>
          <a:xfrm>
            <a:off x="3419475" y="836613"/>
            <a:ext cx="4032250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定义、定义域、值域、性质、求概率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7" name="Text Box 11"/>
          <p:cNvSpPr txBox="1"/>
          <p:nvPr>
            <p:custDataLst>
              <p:tags r:id="rId8"/>
            </p:custDataLst>
          </p:nvPr>
        </p:nvSpPr>
        <p:spPr>
          <a:xfrm>
            <a:off x="3419475" y="1484313"/>
            <a:ext cx="3165475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边缘分布函数（与极限有关）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10" name="Rectangle 14"/>
          <p:cNvSpPr/>
          <p:nvPr>
            <p:custDataLst>
              <p:tags r:id="rId9"/>
            </p:custDataLst>
          </p:nvPr>
        </p:nvSpPr>
        <p:spPr>
          <a:xfrm>
            <a:off x="3132138" y="3644900"/>
            <a:ext cx="879475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连续型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11" name="Line 15"/>
          <p:cNvSpPr/>
          <p:nvPr>
            <p:custDataLst>
              <p:tags r:id="rId10"/>
            </p:custDataLst>
          </p:nvPr>
        </p:nvSpPr>
        <p:spPr>
          <a:xfrm>
            <a:off x="1547813" y="1484313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2" name="Line 16"/>
          <p:cNvSpPr/>
          <p:nvPr>
            <p:custDataLst>
              <p:tags r:id="rId11"/>
            </p:custDataLst>
          </p:nvPr>
        </p:nvSpPr>
        <p:spPr>
          <a:xfrm>
            <a:off x="1547813" y="765175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3" name="Line 17"/>
          <p:cNvSpPr/>
          <p:nvPr>
            <p:custDataLst>
              <p:tags r:id="rId12"/>
            </p:custDataLst>
          </p:nvPr>
        </p:nvSpPr>
        <p:spPr>
          <a:xfrm>
            <a:off x="1547813" y="2636838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4" name="Line 18"/>
          <p:cNvSpPr/>
          <p:nvPr>
            <p:custDataLst>
              <p:tags r:id="rId13"/>
            </p:custDataLst>
          </p:nvPr>
        </p:nvSpPr>
        <p:spPr>
          <a:xfrm>
            <a:off x="1547813" y="765175"/>
            <a:ext cx="0" cy="67675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5" name="Line 19"/>
          <p:cNvSpPr/>
          <p:nvPr>
            <p:custDataLst>
              <p:tags r:id="rId14"/>
            </p:custDataLst>
          </p:nvPr>
        </p:nvSpPr>
        <p:spPr>
          <a:xfrm>
            <a:off x="3060700" y="1484313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6" name="Line 20"/>
          <p:cNvSpPr/>
          <p:nvPr>
            <p:custDataLst>
              <p:tags r:id="rId15"/>
            </p:custDataLst>
          </p:nvPr>
        </p:nvSpPr>
        <p:spPr>
          <a:xfrm>
            <a:off x="3276600" y="981075"/>
            <a:ext cx="142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7" name="Line 21"/>
          <p:cNvSpPr/>
          <p:nvPr>
            <p:custDataLst>
              <p:tags r:id="rId16"/>
            </p:custDataLst>
          </p:nvPr>
        </p:nvSpPr>
        <p:spPr>
          <a:xfrm>
            <a:off x="3276600" y="1700213"/>
            <a:ext cx="142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8" name="Line 22"/>
          <p:cNvSpPr/>
          <p:nvPr>
            <p:custDataLst>
              <p:tags r:id="rId17"/>
            </p:custDataLst>
          </p:nvPr>
        </p:nvSpPr>
        <p:spPr>
          <a:xfrm>
            <a:off x="3276600" y="981075"/>
            <a:ext cx="0" cy="717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9" name="Line 23"/>
          <p:cNvSpPr/>
          <p:nvPr>
            <p:custDataLst>
              <p:tags r:id="rId18"/>
            </p:custDataLst>
          </p:nvPr>
        </p:nvSpPr>
        <p:spPr>
          <a:xfrm>
            <a:off x="2916238" y="2349500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0" name="Line 24"/>
          <p:cNvSpPr/>
          <p:nvPr>
            <p:custDataLst>
              <p:tags r:id="rId19"/>
            </p:custDataLst>
          </p:nvPr>
        </p:nvSpPr>
        <p:spPr>
          <a:xfrm>
            <a:off x="2916238" y="3789363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1" name="Line 25"/>
          <p:cNvSpPr/>
          <p:nvPr>
            <p:custDataLst>
              <p:tags r:id="rId20"/>
            </p:custDataLst>
          </p:nvPr>
        </p:nvSpPr>
        <p:spPr>
          <a:xfrm>
            <a:off x="2916238" y="2349500"/>
            <a:ext cx="0" cy="14398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2" name="Line 26"/>
          <p:cNvSpPr/>
          <p:nvPr>
            <p:custDataLst>
              <p:tags r:id="rId21"/>
            </p:custDataLst>
          </p:nvPr>
        </p:nvSpPr>
        <p:spPr>
          <a:xfrm>
            <a:off x="2555875" y="2636838"/>
            <a:ext cx="3603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3" name="Text Box 27"/>
          <p:cNvSpPr txBox="1"/>
          <p:nvPr>
            <p:custDataLst>
              <p:tags r:id="rId22"/>
            </p:custDataLst>
          </p:nvPr>
        </p:nvSpPr>
        <p:spPr>
          <a:xfrm>
            <a:off x="4572000" y="2492375"/>
            <a:ext cx="936625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求概率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24" name="Line 28"/>
          <p:cNvSpPr/>
          <p:nvPr>
            <p:custDataLst>
              <p:tags r:id="rId23"/>
            </p:custDataLst>
          </p:nvPr>
        </p:nvSpPr>
        <p:spPr>
          <a:xfrm>
            <a:off x="4067175" y="2349500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5" name="Text Box 29"/>
          <p:cNvSpPr txBox="1"/>
          <p:nvPr>
            <p:custDataLst>
              <p:tags r:id="rId24"/>
            </p:custDataLst>
          </p:nvPr>
        </p:nvSpPr>
        <p:spPr>
          <a:xfrm>
            <a:off x="4643438" y="3300413"/>
            <a:ext cx="3902075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联合密度定义及性质，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26" name="Line 30"/>
          <p:cNvSpPr/>
          <p:nvPr>
            <p:custDataLst>
              <p:tags r:id="rId25"/>
            </p:custDataLst>
          </p:nvPr>
        </p:nvSpPr>
        <p:spPr>
          <a:xfrm>
            <a:off x="3995738" y="3860800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114715" name="Object 27"/>
          <p:cNvGraphicFramePr/>
          <p:nvPr>
            <p:custDataLst>
              <p:tags r:id="rId26"/>
            </p:custDataLst>
          </p:nvPr>
        </p:nvGraphicFramePr>
        <p:xfrm>
          <a:off x="4632325" y="4005263"/>
          <a:ext cx="433228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7" imgW="2335530" imgH="381000" progId="Equation.DSMT4">
                  <p:embed/>
                </p:oleObj>
              </mc:Choice>
              <mc:Fallback>
                <p:oleObj name="" r:id="rId27" imgW="2335530" imgH="3810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632325" y="4005263"/>
                        <a:ext cx="4332288" cy="61436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8" name="Text Box 32"/>
          <p:cNvSpPr txBox="1"/>
          <p:nvPr>
            <p:custDataLst>
              <p:tags r:id="rId29"/>
            </p:custDataLst>
          </p:nvPr>
        </p:nvSpPr>
        <p:spPr>
          <a:xfrm>
            <a:off x="4572000" y="1916113"/>
            <a:ext cx="4392613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联合分布律的性质、联合分布求边缘分布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30" name="Object 34"/>
          <p:cNvGraphicFramePr/>
          <p:nvPr>
            <p:custDataLst>
              <p:tags r:id="rId30"/>
            </p:custDataLst>
          </p:nvPr>
        </p:nvGraphicFramePr>
        <p:xfrm>
          <a:off x="5651500" y="2492375"/>
          <a:ext cx="20875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1" imgW="1167130" imgH="215900" progId="Equation.DSMT4">
                  <p:embed/>
                </p:oleObj>
              </mc:Choice>
              <mc:Fallback>
                <p:oleObj name="" r:id="rId31" imgW="1167130" imgH="215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651500" y="2492375"/>
                        <a:ext cx="2087563" cy="38576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993366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1" name="Line 35"/>
          <p:cNvSpPr/>
          <p:nvPr>
            <p:custDataLst>
              <p:tags r:id="rId33"/>
            </p:custDataLst>
          </p:nvPr>
        </p:nvSpPr>
        <p:spPr>
          <a:xfrm>
            <a:off x="4284663" y="3500438"/>
            <a:ext cx="1587" cy="2114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2" name="Line 36"/>
          <p:cNvSpPr/>
          <p:nvPr>
            <p:custDataLst>
              <p:tags r:id="rId34"/>
            </p:custDataLst>
          </p:nvPr>
        </p:nvSpPr>
        <p:spPr>
          <a:xfrm>
            <a:off x="4356100" y="2060575"/>
            <a:ext cx="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3" name="Line 37"/>
          <p:cNvSpPr/>
          <p:nvPr>
            <p:custDataLst>
              <p:tags r:id="rId35"/>
            </p:custDataLst>
          </p:nvPr>
        </p:nvSpPr>
        <p:spPr>
          <a:xfrm>
            <a:off x="4356100" y="2708275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4" name="Line 38"/>
          <p:cNvSpPr/>
          <p:nvPr>
            <p:custDataLst>
              <p:tags r:id="rId36"/>
            </p:custDataLst>
          </p:nvPr>
        </p:nvSpPr>
        <p:spPr>
          <a:xfrm>
            <a:off x="4356100" y="2060575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5" name="Line 39"/>
          <p:cNvSpPr/>
          <p:nvPr>
            <p:custDataLst>
              <p:tags r:id="rId37"/>
            </p:custDataLst>
          </p:nvPr>
        </p:nvSpPr>
        <p:spPr>
          <a:xfrm>
            <a:off x="4284663" y="3500438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6" name="Line 40"/>
          <p:cNvSpPr/>
          <p:nvPr>
            <p:custDataLst>
              <p:tags r:id="rId38"/>
            </p:custDataLst>
          </p:nvPr>
        </p:nvSpPr>
        <p:spPr>
          <a:xfrm>
            <a:off x="4284663" y="4292600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7" name="Text Box 41"/>
          <p:cNvSpPr txBox="1"/>
          <p:nvPr>
            <p:custDataLst>
              <p:tags r:id="rId39"/>
            </p:custDataLst>
          </p:nvPr>
        </p:nvSpPr>
        <p:spPr>
          <a:xfrm>
            <a:off x="6732588" y="4797425"/>
            <a:ext cx="1871662" cy="37623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二重积分的计算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39" name="Line 43"/>
          <p:cNvSpPr/>
          <p:nvPr>
            <p:custDataLst>
              <p:tags r:id="rId40"/>
            </p:custDataLst>
          </p:nvPr>
        </p:nvSpPr>
        <p:spPr>
          <a:xfrm>
            <a:off x="7667625" y="4618038"/>
            <a:ext cx="0" cy="179387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0" name="Rectangle 44"/>
          <p:cNvSpPr/>
          <p:nvPr>
            <p:custDataLst>
              <p:tags r:id="rId41"/>
            </p:custDataLst>
          </p:nvPr>
        </p:nvSpPr>
        <p:spPr>
          <a:xfrm>
            <a:off x="4643438" y="5373688"/>
            <a:ext cx="2305050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联合密度→边缘密度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41" name="Line 45"/>
          <p:cNvSpPr/>
          <p:nvPr>
            <p:custDataLst>
              <p:tags r:id="rId42"/>
            </p:custDataLst>
          </p:nvPr>
        </p:nvSpPr>
        <p:spPr>
          <a:xfrm>
            <a:off x="4284663" y="5589588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2" name="Text Box 46"/>
          <p:cNvSpPr txBox="1"/>
          <p:nvPr>
            <p:custDataLst>
              <p:tags r:id="rId43"/>
            </p:custDataLst>
          </p:nvPr>
        </p:nvSpPr>
        <p:spPr>
          <a:xfrm>
            <a:off x="7343775" y="5373688"/>
            <a:ext cx="1295400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步骤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43" name="Line 47"/>
          <p:cNvSpPr/>
          <p:nvPr>
            <p:custDataLst>
              <p:tags r:id="rId44"/>
            </p:custDataLst>
          </p:nvPr>
        </p:nvSpPr>
        <p:spPr>
          <a:xfrm>
            <a:off x="6948488" y="5589588"/>
            <a:ext cx="3952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8" name="Line 52"/>
          <p:cNvSpPr/>
          <p:nvPr>
            <p:custDataLst>
              <p:tags r:id="rId45"/>
            </p:custDataLst>
          </p:nvPr>
        </p:nvSpPr>
        <p:spPr>
          <a:xfrm>
            <a:off x="1547813" y="6742113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9" name="Text Box 53"/>
          <p:cNvSpPr txBox="1"/>
          <p:nvPr>
            <p:custDataLst>
              <p:tags r:id="rId46"/>
            </p:custDataLst>
          </p:nvPr>
        </p:nvSpPr>
        <p:spPr>
          <a:xfrm>
            <a:off x="1835150" y="6597650"/>
            <a:ext cx="1152525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相互独立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50" name="Text Box 54"/>
          <p:cNvSpPr txBox="1"/>
          <p:nvPr>
            <p:custDataLst>
              <p:tags r:id="rId47"/>
            </p:custDataLst>
          </p:nvPr>
        </p:nvSpPr>
        <p:spPr>
          <a:xfrm>
            <a:off x="3635375" y="6149975"/>
            <a:ext cx="936625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离散型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51" name="Rectangle 55"/>
          <p:cNvSpPr/>
          <p:nvPr>
            <p:custDataLst>
              <p:tags r:id="rId48"/>
            </p:custDataLst>
          </p:nvPr>
        </p:nvSpPr>
        <p:spPr>
          <a:xfrm>
            <a:off x="3563938" y="7318375"/>
            <a:ext cx="936625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连续型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52" name="Line 56"/>
          <p:cNvSpPr/>
          <p:nvPr>
            <p:custDataLst>
              <p:tags r:id="rId49"/>
            </p:custDataLst>
          </p:nvPr>
        </p:nvSpPr>
        <p:spPr>
          <a:xfrm>
            <a:off x="3348038" y="636587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3" name="Line 57"/>
          <p:cNvSpPr/>
          <p:nvPr>
            <p:custDataLst>
              <p:tags r:id="rId50"/>
            </p:custDataLst>
          </p:nvPr>
        </p:nvSpPr>
        <p:spPr>
          <a:xfrm>
            <a:off x="3348038" y="7534275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4" name="Line 58"/>
          <p:cNvSpPr/>
          <p:nvPr>
            <p:custDataLst>
              <p:tags r:id="rId51"/>
            </p:custDataLst>
          </p:nvPr>
        </p:nvSpPr>
        <p:spPr>
          <a:xfrm>
            <a:off x="3348038" y="6381750"/>
            <a:ext cx="0" cy="1152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5" name="Line 59"/>
          <p:cNvSpPr/>
          <p:nvPr>
            <p:custDataLst>
              <p:tags r:id="rId52"/>
            </p:custDataLst>
          </p:nvPr>
        </p:nvSpPr>
        <p:spPr>
          <a:xfrm>
            <a:off x="2987675" y="6740525"/>
            <a:ext cx="3603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6" name="Line 60"/>
          <p:cNvSpPr/>
          <p:nvPr>
            <p:custDataLst>
              <p:tags r:id="rId53"/>
            </p:custDataLst>
          </p:nvPr>
        </p:nvSpPr>
        <p:spPr>
          <a:xfrm>
            <a:off x="4572000" y="6381750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7" name="Text Box 61"/>
          <p:cNvSpPr txBox="1"/>
          <p:nvPr>
            <p:custDataLst>
              <p:tags r:id="rId54"/>
            </p:custDataLst>
          </p:nvPr>
        </p:nvSpPr>
        <p:spPr>
          <a:xfrm>
            <a:off x="5148263" y="5878513"/>
            <a:ext cx="1511300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定义、判定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58" name="Line 62"/>
          <p:cNvSpPr/>
          <p:nvPr>
            <p:custDataLst>
              <p:tags r:id="rId55"/>
            </p:custDataLst>
          </p:nvPr>
        </p:nvSpPr>
        <p:spPr>
          <a:xfrm>
            <a:off x="4860925" y="6094413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0" name="Text Box 64"/>
          <p:cNvSpPr txBox="1"/>
          <p:nvPr>
            <p:custDataLst>
              <p:tags r:id="rId56"/>
            </p:custDataLst>
          </p:nvPr>
        </p:nvSpPr>
        <p:spPr>
          <a:xfrm>
            <a:off x="5149850" y="6410325"/>
            <a:ext cx="3167063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联合分布律←→边缘分布律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61" name="Line 65"/>
          <p:cNvSpPr/>
          <p:nvPr>
            <p:custDataLst>
              <p:tags r:id="rId57"/>
            </p:custDataLst>
          </p:nvPr>
        </p:nvSpPr>
        <p:spPr>
          <a:xfrm>
            <a:off x="4862513" y="662622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3" name="Line 67"/>
          <p:cNvSpPr/>
          <p:nvPr>
            <p:custDataLst>
              <p:tags r:id="rId58"/>
            </p:custDataLst>
          </p:nvPr>
        </p:nvSpPr>
        <p:spPr>
          <a:xfrm>
            <a:off x="4859338" y="6094413"/>
            <a:ext cx="0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4" name="Line 68"/>
          <p:cNvSpPr/>
          <p:nvPr>
            <p:custDataLst>
              <p:tags r:id="rId59"/>
            </p:custDataLst>
          </p:nvPr>
        </p:nvSpPr>
        <p:spPr>
          <a:xfrm flipV="1">
            <a:off x="4500563" y="7505700"/>
            <a:ext cx="2508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5" name="Text Box 69"/>
          <p:cNvSpPr txBox="1"/>
          <p:nvPr>
            <p:custDataLst>
              <p:tags r:id="rId60"/>
            </p:custDataLst>
          </p:nvPr>
        </p:nvSpPr>
        <p:spPr>
          <a:xfrm>
            <a:off x="5040313" y="7002463"/>
            <a:ext cx="1547812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定义、判定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66" name="Line 70"/>
          <p:cNvSpPr/>
          <p:nvPr>
            <p:custDataLst>
              <p:tags r:id="rId61"/>
            </p:custDataLst>
          </p:nvPr>
        </p:nvSpPr>
        <p:spPr>
          <a:xfrm>
            <a:off x="4752975" y="7218363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7" name="Text Box 71"/>
          <p:cNvSpPr txBox="1"/>
          <p:nvPr>
            <p:custDataLst>
              <p:tags r:id="rId62"/>
            </p:custDataLst>
          </p:nvPr>
        </p:nvSpPr>
        <p:spPr>
          <a:xfrm>
            <a:off x="5041900" y="7534275"/>
            <a:ext cx="2554288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联合密度←→边缘密度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68" name="Line 72"/>
          <p:cNvSpPr/>
          <p:nvPr>
            <p:custDataLst>
              <p:tags r:id="rId63"/>
            </p:custDataLst>
          </p:nvPr>
        </p:nvSpPr>
        <p:spPr>
          <a:xfrm>
            <a:off x="4754563" y="775017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9" name="Line 73"/>
          <p:cNvSpPr/>
          <p:nvPr>
            <p:custDataLst>
              <p:tags r:id="rId64"/>
            </p:custDataLst>
          </p:nvPr>
        </p:nvSpPr>
        <p:spPr>
          <a:xfrm>
            <a:off x="4751388" y="7218363"/>
            <a:ext cx="0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70" name="Text Box 74"/>
          <p:cNvSpPr txBox="1"/>
          <p:nvPr>
            <p:custDataLst>
              <p:tags r:id="rId65"/>
            </p:custDataLst>
          </p:nvPr>
        </p:nvSpPr>
        <p:spPr>
          <a:xfrm>
            <a:off x="1692275" y="4724400"/>
            <a:ext cx="2303463" cy="646113"/>
          </a:xfrm>
          <a:prstGeom prst="rect">
            <a:avLst/>
          </a:prstGeom>
          <a:noFill/>
          <a:ln w="222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二维正态分布、二维均匀分布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71" name="Line 75"/>
          <p:cNvSpPr/>
          <p:nvPr>
            <p:custDataLst>
              <p:tags r:id="rId66"/>
            </p:custDataLst>
          </p:nvPr>
        </p:nvSpPr>
        <p:spPr>
          <a:xfrm flipV="1">
            <a:off x="2627313" y="4076700"/>
            <a:ext cx="720725" cy="6477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172" name="Line 76"/>
          <p:cNvSpPr/>
          <p:nvPr>
            <p:custDataLst>
              <p:tags r:id="rId67"/>
            </p:custDataLst>
          </p:nvPr>
        </p:nvSpPr>
        <p:spPr>
          <a:xfrm>
            <a:off x="2413000" y="5373688"/>
            <a:ext cx="1260475" cy="19446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173" name="Line 77"/>
          <p:cNvSpPr/>
          <p:nvPr>
            <p:custDataLst>
              <p:tags r:id="rId68"/>
            </p:custDataLst>
          </p:nvPr>
        </p:nvSpPr>
        <p:spPr>
          <a:xfrm>
            <a:off x="1331913" y="3644900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1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1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7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0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54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56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58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60" dur="2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62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64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66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68" dur="2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70" dur="2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72" dur="2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74" dur="2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76" dur="20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78" dur="2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80" dur="20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82" dur="20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84" dur="20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86" dur="20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88" dur="20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90" dur="20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92" dur="2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94" dur="20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96" dur="20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98" dur="20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00" dur="2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02" dur="20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04" dur="2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06" dur="2000" fill="hold"/>
                                        <p:tgtEl>
                                          <p:spTgt spid="4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08" dur="20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10" dur="20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12" dur="2000" fill="hold"/>
                                        <p:tgtEl>
                                          <p:spTgt spid="4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14" dur="2000" fill="hold"/>
                                        <p:tgtEl>
                                          <p:spTgt spid="4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16" dur="2000" fill="hold"/>
                                        <p:tgtEl>
                                          <p:spTgt spid="4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18" dur="2000" fill="hold"/>
                                        <p:tgtEl>
                                          <p:spTgt spid="4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20" dur="20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22" dur="2000" fill="hold"/>
                                        <p:tgtEl>
                                          <p:spTgt spid="4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24" dur="2000" fill="hold"/>
                                        <p:tgtEl>
                                          <p:spTgt spid="4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26" dur="2000" fill="hold"/>
                                        <p:tgtEl>
                                          <p:spTgt spid="4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28" dur="2000" fill="hold"/>
                                        <p:tgtEl>
                                          <p:spTgt spid="4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30" dur="2000" fill="hold"/>
                                        <p:tgtEl>
                                          <p:spTgt spid="4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32" dur="2000" fill="hold"/>
                                        <p:tgtEl>
                                          <p:spTgt spid="4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34" dur="2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4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4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4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4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70" dur="2000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72" dur="2000" fill="hold"/>
                                        <p:tgtEl>
                                          <p:spTgt spid="4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74" dur="2000" fill="hold"/>
                                        <p:tgtEl>
                                          <p:spTgt spid="4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76" dur="2000" fill="hold"/>
                                        <p:tgtEl>
                                          <p:spTgt spid="4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78" dur="2000" fill="hold"/>
                                        <p:tgtEl>
                                          <p:spTgt spid="4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80" dur="2000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82" dur="2000" fill="hold"/>
                                        <p:tgtEl>
                                          <p:spTgt spid="4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84" dur="2000" fill="hold"/>
                                        <p:tgtEl>
                                          <p:spTgt spid="4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4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4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4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4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4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4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04" dur="2000" fill="hold"/>
                                        <p:tgtEl>
                                          <p:spTgt spid="4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06" dur="2000" fill="hold"/>
                                        <p:tgtEl>
                                          <p:spTgt spid="4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08" dur="20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10" dur="2000" fill="hold"/>
                                        <p:tgtEl>
                                          <p:spTgt spid="4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4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4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4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4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22" dur="2000" fill="hold"/>
                                        <p:tgtEl>
                                          <p:spTgt spid="4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24" dur="2000" fill="hold"/>
                                        <p:tgtEl>
                                          <p:spTgt spid="4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4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4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4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4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4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4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52" dur="2000" fill="hold"/>
                                        <p:tgtEl>
                                          <p:spTgt spid="4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54" dur="2000" fill="hold"/>
                                        <p:tgtEl>
                                          <p:spTgt spid="4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56" dur="20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58" dur="2000" fill="hold"/>
                                        <p:tgtEl>
                                          <p:spTgt spid="4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60" dur="2000" fill="hold"/>
                                        <p:tgtEl>
                                          <p:spTgt spid="4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62" dur="2000" fill="hold"/>
                                        <p:tgtEl>
                                          <p:spTgt spid="4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4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4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4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4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4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4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78" dur="2000" fill="hold"/>
                                        <p:tgtEl>
                                          <p:spTgt spid="4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80" dur="2000" fill="hold"/>
                                        <p:tgtEl>
                                          <p:spTgt spid="4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82" dur="2000" fill="hold"/>
                                        <p:tgtEl>
                                          <p:spTgt spid="4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ldLvl="0" animBg="1"/>
      <p:bldP spid="4101" grpId="0" bldLvl="0" animBg="1"/>
      <p:bldP spid="4101" grpId="1" bldLvl="0" animBg="1"/>
      <p:bldP spid="4102" grpId="0" bldLvl="0" animBg="1"/>
      <p:bldP spid="4102" grpId="1" bldLvl="0" animBg="1"/>
      <p:bldP spid="4103" grpId="0" bldLvl="0" animBg="1"/>
      <p:bldP spid="4103" grpId="1" bldLvl="0" animBg="1"/>
      <p:bldP spid="4104" grpId="0" bldLvl="0" animBg="1"/>
      <p:bldP spid="4104" grpId="1" bldLvl="0" animBg="1"/>
      <p:bldP spid="4105" grpId="0" bldLvl="0" animBg="1"/>
      <p:bldP spid="4105" grpId="1" bldLvl="0" animBg="1"/>
      <p:bldP spid="4106" grpId="0" bldLvl="0" animBg="1"/>
      <p:bldP spid="4106" grpId="1" bldLvl="0" animBg="1"/>
      <p:bldP spid="4107" grpId="0" bldLvl="0" animBg="1"/>
      <p:bldP spid="4107" grpId="1" bldLvl="0" animBg="1"/>
      <p:bldP spid="4110" grpId="0" bldLvl="0" animBg="1"/>
      <p:bldP spid="4110" grpId="1" bldLvl="0" animBg="1"/>
      <p:bldP spid="4123" grpId="0" bldLvl="0" animBg="1"/>
      <p:bldP spid="4123" grpId="1" bldLvl="0" animBg="1"/>
      <p:bldP spid="4125" grpId="0" bldLvl="0" animBg="1"/>
      <p:bldP spid="4125" grpId="1" bldLvl="0" animBg="1"/>
      <p:bldP spid="4128" grpId="0" bldLvl="0" animBg="1"/>
      <p:bldP spid="4128" grpId="1" bldLvl="0" animBg="1"/>
      <p:bldP spid="4137" grpId="0" bldLvl="0" animBg="1"/>
      <p:bldP spid="4137" grpId="1" bldLvl="0" animBg="1"/>
      <p:bldP spid="4140" grpId="0" bldLvl="0" animBg="1"/>
      <p:bldP spid="4140" grpId="1" bldLvl="0" animBg="1"/>
      <p:bldP spid="4142" grpId="0" bldLvl="0" animBg="1"/>
      <p:bldP spid="4142" grpId="1" bldLvl="0" animBg="1"/>
      <p:bldP spid="4149" grpId="0" bldLvl="0" animBg="1"/>
      <p:bldP spid="4149" grpId="1" bldLvl="0" animBg="1"/>
      <p:bldP spid="4150" grpId="0" bldLvl="0" animBg="1"/>
      <p:bldP spid="4150" grpId="1" bldLvl="0" animBg="1"/>
      <p:bldP spid="4151" grpId="0" bldLvl="0" animBg="1"/>
      <p:bldP spid="4151" grpId="1" bldLvl="0" animBg="1"/>
      <p:bldP spid="4157" grpId="0" bldLvl="0" animBg="1"/>
      <p:bldP spid="4157" grpId="1" bldLvl="0" animBg="1"/>
      <p:bldP spid="4160" grpId="0" bldLvl="0" animBg="1"/>
      <p:bldP spid="4160" grpId="1" bldLvl="0" animBg="1"/>
      <p:bldP spid="4165" grpId="0" bldLvl="0" animBg="1"/>
      <p:bldP spid="4165" grpId="1" bldLvl="0" animBg="1"/>
      <p:bldP spid="4167" grpId="0" bldLvl="0" animBg="1"/>
      <p:bldP spid="4167" grpId="1" bldLvl="0" animBg="1"/>
      <p:bldP spid="4170" grpId="0" bldLvl="0" animBg="1"/>
      <p:bldP spid="4170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94544" y="173648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标准化作业</a:t>
            </a:r>
            <a:r>
              <a:rPr lang="zh-CN" altLang="en-US" sz="28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计算题</a:t>
            </a:r>
            <a:endParaRPr lang="zh-CN" altLang="en-US" sz="2800" dirty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 descr="计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" y="829945"/>
            <a:ext cx="8611870" cy="845185"/>
          </a:xfrm>
          <a:prstGeom prst="rect">
            <a:avLst/>
          </a:prstGeom>
        </p:spPr>
      </p:pic>
      <p:pic>
        <p:nvPicPr>
          <p:cNvPr id="4" name="图片 3" descr="计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" y="1847850"/>
            <a:ext cx="8883015" cy="222504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计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48895"/>
            <a:ext cx="8914130" cy="206692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计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225" y="207645"/>
            <a:ext cx="9163685" cy="323342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计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" y="215900"/>
            <a:ext cx="8775700" cy="137668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计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" y="100965"/>
            <a:ext cx="8994140" cy="174180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94544" y="10189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课后</a:t>
            </a:r>
            <a:r>
              <a:rPr lang="zh-CN" altLang="en-US" sz="28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习题</a:t>
            </a:r>
            <a:endParaRPr lang="zh-CN" altLang="en-US" sz="2800" dirty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9740" y="75184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A.11   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4160" y="1000125"/>
            <a:ext cx="6068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设二维随机变量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(X,Y)</a:t>
            </a:r>
            <a:r>
              <a:rPr lang="zh-CN" altLang="en-US" sz="2400" b="1"/>
              <a:t>的分布函数</a:t>
            </a:r>
            <a:r>
              <a:rPr lang="zh-CN" altLang="en-US" sz="2400" b="1"/>
              <a:t>为</a:t>
            </a:r>
            <a:endParaRPr lang="zh-CN" altLang="en-US" sz="2400" b="1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74140" y="1824355"/>
          <a:ext cx="6365875" cy="94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3238500" imgH="482600" progId="Equation.KSEE3">
                  <p:embed/>
                </p:oleObj>
              </mc:Choice>
              <mc:Fallback>
                <p:oleObj name="" r:id="rId2" imgW="32385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4140" y="1824355"/>
                        <a:ext cx="6365875" cy="948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230630" y="3208020"/>
            <a:ext cx="6868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求关于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和关于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的边缘分布函数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),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并说明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是否相互独立。</a:t>
            </a:r>
            <a:endParaRPr lang="zh-CN" altLang="en-US" sz="24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94544" y="10189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课后</a:t>
            </a:r>
            <a:r>
              <a:rPr lang="zh-CN" altLang="en-US" sz="28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习题</a:t>
            </a:r>
            <a:endParaRPr lang="zh-CN" altLang="en-US" sz="2800" dirty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9740" y="75184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A.19  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4160" y="1000125"/>
            <a:ext cx="6068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已知随机变量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/>
              <a:t>的概率分布</a:t>
            </a:r>
            <a:r>
              <a:rPr lang="zh-CN" altLang="en-US" sz="2400" b="1"/>
              <a:t>分别为</a:t>
            </a:r>
            <a:endParaRPr lang="zh-CN" altLang="en-US" sz="2400" b="1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230630" y="4069080"/>
            <a:ext cx="6868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400" b="1"/>
              <a:t> </a:t>
            </a:r>
            <a:r>
              <a:rPr lang="zh-CN" altLang="en-US" sz="2400" b="1"/>
              <a:t>求二维随机变量</a:t>
            </a:r>
            <a:r>
              <a:rPr lang="en-US" altLang="zh-CN" sz="2400" b="1"/>
              <a:t>(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X,Y)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的概率分布，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(2)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判断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是否相互独立。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334135" y="326136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并且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P{XY=0}=1,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40130" y="1810385"/>
            <a:ext cx="3545840" cy="953770"/>
            <a:chOff x="1638" y="2851"/>
            <a:chExt cx="5584" cy="1502"/>
          </a:xfrm>
        </p:grpSpPr>
        <p:sp>
          <p:nvSpPr>
            <p:cNvPr id="15364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1638" y="3610"/>
              <a:ext cx="55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5366" name="Line 6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586" y="2851"/>
              <a:ext cx="19" cy="14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aphicFrame>
          <p:nvGraphicFramePr>
            <p:cNvPr id="15368" name="Object 8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1868" y="2997"/>
            <a:ext cx="5330" cy="1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3" name="公式" r:id="rId6" imgW="1524000" imgH="444500" progId="Equation.3">
                    <p:embed/>
                  </p:oleObj>
                </mc:Choice>
                <mc:Fallback>
                  <p:oleObj name="公式" r:id="rId6" imgW="1524000" imgH="444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8" y="2997"/>
                          <a:ext cx="5330" cy="1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5363210" y="1810385"/>
            <a:ext cx="2538730" cy="918210"/>
            <a:chOff x="8446" y="2851"/>
            <a:chExt cx="3998" cy="1446"/>
          </a:xfrm>
        </p:grpSpPr>
        <p:sp>
          <p:nvSpPr>
            <p:cNvPr id="8" name="Line 4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8644" y="3610"/>
              <a:ext cx="35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9592" y="2851"/>
              <a:ext cx="19" cy="14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aphicFrame>
          <p:nvGraphicFramePr>
            <p:cNvPr id="10" name="Object 8"/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8446" y="2939"/>
            <a:ext cx="3998" cy="1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公式" r:id="rId11" imgW="1143000" imgH="444500" progId="Equation.3">
                    <p:embed/>
                  </p:oleObj>
                </mc:Choice>
                <mc:Fallback>
                  <p:oleObj name="公式" r:id="rId11" imgW="1143000" imgH="444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46" y="2939"/>
                          <a:ext cx="3998" cy="1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94544" y="10189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课后</a:t>
            </a:r>
            <a:r>
              <a:rPr lang="zh-CN" altLang="en-US" sz="28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习题</a:t>
            </a:r>
            <a:endParaRPr lang="zh-CN" altLang="en-US" sz="2800" dirty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9740" y="75184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A.22  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4160" y="1000125"/>
            <a:ext cx="6068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设随机变量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b="1" i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⋯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相互独立且服从相同的分布，</a:t>
            </a:r>
            <a:r>
              <a:rPr lang="zh-CN" altLang="en-US" sz="2400" b="1"/>
              <a:t>其概率分布</a:t>
            </a:r>
            <a:r>
              <a:rPr lang="zh-CN" altLang="en-US" sz="2400" b="1"/>
              <a:t>为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334135" y="3261360"/>
            <a:ext cx="6374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其中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0&lt;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&lt;1,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=1,2,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⋯,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20950" y="1953895"/>
            <a:ext cx="2482850" cy="918210"/>
            <a:chOff x="8490" y="2851"/>
            <a:chExt cx="3910" cy="1446"/>
          </a:xfrm>
        </p:grpSpPr>
        <p:sp>
          <p:nvSpPr>
            <p:cNvPr id="8" name="Line 4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8644" y="3610"/>
              <a:ext cx="35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9592" y="2851"/>
              <a:ext cx="19" cy="14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aphicFrame>
          <p:nvGraphicFramePr>
            <p:cNvPr id="10" name="Object 8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8490" y="2939"/>
            <a:ext cx="3910" cy="1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公式" r:id="rId5" imgW="1117600" imgH="444500" progId="Equation.3">
                    <p:embed/>
                  </p:oleObj>
                </mc:Choice>
                <mc:Fallback>
                  <p:oleObj name="公式" r:id="rId5" imgW="1117600" imgH="444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0" y="2939"/>
                          <a:ext cx="3910" cy="1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885" y="4104005"/>
          <a:ext cx="9137650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4216400" imgH="228600" progId="Equation.KSEE3">
                  <p:embed/>
                </p:oleObj>
              </mc:Choice>
              <mc:Fallback>
                <p:oleObj name="" r:id="rId7" imgW="42164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885" y="4104005"/>
                        <a:ext cx="9137650" cy="43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94544" y="10189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课后</a:t>
            </a:r>
            <a:r>
              <a:rPr lang="zh-CN" altLang="en-US" sz="28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习题</a:t>
            </a:r>
            <a:endParaRPr lang="zh-CN" altLang="en-US" sz="2800" dirty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4985" y="95059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B.3  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534160" y="1000125"/>
            <a:ext cx="6068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设随机变量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(X,Y)</a:t>
            </a:r>
            <a:r>
              <a:rPr lang="zh-CN" altLang="en-US" sz="2400" b="1"/>
              <a:t>的概率</a:t>
            </a:r>
            <a:r>
              <a:rPr lang="zh-CN" altLang="en-US" sz="2400" b="1"/>
              <a:t>密度为</a:t>
            </a:r>
            <a:endParaRPr lang="zh-CN" altLang="en-US" sz="2400" b="1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098040" y="1836738"/>
          <a:ext cx="49180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2501900" imgH="469900" progId="Equation.KSEE3">
                  <p:embed/>
                </p:oleObj>
              </mc:Choice>
              <mc:Fallback>
                <p:oleObj name="" r:id="rId4" imgW="25019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8040" y="1836738"/>
                        <a:ext cx="4918075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230630" y="3208020"/>
            <a:ext cx="6868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求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Z=X+Y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94544" y="10189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课后</a:t>
            </a:r>
            <a:r>
              <a:rPr lang="zh-CN" altLang="en-US" sz="28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习题</a:t>
            </a:r>
            <a:endParaRPr lang="zh-CN" altLang="en-US" sz="2800" dirty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4985" y="95059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B.6  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534160" y="1000125"/>
            <a:ext cx="6068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设</a:t>
            </a:r>
            <a:r>
              <a:rPr lang="zh-CN" altLang="en-US" sz="2400" b="1"/>
              <a:t>二维随机变量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(X,Y)</a:t>
            </a:r>
            <a:r>
              <a:rPr lang="zh-CN" altLang="en-US" sz="2400" b="1"/>
              <a:t>的概率</a:t>
            </a:r>
            <a:r>
              <a:rPr lang="zh-CN" altLang="en-US" sz="2400" b="1"/>
              <a:t>密度为</a:t>
            </a:r>
            <a:endParaRPr lang="zh-CN" altLang="en-US" sz="2400" b="1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110423" y="2048828"/>
          <a:ext cx="489331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2489200" imgH="254000" progId="Equation.KSEE3">
                  <p:embed/>
                </p:oleObj>
              </mc:Choice>
              <mc:Fallback>
                <p:oleObj name="" r:id="rId4" imgW="24892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0423" y="2048828"/>
                        <a:ext cx="4893310" cy="49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230630" y="3208020"/>
            <a:ext cx="6868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求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常数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及条件概率密度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6" name="Line 8"/>
          <p:cNvSpPr/>
          <p:nvPr>
            <p:custDataLst>
              <p:tags r:id="rId1"/>
            </p:custDataLst>
          </p:nvPr>
        </p:nvSpPr>
        <p:spPr>
          <a:xfrm>
            <a:off x="635000" y="3778250"/>
            <a:ext cx="33655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7" name="Text Box 9"/>
          <p:cNvSpPr txBox="1"/>
          <p:nvPr>
            <p:custDataLst>
              <p:tags r:id="rId2"/>
            </p:custDataLst>
          </p:nvPr>
        </p:nvSpPr>
        <p:spPr>
          <a:xfrm>
            <a:off x="971550" y="3621088"/>
            <a:ext cx="2736850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二维随机变量函数的分布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8" name="Line 10"/>
          <p:cNvSpPr/>
          <p:nvPr>
            <p:custDataLst>
              <p:tags r:id="rId3"/>
            </p:custDataLst>
          </p:nvPr>
        </p:nvSpPr>
        <p:spPr>
          <a:xfrm>
            <a:off x="3708400" y="3836988"/>
            <a:ext cx="3603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9" name="Text Box 11"/>
          <p:cNvSpPr txBox="1"/>
          <p:nvPr>
            <p:custDataLst>
              <p:tags r:id="rId4"/>
            </p:custDataLst>
          </p:nvPr>
        </p:nvSpPr>
        <p:spPr>
          <a:xfrm>
            <a:off x="4356100" y="3101975"/>
            <a:ext cx="4244975" cy="368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离散型：一般函数、和函数、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80" name="Rectangle 12"/>
          <p:cNvSpPr/>
          <p:nvPr>
            <p:custDataLst>
              <p:tags r:id="rId5"/>
            </p:custDataLst>
          </p:nvPr>
        </p:nvSpPr>
        <p:spPr>
          <a:xfrm>
            <a:off x="4284663" y="5032375"/>
            <a:ext cx="935037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连续型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81" name="Line 13"/>
          <p:cNvSpPr/>
          <p:nvPr>
            <p:custDataLst>
              <p:tags r:id="rId6"/>
            </p:custDataLst>
          </p:nvPr>
        </p:nvSpPr>
        <p:spPr>
          <a:xfrm>
            <a:off x="4068763" y="3302000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82" name="Line 14"/>
          <p:cNvSpPr/>
          <p:nvPr>
            <p:custDataLst>
              <p:tags r:id="rId7"/>
            </p:custDataLst>
          </p:nvPr>
        </p:nvSpPr>
        <p:spPr>
          <a:xfrm>
            <a:off x="4068763" y="5216525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83" name="Line 15"/>
          <p:cNvSpPr/>
          <p:nvPr>
            <p:custDataLst>
              <p:tags r:id="rId8"/>
            </p:custDataLst>
          </p:nvPr>
        </p:nvSpPr>
        <p:spPr>
          <a:xfrm>
            <a:off x="4068763" y="3332163"/>
            <a:ext cx="1587" cy="1908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84" name="Rectangle 16"/>
          <p:cNvSpPr/>
          <p:nvPr>
            <p:custDataLst>
              <p:tags r:id="rId9"/>
            </p:custDataLst>
          </p:nvPr>
        </p:nvSpPr>
        <p:spPr>
          <a:xfrm>
            <a:off x="5808663" y="4795838"/>
            <a:ext cx="2579687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Max{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Min{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85" name="Rectangle 17"/>
          <p:cNvSpPr/>
          <p:nvPr>
            <p:custDataLst>
              <p:tags r:id="rId10"/>
            </p:custDataLst>
          </p:nvPr>
        </p:nvSpPr>
        <p:spPr>
          <a:xfrm>
            <a:off x="5795963" y="5297488"/>
            <a:ext cx="2089150" cy="6508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利用正态分布的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相关结论的计算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86" name="Line 18"/>
          <p:cNvSpPr/>
          <p:nvPr>
            <p:custDataLst>
              <p:tags r:id="rId11"/>
            </p:custDataLst>
          </p:nvPr>
        </p:nvSpPr>
        <p:spPr>
          <a:xfrm>
            <a:off x="5219700" y="5240338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87" name="Line 19"/>
          <p:cNvSpPr/>
          <p:nvPr>
            <p:custDataLst>
              <p:tags r:id="rId12"/>
            </p:custDataLst>
          </p:nvPr>
        </p:nvSpPr>
        <p:spPr>
          <a:xfrm>
            <a:off x="5510213" y="5010150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88" name="Line 20"/>
          <p:cNvSpPr/>
          <p:nvPr>
            <p:custDataLst>
              <p:tags r:id="rId13"/>
            </p:custDataLst>
          </p:nvPr>
        </p:nvSpPr>
        <p:spPr>
          <a:xfrm>
            <a:off x="5511800" y="5541963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89" name="Line 21"/>
          <p:cNvSpPr/>
          <p:nvPr>
            <p:custDataLst>
              <p:tags r:id="rId14"/>
            </p:custDataLst>
          </p:nvPr>
        </p:nvSpPr>
        <p:spPr>
          <a:xfrm>
            <a:off x="5508625" y="4195763"/>
            <a:ext cx="0" cy="21256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91" name="Line 23"/>
          <p:cNvSpPr/>
          <p:nvPr>
            <p:custDataLst>
              <p:tags r:id="rId15"/>
            </p:custDataLst>
          </p:nvPr>
        </p:nvSpPr>
        <p:spPr>
          <a:xfrm>
            <a:off x="622300" y="1050925"/>
            <a:ext cx="0" cy="2728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62" name="Text Box 18"/>
          <p:cNvSpPr txBox="1"/>
          <p:nvPr>
            <p:custDataLst>
              <p:tags r:id="rId16"/>
            </p:custDataLst>
          </p:nvPr>
        </p:nvSpPr>
        <p:spPr>
          <a:xfrm>
            <a:off x="5795963" y="6105525"/>
            <a:ext cx="2808287" cy="6445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和函数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的概率密度，卷积公式（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独立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Line 20"/>
          <p:cNvSpPr/>
          <p:nvPr>
            <p:custDataLst>
              <p:tags r:id="rId17"/>
            </p:custDataLst>
          </p:nvPr>
        </p:nvSpPr>
        <p:spPr>
          <a:xfrm>
            <a:off x="5508625" y="6321425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Rectangle 16"/>
          <p:cNvSpPr/>
          <p:nvPr>
            <p:custDataLst>
              <p:tags r:id="rId18"/>
            </p:custDataLst>
          </p:nvPr>
        </p:nvSpPr>
        <p:spPr>
          <a:xfrm>
            <a:off x="5792788" y="3989388"/>
            <a:ext cx="2579687" cy="368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一般情形（分布函数法）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19"/>
          <p:cNvSpPr/>
          <p:nvPr>
            <p:custDataLst>
              <p:tags r:id="rId19"/>
            </p:custDataLst>
          </p:nvPr>
        </p:nvSpPr>
        <p:spPr>
          <a:xfrm>
            <a:off x="5494338" y="4203700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8" name="Line 52"/>
          <p:cNvSpPr/>
          <p:nvPr>
            <p:custDataLst>
              <p:tags r:id="rId20"/>
            </p:custDataLst>
          </p:nvPr>
        </p:nvSpPr>
        <p:spPr>
          <a:xfrm>
            <a:off x="614363" y="1668463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9" name="Text Box 53"/>
          <p:cNvSpPr txBox="1"/>
          <p:nvPr>
            <p:custDataLst>
              <p:tags r:id="rId21"/>
            </p:custDataLst>
          </p:nvPr>
        </p:nvSpPr>
        <p:spPr>
          <a:xfrm>
            <a:off x="901700" y="1216025"/>
            <a:ext cx="1152525" cy="9223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不相互独立（条件分布）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50" name="Text Box 54"/>
          <p:cNvSpPr txBox="1"/>
          <p:nvPr>
            <p:custDataLst>
              <p:tags r:id="rId22"/>
            </p:custDataLst>
          </p:nvPr>
        </p:nvSpPr>
        <p:spPr>
          <a:xfrm>
            <a:off x="2701925" y="552450"/>
            <a:ext cx="936625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离散型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51" name="Rectangle 55"/>
          <p:cNvSpPr/>
          <p:nvPr>
            <p:custDataLst>
              <p:tags r:id="rId23"/>
            </p:custDataLst>
          </p:nvPr>
        </p:nvSpPr>
        <p:spPr>
          <a:xfrm>
            <a:off x="2630488" y="2147888"/>
            <a:ext cx="936625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连续型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52" name="Line 56"/>
          <p:cNvSpPr/>
          <p:nvPr>
            <p:custDataLst>
              <p:tags r:id="rId24"/>
            </p:custDataLst>
          </p:nvPr>
        </p:nvSpPr>
        <p:spPr>
          <a:xfrm>
            <a:off x="2414588" y="768350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3" name="Line 57"/>
          <p:cNvSpPr/>
          <p:nvPr>
            <p:custDataLst>
              <p:tags r:id="rId25"/>
            </p:custDataLst>
          </p:nvPr>
        </p:nvSpPr>
        <p:spPr>
          <a:xfrm>
            <a:off x="2414588" y="2370138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4" name="Line 58"/>
          <p:cNvSpPr/>
          <p:nvPr>
            <p:custDataLst>
              <p:tags r:id="rId26"/>
            </p:custDataLst>
          </p:nvPr>
        </p:nvSpPr>
        <p:spPr>
          <a:xfrm>
            <a:off x="2416175" y="784225"/>
            <a:ext cx="0" cy="16033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5" name="Line 59"/>
          <p:cNvSpPr/>
          <p:nvPr>
            <p:custDataLst>
              <p:tags r:id="rId27"/>
            </p:custDataLst>
          </p:nvPr>
        </p:nvSpPr>
        <p:spPr>
          <a:xfrm>
            <a:off x="2054225" y="1573213"/>
            <a:ext cx="3603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6" name="Line 60"/>
          <p:cNvSpPr/>
          <p:nvPr>
            <p:custDataLst>
              <p:tags r:id="rId28"/>
            </p:custDataLst>
          </p:nvPr>
        </p:nvSpPr>
        <p:spPr>
          <a:xfrm>
            <a:off x="3638550" y="784225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7" name="Text Box 61"/>
          <p:cNvSpPr txBox="1"/>
          <p:nvPr>
            <p:custDataLst>
              <p:tags r:id="rId29"/>
            </p:custDataLst>
          </p:nvPr>
        </p:nvSpPr>
        <p:spPr>
          <a:xfrm>
            <a:off x="4214813" y="280988"/>
            <a:ext cx="1511300" cy="368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条件分布律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58" name="Line 62"/>
          <p:cNvSpPr/>
          <p:nvPr>
            <p:custDataLst>
              <p:tags r:id="rId30"/>
            </p:custDataLst>
          </p:nvPr>
        </p:nvSpPr>
        <p:spPr>
          <a:xfrm>
            <a:off x="3927475" y="496888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0" name="Text Box 64"/>
          <p:cNvSpPr txBox="1"/>
          <p:nvPr>
            <p:custDataLst>
              <p:tags r:id="rId31"/>
            </p:custDataLst>
          </p:nvPr>
        </p:nvSpPr>
        <p:spPr>
          <a:xfrm>
            <a:off x="4216400" y="812800"/>
            <a:ext cx="3167063" cy="6461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联合分布律←→边缘分布律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条件分布律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61" name="Line 65"/>
          <p:cNvSpPr/>
          <p:nvPr>
            <p:custDataLst>
              <p:tags r:id="rId32"/>
            </p:custDataLst>
          </p:nvPr>
        </p:nvSpPr>
        <p:spPr>
          <a:xfrm>
            <a:off x="3929063" y="1028700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3" name="Line 67"/>
          <p:cNvSpPr/>
          <p:nvPr>
            <p:custDataLst>
              <p:tags r:id="rId33"/>
            </p:custDataLst>
          </p:nvPr>
        </p:nvSpPr>
        <p:spPr>
          <a:xfrm>
            <a:off x="3925888" y="496888"/>
            <a:ext cx="0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4" name="Line 68"/>
          <p:cNvSpPr/>
          <p:nvPr>
            <p:custDataLst>
              <p:tags r:id="rId34"/>
            </p:custDataLst>
          </p:nvPr>
        </p:nvSpPr>
        <p:spPr>
          <a:xfrm flipV="1">
            <a:off x="3567113" y="2314575"/>
            <a:ext cx="2508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5" name="Text Box 69"/>
          <p:cNvSpPr txBox="1"/>
          <p:nvPr>
            <p:custDataLst>
              <p:tags r:id="rId35"/>
            </p:custDataLst>
          </p:nvPr>
        </p:nvSpPr>
        <p:spPr>
          <a:xfrm>
            <a:off x="4108450" y="1692275"/>
            <a:ext cx="2976563" cy="368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条件分布函数、条件密度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66" name="Line 70"/>
          <p:cNvSpPr/>
          <p:nvPr>
            <p:custDataLst>
              <p:tags r:id="rId36"/>
            </p:custDataLst>
          </p:nvPr>
        </p:nvSpPr>
        <p:spPr>
          <a:xfrm>
            <a:off x="3819525" y="1908175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7" name="Text Box 71"/>
          <p:cNvSpPr txBox="1"/>
          <p:nvPr>
            <p:custDataLst>
              <p:tags r:id="rId37"/>
            </p:custDataLst>
          </p:nvPr>
        </p:nvSpPr>
        <p:spPr>
          <a:xfrm>
            <a:off x="4108450" y="2224088"/>
            <a:ext cx="2554288" cy="6445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联合密度←→边缘密度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条件密度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68" name="Line 72"/>
          <p:cNvSpPr/>
          <p:nvPr>
            <p:custDataLst>
              <p:tags r:id="rId38"/>
            </p:custDataLst>
          </p:nvPr>
        </p:nvSpPr>
        <p:spPr>
          <a:xfrm>
            <a:off x="3821113" y="245427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9" name="Line 73"/>
          <p:cNvSpPr/>
          <p:nvPr>
            <p:custDataLst>
              <p:tags r:id="rId39"/>
            </p:custDataLst>
          </p:nvPr>
        </p:nvSpPr>
        <p:spPr>
          <a:xfrm>
            <a:off x="3817938" y="1928813"/>
            <a:ext cx="0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9" grpId="0" bldLvl="0" animBg="1"/>
      <p:bldP spid="4150" grpId="0" bldLvl="0" animBg="1"/>
      <p:bldP spid="4151" grpId="0" bldLvl="0" animBg="1"/>
      <p:bldP spid="4160" grpId="0" bldLvl="0" animBg="1"/>
      <p:bldP spid="4165" grpId="0" bldLvl="0" animBg="1"/>
      <p:bldP spid="4167" grpId="0" bldLvl="0" animBg="1"/>
      <p:bldP spid="4157" grpId="0" bldLvl="0" animBg="1"/>
      <p:bldP spid="7177" grpId="0" bldLvl="0" animBg="1"/>
      <p:bldP spid="7179" grpId="0" bldLvl="0" animBg="1"/>
      <p:bldP spid="7180" grpId="0" bldLvl="0" animBg="1"/>
      <p:bldP spid="3" grpId="0" bldLvl="0" animBg="1"/>
      <p:bldP spid="7184" grpId="0" bldLvl="0" animBg="1"/>
      <p:bldP spid="6162" grpId="0" bldLvl="0" animBg="1"/>
      <p:bldP spid="7185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94544" y="10189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课后</a:t>
            </a:r>
            <a:r>
              <a:rPr lang="zh-CN" altLang="en-US" sz="28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习题</a:t>
            </a:r>
            <a:endParaRPr lang="zh-CN" altLang="en-US" sz="2800" dirty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4985" y="95059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B.7  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534160" y="1000125"/>
            <a:ext cx="6540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设随机变量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相互独立，且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/>
              <a:t>的概率</a:t>
            </a:r>
            <a:r>
              <a:rPr lang="zh-CN" altLang="en-US" sz="2400" b="1"/>
              <a:t>分布为</a:t>
            </a:r>
            <a:endParaRPr lang="zh-CN" altLang="en-US" sz="2400" b="1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971483" y="2195196"/>
          <a:ext cx="3171190" cy="92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612900" imgH="469900" progId="Equation.KSEE3">
                  <p:embed/>
                </p:oleObj>
              </mc:Choice>
              <mc:Fallback>
                <p:oleObj name="" r:id="rId4" imgW="16129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483" y="2195196"/>
                        <a:ext cx="3171190" cy="92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230630" y="3208020"/>
            <a:ext cx="6868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求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Z=X+Y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2595" y="1581785"/>
            <a:ext cx="5308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P{X=0}=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P{X=2}=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1/2, Y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31" name="Rectangle 4"/>
          <p:cNvSpPr/>
          <p:nvPr>
            <p:custDataLst>
              <p:tags r:id="rId1"/>
            </p:custDataLst>
          </p:nvPr>
        </p:nvSpPr>
        <p:spPr>
          <a:xfrm>
            <a:off x="111125" y="85725"/>
            <a:ext cx="91757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设随机变量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 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)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在矩形区域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3315" name="Object 9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540635" y="515620"/>
          <a:ext cx="4163060" cy="56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892300" imgH="254000" progId="Equation.DSMT4">
                  <p:embed/>
                </p:oleObj>
              </mc:Choice>
              <mc:Fallback>
                <p:oleObj name="" r:id="rId3" imgW="1892300" imgH="2540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0635" y="515620"/>
                        <a:ext cx="4163060" cy="565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3" name="Rectangle 11"/>
          <p:cNvSpPr/>
          <p:nvPr>
            <p:custDataLst>
              <p:tags r:id="rId5"/>
            </p:custDataLst>
          </p:nvPr>
        </p:nvSpPr>
        <p:spPr>
          <a:xfrm>
            <a:off x="179388" y="1143000"/>
            <a:ext cx="79644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上服从均匀分布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           的概率密度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3318" name="Object 9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232150" y="1243330"/>
          <a:ext cx="1035050" cy="32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508000" imgH="165100" progId="Equation.DSMT4">
                  <p:embed/>
                </p:oleObj>
              </mc:Choice>
              <mc:Fallback>
                <p:oleObj name="" r:id="rId7" imgW="508000" imgH="1651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2150" y="1243330"/>
                        <a:ext cx="1035050" cy="321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4" name="Line 57"/>
          <p:cNvSpPr/>
          <p:nvPr>
            <p:custDataLst>
              <p:tags r:id="rId9"/>
            </p:custDataLst>
          </p:nvPr>
        </p:nvSpPr>
        <p:spPr>
          <a:xfrm>
            <a:off x="0" y="1785938"/>
            <a:ext cx="9144000" cy="0"/>
          </a:xfrm>
          <a:prstGeom prst="line">
            <a:avLst/>
          </a:prstGeom>
          <a:ln w="1905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" name="文本框 30"/>
          <p:cNvSpPr txBox="1"/>
          <p:nvPr/>
        </p:nvSpPr>
        <p:spPr>
          <a:xfrm>
            <a:off x="996950" y="204343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习题课教程例</a:t>
            </a:r>
            <a:r>
              <a:rPr lang="en-US" altLang="zh-CN" b="1">
                <a:solidFill>
                  <a:srgbClr val="FF0000"/>
                </a:solidFill>
              </a:rPr>
              <a:t>18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67544" y="118403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标准化作业填空题</a:t>
            </a:r>
            <a:endParaRPr lang="zh-CN" altLang="en-US" sz="2800" dirty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6" name="图片 5" descr="标准化作业填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" y="630555"/>
            <a:ext cx="7658735" cy="2295525"/>
          </a:xfrm>
          <a:prstGeom prst="rect">
            <a:avLst/>
          </a:prstGeom>
        </p:spPr>
      </p:pic>
      <p:pic>
        <p:nvPicPr>
          <p:cNvPr id="9" name="图片 8" descr="标准化作业填2-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" y="3051810"/>
            <a:ext cx="9135110" cy="3538855"/>
          </a:xfrm>
          <a:prstGeom prst="rect">
            <a:avLst/>
          </a:prstGeom>
        </p:spPr>
      </p:pic>
      <p:pic>
        <p:nvPicPr>
          <p:cNvPr id="10" name="图片 9" descr="填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660" y="2136140"/>
            <a:ext cx="2277110" cy="692785"/>
          </a:xfrm>
          <a:prstGeom prst="rect">
            <a:avLst/>
          </a:prstGeom>
        </p:spPr>
      </p:pic>
      <p:pic>
        <p:nvPicPr>
          <p:cNvPr id="11" name="图片 10" descr="填2-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505" y="4857115"/>
            <a:ext cx="1212850" cy="427355"/>
          </a:xfrm>
          <a:prstGeom prst="rect">
            <a:avLst/>
          </a:prstGeom>
        </p:spPr>
      </p:pic>
      <p:pic>
        <p:nvPicPr>
          <p:cNvPr id="12" name="图片 11" descr="填2-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6245" y="4845685"/>
            <a:ext cx="1057910" cy="438785"/>
          </a:xfrm>
          <a:prstGeom prst="rect">
            <a:avLst/>
          </a:prstGeom>
        </p:spPr>
      </p:pic>
      <p:pic>
        <p:nvPicPr>
          <p:cNvPr id="13" name="图片 12" descr="填3答案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410" y="5879465"/>
            <a:ext cx="2326005" cy="86233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填4-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" y="454660"/>
            <a:ext cx="8895080" cy="462661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926205" y="11468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1-1/2e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988820" y="430403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11/16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填6-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0" y="638175"/>
            <a:ext cx="9018905" cy="3189605"/>
          </a:xfrm>
          <a:prstGeom prst="rect">
            <a:avLst/>
          </a:prstGeom>
        </p:spPr>
      </p:pic>
      <p:pic>
        <p:nvPicPr>
          <p:cNvPr id="4" name="图片 3" descr="填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" y="4126230"/>
            <a:ext cx="8902065" cy="1717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0" y="2994660"/>
            <a:ext cx="3016250" cy="7753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38755" y="152844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1/3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06980" y="509968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1/2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94544" y="101893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标准化作业</a:t>
            </a:r>
            <a:r>
              <a:rPr lang="zh-CN" altLang="en-US" sz="28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选择题</a:t>
            </a:r>
            <a:endParaRPr lang="zh-CN" altLang="en-US" sz="2800" dirty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7" name="图片 6" descr="选1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" y="600075"/>
            <a:ext cx="9084310" cy="58019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70445" y="71628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16495" y="32639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选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" y="-29845"/>
            <a:ext cx="8825865" cy="5142230"/>
          </a:xfrm>
          <a:prstGeom prst="rect">
            <a:avLst/>
          </a:prstGeom>
        </p:spPr>
      </p:pic>
      <p:pic>
        <p:nvPicPr>
          <p:cNvPr id="3" name="图片 2" descr="选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" y="4961255"/>
            <a:ext cx="7737475" cy="18497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37405" y="38354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A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96490" y="580644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C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选5-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" y="471170"/>
            <a:ext cx="9003665" cy="57397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67100" y="9747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2480" y="305054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4785" y="25209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6" name="图片 5" descr="选7-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" y="91440"/>
            <a:ext cx="8055610" cy="3634105"/>
          </a:xfrm>
          <a:prstGeom prst="rect">
            <a:avLst/>
          </a:prstGeom>
        </p:spPr>
      </p:pic>
      <p:pic>
        <p:nvPicPr>
          <p:cNvPr id="7" name="图片 6" descr="选9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" y="3916680"/>
            <a:ext cx="8451215" cy="2272030"/>
          </a:xfrm>
          <a:prstGeom prst="rect">
            <a:avLst/>
          </a:prstGeom>
        </p:spPr>
      </p:pic>
      <p:pic>
        <p:nvPicPr>
          <p:cNvPr id="8" name="图片 7" descr="选9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" y="5723890"/>
            <a:ext cx="8182610" cy="11182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32990" y="249555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55385" y="14224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6263005" y="408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9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PP_MARK_KEY" val="6447b729-c1b7-4bd2-87e9-920bd45aba6e"/>
  <p:tag name="COMMONDATA" val="eyJoZGlkIjoiZDBhM2U4NjYwMTRkZjhlMTRkZjY1NzExZGM1NDcwNjUifQ==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二章第二节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een Butterfly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第二章第二节</Template>
  <TotalTime>0</TotalTime>
  <Words>814</Words>
  <Application>WPS 演示</Application>
  <PresentationFormat>全屏显示(4:3)</PresentationFormat>
  <Paragraphs>169</Paragraphs>
  <Slides>21</Slides>
  <Notes>0</Notes>
  <HiddenSlides>4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21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Times New Roman</vt:lpstr>
      <vt:lpstr>仿宋</vt:lpstr>
      <vt:lpstr>微软雅黑</vt:lpstr>
      <vt:lpstr>Arial Unicode MS</vt:lpstr>
      <vt:lpstr>华文楷体</vt:lpstr>
      <vt:lpstr>第二章第二节</vt:lpstr>
      <vt:lpstr>Green Butterfly</vt:lpstr>
      <vt:lpstr>自定义设计方案</vt:lpstr>
      <vt:lpstr>Equation.DSMT4</vt:lpstr>
      <vt:lpstr>Equation.KSEE3</vt:lpstr>
      <vt:lpstr>Equation.DSMT4</vt:lpstr>
      <vt:lpstr>Equation.DSMT4</vt:lpstr>
      <vt:lpstr>Equation.DSMT4</vt:lpstr>
      <vt:lpstr>Equation.KSEE3</vt:lpstr>
      <vt:lpstr>Equation.3</vt:lpstr>
      <vt:lpstr>Equation.3</vt:lpstr>
      <vt:lpstr>Equation.3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§2.4    连续型随机变量及其概率密度</dc:title>
  <dc:creator>Dou</dc:creator>
  <cp:lastModifiedBy>donna</cp:lastModifiedBy>
  <cp:revision>83</cp:revision>
  <dcterms:created xsi:type="dcterms:W3CDTF">2012-10-09T15:49:00Z</dcterms:created>
  <dcterms:modified xsi:type="dcterms:W3CDTF">2023-04-03T05:09:38Z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427A51819479414188D4AFD5473C1324</vt:lpwstr>
  </property>
  <property fmtid="{D5CDD505-2E9C-101B-9397-08002B2CF9AE}" pid="3" name="KSOProductBuildVer">
    <vt:lpwstr>2052-11.1.0.14036</vt:lpwstr>
  </property>
</Properties>
</file>