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261" r:id="rId3"/>
    <p:sldId id="299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37" r:id="rId24"/>
    <p:sldId id="322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324" r:id="rId33"/>
    <p:sldId id="277" r:id="rId34"/>
    <p:sldId id="325" r:id="rId35"/>
    <p:sldId id="326" r:id="rId36"/>
    <p:sldId id="278" r:id="rId37"/>
    <p:sldId id="336" r:id="rId38"/>
  </p:sldIdLst>
  <p:sldSz cx="9144000" cy="6858000" type="screen4x3"/>
  <p:notesSz cx="6858000" cy="9144000"/>
  <p:custDataLst>
    <p:tags r:id="rId43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6" userDrawn="1">
          <p15:clr>
            <a:srgbClr val="A4A3A4"/>
          </p15:clr>
        </p15:guide>
        <p15:guide id="2" pos="303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41D5"/>
    <a:srgbClr val="E4E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71" d="100"/>
          <a:sy n="71" d="100"/>
        </p:scale>
        <p:origin x="-1134" y="-96"/>
      </p:cViewPr>
      <p:guideLst>
        <p:guide orient="horz" pos="2126"/>
        <p:guide pos="303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3" Type="http://schemas.openxmlformats.org/officeDocument/2006/relationships/tags" Target="tags/tag32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notesMaster" Target="notesMasters/notesMaster1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11.vml.rels><?xml version="1.0" encoding="UTF-8" standalone="yes"?>
<Relationships xmlns="http://schemas.openxmlformats.org/package/2006/relationships"><Relationship Id="rId9" Type="http://schemas.openxmlformats.org/officeDocument/2006/relationships/image" Target="../media/image38.wmf"/><Relationship Id="rId8" Type="http://schemas.openxmlformats.org/officeDocument/2006/relationships/image" Target="../media/image37.wmf"/><Relationship Id="rId7" Type="http://schemas.openxmlformats.org/officeDocument/2006/relationships/image" Target="../media/image36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0" Type="http://schemas.openxmlformats.org/officeDocument/2006/relationships/image" Target="../media/image39.wmf"/><Relationship Id="rId1" Type="http://schemas.openxmlformats.org/officeDocument/2006/relationships/image" Target="../media/image30.wmf"/></Relationships>
</file>

<file path=ppt/drawings/_rels/vmlDrawing12.vml.rels><?xml version="1.0" encoding="UTF-8" standalone="yes"?>
<Relationships xmlns="http://schemas.openxmlformats.org/package/2006/relationships"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14.vml.rels><?xml version="1.0" encoding="UTF-8" standalone="yes"?>
<Relationships xmlns="http://schemas.openxmlformats.org/package/2006/relationships"><Relationship Id="rId9" Type="http://schemas.openxmlformats.org/officeDocument/2006/relationships/image" Target="../media/image54.wmf"/><Relationship Id="rId8" Type="http://schemas.openxmlformats.org/officeDocument/2006/relationships/image" Target="../media/image53.wmf"/><Relationship Id="rId7" Type="http://schemas.openxmlformats.org/officeDocument/2006/relationships/image" Target="../media/image52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3" Type="http://schemas.openxmlformats.org/officeDocument/2006/relationships/image" Target="../media/image58.wmf"/><Relationship Id="rId12" Type="http://schemas.openxmlformats.org/officeDocument/2006/relationships/image" Target="../media/image57.wmf"/><Relationship Id="rId11" Type="http://schemas.openxmlformats.org/officeDocument/2006/relationships/image" Target="../media/image56.wmf"/><Relationship Id="rId10" Type="http://schemas.openxmlformats.org/officeDocument/2006/relationships/image" Target="../media/image55.wmf"/><Relationship Id="rId1" Type="http://schemas.openxmlformats.org/officeDocument/2006/relationships/image" Target="../media/image46.wmf"/></Relationships>
</file>

<file path=ppt/drawings/_rels/vmlDrawing15.vml.rels><?xml version="1.0" encoding="UTF-8" standalone="yes"?>
<Relationships xmlns="http://schemas.openxmlformats.org/package/2006/relationships"><Relationship Id="rId9" Type="http://schemas.openxmlformats.org/officeDocument/2006/relationships/image" Target="../media/image63.wmf"/><Relationship Id="rId8" Type="http://schemas.openxmlformats.org/officeDocument/2006/relationships/image" Target="../media/image62.wmf"/><Relationship Id="rId7" Type="http://schemas.openxmlformats.org/officeDocument/2006/relationships/image" Target="../media/image53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48.wmf"/><Relationship Id="rId3" Type="http://schemas.openxmlformats.org/officeDocument/2006/relationships/image" Target="../media/image49.wmf"/><Relationship Id="rId2" Type="http://schemas.openxmlformats.org/officeDocument/2006/relationships/image" Target="../media/image40.wmf"/><Relationship Id="rId15" Type="http://schemas.openxmlformats.org/officeDocument/2006/relationships/image" Target="../media/image69.wmf"/><Relationship Id="rId14" Type="http://schemas.openxmlformats.org/officeDocument/2006/relationships/image" Target="../media/image68.wmf"/><Relationship Id="rId13" Type="http://schemas.openxmlformats.org/officeDocument/2006/relationships/image" Target="../media/image67.wmf"/><Relationship Id="rId12" Type="http://schemas.openxmlformats.org/officeDocument/2006/relationships/image" Target="../media/image66.wmf"/><Relationship Id="rId11" Type="http://schemas.openxmlformats.org/officeDocument/2006/relationships/image" Target="../media/image65.wmf"/><Relationship Id="rId10" Type="http://schemas.openxmlformats.org/officeDocument/2006/relationships/image" Target="../media/image64.wmf"/><Relationship Id="rId1" Type="http://schemas.openxmlformats.org/officeDocument/2006/relationships/image" Target="../media/image59.wmf"/></Relationships>
</file>

<file path=ppt/drawings/_rels/vmlDrawing16.vml.rels><?xml version="1.0" encoding="UTF-8" standalone="yes"?>
<Relationships xmlns="http://schemas.openxmlformats.org/package/2006/relationships"><Relationship Id="rId9" Type="http://schemas.openxmlformats.org/officeDocument/2006/relationships/image" Target="../media/image75.wmf"/><Relationship Id="rId8" Type="http://schemas.openxmlformats.org/officeDocument/2006/relationships/image" Target="../media/image74.wmf"/><Relationship Id="rId7" Type="http://schemas.openxmlformats.org/officeDocument/2006/relationships/image" Target="../media/image48.wmf"/><Relationship Id="rId6" Type="http://schemas.openxmlformats.org/officeDocument/2006/relationships/image" Target="../media/image49.wmf"/><Relationship Id="rId5" Type="http://schemas.openxmlformats.org/officeDocument/2006/relationships/image" Target="../media/image73.wmf"/><Relationship Id="rId4" Type="http://schemas.openxmlformats.org/officeDocument/2006/relationships/image" Target="../media/image40.wmf"/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2" Type="http://schemas.openxmlformats.org/officeDocument/2006/relationships/image" Target="../media/image78.wmf"/><Relationship Id="rId11" Type="http://schemas.openxmlformats.org/officeDocument/2006/relationships/image" Target="../media/image77.wmf"/><Relationship Id="rId10" Type="http://schemas.openxmlformats.org/officeDocument/2006/relationships/image" Target="../media/image76.wmf"/><Relationship Id="rId1" Type="http://schemas.openxmlformats.org/officeDocument/2006/relationships/image" Target="../media/image70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18.vml.rels><?xml version="1.0" encoding="UTF-8" standalone="yes"?>
<Relationships xmlns="http://schemas.openxmlformats.org/package/2006/relationships"><Relationship Id="rId9" Type="http://schemas.openxmlformats.org/officeDocument/2006/relationships/image" Target="../media/image90.wmf"/><Relationship Id="rId8" Type="http://schemas.openxmlformats.org/officeDocument/2006/relationships/image" Target="../media/image89.wmf"/><Relationship Id="rId7" Type="http://schemas.openxmlformats.org/officeDocument/2006/relationships/image" Target="../media/image88.wmf"/><Relationship Id="rId6" Type="http://schemas.openxmlformats.org/officeDocument/2006/relationships/image" Target="../media/image87.wmf"/><Relationship Id="rId5" Type="http://schemas.openxmlformats.org/officeDocument/2006/relationships/image" Target="../media/image86.wmf"/><Relationship Id="rId4" Type="http://schemas.openxmlformats.org/officeDocument/2006/relationships/image" Target="../media/image85.wmf"/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1" Type="http://schemas.openxmlformats.org/officeDocument/2006/relationships/image" Target="../media/image92.wmf"/><Relationship Id="rId10" Type="http://schemas.openxmlformats.org/officeDocument/2006/relationships/image" Target="../media/image91.wmf"/><Relationship Id="rId1" Type="http://schemas.openxmlformats.org/officeDocument/2006/relationships/image" Target="../media/image82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w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9.wmf"/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6" Type="http://schemas.openxmlformats.org/officeDocument/2006/relationships/image" Target="../media/image99.wmf"/><Relationship Id="rId5" Type="http://schemas.openxmlformats.org/officeDocument/2006/relationships/image" Target="../media/image98.wmf"/><Relationship Id="rId4" Type="http://schemas.openxmlformats.org/officeDocument/2006/relationships/image" Target="../media/image97.wmf"/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7" Type="http://schemas.openxmlformats.org/officeDocument/2006/relationships/image" Target="../media/image106.wmf"/><Relationship Id="rId6" Type="http://schemas.openxmlformats.org/officeDocument/2006/relationships/image" Target="../media/image105.wmf"/><Relationship Id="rId5" Type="http://schemas.openxmlformats.org/officeDocument/2006/relationships/image" Target="../media/image104.wmf"/><Relationship Id="rId4" Type="http://schemas.openxmlformats.org/officeDocument/2006/relationships/image" Target="../media/image103.wmf"/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/Relationships>
</file>

<file path=ppt/drawings/_rels/vmlDrawing2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6.wmf"/><Relationship Id="rId8" Type="http://schemas.openxmlformats.org/officeDocument/2006/relationships/image" Target="../media/image115.wmf"/><Relationship Id="rId7" Type="http://schemas.openxmlformats.org/officeDocument/2006/relationships/image" Target="../media/image114.wmf"/><Relationship Id="rId6" Type="http://schemas.openxmlformats.org/officeDocument/2006/relationships/image" Target="../media/image113.wmf"/><Relationship Id="rId5" Type="http://schemas.openxmlformats.org/officeDocument/2006/relationships/image" Target="../media/image112.wmf"/><Relationship Id="rId4" Type="http://schemas.openxmlformats.org/officeDocument/2006/relationships/image" Target="../media/image111.wmf"/><Relationship Id="rId3" Type="http://schemas.openxmlformats.org/officeDocument/2006/relationships/image" Target="../media/image110.wmf"/><Relationship Id="rId2" Type="http://schemas.openxmlformats.org/officeDocument/2006/relationships/image" Target="../media/image109.wmf"/><Relationship Id="rId12" Type="http://schemas.openxmlformats.org/officeDocument/2006/relationships/image" Target="../media/image119.wmf"/><Relationship Id="rId11" Type="http://schemas.openxmlformats.org/officeDocument/2006/relationships/image" Target="../media/image118.wmf"/><Relationship Id="rId10" Type="http://schemas.openxmlformats.org/officeDocument/2006/relationships/image" Target="../media/image117.wmf"/><Relationship Id="rId1" Type="http://schemas.openxmlformats.org/officeDocument/2006/relationships/image" Target="../media/image108.wmf"/></Relationships>
</file>

<file path=ppt/drawings/_rels/vmlDrawing3.vml.rels><?xml version="1.0" encoding="UTF-8" standalone="yes"?>
<Relationships xmlns="http://schemas.openxmlformats.org/package/2006/relationships"><Relationship Id="rId5" Type="http://schemas.openxmlformats.org/officeDocument/2006/relationships/image" Target="../media/image14.wmf"/><Relationship Id="rId4" Type="http://schemas.openxmlformats.org/officeDocument/2006/relationships/image" Target="../media/image13.wmf"/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182BEFF-866E-4E9A-9A5B-337181469537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5838825" y="27051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7410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7411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 userDrawn="1"/>
        </p:nvSpPr>
        <p:spPr>
          <a:xfrm>
            <a:off x="0" y="24765"/>
            <a:ext cx="9144000" cy="2590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txBody>
          <a:bodyPr/>
          <a:p>
            <a:pPr lvl="0"/>
            <a:endParaRPr sz="240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image" Target="../media/image8.jpeg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5.wmf"/><Relationship Id="rId18" Type="http://schemas.openxmlformats.org/officeDocument/2006/relationships/vmlDrawing" Target="../drawings/vmlDrawing2.vml"/><Relationship Id="rId17" Type="http://schemas.openxmlformats.org/officeDocument/2006/relationships/slideLayout" Target="../slideLayouts/slideLayout7.xml"/><Relationship Id="rId16" Type="http://schemas.openxmlformats.org/officeDocument/2006/relationships/tags" Target="../tags/tag9.xml"/><Relationship Id="rId15" Type="http://schemas.openxmlformats.org/officeDocument/2006/relationships/image" Target="../media/image2.png"/><Relationship Id="rId14" Type="http://schemas.openxmlformats.org/officeDocument/2006/relationships/tags" Target="../tags/tag8.xml"/><Relationship Id="rId13" Type="http://schemas.openxmlformats.org/officeDocument/2006/relationships/image" Target="../media/image1.png"/><Relationship Id="rId12" Type="http://schemas.openxmlformats.org/officeDocument/2006/relationships/tags" Target="../tags/tag7.xml"/><Relationship Id="rId11" Type="http://schemas.openxmlformats.org/officeDocument/2006/relationships/image" Target="../media/image9.wmf"/><Relationship Id="rId10" Type="http://schemas.openxmlformats.org/officeDocument/2006/relationships/oleObject" Target="../embeddings/oleObject6.bin"/><Relationship Id="rId1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.bin"/><Relationship Id="rId8" Type="http://schemas.openxmlformats.org/officeDocument/2006/relationships/image" Target="../media/image13.wmf"/><Relationship Id="rId7" Type="http://schemas.openxmlformats.org/officeDocument/2006/relationships/oleObject" Target="../embeddings/oleObject10.bin"/><Relationship Id="rId6" Type="http://schemas.openxmlformats.org/officeDocument/2006/relationships/image" Target="../media/image12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1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10.wmf"/><Relationship Id="rId12" Type="http://schemas.openxmlformats.org/officeDocument/2006/relationships/vmlDrawing" Target="../drawings/vmlDrawing3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4.wmf"/><Relationship Id="rId1" Type="http://schemas.openxmlformats.org/officeDocument/2006/relationships/oleObject" Target="../embeddings/oleObject7.bin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6.w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15.wmf"/><Relationship Id="rId1" Type="http://schemas.openxmlformats.org/officeDocument/2006/relationships/oleObject" Target="../embeddings/oleObject12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5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0.wmf"/><Relationship Id="rId6" Type="http://schemas.openxmlformats.org/officeDocument/2006/relationships/oleObject" Target="../embeddings/oleObject15.bin"/><Relationship Id="rId5" Type="http://schemas.openxmlformats.org/officeDocument/2006/relationships/tags" Target="../tags/tag10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wmf"/><Relationship Id="rId1" Type="http://schemas.openxmlformats.org/officeDocument/2006/relationships/oleObject" Target="../embeddings/oleObject14.bin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2.w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21.wmf"/><Relationship Id="rId1" Type="http://schemas.openxmlformats.org/officeDocument/2006/relationships/oleObject" Target="../embeddings/oleObject16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3.wmf"/><Relationship Id="rId1" Type="http://schemas.openxmlformats.org/officeDocument/2006/relationships/oleObject" Target="../embeddings/oleObject18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14.xml"/><Relationship Id="rId7" Type="http://schemas.openxmlformats.org/officeDocument/2006/relationships/tags" Target="../tags/tag13.x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0.bin"/><Relationship Id="rId4" Type="http://schemas.openxmlformats.org/officeDocument/2006/relationships/tags" Target="../tags/tag12.xml"/><Relationship Id="rId3" Type="http://schemas.openxmlformats.org/officeDocument/2006/relationships/image" Target="../media/image24.wmf"/><Relationship Id="rId2" Type="http://schemas.openxmlformats.org/officeDocument/2006/relationships/oleObject" Target="../embeddings/oleObject19.bin"/><Relationship Id="rId10" Type="http://schemas.openxmlformats.org/officeDocument/2006/relationships/vmlDrawing" Target="../drawings/vmlDrawing8.vml"/><Relationship Id="rId1" Type="http://schemas.openxmlformats.org/officeDocument/2006/relationships/tags" Target="../tags/tag11.xml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7.w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26.wmf"/><Relationship Id="rId1" Type="http://schemas.openxmlformats.org/officeDocument/2006/relationships/oleObject" Target="../embeddings/oleObject21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0.v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image" Target="../media/image29.e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28.emf"/><Relationship Id="rId1" Type="http://schemas.openxmlformats.org/officeDocument/2006/relationships/oleObject" Target="../embeddings/oleObject23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9.bin"/><Relationship Id="rId8" Type="http://schemas.openxmlformats.org/officeDocument/2006/relationships/image" Target="../media/image33.wmf"/><Relationship Id="rId7" Type="http://schemas.openxmlformats.org/officeDocument/2006/relationships/oleObject" Target="../embeddings/oleObject28.bin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31.wmf"/><Relationship Id="rId3" Type="http://schemas.openxmlformats.org/officeDocument/2006/relationships/oleObject" Target="../embeddings/oleObject26.bin"/><Relationship Id="rId22" Type="http://schemas.openxmlformats.org/officeDocument/2006/relationships/vmlDrawing" Target="../drawings/vmlDrawing11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39.wmf"/><Relationship Id="rId2" Type="http://schemas.openxmlformats.org/officeDocument/2006/relationships/image" Target="../media/image30.wmf"/><Relationship Id="rId19" Type="http://schemas.openxmlformats.org/officeDocument/2006/relationships/oleObject" Target="../embeddings/oleObject34.bin"/><Relationship Id="rId18" Type="http://schemas.openxmlformats.org/officeDocument/2006/relationships/image" Target="../media/image38.wmf"/><Relationship Id="rId17" Type="http://schemas.openxmlformats.org/officeDocument/2006/relationships/oleObject" Target="../embeddings/oleObject33.bin"/><Relationship Id="rId16" Type="http://schemas.openxmlformats.org/officeDocument/2006/relationships/image" Target="../media/image37.wmf"/><Relationship Id="rId15" Type="http://schemas.openxmlformats.org/officeDocument/2006/relationships/oleObject" Target="../embeddings/oleObject32.bin"/><Relationship Id="rId14" Type="http://schemas.openxmlformats.org/officeDocument/2006/relationships/image" Target="../media/image36.wmf"/><Relationship Id="rId13" Type="http://schemas.openxmlformats.org/officeDocument/2006/relationships/oleObject" Target="../embeddings/oleObject31.bin"/><Relationship Id="rId12" Type="http://schemas.openxmlformats.org/officeDocument/2006/relationships/image" Target="../media/image35.wmf"/><Relationship Id="rId11" Type="http://schemas.openxmlformats.org/officeDocument/2006/relationships/oleObject" Target="../embeddings/oleObject30.bin"/><Relationship Id="rId10" Type="http://schemas.openxmlformats.org/officeDocument/2006/relationships/image" Target="../media/image34.wmf"/><Relationship Id="rId1" Type="http://schemas.openxmlformats.org/officeDocument/2006/relationships/oleObject" Target="../embeddings/oleObject25.bin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image" Target="../media/image41.wmf"/><Relationship Id="rId8" Type="http://schemas.openxmlformats.org/officeDocument/2006/relationships/oleObject" Target="../embeddings/oleObject40.bin"/><Relationship Id="rId7" Type="http://schemas.openxmlformats.org/officeDocument/2006/relationships/oleObject" Target="../embeddings/oleObject39.bin"/><Relationship Id="rId6" Type="http://schemas.openxmlformats.org/officeDocument/2006/relationships/oleObject" Target="../embeddings/oleObject38.bin"/><Relationship Id="rId5" Type="http://schemas.openxmlformats.org/officeDocument/2006/relationships/oleObject" Target="../embeddings/oleObject37.bin"/><Relationship Id="rId4" Type="http://schemas.openxmlformats.org/officeDocument/2006/relationships/image" Target="../media/image40.wmf"/><Relationship Id="rId3" Type="http://schemas.openxmlformats.org/officeDocument/2006/relationships/oleObject" Target="../embeddings/oleObject36.bin"/><Relationship Id="rId2" Type="http://schemas.openxmlformats.org/officeDocument/2006/relationships/image" Target="../media/image33.wmf"/><Relationship Id="rId18" Type="http://schemas.openxmlformats.org/officeDocument/2006/relationships/vmlDrawing" Target="../drawings/vmlDrawing12.vml"/><Relationship Id="rId17" Type="http://schemas.openxmlformats.org/officeDocument/2006/relationships/slideLayout" Target="../slideLayouts/slideLayout7.xml"/><Relationship Id="rId16" Type="http://schemas.openxmlformats.org/officeDocument/2006/relationships/tags" Target="../tags/tag17.xml"/><Relationship Id="rId15" Type="http://schemas.openxmlformats.org/officeDocument/2006/relationships/image" Target="../media/image44.wmf"/><Relationship Id="rId14" Type="http://schemas.openxmlformats.org/officeDocument/2006/relationships/oleObject" Target="../embeddings/oleObject43.bin"/><Relationship Id="rId13" Type="http://schemas.openxmlformats.org/officeDocument/2006/relationships/image" Target="../media/image43.wmf"/><Relationship Id="rId12" Type="http://schemas.openxmlformats.org/officeDocument/2006/relationships/oleObject" Target="../embeddings/oleObject42.bin"/><Relationship Id="rId11" Type="http://schemas.openxmlformats.org/officeDocument/2006/relationships/image" Target="../media/image42.wmf"/><Relationship Id="rId10" Type="http://schemas.openxmlformats.org/officeDocument/2006/relationships/oleObject" Target="../embeddings/oleObject41.bin"/><Relationship Id="rId1" Type="http://schemas.openxmlformats.org/officeDocument/2006/relationships/oleObject" Target="../embeddings/oleObject35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5.wmf"/><Relationship Id="rId1" Type="http://schemas.openxmlformats.org/officeDocument/2006/relationships/oleObject" Target="../embeddings/oleObject44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9.bin"/><Relationship Id="rId8" Type="http://schemas.openxmlformats.org/officeDocument/2006/relationships/image" Target="../media/image49.wmf"/><Relationship Id="rId7" Type="http://schemas.openxmlformats.org/officeDocument/2006/relationships/oleObject" Target="../embeddings/oleObject48.bin"/><Relationship Id="rId6" Type="http://schemas.openxmlformats.org/officeDocument/2006/relationships/image" Target="../media/image48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47.wmf"/><Relationship Id="rId3" Type="http://schemas.openxmlformats.org/officeDocument/2006/relationships/oleObject" Target="../embeddings/oleObject46.bin"/><Relationship Id="rId29" Type="http://schemas.openxmlformats.org/officeDocument/2006/relationships/vmlDrawing" Target="../drawings/vmlDrawing14.vml"/><Relationship Id="rId28" Type="http://schemas.openxmlformats.org/officeDocument/2006/relationships/slideLayout" Target="../slideLayouts/slideLayout7.xml"/><Relationship Id="rId27" Type="http://schemas.openxmlformats.org/officeDocument/2006/relationships/image" Target="../media/image58.wmf"/><Relationship Id="rId26" Type="http://schemas.openxmlformats.org/officeDocument/2006/relationships/oleObject" Target="../embeddings/oleObject57.bin"/><Relationship Id="rId25" Type="http://schemas.openxmlformats.org/officeDocument/2006/relationships/tags" Target="../tags/tag18.xml"/><Relationship Id="rId24" Type="http://schemas.openxmlformats.org/officeDocument/2006/relationships/image" Target="../media/image57.wmf"/><Relationship Id="rId23" Type="http://schemas.openxmlformats.org/officeDocument/2006/relationships/oleObject" Target="../embeddings/oleObject56.bin"/><Relationship Id="rId22" Type="http://schemas.openxmlformats.org/officeDocument/2006/relationships/image" Target="../media/image56.wmf"/><Relationship Id="rId21" Type="http://schemas.openxmlformats.org/officeDocument/2006/relationships/oleObject" Target="../embeddings/oleObject55.bin"/><Relationship Id="rId20" Type="http://schemas.openxmlformats.org/officeDocument/2006/relationships/image" Target="../media/image55.wmf"/><Relationship Id="rId2" Type="http://schemas.openxmlformats.org/officeDocument/2006/relationships/image" Target="../media/image46.wmf"/><Relationship Id="rId19" Type="http://schemas.openxmlformats.org/officeDocument/2006/relationships/oleObject" Target="../embeddings/oleObject54.bin"/><Relationship Id="rId18" Type="http://schemas.openxmlformats.org/officeDocument/2006/relationships/image" Target="../media/image54.wmf"/><Relationship Id="rId17" Type="http://schemas.openxmlformats.org/officeDocument/2006/relationships/oleObject" Target="../embeddings/oleObject53.bin"/><Relationship Id="rId16" Type="http://schemas.openxmlformats.org/officeDocument/2006/relationships/image" Target="../media/image53.wmf"/><Relationship Id="rId15" Type="http://schemas.openxmlformats.org/officeDocument/2006/relationships/oleObject" Target="../embeddings/oleObject52.bin"/><Relationship Id="rId14" Type="http://schemas.openxmlformats.org/officeDocument/2006/relationships/image" Target="../media/image52.wmf"/><Relationship Id="rId13" Type="http://schemas.openxmlformats.org/officeDocument/2006/relationships/oleObject" Target="../embeddings/oleObject51.bin"/><Relationship Id="rId12" Type="http://schemas.openxmlformats.org/officeDocument/2006/relationships/image" Target="../media/image51.wmf"/><Relationship Id="rId11" Type="http://schemas.openxmlformats.org/officeDocument/2006/relationships/oleObject" Target="../embeddings/oleObject50.bin"/><Relationship Id="rId10" Type="http://schemas.openxmlformats.org/officeDocument/2006/relationships/image" Target="../media/image50.wmf"/><Relationship Id="rId1" Type="http://schemas.openxmlformats.org/officeDocument/2006/relationships/oleObject" Target="../embeddings/oleObject45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2.bin"/><Relationship Id="rId8" Type="http://schemas.openxmlformats.org/officeDocument/2006/relationships/image" Target="../media/image48.wmf"/><Relationship Id="rId7" Type="http://schemas.openxmlformats.org/officeDocument/2006/relationships/oleObject" Target="../embeddings/oleObject61.bin"/><Relationship Id="rId6" Type="http://schemas.openxmlformats.org/officeDocument/2006/relationships/image" Target="../media/image49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40.wmf"/><Relationship Id="rId32" Type="http://schemas.openxmlformats.org/officeDocument/2006/relationships/vmlDrawing" Target="../drawings/vmlDrawing15.vml"/><Relationship Id="rId31" Type="http://schemas.openxmlformats.org/officeDocument/2006/relationships/slideLayout" Target="../slideLayouts/slideLayout7.xml"/><Relationship Id="rId30" Type="http://schemas.openxmlformats.org/officeDocument/2006/relationships/image" Target="../media/image69.wmf"/><Relationship Id="rId3" Type="http://schemas.openxmlformats.org/officeDocument/2006/relationships/oleObject" Target="../embeddings/oleObject59.bin"/><Relationship Id="rId29" Type="http://schemas.openxmlformats.org/officeDocument/2006/relationships/oleObject" Target="../embeddings/oleObject72.bin"/><Relationship Id="rId28" Type="http://schemas.openxmlformats.org/officeDocument/2006/relationships/image" Target="../media/image68.wmf"/><Relationship Id="rId27" Type="http://schemas.openxmlformats.org/officeDocument/2006/relationships/oleObject" Target="../embeddings/oleObject71.bin"/><Relationship Id="rId26" Type="http://schemas.openxmlformats.org/officeDocument/2006/relationships/image" Target="../media/image67.wmf"/><Relationship Id="rId25" Type="http://schemas.openxmlformats.org/officeDocument/2006/relationships/oleObject" Target="../embeddings/oleObject70.bin"/><Relationship Id="rId24" Type="http://schemas.openxmlformats.org/officeDocument/2006/relationships/image" Target="../media/image66.wmf"/><Relationship Id="rId23" Type="http://schemas.openxmlformats.org/officeDocument/2006/relationships/oleObject" Target="../embeddings/oleObject69.bin"/><Relationship Id="rId22" Type="http://schemas.openxmlformats.org/officeDocument/2006/relationships/image" Target="../media/image65.wmf"/><Relationship Id="rId21" Type="http://schemas.openxmlformats.org/officeDocument/2006/relationships/oleObject" Target="../embeddings/oleObject68.bin"/><Relationship Id="rId20" Type="http://schemas.openxmlformats.org/officeDocument/2006/relationships/image" Target="../media/image64.wmf"/><Relationship Id="rId2" Type="http://schemas.openxmlformats.org/officeDocument/2006/relationships/image" Target="../media/image59.wmf"/><Relationship Id="rId19" Type="http://schemas.openxmlformats.org/officeDocument/2006/relationships/oleObject" Target="../embeddings/oleObject67.bin"/><Relationship Id="rId18" Type="http://schemas.openxmlformats.org/officeDocument/2006/relationships/image" Target="../media/image63.wmf"/><Relationship Id="rId17" Type="http://schemas.openxmlformats.org/officeDocument/2006/relationships/oleObject" Target="../embeddings/oleObject66.bin"/><Relationship Id="rId16" Type="http://schemas.openxmlformats.org/officeDocument/2006/relationships/image" Target="../media/image62.wmf"/><Relationship Id="rId15" Type="http://schemas.openxmlformats.org/officeDocument/2006/relationships/oleObject" Target="../embeddings/oleObject65.bin"/><Relationship Id="rId14" Type="http://schemas.openxmlformats.org/officeDocument/2006/relationships/image" Target="../media/image53.wmf"/><Relationship Id="rId13" Type="http://schemas.openxmlformats.org/officeDocument/2006/relationships/oleObject" Target="../embeddings/oleObject64.bin"/><Relationship Id="rId12" Type="http://schemas.openxmlformats.org/officeDocument/2006/relationships/image" Target="../media/image61.wmf"/><Relationship Id="rId11" Type="http://schemas.openxmlformats.org/officeDocument/2006/relationships/oleObject" Target="../embeddings/oleObject63.bin"/><Relationship Id="rId10" Type="http://schemas.openxmlformats.org/officeDocument/2006/relationships/image" Target="../media/image60.wmf"/><Relationship Id="rId1" Type="http://schemas.openxmlformats.org/officeDocument/2006/relationships/oleObject" Target="../embeddings/oleObject58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7.bin"/><Relationship Id="rId8" Type="http://schemas.openxmlformats.org/officeDocument/2006/relationships/image" Target="../media/image40.wmf"/><Relationship Id="rId7" Type="http://schemas.openxmlformats.org/officeDocument/2006/relationships/oleObject" Target="../embeddings/oleObject76.bin"/><Relationship Id="rId6" Type="http://schemas.openxmlformats.org/officeDocument/2006/relationships/image" Target="../media/image72.w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71.wmf"/><Relationship Id="rId3" Type="http://schemas.openxmlformats.org/officeDocument/2006/relationships/oleObject" Target="../embeddings/oleObject74.bin"/><Relationship Id="rId26" Type="http://schemas.openxmlformats.org/officeDocument/2006/relationships/vmlDrawing" Target="../drawings/vmlDrawing16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78.wmf"/><Relationship Id="rId23" Type="http://schemas.openxmlformats.org/officeDocument/2006/relationships/oleObject" Target="../embeddings/oleObject84.bin"/><Relationship Id="rId22" Type="http://schemas.openxmlformats.org/officeDocument/2006/relationships/image" Target="../media/image77.wmf"/><Relationship Id="rId21" Type="http://schemas.openxmlformats.org/officeDocument/2006/relationships/oleObject" Target="../embeddings/oleObject83.bin"/><Relationship Id="rId20" Type="http://schemas.openxmlformats.org/officeDocument/2006/relationships/image" Target="../media/image76.wmf"/><Relationship Id="rId2" Type="http://schemas.openxmlformats.org/officeDocument/2006/relationships/image" Target="../media/image70.wmf"/><Relationship Id="rId19" Type="http://schemas.openxmlformats.org/officeDocument/2006/relationships/oleObject" Target="../embeddings/oleObject82.bin"/><Relationship Id="rId18" Type="http://schemas.openxmlformats.org/officeDocument/2006/relationships/image" Target="../media/image75.wmf"/><Relationship Id="rId17" Type="http://schemas.openxmlformats.org/officeDocument/2006/relationships/oleObject" Target="../embeddings/oleObject81.bin"/><Relationship Id="rId16" Type="http://schemas.openxmlformats.org/officeDocument/2006/relationships/image" Target="../media/image74.wmf"/><Relationship Id="rId15" Type="http://schemas.openxmlformats.org/officeDocument/2006/relationships/oleObject" Target="../embeddings/oleObject80.bin"/><Relationship Id="rId14" Type="http://schemas.openxmlformats.org/officeDocument/2006/relationships/image" Target="../media/image48.wmf"/><Relationship Id="rId13" Type="http://schemas.openxmlformats.org/officeDocument/2006/relationships/oleObject" Target="../embeddings/oleObject79.bin"/><Relationship Id="rId12" Type="http://schemas.openxmlformats.org/officeDocument/2006/relationships/image" Target="../media/image49.wmf"/><Relationship Id="rId11" Type="http://schemas.openxmlformats.org/officeDocument/2006/relationships/oleObject" Target="../embeddings/oleObject78.bin"/><Relationship Id="rId10" Type="http://schemas.openxmlformats.org/officeDocument/2006/relationships/image" Target="../media/image73.wmf"/><Relationship Id="rId1" Type="http://schemas.openxmlformats.org/officeDocument/2006/relationships/oleObject" Target="../embeddings/oleObject73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7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81.wmf"/><Relationship Id="rId5" Type="http://schemas.openxmlformats.org/officeDocument/2006/relationships/oleObject" Target="../embeddings/oleObject87.bin"/><Relationship Id="rId4" Type="http://schemas.openxmlformats.org/officeDocument/2006/relationships/image" Target="../media/image80.wmf"/><Relationship Id="rId3" Type="http://schemas.openxmlformats.org/officeDocument/2006/relationships/oleObject" Target="../embeddings/oleObject86.bin"/><Relationship Id="rId2" Type="http://schemas.openxmlformats.org/officeDocument/2006/relationships/image" Target="../media/image79.wmf"/><Relationship Id="rId1" Type="http://schemas.openxmlformats.org/officeDocument/2006/relationships/oleObject" Target="../embeddings/oleObject85.bin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2.bin"/><Relationship Id="rId8" Type="http://schemas.openxmlformats.org/officeDocument/2006/relationships/image" Target="../media/image85.wmf"/><Relationship Id="rId7" Type="http://schemas.openxmlformats.org/officeDocument/2006/relationships/oleObject" Target="../embeddings/oleObject91.bin"/><Relationship Id="rId6" Type="http://schemas.openxmlformats.org/officeDocument/2006/relationships/image" Target="../media/image84.wmf"/><Relationship Id="rId5" Type="http://schemas.openxmlformats.org/officeDocument/2006/relationships/oleObject" Target="../embeddings/oleObject90.bin"/><Relationship Id="rId4" Type="http://schemas.openxmlformats.org/officeDocument/2006/relationships/image" Target="../media/image83.wmf"/><Relationship Id="rId3" Type="http://schemas.openxmlformats.org/officeDocument/2006/relationships/oleObject" Target="../embeddings/oleObject89.bin"/><Relationship Id="rId24" Type="http://schemas.openxmlformats.org/officeDocument/2006/relationships/vmlDrawing" Target="../drawings/vmlDrawing18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92.wmf"/><Relationship Id="rId21" Type="http://schemas.openxmlformats.org/officeDocument/2006/relationships/oleObject" Target="../embeddings/oleObject98.bin"/><Relationship Id="rId20" Type="http://schemas.openxmlformats.org/officeDocument/2006/relationships/image" Target="../media/image91.wmf"/><Relationship Id="rId2" Type="http://schemas.openxmlformats.org/officeDocument/2006/relationships/image" Target="../media/image82.wmf"/><Relationship Id="rId19" Type="http://schemas.openxmlformats.org/officeDocument/2006/relationships/oleObject" Target="../embeddings/oleObject97.bin"/><Relationship Id="rId18" Type="http://schemas.openxmlformats.org/officeDocument/2006/relationships/image" Target="../media/image90.wmf"/><Relationship Id="rId17" Type="http://schemas.openxmlformats.org/officeDocument/2006/relationships/oleObject" Target="../embeddings/oleObject96.bin"/><Relationship Id="rId16" Type="http://schemas.openxmlformats.org/officeDocument/2006/relationships/image" Target="../media/image89.wmf"/><Relationship Id="rId15" Type="http://schemas.openxmlformats.org/officeDocument/2006/relationships/oleObject" Target="../embeddings/oleObject95.bin"/><Relationship Id="rId14" Type="http://schemas.openxmlformats.org/officeDocument/2006/relationships/image" Target="../media/image88.wmf"/><Relationship Id="rId13" Type="http://schemas.openxmlformats.org/officeDocument/2006/relationships/oleObject" Target="../embeddings/oleObject94.bin"/><Relationship Id="rId12" Type="http://schemas.openxmlformats.org/officeDocument/2006/relationships/image" Target="../media/image87.wmf"/><Relationship Id="rId11" Type="http://schemas.openxmlformats.org/officeDocument/2006/relationships/oleObject" Target="../embeddings/oleObject93.bin"/><Relationship Id="rId10" Type="http://schemas.openxmlformats.org/officeDocument/2006/relationships/image" Target="../media/image86.wmf"/><Relationship Id="rId1" Type="http://schemas.openxmlformats.org/officeDocument/2006/relationships/oleObject" Target="../embeddings/oleObject88.bin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3.wmf"/><Relationship Id="rId1" Type="http://schemas.openxmlformats.org/officeDocument/2006/relationships/oleObject" Target="../embeddings/oleObject99.bin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4.bin"/><Relationship Id="rId8" Type="http://schemas.openxmlformats.org/officeDocument/2006/relationships/image" Target="../media/image97.wmf"/><Relationship Id="rId7" Type="http://schemas.openxmlformats.org/officeDocument/2006/relationships/oleObject" Target="../embeddings/oleObject103.bin"/><Relationship Id="rId6" Type="http://schemas.openxmlformats.org/officeDocument/2006/relationships/image" Target="../media/image96.wmf"/><Relationship Id="rId5" Type="http://schemas.openxmlformats.org/officeDocument/2006/relationships/oleObject" Target="../embeddings/oleObject102.bin"/><Relationship Id="rId4" Type="http://schemas.openxmlformats.org/officeDocument/2006/relationships/image" Target="../media/image95.wmf"/><Relationship Id="rId3" Type="http://schemas.openxmlformats.org/officeDocument/2006/relationships/oleObject" Target="../embeddings/oleObject101.bin"/><Relationship Id="rId2" Type="http://schemas.openxmlformats.org/officeDocument/2006/relationships/image" Target="../media/image94.wmf"/><Relationship Id="rId16" Type="http://schemas.openxmlformats.org/officeDocument/2006/relationships/vmlDrawing" Target="../drawings/vmlDrawing20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99.wmf"/><Relationship Id="rId13" Type="http://schemas.openxmlformats.org/officeDocument/2006/relationships/oleObject" Target="../embeddings/oleObject105.bin"/><Relationship Id="rId12" Type="http://schemas.openxmlformats.org/officeDocument/2006/relationships/tags" Target="../tags/tag20.xml"/><Relationship Id="rId11" Type="http://schemas.openxmlformats.org/officeDocument/2006/relationships/tags" Target="../tags/tag19.xml"/><Relationship Id="rId10" Type="http://schemas.openxmlformats.org/officeDocument/2006/relationships/image" Target="../media/image98.wmf"/><Relationship Id="rId1" Type="http://schemas.openxmlformats.org/officeDocument/2006/relationships/oleObject" Target="../embeddings/oleObject100.bin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0.bin"/><Relationship Id="rId8" Type="http://schemas.openxmlformats.org/officeDocument/2006/relationships/image" Target="../media/image103.wmf"/><Relationship Id="rId7" Type="http://schemas.openxmlformats.org/officeDocument/2006/relationships/oleObject" Target="../embeddings/oleObject109.bin"/><Relationship Id="rId6" Type="http://schemas.openxmlformats.org/officeDocument/2006/relationships/image" Target="../media/image102.wmf"/><Relationship Id="rId5" Type="http://schemas.openxmlformats.org/officeDocument/2006/relationships/oleObject" Target="../embeddings/oleObject108.bin"/><Relationship Id="rId4" Type="http://schemas.openxmlformats.org/officeDocument/2006/relationships/image" Target="../media/image101.wmf"/><Relationship Id="rId3" Type="http://schemas.openxmlformats.org/officeDocument/2006/relationships/oleObject" Target="../embeddings/oleObject107.bin"/><Relationship Id="rId2" Type="http://schemas.openxmlformats.org/officeDocument/2006/relationships/image" Target="../media/image100.wmf"/><Relationship Id="rId18" Type="http://schemas.openxmlformats.org/officeDocument/2006/relationships/vmlDrawing" Target="../drawings/vmlDrawing21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107.wmf"/><Relationship Id="rId15" Type="http://schemas.openxmlformats.org/officeDocument/2006/relationships/oleObject" Target="../embeddings/oleObject113.bin"/><Relationship Id="rId14" Type="http://schemas.openxmlformats.org/officeDocument/2006/relationships/image" Target="../media/image106.wmf"/><Relationship Id="rId13" Type="http://schemas.openxmlformats.org/officeDocument/2006/relationships/oleObject" Target="../embeddings/oleObject112.bin"/><Relationship Id="rId12" Type="http://schemas.openxmlformats.org/officeDocument/2006/relationships/image" Target="../media/image105.wmf"/><Relationship Id="rId11" Type="http://schemas.openxmlformats.org/officeDocument/2006/relationships/oleObject" Target="../embeddings/oleObject111.bin"/><Relationship Id="rId10" Type="http://schemas.openxmlformats.org/officeDocument/2006/relationships/image" Target="../media/image104.wmf"/><Relationship Id="rId1" Type="http://schemas.openxmlformats.org/officeDocument/2006/relationships/oleObject" Target="../embeddings/oleObject106.bin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7.bin"/><Relationship Id="rId8" Type="http://schemas.openxmlformats.org/officeDocument/2006/relationships/tags" Target="../tags/tag22.xml"/><Relationship Id="rId7" Type="http://schemas.openxmlformats.org/officeDocument/2006/relationships/image" Target="../media/image110.wmf"/><Relationship Id="rId6" Type="http://schemas.openxmlformats.org/officeDocument/2006/relationships/oleObject" Target="../embeddings/oleObject116.bin"/><Relationship Id="rId5" Type="http://schemas.openxmlformats.org/officeDocument/2006/relationships/tags" Target="../tags/tag21.xml"/><Relationship Id="rId4" Type="http://schemas.openxmlformats.org/officeDocument/2006/relationships/image" Target="../media/image109.wmf"/><Relationship Id="rId37" Type="http://schemas.openxmlformats.org/officeDocument/2006/relationships/vmlDrawing" Target="../drawings/vmlDrawing22.vml"/><Relationship Id="rId36" Type="http://schemas.openxmlformats.org/officeDocument/2006/relationships/slideLayout" Target="../slideLayouts/slideLayout7.xml"/><Relationship Id="rId35" Type="http://schemas.openxmlformats.org/officeDocument/2006/relationships/image" Target="../media/image119.wmf"/><Relationship Id="rId34" Type="http://schemas.openxmlformats.org/officeDocument/2006/relationships/oleObject" Target="../embeddings/oleObject125.bin"/><Relationship Id="rId33" Type="http://schemas.openxmlformats.org/officeDocument/2006/relationships/tags" Target="../tags/tag31.xml"/><Relationship Id="rId32" Type="http://schemas.openxmlformats.org/officeDocument/2006/relationships/image" Target="../media/image118.wmf"/><Relationship Id="rId31" Type="http://schemas.openxmlformats.org/officeDocument/2006/relationships/oleObject" Target="../embeddings/oleObject124.bin"/><Relationship Id="rId30" Type="http://schemas.openxmlformats.org/officeDocument/2006/relationships/tags" Target="../tags/tag30.xml"/><Relationship Id="rId3" Type="http://schemas.openxmlformats.org/officeDocument/2006/relationships/oleObject" Target="../embeddings/oleObject115.bin"/><Relationship Id="rId29" Type="http://schemas.openxmlformats.org/officeDocument/2006/relationships/tags" Target="../tags/tag29.xml"/><Relationship Id="rId28" Type="http://schemas.openxmlformats.org/officeDocument/2006/relationships/image" Target="../media/image117.wmf"/><Relationship Id="rId27" Type="http://schemas.openxmlformats.org/officeDocument/2006/relationships/oleObject" Target="../embeddings/oleObject123.bin"/><Relationship Id="rId26" Type="http://schemas.openxmlformats.org/officeDocument/2006/relationships/tags" Target="../tags/tag28.xml"/><Relationship Id="rId25" Type="http://schemas.openxmlformats.org/officeDocument/2006/relationships/image" Target="../media/image116.wmf"/><Relationship Id="rId24" Type="http://schemas.openxmlformats.org/officeDocument/2006/relationships/oleObject" Target="../embeddings/oleObject122.bin"/><Relationship Id="rId23" Type="http://schemas.openxmlformats.org/officeDocument/2006/relationships/tags" Target="../tags/tag27.xml"/><Relationship Id="rId22" Type="http://schemas.openxmlformats.org/officeDocument/2006/relationships/image" Target="../media/image115.wmf"/><Relationship Id="rId21" Type="http://schemas.openxmlformats.org/officeDocument/2006/relationships/oleObject" Target="../embeddings/oleObject121.bin"/><Relationship Id="rId20" Type="http://schemas.openxmlformats.org/officeDocument/2006/relationships/tags" Target="../tags/tag26.xml"/><Relationship Id="rId2" Type="http://schemas.openxmlformats.org/officeDocument/2006/relationships/image" Target="../media/image108.wmf"/><Relationship Id="rId19" Type="http://schemas.openxmlformats.org/officeDocument/2006/relationships/image" Target="../media/image114.wmf"/><Relationship Id="rId18" Type="http://schemas.openxmlformats.org/officeDocument/2006/relationships/oleObject" Target="../embeddings/oleObject120.bin"/><Relationship Id="rId17" Type="http://schemas.openxmlformats.org/officeDocument/2006/relationships/tags" Target="../tags/tag25.xml"/><Relationship Id="rId16" Type="http://schemas.openxmlformats.org/officeDocument/2006/relationships/image" Target="../media/image113.wmf"/><Relationship Id="rId15" Type="http://schemas.openxmlformats.org/officeDocument/2006/relationships/oleObject" Target="../embeddings/oleObject119.bin"/><Relationship Id="rId14" Type="http://schemas.openxmlformats.org/officeDocument/2006/relationships/tags" Target="../tags/tag24.xml"/><Relationship Id="rId13" Type="http://schemas.openxmlformats.org/officeDocument/2006/relationships/image" Target="../media/image112.wmf"/><Relationship Id="rId12" Type="http://schemas.openxmlformats.org/officeDocument/2006/relationships/oleObject" Target="../embeddings/oleObject118.bin"/><Relationship Id="rId11" Type="http://schemas.openxmlformats.org/officeDocument/2006/relationships/tags" Target="../tags/tag23.xml"/><Relationship Id="rId10" Type="http://schemas.openxmlformats.org/officeDocument/2006/relationships/image" Target="../media/image111.wmf"/><Relationship Id="rId1" Type="http://schemas.openxmlformats.org/officeDocument/2006/relationships/oleObject" Target="../embeddings/oleObject11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2" name="Text Box 4"/>
          <p:cNvSpPr txBox="1"/>
          <p:nvPr/>
        </p:nvSpPr>
        <p:spPr>
          <a:xfrm>
            <a:off x="1549400" y="2202180"/>
            <a:ext cx="6732588" cy="3753485"/>
          </a:xfrm>
          <a:prstGeom prst="rect">
            <a:avLst/>
          </a:prstGeom>
          <a:noFill/>
          <a:ln w="5715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</a:rPr>
              <a:t>一</a:t>
            </a:r>
            <a:r>
              <a:rPr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</a:rPr>
              <a:t>、随机试验、随机事件</a:t>
            </a:r>
            <a:endParaRPr lang="zh-CN" altLang="en-US" sz="28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</a:rPr>
              <a:t>二、随机事件的概率</a:t>
            </a:r>
            <a:endParaRPr lang="zh-CN" altLang="en-US" sz="28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</a:rPr>
              <a:t>三、条件概率</a:t>
            </a:r>
            <a:endParaRPr lang="zh-CN" altLang="en-US" sz="28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</a:rPr>
              <a:t>四、事件的独立性</a:t>
            </a:r>
            <a:endParaRPr lang="en-US" altLang="zh-CN" sz="28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</a:rPr>
              <a:t>五、伯努利（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Ｂｅｒｎｏｕｌｌｉ</a:t>
            </a:r>
            <a:r>
              <a:rPr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</a:rPr>
              <a:t>）概型</a:t>
            </a:r>
            <a:endParaRPr lang="zh-CN" altLang="en-US" sz="28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spcBef>
                <a:spcPct val="50000"/>
              </a:spcBef>
              <a:buNone/>
            </a:pPr>
            <a:endParaRPr lang="zh-CN" altLang="en-US" sz="28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22531" name="Rectangle 5"/>
          <p:cNvSpPr/>
          <p:nvPr/>
        </p:nvSpPr>
        <p:spPr>
          <a:xfrm>
            <a:off x="1260475" y="1264920"/>
            <a:ext cx="6729413" cy="762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>
              <a:buNone/>
            </a:pPr>
            <a:r>
              <a:rPr lang="zh-CN" altLang="en-US" sz="3200" b="1" dirty="0">
                <a:solidFill>
                  <a:srgbClr val="4A9337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第一章  随机事件及其概率</a:t>
            </a:r>
            <a:endParaRPr lang="zh-CN" altLang="en-US" sz="3200" b="1" dirty="0">
              <a:solidFill>
                <a:srgbClr val="4A9337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charRg st="1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charRg st="22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charRg st="29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32772">
                                            <p:txEl>
                                              <p:charRg st="29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charRg st="38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32772">
                                            <p:txEl>
                                              <p:charRg st="38" end="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uiExpand="1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1331913" y="606425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  <a:ea typeface="黑体" panose="02010609060101010101" pitchFamily="49" charset="-122"/>
              </a:rPr>
              <a:t>说明</a:t>
            </a:r>
            <a:r>
              <a:rPr lang="zh-CN" altLang="en-US" sz="2800" b="1">
                <a:solidFill>
                  <a:schemeClr val="tx1"/>
                </a:solidFill>
                <a:ea typeface="黑体" panose="02010609060101010101" pitchFamily="49" charset="-122"/>
              </a:rPr>
              <a:t>  </a:t>
            </a:r>
            <a:endParaRPr lang="zh-CN" altLang="en-US" sz="2800" b="1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762000" y="1366838"/>
            <a:ext cx="7842250" cy="163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800" b="1">
                <a:solidFill>
                  <a:schemeClr val="tx1"/>
                </a:solidFill>
              </a:rPr>
              <a:t> 1. </a:t>
            </a:r>
            <a:r>
              <a:rPr lang="zh-CN" altLang="en-US" sz="2800" b="1">
                <a:solidFill>
                  <a:schemeClr val="tx1"/>
                </a:solidFill>
              </a:rPr>
              <a:t>随机试验简称为</a:t>
            </a:r>
            <a:r>
              <a:rPr lang="zh-CN" altLang="en-US" sz="2800" b="1">
                <a:solidFill>
                  <a:srgbClr val="1D41D5"/>
                </a:solidFill>
              </a:rPr>
              <a:t>试验</a:t>
            </a:r>
            <a:r>
              <a:rPr lang="en-US" altLang="zh-CN" sz="2800" b="1">
                <a:solidFill>
                  <a:schemeClr val="tx1"/>
                </a:solidFill>
              </a:rPr>
              <a:t>, </a:t>
            </a:r>
            <a:r>
              <a:rPr lang="zh-CN" altLang="en-US" sz="2800" b="1">
                <a:solidFill>
                  <a:schemeClr val="tx1"/>
                </a:solidFill>
              </a:rPr>
              <a:t>是一个广泛的术语</a:t>
            </a:r>
            <a:r>
              <a:rPr lang="en-US" altLang="zh-CN" sz="2800" b="1">
                <a:solidFill>
                  <a:schemeClr val="tx1"/>
                </a:solidFill>
              </a:rPr>
              <a:t>.</a:t>
            </a:r>
            <a:r>
              <a:rPr lang="zh-CN" altLang="en-US" sz="2800" b="1">
                <a:solidFill>
                  <a:schemeClr val="tx1"/>
                </a:solidFill>
              </a:rPr>
              <a:t>它包括各种各样的</a:t>
            </a:r>
            <a:r>
              <a:rPr lang="zh-CN" altLang="en-US" sz="2800" b="1">
                <a:solidFill>
                  <a:srgbClr val="1D41D5"/>
                </a:solidFill>
              </a:rPr>
              <a:t>科学实验</a:t>
            </a:r>
            <a:r>
              <a:rPr lang="en-US" altLang="zh-CN" sz="2800" b="1">
                <a:solidFill>
                  <a:schemeClr val="tx1"/>
                </a:solidFill>
              </a:rPr>
              <a:t>, </a:t>
            </a:r>
            <a:r>
              <a:rPr lang="zh-CN" altLang="en-US" sz="2800" b="1">
                <a:solidFill>
                  <a:schemeClr val="tx1"/>
                </a:solidFill>
              </a:rPr>
              <a:t>也包括对客观事物进行的 “</a:t>
            </a:r>
            <a:r>
              <a:rPr lang="zh-CN" altLang="en-US" sz="2800" b="1">
                <a:solidFill>
                  <a:srgbClr val="1D41D5"/>
                </a:solidFill>
              </a:rPr>
              <a:t>调查</a:t>
            </a:r>
            <a:r>
              <a:rPr lang="zh-CN" altLang="en-US" sz="2800" b="1">
                <a:solidFill>
                  <a:schemeClr val="tx1"/>
                </a:solidFill>
              </a:rPr>
              <a:t>”、“</a:t>
            </a:r>
            <a:r>
              <a:rPr lang="zh-CN" altLang="en-US" sz="2800" b="1">
                <a:solidFill>
                  <a:srgbClr val="1D41D5"/>
                </a:solidFill>
              </a:rPr>
              <a:t>观察</a:t>
            </a:r>
            <a:r>
              <a:rPr lang="zh-CN" altLang="en-US" sz="2800" b="1">
                <a:solidFill>
                  <a:schemeClr val="tx1"/>
                </a:solidFill>
              </a:rPr>
              <a:t>”或 “</a:t>
            </a:r>
            <a:r>
              <a:rPr lang="zh-CN" altLang="en-US" sz="2800" b="1">
                <a:solidFill>
                  <a:srgbClr val="1D41D5"/>
                </a:solidFill>
              </a:rPr>
              <a:t>测量</a:t>
            </a:r>
            <a:r>
              <a:rPr lang="zh-CN" altLang="en-US" sz="2800" b="1">
                <a:solidFill>
                  <a:schemeClr val="tx1"/>
                </a:solidFill>
              </a:rPr>
              <a:t>” 等</a:t>
            </a:r>
            <a:r>
              <a:rPr lang="en-US" altLang="zh-CN" sz="2800" b="1">
                <a:solidFill>
                  <a:schemeClr val="tx1"/>
                </a:solidFill>
              </a:rPr>
              <a:t>.</a:t>
            </a:r>
            <a:endParaRPr lang="en-US" altLang="zh-CN" sz="2800" b="1">
              <a:solidFill>
                <a:schemeClr val="tx1"/>
              </a:solidFill>
            </a:endParaRPr>
          </a:p>
        </p:txBody>
      </p:sp>
      <p:sp>
        <p:nvSpPr>
          <p:cNvPr id="104462" name="Rectangle 14"/>
          <p:cNvSpPr>
            <a:spLocks noChangeArrowheads="1"/>
          </p:cNvSpPr>
          <p:nvPr/>
        </p:nvSpPr>
        <p:spPr bwMode="auto">
          <a:xfrm>
            <a:off x="762000" y="3197225"/>
            <a:ext cx="46878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1"/>
                </a:solidFill>
              </a:rPr>
              <a:t> 2. </a:t>
            </a:r>
            <a:r>
              <a:rPr lang="zh-CN" altLang="en-US" sz="2800" b="1">
                <a:solidFill>
                  <a:schemeClr val="tx1"/>
                </a:solidFill>
              </a:rPr>
              <a:t>随机试验通常用 </a:t>
            </a:r>
            <a:r>
              <a:rPr lang="en-US" altLang="zh-CN" sz="2800" b="1" i="1">
                <a:solidFill>
                  <a:srgbClr val="1D41D5"/>
                </a:solidFill>
              </a:rPr>
              <a:t>E</a:t>
            </a:r>
            <a:r>
              <a:rPr lang="en-US" altLang="zh-CN" sz="2800" b="1" i="1">
                <a:solidFill>
                  <a:schemeClr val="tx1"/>
                </a:solidFill>
              </a:rPr>
              <a:t> </a:t>
            </a:r>
            <a:r>
              <a:rPr lang="zh-CN" altLang="en-US" sz="2800" b="1">
                <a:solidFill>
                  <a:schemeClr val="tx1"/>
                </a:solidFill>
              </a:rPr>
              <a:t>来表示</a:t>
            </a:r>
            <a:r>
              <a:rPr lang="en-US" altLang="zh-CN" sz="2800" b="1">
                <a:solidFill>
                  <a:schemeClr val="tx1"/>
                </a:solidFill>
              </a:rPr>
              <a:t>.</a:t>
            </a:r>
            <a:endParaRPr lang="en-US" altLang="zh-CN" sz="28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 bldLvl="0" animBg="1" autoUpdateAnimBg="0"/>
      <p:bldP spid="104462" grpId="0" bldLvl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561975" y="1052736"/>
            <a:ext cx="8135938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实例</a:t>
            </a:r>
            <a:r>
              <a:rPr lang="zh-CN" altLang="en-US" sz="2800" b="1">
                <a:solidFill>
                  <a:schemeClr val="tx1"/>
                </a:solidFill>
              </a:rPr>
              <a:t>  “抛掷一枚硬币</a:t>
            </a:r>
            <a:r>
              <a:rPr lang="en-US" altLang="zh-CN" sz="2800" b="1">
                <a:solidFill>
                  <a:schemeClr val="tx1"/>
                </a:solidFill>
              </a:rPr>
              <a:t>,</a:t>
            </a:r>
            <a:r>
              <a:rPr lang="zh-CN" altLang="en-US" sz="2800" b="1">
                <a:solidFill>
                  <a:schemeClr val="tx1"/>
                </a:solidFill>
              </a:rPr>
              <a:t>观察正面</a:t>
            </a:r>
            <a:r>
              <a:rPr lang="en-US" altLang="zh-CN" sz="2800" b="1">
                <a:solidFill>
                  <a:schemeClr val="tx1"/>
                </a:solidFill>
              </a:rPr>
              <a:t>,</a:t>
            </a:r>
            <a:r>
              <a:rPr lang="zh-CN" altLang="en-US" sz="2800" b="1">
                <a:solidFill>
                  <a:schemeClr val="tx1"/>
                </a:solidFill>
              </a:rPr>
              <a:t>反面出现的情况”</a:t>
            </a:r>
            <a:r>
              <a:rPr lang="en-US" altLang="zh-CN" sz="2800" b="1">
                <a:solidFill>
                  <a:schemeClr val="tx1"/>
                </a:solidFill>
              </a:rPr>
              <a:t>.</a:t>
            </a:r>
            <a:endParaRPr lang="en-US" altLang="zh-CN" sz="2800" b="1">
              <a:solidFill>
                <a:schemeClr val="tx1"/>
              </a:solidFill>
            </a:endParaRPr>
          </a:p>
        </p:txBody>
      </p:sp>
      <p:sp>
        <p:nvSpPr>
          <p:cNvPr id="104474" name="Rectangle 26"/>
          <p:cNvSpPr>
            <a:spLocks noChangeArrowheads="1"/>
          </p:cNvSpPr>
          <p:nvPr/>
        </p:nvSpPr>
        <p:spPr bwMode="auto">
          <a:xfrm>
            <a:off x="1525588" y="2598961"/>
            <a:ext cx="40973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1"/>
                </a:solidFill>
              </a:rPr>
              <a:t>(2)  </a:t>
            </a:r>
            <a:r>
              <a:rPr lang="zh-CN" altLang="en-US" sz="2800" b="1">
                <a:solidFill>
                  <a:schemeClr val="tx1"/>
                </a:solidFill>
              </a:rPr>
              <a:t>试验的所有可能结果</a:t>
            </a:r>
            <a:r>
              <a:rPr lang="en-US" altLang="zh-CN" sz="2800" b="1">
                <a:solidFill>
                  <a:schemeClr val="tx1"/>
                </a:solidFill>
              </a:rPr>
              <a:t>:</a:t>
            </a:r>
            <a:endParaRPr lang="en-US" altLang="zh-CN" sz="2800" b="1">
              <a:solidFill>
                <a:schemeClr val="tx1"/>
              </a:solidFill>
            </a:endParaRPr>
          </a:p>
        </p:txBody>
      </p:sp>
      <p:sp>
        <p:nvSpPr>
          <p:cNvPr id="104475" name="Rectangle 27"/>
          <p:cNvSpPr>
            <a:spLocks noChangeArrowheads="1"/>
          </p:cNvSpPr>
          <p:nvPr/>
        </p:nvSpPr>
        <p:spPr bwMode="auto">
          <a:xfrm>
            <a:off x="2084388" y="3126011"/>
            <a:ext cx="2438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1"/>
                </a:solidFill>
              </a:rPr>
              <a:t>正面、反面</a:t>
            </a:r>
            <a:r>
              <a:rPr lang="en-US" altLang="zh-CN" sz="2800" b="1">
                <a:solidFill>
                  <a:schemeClr val="tx1"/>
                </a:solidFill>
              </a:rPr>
              <a:t>;</a:t>
            </a:r>
            <a:endParaRPr lang="en-US" altLang="zh-CN" sz="2800" b="1">
              <a:solidFill>
                <a:schemeClr val="tx1"/>
              </a:solidFill>
            </a:endParaRPr>
          </a:p>
        </p:txBody>
      </p:sp>
      <p:sp>
        <p:nvSpPr>
          <p:cNvPr id="104476" name="Text Box 28"/>
          <p:cNvSpPr txBox="1">
            <a:spLocks noChangeArrowheads="1"/>
          </p:cNvSpPr>
          <p:nvPr/>
        </p:nvSpPr>
        <p:spPr bwMode="auto">
          <a:xfrm>
            <a:off x="561975" y="1841723"/>
            <a:ext cx="1044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1D41D5"/>
                </a:solidFill>
              </a:rPr>
              <a:t>分析</a:t>
            </a:r>
            <a:endParaRPr lang="zh-CN" altLang="en-US" sz="2800" b="1">
              <a:solidFill>
                <a:srgbClr val="1D41D5"/>
              </a:solidFill>
            </a:endParaRPr>
          </a:p>
        </p:txBody>
      </p:sp>
      <p:sp>
        <p:nvSpPr>
          <p:cNvPr id="104477" name="Rectangle 29"/>
          <p:cNvSpPr>
            <a:spLocks noChangeArrowheads="1"/>
          </p:cNvSpPr>
          <p:nvPr/>
        </p:nvSpPr>
        <p:spPr bwMode="auto">
          <a:xfrm>
            <a:off x="1516063" y="1844898"/>
            <a:ext cx="64976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1"/>
                </a:solidFill>
              </a:rPr>
              <a:t>(1) </a:t>
            </a:r>
            <a:r>
              <a:rPr lang="zh-CN" altLang="en-US" sz="2800" b="1">
                <a:solidFill>
                  <a:schemeClr val="tx1"/>
                </a:solidFill>
              </a:rPr>
              <a:t>试验可以在相同的条件下重复地进行</a:t>
            </a:r>
            <a:r>
              <a:rPr lang="en-US" altLang="zh-CN" sz="2800" b="1">
                <a:solidFill>
                  <a:schemeClr val="tx1"/>
                </a:solidFill>
              </a:rPr>
              <a:t>;</a:t>
            </a:r>
            <a:endParaRPr lang="en-US" altLang="zh-CN" sz="2800" b="1">
              <a:solidFill>
                <a:schemeClr val="tx1"/>
              </a:solidFill>
            </a:endParaRPr>
          </a:p>
        </p:txBody>
      </p:sp>
      <p:sp>
        <p:nvSpPr>
          <p:cNvPr id="104478" name="Rectangle 30"/>
          <p:cNvSpPr>
            <a:spLocks noChangeArrowheads="1"/>
          </p:cNvSpPr>
          <p:nvPr/>
        </p:nvSpPr>
        <p:spPr bwMode="auto">
          <a:xfrm>
            <a:off x="1512888" y="3638773"/>
            <a:ext cx="7091560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"/>
              </a:spcBef>
            </a:pPr>
            <a:r>
              <a:rPr lang="en-US" altLang="zh-CN" sz="2800" b="1" dirty="0">
                <a:solidFill>
                  <a:schemeClr val="tx1"/>
                </a:solidFill>
              </a:rPr>
              <a:t>(3)  </a:t>
            </a:r>
            <a:r>
              <a:rPr lang="zh-CN" altLang="en-US" sz="2800" b="1" dirty="0">
                <a:solidFill>
                  <a:schemeClr val="tx1"/>
                </a:solidFill>
              </a:rPr>
              <a:t>进行一次试验之前不能确定哪一个结果会出现</a:t>
            </a:r>
            <a:r>
              <a:rPr lang="en-US" altLang="zh-CN" sz="2800" b="1" dirty="0">
                <a:solidFill>
                  <a:schemeClr val="tx1"/>
                </a:solidFill>
              </a:rPr>
              <a:t>.</a:t>
            </a:r>
            <a:endParaRPr lang="en-US" altLang="zh-CN" sz="2800" b="1" dirty="0">
              <a:solidFill>
                <a:schemeClr val="tx1"/>
              </a:solidFill>
            </a:endParaRPr>
          </a:p>
        </p:txBody>
      </p:sp>
      <p:sp>
        <p:nvSpPr>
          <p:cNvPr id="104479" name="Rectangle 31"/>
          <p:cNvSpPr>
            <a:spLocks noChangeArrowheads="1"/>
          </p:cNvSpPr>
          <p:nvPr/>
        </p:nvSpPr>
        <p:spPr bwMode="auto">
          <a:xfrm>
            <a:off x="1209675" y="4911948"/>
            <a:ext cx="267335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"/>
              </a:spcBef>
            </a:pPr>
            <a:r>
              <a:rPr lang="en-US" altLang="zh-CN" sz="2800" b="1">
                <a:solidFill>
                  <a:schemeClr val="tx1"/>
                </a:solidFill>
              </a:rPr>
              <a:t>   </a:t>
            </a:r>
            <a:r>
              <a:rPr lang="zh-CN" altLang="en-US" sz="2800" b="1">
                <a:solidFill>
                  <a:schemeClr val="tx1"/>
                </a:solidFill>
              </a:rPr>
              <a:t>故为</a:t>
            </a:r>
            <a:r>
              <a:rPr lang="zh-CN" altLang="en-US" sz="2800" b="1">
                <a:solidFill>
                  <a:srgbClr val="1D41D5"/>
                </a:solidFill>
              </a:rPr>
              <a:t>随机试验</a:t>
            </a:r>
            <a:r>
              <a:rPr lang="en-US" altLang="zh-CN" sz="2800" b="1">
                <a:solidFill>
                  <a:schemeClr val="tx1"/>
                </a:solidFill>
              </a:rPr>
              <a:t>.</a:t>
            </a:r>
            <a:endParaRPr lang="en-US" altLang="zh-CN" sz="28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4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4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4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"/>
                                        <p:tgtEl>
                                          <p:spTgt spid="104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2" grpId="0" bldLvl="0" animBg="1" autoUpdateAnimBg="0"/>
      <p:bldP spid="104474" grpId="0" bldLvl="0" animBg="1"/>
      <p:bldP spid="104475" grpId="0" bldLvl="0" animBg="1" autoUpdateAnimBg="0"/>
      <p:bldP spid="104476" grpId="0" bldLvl="0" animBg="1"/>
      <p:bldP spid="104477" grpId="0" bldLvl="0" animBg="1" autoUpdateAnimBg="0"/>
      <p:bldP spid="104478" grpId="0" bldLvl="0" animBg="1" autoUpdateAnimBg="0"/>
      <p:bldP spid="104479" grpId="0" bldLvl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14" name="Rectangle 14"/>
          <p:cNvSpPr>
            <a:spLocks noChangeArrowheads="1"/>
          </p:cNvSpPr>
          <p:nvPr/>
        </p:nvSpPr>
        <p:spPr bwMode="auto">
          <a:xfrm>
            <a:off x="641350" y="1896428"/>
            <a:ext cx="5340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1"/>
                </a:solidFill>
              </a:rPr>
              <a:t>1. </a:t>
            </a:r>
            <a:r>
              <a:rPr lang="zh-CN" altLang="en-US" sz="2800" b="1">
                <a:solidFill>
                  <a:schemeClr val="tx1"/>
                </a:solidFill>
              </a:rPr>
              <a:t>抛掷一枚骰子</a:t>
            </a:r>
            <a:r>
              <a:rPr lang="en-US" altLang="zh-CN" sz="2800" b="1">
                <a:solidFill>
                  <a:schemeClr val="tx1"/>
                </a:solidFill>
              </a:rPr>
              <a:t>,</a:t>
            </a:r>
            <a:r>
              <a:rPr lang="zh-CN" altLang="en-US" sz="2800" b="1">
                <a:solidFill>
                  <a:schemeClr val="tx1"/>
                </a:solidFill>
              </a:rPr>
              <a:t>观察出现的点数</a:t>
            </a:r>
            <a:r>
              <a:rPr lang="en-US" altLang="zh-CN" sz="2800" b="1">
                <a:solidFill>
                  <a:schemeClr val="tx1"/>
                </a:solidFill>
              </a:rPr>
              <a:t>.</a:t>
            </a:r>
            <a:endParaRPr lang="en-US" altLang="zh-CN" sz="2800" b="1">
              <a:solidFill>
                <a:schemeClr val="tx1"/>
              </a:solidFill>
            </a:endParaRPr>
          </a:p>
        </p:txBody>
      </p:sp>
      <p:sp>
        <p:nvSpPr>
          <p:cNvPr id="76815" name="Text Box 15"/>
          <p:cNvSpPr txBox="1">
            <a:spLocks noChangeArrowheads="1"/>
          </p:cNvSpPr>
          <p:nvPr/>
        </p:nvSpPr>
        <p:spPr bwMode="auto">
          <a:xfrm>
            <a:off x="641350" y="2623820"/>
            <a:ext cx="8268970" cy="629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"/>
              </a:spcBef>
            </a:pPr>
            <a:r>
              <a:rPr lang="en-US" altLang="zh-CN" sz="2800" b="1">
                <a:solidFill>
                  <a:schemeClr val="tx1"/>
                </a:solidFill>
              </a:rPr>
              <a:t>2. </a:t>
            </a:r>
            <a:r>
              <a:rPr lang="zh-CN" altLang="en-US" sz="2800" b="1">
                <a:solidFill>
                  <a:schemeClr val="tx1"/>
                </a:solidFill>
              </a:rPr>
              <a:t>从一批零件中</a:t>
            </a:r>
            <a:r>
              <a:rPr lang="en-US" altLang="zh-CN" sz="2800" b="1">
                <a:solidFill>
                  <a:schemeClr val="tx1"/>
                </a:solidFill>
              </a:rPr>
              <a:t>,</a:t>
            </a:r>
            <a:r>
              <a:rPr lang="zh-CN" altLang="en-US" sz="2800" b="1">
                <a:solidFill>
                  <a:schemeClr val="tx1"/>
                </a:solidFill>
              </a:rPr>
              <a:t>任取三个零件</a:t>
            </a:r>
            <a:r>
              <a:rPr lang="en-US" altLang="zh-CN" sz="2800" b="1">
                <a:solidFill>
                  <a:schemeClr val="tx1"/>
                </a:solidFill>
              </a:rPr>
              <a:t>,</a:t>
            </a:r>
            <a:r>
              <a:rPr lang="zh-CN" altLang="en-US" sz="2800" b="1">
                <a:solidFill>
                  <a:schemeClr val="tx1"/>
                </a:solidFill>
              </a:rPr>
              <a:t>观察其中次品的件数</a:t>
            </a:r>
            <a:r>
              <a:rPr lang="en-US" altLang="zh-CN" sz="2800" b="1">
                <a:solidFill>
                  <a:schemeClr val="tx1"/>
                </a:solidFill>
              </a:rPr>
              <a:t>.</a:t>
            </a:r>
            <a:endParaRPr lang="en-US" altLang="zh-CN" sz="2800" b="1">
              <a:solidFill>
                <a:schemeClr val="tx1"/>
              </a:solidFill>
            </a:endParaRPr>
          </a:p>
        </p:txBody>
      </p:sp>
      <p:sp>
        <p:nvSpPr>
          <p:cNvPr id="76816" name="Rectangle 16"/>
          <p:cNvSpPr>
            <a:spLocks noChangeArrowheads="1"/>
          </p:cNvSpPr>
          <p:nvPr/>
        </p:nvSpPr>
        <p:spPr bwMode="auto">
          <a:xfrm>
            <a:off x="641350" y="903288"/>
            <a:ext cx="5486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1"/>
                </a:solidFill>
              </a:rPr>
              <a:t>同理可知下列试验都为随机试验</a:t>
            </a:r>
            <a:r>
              <a:rPr lang="en-US" altLang="zh-CN" sz="2800" b="1">
                <a:solidFill>
                  <a:schemeClr val="tx1"/>
                </a:solidFill>
              </a:rPr>
              <a:t>.</a:t>
            </a:r>
            <a:endParaRPr lang="en-US" altLang="zh-CN" sz="2800" b="1">
              <a:solidFill>
                <a:schemeClr val="tx1"/>
              </a:solidFill>
            </a:endParaRPr>
          </a:p>
        </p:txBody>
      </p:sp>
      <p:sp>
        <p:nvSpPr>
          <p:cNvPr id="76839" name="Text Box 39"/>
          <p:cNvSpPr txBox="1">
            <a:spLocks noChangeArrowheads="1"/>
          </p:cNvSpPr>
          <p:nvPr/>
        </p:nvSpPr>
        <p:spPr bwMode="auto">
          <a:xfrm>
            <a:off x="671830" y="3425190"/>
            <a:ext cx="7638415" cy="65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"/>
              </a:spcBef>
            </a:pPr>
            <a:r>
              <a:rPr lang="en-US" altLang="zh-CN" sz="2800" b="1" dirty="0">
                <a:solidFill>
                  <a:schemeClr val="tx1"/>
                </a:solidFill>
              </a:rPr>
              <a:t>3. </a:t>
            </a:r>
            <a:r>
              <a:rPr lang="zh-CN" altLang="en-US" sz="2800" b="1" dirty="0">
                <a:solidFill>
                  <a:schemeClr val="tx1"/>
                </a:solidFill>
              </a:rPr>
              <a:t>考察某</a:t>
            </a:r>
            <a:r>
              <a:rPr lang="zh-CN" sz="2800" b="1" dirty="0">
                <a:solidFill>
                  <a:schemeClr val="tx1"/>
                </a:solidFill>
              </a:rPr>
              <a:t>机场一天内收到咨询电话</a:t>
            </a:r>
            <a:r>
              <a:rPr lang="zh-CN" altLang="en-US" sz="2800" b="1" dirty="0">
                <a:solidFill>
                  <a:schemeClr val="tx1"/>
                </a:solidFill>
              </a:rPr>
              <a:t>的次数</a:t>
            </a:r>
            <a:r>
              <a:rPr lang="en-US" altLang="zh-CN" sz="2800" b="1" dirty="0">
                <a:solidFill>
                  <a:schemeClr val="tx1"/>
                </a:solidFill>
              </a:rPr>
              <a:t>.</a:t>
            </a:r>
            <a:endParaRPr lang="en-US" altLang="zh-CN" sz="2800" b="1" dirty="0">
              <a:solidFill>
                <a:schemeClr val="tx1"/>
              </a:solidFill>
            </a:endParaRPr>
          </a:p>
        </p:txBody>
      </p:sp>
      <p:sp>
        <p:nvSpPr>
          <p:cNvPr id="76840" name="Text Box 40"/>
          <p:cNvSpPr txBox="1">
            <a:spLocks noChangeArrowheads="1"/>
          </p:cNvSpPr>
          <p:nvPr/>
        </p:nvSpPr>
        <p:spPr bwMode="auto">
          <a:xfrm>
            <a:off x="684213" y="4289425"/>
            <a:ext cx="7920037" cy="65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"/>
              </a:spcBef>
            </a:pPr>
            <a:r>
              <a:rPr lang="en-US" altLang="zh-CN" sz="2800" b="1">
                <a:solidFill>
                  <a:schemeClr val="tx1"/>
                </a:solidFill>
              </a:rPr>
              <a:t>4. </a:t>
            </a:r>
            <a:r>
              <a:rPr lang="zh-CN" altLang="en-US" sz="2800" b="1">
                <a:solidFill>
                  <a:schemeClr val="tx1"/>
                </a:solidFill>
              </a:rPr>
              <a:t>从一批同型号电子元件中任取一只</a:t>
            </a:r>
            <a:r>
              <a:rPr lang="en-US" altLang="zh-CN" sz="2800" b="1">
                <a:solidFill>
                  <a:schemeClr val="tx1"/>
                </a:solidFill>
              </a:rPr>
              <a:t>,</a:t>
            </a:r>
            <a:r>
              <a:rPr lang="zh-CN" altLang="en-US" sz="2800" b="1">
                <a:solidFill>
                  <a:schemeClr val="tx1"/>
                </a:solidFill>
              </a:rPr>
              <a:t>测试其寿命</a:t>
            </a:r>
            <a:r>
              <a:rPr lang="en-US" altLang="zh-CN" sz="2800" b="1">
                <a:solidFill>
                  <a:schemeClr val="tx1"/>
                </a:solidFill>
              </a:rPr>
              <a:t>.        </a:t>
            </a:r>
            <a:endParaRPr lang="en-US" altLang="zh-CN" sz="2800" b="1">
              <a:solidFill>
                <a:schemeClr val="tx1"/>
              </a:solidFill>
            </a:endParaRPr>
          </a:p>
        </p:txBody>
      </p:sp>
      <p:sp>
        <p:nvSpPr>
          <p:cNvPr id="105481" name="Rectangle 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83870" y="5680393"/>
            <a:ext cx="572325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随机试验的所有可能结果如何表示</a:t>
            </a:r>
            <a:r>
              <a:rPr lang="en-US" altLang="zh-CN" sz="2800" b="1">
                <a:solidFill>
                  <a:srgbClr val="FF0000"/>
                </a:solidFill>
                <a:ea typeface="黑体" panose="02010609060101010101" pitchFamily="49" charset="-122"/>
              </a:rPr>
              <a:t>?</a:t>
            </a:r>
            <a:endParaRPr lang="en-US" altLang="zh-CN" sz="2800" b="1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6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6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6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6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5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14" grpId="0" bldLvl="0" animBg="1" autoUpdateAnimBg="0"/>
      <p:bldP spid="76815" grpId="0" bldLvl="0" animBg="1" autoUpdateAnimBg="0"/>
      <p:bldP spid="76816" grpId="0" bldLvl="0" animBg="1" autoUpdateAnimBg="0"/>
      <p:bldP spid="76839" grpId="0" bldLvl="0" animBg="1" autoUpdateAnimBg="0"/>
      <p:bldP spid="76840" grpId="0" bldLvl="0" animBg="1" autoUpdateAnimBg="0"/>
      <p:bldP spid="105481" grpId="0" bldLvl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9266" name="Rectangle 2"/>
          <p:cNvSpPr>
            <a:spLocks noChangeArrowheads="1"/>
          </p:cNvSpPr>
          <p:nvPr/>
        </p:nvSpPr>
        <p:spPr bwMode="auto">
          <a:xfrm>
            <a:off x="914400" y="2421647"/>
            <a:ext cx="7543800" cy="1124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ea typeface="黑体" panose="02010609060101010101" pitchFamily="49" charset="-122"/>
              </a:rPr>
              <a:t>定义</a:t>
            </a:r>
            <a:r>
              <a:rPr lang="zh-CN" altLang="en-US" sz="2800" b="1">
                <a:solidFill>
                  <a:schemeClr val="tx1"/>
                </a:solidFill>
                <a:ea typeface="黑体" panose="02010609060101010101" pitchFamily="49" charset="-122"/>
              </a:rPr>
              <a:t>：</a:t>
            </a:r>
            <a:r>
              <a:rPr lang="zh-CN" altLang="en-US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随机试验</a:t>
            </a:r>
            <a:r>
              <a:rPr lang="zh-CN" altLang="en-US" sz="2800" b="1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800" b="1" i="1">
                <a:solidFill>
                  <a:schemeClr val="tx1"/>
                </a:solidFill>
                <a:ea typeface="黑体" panose="02010609060101010101" pitchFamily="49" charset="-122"/>
              </a:rPr>
              <a:t>E </a:t>
            </a:r>
            <a:r>
              <a:rPr lang="zh-CN" altLang="en-US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的所有基本结果（</a:t>
            </a:r>
            <a:r>
              <a:rPr lang="zh-CN" altLang="en-US" sz="2800" b="1">
                <a:solidFill>
                  <a:srgbClr val="1D41D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样本点</a:t>
            </a:r>
            <a:r>
              <a:rPr lang="zh-CN" altLang="en-US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）组成的集合称为</a:t>
            </a:r>
            <a:r>
              <a:rPr lang="zh-CN" altLang="en-US" sz="2800" b="1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800" b="1" i="1">
                <a:solidFill>
                  <a:schemeClr val="tx1"/>
                </a:solidFill>
                <a:ea typeface="黑体" panose="02010609060101010101" pitchFamily="49" charset="-122"/>
              </a:rPr>
              <a:t>E </a:t>
            </a:r>
            <a:r>
              <a:rPr lang="zh-CN" altLang="en-US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2800" b="1">
                <a:solidFill>
                  <a:srgbClr val="1D41D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样本空间</a:t>
            </a:r>
            <a:r>
              <a:rPr lang="en-US" altLang="zh-CN" sz="2800" b="1">
                <a:solidFill>
                  <a:schemeClr val="tx1"/>
                </a:solidFill>
                <a:ea typeface="黑体" panose="02010609060101010101" pitchFamily="49" charset="-122"/>
              </a:rPr>
              <a:t>, </a:t>
            </a:r>
            <a:r>
              <a:rPr lang="zh-CN" altLang="en-US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记为</a:t>
            </a:r>
            <a:r>
              <a:rPr lang="zh-CN" altLang="en-US" sz="2800" b="1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800" b="1" i="1">
                <a:solidFill>
                  <a:schemeClr val="tx1"/>
                </a:solidFill>
                <a:ea typeface="黑体" panose="02010609060101010101" pitchFamily="49" charset="-122"/>
              </a:rPr>
              <a:t>S </a:t>
            </a:r>
            <a:r>
              <a:rPr lang="zh-CN" altLang="en-US" sz="2800" b="1">
                <a:solidFill>
                  <a:schemeClr val="tx1"/>
                </a:solidFill>
                <a:ea typeface="黑体" panose="02010609060101010101" pitchFamily="49" charset="-122"/>
              </a:rPr>
              <a:t>或</a:t>
            </a:r>
            <a:r>
              <a:rPr lang="zh-CN" altLang="en-US" sz="2800" b="1" i="1">
                <a:solidFill>
                  <a:schemeClr val="tx1"/>
                </a:solidFill>
                <a:ea typeface="黑体" panose="02010609060101010101" pitchFamily="49" charset="-122"/>
              </a:rPr>
              <a:t>      </a:t>
            </a:r>
            <a:r>
              <a:rPr lang="en-US" altLang="zh-CN" sz="2800" b="1">
                <a:solidFill>
                  <a:schemeClr val="tx1"/>
                </a:solidFill>
                <a:ea typeface="黑体" panose="02010609060101010101" pitchFamily="49" charset="-122"/>
              </a:rPr>
              <a:t>.</a:t>
            </a:r>
            <a:endParaRPr lang="en-US" altLang="zh-CN" sz="2800" b="1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139267" name="Rectangle 3"/>
          <p:cNvSpPr>
            <a:spLocks noChangeArrowheads="1"/>
          </p:cNvSpPr>
          <p:nvPr/>
        </p:nvSpPr>
        <p:spPr bwMode="auto">
          <a:xfrm>
            <a:off x="914400" y="1159510"/>
            <a:ext cx="7924800" cy="1124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solidFill>
                  <a:srgbClr val="FF0000"/>
                </a:solidFill>
                <a:ea typeface="黑体" panose="02010609060101010101" pitchFamily="49" charset="-122"/>
              </a:rPr>
              <a:t>定义</a:t>
            </a:r>
            <a:r>
              <a:rPr lang="zh-CN" altLang="en-US" sz="2800" b="1">
                <a:solidFill>
                  <a:schemeClr val="tx1"/>
                </a:solidFill>
                <a:ea typeface="黑体" panose="02010609060101010101" pitchFamily="49" charset="-122"/>
              </a:rPr>
              <a:t>：随机试验</a:t>
            </a:r>
            <a:r>
              <a:rPr lang="en-US" altLang="zh-CN" sz="2800" b="1" i="1">
                <a:solidFill>
                  <a:schemeClr val="tx1"/>
                </a:solidFill>
              </a:rPr>
              <a:t>E </a:t>
            </a:r>
            <a:r>
              <a:rPr lang="zh-CN" altLang="en-US" sz="2800" b="1">
                <a:solidFill>
                  <a:schemeClr val="tx1"/>
                </a:solidFill>
                <a:ea typeface="黑体" panose="02010609060101010101" pitchFamily="49" charset="-122"/>
              </a:rPr>
              <a:t>的每一个基本可能结果</a:t>
            </a:r>
            <a:r>
              <a:rPr lang="en-US" altLang="zh-CN" sz="2800" b="1">
                <a:solidFill>
                  <a:schemeClr val="tx1"/>
                </a:solidFill>
              </a:rPr>
              <a:t>, </a:t>
            </a:r>
            <a:r>
              <a:rPr lang="zh-CN" altLang="en-US" sz="2800" b="1">
                <a:solidFill>
                  <a:schemeClr val="tx1"/>
                </a:solidFill>
                <a:ea typeface="黑体" panose="02010609060101010101" pitchFamily="49" charset="-122"/>
              </a:rPr>
              <a:t>称为</a:t>
            </a:r>
            <a:endParaRPr lang="zh-CN" altLang="en-US" sz="2800" b="1">
              <a:solidFill>
                <a:schemeClr val="tx1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solidFill>
                  <a:srgbClr val="1D41D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样本点</a:t>
            </a:r>
            <a:r>
              <a:rPr lang="en-US" altLang="zh-CN" sz="2800" b="1">
                <a:solidFill>
                  <a:schemeClr val="tx1"/>
                </a:solidFill>
                <a:ea typeface="黑体" panose="02010609060101010101" pitchFamily="49" charset="-122"/>
              </a:rPr>
              <a:t>.</a:t>
            </a:r>
            <a:r>
              <a:rPr lang="zh-CN" altLang="en-US" sz="2800" b="1">
                <a:solidFill>
                  <a:schemeClr val="tx1"/>
                </a:solidFill>
                <a:ea typeface="黑体" panose="02010609060101010101" pitchFamily="49" charset="-122"/>
              </a:rPr>
              <a:t>记为     。</a:t>
            </a:r>
            <a:endParaRPr lang="zh-CN" altLang="en-US" sz="2800" b="1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16392" name="Rectangle 8"/>
          <p:cNvSpPr>
            <a:spLocks noGrp="1" noChangeArrowheads="1"/>
          </p:cNvSpPr>
          <p:nvPr/>
        </p:nvSpPr>
        <p:spPr>
          <a:xfrm>
            <a:off x="1047750" y="549910"/>
            <a:ext cx="7772400" cy="579438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00B050"/>
                </a:solidFill>
                <a:latin typeface="黑体" panose="02010609060101010101" pitchFamily="49" charset="-122"/>
              </a:rPr>
              <a:t>2</a:t>
            </a:r>
            <a:r>
              <a:rPr lang="zh-CN" altLang="en-US" sz="3200">
                <a:solidFill>
                  <a:srgbClr val="00B050"/>
                </a:solidFill>
                <a:latin typeface="黑体" panose="02010609060101010101" pitchFamily="49" charset="-122"/>
              </a:rPr>
              <a:t>、样本空间  样本点 </a:t>
            </a:r>
            <a:r>
              <a:rPr lang="zh-CN" altLang="en-US" sz="3200">
                <a:solidFill>
                  <a:schemeClr val="tx1"/>
                </a:solidFill>
                <a:latin typeface="黑体" panose="02010609060101010101" pitchFamily="49" charset="-122"/>
              </a:rPr>
              <a:t>               </a:t>
            </a:r>
            <a:endParaRPr lang="zh-CN" altLang="en-US" sz="3200">
              <a:solidFill>
                <a:schemeClr val="tx1"/>
              </a:solidFill>
              <a:latin typeface="黑体" panose="02010609060101010101" pitchFamily="49" charset="-122"/>
            </a:endParaRPr>
          </a:p>
        </p:txBody>
      </p:sp>
      <p:graphicFrame>
        <p:nvGraphicFramePr>
          <p:cNvPr id="139275" name="Object 11"/>
          <p:cNvGraphicFramePr>
            <a:graphicFrameLocks noGrp="1" noChangeAspect="1"/>
          </p:cNvGraphicFramePr>
          <p:nvPr/>
        </p:nvGraphicFramePr>
        <p:xfrm>
          <a:off x="7379970" y="3018155"/>
          <a:ext cx="446405" cy="446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3" name="公式" r:id="rId1" imgW="165100" imgH="165100" progId="Equation.3">
                  <p:embed/>
                </p:oleObj>
              </mc:Choice>
              <mc:Fallback>
                <p:oleObj name="公式" r:id="rId1" imgW="165100" imgH="165100" progId="Equation.3">
                  <p:embed/>
                  <p:pic>
                    <p:nvPicPr>
                      <p:cNvPr id="0" name="Object 1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9970" y="3018155"/>
                        <a:ext cx="446405" cy="4464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7" name="Object 13"/>
          <p:cNvGraphicFramePr>
            <a:graphicFrameLocks noGrp="1" noChangeAspect="1"/>
          </p:cNvGraphicFramePr>
          <p:nvPr/>
        </p:nvGraphicFramePr>
        <p:xfrm>
          <a:off x="2980055" y="1824355"/>
          <a:ext cx="496570" cy="470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4" name="公式" r:id="rId3" imgW="649605" imgH="465455" progId="Equation.3">
                  <p:embed/>
                </p:oleObj>
              </mc:Choice>
              <mc:Fallback>
                <p:oleObj name="公式" r:id="rId3" imgW="649605" imgH="465455" progId="Equation.3">
                  <p:embed/>
                  <p:pic>
                    <p:nvPicPr>
                      <p:cNvPr id="0" name="Object 1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0055" y="1824355"/>
                        <a:ext cx="496570" cy="4705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041400" y="3696727"/>
            <a:ext cx="7543800" cy="607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样本空间具有以下两个</a:t>
            </a:r>
            <a:r>
              <a:rPr lang="zh-CN" altLang="en-US" sz="2800" b="1">
                <a:solidFill>
                  <a:srgbClr val="1D41D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性质：</a:t>
            </a:r>
            <a:endParaRPr lang="en-US" altLang="zh-CN" sz="2800" b="1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041400" y="4414277"/>
            <a:ext cx="7543800" cy="1124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rgbClr val="1D41D5"/>
                </a:solidFill>
                <a:ea typeface="黑体" panose="02010609060101010101" pitchFamily="49" charset="-122"/>
              </a:rPr>
              <a:t>(1)</a:t>
            </a:r>
            <a:r>
              <a:rPr lang="en-US" altLang="zh-CN" sz="2800" b="1">
                <a:solidFill>
                  <a:srgbClr val="FF0000"/>
                </a:solidFill>
                <a:ea typeface="黑体" panose="02010609060101010101" pitchFamily="49" charset="-122"/>
              </a:rPr>
              <a:t> </a:t>
            </a:r>
            <a:r>
              <a:rPr lang="zh-CN" altLang="en-US" sz="2800" b="1">
                <a:solidFill>
                  <a:schemeClr val="tx1"/>
                </a:solidFill>
                <a:ea typeface="黑体" panose="02010609060101010101" pitchFamily="49" charset="-122"/>
              </a:rPr>
              <a:t>每次</a:t>
            </a:r>
            <a:r>
              <a:rPr lang="zh-CN" altLang="en-US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试验必有属于样本空间中的某个样本点发生；</a:t>
            </a:r>
            <a:endParaRPr lang="en-US" altLang="zh-CN" sz="2800" b="1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041400" y="5562357"/>
            <a:ext cx="7543800" cy="1124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rgbClr val="1D41D5"/>
                </a:solidFill>
                <a:ea typeface="黑体" panose="02010609060101010101" pitchFamily="49" charset="-122"/>
                <a:sym typeface="+mn-ea"/>
              </a:rPr>
              <a:t>(2)</a:t>
            </a:r>
            <a:r>
              <a:rPr lang="en-US" altLang="zh-CN" sz="2800" b="1">
                <a:solidFill>
                  <a:srgbClr val="FF0000"/>
                </a:solidFill>
                <a:ea typeface="黑体" panose="02010609060101010101" pitchFamily="49" charset="-122"/>
                <a:sym typeface="+mn-ea"/>
              </a:rPr>
              <a:t> 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样本空间中的任意两个样本点不会在同一次试验中发生。</a:t>
            </a:r>
            <a:endParaRPr lang="en-US" altLang="zh-CN" sz="2800" b="1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9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9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9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6" grpId="0" bldLvl="0" animBg="1" autoUpdateAnimBg="0"/>
      <p:bldP spid="139267" grpId="0" bldLvl="0" animBg="1" autoUpdateAnimBg="0"/>
      <p:bldP spid="3" grpId="0" bldLvl="0" animBg="1" autoUpdateAnimBg="0"/>
      <p:bldP spid="4" grpId="0" bldLvl="0" animBg="1" autoUpdateAnimBg="0"/>
      <p:bldP spid="5" grpId="0" bldLvl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857250" y="2268855"/>
            <a:ext cx="6483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实例</a:t>
            </a:r>
            <a:r>
              <a:rPr lang="en-US" altLang="zh-CN" sz="2800" b="1">
                <a:solidFill>
                  <a:srgbClr val="FF0000"/>
                </a:solidFill>
                <a:ea typeface="黑体" panose="02010609060101010101" pitchFamily="49" charset="-122"/>
              </a:rPr>
              <a:t>2</a:t>
            </a:r>
            <a:r>
              <a:rPr lang="en-US" altLang="zh-CN" sz="2800" b="1">
                <a:solidFill>
                  <a:schemeClr val="tx1"/>
                </a:solidFill>
              </a:rPr>
              <a:t>    </a:t>
            </a:r>
            <a:r>
              <a:rPr lang="zh-CN" altLang="en-US" sz="2800" b="1">
                <a:solidFill>
                  <a:schemeClr val="tx1"/>
                </a:solidFill>
              </a:rPr>
              <a:t>抛掷一枚骰子</a:t>
            </a:r>
            <a:r>
              <a:rPr lang="en-US" altLang="zh-CN" sz="2800" b="1">
                <a:solidFill>
                  <a:schemeClr val="tx1"/>
                </a:solidFill>
              </a:rPr>
              <a:t>,</a:t>
            </a:r>
            <a:r>
              <a:rPr lang="zh-CN" altLang="en-US" sz="2800" b="1">
                <a:solidFill>
                  <a:schemeClr val="tx1"/>
                </a:solidFill>
              </a:rPr>
              <a:t>观察出现的点数</a:t>
            </a:r>
            <a:r>
              <a:rPr lang="en-US" altLang="zh-CN" sz="2800" b="1">
                <a:solidFill>
                  <a:schemeClr val="tx1"/>
                </a:solidFill>
              </a:rPr>
              <a:t>.</a:t>
            </a:r>
            <a:endParaRPr lang="en-US" altLang="zh-CN" sz="2800" b="1">
              <a:solidFill>
                <a:schemeClr val="tx1"/>
              </a:solidFill>
            </a:endParaRPr>
          </a:p>
        </p:txBody>
      </p:sp>
      <p:graphicFrame>
        <p:nvGraphicFramePr>
          <p:cNvPr id="140291" name="Object 3"/>
          <p:cNvGraphicFramePr>
            <a:graphicFrameLocks noChangeAspect="1"/>
          </p:cNvGraphicFramePr>
          <p:nvPr/>
        </p:nvGraphicFramePr>
        <p:xfrm>
          <a:off x="2876550" y="3763010"/>
          <a:ext cx="233426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1" name="Equation" r:id="rId1" imgW="1295400" imgH="215900" progId="Equation.3">
                  <p:embed/>
                </p:oleObj>
              </mc:Choice>
              <mc:Fallback>
                <p:oleObj name="Equation" r:id="rId1" imgW="1295400" imgH="215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6550" y="3763010"/>
                        <a:ext cx="233426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857250" y="4263390"/>
            <a:ext cx="7315200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实例</a:t>
            </a:r>
            <a:r>
              <a:rPr lang="en-US" altLang="zh-CN" sz="2800" b="1">
                <a:solidFill>
                  <a:srgbClr val="FF0000"/>
                </a:solidFill>
                <a:ea typeface="黑体" panose="02010609060101010101" pitchFamily="49" charset="-122"/>
              </a:rPr>
              <a:t>3</a:t>
            </a:r>
            <a:r>
              <a:rPr lang="en-US" altLang="zh-CN" sz="2800" b="1">
                <a:solidFill>
                  <a:srgbClr val="FF0000"/>
                </a:solidFill>
              </a:rPr>
              <a:t>  </a:t>
            </a:r>
            <a:r>
              <a:rPr lang="en-US" altLang="zh-CN" sz="2800" b="1">
                <a:solidFill>
                  <a:schemeClr val="tx1"/>
                </a:solidFill>
              </a:rPr>
              <a:t>   </a:t>
            </a:r>
            <a:r>
              <a:rPr lang="zh-CN" altLang="en-US" sz="2800" b="1">
                <a:solidFill>
                  <a:schemeClr val="tx1"/>
                </a:solidFill>
              </a:rPr>
              <a:t>从一批产品中</a:t>
            </a:r>
            <a:r>
              <a:rPr lang="en-US" altLang="zh-CN" sz="2800" b="1">
                <a:solidFill>
                  <a:schemeClr val="tx1"/>
                </a:solidFill>
              </a:rPr>
              <a:t>,</a:t>
            </a:r>
            <a:r>
              <a:rPr lang="zh-CN" altLang="en-US" sz="2800" b="1">
                <a:solidFill>
                  <a:schemeClr val="tx1"/>
                </a:solidFill>
              </a:rPr>
              <a:t>依次任选三件</a:t>
            </a:r>
            <a:r>
              <a:rPr lang="en-US" altLang="zh-CN" sz="2800" b="1">
                <a:solidFill>
                  <a:schemeClr val="tx1"/>
                </a:solidFill>
              </a:rPr>
              <a:t>,</a:t>
            </a:r>
            <a:r>
              <a:rPr lang="zh-CN" altLang="en-US" sz="2800" b="1">
                <a:solidFill>
                  <a:schemeClr val="tx1"/>
                </a:solidFill>
              </a:rPr>
              <a:t>记录出</a:t>
            </a:r>
            <a:endParaRPr lang="zh-CN" altLang="en-US" sz="2800" b="1">
              <a:solidFill>
                <a:schemeClr val="tx1"/>
              </a:solidFill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800" b="1">
                <a:solidFill>
                  <a:schemeClr val="tx1"/>
                </a:solidFill>
              </a:rPr>
              <a:t>                 现正品与次品的情况</a:t>
            </a:r>
            <a:r>
              <a:rPr lang="en-US" altLang="zh-CN" sz="2800" b="1">
                <a:solidFill>
                  <a:schemeClr val="tx1"/>
                </a:solidFill>
              </a:rPr>
              <a:t>.</a:t>
            </a:r>
            <a:endParaRPr lang="en-US" altLang="zh-CN" sz="2800" b="1">
              <a:solidFill>
                <a:schemeClr val="tx1"/>
              </a:solidFill>
            </a:endParaRPr>
          </a:p>
        </p:txBody>
      </p:sp>
      <p:graphicFrame>
        <p:nvGraphicFramePr>
          <p:cNvPr id="140293" name="Object 5"/>
          <p:cNvGraphicFramePr>
            <a:graphicFrameLocks noChangeAspect="1"/>
          </p:cNvGraphicFramePr>
          <p:nvPr/>
        </p:nvGraphicFramePr>
        <p:xfrm>
          <a:off x="2479040" y="5969000"/>
          <a:ext cx="5357495" cy="970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2" name="Equation" r:id="rId3" imgW="2336800" imgH="457200" progId="Equation.3">
                  <p:embed/>
                </p:oleObj>
              </mc:Choice>
              <mc:Fallback>
                <p:oleObj name="Equation" r:id="rId3" imgW="23368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9040" y="5969000"/>
                        <a:ext cx="5357495" cy="9702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4" name="Object 6"/>
          <p:cNvGraphicFramePr>
            <a:graphicFrameLocks noChangeAspect="1"/>
          </p:cNvGraphicFramePr>
          <p:nvPr/>
        </p:nvGraphicFramePr>
        <p:xfrm>
          <a:off x="2675255" y="5458460"/>
          <a:ext cx="3769360" cy="451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3" name="Equation" r:id="rId5" imgW="1828800" imgH="215900" progId="Equation.3">
                  <p:embed/>
                </p:oleObj>
              </mc:Choice>
              <mc:Fallback>
                <p:oleObj name="Equation" r:id="rId5" imgW="1828800" imgH="215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5255" y="5458460"/>
                        <a:ext cx="3769360" cy="4514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0295" name="Picture 7" descr="骰子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959100"/>
            <a:ext cx="4406900" cy="639763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268" name="Rectangle 4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914400" y="250472"/>
            <a:ext cx="77549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实例</a:t>
            </a:r>
            <a:r>
              <a:rPr lang="en-US" altLang="zh-CN" sz="2800" b="1">
                <a:solidFill>
                  <a:srgbClr val="FF0000"/>
                </a:solidFill>
                <a:ea typeface="黑体" panose="02010609060101010101" pitchFamily="49" charset="-122"/>
              </a:rPr>
              <a:t>1</a:t>
            </a:r>
            <a:r>
              <a:rPr lang="en-US" altLang="zh-CN" sz="2800" b="1">
                <a:solidFill>
                  <a:schemeClr val="tx1"/>
                </a:solidFill>
              </a:rPr>
              <a:t>   </a:t>
            </a:r>
            <a:r>
              <a:rPr lang="zh-CN" altLang="en-US" sz="2800" b="1">
                <a:solidFill>
                  <a:schemeClr val="tx1"/>
                </a:solidFill>
              </a:rPr>
              <a:t>抛掷一枚硬币</a:t>
            </a:r>
            <a:r>
              <a:rPr lang="en-US" altLang="zh-CN" sz="2800" b="1">
                <a:solidFill>
                  <a:schemeClr val="tx1"/>
                </a:solidFill>
              </a:rPr>
              <a:t>,</a:t>
            </a:r>
            <a:r>
              <a:rPr lang="zh-CN" altLang="en-US" sz="2800" b="1">
                <a:solidFill>
                  <a:schemeClr val="tx1"/>
                </a:solidFill>
              </a:rPr>
              <a:t>观察正面</a:t>
            </a:r>
            <a:r>
              <a:rPr lang="en-US" altLang="zh-CN" sz="2800" b="1">
                <a:solidFill>
                  <a:schemeClr val="tx1"/>
                </a:solidFill>
              </a:rPr>
              <a:t>,</a:t>
            </a:r>
            <a:r>
              <a:rPr lang="zh-CN" altLang="en-US" sz="2800" b="1">
                <a:solidFill>
                  <a:schemeClr val="tx1"/>
                </a:solidFill>
              </a:rPr>
              <a:t>反面出现的情况</a:t>
            </a:r>
            <a:r>
              <a:rPr lang="en-US" altLang="zh-CN" sz="2800" b="1">
                <a:solidFill>
                  <a:schemeClr val="tx1"/>
                </a:solidFill>
              </a:rPr>
              <a:t>.</a:t>
            </a:r>
            <a:endParaRPr lang="en-US" altLang="zh-CN" sz="2800" b="1">
              <a:solidFill>
                <a:schemeClr val="tx1"/>
              </a:solidFill>
            </a:endParaRPr>
          </a:p>
        </p:txBody>
      </p:sp>
      <p:graphicFrame>
        <p:nvGraphicFramePr>
          <p:cNvPr id="139269" name="Object 5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2613660" y="1688430"/>
          <a:ext cx="1363980" cy="353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2" name="Equation" r:id="rId10" imgW="952500" imgH="215900" progId="Equation.3">
                  <p:embed/>
                </p:oleObj>
              </mc:Choice>
              <mc:Fallback>
                <p:oleObj name="Equation" r:id="rId10" imgW="952500" imgH="215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3660" y="1688430"/>
                        <a:ext cx="1363980" cy="3530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9270" name="Picture 6" descr="yb1"/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13">
            <a:clrChange>
              <a:clrFrom>
                <a:srgbClr val="1B2248"/>
              </a:clrFrom>
              <a:clrTo>
                <a:srgbClr val="1B2248">
                  <a:alpha val="0"/>
                </a:srgbClr>
              </a:clrTo>
            </a:clrChange>
            <a:lum contrast="5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860072"/>
            <a:ext cx="7620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9271" name="Picture 7" descr="yb3"/>
          <p:cNvPicPr>
            <a:picLocks noChangeAspect="1" noChangeArrowheads="1"/>
          </p:cNvPicPr>
          <p:nvPr>
            <p:custDataLst>
              <p:tags r:id="rId14"/>
            </p:custDataLst>
          </p:nvPr>
        </p:nvPicPr>
        <p:blipFill>
          <a:blip r:embed="rId15">
            <a:clrChange>
              <a:clrFrom>
                <a:srgbClr val="1B2248"/>
              </a:clrFrom>
              <a:clrTo>
                <a:srgbClr val="1B224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860072"/>
            <a:ext cx="838200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4716463" y="1064860"/>
            <a:ext cx="3008312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chemeClr val="tx1"/>
                </a:solidFill>
              </a:rPr>
              <a:t>H</a:t>
            </a:r>
            <a:r>
              <a:rPr lang="zh-CN" altLang="en-US" sz="2800" b="1">
                <a:solidFill>
                  <a:schemeClr val="tx1"/>
                </a:solidFill>
              </a:rPr>
              <a:t>：正面朝上</a:t>
            </a:r>
            <a:endParaRPr lang="en-US" altLang="zh-CN" sz="2800" b="1">
              <a:solidFill>
                <a:schemeClr val="tx1"/>
              </a:solidFill>
            </a:endParaRPr>
          </a:p>
          <a:p>
            <a:pPr eaLnBrk="1" hangingPunct="1"/>
            <a:r>
              <a:rPr lang="en-US" altLang="zh-CN" sz="2800" b="1" i="1">
                <a:solidFill>
                  <a:schemeClr val="tx1"/>
                </a:solidFill>
              </a:rPr>
              <a:t>T</a:t>
            </a:r>
            <a:r>
              <a:rPr lang="zh-CN" altLang="en-US" sz="2800" b="1">
                <a:solidFill>
                  <a:schemeClr val="tx1"/>
                </a:solidFill>
              </a:rPr>
              <a:t>： 反面朝上</a:t>
            </a:r>
            <a:endParaRPr lang="zh-CN" altLang="en-US" sz="28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0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0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0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2" grpId="0" bldLvl="0" animBg="1" autoUpdateAnimBg="0"/>
      <p:bldP spid="139268" grpId="0" bldLvl="0" animBg="1" autoUpdateAnimBg="0"/>
      <p:bldP spid="2" grpId="0"/>
      <p:bldP spid="174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942975" y="2276475"/>
            <a:ext cx="7589838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实例</a:t>
            </a:r>
            <a:r>
              <a:rPr lang="en-US" altLang="zh-CN" sz="2800" b="1">
                <a:solidFill>
                  <a:srgbClr val="FF0000"/>
                </a:solidFill>
                <a:ea typeface="黑体" panose="02010609060101010101" pitchFamily="49" charset="-122"/>
              </a:rPr>
              <a:t>5</a:t>
            </a:r>
            <a:r>
              <a:rPr lang="en-US" altLang="zh-CN" sz="2800" b="1">
                <a:solidFill>
                  <a:schemeClr val="tx1"/>
                </a:solidFill>
              </a:rPr>
              <a:t>    </a:t>
            </a:r>
            <a:r>
              <a:rPr lang="zh-CN" altLang="en-US" sz="2800" b="1">
                <a:solidFill>
                  <a:schemeClr val="tx1"/>
                </a:solidFill>
              </a:rPr>
              <a:t>从一批灯泡中任取一只</a:t>
            </a:r>
            <a:r>
              <a:rPr lang="en-US" altLang="zh-CN" sz="2800" b="1">
                <a:solidFill>
                  <a:schemeClr val="tx1"/>
                </a:solidFill>
              </a:rPr>
              <a:t>, </a:t>
            </a:r>
            <a:r>
              <a:rPr lang="zh-CN" altLang="en-US" sz="2800" b="1">
                <a:solidFill>
                  <a:schemeClr val="tx1"/>
                </a:solidFill>
              </a:rPr>
              <a:t>测试其寿命</a:t>
            </a:r>
            <a:r>
              <a:rPr lang="en-US" altLang="zh-CN" sz="2800" b="1">
                <a:solidFill>
                  <a:schemeClr val="tx1"/>
                </a:solidFill>
              </a:rPr>
              <a:t>.</a:t>
            </a:r>
            <a:endParaRPr lang="en-US" altLang="zh-CN" sz="2800" b="1">
              <a:solidFill>
                <a:schemeClr val="tx1"/>
              </a:solidFill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2713355" y="2984500"/>
          <a:ext cx="1938655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公式" r:id="rId1" imgW="977900" imgH="254000" progId="Equation.3">
                  <p:embed/>
                </p:oleObj>
              </mc:Choice>
              <mc:Fallback>
                <p:oleObj name="公式" r:id="rId1" imgW="977900" imgH="254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3355" y="2984500"/>
                        <a:ext cx="1938655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597785" y="3672205"/>
          <a:ext cx="288480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公式" r:id="rId3" imgW="1447800" imgH="215900" progId="Equation.3">
                  <p:embed/>
                </p:oleObj>
              </mc:Choice>
              <mc:Fallback>
                <p:oleObj name="公式" r:id="rId3" imgW="1447800" imgH="215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7785" y="3672205"/>
                        <a:ext cx="288480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946150" y="4149725"/>
            <a:ext cx="7010400" cy="121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实例</a:t>
            </a:r>
            <a:r>
              <a:rPr lang="en-US" altLang="zh-CN" sz="2800" b="1">
                <a:solidFill>
                  <a:srgbClr val="FF0000"/>
                </a:solidFill>
                <a:ea typeface="黑体" panose="02010609060101010101" pitchFamily="49" charset="-122"/>
              </a:rPr>
              <a:t>6</a:t>
            </a:r>
            <a:r>
              <a:rPr lang="en-US" altLang="zh-CN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</a:rPr>
              <a:t>记录某城市</a:t>
            </a:r>
            <a:r>
              <a:rPr lang="en-US" altLang="zh-CN" sz="2800" b="1">
                <a:solidFill>
                  <a:schemeClr val="tx1"/>
                </a:solidFill>
              </a:rPr>
              <a:t>120 </a:t>
            </a: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</a:rPr>
              <a:t>急救电话台一昼夜</a:t>
            </a:r>
            <a:endParaRPr lang="en-US" altLang="zh-CN" sz="2800" b="1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sz="2800" b="1">
                <a:solidFill>
                  <a:schemeClr val="tx1"/>
                </a:solidFill>
                <a:latin typeface="宋体" panose="02010600030101010101" pitchFamily="2" charset="-122"/>
              </a:rPr>
              <a:t>       </a:t>
            </a: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</a:rPr>
              <a:t>接到的呼唤次数</a:t>
            </a:r>
            <a:r>
              <a:rPr lang="en-US" altLang="zh-CN" sz="2800" b="1">
                <a:solidFill>
                  <a:schemeClr val="tx1"/>
                </a:solidFill>
                <a:latin typeface="宋体" panose="02010600030101010101" pitchFamily="2" charset="-122"/>
              </a:rPr>
              <a:t>.</a:t>
            </a:r>
            <a:endParaRPr lang="en-US" altLang="zh-CN" sz="2800" b="1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8" name="Object 13"/>
          <p:cNvGraphicFramePr>
            <a:graphicFrameLocks noChangeAspect="1"/>
          </p:cNvGraphicFramePr>
          <p:nvPr/>
        </p:nvGraphicFramePr>
        <p:xfrm>
          <a:off x="3328670" y="5479415"/>
          <a:ext cx="2160905" cy="497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公式" r:id="rId5" imgW="1168400" imgH="228600" progId="Equation.3">
                  <p:embed/>
                </p:oleObj>
              </mc:Choice>
              <mc:Fallback>
                <p:oleObj name="公式" r:id="rId5" imgW="116840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8670" y="5479415"/>
                        <a:ext cx="2160905" cy="4978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922338" y="404813"/>
            <a:ext cx="6602412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实例</a:t>
            </a:r>
            <a:r>
              <a:rPr lang="en-US" altLang="zh-CN" sz="2800" b="1">
                <a:solidFill>
                  <a:srgbClr val="FF0000"/>
                </a:solidFill>
                <a:ea typeface="黑体" panose="02010609060101010101" pitchFamily="49" charset="-122"/>
              </a:rPr>
              <a:t>4</a:t>
            </a:r>
            <a:r>
              <a:rPr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>
                <a:solidFill>
                  <a:schemeClr val="tx1"/>
                </a:solidFill>
              </a:rPr>
              <a:t>考察某地区 </a:t>
            </a:r>
            <a:r>
              <a:rPr lang="en-US" altLang="zh-CN" sz="2800" b="1">
                <a:solidFill>
                  <a:schemeClr val="tx1"/>
                </a:solidFill>
              </a:rPr>
              <a:t>12</a:t>
            </a:r>
            <a:r>
              <a:rPr lang="zh-CN" altLang="en-US" sz="2800" b="1">
                <a:solidFill>
                  <a:schemeClr val="tx1"/>
                </a:solidFill>
              </a:rPr>
              <a:t>月份的平均气温</a:t>
            </a:r>
            <a:r>
              <a:rPr lang="en-US" altLang="zh-CN" sz="2800" b="1">
                <a:solidFill>
                  <a:schemeClr val="tx1"/>
                </a:solidFill>
              </a:rPr>
              <a:t>.</a:t>
            </a:r>
            <a:endParaRPr lang="en-US" altLang="zh-CN" sz="2800" b="1">
              <a:solidFill>
                <a:schemeClr val="tx1"/>
              </a:solidFill>
            </a:endParaRPr>
          </a:p>
        </p:txBody>
      </p:sp>
      <p:graphicFrame>
        <p:nvGraphicFramePr>
          <p:cNvPr id="11" name="Object 15"/>
          <p:cNvGraphicFramePr>
            <a:graphicFrameLocks noChangeAspect="1"/>
          </p:cNvGraphicFramePr>
          <p:nvPr/>
        </p:nvGraphicFramePr>
        <p:xfrm>
          <a:off x="2339340" y="1125855"/>
          <a:ext cx="253936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公式" r:id="rId7" imgW="1206500" imgH="254000" progId="Equation.3">
                  <p:embed/>
                </p:oleObj>
              </mc:Choice>
              <mc:Fallback>
                <p:oleObj name="公式" r:id="rId7" imgW="1206500" imgH="2540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340" y="1125855"/>
                        <a:ext cx="2539365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6"/>
          <p:cNvGraphicFramePr>
            <a:graphicFrameLocks noChangeAspect="1"/>
          </p:cNvGraphicFramePr>
          <p:nvPr/>
        </p:nvGraphicFramePr>
        <p:xfrm>
          <a:off x="2327275" y="1737995"/>
          <a:ext cx="2656205" cy="448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Equation" r:id="rId9" imgW="1333500" imgH="215900" progId="Equation.3">
                  <p:embed/>
                </p:oleObj>
              </mc:Choice>
              <mc:Fallback>
                <p:oleObj name="Equation" r:id="rId9" imgW="1333500" imgH="2159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7275" y="1737995"/>
                        <a:ext cx="2656205" cy="4483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7" grpId="0" bldLvl="0" animBg="1" autoUpdateAnimBg="0"/>
      <p:bldP spid="10" grpId="0" bldLvl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62" name="Text Box 2"/>
          <p:cNvSpPr txBox="1">
            <a:spLocks noChangeArrowheads="1"/>
          </p:cNvSpPr>
          <p:nvPr/>
        </p:nvSpPr>
        <p:spPr bwMode="auto">
          <a:xfrm>
            <a:off x="1004888" y="3822700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  <a:latin typeface="宋体" panose="02010600030101010101" pitchFamily="2" charset="-122"/>
              </a:rPr>
              <a:t>答案</a:t>
            </a:r>
            <a:endParaRPr lang="zh-CN" altLang="en-US" sz="2800" b="1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43363" name="Object 3"/>
          <p:cNvGraphicFramePr>
            <a:graphicFrameLocks noChangeAspect="1"/>
          </p:cNvGraphicFramePr>
          <p:nvPr/>
        </p:nvGraphicFramePr>
        <p:xfrm>
          <a:off x="1609090" y="4688840"/>
          <a:ext cx="2778125" cy="435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6" name="Equation" r:id="rId1" imgW="1371600" imgH="203200" progId="Equation.3">
                  <p:embed/>
                </p:oleObj>
              </mc:Choice>
              <mc:Fallback>
                <p:oleObj name="Equation" r:id="rId1" imgW="1371600" imgH="203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9090" y="4688840"/>
                        <a:ext cx="2778125" cy="4356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4" name="Object 4"/>
          <p:cNvGraphicFramePr>
            <a:graphicFrameLocks noChangeAspect="1"/>
          </p:cNvGraphicFramePr>
          <p:nvPr/>
        </p:nvGraphicFramePr>
        <p:xfrm>
          <a:off x="1605915" y="5444490"/>
          <a:ext cx="2802255" cy="432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7" name="Equation" r:id="rId3" imgW="1358900" imgH="203200" progId="Equation.3">
                  <p:embed/>
                </p:oleObj>
              </mc:Choice>
              <mc:Fallback>
                <p:oleObj name="Equation" r:id="rId3" imgW="13589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5915" y="5444490"/>
                        <a:ext cx="2802255" cy="4324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65" name="Rectangle 5"/>
          <p:cNvSpPr>
            <a:spLocks noChangeArrowheads="1"/>
          </p:cNvSpPr>
          <p:nvPr/>
        </p:nvSpPr>
        <p:spPr bwMode="auto">
          <a:xfrm>
            <a:off x="1020763" y="1482725"/>
            <a:ext cx="4895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1"/>
                </a:solidFill>
              </a:rPr>
              <a:t>写出下列随机试验的样本空间</a:t>
            </a:r>
            <a:r>
              <a:rPr lang="en-US" altLang="zh-CN" sz="2800" b="1">
                <a:solidFill>
                  <a:schemeClr val="tx1"/>
                </a:solidFill>
              </a:rPr>
              <a:t>.</a:t>
            </a:r>
            <a:endParaRPr lang="en-US" altLang="zh-CN" sz="2800" b="1">
              <a:solidFill>
                <a:schemeClr val="tx1"/>
              </a:solidFill>
            </a:endParaRPr>
          </a:p>
        </p:txBody>
      </p:sp>
      <p:sp>
        <p:nvSpPr>
          <p:cNvPr id="143366" name="Text Box 6"/>
          <p:cNvSpPr txBox="1">
            <a:spLocks noChangeArrowheads="1"/>
          </p:cNvSpPr>
          <p:nvPr/>
        </p:nvSpPr>
        <p:spPr bwMode="auto">
          <a:xfrm>
            <a:off x="1020763" y="2146300"/>
            <a:ext cx="706056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1"/>
                </a:solidFill>
              </a:rPr>
              <a:t>1.    </a:t>
            </a:r>
            <a:r>
              <a:rPr lang="zh-CN" altLang="en-US" sz="2800" b="1">
                <a:solidFill>
                  <a:schemeClr val="tx1"/>
                </a:solidFill>
              </a:rPr>
              <a:t>同时掷三颗骰子</a:t>
            </a:r>
            <a:r>
              <a:rPr lang="en-US" altLang="zh-CN" sz="2800" b="1">
                <a:solidFill>
                  <a:schemeClr val="tx1"/>
                </a:solidFill>
              </a:rPr>
              <a:t>,</a:t>
            </a:r>
            <a:r>
              <a:rPr lang="zh-CN" altLang="en-US" sz="2800" b="1">
                <a:solidFill>
                  <a:schemeClr val="tx1"/>
                </a:solidFill>
              </a:rPr>
              <a:t>记录三颗骰子点数之和</a:t>
            </a:r>
            <a:r>
              <a:rPr lang="en-US" altLang="zh-CN" sz="2800" b="1">
                <a:solidFill>
                  <a:schemeClr val="tx1"/>
                </a:solidFill>
              </a:rPr>
              <a:t>.</a:t>
            </a:r>
            <a:endParaRPr lang="en-US" altLang="zh-CN" sz="2800" b="1">
              <a:solidFill>
                <a:schemeClr val="tx1"/>
              </a:solidFill>
            </a:endParaRPr>
          </a:p>
        </p:txBody>
      </p:sp>
      <p:sp>
        <p:nvSpPr>
          <p:cNvPr id="143367" name="Text Box 7"/>
          <p:cNvSpPr txBox="1">
            <a:spLocks noChangeArrowheads="1"/>
          </p:cNvSpPr>
          <p:nvPr/>
        </p:nvSpPr>
        <p:spPr bwMode="auto">
          <a:xfrm>
            <a:off x="1020763" y="2755900"/>
            <a:ext cx="7296150" cy="98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en-US" altLang="zh-CN" sz="2800" b="1">
                <a:solidFill>
                  <a:schemeClr val="tx1"/>
                </a:solidFill>
              </a:rPr>
              <a:t>2.    </a:t>
            </a:r>
            <a:r>
              <a:rPr lang="zh-CN" altLang="en-US" sz="2800" b="1">
                <a:solidFill>
                  <a:schemeClr val="tx1"/>
                </a:solidFill>
              </a:rPr>
              <a:t>生产产品直到得到</a:t>
            </a:r>
            <a:r>
              <a:rPr lang="en-US" altLang="zh-CN" sz="2800" b="1">
                <a:solidFill>
                  <a:schemeClr val="tx1"/>
                </a:solidFill>
              </a:rPr>
              <a:t>10</a:t>
            </a:r>
            <a:r>
              <a:rPr lang="zh-CN" altLang="en-US" sz="2800" b="1">
                <a:solidFill>
                  <a:schemeClr val="tx1"/>
                </a:solidFill>
              </a:rPr>
              <a:t>件正品</a:t>
            </a:r>
            <a:r>
              <a:rPr lang="en-US" altLang="zh-CN" sz="2800" b="1">
                <a:solidFill>
                  <a:schemeClr val="tx1"/>
                </a:solidFill>
              </a:rPr>
              <a:t>,</a:t>
            </a:r>
            <a:r>
              <a:rPr lang="zh-CN" altLang="en-US" sz="2800" b="1">
                <a:solidFill>
                  <a:schemeClr val="tx1"/>
                </a:solidFill>
              </a:rPr>
              <a:t>记录生产产品</a:t>
            </a:r>
            <a:endParaRPr lang="zh-CN" altLang="en-US" sz="2800" b="1">
              <a:solidFill>
                <a:schemeClr val="tx1"/>
              </a:solidFill>
            </a:endParaRPr>
          </a:p>
          <a:p>
            <a:pPr eaLnBrk="1" hangingPunct="1">
              <a:spcBef>
                <a:spcPct val="10000"/>
              </a:spcBef>
            </a:pPr>
            <a:r>
              <a:rPr lang="zh-CN" altLang="en-US" sz="2800" b="1">
                <a:solidFill>
                  <a:schemeClr val="tx1"/>
                </a:solidFill>
              </a:rPr>
              <a:t>       的总件数</a:t>
            </a:r>
            <a:r>
              <a:rPr lang="en-US" altLang="zh-CN" sz="2800" b="1">
                <a:solidFill>
                  <a:schemeClr val="tx1"/>
                </a:solidFill>
              </a:rPr>
              <a:t>.</a:t>
            </a:r>
            <a:endParaRPr lang="en-US" altLang="zh-CN" sz="2800" b="1">
              <a:solidFill>
                <a:schemeClr val="tx1"/>
              </a:solidFill>
            </a:endParaRPr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1020763" y="549275"/>
            <a:ext cx="1809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0B05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课堂练习</a:t>
            </a:r>
            <a:endParaRPr lang="zh-CN" altLang="en-US" sz="3200" b="1">
              <a:solidFill>
                <a:srgbClr val="00B050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2" grpId="0" bldLvl="0" animBg="1" autoUpdateAnimBg="0"/>
      <p:bldP spid="143365" grpId="0" bldLvl="0" animBg="1" autoUpdateAnimBg="0"/>
      <p:bldP spid="143366" grpId="0" bldLvl="0" animBg="1" autoUpdateAnimBg="0"/>
      <p:bldP spid="143367" grpId="0" bldLvl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43364" name="Object 4"/>
          <p:cNvGraphicFramePr>
            <a:graphicFrameLocks noChangeAspect="1"/>
          </p:cNvGraphicFramePr>
          <p:nvPr/>
        </p:nvGraphicFramePr>
        <p:xfrm>
          <a:off x="1396365" y="4125595"/>
          <a:ext cx="3554730" cy="537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7" name="Equation" r:id="rId1" imgW="1562100" imgH="228600" progId="Equation.3">
                  <p:embed/>
                </p:oleObj>
              </mc:Choice>
              <mc:Fallback>
                <p:oleObj name="Equation" r:id="rId1" imgW="15621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6365" y="4125595"/>
                        <a:ext cx="3554730" cy="5372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579755" y="692150"/>
            <a:ext cx="8223250" cy="3271520"/>
            <a:chOff x="913" y="1090"/>
            <a:chExt cx="12950" cy="5152"/>
          </a:xfrm>
        </p:grpSpPr>
        <p:grpSp>
          <p:nvGrpSpPr>
            <p:cNvPr id="20482" name="组合 2"/>
            <p:cNvGrpSpPr/>
            <p:nvPr/>
          </p:nvGrpSpPr>
          <p:grpSpPr bwMode="auto">
            <a:xfrm>
              <a:off x="913" y="1090"/>
              <a:ext cx="12951" cy="5152"/>
              <a:chOff x="578859" y="692696"/>
              <a:chExt cx="8225064" cy="3270786"/>
            </a:xfrm>
          </p:grpSpPr>
          <p:sp>
            <p:nvSpPr>
              <p:cNvPr id="20484" name="Text Box 6"/>
              <p:cNvSpPr txBox="1">
                <a:spLocks noChangeArrowheads="1"/>
              </p:cNvSpPr>
              <p:nvPr/>
            </p:nvSpPr>
            <p:spPr bwMode="auto">
              <a:xfrm>
                <a:off x="578859" y="692696"/>
                <a:ext cx="8225064" cy="32707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b="1" dirty="0">
                    <a:solidFill>
                      <a:schemeClr val="tx1"/>
                    </a:solidFill>
                  </a:rPr>
                  <a:t>第</a:t>
                </a:r>
                <a:r>
                  <a:rPr lang="en-US" altLang="zh-CN" sz="2800" b="1" dirty="0">
                    <a:solidFill>
                      <a:schemeClr val="tx1"/>
                    </a:solidFill>
                  </a:rPr>
                  <a:t>2</a:t>
                </a:r>
                <a:r>
                  <a:rPr lang="zh-CN" altLang="en-US" sz="2800" b="1" dirty="0">
                    <a:solidFill>
                      <a:schemeClr val="tx1"/>
                    </a:solidFill>
                  </a:rPr>
                  <a:t>页</a:t>
                </a:r>
                <a:r>
                  <a:rPr lang="zh-CN" altLang="en-US" sz="2800" b="1" dirty="0">
                    <a:solidFill>
                      <a:srgbClr val="FF0000"/>
                    </a:solidFill>
                  </a:rPr>
                  <a:t>例</a:t>
                </a:r>
                <a:r>
                  <a:rPr lang="en-US" altLang="zh-CN" sz="2800" b="1" dirty="0">
                    <a:solidFill>
                      <a:srgbClr val="FF0000"/>
                    </a:solidFill>
                  </a:rPr>
                  <a:t>1.3</a:t>
                </a:r>
                <a:endParaRPr lang="en-US" altLang="zh-CN" sz="1200" b="1" dirty="0">
                  <a:solidFill>
                    <a:srgbClr val="FF0000"/>
                  </a:solidFill>
                </a:endParaRPr>
              </a:p>
              <a:p>
                <a:pPr eaLnBrk="1" hangingPunct="1"/>
                <a:endParaRPr lang="en-US" altLang="zh-CN" sz="1200" b="1" dirty="0">
                  <a:solidFill>
                    <a:schemeClr val="tx1"/>
                  </a:solidFill>
                </a:endParaRPr>
              </a:p>
              <a:p>
                <a:pPr eaLnBrk="1" hangingPunct="1">
                  <a:lnSpc>
                    <a:spcPts val="4000"/>
                  </a:lnSpc>
                </a:pPr>
                <a:r>
                  <a:rPr lang="zh-CN" altLang="en-US" sz="2800" b="1" dirty="0">
                    <a:solidFill>
                      <a:schemeClr val="tx1"/>
                    </a:solidFill>
                  </a:rPr>
                  <a:t>在一只罐子中装有大小和形状完全一样的</a:t>
                </a:r>
                <a:r>
                  <a:rPr lang="en-US" altLang="zh-CN" sz="2800" b="1" dirty="0">
                    <a:solidFill>
                      <a:schemeClr val="tx1"/>
                    </a:solidFill>
                  </a:rPr>
                  <a:t>2</a:t>
                </a:r>
                <a:r>
                  <a:rPr lang="zh-CN" altLang="en-US" sz="2800" b="1" dirty="0">
                    <a:solidFill>
                      <a:schemeClr val="tx1"/>
                    </a:solidFill>
                  </a:rPr>
                  <a:t>个白球</a:t>
                </a:r>
                <a:endParaRPr lang="en-US" altLang="zh-CN" sz="2800" b="1" dirty="0">
                  <a:solidFill>
                    <a:schemeClr val="tx1"/>
                  </a:solidFill>
                </a:endParaRPr>
              </a:p>
              <a:p>
                <a:pPr eaLnBrk="1" hangingPunct="1">
                  <a:lnSpc>
                    <a:spcPts val="4000"/>
                  </a:lnSpc>
                </a:pPr>
                <a:r>
                  <a:rPr lang="zh-CN" altLang="en-US" sz="2800" b="1" dirty="0">
                    <a:solidFill>
                      <a:schemeClr val="tx1"/>
                    </a:solidFill>
                  </a:rPr>
                  <a:t>和</a:t>
                </a:r>
                <a:r>
                  <a:rPr lang="en-US" altLang="zh-CN" sz="2800" b="1" dirty="0">
                    <a:solidFill>
                      <a:schemeClr val="tx1"/>
                    </a:solidFill>
                  </a:rPr>
                  <a:t>3</a:t>
                </a:r>
                <a:r>
                  <a:rPr lang="zh-CN" altLang="en-US" sz="2800" b="1" dirty="0">
                    <a:solidFill>
                      <a:schemeClr val="tx1"/>
                    </a:solidFill>
                  </a:rPr>
                  <a:t>个黑球，依次在</a:t>
                </a:r>
                <a:r>
                  <a:rPr lang="en-US" altLang="zh-CN" sz="2800" b="1" dirty="0">
                    <a:solidFill>
                      <a:schemeClr val="tx1"/>
                    </a:solidFill>
                  </a:rPr>
                  <a:t>2 </a:t>
                </a:r>
                <a:r>
                  <a:rPr lang="zh-CN" altLang="en-US" sz="2800" b="1" dirty="0">
                    <a:solidFill>
                      <a:schemeClr val="tx1"/>
                    </a:solidFill>
                  </a:rPr>
                  <a:t>个白球上标以数字</a:t>
                </a:r>
                <a:r>
                  <a:rPr lang="en-US" altLang="zh-CN" sz="2800" b="1" dirty="0">
                    <a:solidFill>
                      <a:schemeClr val="tx1"/>
                    </a:solidFill>
                  </a:rPr>
                  <a:t>1</a:t>
                </a:r>
                <a:r>
                  <a:rPr lang="zh-CN" altLang="en-US" sz="2800" b="1" dirty="0">
                    <a:solidFill>
                      <a:schemeClr val="tx1"/>
                    </a:solidFill>
                  </a:rPr>
                  <a:t>和</a:t>
                </a:r>
                <a:r>
                  <a:rPr lang="en-US" altLang="zh-CN" sz="2800" b="1" dirty="0">
                    <a:solidFill>
                      <a:schemeClr val="tx1"/>
                    </a:solidFill>
                  </a:rPr>
                  <a:t>2</a:t>
                </a:r>
                <a:r>
                  <a:rPr lang="zh-CN" altLang="en-US" sz="2800" b="1" dirty="0">
                    <a:solidFill>
                      <a:schemeClr val="tx1"/>
                    </a:solidFill>
                  </a:rPr>
                  <a:t>，在</a:t>
                </a:r>
                <a:r>
                  <a:rPr lang="en-US" altLang="zh-CN" sz="2800" b="1" dirty="0">
                    <a:solidFill>
                      <a:schemeClr val="tx1"/>
                    </a:solidFill>
                  </a:rPr>
                  <a:t>3</a:t>
                </a:r>
                <a:endParaRPr lang="en-US" altLang="zh-CN" sz="2800" b="1" dirty="0">
                  <a:solidFill>
                    <a:schemeClr val="tx1"/>
                  </a:solidFill>
                </a:endParaRPr>
              </a:p>
              <a:p>
                <a:pPr eaLnBrk="1" hangingPunct="1">
                  <a:lnSpc>
                    <a:spcPts val="4000"/>
                  </a:lnSpc>
                </a:pPr>
                <a:r>
                  <a:rPr lang="zh-CN" altLang="en-US" sz="2800" b="1" dirty="0">
                    <a:solidFill>
                      <a:schemeClr val="tx1"/>
                    </a:solidFill>
                  </a:rPr>
                  <a:t>个黑球上标以数字</a:t>
                </a:r>
                <a:r>
                  <a:rPr lang="en-US" altLang="zh-CN" sz="2800" b="1" dirty="0">
                    <a:solidFill>
                      <a:schemeClr val="tx1"/>
                    </a:solidFill>
                  </a:rPr>
                  <a:t>3</a:t>
                </a:r>
                <a:r>
                  <a:rPr lang="zh-CN" altLang="en-US" sz="2800" b="1" dirty="0">
                    <a:solidFill>
                      <a:schemeClr val="tx1"/>
                    </a:solidFill>
                  </a:rPr>
                  <a:t>，</a:t>
                </a:r>
                <a:r>
                  <a:rPr lang="en-US" altLang="zh-CN" sz="2800" b="1" dirty="0">
                    <a:solidFill>
                      <a:schemeClr val="tx1"/>
                    </a:solidFill>
                  </a:rPr>
                  <a:t>4</a:t>
                </a:r>
                <a:r>
                  <a:rPr lang="zh-CN" altLang="en-US" sz="2800" b="1" dirty="0">
                    <a:solidFill>
                      <a:schemeClr val="tx1"/>
                    </a:solidFill>
                  </a:rPr>
                  <a:t>和</a:t>
                </a:r>
                <a:r>
                  <a:rPr lang="en-US" altLang="zh-CN" sz="2800" b="1" dirty="0">
                    <a:solidFill>
                      <a:schemeClr val="tx1"/>
                    </a:solidFill>
                  </a:rPr>
                  <a:t>5</a:t>
                </a:r>
                <a:r>
                  <a:rPr lang="zh-CN" altLang="en-US" sz="2800" b="1" dirty="0">
                    <a:solidFill>
                      <a:schemeClr val="tx1"/>
                    </a:solidFill>
                  </a:rPr>
                  <a:t>，从罐子中任取一个球，</a:t>
                </a:r>
                <a:endParaRPr lang="en-US" altLang="zh-CN" sz="2800" b="1" dirty="0">
                  <a:solidFill>
                    <a:schemeClr val="tx1"/>
                  </a:solidFill>
                </a:endParaRPr>
              </a:p>
              <a:p>
                <a:pPr eaLnBrk="1" hangingPunct="1">
                  <a:lnSpc>
                    <a:spcPts val="4000"/>
                  </a:lnSpc>
                </a:pPr>
                <a:r>
                  <a:rPr lang="zh-CN" altLang="en-US" sz="2800" b="1" dirty="0">
                    <a:solidFill>
                      <a:schemeClr val="tx1"/>
                    </a:solidFill>
                  </a:rPr>
                  <a:t>观察球上的数字，用      表示“取出的是标有数字</a:t>
                </a:r>
                <a:r>
                  <a:rPr lang="en-US" altLang="zh-CN" sz="2800" b="1" dirty="0">
                    <a:solidFill>
                      <a:schemeClr val="tx1"/>
                    </a:solidFill>
                  </a:rPr>
                  <a:t>i</a:t>
                </a:r>
                <a:endParaRPr lang="en-US" altLang="zh-CN" sz="2800" b="1" dirty="0">
                  <a:solidFill>
                    <a:schemeClr val="tx1"/>
                  </a:solidFill>
                </a:endParaRPr>
              </a:p>
              <a:p>
                <a:pPr eaLnBrk="1" hangingPunct="1">
                  <a:lnSpc>
                    <a:spcPts val="4000"/>
                  </a:lnSpc>
                </a:pPr>
                <a:r>
                  <a:rPr lang="zh-CN" altLang="en-US" sz="2800" b="1" dirty="0">
                    <a:solidFill>
                      <a:schemeClr val="tx1"/>
                    </a:solidFill>
                  </a:rPr>
                  <a:t>的球”（</a:t>
                </a:r>
                <a:r>
                  <a:rPr lang="en-US" altLang="zh-CN" sz="2800" b="1" dirty="0">
                    <a:solidFill>
                      <a:schemeClr val="tx1"/>
                    </a:solidFill>
                  </a:rPr>
                  <a:t>i=1, 2, 3, 4, 5</a:t>
                </a:r>
                <a:r>
                  <a:rPr lang="zh-CN" altLang="en-US" sz="2800" b="1" dirty="0">
                    <a:solidFill>
                      <a:schemeClr val="tx1"/>
                    </a:solidFill>
                  </a:rPr>
                  <a:t>），则试验的样本空间为：</a:t>
                </a:r>
                <a:endParaRPr lang="zh-CN" alt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5391" y="2871240"/>
                <a:ext cx="674031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pPr eaLnBrk="1" hangingPunct="1">
                  <a:defRPr/>
                </a:pPr>
                <a:r>
                  <a:rPr lang="zh-CN" altLang="en-US">
                    <a:solidFill>
                      <a:schemeClr val="tx1"/>
                    </a:solidFill>
                  </a:rPr>
                  <a:t> </a:t>
                </a: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0457" y="2891077"/>
                <a:ext cx="407483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pPr eaLnBrk="1" hangingPunct="1">
                  <a:defRPr/>
                </a:pPr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aphicFrame>
          <p:nvGraphicFramePr>
            <p:cNvPr id="3" name="Object 4"/>
            <p:cNvGraphicFramePr>
              <a:graphicFrameLocks noChangeAspect="1"/>
            </p:cNvGraphicFramePr>
            <p:nvPr>
              <p:custDataLst>
                <p:tags r:id="rId5"/>
              </p:custDataLst>
            </p:nvPr>
          </p:nvGraphicFramePr>
          <p:xfrm>
            <a:off x="6293" y="4522"/>
            <a:ext cx="683" cy="8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" name="Equation" r:id="rId6" imgW="190500" imgH="228600" progId="Equation.3">
                    <p:embed/>
                  </p:oleObj>
                </mc:Choice>
                <mc:Fallback>
                  <p:oleObj name="Equation" r:id="rId6" imgW="190500" imgH="2286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93" y="4522"/>
                          <a:ext cx="683" cy="8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4386" name="Rectangle 2"/>
          <p:cNvSpPr>
            <a:spLocks noChangeArrowheads="1"/>
          </p:cNvSpPr>
          <p:nvPr/>
        </p:nvSpPr>
        <p:spPr bwMode="auto">
          <a:xfrm>
            <a:off x="752475" y="1219200"/>
            <a:ext cx="8001000" cy="1081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en-US" altLang="zh-CN" sz="2800" b="1">
                <a:solidFill>
                  <a:schemeClr val="tx1"/>
                </a:solidFill>
                <a:ea typeface="黑体" panose="02010609060101010101" pitchFamily="49" charset="-122"/>
              </a:rPr>
              <a:t>        </a:t>
            </a:r>
            <a:r>
              <a:rPr lang="en-US" altLang="zh-CN" sz="2800" b="1">
                <a:solidFill>
                  <a:schemeClr val="tx1"/>
                </a:solidFill>
              </a:rPr>
              <a:t>     1.  </a:t>
            </a:r>
            <a:r>
              <a:rPr lang="zh-CN" altLang="en-US" sz="2800" b="1">
                <a:solidFill>
                  <a:schemeClr val="tx1"/>
                </a:solidFill>
              </a:rPr>
              <a:t>同一试验 </a:t>
            </a:r>
            <a:r>
              <a:rPr lang="en-US" altLang="zh-CN" sz="2800" b="1">
                <a:solidFill>
                  <a:schemeClr val="tx1"/>
                </a:solidFill>
              </a:rPr>
              <a:t>, </a:t>
            </a:r>
            <a:r>
              <a:rPr lang="zh-CN" altLang="en-US" sz="2800" b="1">
                <a:solidFill>
                  <a:schemeClr val="tx1"/>
                </a:solidFill>
              </a:rPr>
              <a:t>若试验目的不同</a:t>
            </a:r>
            <a:r>
              <a:rPr lang="en-US" altLang="zh-CN" sz="2800" b="1">
                <a:solidFill>
                  <a:schemeClr val="tx1"/>
                </a:solidFill>
              </a:rPr>
              <a:t>,</a:t>
            </a:r>
            <a:r>
              <a:rPr lang="zh-CN" altLang="en-US" sz="2800" b="1">
                <a:solidFill>
                  <a:schemeClr val="tx1"/>
                </a:solidFill>
              </a:rPr>
              <a:t>则对应的样</a:t>
            </a:r>
            <a:endParaRPr lang="zh-CN" altLang="en-US" sz="2800" b="1">
              <a:solidFill>
                <a:schemeClr val="tx1"/>
              </a:solidFill>
            </a:endParaRPr>
          </a:p>
          <a:p>
            <a:pPr eaLnBrk="1" hangingPunct="1">
              <a:lnSpc>
                <a:spcPct val="115000"/>
              </a:lnSpc>
            </a:pPr>
            <a:r>
              <a:rPr lang="zh-CN" altLang="en-US" sz="2800" b="1">
                <a:solidFill>
                  <a:schemeClr val="tx1"/>
                </a:solidFill>
              </a:rPr>
              <a:t>                  本空间也不同</a:t>
            </a:r>
            <a:r>
              <a:rPr lang="en-US" altLang="zh-CN" sz="2800" b="1">
                <a:solidFill>
                  <a:schemeClr val="tx1"/>
                </a:solidFill>
              </a:rPr>
              <a:t>.</a:t>
            </a:r>
            <a:endParaRPr lang="en-US" altLang="zh-CN" sz="2800" b="1">
              <a:solidFill>
                <a:schemeClr val="tx1"/>
              </a:solidFill>
            </a:endParaRPr>
          </a:p>
        </p:txBody>
      </p:sp>
      <p:sp>
        <p:nvSpPr>
          <p:cNvPr id="144387" name="Text Box 3"/>
          <p:cNvSpPr txBox="1">
            <a:spLocks noChangeArrowheads="1"/>
          </p:cNvSpPr>
          <p:nvPr/>
        </p:nvSpPr>
        <p:spPr bwMode="auto">
          <a:xfrm>
            <a:off x="838200" y="2362200"/>
            <a:ext cx="76946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1"/>
                </a:solidFill>
              </a:rPr>
              <a:t> </a:t>
            </a:r>
            <a:r>
              <a:rPr lang="zh-CN" altLang="en-US" sz="2800" b="1">
                <a:solidFill>
                  <a:schemeClr val="tx1"/>
                </a:solidFill>
              </a:rPr>
              <a:t>例如</a:t>
            </a:r>
            <a:r>
              <a:rPr lang="zh-CN" altLang="en-US" sz="2800" b="1">
                <a:solidFill>
                  <a:schemeClr val="tx1"/>
                </a:solidFill>
                <a:ea typeface="黑体" panose="02010609060101010101" pitchFamily="49" charset="-122"/>
              </a:rPr>
              <a:t>    </a:t>
            </a:r>
            <a:r>
              <a:rPr lang="zh-CN" altLang="en-US" sz="2800" b="1">
                <a:solidFill>
                  <a:schemeClr val="tx1"/>
                </a:solidFill>
              </a:rPr>
              <a:t>对于同一试验</a:t>
            </a:r>
            <a:r>
              <a:rPr lang="en-US" altLang="zh-CN" sz="2800" b="1">
                <a:solidFill>
                  <a:schemeClr val="tx1"/>
                </a:solidFill>
              </a:rPr>
              <a:t>: “</a:t>
            </a:r>
            <a:r>
              <a:rPr lang="zh-CN" altLang="en-US" sz="2800" b="1">
                <a:solidFill>
                  <a:schemeClr val="tx1"/>
                </a:solidFill>
              </a:rPr>
              <a:t>将一枚硬币抛掷三次”</a:t>
            </a:r>
            <a:r>
              <a:rPr lang="en-US" altLang="zh-CN" sz="2800" b="1">
                <a:solidFill>
                  <a:schemeClr val="tx1"/>
                </a:solidFill>
              </a:rPr>
              <a:t>. </a:t>
            </a:r>
            <a:endParaRPr lang="en-US" altLang="zh-CN" sz="2800" b="1">
              <a:solidFill>
                <a:schemeClr val="tx1"/>
              </a:solidFill>
            </a:endParaRPr>
          </a:p>
        </p:txBody>
      </p:sp>
      <p:sp>
        <p:nvSpPr>
          <p:cNvPr id="144388" name="Rectangle 4"/>
          <p:cNvSpPr>
            <a:spLocks noChangeArrowheads="1"/>
          </p:cNvSpPr>
          <p:nvPr/>
        </p:nvSpPr>
        <p:spPr bwMode="auto">
          <a:xfrm>
            <a:off x="914400" y="2895600"/>
            <a:ext cx="7696200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800" b="1">
                <a:solidFill>
                  <a:schemeClr val="tx1"/>
                </a:solidFill>
              </a:rPr>
              <a:t>若观察正面 </a:t>
            </a:r>
            <a:r>
              <a:rPr lang="en-US" altLang="zh-CN" sz="2800" b="1" i="1">
                <a:solidFill>
                  <a:schemeClr val="tx1"/>
                </a:solidFill>
              </a:rPr>
              <a:t>H</a:t>
            </a:r>
            <a:r>
              <a:rPr lang="zh-CN" altLang="en-US" sz="2800" b="1">
                <a:solidFill>
                  <a:schemeClr val="tx1"/>
                </a:solidFill>
              </a:rPr>
              <a:t>、反面 </a:t>
            </a:r>
            <a:r>
              <a:rPr lang="en-US" altLang="zh-CN" sz="2800" b="1" i="1">
                <a:solidFill>
                  <a:schemeClr val="tx1"/>
                </a:solidFill>
              </a:rPr>
              <a:t>T </a:t>
            </a:r>
            <a:r>
              <a:rPr lang="zh-CN" altLang="en-US" sz="2800" b="1">
                <a:solidFill>
                  <a:schemeClr val="tx1"/>
                </a:solidFill>
              </a:rPr>
              <a:t>出现的情况 </a:t>
            </a:r>
            <a:r>
              <a:rPr lang="en-US" altLang="zh-CN" sz="2800" b="1">
                <a:solidFill>
                  <a:schemeClr val="tx1"/>
                </a:solidFill>
              </a:rPr>
              <a:t>,</a:t>
            </a:r>
            <a:r>
              <a:rPr lang="zh-CN" altLang="en-US" sz="2800" b="1">
                <a:solidFill>
                  <a:schemeClr val="tx1"/>
                </a:solidFill>
              </a:rPr>
              <a:t>则样本空间为</a:t>
            </a:r>
            <a:endParaRPr lang="zh-CN" altLang="en-US" sz="2800" b="1">
              <a:solidFill>
                <a:schemeClr val="tx1"/>
              </a:solidFill>
            </a:endParaRPr>
          </a:p>
        </p:txBody>
      </p:sp>
      <p:sp>
        <p:nvSpPr>
          <p:cNvPr id="144389" name="Rectangle 5"/>
          <p:cNvSpPr>
            <a:spLocks noChangeArrowheads="1"/>
          </p:cNvSpPr>
          <p:nvPr/>
        </p:nvSpPr>
        <p:spPr bwMode="auto">
          <a:xfrm>
            <a:off x="992088" y="5029200"/>
            <a:ext cx="617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</a:rPr>
              <a:t>若观察出现正面的次数 </a:t>
            </a:r>
            <a:r>
              <a:rPr lang="en-US" altLang="zh-CN" sz="2800" b="1">
                <a:solidFill>
                  <a:schemeClr val="tx1"/>
                </a:solidFill>
              </a:rPr>
              <a:t>, </a:t>
            </a:r>
            <a:r>
              <a:rPr lang="zh-CN" altLang="en-US" sz="2800" b="1">
                <a:solidFill>
                  <a:schemeClr val="tx1"/>
                </a:solidFill>
              </a:rPr>
              <a:t>则样本空间为</a:t>
            </a:r>
            <a:endParaRPr lang="zh-CN" altLang="en-US" sz="2800" b="1">
              <a:solidFill>
                <a:schemeClr val="tx1"/>
              </a:solidFill>
            </a:endParaRPr>
          </a:p>
        </p:txBody>
      </p:sp>
      <p:graphicFrame>
        <p:nvGraphicFramePr>
          <p:cNvPr id="144390" name="Object 6"/>
          <p:cNvGraphicFramePr>
            <a:graphicFrameLocks noChangeAspect="1"/>
          </p:cNvGraphicFramePr>
          <p:nvPr/>
        </p:nvGraphicFramePr>
        <p:xfrm>
          <a:off x="2627630" y="5805170"/>
          <a:ext cx="2332990" cy="493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4" name="Equation" r:id="rId1" imgW="1016000" imgH="203200" progId="Equation.3">
                  <p:embed/>
                </p:oleObj>
              </mc:Choice>
              <mc:Fallback>
                <p:oleObj name="Equation" r:id="rId1" imgW="1016000" imgH="203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630" y="5805170"/>
                        <a:ext cx="2332990" cy="4933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91" name="Object 7"/>
          <p:cNvGraphicFramePr>
            <a:graphicFrameLocks noChangeAspect="1"/>
          </p:cNvGraphicFramePr>
          <p:nvPr/>
        </p:nvGraphicFramePr>
        <p:xfrm>
          <a:off x="2708910" y="3809365"/>
          <a:ext cx="5003165" cy="985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5" name="Equation" r:id="rId3" imgW="2044700" imgH="431800" progId="Equation.3">
                  <p:embed/>
                </p:oleObj>
              </mc:Choice>
              <mc:Fallback>
                <p:oleObj name="Equation" r:id="rId3" imgW="2044700" imgH="431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8910" y="3809365"/>
                        <a:ext cx="5003165" cy="9855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817563" y="1270000"/>
            <a:ext cx="116459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  <a:ea typeface="黑体" panose="02010609060101010101" pitchFamily="49" charset="-122"/>
              </a:rPr>
              <a:t>说明</a:t>
            </a:r>
            <a:r>
              <a:rPr lang="zh-CN" altLang="en-US" sz="2800" b="1">
                <a:solidFill>
                  <a:schemeClr val="tx1"/>
                </a:solidFill>
              </a:rPr>
              <a:t>   </a:t>
            </a:r>
            <a:endParaRPr lang="en-US" altLang="zh-CN" sz="280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15210" y="523240"/>
            <a:ext cx="3048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1D41D5"/>
                </a:solidFill>
              </a:rPr>
              <a:t>随机试验</a:t>
            </a:r>
            <a:r>
              <a:rPr lang="en-US" altLang="zh-CN" sz="2800" b="1">
                <a:solidFill>
                  <a:srgbClr val="1D41D5"/>
                </a:solidFill>
              </a:rPr>
              <a:t> </a:t>
            </a:r>
            <a:endParaRPr lang="en-US" altLang="zh-CN" sz="2800" b="1">
              <a:solidFill>
                <a:srgbClr val="1D41D5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75275" y="514985"/>
            <a:ext cx="3048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1D41D5"/>
                </a:solidFill>
              </a:rPr>
              <a:t>样本空间</a:t>
            </a:r>
            <a:r>
              <a:rPr lang="en-US" altLang="zh-CN" sz="2800" b="1">
                <a:solidFill>
                  <a:srgbClr val="1D41D5"/>
                </a:solidFill>
              </a:rPr>
              <a:t> </a:t>
            </a:r>
            <a:endParaRPr lang="en-US" altLang="zh-CN" sz="2800" b="1">
              <a:solidFill>
                <a:srgbClr val="1D41D5"/>
              </a:solidFill>
            </a:endParaRPr>
          </a:p>
        </p:txBody>
      </p:sp>
      <p:sp>
        <p:nvSpPr>
          <p:cNvPr id="4" name="左右箭头 3"/>
          <p:cNvSpPr/>
          <p:nvPr/>
        </p:nvSpPr>
        <p:spPr>
          <a:xfrm>
            <a:off x="4041140" y="707390"/>
            <a:ext cx="1250315" cy="172085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091940" y="34607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一一对应？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4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4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4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4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6" grpId="0" bldLvl="0" animBg="1" autoUpdateAnimBg="0"/>
      <p:bldP spid="144387" grpId="0" bldLvl="0" animBg="1" autoUpdateAnimBg="0"/>
      <p:bldP spid="144388" grpId="0" bldLvl="0" animBg="1" autoUpdateAnimBg="0"/>
      <p:bldP spid="144389" grpId="0" bldLvl="0" animBg="1" autoUpdateAnimBg="0"/>
      <p:bldP spid="2" grpId="0"/>
      <p:bldP spid="3" grpId="0"/>
      <p:bldP spid="4" grpId="0" animBg="1"/>
      <p:bldP spid="5" grpId="0"/>
      <p:bldP spid="215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757238" y="549275"/>
            <a:ext cx="7777480" cy="1835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en-US" altLang="zh-CN" sz="2800" b="1">
                <a:solidFill>
                  <a:schemeClr val="tx1"/>
                </a:solidFill>
              </a:rPr>
              <a:t>2. </a:t>
            </a:r>
            <a:r>
              <a:rPr lang="zh-CN" altLang="en-US" sz="2800" b="1">
                <a:solidFill>
                  <a:schemeClr val="tx1"/>
                </a:solidFill>
              </a:rPr>
              <a:t>建立样本空间</a:t>
            </a:r>
            <a:r>
              <a:rPr lang="en-US" altLang="zh-CN" sz="2800" b="1">
                <a:solidFill>
                  <a:schemeClr val="tx1"/>
                </a:solidFill>
              </a:rPr>
              <a:t>,</a:t>
            </a:r>
            <a:r>
              <a:rPr lang="zh-CN" altLang="en-US" sz="2800" b="1">
                <a:solidFill>
                  <a:schemeClr val="tx1"/>
                </a:solidFill>
              </a:rPr>
              <a:t>事实上就是建立随机现象的数学</a:t>
            </a:r>
            <a:endParaRPr lang="en-US" altLang="zh-CN" sz="2800" b="1">
              <a:solidFill>
                <a:schemeClr val="tx1"/>
              </a:solidFill>
            </a:endParaRPr>
          </a:p>
          <a:p>
            <a:pPr eaLnBrk="1" hangingPunct="1">
              <a:lnSpc>
                <a:spcPct val="135000"/>
              </a:lnSpc>
            </a:pPr>
            <a:r>
              <a:rPr lang="zh-CN" altLang="en-US" sz="2800" b="1">
                <a:solidFill>
                  <a:schemeClr val="tx1"/>
                </a:solidFill>
              </a:rPr>
              <a:t>模型</a:t>
            </a:r>
            <a:r>
              <a:rPr lang="en-US" altLang="zh-CN" sz="2800" b="1">
                <a:solidFill>
                  <a:schemeClr val="tx1"/>
                </a:solidFill>
              </a:rPr>
              <a:t>. </a:t>
            </a:r>
            <a:r>
              <a:rPr lang="zh-CN" altLang="en-US" sz="2800" b="1">
                <a:solidFill>
                  <a:schemeClr val="tx1"/>
                </a:solidFill>
              </a:rPr>
              <a:t>因此 </a:t>
            </a:r>
            <a:r>
              <a:rPr lang="en-US" altLang="zh-CN" sz="2800" b="1">
                <a:solidFill>
                  <a:schemeClr val="tx1"/>
                </a:solidFill>
              </a:rPr>
              <a:t>, </a:t>
            </a:r>
            <a:r>
              <a:rPr lang="zh-CN" altLang="en-US" sz="2800" b="1">
                <a:solidFill>
                  <a:schemeClr val="tx1"/>
                </a:solidFill>
              </a:rPr>
              <a:t>一个样本空间可以概括许多内容大不</a:t>
            </a:r>
            <a:endParaRPr lang="en-US" altLang="zh-CN" sz="2800" b="1">
              <a:solidFill>
                <a:schemeClr val="tx1"/>
              </a:solidFill>
            </a:endParaRPr>
          </a:p>
          <a:p>
            <a:pPr eaLnBrk="1" hangingPunct="1">
              <a:lnSpc>
                <a:spcPct val="135000"/>
              </a:lnSpc>
            </a:pPr>
            <a:r>
              <a:rPr lang="zh-CN" altLang="en-US" sz="2800" b="1">
                <a:solidFill>
                  <a:schemeClr val="tx1"/>
                </a:solidFill>
              </a:rPr>
              <a:t>相同的实际问题</a:t>
            </a:r>
            <a:r>
              <a:rPr lang="en-US" altLang="zh-CN" sz="2800" b="1">
                <a:solidFill>
                  <a:schemeClr val="tx1"/>
                </a:solidFill>
              </a:rPr>
              <a:t>.</a:t>
            </a:r>
            <a:endParaRPr lang="en-US" altLang="zh-CN" sz="2800" b="1">
              <a:solidFill>
                <a:schemeClr val="tx1"/>
              </a:solidFill>
            </a:endParaRPr>
          </a:p>
        </p:txBody>
      </p:sp>
      <p:sp>
        <p:nvSpPr>
          <p:cNvPr id="145411" name="Text Box 3"/>
          <p:cNvSpPr txBox="1">
            <a:spLocks noChangeArrowheads="1"/>
          </p:cNvSpPr>
          <p:nvPr/>
        </p:nvSpPr>
        <p:spPr bwMode="auto">
          <a:xfrm>
            <a:off x="914400" y="2476500"/>
            <a:ext cx="670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1"/>
                </a:solidFill>
              </a:rPr>
              <a:t>例如     只包含两个样本点的样本空间</a:t>
            </a:r>
            <a:endParaRPr lang="zh-CN" altLang="en-US" sz="2800" b="1">
              <a:solidFill>
                <a:schemeClr val="tx1"/>
              </a:solidFill>
            </a:endParaRPr>
          </a:p>
        </p:txBody>
      </p:sp>
      <p:graphicFrame>
        <p:nvGraphicFramePr>
          <p:cNvPr id="145412" name="Object 4"/>
          <p:cNvGraphicFramePr>
            <a:graphicFrameLocks noChangeAspect="1"/>
          </p:cNvGraphicFramePr>
          <p:nvPr/>
        </p:nvGraphicFramePr>
        <p:xfrm>
          <a:off x="3873500" y="3189605"/>
          <a:ext cx="1282065" cy="407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9" name="Equation" r:id="rId1" imgW="736600" imgH="203200" progId="Equation.3">
                  <p:embed/>
                </p:oleObj>
              </mc:Choice>
              <mc:Fallback>
                <p:oleObj name="Equation" r:id="rId1" imgW="7366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3500" y="3189605"/>
                        <a:ext cx="1282065" cy="4076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55650" y="3716338"/>
            <a:ext cx="7851775" cy="1576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en-US" altLang="zh-CN" sz="2800" b="1">
                <a:solidFill>
                  <a:schemeClr val="tx1"/>
                </a:solidFill>
              </a:rPr>
              <a:t>3.  </a:t>
            </a:r>
            <a:r>
              <a:rPr lang="zh-CN" altLang="en-US" sz="2800" b="1">
                <a:solidFill>
                  <a:schemeClr val="tx1"/>
                </a:solidFill>
              </a:rPr>
              <a:t>在一个样本空间中，如果只有有限个样本点，则称为</a:t>
            </a:r>
            <a:r>
              <a:rPr lang="zh-CN" altLang="en-US" sz="2800" b="1">
                <a:solidFill>
                  <a:srgbClr val="1D41D5"/>
                </a:solidFill>
              </a:rPr>
              <a:t>有限样本空间</a:t>
            </a:r>
            <a:r>
              <a:rPr lang="zh-CN" altLang="en-US" sz="2800" b="1">
                <a:solidFill>
                  <a:schemeClr val="tx1"/>
                </a:solidFill>
              </a:rPr>
              <a:t>；如果有无限个样本点，则称为</a:t>
            </a:r>
            <a:r>
              <a:rPr lang="zh-CN" altLang="en-US" sz="2800" b="1">
                <a:solidFill>
                  <a:srgbClr val="1D41D5"/>
                </a:solidFill>
              </a:rPr>
              <a:t>无限样本空间</a:t>
            </a:r>
            <a:r>
              <a:rPr lang="zh-CN" altLang="en-US" sz="2800" b="1">
                <a:solidFill>
                  <a:schemeClr val="tx1"/>
                </a:solidFill>
              </a:rPr>
              <a:t>。</a:t>
            </a:r>
            <a:endParaRPr lang="zh-CN" altLang="en-US" sz="28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bldLvl="0" animBg="1" autoUpdateAnimBg="0"/>
      <p:bldP spid="5" grpId="0" bldLvl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2209800" y="2495550"/>
            <a:ext cx="419100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一、 随机试验</a:t>
            </a:r>
            <a:r>
              <a:rPr lang="zh-CN" altLang="en-US" sz="3200" b="1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32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endParaRPr lang="zh-CN" altLang="en-US" sz="3200" b="1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23" name="Rectangle 5"/>
          <p:cNvSpPr>
            <a:spLocks noChangeArrowheads="1"/>
          </p:cNvSpPr>
          <p:nvPr/>
        </p:nvSpPr>
        <p:spPr bwMode="auto">
          <a:xfrm>
            <a:off x="2209800" y="3213100"/>
            <a:ext cx="5170488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二</a:t>
            </a:r>
            <a:r>
              <a:rPr lang="zh-CN" altLang="en-US" sz="3200" b="1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、 </a:t>
            </a:r>
            <a:r>
              <a:rPr kumimoji="0"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随机事件及其运算</a:t>
            </a:r>
            <a:endParaRPr lang="zh-CN" altLang="en-US" sz="3200" b="1">
              <a:solidFill>
                <a:srgbClr val="C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124" name="Rectangle 6"/>
          <p:cNvSpPr>
            <a:spLocks noGrp="1" noChangeArrowheads="1"/>
          </p:cNvSpPr>
          <p:nvPr/>
        </p:nvSpPr>
        <p:spPr>
          <a:xfrm>
            <a:off x="87313" y="1356360"/>
            <a:ext cx="8229600" cy="7067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kumimoji="0" lang="zh-CN" altLang="en-US" sz="3200" dirty="0">
                <a:solidFill>
                  <a:srgbClr val="4A9337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第一节</a:t>
            </a:r>
            <a:r>
              <a:rPr lang="zh-CN" altLang="en-US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kumimoji="0" lang="zh-CN" altLang="en-US" sz="3200" dirty="0">
                <a:solidFill>
                  <a:srgbClr val="4A9337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随机试验与随机事件</a:t>
            </a:r>
            <a:endParaRPr lang="zh-CN" altLang="en-US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6434" name="Rectangle 2"/>
          <p:cNvSpPr>
            <a:spLocks noChangeArrowheads="1"/>
          </p:cNvSpPr>
          <p:nvPr/>
        </p:nvSpPr>
        <p:spPr bwMode="auto">
          <a:xfrm>
            <a:off x="615950" y="2496185"/>
            <a:ext cx="7240270" cy="629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  <a:spcBef>
                <a:spcPct val="15000"/>
              </a:spcBef>
            </a:pPr>
            <a:r>
              <a:rPr lang="zh-CN" altLang="en-US" sz="2800" b="1">
                <a:solidFill>
                  <a:srgbClr val="1D41D5"/>
                </a:solidFill>
                <a:ea typeface="黑体" panose="02010609060101010101" pitchFamily="49" charset="-122"/>
              </a:rPr>
              <a:t>随机事件</a:t>
            </a:r>
            <a:r>
              <a:rPr lang="zh-CN" altLang="en-US" sz="2800" b="1">
                <a:solidFill>
                  <a:schemeClr val="tx1"/>
                </a:solidFill>
              </a:rPr>
              <a:t>    </a:t>
            </a:r>
            <a:r>
              <a:rPr lang="zh-CN" sz="2800" b="1">
                <a:solidFill>
                  <a:schemeClr val="tx1"/>
                </a:solidFill>
              </a:rPr>
              <a:t>试验的每一个可能结果</a:t>
            </a:r>
            <a:r>
              <a:rPr lang="en-US" altLang="zh-CN" sz="2800" b="1">
                <a:solidFill>
                  <a:schemeClr val="tx1"/>
                </a:solidFill>
              </a:rPr>
              <a:t>. </a:t>
            </a:r>
            <a:r>
              <a:rPr lang="zh-CN" altLang="en-US" sz="2800" b="1">
                <a:sym typeface="+mn-ea"/>
              </a:rPr>
              <a:t>简称</a:t>
            </a:r>
            <a:r>
              <a:rPr lang="zh-CN" altLang="en-US" sz="2800" b="1">
                <a:solidFill>
                  <a:srgbClr val="1D41D5"/>
                </a:solidFill>
                <a:sym typeface="+mn-ea"/>
              </a:rPr>
              <a:t>事件</a:t>
            </a:r>
            <a:r>
              <a:rPr lang="en-US" altLang="zh-CN" sz="2800" b="1">
                <a:sym typeface="+mn-ea"/>
              </a:rPr>
              <a:t>.</a:t>
            </a:r>
            <a:endParaRPr lang="zh-CN" sz="2800" b="1">
              <a:solidFill>
                <a:schemeClr val="tx1"/>
              </a:solidFill>
            </a:endParaRPr>
          </a:p>
        </p:txBody>
      </p:sp>
      <p:sp>
        <p:nvSpPr>
          <p:cNvPr id="146435" name="Rectangle 3"/>
          <p:cNvSpPr>
            <a:spLocks noChangeArrowheads="1"/>
          </p:cNvSpPr>
          <p:nvPr/>
        </p:nvSpPr>
        <p:spPr bwMode="auto">
          <a:xfrm>
            <a:off x="539750" y="5365115"/>
            <a:ext cx="7829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1"/>
                </a:solidFill>
              </a:rPr>
              <a:t>试验中</a:t>
            </a:r>
            <a:r>
              <a:rPr lang="en-US" altLang="zh-CN" sz="2800" b="1">
                <a:solidFill>
                  <a:schemeClr val="tx1"/>
                </a:solidFill>
              </a:rPr>
              <a:t>,</a:t>
            </a:r>
            <a:r>
              <a:rPr lang="zh-CN" altLang="en-US" sz="2800" b="1">
                <a:solidFill>
                  <a:schemeClr val="tx1"/>
                </a:solidFill>
              </a:rPr>
              <a:t>骰子“出现</a:t>
            </a:r>
            <a:r>
              <a:rPr lang="en-US" altLang="zh-CN" sz="2800" b="1">
                <a:solidFill>
                  <a:schemeClr val="tx1"/>
                </a:solidFill>
              </a:rPr>
              <a:t>1</a:t>
            </a:r>
            <a:r>
              <a:rPr lang="zh-CN" altLang="en-US" sz="2800" b="1">
                <a:solidFill>
                  <a:schemeClr val="tx1"/>
                </a:solidFill>
              </a:rPr>
              <a:t>点”</a:t>
            </a:r>
            <a:r>
              <a:rPr lang="en-US" altLang="zh-CN" sz="2800" b="1">
                <a:solidFill>
                  <a:schemeClr val="tx1"/>
                </a:solidFill>
              </a:rPr>
              <a:t>, “</a:t>
            </a:r>
            <a:r>
              <a:rPr lang="zh-CN" altLang="en-US" sz="2800" b="1">
                <a:solidFill>
                  <a:schemeClr val="tx1"/>
                </a:solidFill>
              </a:rPr>
              <a:t>出现</a:t>
            </a:r>
            <a:r>
              <a:rPr lang="en-US" altLang="zh-CN" sz="2800" b="1">
                <a:solidFill>
                  <a:schemeClr val="tx1"/>
                </a:solidFill>
              </a:rPr>
              <a:t>2</a:t>
            </a:r>
            <a:r>
              <a:rPr lang="zh-CN" altLang="en-US" sz="2800" b="1">
                <a:solidFill>
                  <a:schemeClr val="tx1"/>
                </a:solidFill>
              </a:rPr>
              <a:t>点”</a:t>
            </a:r>
            <a:r>
              <a:rPr lang="en-US" altLang="zh-CN" sz="2800" b="1">
                <a:solidFill>
                  <a:schemeClr val="tx1"/>
                </a:solidFill>
              </a:rPr>
              <a:t>, … ,“</a:t>
            </a:r>
            <a:r>
              <a:rPr lang="zh-CN" altLang="en-US" sz="2800" b="1">
                <a:solidFill>
                  <a:schemeClr val="tx1"/>
                </a:solidFill>
              </a:rPr>
              <a:t>出现</a:t>
            </a:r>
            <a:r>
              <a:rPr lang="en-US" altLang="zh-CN" sz="2800" b="1">
                <a:solidFill>
                  <a:schemeClr val="tx1"/>
                </a:solidFill>
              </a:rPr>
              <a:t>6</a:t>
            </a:r>
            <a:r>
              <a:rPr lang="zh-CN" altLang="en-US" sz="2800" b="1">
                <a:solidFill>
                  <a:schemeClr val="tx1"/>
                </a:solidFill>
              </a:rPr>
              <a:t>点”</a:t>
            </a:r>
            <a:r>
              <a:rPr lang="en-US" altLang="zh-CN" sz="2800" b="1">
                <a:solidFill>
                  <a:schemeClr val="tx1"/>
                </a:solidFill>
              </a:rPr>
              <a:t>,</a:t>
            </a:r>
            <a:endParaRPr lang="en-US" altLang="zh-CN" sz="2800" b="1">
              <a:solidFill>
                <a:schemeClr val="tx1"/>
              </a:solidFill>
            </a:endParaRPr>
          </a:p>
        </p:txBody>
      </p:sp>
      <p:sp>
        <p:nvSpPr>
          <p:cNvPr id="146436" name="Text Box 4"/>
          <p:cNvSpPr txBox="1">
            <a:spLocks noChangeArrowheads="1"/>
          </p:cNvSpPr>
          <p:nvPr/>
        </p:nvSpPr>
        <p:spPr bwMode="auto">
          <a:xfrm>
            <a:off x="539750" y="6127115"/>
            <a:ext cx="7562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1"/>
                </a:solidFill>
              </a:rPr>
              <a:t>“</a:t>
            </a:r>
            <a:r>
              <a:rPr lang="zh-CN" altLang="en-US" sz="2800" b="1">
                <a:solidFill>
                  <a:schemeClr val="tx1"/>
                </a:solidFill>
              </a:rPr>
              <a:t>点数不大于</a:t>
            </a:r>
            <a:r>
              <a:rPr lang="en-US" altLang="zh-CN" sz="2800" b="1">
                <a:solidFill>
                  <a:schemeClr val="tx1"/>
                </a:solidFill>
              </a:rPr>
              <a:t>4”,  “</a:t>
            </a:r>
            <a:r>
              <a:rPr lang="zh-CN" altLang="en-US" sz="2800" b="1">
                <a:solidFill>
                  <a:schemeClr val="tx1"/>
                </a:solidFill>
              </a:rPr>
              <a:t>点数为偶数” 等都为随机事件</a:t>
            </a:r>
            <a:r>
              <a:rPr lang="en-US" altLang="zh-CN" sz="2800" b="1">
                <a:solidFill>
                  <a:schemeClr val="tx1"/>
                </a:solidFill>
              </a:rPr>
              <a:t>.</a:t>
            </a:r>
            <a:endParaRPr lang="en-US" altLang="zh-CN" sz="2800" b="1">
              <a:solidFill>
                <a:schemeClr val="tx1"/>
              </a:solidFill>
            </a:endParaRPr>
          </a:p>
        </p:txBody>
      </p:sp>
      <p:grpSp>
        <p:nvGrpSpPr>
          <p:cNvPr id="146437" name="Group 5"/>
          <p:cNvGrpSpPr/>
          <p:nvPr/>
        </p:nvGrpSpPr>
        <p:grpSpPr bwMode="auto">
          <a:xfrm>
            <a:off x="467995" y="4526915"/>
            <a:ext cx="6064250" cy="519113"/>
            <a:chOff x="576" y="1680"/>
            <a:chExt cx="3820" cy="327"/>
          </a:xfrm>
        </p:grpSpPr>
        <p:sp>
          <p:nvSpPr>
            <p:cNvPr id="23561" name="Text Box 6"/>
            <p:cNvSpPr txBox="1">
              <a:spLocks noChangeArrowheads="1"/>
            </p:cNvSpPr>
            <p:nvPr/>
          </p:nvSpPr>
          <p:spPr bwMode="auto">
            <a:xfrm>
              <a:off x="576" y="1680"/>
              <a:ext cx="7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chemeClr val="tx1"/>
                  </a:solidFill>
                  <a:ea typeface="黑体" panose="02010609060101010101" pitchFamily="49" charset="-122"/>
                </a:rPr>
                <a:t> </a:t>
              </a:r>
              <a:r>
                <a:rPr lang="zh-CN" altLang="en-US" sz="2800" b="1">
                  <a:solidFill>
                    <a:srgbClr val="1D41D5"/>
                  </a:solidFill>
                  <a:ea typeface="黑体" panose="02010609060101010101" pitchFamily="49" charset="-122"/>
                </a:rPr>
                <a:t>实例</a:t>
              </a:r>
              <a:r>
                <a:rPr lang="zh-CN" altLang="en-US" sz="2800" b="1">
                  <a:solidFill>
                    <a:srgbClr val="1D41D5"/>
                  </a:solidFill>
                </a:rPr>
                <a:t> </a:t>
              </a:r>
              <a:r>
                <a:rPr lang="zh-CN" altLang="en-US" sz="2800" b="1">
                  <a:solidFill>
                    <a:schemeClr val="tx1"/>
                  </a:solidFill>
                </a:rPr>
                <a:t>  </a:t>
              </a:r>
              <a:endParaRPr lang="zh-CN" altLang="en-US" sz="2800" b="1">
                <a:solidFill>
                  <a:schemeClr val="tx1"/>
                </a:solidFill>
              </a:endParaRPr>
            </a:p>
          </p:txBody>
        </p:sp>
        <p:sp>
          <p:nvSpPr>
            <p:cNvPr id="23562" name="Rectangle 7"/>
            <p:cNvSpPr>
              <a:spLocks noChangeArrowheads="1"/>
            </p:cNvSpPr>
            <p:nvPr/>
          </p:nvSpPr>
          <p:spPr bwMode="auto">
            <a:xfrm>
              <a:off x="1200" y="1680"/>
              <a:ext cx="31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chemeClr val="tx1"/>
                  </a:solidFill>
                </a:rPr>
                <a:t>抛掷一枚骰子</a:t>
              </a:r>
              <a:r>
                <a:rPr lang="en-US" altLang="zh-CN" sz="2800" b="1">
                  <a:solidFill>
                    <a:schemeClr val="tx1"/>
                  </a:solidFill>
                </a:rPr>
                <a:t>, </a:t>
              </a:r>
              <a:r>
                <a:rPr lang="zh-CN" altLang="en-US" sz="2800" b="1">
                  <a:solidFill>
                    <a:schemeClr val="tx1"/>
                  </a:solidFill>
                </a:rPr>
                <a:t>观察出现的点数</a:t>
              </a:r>
              <a:r>
                <a:rPr lang="en-US" altLang="zh-CN" sz="2800" b="1">
                  <a:solidFill>
                    <a:schemeClr val="tx1"/>
                  </a:solidFill>
                </a:rPr>
                <a:t>.</a:t>
              </a:r>
              <a:endParaRPr lang="en-US" altLang="zh-CN" sz="2800" b="1">
                <a:solidFill>
                  <a:schemeClr val="tx1"/>
                </a:solidFill>
              </a:endParaRPr>
            </a:p>
          </p:txBody>
        </p:sp>
      </p:grpSp>
      <p:sp>
        <p:nvSpPr>
          <p:cNvPr id="146441" name="Rectangle 9"/>
          <p:cNvSpPr>
            <a:spLocks noChangeArrowheads="1"/>
          </p:cNvSpPr>
          <p:nvPr/>
        </p:nvSpPr>
        <p:spPr bwMode="auto">
          <a:xfrm>
            <a:off x="615950" y="1853248"/>
            <a:ext cx="347821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1D41D5"/>
                </a:solidFill>
                <a:ea typeface="黑体" panose="02010609060101010101" pitchFamily="49" charset="-122"/>
              </a:rPr>
              <a:t>1. </a:t>
            </a:r>
            <a:r>
              <a:rPr lang="zh-CN" altLang="en-US" sz="3200" b="1">
                <a:solidFill>
                  <a:srgbClr val="1D41D5"/>
                </a:solidFill>
                <a:ea typeface="黑体" panose="02010609060101010101" pitchFamily="49" charset="-122"/>
              </a:rPr>
              <a:t>随机事件的概念</a:t>
            </a:r>
            <a:endParaRPr lang="zh-CN" altLang="en-US" sz="3200" b="1">
              <a:solidFill>
                <a:srgbClr val="1D41D5"/>
              </a:solidFill>
              <a:ea typeface="黑体" panose="02010609060101010101" pitchFamily="49" charset="-122"/>
            </a:endParaRPr>
          </a:p>
        </p:txBody>
      </p:sp>
      <p:sp>
        <p:nvSpPr>
          <p:cNvPr id="23559" name="Rectangle 10"/>
          <p:cNvSpPr>
            <a:spLocks noGrp="1" noChangeArrowheads="1"/>
          </p:cNvSpPr>
          <p:nvPr/>
        </p:nvSpPr>
        <p:spPr>
          <a:xfrm>
            <a:off x="836613" y="444818"/>
            <a:ext cx="7345362" cy="64516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3600">
                <a:solidFill>
                  <a:srgbClr val="00B050"/>
                </a:solidFill>
                <a:latin typeface="黑体" panose="02010609060101010101" pitchFamily="49" charset="-122"/>
              </a:rPr>
              <a:t>二、随机事件及其运算</a:t>
            </a:r>
            <a:endParaRPr lang="zh-CN" altLang="en-US" sz="3600">
              <a:solidFill>
                <a:srgbClr val="00B050"/>
              </a:solidFill>
              <a:latin typeface="黑体" panose="02010609060101010101" pitchFamily="49" charset="-122"/>
            </a:endParaRPr>
          </a:p>
        </p:txBody>
      </p:sp>
      <p:sp>
        <p:nvSpPr>
          <p:cNvPr id="11" name="Rectangle 10"/>
          <p:cNvSpPr txBox="1">
            <a:spLocks noChangeArrowheads="1"/>
          </p:cNvSpPr>
          <p:nvPr/>
        </p:nvSpPr>
        <p:spPr bwMode="auto">
          <a:xfrm>
            <a:off x="468313" y="1166972"/>
            <a:ext cx="7345362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sz="3200" kern="0" dirty="0">
                <a:solidFill>
                  <a:srgbClr val="1D41D5"/>
                </a:solidFill>
                <a:latin typeface="黑体" panose="02010609060101010101" pitchFamily="49" charset="-122"/>
              </a:rPr>
              <a:t>（一）随机事件</a:t>
            </a:r>
            <a:endParaRPr lang="zh-CN" altLang="en-US" sz="3200" kern="0" dirty="0">
              <a:solidFill>
                <a:srgbClr val="1D41D5"/>
              </a:solidFill>
              <a:latin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98170" y="3171825"/>
            <a:ext cx="780732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eaLnBrk="1" hangingPunct="1">
              <a:lnSpc>
                <a:spcPct val="125000"/>
              </a:lnSpc>
              <a:spcBef>
                <a:spcPct val="15000"/>
              </a:spcBef>
            </a:pPr>
            <a:r>
              <a:rPr lang="zh-CN" altLang="en-US" sz="2800" b="1">
                <a:sym typeface="+mn-ea"/>
              </a:rPr>
              <a:t>随机</a:t>
            </a:r>
            <a:r>
              <a:rPr lang="zh-CN" sz="2800" b="1">
                <a:sym typeface="+mn-ea"/>
              </a:rPr>
              <a:t>事件也就是</a:t>
            </a:r>
            <a:r>
              <a:rPr lang="zh-CN" altLang="en-US" sz="2800" b="1">
                <a:sym typeface="+mn-ea"/>
              </a:rPr>
              <a:t>样本空间 </a:t>
            </a:r>
            <a:r>
              <a:rPr lang="en-US" altLang="zh-CN" sz="2800" b="1" i="1">
                <a:latin typeface="Symbol Tiger" panose="05050102010706020507" pitchFamily="18" charset="2"/>
                <a:sym typeface="+mn-ea"/>
              </a:rPr>
              <a:t>W</a:t>
            </a:r>
            <a:r>
              <a:rPr lang="en-US" altLang="zh-CN" sz="2800" b="1" i="1">
                <a:sym typeface="+mn-ea"/>
              </a:rPr>
              <a:t> </a:t>
            </a:r>
            <a:r>
              <a:rPr lang="zh-CN" altLang="en-US" sz="2800" b="1">
                <a:sym typeface="+mn-ea"/>
              </a:rPr>
              <a:t>的子集，即若干样本点构成的集合。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6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6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6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6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6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4" grpId="0" bldLvl="0" animBg="1" autoUpdateAnimBg="0"/>
      <p:bldP spid="146435" grpId="0" bldLvl="0" animBg="1" autoUpdateAnimBg="0"/>
      <p:bldP spid="146436" grpId="0" bldLvl="0" animBg="1" autoUpdateAnimBg="0"/>
      <p:bldP spid="146441" grpId="0" bldLvl="0" animBg="1" autoUpdateAnimBg="0"/>
      <p:bldP spid="11" grpId="0" bldLvl="0" animBg="1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7463" name="Rectangle 7"/>
          <p:cNvSpPr>
            <a:spLocks noChangeArrowheads="1"/>
          </p:cNvSpPr>
          <p:nvPr/>
        </p:nvSpPr>
        <p:spPr bwMode="auto">
          <a:xfrm>
            <a:off x="770890" y="1366838"/>
            <a:ext cx="7296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1"/>
                </a:solidFill>
                <a:ea typeface="黑体" panose="02010609060101010101" pitchFamily="49" charset="-122"/>
              </a:rPr>
              <a:t>实例</a:t>
            </a:r>
            <a:r>
              <a:rPr lang="zh-CN" altLang="en-US" sz="2800" b="1">
                <a:solidFill>
                  <a:schemeClr val="tx1"/>
                </a:solidFill>
              </a:rPr>
              <a:t>    “出现</a:t>
            </a:r>
            <a:r>
              <a:rPr lang="en-US" altLang="zh-CN" sz="2800" b="1">
                <a:solidFill>
                  <a:schemeClr val="tx1"/>
                </a:solidFill>
              </a:rPr>
              <a:t>1</a:t>
            </a:r>
            <a:r>
              <a:rPr lang="zh-CN" altLang="en-US" sz="2800" b="1">
                <a:solidFill>
                  <a:schemeClr val="tx1"/>
                </a:solidFill>
              </a:rPr>
              <a:t>点”</a:t>
            </a:r>
            <a:r>
              <a:rPr lang="en-US" altLang="zh-CN" sz="2800" b="1">
                <a:solidFill>
                  <a:schemeClr val="tx1"/>
                </a:solidFill>
              </a:rPr>
              <a:t>,  “</a:t>
            </a:r>
            <a:r>
              <a:rPr lang="zh-CN" altLang="en-US" sz="2800" b="1">
                <a:solidFill>
                  <a:schemeClr val="tx1"/>
                </a:solidFill>
              </a:rPr>
              <a:t>出现</a:t>
            </a:r>
            <a:r>
              <a:rPr lang="en-US" altLang="zh-CN" sz="2800" b="1">
                <a:solidFill>
                  <a:schemeClr val="tx1"/>
                </a:solidFill>
              </a:rPr>
              <a:t>2</a:t>
            </a:r>
            <a:r>
              <a:rPr lang="zh-CN" altLang="en-US" sz="2800" b="1">
                <a:solidFill>
                  <a:schemeClr val="tx1"/>
                </a:solidFill>
              </a:rPr>
              <a:t>点”</a:t>
            </a:r>
            <a:r>
              <a:rPr lang="en-US" altLang="zh-CN" sz="2800" b="1">
                <a:solidFill>
                  <a:schemeClr val="tx1"/>
                </a:solidFill>
              </a:rPr>
              <a:t>,  … , “</a:t>
            </a:r>
            <a:r>
              <a:rPr lang="zh-CN" altLang="en-US" sz="2800" b="1">
                <a:solidFill>
                  <a:schemeClr val="tx1"/>
                </a:solidFill>
              </a:rPr>
              <a:t>出现</a:t>
            </a:r>
            <a:r>
              <a:rPr lang="en-US" altLang="zh-CN" sz="2800" b="1">
                <a:solidFill>
                  <a:schemeClr val="tx1"/>
                </a:solidFill>
              </a:rPr>
              <a:t>6</a:t>
            </a:r>
            <a:r>
              <a:rPr lang="zh-CN" altLang="en-US" sz="2800" b="1">
                <a:solidFill>
                  <a:schemeClr val="tx1"/>
                </a:solidFill>
              </a:rPr>
              <a:t>点”</a:t>
            </a:r>
            <a:r>
              <a:rPr lang="en-US" altLang="zh-CN" sz="2800" b="1">
                <a:solidFill>
                  <a:schemeClr val="tx1"/>
                </a:solidFill>
              </a:rPr>
              <a:t>.</a:t>
            </a:r>
            <a:endParaRPr lang="en-US" altLang="zh-CN" sz="2800" b="1">
              <a:solidFill>
                <a:schemeClr val="tx1"/>
              </a:solidFill>
            </a:endParaRP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770890" y="620713"/>
            <a:ext cx="6318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1D41D5"/>
                </a:solidFill>
                <a:ea typeface="黑体" panose="02010609060101010101" pitchFamily="49" charset="-122"/>
              </a:rPr>
              <a:t>基本事件</a:t>
            </a:r>
            <a:r>
              <a:rPr lang="zh-CN" altLang="en-US" sz="2800" b="1">
                <a:solidFill>
                  <a:schemeClr val="tx1"/>
                </a:solidFill>
              </a:rPr>
              <a:t>    由一个样本点组成的单点集</a:t>
            </a:r>
            <a:r>
              <a:rPr lang="en-US" altLang="zh-CN" sz="2800" b="1">
                <a:solidFill>
                  <a:schemeClr val="tx1"/>
                </a:solidFill>
              </a:rPr>
              <a:t>.</a:t>
            </a:r>
            <a:endParaRPr lang="en-US" altLang="zh-CN" sz="2800" b="1">
              <a:solidFill>
                <a:schemeClr val="tx1"/>
              </a:solidFill>
            </a:endParaRPr>
          </a:p>
        </p:txBody>
      </p:sp>
      <p:graphicFrame>
        <p:nvGraphicFramePr>
          <p:cNvPr id="145412" name="Object 4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316865" y="4667885"/>
          <a:ext cx="892048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9" name="Equation" r:id="rId2" imgW="4013200" imgH="215900" progId="Equation.3">
                  <p:embed/>
                </p:oleObj>
              </mc:Choice>
              <mc:Fallback>
                <p:oleObj name="Equation" r:id="rId2" imgW="4013200" imgH="215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865" y="4667885"/>
                        <a:ext cx="892048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776605" y="3895725"/>
            <a:ext cx="3048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1D41D5"/>
                </a:solidFill>
                <a:ea typeface="黑体" panose="02010609060101010101" pitchFamily="49" charset="-122"/>
                <a:sym typeface="+mn-ea"/>
              </a:rPr>
              <a:t>事件发生</a:t>
            </a:r>
            <a:endParaRPr lang="zh-CN" altLang="en-US" sz="2800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653098" y="6014720"/>
          <a:ext cx="821499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5" imgW="3695700" imgH="215900" progId="Equation.3">
                  <p:embed/>
                </p:oleObj>
              </mc:Choice>
              <mc:Fallback>
                <p:oleObj name="Equation" r:id="rId5" imgW="3695700" imgH="215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098" y="6014720"/>
                        <a:ext cx="821499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688340" y="5362575"/>
            <a:ext cx="3048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1D41D5"/>
                </a:solidFill>
                <a:ea typeface="黑体" panose="02010609060101010101" pitchFamily="49" charset="-122"/>
                <a:sym typeface="+mn-ea"/>
              </a:rPr>
              <a:t>事件不发生</a:t>
            </a:r>
            <a:endParaRPr lang="zh-CN" altLang="en-US" sz="2800"/>
          </a:p>
        </p:txBody>
      </p:sp>
      <p:sp>
        <p:nvSpPr>
          <p:cNvPr id="9" name="Rectangle 7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54380" y="3144203"/>
            <a:ext cx="732726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1"/>
                </a:solidFill>
                <a:ea typeface="黑体" panose="02010609060101010101" pitchFamily="49" charset="-122"/>
              </a:rPr>
              <a:t>实例</a:t>
            </a:r>
            <a:r>
              <a:rPr lang="zh-CN" altLang="en-US" sz="2800" b="1">
                <a:solidFill>
                  <a:schemeClr val="tx1"/>
                </a:solidFill>
              </a:rPr>
              <a:t>    “出现奇数点”</a:t>
            </a:r>
            <a:r>
              <a:rPr lang="en-US" altLang="zh-CN" sz="2800" b="1">
                <a:solidFill>
                  <a:schemeClr val="tx1"/>
                </a:solidFill>
              </a:rPr>
              <a:t>,  “</a:t>
            </a:r>
            <a:r>
              <a:rPr lang="zh-CN" altLang="en-US" sz="2800" b="1">
                <a:solidFill>
                  <a:schemeClr val="tx1"/>
                </a:solidFill>
              </a:rPr>
              <a:t>出现点数不超过</a:t>
            </a:r>
            <a:r>
              <a:rPr lang="en-US" altLang="zh-CN" sz="2800" b="1">
                <a:solidFill>
                  <a:schemeClr val="tx1"/>
                </a:solidFill>
              </a:rPr>
              <a:t>4</a:t>
            </a:r>
            <a:r>
              <a:rPr lang="zh-CN" altLang="en-US" sz="2800" b="1">
                <a:solidFill>
                  <a:schemeClr val="tx1"/>
                </a:solidFill>
              </a:rPr>
              <a:t>”</a:t>
            </a:r>
            <a:r>
              <a:rPr lang="en-US" altLang="zh-CN" sz="2800" b="1">
                <a:solidFill>
                  <a:schemeClr val="tx1"/>
                </a:solidFill>
              </a:rPr>
              <a:t>.</a:t>
            </a:r>
            <a:endParaRPr lang="en-US" altLang="zh-CN" sz="2800" b="1">
              <a:solidFill>
                <a:schemeClr val="tx1"/>
              </a:solidFill>
            </a:endParaRPr>
          </a:p>
        </p:txBody>
      </p:sp>
      <p:sp>
        <p:nvSpPr>
          <p:cNvPr id="10" name="Rectangle 8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00735" y="2366963"/>
            <a:ext cx="598995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1D41D5"/>
                </a:solidFill>
                <a:ea typeface="黑体" panose="02010609060101010101" pitchFamily="49" charset="-122"/>
              </a:rPr>
              <a:t>复合事件</a:t>
            </a:r>
            <a:r>
              <a:rPr lang="zh-CN" altLang="en-US" sz="2800" b="1">
                <a:solidFill>
                  <a:schemeClr val="tx1"/>
                </a:solidFill>
              </a:rPr>
              <a:t>    由若干样本点组成的点集</a:t>
            </a:r>
            <a:r>
              <a:rPr lang="en-US" altLang="zh-CN" sz="2800" b="1">
                <a:solidFill>
                  <a:schemeClr val="tx1"/>
                </a:solidFill>
              </a:rPr>
              <a:t>.</a:t>
            </a:r>
            <a:endParaRPr lang="en-US" altLang="zh-CN" sz="28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3" grpId="0" bldLvl="0" animBg="1" autoUpdateAnimBg="0"/>
      <p:bldP spid="24584" grpId="0" bldLvl="0" animBg="1"/>
      <p:bldP spid="5" grpId="0"/>
      <p:bldP spid="8" grpId="0"/>
      <p:bldP spid="9" grpId="0" bldLvl="0" animBg="1" autoUpdateAnimBg="0"/>
      <p:bldP spid="10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770890" y="2030095"/>
            <a:ext cx="7651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1"/>
                </a:solidFill>
                <a:ea typeface="黑体" panose="02010609060101010101" pitchFamily="49" charset="-122"/>
              </a:rPr>
              <a:t>实例   </a:t>
            </a:r>
            <a:r>
              <a:rPr lang="zh-CN" altLang="en-US" sz="2800" b="1">
                <a:solidFill>
                  <a:schemeClr val="tx1"/>
                </a:solidFill>
              </a:rPr>
              <a:t>上述试验中 “点数不大于</a:t>
            </a:r>
            <a:r>
              <a:rPr lang="en-US" altLang="zh-CN" sz="2800" b="1">
                <a:solidFill>
                  <a:schemeClr val="tx1"/>
                </a:solidFill>
              </a:rPr>
              <a:t>6” </a:t>
            </a:r>
            <a:r>
              <a:rPr lang="zh-CN" altLang="en-US" sz="2800" b="1">
                <a:solidFill>
                  <a:schemeClr val="tx1"/>
                </a:solidFill>
              </a:rPr>
              <a:t>就是必然事件</a:t>
            </a:r>
            <a:r>
              <a:rPr lang="en-US" altLang="zh-CN" sz="2800" b="1">
                <a:solidFill>
                  <a:schemeClr val="tx1"/>
                </a:solidFill>
              </a:rPr>
              <a:t>.</a:t>
            </a:r>
            <a:endParaRPr lang="en-US" altLang="zh-CN" sz="2800" b="1">
              <a:solidFill>
                <a:schemeClr val="tx1"/>
              </a:solidFill>
            </a:endParaRPr>
          </a:p>
        </p:txBody>
      </p:sp>
      <p:sp>
        <p:nvSpPr>
          <p:cNvPr id="147459" name="Rectangle 3"/>
          <p:cNvSpPr>
            <a:spLocks noChangeArrowheads="1"/>
          </p:cNvSpPr>
          <p:nvPr/>
        </p:nvSpPr>
        <p:spPr bwMode="auto">
          <a:xfrm>
            <a:off x="770890" y="1344295"/>
            <a:ext cx="6584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1D41D5"/>
                </a:solidFill>
                <a:ea typeface="黑体" panose="02010609060101010101" pitchFamily="49" charset="-122"/>
              </a:rPr>
              <a:t>必然事件</a:t>
            </a:r>
            <a:r>
              <a:rPr lang="zh-CN" altLang="en-US" sz="2800" b="1">
                <a:solidFill>
                  <a:schemeClr val="tx1"/>
                </a:solidFill>
              </a:rPr>
              <a:t>   随机试验中必然会出现的结果</a:t>
            </a:r>
            <a:r>
              <a:rPr lang="en-US" altLang="zh-CN" sz="2800" b="1">
                <a:solidFill>
                  <a:schemeClr val="tx1"/>
                </a:solidFill>
              </a:rPr>
              <a:t>.</a:t>
            </a:r>
            <a:endParaRPr lang="en-US" altLang="zh-CN" sz="2800" b="1">
              <a:solidFill>
                <a:schemeClr val="tx1"/>
              </a:solidFill>
            </a:endParaRPr>
          </a:p>
        </p:txBody>
      </p:sp>
      <p:sp>
        <p:nvSpPr>
          <p:cNvPr id="147460" name="Rectangle 4"/>
          <p:cNvSpPr>
            <a:spLocks noChangeArrowheads="1"/>
          </p:cNvSpPr>
          <p:nvPr/>
        </p:nvSpPr>
        <p:spPr bwMode="auto">
          <a:xfrm>
            <a:off x="699135" y="3074670"/>
            <a:ext cx="7029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1D41D5"/>
                </a:solidFill>
                <a:ea typeface="黑体" panose="02010609060101010101" pitchFamily="49" charset="-122"/>
              </a:rPr>
              <a:t>不可能事件</a:t>
            </a:r>
            <a:r>
              <a:rPr lang="zh-CN" altLang="en-US" sz="2800" b="1">
                <a:solidFill>
                  <a:srgbClr val="FFFF00"/>
                </a:solidFill>
              </a:rPr>
              <a:t> </a:t>
            </a:r>
            <a:r>
              <a:rPr lang="zh-CN" altLang="en-US" sz="2800" b="1">
                <a:solidFill>
                  <a:schemeClr val="tx1"/>
                </a:solidFill>
              </a:rPr>
              <a:t>  随机试验中不可能出现的结果</a:t>
            </a:r>
            <a:r>
              <a:rPr lang="en-US" altLang="zh-CN" sz="2800" b="1">
                <a:solidFill>
                  <a:schemeClr val="tx1"/>
                </a:solidFill>
              </a:rPr>
              <a:t>. </a:t>
            </a:r>
            <a:endParaRPr lang="en-US" altLang="zh-CN" sz="2800" b="1">
              <a:solidFill>
                <a:schemeClr val="tx1"/>
              </a:solidFill>
            </a:endParaRPr>
          </a:p>
        </p:txBody>
      </p:sp>
      <p:sp>
        <p:nvSpPr>
          <p:cNvPr id="147461" name="Rectangle 5"/>
          <p:cNvSpPr>
            <a:spLocks noChangeArrowheads="1"/>
          </p:cNvSpPr>
          <p:nvPr/>
        </p:nvSpPr>
        <p:spPr bwMode="auto">
          <a:xfrm>
            <a:off x="770890" y="3684270"/>
            <a:ext cx="7651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  <a:ea typeface="黑体" panose="02010609060101010101" pitchFamily="49" charset="-122"/>
              </a:rPr>
              <a:t>实例  </a:t>
            </a:r>
            <a:r>
              <a:rPr lang="zh-CN" altLang="en-US" sz="2800" b="1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zh-CN" altLang="en-US" sz="2800" b="1">
                <a:solidFill>
                  <a:schemeClr val="tx1"/>
                </a:solidFill>
              </a:rPr>
              <a:t>上述试验中 “点数大于</a:t>
            </a:r>
            <a:r>
              <a:rPr lang="en-US" altLang="zh-CN" sz="2800" b="1">
                <a:solidFill>
                  <a:schemeClr val="tx1"/>
                </a:solidFill>
              </a:rPr>
              <a:t>6” </a:t>
            </a:r>
            <a:r>
              <a:rPr lang="zh-CN" altLang="en-US" sz="2800" b="1">
                <a:solidFill>
                  <a:schemeClr val="tx1"/>
                </a:solidFill>
              </a:rPr>
              <a:t>就是不可能事件</a:t>
            </a:r>
            <a:r>
              <a:rPr lang="en-US" altLang="zh-CN" sz="2800" b="1">
                <a:solidFill>
                  <a:schemeClr val="tx1"/>
                </a:solidFill>
              </a:rPr>
              <a:t>.</a:t>
            </a:r>
            <a:endParaRPr lang="en-US" altLang="zh-CN" sz="2800" b="1">
              <a:solidFill>
                <a:schemeClr val="tx1"/>
              </a:solidFill>
            </a:endParaRPr>
          </a:p>
        </p:txBody>
      </p:sp>
      <p:sp>
        <p:nvSpPr>
          <p:cNvPr id="147462" name="Rectangle 6"/>
          <p:cNvSpPr>
            <a:spLocks noChangeArrowheads="1"/>
          </p:cNvSpPr>
          <p:nvPr/>
        </p:nvSpPr>
        <p:spPr bwMode="auto">
          <a:xfrm>
            <a:off x="990600" y="4791075"/>
            <a:ext cx="7543800" cy="1235075"/>
          </a:xfrm>
          <a:prstGeom prst="rect">
            <a:avLst/>
          </a:prstGeom>
          <a:noFill/>
          <a:ln w="76200" cap="sq" cmpd="tri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800" b="1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800" b="1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必然事件的对立面是不可能事件</a:t>
            </a:r>
            <a:r>
              <a:rPr lang="en-US" altLang="zh-CN" sz="2800" b="1">
                <a:solidFill>
                  <a:srgbClr val="FFC000"/>
                </a:solidFill>
                <a:ea typeface="黑体" panose="02010609060101010101" pitchFamily="49" charset="-122"/>
              </a:rPr>
              <a:t>,</a:t>
            </a:r>
            <a:r>
              <a:rPr lang="zh-CN" altLang="en-US" sz="2800" b="1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不可能事件的对立面是必然事件</a:t>
            </a:r>
            <a:r>
              <a:rPr lang="en-US" altLang="zh-CN" sz="2800" b="1">
                <a:solidFill>
                  <a:srgbClr val="FFC000"/>
                </a:solidFill>
                <a:ea typeface="黑体" panose="02010609060101010101" pitchFamily="49" charset="-122"/>
              </a:rPr>
              <a:t>,</a:t>
            </a:r>
            <a:r>
              <a:rPr lang="zh-CN" altLang="en-US" sz="2800" b="1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它们互称为</a:t>
            </a:r>
            <a:r>
              <a:rPr lang="zh-CN" altLang="en-US" sz="2800" b="1">
                <a:solidFill>
                  <a:srgbClr val="FFC000"/>
                </a:solidFill>
                <a:ea typeface="黑体" panose="02010609060101010101" pitchFamily="49" charset="-122"/>
              </a:rPr>
              <a:t>对立事件</a:t>
            </a:r>
            <a:r>
              <a:rPr lang="en-US" altLang="zh-CN" sz="2800" b="1">
                <a:solidFill>
                  <a:srgbClr val="FFC000"/>
                </a:solidFill>
                <a:ea typeface="黑体" panose="02010609060101010101" pitchFamily="49" charset="-122"/>
              </a:rPr>
              <a:t>.</a:t>
            </a:r>
            <a:endParaRPr lang="en-US" altLang="zh-CN" sz="2800" b="1">
              <a:solidFill>
                <a:srgbClr val="FFC000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24750" y="1370965"/>
          <a:ext cx="149987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685800" imgH="203200" progId="Equation.KSEE3">
                  <p:embed/>
                </p:oleObj>
              </mc:Choice>
              <mc:Fallback>
                <p:oleObj name="" r:id="rId1" imgW="6858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24750" y="1370965"/>
                        <a:ext cx="149987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20000" y="3097530"/>
          <a:ext cx="149987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685800" imgH="203200" progId="Equation.KSEE3">
                  <p:embed/>
                </p:oleObj>
              </mc:Choice>
              <mc:Fallback>
                <p:oleObj name="" r:id="rId3" imgW="6858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00" y="3097530"/>
                        <a:ext cx="149987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7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7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8" grpId="0" bldLvl="0" animBg="1" autoUpdateAnimBg="0"/>
      <p:bldP spid="147459" grpId="0" bldLvl="0" animBg="1" autoUpdateAnimBg="0"/>
      <p:bldP spid="147460" grpId="0" bldLvl="0" animBg="1" autoUpdateAnimBg="0"/>
      <p:bldP spid="147461" grpId="0" bldLvl="0" animBg="1" autoUpdateAnimBg="0"/>
      <p:bldP spid="147462" grpId="0" bldLvl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900113" y="1897981"/>
            <a:ext cx="67341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1"/>
                </a:solidFill>
              </a:rPr>
              <a:t>(2) </a:t>
            </a:r>
            <a:r>
              <a:rPr lang="zh-CN" altLang="en-US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随机试验</a:t>
            </a:r>
            <a:r>
              <a:rPr lang="zh-CN" altLang="en-US" sz="2800" b="1">
                <a:solidFill>
                  <a:schemeClr val="tx1"/>
                </a:solidFill>
                <a:ea typeface="黑体" panose="02010609060101010101" pitchFamily="49" charset="-122"/>
              </a:rPr>
              <a:t>、</a:t>
            </a:r>
            <a:r>
              <a:rPr lang="zh-CN" altLang="en-US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样本空间与随机事件的关系</a:t>
            </a:r>
            <a:endParaRPr lang="zh-CN" altLang="en-US" sz="2800" b="1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9507" name="Rectangle 3"/>
          <p:cNvSpPr>
            <a:spLocks noChangeArrowheads="1"/>
          </p:cNvSpPr>
          <p:nvPr/>
        </p:nvSpPr>
        <p:spPr bwMode="auto">
          <a:xfrm>
            <a:off x="914400" y="2561908"/>
            <a:ext cx="7620000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800" b="1">
                <a:solidFill>
                  <a:schemeClr val="tx1"/>
                </a:solidFill>
              </a:rPr>
              <a:t>         </a:t>
            </a:r>
            <a:r>
              <a:rPr lang="zh-CN" altLang="en-US" sz="2800" b="1">
                <a:solidFill>
                  <a:schemeClr val="tx1"/>
                </a:solidFill>
              </a:rPr>
              <a:t>每一个随机试验相应地有一个样本空间</a:t>
            </a:r>
            <a:r>
              <a:rPr lang="en-US" altLang="zh-CN" sz="2800" b="1">
                <a:solidFill>
                  <a:schemeClr val="tx1"/>
                </a:solidFill>
              </a:rPr>
              <a:t>, </a:t>
            </a:r>
            <a:r>
              <a:rPr lang="zh-CN" altLang="en-US" sz="2800" b="1">
                <a:solidFill>
                  <a:schemeClr val="tx1"/>
                </a:solidFill>
              </a:rPr>
              <a:t>样</a:t>
            </a:r>
            <a:endParaRPr lang="zh-CN" altLang="en-US" sz="2800" b="1">
              <a:solidFill>
                <a:schemeClr val="tx1"/>
              </a:solidFill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sz="2800" b="1">
                <a:solidFill>
                  <a:schemeClr val="tx1"/>
                </a:solidFill>
              </a:rPr>
              <a:t>本空间的子集就是随机事件</a:t>
            </a:r>
            <a:r>
              <a:rPr lang="en-US" altLang="zh-CN" sz="2800" b="1">
                <a:solidFill>
                  <a:schemeClr val="tx1"/>
                </a:solidFill>
              </a:rPr>
              <a:t>.</a:t>
            </a:r>
            <a:endParaRPr lang="en-US" altLang="zh-CN" sz="2800" b="1">
              <a:solidFill>
                <a:schemeClr val="tx1"/>
              </a:solidFill>
            </a:endParaRPr>
          </a:p>
        </p:txBody>
      </p:sp>
      <p:sp>
        <p:nvSpPr>
          <p:cNvPr id="149508" name="Rectangle 4"/>
          <p:cNvSpPr>
            <a:spLocks noChangeArrowheads="1"/>
          </p:cNvSpPr>
          <p:nvPr/>
        </p:nvSpPr>
        <p:spPr bwMode="auto">
          <a:xfrm>
            <a:off x="914400" y="3985260"/>
            <a:ext cx="17129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1"/>
                </a:solidFill>
              </a:rPr>
              <a:t>随机试验</a:t>
            </a:r>
            <a:endParaRPr lang="zh-CN" altLang="en-US" sz="2800" b="1">
              <a:solidFill>
                <a:schemeClr val="tx1"/>
              </a:solidFill>
            </a:endParaRPr>
          </a:p>
        </p:txBody>
      </p:sp>
      <p:sp>
        <p:nvSpPr>
          <p:cNvPr id="149509" name="Line 5"/>
          <p:cNvSpPr>
            <a:spLocks noChangeShapeType="1"/>
          </p:cNvSpPr>
          <p:nvPr/>
        </p:nvSpPr>
        <p:spPr bwMode="auto">
          <a:xfrm>
            <a:off x="2514600" y="4290060"/>
            <a:ext cx="838200" cy="0"/>
          </a:xfrm>
          <a:prstGeom prst="line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9510" name="Rectangle 6"/>
          <p:cNvSpPr>
            <a:spLocks noChangeArrowheads="1"/>
          </p:cNvSpPr>
          <p:nvPr/>
        </p:nvSpPr>
        <p:spPr bwMode="auto">
          <a:xfrm>
            <a:off x="3276600" y="3985260"/>
            <a:ext cx="1606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1"/>
                </a:solidFill>
              </a:rPr>
              <a:t>样本空间</a:t>
            </a:r>
            <a:endParaRPr lang="zh-CN" altLang="en-US" sz="2800" b="1">
              <a:solidFill>
                <a:schemeClr val="tx1"/>
              </a:solidFill>
            </a:endParaRPr>
          </a:p>
        </p:txBody>
      </p:sp>
      <p:grpSp>
        <p:nvGrpSpPr>
          <p:cNvPr id="149511" name="Group 7"/>
          <p:cNvGrpSpPr/>
          <p:nvPr/>
        </p:nvGrpSpPr>
        <p:grpSpPr bwMode="auto">
          <a:xfrm>
            <a:off x="4876800" y="3756660"/>
            <a:ext cx="1208088" cy="533400"/>
            <a:chOff x="3408" y="2016"/>
            <a:chExt cx="672" cy="336"/>
          </a:xfrm>
        </p:grpSpPr>
        <p:sp>
          <p:nvSpPr>
            <p:cNvPr id="27668" name="Line 8"/>
            <p:cNvSpPr>
              <a:spLocks noChangeShapeType="1"/>
            </p:cNvSpPr>
            <p:nvPr/>
          </p:nvSpPr>
          <p:spPr bwMode="auto">
            <a:xfrm>
              <a:off x="3408" y="2352"/>
              <a:ext cx="672" cy="0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miter lim="800000"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69" name="Rectangle 9"/>
            <p:cNvSpPr>
              <a:spLocks noChangeArrowheads="1"/>
            </p:cNvSpPr>
            <p:nvPr/>
          </p:nvSpPr>
          <p:spPr bwMode="auto">
            <a:xfrm>
              <a:off x="3456" y="2016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chemeClr val="tx1"/>
                  </a:solidFill>
                </a:rPr>
                <a:t>子集</a:t>
              </a:r>
              <a:endParaRPr lang="zh-CN" altLang="en-US" sz="2800" b="1">
                <a:solidFill>
                  <a:schemeClr val="tx1"/>
                </a:solidFill>
              </a:endParaRPr>
            </a:p>
          </p:txBody>
        </p:sp>
      </p:grpSp>
      <p:sp>
        <p:nvSpPr>
          <p:cNvPr id="149514" name="Rectangle 10"/>
          <p:cNvSpPr>
            <a:spLocks noChangeArrowheads="1"/>
          </p:cNvSpPr>
          <p:nvPr/>
        </p:nvSpPr>
        <p:spPr bwMode="auto">
          <a:xfrm>
            <a:off x="5943600" y="3985260"/>
            <a:ext cx="1724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1"/>
                </a:solidFill>
              </a:rPr>
              <a:t>随机事件</a:t>
            </a:r>
            <a:endParaRPr lang="zh-CN" altLang="en-US" sz="2800" b="1">
              <a:solidFill>
                <a:schemeClr val="tx1"/>
              </a:solidFill>
            </a:endParaRPr>
          </a:p>
        </p:txBody>
      </p:sp>
      <p:grpSp>
        <p:nvGrpSpPr>
          <p:cNvPr id="149515" name="Group 11"/>
          <p:cNvGrpSpPr/>
          <p:nvPr/>
        </p:nvGrpSpPr>
        <p:grpSpPr bwMode="auto">
          <a:xfrm>
            <a:off x="1644650" y="4726623"/>
            <a:ext cx="914400" cy="2044700"/>
            <a:chOff x="1968" y="2592"/>
            <a:chExt cx="576" cy="1288"/>
          </a:xfrm>
        </p:grpSpPr>
        <p:sp>
          <p:nvSpPr>
            <p:cNvPr id="27666" name="Text Box 12"/>
            <p:cNvSpPr txBox="1">
              <a:spLocks noChangeArrowheads="1"/>
            </p:cNvSpPr>
            <p:nvPr/>
          </p:nvSpPr>
          <p:spPr bwMode="auto">
            <a:xfrm>
              <a:off x="1968" y="2736"/>
              <a:ext cx="385" cy="9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chemeClr val="tx1"/>
                  </a:solidFill>
                </a:rPr>
                <a:t>随机事件</a:t>
              </a:r>
              <a:endParaRPr lang="zh-CN" altLang="en-US" sz="2800" b="1">
                <a:solidFill>
                  <a:schemeClr val="tx1"/>
                </a:solidFill>
              </a:endParaRPr>
            </a:p>
          </p:txBody>
        </p:sp>
        <p:graphicFrame>
          <p:nvGraphicFramePr>
            <p:cNvPr id="27667" name="Object 13"/>
            <p:cNvGraphicFramePr>
              <a:graphicFrameLocks noChangeAspect="1"/>
            </p:cNvGraphicFramePr>
            <p:nvPr/>
          </p:nvGraphicFramePr>
          <p:xfrm>
            <a:off x="2304" y="2592"/>
            <a:ext cx="240" cy="1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80" name="Equation" r:id="rId1" imgW="229235" imgH="1428115" progId="Equation.3">
                    <p:embed/>
                  </p:oleObj>
                </mc:Choice>
                <mc:Fallback>
                  <p:oleObj name="Equation" r:id="rId1" imgW="229235" imgH="1428115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2592"/>
                          <a:ext cx="240" cy="1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FF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9518" name="Rectangle 14"/>
          <p:cNvSpPr>
            <a:spLocks noChangeArrowheads="1"/>
          </p:cNvSpPr>
          <p:nvPr/>
        </p:nvSpPr>
        <p:spPr bwMode="auto">
          <a:xfrm>
            <a:off x="2265363" y="4650423"/>
            <a:ext cx="16589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</a:rPr>
              <a:t>基本事件</a:t>
            </a:r>
            <a:endParaRPr lang="zh-CN" altLang="en-US" sz="2800" b="1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149519" name="Rectangle 15"/>
          <p:cNvSpPr>
            <a:spLocks noChangeArrowheads="1"/>
          </p:cNvSpPr>
          <p:nvPr/>
        </p:nvSpPr>
        <p:spPr bwMode="auto">
          <a:xfrm>
            <a:off x="2112963" y="5717223"/>
            <a:ext cx="19542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</a:rPr>
              <a:t>必然事件</a:t>
            </a:r>
            <a:endParaRPr lang="zh-CN" altLang="en-US" sz="2800" b="1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149520" name="Rectangle 16"/>
          <p:cNvSpPr>
            <a:spLocks noChangeArrowheads="1"/>
          </p:cNvSpPr>
          <p:nvPr/>
        </p:nvSpPr>
        <p:spPr bwMode="auto">
          <a:xfrm>
            <a:off x="2265363" y="6250623"/>
            <a:ext cx="20193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</a:rPr>
              <a:t>不可能事件</a:t>
            </a:r>
            <a:endParaRPr lang="zh-CN" altLang="en-US" sz="2800" b="1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149521" name="Rectangle 17"/>
          <p:cNvSpPr>
            <a:spLocks noChangeArrowheads="1"/>
          </p:cNvSpPr>
          <p:nvPr/>
        </p:nvSpPr>
        <p:spPr bwMode="auto">
          <a:xfrm>
            <a:off x="2265363" y="5183823"/>
            <a:ext cx="16589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</a:rPr>
              <a:t>复合事件</a:t>
            </a:r>
            <a:endParaRPr lang="zh-CN" altLang="en-US" sz="2800" b="1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grpSp>
        <p:nvGrpSpPr>
          <p:cNvPr id="149522" name="Group 18"/>
          <p:cNvGrpSpPr/>
          <p:nvPr/>
        </p:nvGrpSpPr>
        <p:grpSpPr bwMode="auto">
          <a:xfrm>
            <a:off x="3348038" y="5802948"/>
            <a:ext cx="4033837" cy="977900"/>
            <a:chOff x="2995" y="3216"/>
            <a:chExt cx="2541" cy="616"/>
          </a:xfrm>
        </p:grpSpPr>
        <p:graphicFrame>
          <p:nvGraphicFramePr>
            <p:cNvPr id="27664" name="Object 19"/>
            <p:cNvGraphicFramePr>
              <a:graphicFrameLocks noChangeAspect="1"/>
            </p:cNvGraphicFramePr>
            <p:nvPr/>
          </p:nvGraphicFramePr>
          <p:xfrm>
            <a:off x="2995" y="3216"/>
            <a:ext cx="888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81" name="公式" r:id="rId3" imgW="229235" imgH="661035" progId="Equation.3">
                    <p:embed/>
                  </p:oleObj>
                </mc:Choice>
                <mc:Fallback>
                  <p:oleObj name="公式" r:id="rId3" imgW="229235" imgH="661035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5" y="3216"/>
                          <a:ext cx="888" cy="6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65" name="Text Box 20"/>
            <p:cNvSpPr txBox="1">
              <a:spLocks noChangeArrowheads="1"/>
            </p:cNvSpPr>
            <p:nvPr/>
          </p:nvSpPr>
          <p:spPr bwMode="auto">
            <a:xfrm>
              <a:off x="3966" y="3360"/>
              <a:ext cx="157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tx1"/>
                  </a:solidFill>
                </a:rPr>
                <a:t>互为对立事件</a:t>
              </a:r>
              <a:endParaRPr lang="zh-CN" altLang="en-US" sz="2800" b="1">
                <a:solidFill>
                  <a:schemeClr val="tx1"/>
                </a:solidFill>
              </a:endParaRPr>
            </a:p>
          </p:txBody>
        </p:sp>
      </p:grpSp>
      <p:sp>
        <p:nvSpPr>
          <p:cNvPr id="25602" name="Text Box 2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4400" y="47625"/>
            <a:ext cx="2438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FF0000"/>
                </a:solidFill>
                <a:ea typeface="黑体" panose="02010609060101010101" pitchFamily="49" charset="-122"/>
              </a:rPr>
              <a:t>2. </a:t>
            </a:r>
            <a:r>
              <a:rPr lang="zh-CN" altLang="en-US" sz="3200" b="1">
                <a:solidFill>
                  <a:srgbClr val="FF0000"/>
                </a:solidFill>
                <a:ea typeface="黑体" panose="02010609060101010101" pitchFamily="49" charset="-122"/>
              </a:rPr>
              <a:t>几点说明</a:t>
            </a:r>
            <a:endParaRPr lang="zh-CN" altLang="en-US" sz="3200" b="1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25606" name="Rectangle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914400" y="551815"/>
            <a:ext cx="7696200" cy="125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  <a:buFontTx/>
              <a:buAutoNum type="arabicParenBoth"/>
            </a:pPr>
            <a:r>
              <a:rPr lang="en-US" altLang="zh-CN" sz="2800" b="1" dirty="0">
                <a:solidFill>
                  <a:schemeClr val="tx1"/>
                </a:solidFill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</a:rPr>
              <a:t>随机事件简称事件</a:t>
            </a:r>
            <a:r>
              <a:rPr lang="en-US" altLang="zh-CN" sz="2800" b="1" dirty="0">
                <a:solidFill>
                  <a:schemeClr val="tx1"/>
                </a:solidFill>
              </a:rPr>
              <a:t>, </a:t>
            </a:r>
            <a:r>
              <a:rPr lang="zh-CN" altLang="en-US" sz="2800" b="1" dirty="0">
                <a:solidFill>
                  <a:schemeClr val="tx1"/>
                </a:solidFill>
              </a:rPr>
              <a:t>以大写英文字母 </a:t>
            </a:r>
            <a:endParaRPr lang="zh-CN" altLang="en-US" sz="2800" b="1" dirty="0">
              <a:solidFill>
                <a:schemeClr val="tx1"/>
              </a:solidFill>
            </a:endParaRPr>
          </a:p>
          <a:p>
            <a:pPr eaLnBrk="1" hangingPunct="1">
              <a:lnSpc>
                <a:spcPct val="135000"/>
              </a:lnSpc>
            </a:pPr>
            <a:r>
              <a:rPr lang="zh-CN" altLang="en-US" sz="2800" b="1" i="1" dirty="0">
                <a:solidFill>
                  <a:schemeClr val="tx1"/>
                </a:solidFill>
              </a:rPr>
              <a:t>      </a:t>
            </a:r>
            <a:r>
              <a:rPr lang="en-US" altLang="zh-CN" sz="2800" b="1" i="1" dirty="0">
                <a:solidFill>
                  <a:schemeClr val="tx1"/>
                </a:solidFill>
              </a:rPr>
              <a:t>A</a:t>
            </a:r>
            <a:r>
              <a:rPr lang="en-US" altLang="zh-CN" sz="2800" b="1" dirty="0">
                <a:solidFill>
                  <a:schemeClr val="tx1"/>
                </a:solidFill>
              </a:rPr>
              <a:t>, </a:t>
            </a:r>
            <a:r>
              <a:rPr lang="en-US" altLang="zh-CN" sz="2800" b="1" i="1" dirty="0">
                <a:solidFill>
                  <a:schemeClr val="tx1"/>
                </a:solidFill>
              </a:rPr>
              <a:t>B</a:t>
            </a:r>
            <a:r>
              <a:rPr lang="en-US" altLang="zh-CN" sz="2800" b="1" dirty="0">
                <a:solidFill>
                  <a:schemeClr val="tx1"/>
                </a:solidFill>
              </a:rPr>
              <a:t>,</a:t>
            </a:r>
            <a:r>
              <a:rPr lang="en-US" altLang="zh-CN" sz="2800" b="1" i="1" dirty="0">
                <a:solidFill>
                  <a:schemeClr val="tx1"/>
                </a:solidFill>
              </a:rPr>
              <a:t>  C</a:t>
            </a:r>
            <a:r>
              <a:rPr lang="en-US" altLang="zh-CN" sz="2800" b="1" dirty="0">
                <a:solidFill>
                  <a:schemeClr val="tx1"/>
                </a:solidFill>
              </a:rPr>
              <a:t>,</a:t>
            </a:r>
            <a:r>
              <a:rPr lang="en-US" altLang="zh-CN" sz="2800" b="1" i="1" dirty="0">
                <a:solidFill>
                  <a:schemeClr val="tx1"/>
                </a:solidFill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</a:rPr>
              <a:t>等</a:t>
            </a:r>
            <a:r>
              <a:rPr lang="en-US" altLang="zh-CN" sz="2800" b="1" i="1" dirty="0">
                <a:solidFill>
                  <a:schemeClr val="tx1"/>
                </a:solidFill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</a:rPr>
              <a:t>来表示。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9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9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9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9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9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9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9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9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9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9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7" grpId="0" bldLvl="0" animBg="1" autoUpdateAnimBg="0"/>
      <p:bldP spid="149508" grpId="0" bldLvl="0" animBg="1" autoUpdateAnimBg="0"/>
      <p:bldP spid="149510" grpId="0" bldLvl="0" animBg="1" autoUpdateAnimBg="0"/>
      <p:bldP spid="149514" grpId="0" bldLvl="0" animBg="1" autoUpdateAnimBg="0"/>
      <p:bldP spid="149518" grpId="0" bldLvl="0" animBg="1" autoUpdateAnimBg="0"/>
      <p:bldP spid="149519" grpId="0" bldLvl="0" animBg="1" autoUpdateAnimBg="0"/>
      <p:bldP spid="149520" grpId="0" bldLvl="0" animBg="1" autoUpdateAnimBg="0"/>
      <p:bldP spid="149521" grpId="0" bldLvl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4"/>
          <p:cNvSpPr/>
          <p:nvPr/>
        </p:nvSpPr>
        <p:spPr>
          <a:xfrm>
            <a:off x="1763713" y="115888"/>
            <a:ext cx="6413500" cy="55086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>
              <a:buNone/>
            </a:pPr>
            <a:r>
              <a:rPr lang="zh-CN" altLang="en-US" sz="2800" b="1" u="sng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样本空间的分类</a:t>
            </a:r>
            <a:endParaRPr lang="zh-CN" altLang="en-US" sz="2800" b="1" u="sng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3" name="Rectangle 5"/>
          <p:cNvSpPr/>
          <p:nvPr/>
        </p:nvSpPr>
        <p:spPr>
          <a:xfrm>
            <a:off x="1403350" y="765175"/>
            <a:ext cx="7993063" cy="105568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609600" indent="-609600">
              <a:spcBef>
                <a:spcPct val="20000"/>
              </a:spcBef>
              <a:buNone/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样本空间 </a:t>
            </a:r>
            <a:r>
              <a:rPr lang="el-GR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Ω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:</a:t>
            </a:r>
            <a:endParaRPr lang="zh-CN" altLang="en-US" sz="2800" b="1" dirty="0">
              <a:solidFill>
                <a:schemeClr val="accent2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609600" indent="-609600">
              <a:spcBef>
                <a:spcPct val="20000"/>
              </a:spcBef>
              <a:buAutoNum type="arabicParenBoth"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离散型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: 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总是可以一个一个数清楚的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可数的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)</a:t>
            </a:r>
            <a:endParaRPr lang="en-US" altLang="zh-CN" sz="2800" b="1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4" name="Text Box 6"/>
          <p:cNvSpPr txBox="1"/>
          <p:nvPr/>
        </p:nvSpPr>
        <p:spPr>
          <a:xfrm>
            <a:off x="1692275" y="2082165"/>
            <a:ext cx="8040688" cy="13477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457200" indent="-457200">
              <a:spcBef>
                <a:spcPct val="20000"/>
              </a:spcBef>
              <a:buNone/>
            </a:pPr>
            <a:r>
              <a:rPr lang="zh-CN" altLang="zh-CN" sz="2400" b="1" dirty="0">
                <a:latin typeface="Calibri" panose="020F0502020204030204" pitchFamily="34" charset="0"/>
                <a:ea typeface="宋体" panose="02010600030101010101" pitchFamily="2" charset="-122"/>
              </a:rPr>
              <a:t>①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有限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: 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例如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: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掷一次硬币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, </a:t>
            </a:r>
            <a:r>
              <a:rPr lang="el-GR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Ω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 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={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H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T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};</a:t>
            </a:r>
            <a:endParaRPr lang="zh-CN" altLang="en-US" sz="2400" b="1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457200" indent="-457200">
              <a:spcBef>
                <a:spcPct val="20000"/>
              </a:spcBef>
              <a:buNone/>
            </a:pPr>
            <a:r>
              <a:rPr lang="zh-CN" altLang="en-US" sz="2400" b="1" dirty="0">
                <a:latin typeface="Calibri" panose="020F0502020204030204" pitchFamily="34" charset="0"/>
                <a:ea typeface="宋体" panose="02010600030101010101" pitchFamily="2" charset="-122"/>
              </a:rPr>
              <a:t>②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无限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: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  例如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: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某时刻在车站等车的人数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,</a:t>
            </a:r>
            <a:endParaRPr lang="zh-CN" altLang="en-US" sz="2400" b="1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457200" indent="-457200">
              <a:spcBef>
                <a:spcPct val="2000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l-GR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Ω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={0, 1, 2, ……}.</a:t>
            </a:r>
            <a:endParaRPr lang="zh-CN" altLang="en-US" sz="2400" b="1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5" name="Text Box 7"/>
          <p:cNvSpPr txBox="1"/>
          <p:nvPr/>
        </p:nvSpPr>
        <p:spPr>
          <a:xfrm>
            <a:off x="1332230" y="3916045"/>
            <a:ext cx="684530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spcBef>
                <a:spcPct val="20000"/>
              </a:spcBef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(2)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连续型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: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不可数无穷多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数不清楚的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……)</a:t>
            </a:r>
            <a:endParaRPr lang="en-US" altLang="zh-CN" sz="2800" b="1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6" name="Text Box 8"/>
          <p:cNvSpPr txBox="1"/>
          <p:nvPr/>
        </p:nvSpPr>
        <p:spPr>
          <a:xfrm>
            <a:off x="1639888" y="4578350"/>
            <a:ext cx="912495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  <a:buNone/>
            </a:pPr>
            <a:r>
              <a:rPr lang="zh-CN" altLang="en-US" sz="2400" b="1" dirty="0">
                <a:latin typeface="Calibri" panose="020F0502020204030204" pitchFamily="34" charset="0"/>
                <a:ea typeface="宋体" panose="02010600030101010101" pitchFamily="2" charset="-122"/>
              </a:rPr>
              <a:t>①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例如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打靶击中的范围（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0.5m*0.5m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的靶子）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                          </a:t>
            </a:r>
            <a:b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</a:b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                          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l-GR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Ω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={(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)|0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≤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≤0.5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}</a:t>
            </a:r>
            <a:endParaRPr lang="en-US" altLang="zh-CN" sz="2400" b="1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7" name="Text Box 9"/>
          <p:cNvSpPr txBox="1"/>
          <p:nvPr/>
        </p:nvSpPr>
        <p:spPr>
          <a:xfrm>
            <a:off x="1639888" y="5603240"/>
            <a:ext cx="7847012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  <a:buNone/>
            </a:pPr>
            <a:r>
              <a:rPr lang="zh-CN" altLang="en-US" sz="2400" b="1" dirty="0">
                <a:latin typeface="Calibri" panose="020F0502020204030204" pitchFamily="34" charset="0"/>
                <a:ea typeface="宋体" panose="02010600030101010101" pitchFamily="2" charset="-122"/>
              </a:rPr>
              <a:t>②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例如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灯泡的使用寿命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l-GR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Ω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={ 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t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 | 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t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≥0 }.</a:t>
            </a:r>
            <a:endParaRPr lang="zh-CN" altLang="en-US" sz="2400" b="1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9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charRg st="29" end="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52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charRg st="52" end="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790575" y="302260"/>
            <a:ext cx="5162550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（二）</a:t>
            </a:r>
            <a:r>
              <a:rPr kumimoji="1" lang="en-US" altLang="zh-CN" sz="28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  </a:t>
            </a:r>
            <a:r>
              <a:rPr kumimoji="1" lang="zh-CN" altLang="en-US" sz="28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随机事件的关系与运算</a:t>
            </a:r>
            <a:endParaRPr kumimoji="1" lang="zh-CN" altLang="en-US" sz="2800" b="1" kern="1200" cap="none" spc="0" normalizeH="0" baseline="0" noProof="0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54295" name="Text Box 23"/>
          <p:cNvSpPr txBox="1"/>
          <p:nvPr/>
        </p:nvSpPr>
        <p:spPr>
          <a:xfrm>
            <a:off x="841375" y="932498"/>
            <a:ext cx="3333750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1. </a:t>
            </a: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随机事件的关系   </a:t>
            </a:r>
            <a:endParaRPr lang="zh-CN" altLang="en-US" sz="24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4296" name="Rectangle 24"/>
          <p:cNvSpPr/>
          <p:nvPr/>
        </p:nvSpPr>
        <p:spPr>
          <a:xfrm>
            <a:off x="762000" y="1988185"/>
            <a:ext cx="3455988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(1) </a:t>
            </a: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事件的包含：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160" name="Rectangle 4"/>
          <p:cNvSpPr/>
          <p:nvPr/>
        </p:nvSpPr>
        <p:spPr>
          <a:xfrm>
            <a:off x="738188" y="1392873"/>
            <a:ext cx="907415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buNone/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试验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E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的样本空间为</a:t>
            </a:r>
            <a:r>
              <a:rPr lang="el-GR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Ω</a:t>
            </a:r>
            <a:r>
              <a:rPr lang="zh-CN" altLang="en-US" sz="24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 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A, B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,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 A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k 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 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k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=1,2,…)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为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E</a:t>
            </a:r>
            <a:r>
              <a:rPr lang="zh-CN" altLang="en-US" sz="24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中的事件．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2" name="Group 41"/>
          <p:cNvGrpSpPr/>
          <p:nvPr/>
        </p:nvGrpSpPr>
        <p:grpSpPr>
          <a:xfrm>
            <a:off x="3779838" y="4507548"/>
            <a:ext cx="4933950" cy="533400"/>
            <a:chOff x="2375" y="2459"/>
            <a:chExt cx="3108" cy="336"/>
          </a:xfrm>
        </p:grpSpPr>
        <p:sp>
          <p:nvSpPr>
            <p:cNvPr id="1058" name="Rectangle 37"/>
            <p:cNvSpPr/>
            <p:nvPr/>
          </p:nvSpPr>
          <p:spPr>
            <a:xfrm>
              <a:off x="2375" y="2487"/>
              <a:ext cx="324" cy="3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>
                <a:buNone/>
              </a:pPr>
              <a:r>
                <a:rPr lang="en-US" altLang="zh-CN" dirty="0">
                  <a:solidFill>
                    <a:srgbClr val="FF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※</a:t>
              </a:r>
              <a:endParaRPr lang="en-US" altLang="zh-CN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59" name="Rectangle 38"/>
            <p:cNvSpPr/>
            <p:nvPr/>
          </p:nvSpPr>
          <p:spPr>
            <a:xfrm>
              <a:off x="2603" y="2459"/>
              <a:ext cx="2880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buNone/>
              </a:pPr>
              <a:r>
                <a:rPr lang="zh-CN" altLang="en-US" sz="2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对任一事件</a:t>
              </a:r>
              <a:r>
                <a:rPr lang="en-US" altLang="zh-CN" sz="2400" b="1" i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A</a:t>
              </a:r>
              <a:r>
                <a:rPr lang="zh-CN" altLang="en-US" sz="2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 都有</a:t>
              </a:r>
              <a:r>
                <a: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                    </a:t>
              </a:r>
              <a:r>
                <a:rPr lang="zh-CN" altLang="en-US" dirty="0">
                  <a:latin typeface="Calibri" panose="020F0502020204030204" pitchFamily="34" charset="0"/>
                  <a:ea typeface="宋体" panose="02010600030101010101" pitchFamily="2" charset="-122"/>
                </a:rPr>
                <a:t>． </a:t>
              </a: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035" name="Object 40"/>
            <p:cNvGraphicFramePr/>
            <p:nvPr/>
          </p:nvGraphicFramePr>
          <p:xfrm>
            <a:off x="4181" y="2503"/>
            <a:ext cx="946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" r:id="rId1" imgW="735330" imgH="165100" progId="Equation.DSMT4">
                    <p:embed/>
                  </p:oleObj>
                </mc:Choice>
                <mc:Fallback>
                  <p:oleObj name="" r:id="rId1" imgW="735330" imgH="165100" progId="Equation.DSMT4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181" y="2503"/>
                          <a:ext cx="946" cy="21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47"/>
          <p:cNvGrpSpPr/>
          <p:nvPr/>
        </p:nvGrpSpPr>
        <p:grpSpPr>
          <a:xfrm>
            <a:off x="3779838" y="5196523"/>
            <a:ext cx="3722687" cy="520700"/>
            <a:chOff x="2381" y="3183"/>
            <a:chExt cx="2345" cy="328"/>
          </a:xfrm>
        </p:grpSpPr>
        <p:sp>
          <p:nvSpPr>
            <p:cNvPr id="1057" name="Rectangle 44"/>
            <p:cNvSpPr/>
            <p:nvPr/>
          </p:nvSpPr>
          <p:spPr>
            <a:xfrm>
              <a:off x="2381" y="3203"/>
              <a:ext cx="324" cy="30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buNone/>
              </a:pPr>
              <a:r>
                <a:rPr lang="en-US" altLang="zh-CN" dirty="0">
                  <a:solidFill>
                    <a:srgbClr val="FF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※</a:t>
              </a:r>
              <a:endParaRPr lang="en-US" altLang="zh-CN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034" name="Object 45"/>
            <p:cNvGraphicFramePr/>
            <p:nvPr/>
          </p:nvGraphicFramePr>
          <p:xfrm>
            <a:off x="2653" y="3183"/>
            <a:ext cx="2073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3" imgW="1701800" imgH="228600" progId="Equation.DSMT4">
                    <p:embed/>
                  </p:oleObj>
                </mc:Choice>
                <mc:Fallback>
                  <p:oleObj name="" r:id="rId3" imgW="1701800" imgH="228600" progId="Equation.DSMT4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653" y="3183"/>
                          <a:ext cx="2073" cy="2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320" name="Rectangle 48"/>
          <p:cNvSpPr/>
          <p:nvPr/>
        </p:nvSpPr>
        <p:spPr>
          <a:xfrm>
            <a:off x="592138" y="3831273"/>
            <a:ext cx="2971800" cy="1828800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buNone/>
            </a:pPr>
            <a:endParaRPr lang="zh-CN" altLang="zh-CN" sz="3200" dirty="0">
              <a:solidFill>
                <a:srgbClr val="CCEC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4321" name="Oval 49"/>
          <p:cNvSpPr/>
          <p:nvPr/>
        </p:nvSpPr>
        <p:spPr>
          <a:xfrm>
            <a:off x="1201738" y="4440873"/>
            <a:ext cx="2057400" cy="838200"/>
          </a:xfrm>
          <a:prstGeom prst="ellipse">
            <a:avLst/>
          </a:prstGeom>
          <a:solidFill>
            <a:srgbClr val="FF9933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buNone/>
            </a:pPr>
            <a:endParaRPr lang="en-US" altLang="zh-CN" sz="3200" dirty="0">
              <a:solidFill>
                <a:srgbClr val="CCEC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sz="3200" dirty="0">
              <a:solidFill>
                <a:srgbClr val="CCEC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4322" name="Oval 50"/>
          <p:cNvSpPr/>
          <p:nvPr/>
        </p:nvSpPr>
        <p:spPr>
          <a:xfrm>
            <a:off x="1430338" y="4593273"/>
            <a:ext cx="990600" cy="381000"/>
          </a:xfrm>
          <a:prstGeom prst="ellipse">
            <a:avLst/>
          </a:prstGeom>
          <a:solidFill>
            <a:srgbClr val="000099"/>
          </a:solidFill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buNone/>
            </a:pPr>
            <a:r>
              <a:rPr lang="en-US" altLang="zh-CN" sz="3200" i="1" dirty="0">
                <a:solidFill>
                  <a:srgbClr val="FFFF99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A  </a:t>
            </a:r>
            <a:endParaRPr lang="en-US" altLang="zh-CN" sz="3200" i="1" dirty="0">
              <a:solidFill>
                <a:srgbClr val="FFFF9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4323" name="Text Box 51"/>
          <p:cNvSpPr txBox="1"/>
          <p:nvPr/>
        </p:nvSpPr>
        <p:spPr>
          <a:xfrm>
            <a:off x="2709863" y="4486910"/>
            <a:ext cx="533400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None/>
            </a:pPr>
            <a:r>
              <a:rPr lang="en-US" altLang="zh-CN" sz="3200" i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B </a:t>
            </a:r>
            <a:endParaRPr lang="en-US" altLang="zh-CN" sz="3200" i="1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4324" name="Text Box 52"/>
          <p:cNvSpPr txBox="1"/>
          <p:nvPr/>
        </p:nvSpPr>
        <p:spPr>
          <a:xfrm>
            <a:off x="684213" y="3904298"/>
            <a:ext cx="579437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None/>
            </a:pPr>
            <a:r>
              <a:rPr lang="en-US" altLang="zh-CN" sz="32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sym typeface="Euclid Symbol" panose="05050102010706020507" pitchFamily="18" charset="2"/>
              </a:rPr>
              <a:t> </a:t>
            </a:r>
            <a:endParaRPr lang="en-US" altLang="zh-CN" sz="32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54325" name="Object 53"/>
          <p:cNvGraphicFramePr/>
          <p:nvPr/>
        </p:nvGraphicFramePr>
        <p:xfrm>
          <a:off x="3349625" y="6049010"/>
          <a:ext cx="91757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5" imgW="456565" imgH="177800" progId="Equation.DSMT4">
                  <p:embed/>
                </p:oleObj>
              </mc:Choice>
              <mc:Fallback>
                <p:oleObj name="" r:id="rId5" imgW="456565" imgH="1778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49625" y="6049010"/>
                        <a:ext cx="917575" cy="360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26" name="Object 54"/>
          <p:cNvGraphicFramePr/>
          <p:nvPr/>
        </p:nvGraphicFramePr>
        <p:xfrm>
          <a:off x="4340225" y="6122035"/>
          <a:ext cx="503238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7" imgW="469900" imgH="279400" progId="Equation.3">
                  <p:embed/>
                </p:oleObj>
              </mc:Choice>
              <mc:Fallback>
                <p:oleObj name="" r:id="rId7" imgW="469900" imgH="2794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40225" y="6122035"/>
                        <a:ext cx="503238" cy="298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61"/>
          <p:cNvGrpSpPr/>
          <p:nvPr/>
        </p:nvGrpSpPr>
        <p:grpSpPr>
          <a:xfrm>
            <a:off x="4841875" y="6006148"/>
            <a:ext cx="2741613" cy="461962"/>
            <a:chOff x="3379" y="3702"/>
            <a:chExt cx="1727" cy="291"/>
          </a:xfrm>
        </p:grpSpPr>
        <p:graphicFrame>
          <p:nvGraphicFramePr>
            <p:cNvPr id="1032" name="Object 56"/>
            <p:cNvGraphicFramePr/>
            <p:nvPr/>
          </p:nvGraphicFramePr>
          <p:xfrm>
            <a:off x="3379" y="3747"/>
            <a:ext cx="726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" name="" r:id="rId9" imgW="546100" imgH="190500" progId="Equation.DSMT4">
                    <p:embed/>
                  </p:oleObj>
                </mc:Choice>
                <mc:Fallback>
                  <p:oleObj name="" r:id="rId9" imgW="546100" imgH="190500" progId="Equation.DSMT4">
                    <p:embed/>
                    <p:pic>
                      <p:nvPicPr>
                        <p:cNvPr id="0" name="图片 3088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379" y="3747"/>
                          <a:ext cx="726" cy="20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3" name="Object 57"/>
            <p:cNvGraphicFramePr/>
            <p:nvPr/>
          </p:nvGraphicFramePr>
          <p:xfrm>
            <a:off x="4332" y="3725"/>
            <a:ext cx="774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" name="" r:id="rId11" imgW="520700" imgH="190500" progId="Equation.DSMT4">
                    <p:embed/>
                  </p:oleObj>
                </mc:Choice>
                <mc:Fallback>
                  <p:oleObj name="" r:id="rId11" imgW="520700" imgH="190500" progId="Equation.DSMT4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332" y="3725"/>
                          <a:ext cx="774" cy="23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56" name="Text Box 58"/>
            <p:cNvSpPr txBox="1"/>
            <p:nvPr/>
          </p:nvSpPr>
          <p:spPr>
            <a:xfrm>
              <a:off x="4014" y="3702"/>
              <a:ext cx="310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>
                <a:buNone/>
              </a:pPr>
              <a:r>
                <a:rPr lang="zh-CN" altLang="en-US" sz="2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且</a:t>
              </a:r>
              <a:endPara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sp>
        <p:nvSpPr>
          <p:cNvPr id="54331" name="Text Box 59"/>
          <p:cNvSpPr txBox="1"/>
          <p:nvPr/>
        </p:nvSpPr>
        <p:spPr>
          <a:xfrm>
            <a:off x="652463" y="6020435"/>
            <a:ext cx="2592387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Euclid Symbol" panose="05050102010706020507" pitchFamily="18" charset="2"/>
              </a:rPr>
              <a:t>(</a:t>
            </a:r>
            <a:r>
              <a:rPr lang="en-US" altLang="zh-CN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Euclid Symbol" panose="05050102010706020507" pitchFamily="18" charset="2"/>
              </a:rPr>
              <a:t>2) </a:t>
            </a: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Euclid Symbol" panose="05050102010706020507" pitchFamily="18" charset="2"/>
              </a:rPr>
              <a:t>事件的相等</a:t>
            </a:r>
            <a:endParaRPr lang="zh-CN" altLang="en-US" sz="24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5" name="Group 66"/>
          <p:cNvGrpSpPr/>
          <p:nvPr/>
        </p:nvGrpSpPr>
        <p:grpSpPr>
          <a:xfrm>
            <a:off x="107950" y="3140710"/>
            <a:ext cx="5905500" cy="461963"/>
            <a:chOff x="1746" y="1706"/>
            <a:chExt cx="3720" cy="291"/>
          </a:xfrm>
        </p:grpSpPr>
        <p:sp>
          <p:nvSpPr>
            <p:cNvPr id="1055" name="Rectangle 5"/>
            <p:cNvSpPr/>
            <p:nvPr/>
          </p:nvSpPr>
          <p:spPr>
            <a:xfrm>
              <a:off x="1882" y="1706"/>
              <a:ext cx="3584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just">
                <a:buNone/>
              </a:pPr>
              <a:r>
                <a:rPr lang="en-US" altLang="zh-CN" b="1" dirty="0"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 sz="2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事件</a:t>
              </a:r>
              <a:r>
                <a:rPr lang="en-US" altLang="zh-CN" sz="2400" b="1" i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A</a:t>
              </a:r>
              <a:r>
                <a:rPr lang="zh-CN" altLang="en-US" sz="2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 发生必然导致事件</a:t>
              </a:r>
              <a:r>
                <a:rPr lang="en-US" altLang="zh-CN" sz="2400" b="1" i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B</a:t>
              </a:r>
              <a:r>
                <a:rPr lang="zh-CN" altLang="en-US" sz="2400" b="1" i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 </a:t>
              </a:r>
              <a:r>
                <a:rPr lang="zh-CN" altLang="en-US" sz="2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发生．</a:t>
              </a:r>
              <a:endPara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graphicFrame>
          <p:nvGraphicFramePr>
            <p:cNvPr id="1031" name="Object 62"/>
            <p:cNvGraphicFramePr/>
            <p:nvPr/>
          </p:nvGraphicFramePr>
          <p:xfrm>
            <a:off x="1746" y="1752"/>
            <a:ext cx="352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3" name="" r:id="rId13" imgW="253365" imgH="165100" progId="Equation.DSMT4">
                    <p:embed/>
                  </p:oleObj>
                </mc:Choice>
                <mc:Fallback>
                  <p:oleObj name="" r:id="rId13" imgW="253365" imgH="165100" progId="Equation.DSMT4">
                    <p:embed/>
                    <p:pic>
                      <p:nvPicPr>
                        <p:cNvPr id="0" name="图片 3092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746" y="1752"/>
                          <a:ext cx="352" cy="22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51" name="Rectangle 63"/>
          <p:cNvSpPr/>
          <p:nvPr/>
        </p:nvSpPr>
        <p:spPr>
          <a:xfrm>
            <a:off x="755650" y="2707323"/>
            <a:ext cx="184150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None/>
            </a:pPr>
            <a:endParaRPr lang="zh-CN" altLang="en-US" b="1" u="sng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770630" y="3616960"/>
            <a:ext cx="5156835" cy="863600"/>
            <a:chOff x="5938" y="5470"/>
            <a:chExt cx="8121" cy="1360"/>
          </a:xfrm>
        </p:grpSpPr>
        <p:sp>
          <p:nvSpPr>
            <p:cNvPr id="5140" name="Rectangle 36"/>
            <p:cNvSpPr/>
            <p:nvPr/>
          </p:nvSpPr>
          <p:spPr>
            <a:xfrm>
              <a:off x="5938" y="5648"/>
              <a:ext cx="2547" cy="6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>
                <a:buNone/>
              </a:pPr>
              <a:r>
                <a:rPr lang="en-US" altLang="zh-CN" dirty="0">
                  <a:solidFill>
                    <a:srgbClr val="FF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※</a:t>
              </a:r>
              <a:endParaRPr lang="en-US" altLang="zh-CN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4" name="Text Box 59"/>
            <p:cNvSpPr txBox="1"/>
            <p:nvPr/>
          </p:nvSpPr>
          <p:spPr>
            <a:xfrm>
              <a:off x="6633" y="5470"/>
              <a:ext cx="7427" cy="136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  <a:buNone/>
              </a:pPr>
              <a:r>
                <a:rPr lang="zh-CN" altLang="en-US" sz="2400" b="1" dirty="0">
                  <a:latin typeface="华文楷体" panose="02010600040101010101" pitchFamily="2" charset="-122"/>
                  <a:ea typeface="华文楷体" panose="02010600040101010101" pitchFamily="2" charset="-122"/>
                  <a:sym typeface="Euclid Symbol" panose="05050102010706020507" pitchFamily="18" charset="2"/>
                </a:rPr>
                <a:t>                    在</a:t>
              </a:r>
              <a:r>
                <a:rPr lang="en-US" altLang="zh-CN" sz="2400" b="1" dirty="0">
                  <a:latin typeface="华文楷体" panose="02010600040101010101" pitchFamily="2" charset="-122"/>
                  <a:ea typeface="华文楷体" panose="02010600040101010101" pitchFamily="2" charset="-122"/>
                  <a:sym typeface="Euclid Symbol" panose="05050102010706020507" pitchFamily="18" charset="2"/>
                </a:rPr>
                <a:t>A</a:t>
              </a:r>
              <a:r>
                <a:rPr lang="zh-CN" altLang="en-US" sz="2400" b="1" dirty="0">
                  <a:latin typeface="华文楷体" panose="02010600040101010101" pitchFamily="2" charset="-122"/>
                  <a:ea typeface="华文楷体" panose="02010600040101010101" pitchFamily="2" charset="-122"/>
                  <a:sym typeface="Euclid Symbol" panose="05050102010706020507" pitchFamily="18" charset="2"/>
                </a:rPr>
                <a:t>中的基本事件</a:t>
              </a:r>
              <a:r>
                <a:rPr lang="en-US" altLang="zh-CN" sz="2400" b="1" dirty="0">
                  <a:latin typeface="华文楷体" panose="02010600040101010101" pitchFamily="2" charset="-122"/>
                  <a:ea typeface="华文楷体" panose="02010600040101010101" pitchFamily="2" charset="-122"/>
                  <a:sym typeface="Euclid Symbol" panose="05050102010706020507" pitchFamily="18" charset="2"/>
                </a:rPr>
                <a:t>,</a:t>
              </a:r>
              <a:r>
                <a:rPr lang="zh-CN" altLang="en-US" sz="2400" b="1" dirty="0">
                  <a:latin typeface="华文楷体" panose="02010600040101010101" pitchFamily="2" charset="-122"/>
                  <a:ea typeface="华文楷体" panose="02010600040101010101" pitchFamily="2" charset="-122"/>
                  <a:sym typeface="Euclid Symbol" panose="05050102010706020507" pitchFamily="18" charset="2"/>
                </a:rPr>
                <a:t> 一定都含在</a:t>
              </a:r>
              <a:r>
                <a:rPr lang="en-US" altLang="zh-CN" sz="2400" b="1" dirty="0">
                  <a:latin typeface="华文楷体" panose="02010600040101010101" pitchFamily="2" charset="-122"/>
                  <a:ea typeface="华文楷体" panose="02010600040101010101" pitchFamily="2" charset="-122"/>
                  <a:sym typeface="Euclid Symbol" panose="05050102010706020507" pitchFamily="18" charset="2"/>
                </a:rPr>
                <a:t>B</a:t>
              </a:r>
              <a:r>
                <a:rPr lang="zh-CN" altLang="en-US" sz="2400" b="1" dirty="0">
                  <a:latin typeface="华文楷体" panose="02010600040101010101" pitchFamily="2" charset="-122"/>
                  <a:ea typeface="华文楷体" panose="02010600040101010101" pitchFamily="2" charset="-122"/>
                  <a:sym typeface="Euclid Symbol" panose="05050102010706020507" pitchFamily="18" charset="2"/>
                </a:rPr>
                <a:t>中</a:t>
              </a:r>
              <a:endPara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graphicFrame>
          <p:nvGraphicFramePr>
            <p:cNvPr id="5127" name="Object 30"/>
            <p:cNvGraphicFramePr/>
            <p:nvPr/>
          </p:nvGraphicFramePr>
          <p:xfrm>
            <a:off x="6633" y="5490"/>
            <a:ext cx="2382" cy="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" name="" r:id="rId15" imgW="621030" imgH="177800" progId="Equation.DSMT4">
                    <p:embed/>
                  </p:oleObj>
                </mc:Choice>
                <mc:Fallback>
                  <p:oleObj name="" r:id="rId15" imgW="621030" imgH="177800" progId="Equation.DSMT4">
                    <p:embed/>
                    <p:pic>
                      <p:nvPicPr>
                        <p:cNvPr id="0" name="图片 3085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6633" y="5490"/>
                          <a:ext cx="2382" cy="6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2" name="Rectangle 5"/>
          <p:cNvSpPr/>
          <p:nvPr/>
        </p:nvSpPr>
        <p:spPr>
          <a:xfrm>
            <a:off x="476250" y="2539048"/>
            <a:ext cx="5689600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buNone/>
            </a:pPr>
            <a:r>
              <a:rPr lang="zh-CN" altLang="en-US" sz="2400" b="1" u="sng" dirty="0">
                <a:latin typeface="华文楷体" panose="02010600040101010101" pitchFamily="2" charset="-122"/>
                <a:ea typeface="华文楷体" panose="02010600040101010101" pitchFamily="2" charset="-122"/>
              </a:rPr>
              <a:t>事件</a:t>
            </a:r>
            <a:r>
              <a:rPr lang="en-US" altLang="zh-CN" sz="2400" b="1" i="1" u="sng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400" b="1" u="sng" dirty="0">
                <a:latin typeface="华文楷体" panose="02010600040101010101" pitchFamily="2" charset="-122"/>
                <a:ea typeface="华文楷体" panose="02010600040101010101" pitchFamily="2" charset="-122"/>
              </a:rPr>
              <a:t>包含事件</a:t>
            </a:r>
            <a:r>
              <a:rPr lang="en-US" altLang="zh-CN" sz="2400" b="1" i="1" u="sng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400" b="1" u="sng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记                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44" name="Object 42"/>
          <p:cNvGraphicFramePr/>
          <p:nvPr/>
        </p:nvGraphicFramePr>
        <p:xfrm>
          <a:off x="3362325" y="2564448"/>
          <a:ext cx="1257300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7" imgW="431165" imgH="165100" progId="Equation.DSMT4">
                  <p:embed/>
                </p:oleObj>
              </mc:Choice>
              <mc:Fallback>
                <p:oleObj name="" r:id="rId17" imgW="431165" imgH="1651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362325" y="2564448"/>
                        <a:ext cx="1257300" cy="360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4483100" y="2534285"/>
            <a:ext cx="360363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或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48" name="Object 43"/>
          <p:cNvGraphicFramePr/>
          <p:nvPr/>
        </p:nvGraphicFramePr>
        <p:xfrm>
          <a:off x="4991100" y="2564448"/>
          <a:ext cx="962025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9" imgW="469265" imgH="177800" progId="Equation.DSMT4">
                  <p:embed/>
                </p:oleObj>
              </mc:Choice>
              <mc:Fallback>
                <p:oleObj name="" r:id="rId19" imgW="469265" imgH="17780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991100" y="2564448"/>
                        <a:ext cx="962025" cy="3635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4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4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4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54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54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43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43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54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54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95" grpId="0"/>
      <p:bldP spid="54296" grpId="0"/>
      <p:bldP spid="5160" grpId="0"/>
      <p:bldP spid="54320" grpId="0" bldLvl="0" animBg="1"/>
      <p:bldP spid="54321" grpId="0" bldLvl="0" animBg="1"/>
      <p:bldP spid="54322" grpId="0" bldLvl="0" animBg="1"/>
      <p:bldP spid="54323" grpId="0"/>
      <p:bldP spid="54324" grpId="0"/>
      <p:bldP spid="54331" grpId="0"/>
      <p:bldP spid="42" grpId="0"/>
      <p:bldP spid="4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8" name="Text Box 4"/>
          <p:cNvSpPr txBox="1"/>
          <p:nvPr/>
        </p:nvSpPr>
        <p:spPr>
          <a:xfrm>
            <a:off x="468313" y="333375"/>
            <a:ext cx="55626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Euclid Symbol" panose="05050102010706020507" pitchFamily="18" charset="2"/>
              </a:rPr>
              <a:t>（</a:t>
            </a:r>
            <a:r>
              <a:rPr lang="en-US" altLang="zh-CN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Euclid Symbol" panose="05050102010706020507" pitchFamily="18" charset="2"/>
              </a:rPr>
              <a:t>3</a:t>
            </a: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Euclid Symbol" panose="05050102010706020507" pitchFamily="18" charset="2"/>
              </a:rPr>
              <a:t>）事件的</a:t>
            </a: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互斥</a:t>
            </a:r>
            <a:r>
              <a:rPr lang="en-US" altLang="zh-CN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互不相容</a:t>
            </a:r>
            <a:r>
              <a:rPr lang="en-US" altLang="zh-CN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en-US" altLang="zh-CN" sz="24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Euclid Symbol" panose="05050102010706020507" pitchFamily="18" charset="2"/>
            </a:endParaRPr>
          </a:p>
        </p:txBody>
      </p:sp>
      <p:sp>
        <p:nvSpPr>
          <p:cNvPr id="57351" name="Text Box 7"/>
          <p:cNvSpPr txBox="1"/>
          <p:nvPr/>
        </p:nvSpPr>
        <p:spPr>
          <a:xfrm>
            <a:off x="4565650" y="781050"/>
            <a:ext cx="3660775" cy="4302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buNone/>
            </a:pPr>
            <a:r>
              <a:rPr lang="en-US" altLang="zh-CN" sz="2200" b="1" i="1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200" b="1" i="1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200" b="1" i="1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200" b="1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不可能同时发生</a:t>
            </a:r>
            <a:endParaRPr lang="zh-CN" altLang="en-US" sz="2200" b="1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2" name="Group 75"/>
          <p:cNvGrpSpPr/>
          <p:nvPr/>
        </p:nvGrpSpPr>
        <p:grpSpPr>
          <a:xfrm>
            <a:off x="769938" y="765175"/>
            <a:ext cx="3802062" cy="430213"/>
            <a:chOff x="485" y="482"/>
            <a:chExt cx="2395" cy="271"/>
          </a:xfrm>
        </p:grpSpPr>
        <p:sp>
          <p:nvSpPr>
            <p:cNvPr id="2082" name="Rectangle 5"/>
            <p:cNvSpPr/>
            <p:nvPr/>
          </p:nvSpPr>
          <p:spPr>
            <a:xfrm>
              <a:off x="485" y="482"/>
              <a:ext cx="2395" cy="27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buNone/>
              </a:pPr>
              <a:r>
                <a:rPr lang="en-US" altLang="zh-CN" sz="2200" b="1" i="1" u="sng" dirty="0">
                  <a:solidFill>
                    <a:schemeClr val="tx2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A</a:t>
              </a:r>
              <a:r>
                <a:rPr lang="en-US" altLang="zh-CN" sz="2200" b="1" u="sng" dirty="0">
                  <a:solidFill>
                    <a:schemeClr val="tx2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 </a:t>
              </a:r>
              <a:r>
                <a:rPr lang="zh-CN" altLang="en-US" sz="2200" b="1" u="sng" dirty="0">
                  <a:solidFill>
                    <a:schemeClr val="tx2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与</a:t>
              </a:r>
              <a:r>
                <a:rPr lang="en-US" altLang="zh-CN" sz="2200" b="1" i="1" u="sng" dirty="0">
                  <a:solidFill>
                    <a:schemeClr val="tx2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B</a:t>
              </a:r>
              <a:r>
                <a:rPr lang="en-US" altLang="zh-CN" sz="2200" b="1" u="sng" dirty="0">
                  <a:solidFill>
                    <a:schemeClr val="tx2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 </a:t>
              </a:r>
              <a:r>
                <a:rPr lang="zh-CN" altLang="en-US" sz="2200" b="1" u="sng" dirty="0">
                  <a:solidFill>
                    <a:schemeClr val="tx2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互斥（互不相容）</a:t>
              </a:r>
              <a:endParaRPr lang="zh-CN" altLang="en-US" sz="2200" b="1" u="sng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graphicFrame>
          <p:nvGraphicFramePr>
            <p:cNvPr id="2058" name="Object 8"/>
            <p:cNvGraphicFramePr/>
            <p:nvPr/>
          </p:nvGraphicFramePr>
          <p:xfrm>
            <a:off x="2517" y="545"/>
            <a:ext cx="318" cy="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name="" r:id="rId1" imgW="469900" imgH="279400" progId="Equation.3">
                    <p:embed/>
                  </p:oleObj>
                </mc:Choice>
                <mc:Fallback>
                  <p:oleObj name="" r:id="rId1" imgW="469900" imgH="279400" progId="Equation.3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517" y="545"/>
                          <a:ext cx="318" cy="18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9"/>
          <p:cNvGrpSpPr/>
          <p:nvPr/>
        </p:nvGrpSpPr>
        <p:grpSpPr>
          <a:xfrm>
            <a:off x="376238" y="1341438"/>
            <a:ext cx="2971800" cy="1828800"/>
            <a:chOff x="3504" y="768"/>
            <a:chExt cx="1872" cy="1152"/>
          </a:xfrm>
        </p:grpSpPr>
        <p:grpSp>
          <p:nvGrpSpPr>
            <p:cNvPr id="2078" name="Group 10"/>
            <p:cNvGrpSpPr/>
            <p:nvPr/>
          </p:nvGrpSpPr>
          <p:grpSpPr>
            <a:xfrm>
              <a:off x="3504" y="768"/>
              <a:ext cx="1872" cy="1152"/>
              <a:chOff x="3408" y="768"/>
              <a:chExt cx="1872" cy="1152"/>
            </a:xfrm>
          </p:grpSpPr>
          <p:sp>
            <p:nvSpPr>
              <p:cNvPr id="2081" name="Rectangle 11"/>
              <p:cNvSpPr/>
              <p:nvPr/>
            </p:nvSpPr>
            <p:spPr>
              <a:xfrm>
                <a:off x="3408" y="768"/>
                <a:ext cx="1872" cy="1152"/>
              </a:xfrm>
              <a:prstGeom prst="rect">
                <a:avLst/>
              </a:prstGeom>
              <a:solidFill>
                <a:srgbClr val="00CCFF"/>
              </a:solidFill>
              <a:ln w="9525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None/>
                </a:pPr>
                <a:endParaRPr lang="zh-CN" altLang="zh-CN" sz="3200" dirty="0">
                  <a:solidFill>
                    <a:srgbClr val="CCECFF"/>
                  </a:solidFill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2057" name="Object 12"/>
              <p:cNvGraphicFramePr/>
              <p:nvPr/>
            </p:nvGraphicFramePr>
            <p:xfrm>
              <a:off x="5021" y="864"/>
              <a:ext cx="172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5" name="" r:id="rId3" imgW="393700" imgH="330200" progId="Equation.3">
                      <p:embed/>
                    </p:oleObj>
                  </mc:Choice>
                  <mc:Fallback>
                    <p:oleObj name="" r:id="rId3" imgW="393700" imgH="330200" progId="Equation.3">
                      <p:embed/>
                      <p:pic>
                        <p:nvPicPr>
                          <p:cNvPr id="0" name="图片 3084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5021" y="864"/>
                            <a:ext cx="172" cy="14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079" name="Oval 13"/>
            <p:cNvSpPr/>
            <p:nvPr/>
          </p:nvSpPr>
          <p:spPr>
            <a:xfrm>
              <a:off x="3600" y="1056"/>
              <a:ext cx="576" cy="384"/>
            </a:xfrm>
            <a:prstGeom prst="ellipse">
              <a:avLst/>
            </a:prstGeom>
            <a:solidFill>
              <a:srgbClr val="FF9900"/>
            </a:solidFill>
            <a:ln w="952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buNone/>
              </a:pPr>
              <a:r>
                <a:rPr lang="en-US" altLang="zh-CN" sz="3200" i="1" dirty="0">
                  <a:solidFill>
                    <a:schemeClr val="bg1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A</a:t>
              </a:r>
              <a:endParaRPr lang="en-US" altLang="zh-CN" sz="3200" i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80" name="Oval 14"/>
            <p:cNvSpPr/>
            <p:nvPr/>
          </p:nvSpPr>
          <p:spPr>
            <a:xfrm>
              <a:off x="4356" y="1248"/>
              <a:ext cx="816" cy="384"/>
            </a:xfrm>
            <a:prstGeom prst="ellipse">
              <a:avLst/>
            </a:prstGeom>
            <a:solidFill>
              <a:srgbClr val="000099"/>
            </a:solidFill>
            <a:ln w="9525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buNone/>
              </a:pPr>
              <a:r>
                <a:rPr lang="en-US" altLang="zh-CN" sz="3200" i="1" dirty="0">
                  <a:solidFill>
                    <a:schemeClr val="bg1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B</a:t>
              </a:r>
              <a:endParaRPr lang="en-US" altLang="zh-CN" sz="3200" i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57369" name="Rectangle 25"/>
          <p:cNvSpPr/>
          <p:nvPr/>
        </p:nvSpPr>
        <p:spPr>
          <a:xfrm>
            <a:off x="6069013" y="1960880"/>
            <a:ext cx="2808287" cy="768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en-US" altLang="zh-CN" sz="2200" b="1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与</a:t>
            </a:r>
            <a:r>
              <a:rPr lang="en-US" altLang="zh-CN" sz="2200" b="1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不含有公共</a:t>
            </a:r>
            <a:endParaRPr lang="zh-CN" altLang="en-US" sz="2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zh-CN" altLang="en-US" sz="2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基本事件．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zh-CN" altLang="en-US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7370" name="Rectangle 26"/>
          <p:cNvSpPr/>
          <p:nvPr/>
        </p:nvSpPr>
        <p:spPr>
          <a:xfrm>
            <a:off x="3492500" y="1989455"/>
            <a:ext cx="514350" cy="4889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None/>
            </a:pP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※</a:t>
            </a:r>
            <a:endParaRPr lang="en-US" altLang="zh-CN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5" name="Group 27"/>
          <p:cNvGrpSpPr/>
          <p:nvPr/>
        </p:nvGrpSpPr>
        <p:grpSpPr>
          <a:xfrm>
            <a:off x="3886200" y="1989455"/>
            <a:ext cx="2093913" cy="430213"/>
            <a:chOff x="2290" y="1207"/>
            <a:chExt cx="1319" cy="271"/>
          </a:xfrm>
        </p:grpSpPr>
        <p:sp>
          <p:nvSpPr>
            <p:cNvPr id="2077" name="Rectangle 28"/>
            <p:cNvSpPr/>
            <p:nvPr/>
          </p:nvSpPr>
          <p:spPr>
            <a:xfrm>
              <a:off x="2290" y="1207"/>
              <a:ext cx="1225" cy="27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0" hangingPunct="0">
                <a:buNone/>
              </a:pPr>
              <a:r>
                <a:rPr lang="en-US" altLang="zh-CN" sz="2200" b="1" i="1" dirty="0">
                  <a:solidFill>
                    <a:schemeClr val="tx2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A</a:t>
              </a:r>
              <a:r>
                <a:rPr lang="en-US" altLang="zh-CN" sz="2200" b="1" dirty="0">
                  <a:solidFill>
                    <a:schemeClr val="tx2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 </a:t>
              </a:r>
              <a:r>
                <a:rPr lang="zh-CN" altLang="en-US" sz="2200" b="1" dirty="0">
                  <a:solidFill>
                    <a:schemeClr val="tx2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与</a:t>
              </a:r>
              <a:r>
                <a:rPr lang="en-US" altLang="zh-CN" sz="2200" b="1" i="1" dirty="0">
                  <a:solidFill>
                    <a:schemeClr val="tx2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B</a:t>
              </a:r>
              <a:r>
                <a:rPr lang="en-US" altLang="zh-CN" sz="2200" b="1" dirty="0">
                  <a:solidFill>
                    <a:schemeClr val="tx2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 </a:t>
              </a:r>
              <a:r>
                <a:rPr lang="zh-CN" altLang="en-US" sz="2200" b="1" dirty="0">
                  <a:solidFill>
                    <a:schemeClr val="tx2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互斥</a:t>
              </a:r>
              <a:endParaRPr lang="zh-CN" altLang="en-US" sz="2200" b="1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graphicFrame>
          <p:nvGraphicFramePr>
            <p:cNvPr id="2056" name="Object 29"/>
            <p:cNvGraphicFramePr/>
            <p:nvPr/>
          </p:nvGraphicFramePr>
          <p:xfrm>
            <a:off x="3305" y="1252"/>
            <a:ext cx="304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" r:id="rId5" imgW="469900" imgH="279400" progId="Equation.3">
                    <p:embed/>
                  </p:oleObj>
                </mc:Choice>
                <mc:Fallback>
                  <p:oleObj name="" r:id="rId5" imgW="469900" imgH="279400" progId="Equation.3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305" y="1252"/>
                          <a:ext cx="304" cy="1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7395" name="Text Box 51"/>
          <p:cNvSpPr txBox="1"/>
          <p:nvPr/>
        </p:nvSpPr>
        <p:spPr>
          <a:xfrm>
            <a:off x="468313" y="3284538"/>
            <a:ext cx="4464050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Euclid Symbol" panose="05050102010706020507" pitchFamily="18" charset="2"/>
              </a:rPr>
              <a:t>（</a:t>
            </a:r>
            <a:r>
              <a:rPr lang="en-US" altLang="zh-CN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Euclid Symbol" panose="05050102010706020507" pitchFamily="18" charset="2"/>
              </a:rPr>
              <a:t>4</a:t>
            </a: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Euclid Symbol" panose="05050102010706020507" pitchFamily="18" charset="2"/>
              </a:rPr>
              <a:t>）事件的互逆（对立）</a:t>
            </a:r>
            <a:endParaRPr lang="zh-CN" altLang="en-US" sz="24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Euclid Symbol" panose="05050102010706020507" pitchFamily="18" charset="2"/>
            </a:endParaRPr>
          </a:p>
        </p:txBody>
      </p:sp>
      <p:sp>
        <p:nvSpPr>
          <p:cNvPr id="57397" name="Text Box 53"/>
          <p:cNvSpPr txBox="1"/>
          <p:nvPr/>
        </p:nvSpPr>
        <p:spPr>
          <a:xfrm>
            <a:off x="4067175" y="3724275"/>
            <a:ext cx="4752975" cy="4302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buNone/>
            </a:pPr>
            <a:r>
              <a:rPr lang="zh-CN" altLang="en-US" sz="2200" b="1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每次试验 </a:t>
            </a:r>
            <a:r>
              <a:rPr lang="en-US" altLang="zh-CN" sz="2200" b="1" i="1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200" b="1" i="1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200" b="1" i="1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200" b="1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中有且只有一个发生</a:t>
            </a:r>
            <a:endParaRPr lang="zh-CN" altLang="en-US" sz="2200" b="1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6" name="Group 76"/>
          <p:cNvGrpSpPr/>
          <p:nvPr/>
        </p:nvGrpSpPr>
        <p:grpSpPr>
          <a:xfrm>
            <a:off x="755650" y="3716338"/>
            <a:ext cx="3241675" cy="430212"/>
            <a:chOff x="431" y="2341"/>
            <a:chExt cx="2042" cy="271"/>
          </a:xfrm>
        </p:grpSpPr>
        <p:graphicFrame>
          <p:nvGraphicFramePr>
            <p:cNvPr id="2055" name="Object 54"/>
            <p:cNvGraphicFramePr/>
            <p:nvPr/>
          </p:nvGraphicFramePr>
          <p:xfrm>
            <a:off x="2116" y="2405"/>
            <a:ext cx="348" cy="1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" name="" r:id="rId6" imgW="469900" imgH="279400" progId="Equation.DSMT4">
                    <p:embed/>
                  </p:oleObj>
                </mc:Choice>
                <mc:Fallback>
                  <p:oleObj name="" r:id="rId6" imgW="469900" imgH="279400" progId="Equation.DSMT4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116" y="2405"/>
                          <a:ext cx="348" cy="1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76" name="Rectangle 55"/>
            <p:cNvSpPr/>
            <p:nvPr/>
          </p:nvSpPr>
          <p:spPr>
            <a:xfrm>
              <a:off x="431" y="2341"/>
              <a:ext cx="2042" cy="27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0" hangingPunct="0">
                <a:buNone/>
              </a:pPr>
              <a:r>
                <a:rPr lang="en-US" altLang="zh-CN" sz="2200" b="1" i="1" u="sng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A</a:t>
              </a:r>
              <a:r>
                <a:rPr lang="en-US" altLang="zh-CN" sz="2200" b="1" u="sng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 </a:t>
              </a:r>
              <a:r>
                <a:rPr lang="zh-CN" altLang="en-US" sz="2200" b="1" u="sng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与</a:t>
              </a:r>
              <a:r>
                <a:rPr lang="en-US" altLang="zh-CN" sz="2200" b="1" i="1" u="sng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B</a:t>
              </a:r>
              <a:r>
                <a:rPr lang="en-US" altLang="zh-CN" sz="2200" b="1" u="sng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 </a:t>
              </a:r>
              <a:r>
                <a:rPr lang="zh-CN" altLang="en-US" sz="2200" b="1" u="sng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互逆（对立）</a:t>
              </a:r>
              <a:endParaRPr lang="zh-CN" altLang="en-US" sz="2200" b="1" u="sng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7" name="Group 56"/>
          <p:cNvGrpSpPr/>
          <p:nvPr/>
        </p:nvGrpSpPr>
        <p:grpSpPr>
          <a:xfrm>
            <a:off x="376238" y="4713288"/>
            <a:ext cx="2971800" cy="1828800"/>
            <a:chOff x="3408" y="768"/>
            <a:chExt cx="1872" cy="1152"/>
          </a:xfrm>
        </p:grpSpPr>
        <p:sp>
          <p:nvSpPr>
            <p:cNvPr id="2075" name="Rectangle 57"/>
            <p:cNvSpPr/>
            <p:nvPr/>
          </p:nvSpPr>
          <p:spPr>
            <a:xfrm>
              <a:off x="3408" y="768"/>
              <a:ext cx="1872" cy="1152"/>
            </a:xfrm>
            <a:prstGeom prst="rect">
              <a:avLst/>
            </a:prstGeom>
            <a:solidFill>
              <a:srgbClr val="00CCFF"/>
            </a:solidFill>
            <a:ln w="952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buNone/>
              </a:pPr>
              <a:endParaRPr lang="zh-CN" altLang="zh-CN" sz="3200" dirty="0">
                <a:solidFill>
                  <a:srgbClr val="CCEC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054" name="Object 58"/>
            <p:cNvGraphicFramePr/>
            <p:nvPr/>
          </p:nvGraphicFramePr>
          <p:xfrm>
            <a:off x="5021" y="864"/>
            <a:ext cx="172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" r:id="rId7" imgW="393700" imgH="330200" progId="Equation.3">
                    <p:embed/>
                  </p:oleObj>
                </mc:Choice>
                <mc:Fallback>
                  <p:oleObj name="" r:id="rId7" imgW="393700" imgH="330200" progId="Equation.3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021" y="864"/>
                          <a:ext cx="172" cy="1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7403" name="Oval 59"/>
          <p:cNvSpPr/>
          <p:nvPr/>
        </p:nvSpPr>
        <p:spPr>
          <a:xfrm>
            <a:off x="1366838" y="4975225"/>
            <a:ext cx="1371600" cy="8382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buNone/>
            </a:pPr>
            <a:r>
              <a:rPr lang="en-US" altLang="zh-CN" sz="3200" b="1" i="1" dirty="0">
                <a:solidFill>
                  <a:schemeClr val="bg2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endParaRPr lang="en-US" altLang="zh-CN" sz="3200" b="1" i="1" dirty="0">
              <a:solidFill>
                <a:schemeClr val="bg2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57404" name="Object 60"/>
          <p:cNvGraphicFramePr/>
          <p:nvPr/>
        </p:nvGraphicFramePr>
        <p:xfrm>
          <a:off x="395288" y="4724400"/>
          <a:ext cx="1187450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8" imgW="494665" imgH="304800" progId="Equation.DSMT4">
                  <p:embed/>
                </p:oleObj>
              </mc:Choice>
              <mc:Fallback>
                <p:oleObj name="" r:id="rId8" imgW="494665" imgH="3048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95288" y="4724400"/>
                        <a:ext cx="1187450" cy="827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408" name="Rectangle 64"/>
          <p:cNvSpPr/>
          <p:nvPr/>
        </p:nvSpPr>
        <p:spPr>
          <a:xfrm>
            <a:off x="3481388" y="4939983"/>
            <a:ext cx="514350" cy="4889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None/>
            </a:pP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※</a:t>
            </a:r>
            <a:endParaRPr lang="en-US" altLang="zh-CN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174" name="Rectangle 63"/>
          <p:cNvSpPr/>
          <p:nvPr/>
        </p:nvSpPr>
        <p:spPr>
          <a:xfrm>
            <a:off x="3906838" y="4897120"/>
            <a:ext cx="3784600" cy="10461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None/>
            </a:pPr>
            <a:r>
              <a:rPr lang="en-US" altLang="zh-CN" sz="2200" b="1" i="1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200" b="1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与</a:t>
            </a:r>
            <a:r>
              <a:rPr lang="en-US" altLang="zh-CN" sz="2200" b="1" i="1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200" b="1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互为逆事件</a:t>
            </a:r>
            <a:r>
              <a:rPr lang="en-US" altLang="zh-CN" sz="2200" b="1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. </a:t>
            </a:r>
            <a:r>
              <a:rPr lang="zh-CN" altLang="en-US" sz="2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记为            </a:t>
            </a:r>
            <a:endParaRPr lang="en-US" altLang="zh-CN" sz="2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None/>
            </a:pPr>
            <a:endParaRPr lang="zh-CN" altLang="en-US" sz="2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None/>
            </a:pPr>
            <a:endParaRPr lang="zh-CN" altLang="en-US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7417" name="Rectangle 73"/>
          <p:cNvSpPr/>
          <p:nvPr/>
        </p:nvSpPr>
        <p:spPr>
          <a:xfrm>
            <a:off x="3492500" y="6054090"/>
            <a:ext cx="514350" cy="4889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None/>
            </a:pP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※</a:t>
            </a:r>
            <a:endParaRPr lang="en-US" altLang="zh-CN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57418" name="Object 74"/>
          <p:cNvGraphicFramePr/>
          <p:nvPr/>
        </p:nvGraphicFramePr>
        <p:xfrm>
          <a:off x="3995738" y="5950903"/>
          <a:ext cx="804862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10" imgW="457200" imgH="241300" progId="Equation.DSMT4">
                  <p:embed/>
                </p:oleObj>
              </mc:Choice>
              <mc:Fallback>
                <p:oleObj name="" r:id="rId10" imgW="457200" imgH="241300" progId="Equation.DSMT4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995738" y="5950903"/>
                        <a:ext cx="804862" cy="42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13"/>
          <p:cNvGraphicFramePr/>
          <p:nvPr/>
        </p:nvGraphicFramePr>
        <p:xfrm>
          <a:off x="6732588" y="4752658"/>
          <a:ext cx="792162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2" imgW="405765" imgH="266065" progId="Equation.DSMT4">
                  <p:embed/>
                </p:oleObj>
              </mc:Choice>
              <mc:Fallback>
                <p:oleObj name="" r:id="rId12" imgW="405765" imgH="266065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732588" y="4752658"/>
                        <a:ext cx="792162" cy="519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17"/>
          <p:cNvGraphicFramePr/>
          <p:nvPr/>
        </p:nvGraphicFramePr>
        <p:xfrm>
          <a:off x="3981450" y="5198745"/>
          <a:ext cx="72072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14" imgW="405765" imgH="266065" progId="Equation.DSMT4">
                  <p:embed/>
                </p:oleObj>
              </mc:Choice>
              <mc:Fallback>
                <p:oleObj name="" r:id="rId14" imgW="405765" imgH="266065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981450" y="5198745"/>
                        <a:ext cx="720725" cy="471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7480300" y="4895533"/>
            <a:ext cx="49212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None/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或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Rectangle 25"/>
          <p:cNvSpPr/>
          <p:nvPr>
            <p:custDataLst>
              <p:tags r:id="rId16"/>
            </p:custDataLst>
          </p:nvPr>
        </p:nvSpPr>
        <p:spPr>
          <a:xfrm>
            <a:off x="6052503" y="2518410"/>
            <a:ext cx="2808287" cy="4298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zh-CN" altLang="en-US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7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7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4" dur="500"/>
                                        <p:tgtEl>
                                          <p:spTgt spid="57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7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57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57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57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5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5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8" grpId="0"/>
      <p:bldP spid="57351" grpId="0"/>
      <p:bldP spid="57369" grpId="0"/>
      <p:bldP spid="57370" grpId="0"/>
      <p:bldP spid="57395" grpId="0"/>
      <p:bldP spid="57397" grpId="0"/>
      <p:bldP spid="57403" grpId="0" animBg="1"/>
      <p:bldP spid="57408" grpId="0"/>
      <p:bldP spid="6174" grpId="0"/>
      <p:bldP spid="57417" grpId="0"/>
      <p:bldP spid="44" grpId="0"/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5" name="Rectangle 4"/>
          <p:cNvSpPr/>
          <p:nvPr/>
        </p:nvSpPr>
        <p:spPr>
          <a:xfrm>
            <a:off x="914400" y="260350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>
              <a:buNone/>
            </a:pPr>
            <a:r>
              <a:rPr lang="zh-CN" altLang="en-US" sz="2800" b="1" u="sng" dirty="0">
                <a:solidFill>
                  <a:srgbClr val="0000FF"/>
                </a:solidFill>
                <a:latin typeface="Calibri" panose="020F0502020204030204" pitchFamily="34" charset="0"/>
                <a:ea typeface="楷体_GB2312" pitchFamily="49" charset="-122"/>
              </a:rPr>
              <a:t>关于事件关系的几点说明</a:t>
            </a:r>
            <a:endParaRPr lang="zh-CN" altLang="en-US" sz="2800" b="1" u="sng" dirty="0">
              <a:solidFill>
                <a:srgbClr val="0000FF"/>
              </a:solidFill>
              <a:latin typeface="Calibri" panose="020F0502020204030204" pitchFamily="34" charset="0"/>
              <a:ea typeface="楷体_GB2312" pitchFamily="49" charset="-122"/>
            </a:endParaRPr>
          </a:p>
        </p:txBody>
      </p:sp>
      <p:sp>
        <p:nvSpPr>
          <p:cNvPr id="3076" name="Rectangle 5"/>
          <p:cNvSpPr/>
          <p:nvPr/>
        </p:nvSpPr>
        <p:spPr>
          <a:xfrm>
            <a:off x="1754188" y="1063625"/>
            <a:ext cx="814705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609600" indent="-609600">
              <a:spcBef>
                <a:spcPct val="20000"/>
              </a:spcBef>
              <a:buNone/>
            </a:pP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marL="609600" indent="-609600">
              <a:spcBef>
                <a:spcPct val="20000"/>
              </a:spcBef>
              <a:buAutoNum type="arabicParenBoth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两个基本事件一定互斥，但不一定对立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  <a:sym typeface="Wingdings" panose="05000000000000000000" pitchFamily="2" charset="2"/>
            </a:endParaRPr>
          </a:p>
          <a:p>
            <a:pPr marL="609600" indent="-609600">
              <a:spcBef>
                <a:spcPct val="20000"/>
              </a:spcBef>
              <a:buAutoNum type="arabicParenBoth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不可能事件与任何事件都互斥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09600" indent="-609600">
              <a:spcBef>
                <a:spcPct val="20000"/>
              </a:spcBef>
              <a:buAutoNum type="arabicParenBoth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事件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与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对立，则事件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与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互斥，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09600" indent="-609600">
              <a:spcBef>
                <a:spcPct val="2000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但反之不一定成立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09600" indent="-609600">
              <a:spcBef>
                <a:spcPct val="20000"/>
              </a:spcBef>
              <a:buChar char="•"/>
            </a:pP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074" name="Object 6"/>
          <p:cNvGraphicFramePr/>
          <p:nvPr/>
        </p:nvGraphicFramePr>
        <p:xfrm>
          <a:off x="5156200" y="2855913"/>
          <a:ext cx="914400" cy="19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" imgW="127635" imgH="198755" progId="Equation.DSMT4">
                  <p:embed/>
                </p:oleObj>
              </mc:Choice>
              <mc:Fallback>
                <p:oleObj name="" r:id="rId1" imgW="127635" imgH="198755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156200" y="2855913"/>
                        <a:ext cx="914400" cy="1984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09" name="Rectangle 56"/>
          <p:cNvSpPr/>
          <p:nvPr/>
        </p:nvSpPr>
        <p:spPr>
          <a:xfrm>
            <a:off x="320675" y="4554855"/>
            <a:ext cx="848106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just">
              <a:buNone/>
            </a:pPr>
            <a:r>
              <a:rPr lang="zh-CN" altLang="en-US" sz="2400" b="1" u="sng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en-US" altLang="zh-CN" sz="2400" b="1" u="sng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1.1.1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2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在实例</a:t>
            </a:r>
            <a:r>
              <a:rPr lang="en-US" altLang="zh-CN" sz="2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中</a:t>
            </a:r>
            <a:r>
              <a:rPr lang="en-US" altLang="zh-CN" sz="2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 </a:t>
            </a:r>
            <a:r>
              <a:rPr lang="en-US" altLang="zh-CN" sz="2200" b="1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en-US" altLang="zh-CN" sz="2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={2, 4, 6},  </a:t>
            </a:r>
            <a:r>
              <a:rPr lang="en-US" altLang="zh-CN" sz="2200" b="1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en-US" altLang="zh-CN" sz="2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={1, 2, 3}.  </a:t>
            </a:r>
            <a:r>
              <a:rPr lang="zh-CN" altLang="en-US" sz="2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有</a:t>
            </a:r>
            <a:r>
              <a:rPr lang="en-US" altLang="zh-CN" sz="22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A</a:t>
            </a:r>
            <a:r>
              <a:rPr lang="en-US" altLang="zh-CN" sz="2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∪</a:t>
            </a:r>
            <a:r>
              <a:rPr lang="en-US" altLang="zh-CN" sz="22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C</a:t>
            </a:r>
            <a:r>
              <a:rPr lang="en-US" altLang="zh-CN" sz="2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={1, 2, 3, 4, 6}.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zh-CN" altLang="en-US" sz="2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112" name="Text Box 68"/>
          <p:cNvSpPr txBox="1"/>
          <p:nvPr/>
        </p:nvSpPr>
        <p:spPr>
          <a:xfrm>
            <a:off x="669925" y="736600"/>
            <a:ext cx="4549775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Euclid Symbol" panose="05050102010706020507" pitchFamily="18" charset="2"/>
              </a:rPr>
              <a:t>(1) </a:t>
            </a: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Euclid Symbol" panose="05050102010706020507" pitchFamily="18" charset="2"/>
              </a:rPr>
              <a:t>事件的并</a:t>
            </a:r>
            <a:r>
              <a:rPr lang="en-US" altLang="zh-CN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Euclid Symbol" panose="05050102010706020507" pitchFamily="18" charset="2"/>
              </a:rPr>
              <a:t>(</a:t>
            </a: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Euclid Symbol" panose="05050102010706020507" pitchFamily="18" charset="2"/>
              </a:rPr>
              <a:t>和</a:t>
            </a:r>
            <a:r>
              <a:rPr lang="en-US" altLang="zh-CN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Euclid Symbol" panose="05050102010706020507" pitchFamily="18" charset="2"/>
              </a:rPr>
              <a:t>)</a:t>
            </a:r>
            <a:endParaRPr lang="en-US" altLang="zh-CN" sz="24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2" name="Group 72"/>
          <p:cNvGrpSpPr/>
          <p:nvPr/>
        </p:nvGrpSpPr>
        <p:grpSpPr>
          <a:xfrm>
            <a:off x="323850" y="1701800"/>
            <a:ext cx="5256213" cy="431800"/>
            <a:chOff x="204" y="1026"/>
            <a:chExt cx="3311" cy="272"/>
          </a:xfrm>
        </p:grpSpPr>
        <p:sp>
          <p:nvSpPr>
            <p:cNvPr id="4134" name="Text Box 67"/>
            <p:cNvSpPr txBox="1"/>
            <p:nvPr/>
          </p:nvSpPr>
          <p:spPr>
            <a:xfrm>
              <a:off x="476" y="1026"/>
              <a:ext cx="3039" cy="27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buFont typeface="Euclid Symbol" panose="05050102010706020507" pitchFamily="18" charset="2"/>
                <a:buNone/>
              </a:pPr>
              <a:r>
                <a:rPr lang="zh-CN" altLang="en-US" sz="2200" b="1" dirty="0">
                  <a:solidFill>
                    <a:schemeClr val="tx2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sym typeface="Euclid Symbol" panose="05050102010706020507" pitchFamily="18" charset="2"/>
                </a:rPr>
                <a:t>事件</a:t>
              </a:r>
              <a:r>
                <a:rPr lang="en-US" altLang="zh-CN" sz="2200" b="1" i="1" dirty="0">
                  <a:solidFill>
                    <a:schemeClr val="tx2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sym typeface="Euclid Symbol" panose="05050102010706020507" pitchFamily="18" charset="2"/>
                </a:rPr>
                <a:t>A</a:t>
              </a:r>
              <a:r>
                <a:rPr lang="zh-CN" altLang="en-US" sz="2200" b="1" dirty="0">
                  <a:solidFill>
                    <a:schemeClr val="tx2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sym typeface="Euclid Symbol" panose="05050102010706020507" pitchFamily="18" charset="2"/>
                </a:rPr>
                <a:t>与事件</a:t>
              </a:r>
              <a:r>
                <a:rPr lang="en-US" altLang="zh-CN" sz="2200" b="1" i="1" dirty="0">
                  <a:solidFill>
                    <a:schemeClr val="tx2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sym typeface="Euclid Symbol" panose="05050102010706020507" pitchFamily="18" charset="2"/>
                </a:rPr>
                <a:t>B</a:t>
              </a:r>
              <a:r>
                <a:rPr lang="en-US" altLang="zh-CN" sz="2200" b="1" dirty="0">
                  <a:solidFill>
                    <a:schemeClr val="tx2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sym typeface="Euclid Symbol" panose="05050102010706020507" pitchFamily="18" charset="2"/>
                </a:rPr>
                <a:t> </a:t>
              </a:r>
              <a:r>
                <a:rPr lang="zh-CN" altLang="en-US" sz="2200" b="1" dirty="0">
                  <a:solidFill>
                    <a:schemeClr val="tx2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sym typeface="Euclid Symbol" panose="05050102010706020507" pitchFamily="18" charset="2"/>
                </a:rPr>
                <a:t>至少有一个发生</a:t>
              </a:r>
              <a:r>
                <a:rPr lang="en-US" altLang="zh-CN" sz="2200" b="1" dirty="0">
                  <a:solidFill>
                    <a:schemeClr val="tx2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sym typeface="Euclid Symbol" panose="05050102010706020507" pitchFamily="18" charset="2"/>
                </a:rPr>
                <a:t>.</a:t>
              </a:r>
              <a:endParaRPr lang="zh-CN" altLang="en-US" sz="2200" b="1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graphicFrame>
          <p:nvGraphicFramePr>
            <p:cNvPr id="4110" name="Object 71"/>
            <p:cNvGraphicFramePr/>
            <p:nvPr/>
          </p:nvGraphicFramePr>
          <p:xfrm>
            <a:off x="204" y="1063"/>
            <a:ext cx="362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3" name="" r:id="rId1" imgW="253365" imgH="165100" progId="Equation.DSMT4">
                    <p:embed/>
                  </p:oleObj>
                </mc:Choice>
                <mc:Fallback>
                  <p:oleObj name="" r:id="rId1" imgW="253365" imgH="165100" progId="Equation.DSMT4">
                    <p:embed/>
                    <p:pic>
                      <p:nvPicPr>
                        <p:cNvPr id="0" name="图片 3102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04" y="1063"/>
                          <a:ext cx="362" cy="23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385" name="Rectangle 73"/>
          <p:cNvSpPr/>
          <p:nvPr/>
        </p:nvSpPr>
        <p:spPr>
          <a:xfrm>
            <a:off x="376238" y="2357438"/>
            <a:ext cx="2971800" cy="1828800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buNone/>
            </a:pPr>
            <a:endParaRPr lang="zh-CN" altLang="zh-CN" sz="3200" dirty="0">
              <a:solidFill>
                <a:srgbClr val="CCEC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3386" name="Oval 74"/>
          <p:cNvSpPr/>
          <p:nvPr/>
        </p:nvSpPr>
        <p:spPr>
          <a:xfrm>
            <a:off x="479425" y="2822575"/>
            <a:ext cx="990600" cy="762000"/>
          </a:xfrm>
          <a:prstGeom prst="ellipse">
            <a:avLst/>
          </a:prstGeom>
          <a:solidFill>
            <a:srgbClr val="FF9933"/>
          </a:solidFill>
          <a:ln w="9525" cap="rnd" cmpd="sng">
            <a:solidFill>
              <a:srgbClr val="FFCC00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buNone/>
            </a:pPr>
            <a:r>
              <a:rPr lang="en-US" altLang="zh-CN" sz="3200" i="1" dirty="0">
                <a:solidFill>
                  <a:srgbClr val="FFFF99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endParaRPr lang="en-US" altLang="zh-CN" sz="3200" i="1" dirty="0">
              <a:solidFill>
                <a:srgbClr val="FFFF9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sz="3200" i="1" dirty="0">
              <a:solidFill>
                <a:srgbClr val="FFFF9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sz="3200" i="1" dirty="0">
              <a:solidFill>
                <a:schemeClr val="accent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3387" name="Oval 75"/>
          <p:cNvSpPr/>
          <p:nvPr/>
        </p:nvSpPr>
        <p:spPr>
          <a:xfrm>
            <a:off x="833438" y="2890838"/>
            <a:ext cx="2057400" cy="838200"/>
          </a:xfrm>
          <a:prstGeom prst="ellipse">
            <a:avLst/>
          </a:prstGeom>
          <a:solidFill>
            <a:srgbClr val="FF9933"/>
          </a:solidFill>
          <a:ln w="9525" cap="rnd" cmpd="sng">
            <a:solidFill>
              <a:srgbClr val="FFCC00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buNone/>
            </a:pPr>
            <a:endParaRPr lang="en-US" altLang="zh-CN" sz="3200" dirty="0">
              <a:solidFill>
                <a:srgbClr val="CCEC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sz="3200" dirty="0">
              <a:solidFill>
                <a:srgbClr val="CCEC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3388" name="Object 76"/>
          <p:cNvGraphicFramePr/>
          <p:nvPr/>
        </p:nvGraphicFramePr>
        <p:xfrm>
          <a:off x="1062038" y="3195638"/>
          <a:ext cx="1016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3" imgW="1015365" imgH="330200" progId="Equation.3">
                  <p:embed/>
                </p:oleObj>
              </mc:Choice>
              <mc:Fallback>
                <p:oleObj name="" r:id="rId3" imgW="1015365" imgH="3302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2038" y="3195638"/>
                        <a:ext cx="10160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89" name="Object 77"/>
          <p:cNvGraphicFramePr/>
          <p:nvPr/>
        </p:nvGraphicFramePr>
        <p:xfrm>
          <a:off x="655638" y="2814638"/>
          <a:ext cx="247650" cy="26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5" imgW="304800" imgH="330200" progId="Equation.DSMT4">
                  <p:embed/>
                </p:oleObj>
              </mc:Choice>
              <mc:Fallback>
                <p:oleObj name="" r:id="rId5" imgW="304800" imgH="33020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5638" y="2814638"/>
                        <a:ext cx="247650" cy="268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90" name="Object 78"/>
          <p:cNvGraphicFramePr/>
          <p:nvPr/>
        </p:nvGraphicFramePr>
        <p:xfrm>
          <a:off x="2357438" y="3195638"/>
          <a:ext cx="211137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7" imgW="304800" imgH="330200" progId="Equation.3">
                  <p:embed/>
                </p:oleObj>
              </mc:Choice>
              <mc:Fallback>
                <p:oleObj name="" r:id="rId7" imgW="304800" imgH="3302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57438" y="3195638"/>
                        <a:ext cx="211137" cy="22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91" name="Text Box 79"/>
          <p:cNvSpPr txBox="1"/>
          <p:nvPr/>
        </p:nvSpPr>
        <p:spPr>
          <a:xfrm>
            <a:off x="2814638" y="2349500"/>
            <a:ext cx="461962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en-US" altLang="zh-CN" sz="32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sym typeface="Euclid Symbol" panose="05050102010706020507" pitchFamily="18" charset="2"/>
              </a:rPr>
              <a:t></a:t>
            </a:r>
            <a:endParaRPr lang="en-US" altLang="zh-CN" sz="32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3" name="Group 114"/>
          <p:cNvGrpSpPr/>
          <p:nvPr/>
        </p:nvGrpSpPr>
        <p:grpSpPr>
          <a:xfrm>
            <a:off x="827088" y="1196975"/>
            <a:ext cx="5638800" cy="446088"/>
            <a:chOff x="521" y="754"/>
            <a:chExt cx="3552" cy="281"/>
          </a:xfrm>
        </p:grpSpPr>
        <p:sp>
          <p:nvSpPr>
            <p:cNvPr id="4132" name="Rectangle 70"/>
            <p:cNvSpPr/>
            <p:nvPr/>
          </p:nvSpPr>
          <p:spPr>
            <a:xfrm>
              <a:off x="521" y="754"/>
              <a:ext cx="2268" cy="27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buNone/>
              </a:pPr>
              <a:r>
                <a:rPr lang="zh-CN" altLang="en-US" sz="2200" b="1" u="sng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事件</a:t>
              </a:r>
              <a:r>
                <a:rPr lang="en-US" altLang="zh-CN" sz="2200" b="1" u="sng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A</a:t>
              </a:r>
              <a:r>
                <a:rPr lang="zh-CN" altLang="en-US" sz="2200" b="1" u="sng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 与事件 </a:t>
              </a:r>
              <a:r>
                <a:rPr lang="en-US" altLang="zh-CN" sz="2200" b="1" u="sng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B</a:t>
              </a:r>
              <a:r>
                <a:rPr lang="zh-CN" altLang="en-US" sz="2200" b="1" u="sng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的和或并</a:t>
              </a:r>
              <a:endParaRPr lang="zh-CN" altLang="en-US" sz="2200" b="1" u="sng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133" name="Text Box 80"/>
            <p:cNvSpPr txBox="1"/>
            <p:nvPr/>
          </p:nvSpPr>
          <p:spPr>
            <a:xfrm>
              <a:off x="2837" y="764"/>
              <a:ext cx="1236" cy="27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>
                <a:buNone/>
              </a:pPr>
              <a:r>
                <a:rPr lang="en-US" altLang="zh-CN" sz="22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(</a:t>
              </a:r>
              <a:r>
                <a:rPr lang="zh-CN" altLang="en-US" sz="22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记作</a:t>
              </a:r>
              <a:r>
                <a:rPr lang="zh-CN" altLang="en-US" sz="22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             </a:t>
              </a:r>
              <a:r>
                <a:rPr lang="en-US" altLang="zh-CN" sz="22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).</a:t>
              </a:r>
              <a:endPara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4" name="Group 104"/>
          <p:cNvGrpSpPr/>
          <p:nvPr/>
        </p:nvGrpSpPr>
        <p:grpSpPr>
          <a:xfrm>
            <a:off x="3492500" y="2276475"/>
            <a:ext cx="5472113" cy="539750"/>
            <a:chOff x="2200" y="1434"/>
            <a:chExt cx="3447" cy="340"/>
          </a:xfrm>
        </p:grpSpPr>
        <p:sp>
          <p:nvSpPr>
            <p:cNvPr id="4130" name="Rectangle 52"/>
            <p:cNvSpPr/>
            <p:nvPr/>
          </p:nvSpPr>
          <p:spPr>
            <a:xfrm>
              <a:off x="2472" y="1434"/>
              <a:ext cx="3175" cy="27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buNone/>
              </a:pPr>
              <a:r>
                <a:rPr lang="en-US" altLang="zh-CN" b="1" dirty="0"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en-US" altLang="zh-CN" sz="22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                    </a:t>
              </a:r>
              <a:endParaRPr lang="zh-CN" altLang="en-US" sz="2200" b="1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4131" name="Rectangle 82"/>
            <p:cNvSpPr/>
            <p:nvPr/>
          </p:nvSpPr>
          <p:spPr>
            <a:xfrm>
              <a:off x="2200" y="1466"/>
              <a:ext cx="324" cy="3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>
                <a:buNone/>
              </a:pPr>
              <a:r>
                <a:rPr lang="en-US" altLang="zh-CN" dirty="0">
                  <a:solidFill>
                    <a:srgbClr val="FF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※</a:t>
              </a:r>
              <a:endParaRPr lang="en-US" altLang="zh-CN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120" name="Rectangle 87"/>
          <p:cNvSpPr/>
          <p:nvPr/>
        </p:nvSpPr>
        <p:spPr>
          <a:xfrm>
            <a:off x="755650" y="333375"/>
            <a:ext cx="316865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 </a:t>
            </a: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随机事件的运算</a:t>
            </a:r>
            <a:endParaRPr lang="zh-CN" altLang="en-US" sz="24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5" name="Group 105"/>
          <p:cNvGrpSpPr/>
          <p:nvPr/>
        </p:nvGrpSpPr>
        <p:grpSpPr>
          <a:xfrm>
            <a:off x="3492500" y="3105150"/>
            <a:ext cx="4751388" cy="488950"/>
            <a:chOff x="2200" y="1956"/>
            <a:chExt cx="2857" cy="308"/>
          </a:xfrm>
        </p:grpSpPr>
        <p:sp>
          <p:nvSpPr>
            <p:cNvPr id="4129" name="Rectangle 86"/>
            <p:cNvSpPr/>
            <p:nvPr/>
          </p:nvSpPr>
          <p:spPr>
            <a:xfrm>
              <a:off x="2200" y="1956"/>
              <a:ext cx="324" cy="3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>
                <a:buNone/>
              </a:pPr>
              <a:r>
                <a:rPr lang="en-US" altLang="zh-CN" dirty="0">
                  <a:solidFill>
                    <a:srgbClr val="FF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※</a:t>
              </a:r>
              <a:endParaRPr lang="en-US" altLang="zh-CN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4109" name="Object 89"/>
            <p:cNvGraphicFramePr/>
            <p:nvPr/>
          </p:nvGraphicFramePr>
          <p:xfrm>
            <a:off x="2517" y="1987"/>
            <a:ext cx="2540" cy="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4" name="" r:id="rId9" imgW="4976495" imgH="342900" progId="Equation.DSMT4">
                    <p:embed/>
                  </p:oleObj>
                </mc:Choice>
                <mc:Fallback>
                  <p:oleObj name="" r:id="rId9" imgW="4976495" imgH="342900" progId="Equation.DSMT4">
                    <p:embed/>
                    <p:pic>
                      <p:nvPicPr>
                        <p:cNvPr id="0" name="图片 3103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517" y="1987"/>
                          <a:ext cx="2540" cy="18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403" name="Object 91"/>
          <p:cNvGraphicFramePr/>
          <p:nvPr/>
        </p:nvGraphicFramePr>
        <p:xfrm>
          <a:off x="3983038" y="3541713"/>
          <a:ext cx="4016375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11" imgW="4453890" imgH="405765" progId="Equation.DSMT4">
                  <p:embed/>
                </p:oleObj>
              </mc:Choice>
              <mc:Fallback>
                <p:oleObj name="" r:id="rId11" imgW="4453890" imgH="405765" progId="Equation.DSMT4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983038" y="3541713"/>
                        <a:ext cx="4016375" cy="366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107"/>
          <p:cNvGrpSpPr/>
          <p:nvPr/>
        </p:nvGrpSpPr>
        <p:grpSpPr>
          <a:xfrm>
            <a:off x="3492500" y="4022725"/>
            <a:ext cx="2852738" cy="488950"/>
            <a:chOff x="2200" y="2534"/>
            <a:chExt cx="1797" cy="308"/>
          </a:xfrm>
        </p:grpSpPr>
        <p:sp>
          <p:nvSpPr>
            <p:cNvPr id="4128" name="Rectangle 92"/>
            <p:cNvSpPr/>
            <p:nvPr/>
          </p:nvSpPr>
          <p:spPr>
            <a:xfrm>
              <a:off x="2200" y="2534"/>
              <a:ext cx="324" cy="3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>
                <a:buNone/>
              </a:pPr>
              <a:r>
                <a:rPr lang="en-US" altLang="zh-CN" dirty="0">
                  <a:solidFill>
                    <a:srgbClr val="FF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※</a:t>
              </a:r>
              <a:endParaRPr lang="en-US" altLang="zh-CN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4108" name="Object 93"/>
            <p:cNvGraphicFramePr/>
            <p:nvPr/>
          </p:nvGraphicFramePr>
          <p:xfrm>
            <a:off x="2488" y="2546"/>
            <a:ext cx="1509" cy="1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6" name="" r:id="rId13" imgW="2667000" imgH="292100" progId="Equation.DSMT4">
                    <p:embed/>
                  </p:oleObj>
                </mc:Choice>
                <mc:Fallback>
                  <p:oleObj name="" r:id="rId13" imgW="2667000" imgH="292100" progId="Equation.DSMT4">
                    <p:embed/>
                    <p:pic>
                      <p:nvPicPr>
                        <p:cNvPr id="0" name="图片 3105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488" y="2546"/>
                          <a:ext cx="1509" cy="1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407" name="Text Box 95"/>
          <p:cNvSpPr txBox="1"/>
          <p:nvPr/>
        </p:nvSpPr>
        <p:spPr>
          <a:xfrm>
            <a:off x="106363" y="5245100"/>
            <a:ext cx="87630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None/>
            </a:pPr>
            <a:r>
              <a:rPr lang="zh-CN" altLang="en-US" sz="2400" b="1" u="sng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推广 </a:t>
            </a:r>
            <a:endParaRPr lang="zh-CN" altLang="en-US" sz="2400" b="1" u="sng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7" name="Group 110"/>
          <p:cNvGrpSpPr/>
          <p:nvPr/>
        </p:nvGrpSpPr>
        <p:grpSpPr>
          <a:xfrm>
            <a:off x="1293813" y="5230813"/>
            <a:ext cx="3687762" cy="447675"/>
            <a:chOff x="1206" y="3295"/>
            <a:chExt cx="2323" cy="282"/>
          </a:xfrm>
        </p:grpSpPr>
        <p:graphicFrame>
          <p:nvGraphicFramePr>
            <p:cNvPr id="4107" name="Object 97"/>
            <p:cNvGraphicFramePr/>
            <p:nvPr/>
          </p:nvGraphicFramePr>
          <p:xfrm>
            <a:off x="1206" y="3337"/>
            <a:ext cx="98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4" name="" r:id="rId15" imgW="1980565" imgH="482600" progId="Equation.3">
                    <p:embed/>
                  </p:oleObj>
                </mc:Choice>
                <mc:Fallback>
                  <p:oleObj name="" r:id="rId15" imgW="1980565" imgH="482600" progId="Equation.3">
                    <p:embed/>
                    <p:pic>
                      <p:nvPicPr>
                        <p:cNvPr id="0" name="图片 3113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206" y="3337"/>
                          <a:ext cx="985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27" name="Text Box 98"/>
            <p:cNvSpPr txBox="1"/>
            <p:nvPr/>
          </p:nvSpPr>
          <p:spPr>
            <a:xfrm>
              <a:off x="2213" y="3295"/>
              <a:ext cx="1316" cy="27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>
                <a:buNone/>
              </a:pPr>
              <a:r>
                <a:rPr lang="zh-CN" altLang="en-US" sz="2200" b="1" dirty="0">
                  <a:solidFill>
                    <a:schemeClr val="tx2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的和事件 </a:t>
              </a:r>
              <a:r>
                <a:rPr lang="en-US" altLang="zh-CN" sz="22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——</a:t>
              </a:r>
              <a:r>
                <a:rPr lang="en-US" altLang="zh-CN" sz="2200" b="1" dirty="0">
                  <a:solidFill>
                    <a:srgbClr val="CCEC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 </a:t>
              </a:r>
              <a:r>
                <a:rPr lang="en-US" altLang="zh-CN" sz="2200" b="1" dirty="0">
                  <a:solidFill>
                    <a:schemeClr val="tx2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 </a:t>
              </a:r>
              <a:endParaRPr lang="en-US" altLang="zh-CN" sz="2200" b="1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aphicFrame>
        <p:nvGraphicFramePr>
          <p:cNvPr id="13411" name="Object 99"/>
          <p:cNvGraphicFramePr/>
          <p:nvPr/>
        </p:nvGraphicFramePr>
        <p:xfrm>
          <a:off x="4782820" y="5154295"/>
          <a:ext cx="4140835" cy="578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17" imgW="2984500" imgH="431800" progId="Equation.3">
                  <p:embed/>
                </p:oleObj>
              </mc:Choice>
              <mc:Fallback>
                <p:oleObj name="" r:id="rId17" imgW="2984500" imgH="43180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782820" y="5154295"/>
                        <a:ext cx="4140835" cy="5784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25"/>
          <p:cNvGraphicFramePr/>
          <p:nvPr/>
        </p:nvGraphicFramePr>
        <p:xfrm>
          <a:off x="5292725" y="1268413"/>
          <a:ext cx="792163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19" imgW="418465" imgH="165100" progId="Equation.DSMT4">
                  <p:embed/>
                </p:oleObj>
              </mc:Choice>
              <mc:Fallback>
                <p:oleObj name="" r:id="rId19" imgW="418465" imgH="165100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292725" y="1268413"/>
                        <a:ext cx="792163" cy="312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26"/>
          <p:cNvGraphicFramePr/>
          <p:nvPr/>
        </p:nvGraphicFramePr>
        <p:xfrm>
          <a:off x="3898900" y="2236788"/>
          <a:ext cx="4849813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21" imgW="2399030" imgH="431800" progId="Equation.DSMT4">
                  <p:embed/>
                </p:oleObj>
              </mc:Choice>
              <mc:Fallback>
                <p:oleObj name="" r:id="rId21" imgW="2399030" imgH="431800" progId="Equation.DSMT4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898900" y="2236788"/>
                        <a:ext cx="4849813" cy="760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110"/>
          <p:cNvGrpSpPr/>
          <p:nvPr/>
        </p:nvGrpSpPr>
        <p:grpSpPr>
          <a:xfrm>
            <a:off x="528320" y="5949950"/>
            <a:ext cx="4052888" cy="450850"/>
            <a:chOff x="1243" y="3350"/>
            <a:chExt cx="2553" cy="284"/>
          </a:xfrm>
        </p:grpSpPr>
        <p:graphicFrame>
          <p:nvGraphicFramePr>
            <p:cNvPr id="4106" name="Object 29"/>
            <p:cNvGraphicFramePr/>
            <p:nvPr/>
          </p:nvGraphicFramePr>
          <p:xfrm>
            <a:off x="1243" y="3350"/>
            <a:ext cx="1225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1" name="" r:id="rId23" imgW="989965" imgH="228600" progId="Equation.DSMT4">
                    <p:embed/>
                  </p:oleObj>
                </mc:Choice>
                <mc:Fallback>
                  <p:oleObj name="" r:id="rId23" imgW="989965" imgH="228600" progId="Equation.DSMT4">
                    <p:embed/>
                    <p:pic>
                      <p:nvPicPr>
                        <p:cNvPr id="0" name="图片 3110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1243" y="3350"/>
                          <a:ext cx="1225" cy="2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26" name="Text Box 98"/>
            <p:cNvSpPr txBox="1"/>
            <p:nvPr/>
          </p:nvSpPr>
          <p:spPr>
            <a:xfrm>
              <a:off x="2213" y="3350"/>
              <a:ext cx="1583" cy="27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>
                <a:buNone/>
              </a:pPr>
              <a:r>
                <a:rPr lang="zh-CN" altLang="en-US" sz="2200" b="1" dirty="0">
                  <a:solidFill>
                    <a:schemeClr val="tx2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     的和事件 </a:t>
              </a:r>
              <a:r>
                <a:rPr lang="en-US" altLang="zh-CN" sz="22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——</a:t>
              </a:r>
              <a:r>
                <a:rPr lang="en-US" altLang="zh-CN" sz="2200" b="1" dirty="0">
                  <a:solidFill>
                    <a:srgbClr val="CCEC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 </a:t>
              </a:r>
              <a:r>
                <a:rPr lang="en-US" altLang="zh-CN" sz="2200" b="1" dirty="0">
                  <a:solidFill>
                    <a:schemeClr val="tx2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 </a:t>
              </a:r>
              <a:endParaRPr lang="en-US" altLang="zh-CN" sz="2200" b="1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aphicFrame>
        <p:nvGraphicFramePr>
          <p:cNvPr id="9" name="Object 99"/>
          <p:cNvGraphicFramePr/>
          <p:nvPr>
            <p:custDataLst>
              <p:tags r:id="rId25"/>
            </p:custDataLst>
          </p:nvPr>
        </p:nvGraphicFramePr>
        <p:xfrm>
          <a:off x="4257358" y="5874385"/>
          <a:ext cx="4441190" cy="578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26" imgW="3200400" imgH="431800" progId="Equation.3">
                  <p:embed/>
                </p:oleObj>
              </mc:Choice>
              <mc:Fallback>
                <p:oleObj name="" r:id="rId26" imgW="3200400" imgH="43180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4257358" y="5874385"/>
                        <a:ext cx="4441190" cy="5784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3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3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3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3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3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3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13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9" grpId="0"/>
      <p:bldP spid="13385" grpId="0" animBg="1"/>
      <p:bldP spid="13386" grpId="0" animBg="1"/>
      <p:bldP spid="13387" grpId="0" animBg="1"/>
      <p:bldP spid="13391" grpId="0"/>
      <p:bldP spid="1340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6347" name="Object 27"/>
          <p:cNvGraphicFramePr/>
          <p:nvPr/>
        </p:nvGraphicFramePr>
        <p:xfrm>
          <a:off x="3775075" y="2471738"/>
          <a:ext cx="4197350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1" imgW="2106295" imgH="203200" progId="Equation.DSMT4">
                  <p:embed/>
                </p:oleObj>
              </mc:Choice>
              <mc:Fallback>
                <p:oleObj name="" r:id="rId1" imgW="2106295" imgH="203200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75075" y="2471738"/>
                        <a:ext cx="4197350" cy="407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7" name="Text Box 29"/>
          <p:cNvSpPr txBox="1"/>
          <p:nvPr/>
        </p:nvSpPr>
        <p:spPr>
          <a:xfrm>
            <a:off x="541338" y="347663"/>
            <a:ext cx="3382962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Euclid Symbol" panose="05050102010706020507" pitchFamily="18" charset="2"/>
              </a:rPr>
              <a:t>（</a:t>
            </a:r>
            <a:r>
              <a:rPr lang="en-US" altLang="zh-CN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Euclid Symbol" panose="05050102010706020507" pitchFamily="18" charset="2"/>
              </a:rPr>
              <a:t>2</a:t>
            </a: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Euclid Symbol" panose="05050102010706020507" pitchFamily="18" charset="2"/>
              </a:rPr>
              <a:t>）事件的交</a:t>
            </a:r>
            <a:r>
              <a:rPr lang="en-US" altLang="zh-CN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Euclid Symbol" panose="05050102010706020507" pitchFamily="18" charset="2"/>
              </a:rPr>
              <a:t>(</a:t>
            </a: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Euclid Symbol" panose="05050102010706020507" pitchFamily="18" charset="2"/>
              </a:rPr>
              <a:t>积</a:t>
            </a:r>
            <a:r>
              <a:rPr lang="en-US" altLang="zh-CN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Euclid Symbol" panose="05050102010706020507" pitchFamily="18" charset="2"/>
              </a:rPr>
              <a:t>)</a:t>
            </a:r>
            <a:endParaRPr lang="en-US" altLang="zh-CN" sz="24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Euclid Symbol" panose="05050102010706020507" pitchFamily="18" charset="2"/>
            </a:endParaRPr>
          </a:p>
        </p:txBody>
      </p:sp>
      <p:sp>
        <p:nvSpPr>
          <p:cNvPr id="56350" name="Rectangle 30"/>
          <p:cNvSpPr/>
          <p:nvPr/>
        </p:nvSpPr>
        <p:spPr>
          <a:xfrm>
            <a:off x="827088" y="836613"/>
            <a:ext cx="3600450" cy="4302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en-US" altLang="zh-CN" sz="2200" b="1" i="1" u="sng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 </a:t>
            </a:r>
            <a:r>
              <a:rPr lang="zh-CN" altLang="en-US" sz="2200" b="1" u="sng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与</a:t>
            </a:r>
            <a:r>
              <a:rPr lang="en-US" altLang="zh-CN" sz="2200" b="1" i="1" u="sng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en-US" altLang="zh-CN" sz="2200" b="1" u="sng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200" b="1" u="sng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的交（积）事件</a:t>
            </a:r>
            <a:endParaRPr lang="zh-CN" altLang="en-US" sz="2200" b="1" u="sng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139" name="Text Box 34"/>
          <p:cNvSpPr txBox="1"/>
          <p:nvPr/>
        </p:nvSpPr>
        <p:spPr>
          <a:xfrm>
            <a:off x="2527300" y="1416050"/>
            <a:ext cx="184150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None/>
            </a:pPr>
            <a:endParaRPr lang="zh-CN" altLang="zh-CN" sz="3200" dirty="0">
              <a:solidFill>
                <a:srgbClr val="CCEC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6358" name="Text Box 38"/>
          <p:cNvSpPr txBox="1"/>
          <p:nvPr/>
        </p:nvSpPr>
        <p:spPr>
          <a:xfrm>
            <a:off x="439738" y="1284288"/>
            <a:ext cx="4681537" cy="4302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Euclid Symbol" panose="05050102010706020507" pitchFamily="18" charset="2"/>
              <a:buChar char="Û"/>
            </a:pPr>
            <a:r>
              <a:rPr lang="zh-CN" altLang="en-US" sz="2200" b="1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Euclid Symbol" panose="05050102010706020507" pitchFamily="18" charset="2"/>
              </a:rPr>
              <a:t> 事件</a:t>
            </a:r>
            <a:r>
              <a:rPr lang="en-US" altLang="zh-CN" sz="2200" b="1" i="1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Euclid Symbol" panose="05050102010706020507" pitchFamily="18" charset="2"/>
              </a:rPr>
              <a:t>A</a:t>
            </a:r>
            <a:r>
              <a:rPr lang="zh-CN" altLang="en-US" sz="2200" b="1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Euclid Symbol" panose="05050102010706020507" pitchFamily="18" charset="2"/>
              </a:rPr>
              <a:t>与事件</a:t>
            </a:r>
            <a:r>
              <a:rPr lang="en-US" altLang="zh-CN" sz="2200" b="1" i="1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Euclid Symbol" panose="05050102010706020507" pitchFamily="18" charset="2"/>
              </a:rPr>
              <a:t>B</a:t>
            </a:r>
            <a:r>
              <a:rPr lang="en-US" altLang="zh-CN" sz="2200" b="1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Euclid Symbol" panose="05050102010706020507" pitchFamily="18" charset="2"/>
              </a:rPr>
              <a:t> </a:t>
            </a:r>
            <a:r>
              <a:rPr lang="zh-CN" altLang="en-US" sz="2200" b="1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Euclid Symbol" panose="05050102010706020507" pitchFamily="18" charset="2"/>
              </a:rPr>
              <a:t>同时发生</a:t>
            </a:r>
            <a:r>
              <a:rPr lang="en-US" altLang="zh-CN" sz="2200" b="1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Euclid Symbol" panose="05050102010706020507" pitchFamily="18" charset="2"/>
              </a:rPr>
              <a:t>.</a:t>
            </a:r>
            <a:endParaRPr lang="zh-CN" altLang="en-US" sz="2200" b="1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149" name="Line 40"/>
          <p:cNvSpPr/>
          <p:nvPr/>
        </p:nvSpPr>
        <p:spPr>
          <a:xfrm flipH="1">
            <a:off x="1165225" y="2754313"/>
            <a:ext cx="76200" cy="533400"/>
          </a:xfrm>
          <a:prstGeom prst="line">
            <a:avLst/>
          </a:prstGeom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sp>
      <p:grpSp>
        <p:nvGrpSpPr>
          <p:cNvPr id="2" name="Group 42"/>
          <p:cNvGrpSpPr/>
          <p:nvPr/>
        </p:nvGrpSpPr>
        <p:grpSpPr>
          <a:xfrm>
            <a:off x="250825" y="1916113"/>
            <a:ext cx="2971800" cy="1828800"/>
            <a:chOff x="3408" y="768"/>
            <a:chExt cx="1872" cy="1152"/>
          </a:xfrm>
        </p:grpSpPr>
        <p:sp>
          <p:nvSpPr>
            <p:cNvPr id="5161" name="Rectangle 43"/>
            <p:cNvSpPr/>
            <p:nvPr/>
          </p:nvSpPr>
          <p:spPr>
            <a:xfrm>
              <a:off x="3408" y="768"/>
              <a:ext cx="1872" cy="1152"/>
            </a:xfrm>
            <a:prstGeom prst="rect">
              <a:avLst/>
            </a:prstGeom>
            <a:solidFill>
              <a:srgbClr val="00CCFF"/>
            </a:solidFill>
            <a:ln w="952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buNone/>
              </a:pPr>
              <a:endParaRPr lang="zh-CN" altLang="zh-CN" sz="3200" dirty="0">
                <a:solidFill>
                  <a:srgbClr val="CCEC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5136" name="Object 11"/>
            <p:cNvGraphicFramePr/>
            <p:nvPr/>
          </p:nvGraphicFramePr>
          <p:xfrm>
            <a:off x="5021" y="864"/>
            <a:ext cx="172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3" name="" r:id="rId3" imgW="393700" imgH="330200" progId="Equation.3">
                    <p:embed/>
                  </p:oleObj>
                </mc:Choice>
                <mc:Fallback>
                  <p:oleObj name="" r:id="rId3" imgW="393700" imgH="330200" progId="Equation.3">
                    <p:embed/>
                    <p:pic>
                      <p:nvPicPr>
                        <p:cNvPr id="0" name="图片 311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021" y="864"/>
                          <a:ext cx="172" cy="1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46"/>
          <p:cNvGrpSpPr/>
          <p:nvPr/>
        </p:nvGrpSpPr>
        <p:grpSpPr>
          <a:xfrm>
            <a:off x="860425" y="2449513"/>
            <a:ext cx="2057400" cy="838200"/>
            <a:chOff x="3744" y="1152"/>
            <a:chExt cx="1296" cy="528"/>
          </a:xfrm>
        </p:grpSpPr>
        <p:sp>
          <p:nvSpPr>
            <p:cNvPr id="5160" name="Oval 47"/>
            <p:cNvSpPr/>
            <p:nvPr/>
          </p:nvSpPr>
          <p:spPr>
            <a:xfrm>
              <a:off x="3744" y="1152"/>
              <a:ext cx="1296" cy="528"/>
            </a:xfrm>
            <a:prstGeom prst="ellipse">
              <a:avLst/>
            </a:prstGeom>
            <a:solidFill>
              <a:srgbClr val="FF9933"/>
            </a:solidFill>
            <a:ln w="9525" cap="rnd" cmpd="sng">
              <a:solidFill>
                <a:srgbClr val="FFCC00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buNone/>
              </a:pPr>
              <a:endParaRPr lang="en-US" altLang="zh-CN" sz="3200" dirty="0">
                <a:solidFill>
                  <a:srgbClr val="CCEC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  <a:p>
              <a:pPr>
                <a:buNone/>
              </a:pPr>
              <a:endParaRPr lang="en-US" altLang="zh-CN" sz="3200" dirty="0">
                <a:solidFill>
                  <a:srgbClr val="CCEC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5135" name="Object 48"/>
            <p:cNvGraphicFramePr/>
            <p:nvPr/>
          </p:nvGraphicFramePr>
          <p:xfrm>
            <a:off x="4704" y="1296"/>
            <a:ext cx="133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9" name="" r:id="rId5" imgW="304800" imgH="330200" progId="Equation.3">
                    <p:embed/>
                  </p:oleObj>
                </mc:Choice>
                <mc:Fallback>
                  <p:oleObj name="" r:id="rId5" imgW="304800" imgH="330200" progId="Equation.3">
                    <p:embed/>
                    <p:pic>
                      <p:nvPicPr>
                        <p:cNvPr id="0" name="图片 310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704" y="1296"/>
                          <a:ext cx="133" cy="144"/>
                        </a:xfrm>
                        <a:prstGeom prst="rect">
                          <a:avLst/>
                        </a:prstGeom>
                        <a:solidFill>
                          <a:srgbClr val="FF9933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49"/>
          <p:cNvGrpSpPr/>
          <p:nvPr/>
        </p:nvGrpSpPr>
        <p:grpSpPr>
          <a:xfrm>
            <a:off x="479425" y="2144713"/>
            <a:ext cx="990600" cy="762000"/>
            <a:chOff x="3504" y="960"/>
            <a:chExt cx="624" cy="480"/>
          </a:xfrm>
        </p:grpSpPr>
        <p:sp>
          <p:nvSpPr>
            <p:cNvPr id="5159" name="Oval 50"/>
            <p:cNvSpPr/>
            <p:nvPr/>
          </p:nvSpPr>
          <p:spPr>
            <a:xfrm>
              <a:off x="3504" y="960"/>
              <a:ext cx="624" cy="480"/>
            </a:xfrm>
            <a:prstGeom prst="ellipse">
              <a:avLst/>
            </a:prstGeom>
            <a:solidFill>
              <a:srgbClr val="FF9933"/>
            </a:solidFill>
            <a:ln w="9525" cap="rnd" cmpd="sng">
              <a:solidFill>
                <a:srgbClr val="FF9900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buNone/>
              </a:pPr>
              <a:r>
                <a:rPr lang="en-US" altLang="zh-CN" sz="3200" i="1" dirty="0">
                  <a:solidFill>
                    <a:srgbClr val="FFFF99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 </a:t>
              </a:r>
              <a:endParaRPr lang="en-US" altLang="zh-CN" sz="3200" i="1" dirty="0">
                <a:solidFill>
                  <a:srgbClr val="FFFF99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  <a:p>
              <a:pPr>
                <a:buNone/>
              </a:pPr>
              <a:endParaRPr lang="en-US" altLang="zh-CN" sz="3200" i="1" dirty="0">
                <a:solidFill>
                  <a:srgbClr val="FFFF99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  <a:p>
              <a:pPr>
                <a:buNone/>
              </a:pPr>
              <a:endParaRPr lang="en-US" altLang="zh-CN" sz="3200" i="1" dirty="0">
                <a:solidFill>
                  <a:schemeClr val="accent1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5134" name="Object 51"/>
            <p:cNvGraphicFramePr/>
            <p:nvPr/>
          </p:nvGraphicFramePr>
          <p:xfrm>
            <a:off x="3696" y="1056"/>
            <a:ext cx="133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1" name="" r:id="rId7" imgW="304800" imgH="330200" progId="Equation.3">
                    <p:embed/>
                  </p:oleObj>
                </mc:Choice>
                <mc:Fallback>
                  <p:oleObj name="" r:id="rId7" imgW="304800" imgH="330200" progId="Equation.3">
                    <p:embed/>
                    <p:pic>
                      <p:nvPicPr>
                        <p:cNvPr id="0" name="图片 312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696" y="1056"/>
                          <a:ext cx="133" cy="144"/>
                        </a:xfrm>
                        <a:prstGeom prst="rect">
                          <a:avLst/>
                        </a:prstGeom>
                        <a:solidFill>
                          <a:srgbClr val="FF9933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53"/>
          <p:cNvGrpSpPr/>
          <p:nvPr/>
        </p:nvGrpSpPr>
        <p:grpSpPr>
          <a:xfrm>
            <a:off x="303213" y="2611438"/>
            <a:ext cx="1270000" cy="800100"/>
            <a:chOff x="191" y="1645"/>
            <a:chExt cx="800" cy="504"/>
          </a:xfrm>
        </p:grpSpPr>
        <p:graphicFrame>
          <p:nvGraphicFramePr>
            <p:cNvPr id="5133" name="Object 8"/>
            <p:cNvGraphicFramePr/>
            <p:nvPr/>
          </p:nvGraphicFramePr>
          <p:xfrm>
            <a:off x="191" y="1933"/>
            <a:ext cx="512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7" name="" r:id="rId9" imgW="812165" imgH="342900" progId="Equation.DSMT4">
                    <p:embed/>
                  </p:oleObj>
                </mc:Choice>
                <mc:Fallback>
                  <p:oleObj name="" r:id="rId9" imgW="812165" imgH="342900" progId="Equation.DSMT4">
                    <p:embed/>
                    <p:pic>
                      <p:nvPicPr>
                        <p:cNvPr id="0" name="图片 3116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91" y="1933"/>
                          <a:ext cx="512" cy="2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58" name="Oval 52"/>
            <p:cNvSpPr/>
            <p:nvPr/>
          </p:nvSpPr>
          <p:spPr>
            <a:xfrm rot="-1836821">
              <a:off x="522" y="1645"/>
              <a:ext cx="469" cy="144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" name="Group 95"/>
          <p:cNvGrpSpPr/>
          <p:nvPr/>
        </p:nvGrpSpPr>
        <p:grpSpPr>
          <a:xfrm>
            <a:off x="3348038" y="1308100"/>
            <a:ext cx="5594350" cy="1106488"/>
            <a:chOff x="2109" y="824"/>
            <a:chExt cx="3524" cy="697"/>
          </a:xfrm>
        </p:grpSpPr>
        <p:sp>
          <p:nvSpPr>
            <p:cNvPr id="5156" name="Rectangle 54"/>
            <p:cNvSpPr/>
            <p:nvPr/>
          </p:nvSpPr>
          <p:spPr>
            <a:xfrm>
              <a:off x="2109" y="1090"/>
              <a:ext cx="324" cy="3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>
                <a:buNone/>
              </a:pPr>
              <a:r>
                <a:rPr lang="en-US" altLang="zh-CN" dirty="0">
                  <a:solidFill>
                    <a:srgbClr val="FF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※</a:t>
              </a:r>
              <a:endParaRPr lang="en-US" altLang="zh-CN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57" name="Rectangle 6"/>
            <p:cNvSpPr/>
            <p:nvPr/>
          </p:nvSpPr>
          <p:spPr>
            <a:xfrm>
              <a:off x="2381" y="824"/>
              <a:ext cx="3252" cy="69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buNone/>
              </a:pPr>
              <a:r>
                <a:rPr lang="en-US" altLang="zh-CN" b="1" dirty="0">
                  <a:latin typeface="楷体_GB2312" pitchFamily="49" charset="-122"/>
                  <a:ea typeface="楷体_GB2312" pitchFamily="49" charset="-122"/>
                </a:rPr>
                <a:t>     </a:t>
              </a:r>
              <a:endParaRPr lang="zh-CN" altLang="en-US" sz="22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>
                <a:buNone/>
              </a:pPr>
              <a:r>
                <a:rPr lang="zh-CN" altLang="en-US" sz="22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              把事件</a:t>
              </a:r>
              <a:r>
                <a:rPr lang="en-US" altLang="zh-CN" sz="22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A</a:t>
              </a:r>
              <a:r>
                <a:rPr lang="zh-CN" altLang="en-US" sz="22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和事件</a:t>
              </a:r>
              <a:r>
                <a:rPr lang="en-US" altLang="zh-CN" sz="22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B</a:t>
              </a:r>
              <a:r>
                <a:rPr lang="zh-CN" altLang="en-US" sz="22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所共有的基本事件放在一起作成的事件． </a:t>
              </a:r>
              <a:endParaRPr lang="zh-CN" altLang="en-US" sz="22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sp>
        <p:nvSpPr>
          <p:cNvPr id="56377" name="Rectangle 57"/>
          <p:cNvSpPr/>
          <p:nvPr/>
        </p:nvSpPr>
        <p:spPr>
          <a:xfrm>
            <a:off x="3390900" y="2506663"/>
            <a:ext cx="514350" cy="4889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None/>
            </a:pP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※</a:t>
            </a:r>
            <a:endParaRPr lang="en-US" altLang="zh-CN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6388" name="Rectangle 68"/>
          <p:cNvSpPr/>
          <p:nvPr/>
        </p:nvSpPr>
        <p:spPr>
          <a:xfrm>
            <a:off x="3419475" y="3343275"/>
            <a:ext cx="514350" cy="4889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None/>
            </a:pP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※</a:t>
            </a:r>
            <a:endParaRPr lang="en-US" altLang="zh-CN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56389" name="Object 69"/>
          <p:cNvGraphicFramePr/>
          <p:nvPr/>
        </p:nvGraphicFramePr>
        <p:xfrm>
          <a:off x="3897154" y="3340100"/>
          <a:ext cx="239268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11" imgW="2197100" imgH="279400" progId="Equation.DSMT4">
                  <p:embed/>
                </p:oleObj>
              </mc:Choice>
              <mc:Fallback>
                <p:oleObj name="" r:id="rId11" imgW="2197100" imgH="279400" progId="Equation.DSMT4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897154" y="3340100"/>
                        <a:ext cx="239268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90"/>
          <p:cNvGrpSpPr/>
          <p:nvPr/>
        </p:nvGrpSpPr>
        <p:grpSpPr>
          <a:xfrm>
            <a:off x="1046480" y="5599430"/>
            <a:ext cx="3770313" cy="434975"/>
            <a:chOff x="1074" y="3514"/>
            <a:chExt cx="2375" cy="274"/>
          </a:xfrm>
        </p:grpSpPr>
        <p:graphicFrame>
          <p:nvGraphicFramePr>
            <p:cNvPr id="5132" name="Object 76"/>
            <p:cNvGraphicFramePr/>
            <p:nvPr/>
          </p:nvGraphicFramePr>
          <p:xfrm>
            <a:off x="1074" y="3525"/>
            <a:ext cx="1126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6" name="" r:id="rId13" imgW="1980565" imgH="482600" progId="Equation.DSMT4">
                    <p:embed/>
                  </p:oleObj>
                </mc:Choice>
                <mc:Fallback>
                  <p:oleObj name="" r:id="rId13" imgW="1980565" imgH="482600" progId="Equation.DSMT4">
                    <p:embed/>
                    <p:pic>
                      <p:nvPicPr>
                        <p:cNvPr id="0" name="图片 3115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074" y="3525"/>
                          <a:ext cx="1126" cy="2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55" name="Text Box 77"/>
            <p:cNvSpPr txBox="1"/>
            <p:nvPr/>
          </p:nvSpPr>
          <p:spPr>
            <a:xfrm>
              <a:off x="2133" y="3514"/>
              <a:ext cx="1316" cy="27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>
                <a:buNone/>
              </a:pPr>
              <a:r>
                <a:rPr lang="zh-CN" altLang="en-US" sz="2200" b="1" dirty="0">
                  <a:solidFill>
                    <a:schemeClr val="tx2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的积事件</a:t>
              </a:r>
              <a:r>
                <a:rPr lang="zh-CN" altLang="en-US" sz="2200" b="1" dirty="0">
                  <a:solidFill>
                    <a:srgbClr val="CCEC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 </a:t>
              </a:r>
              <a:r>
                <a:rPr lang="en-US" altLang="zh-CN" sz="22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——</a:t>
              </a:r>
              <a:r>
                <a:rPr lang="en-US" altLang="zh-CN" sz="2200" b="1" dirty="0">
                  <a:solidFill>
                    <a:srgbClr val="CCEC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  </a:t>
              </a:r>
              <a:endParaRPr lang="en-US" altLang="zh-CN" sz="2200" b="1" dirty="0">
                <a:solidFill>
                  <a:srgbClr val="CCEC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aphicFrame>
        <p:nvGraphicFramePr>
          <p:cNvPr id="56408" name="Object 88"/>
          <p:cNvGraphicFramePr/>
          <p:nvPr/>
        </p:nvGraphicFramePr>
        <p:xfrm>
          <a:off x="4648676" y="5483226"/>
          <a:ext cx="3566795" cy="648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15" imgW="4470400" imgH="812800" progId="Equation.DSMT4">
                  <p:embed/>
                </p:oleObj>
              </mc:Choice>
              <mc:Fallback>
                <p:oleObj name="" r:id="rId15" imgW="4470400" imgH="812800" progId="Equation.DSMT4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648676" y="5483226"/>
                        <a:ext cx="3566795" cy="6483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409" name="Text Box 89"/>
          <p:cNvSpPr txBox="1"/>
          <p:nvPr/>
        </p:nvSpPr>
        <p:spPr>
          <a:xfrm>
            <a:off x="188913" y="5564188"/>
            <a:ext cx="863600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None/>
            </a:pPr>
            <a:r>
              <a:rPr lang="zh-CN" altLang="en-US" sz="2400" b="1" u="sng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推广</a:t>
            </a:r>
            <a:r>
              <a:rPr lang="zh-CN" altLang="en-US" b="1" u="sng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endParaRPr lang="zh-CN" altLang="en-US" b="1" u="sng" dirty="0">
              <a:solidFill>
                <a:srgbClr val="0000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8" name="Group 91"/>
          <p:cNvGrpSpPr/>
          <p:nvPr/>
        </p:nvGrpSpPr>
        <p:grpSpPr>
          <a:xfrm>
            <a:off x="1016318" y="6216015"/>
            <a:ext cx="4405312" cy="430213"/>
            <a:chOff x="338" y="3490"/>
            <a:chExt cx="2775" cy="271"/>
          </a:xfrm>
        </p:grpSpPr>
        <p:graphicFrame>
          <p:nvGraphicFramePr>
            <p:cNvPr id="5131" name="Object 92"/>
            <p:cNvGraphicFramePr/>
            <p:nvPr/>
          </p:nvGraphicFramePr>
          <p:xfrm>
            <a:off x="338" y="3516"/>
            <a:ext cx="1451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8" name="" r:id="rId17" imgW="2500630" imgH="482600" progId="Equation.DSMT4">
                    <p:embed/>
                  </p:oleObj>
                </mc:Choice>
                <mc:Fallback>
                  <p:oleObj name="" r:id="rId17" imgW="2500630" imgH="482600" progId="Equation.DSMT4">
                    <p:embed/>
                    <p:pic>
                      <p:nvPicPr>
                        <p:cNvPr id="0" name="图片 3117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38" y="3516"/>
                          <a:ext cx="1451" cy="22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54" name="Text Box 93"/>
            <p:cNvSpPr txBox="1"/>
            <p:nvPr/>
          </p:nvSpPr>
          <p:spPr>
            <a:xfrm>
              <a:off x="1676" y="3490"/>
              <a:ext cx="1437" cy="27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>
                <a:buNone/>
              </a:pPr>
              <a:r>
                <a:rPr lang="zh-CN" altLang="en-US" b="1" dirty="0">
                  <a:solidFill>
                    <a:schemeClr val="tx2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   </a:t>
              </a:r>
              <a:r>
                <a:rPr lang="zh-CN" altLang="en-US" sz="2200" b="1" dirty="0">
                  <a:solidFill>
                    <a:schemeClr val="tx2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的积事件 </a:t>
              </a:r>
              <a:r>
                <a:rPr lang="en-US" altLang="zh-CN" sz="22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——</a:t>
              </a:r>
              <a:r>
                <a:rPr lang="en-US" altLang="zh-CN" sz="2200" b="1" dirty="0">
                  <a:solidFill>
                    <a:srgbClr val="CCEC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 </a:t>
              </a:r>
              <a:r>
                <a:rPr lang="en-US" altLang="zh-CN" sz="2200" b="1" dirty="0">
                  <a:solidFill>
                    <a:schemeClr val="tx2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 </a:t>
              </a:r>
              <a:endParaRPr lang="en-US" altLang="zh-CN" sz="2200" b="1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aphicFrame>
        <p:nvGraphicFramePr>
          <p:cNvPr id="56414" name="Object 94"/>
          <p:cNvGraphicFramePr/>
          <p:nvPr/>
        </p:nvGraphicFramePr>
        <p:xfrm>
          <a:off x="5166995" y="6095365"/>
          <a:ext cx="39116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19" imgW="2578100" imgH="431800" progId="Equation.3">
                  <p:embed/>
                </p:oleObj>
              </mc:Choice>
              <mc:Fallback>
                <p:oleObj name="" r:id="rId19" imgW="2578100" imgH="431800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166995" y="6095365"/>
                        <a:ext cx="3911600" cy="644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33"/>
          <p:cNvGraphicFramePr/>
          <p:nvPr/>
        </p:nvGraphicFramePr>
        <p:xfrm>
          <a:off x="3995738" y="908050"/>
          <a:ext cx="2217737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21" imgW="1268730" imgH="203200" progId="Equation.DSMT4">
                  <p:embed/>
                </p:oleObj>
              </mc:Choice>
              <mc:Fallback>
                <p:oleObj name="" r:id="rId21" imgW="1268730" imgH="203200" progId="Equation.DSMT4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995738" y="908050"/>
                        <a:ext cx="2217737" cy="35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8" name="Object 35"/>
          <p:cNvGraphicFramePr/>
          <p:nvPr/>
        </p:nvGraphicFramePr>
        <p:xfrm>
          <a:off x="3968274" y="1687989"/>
          <a:ext cx="79311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23" imgW="444500" imgH="177165" progId="Equation.DSMT4">
                  <p:embed/>
                </p:oleObj>
              </mc:Choice>
              <mc:Fallback>
                <p:oleObj name="" r:id="rId23" imgW="444500" imgH="177165" progId="Equation.DSMT4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968274" y="1687989"/>
                        <a:ext cx="793115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39"/>
          <p:cNvGraphicFramePr/>
          <p:nvPr/>
        </p:nvGraphicFramePr>
        <p:xfrm>
          <a:off x="3708400" y="2662238"/>
          <a:ext cx="3313113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25" imgW="1662430" imgH="304800" progId="Equation.DSMT4">
                  <p:embed/>
                </p:oleObj>
              </mc:Choice>
              <mc:Fallback>
                <p:oleObj name="" r:id="rId25" imgW="1662430" imgH="304800" progId="Equation.DSMT4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708400" y="2662238"/>
                        <a:ext cx="3313113" cy="611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" name="Text Box 89"/>
          <p:cNvSpPr txBox="1"/>
          <p:nvPr/>
        </p:nvSpPr>
        <p:spPr>
          <a:xfrm>
            <a:off x="123508" y="4381500"/>
            <a:ext cx="11226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None/>
            </a:pPr>
            <a:r>
              <a:rPr lang="zh-CN" altLang="en-US" sz="2400" b="1" u="sng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en-US" altLang="zh-CN" sz="2400" b="1" u="sng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1.1.2</a:t>
            </a:r>
            <a:r>
              <a:rPr lang="zh-CN" altLang="en-US" sz="2400" b="1" u="sng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endParaRPr lang="zh-CN" altLang="en-US" sz="2400" b="1" u="sng" dirty="0">
              <a:solidFill>
                <a:srgbClr val="0000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9" name="Object 43"/>
          <p:cNvGraphicFramePr/>
          <p:nvPr/>
        </p:nvGraphicFramePr>
        <p:xfrm>
          <a:off x="3905886" y="3803492"/>
          <a:ext cx="3446780" cy="386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27" imgW="1701800" imgH="190500" progId="Equation.DSMT4">
                  <p:embed/>
                </p:oleObj>
              </mc:Choice>
              <mc:Fallback>
                <p:oleObj name="" r:id="rId27" imgW="1701800" imgH="190500" progId="Equation.DSMT4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3905886" y="3803492"/>
                        <a:ext cx="3446780" cy="3860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62" name="Rectangle 56"/>
          <p:cNvSpPr/>
          <p:nvPr/>
        </p:nvSpPr>
        <p:spPr>
          <a:xfrm>
            <a:off x="1052830" y="4405630"/>
            <a:ext cx="8218170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just">
              <a:buNone/>
            </a:pPr>
            <a:r>
              <a:rPr lang="zh-CN" altLang="en-US" sz="2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在</a:t>
            </a:r>
            <a:r>
              <a:rPr lang="zh-CN" sz="2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实例</a:t>
            </a:r>
            <a:r>
              <a:rPr lang="en-US" altLang="zh-CN" sz="2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200" b="1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中</a:t>
            </a:r>
            <a:r>
              <a:rPr lang="en-US" altLang="zh-CN" sz="2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en-US" altLang="zh-CN" sz="2200" b="1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en-US" altLang="zh-CN" sz="2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={2,4,6},  </a:t>
            </a:r>
            <a:r>
              <a:rPr lang="en-US" altLang="zh-CN" sz="2200" b="1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en-US" altLang="zh-CN" sz="2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={1,2,3}, </a:t>
            </a:r>
            <a:r>
              <a:rPr lang="en-US" altLang="zh-CN" sz="2200" b="1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en-US" altLang="zh-CN" sz="2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={1,3,5}. </a:t>
            </a:r>
            <a:r>
              <a:rPr lang="zh-CN" altLang="en-US" sz="2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则</a:t>
            </a:r>
            <a:r>
              <a:rPr lang="en-US" altLang="zh-CN" sz="2200" b="1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AC</a:t>
            </a:r>
            <a:r>
              <a:rPr lang="en-US" altLang="zh-CN" sz="2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={2}, </a:t>
            </a:r>
            <a:r>
              <a:rPr lang="en-US" altLang="zh-CN" sz="2200" b="1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BC</a:t>
            </a:r>
            <a:r>
              <a:rPr lang="en-US" altLang="zh-CN" sz="2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={1,3},</a:t>
            </a:r>
            <a:endParaRPr lang="en-US" altLang="zh-CN" sz="2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buNone/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zh-CN" altLang="en-US" sz="2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10" name="Object 45"/>
          <p:cNvGraphicFramePr/>
          <p:nvPr/>
        </p:nvGraphicFramePr>
        <p:xfrm>
          <a:off x="1284288" y="4886325"/>
          <a:ext cx="102235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29" imgW="545465" imgH="177800" progId="Equation.DSMT4">
                  <p:embed/>
                </p:oleObj>
              </mc:Choice>
              <mc:Fallback>
                <p:oleObj name="" r:id="rId29" imgW="545465" imgH="177800" progId="Equation.DSMT4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284288" y="4886325"/>
                        <a:ext cx="1022350" cy="333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6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6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5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5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5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5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56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50" grpId="0"/>
      <p:bldP spid="56358" grpId="0"/>
      <p:bldP spid="56377" grpId="0"/>
      <p:bldP spid="56388" grpId="0"/>
      <p:bldP spid="56409" grpId="0"/>
      <p:bldP spid="80" grpId="0"/>
      <p:bldP spid="516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18" name="Rectangle 10"/>
          <p:cNvSpPr>
            <a:spLocks noChangeArrowheads="1"/>
          </p:cNvSpPr>
          <p:nvPr/>
        </p:nvSpPr>
        <p:spPr bwMode="auto">
          <a:xfrm>
            <a:off x="987425" y="2768600"/>
            <a:ext cx="6260465" cy="116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</a:rPr>
              <a:t>在一定条件下必然发生或不发生的现象</a:t>
            </a:r>
            <a:endParaRPr lang="zh-CN" altLang="en-US" sz="2800" b="1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</a:rPr>
              <a:t>称为确定性现象</a:t>
            </a:r>
            <a:r>
              <a:rPr lang="en-US" altLang="zh-CN" sz="2800" b="1">
                <a:solidFill>
                  <a:schemeClr val="tx1"/>
                </a:solidFill>
                <a:latin typeface="宋体" panose="02010600030101010101" pitchFamily="2" charset="-122"/>
              </a:rPr>
              <a:t>.</a:t>
            </a: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</a:rPr>
              <a:t>又称必然现象。</a:t>
            </a:r>
            <a:endParaRPr lang="zh-CN" altLang="en-US" sz="2800" b="1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94219" name="Rectangle 11"/>
          <p:cNvSpPr>
            <a:spLocks noChangeArrowheads="1"/>
          </p:cNvSpPr>
          <p:nvPr/>
        </p:nvSpPr>
        <p:spPr bwMode="auto">
          <a:xfrm>
            <a:off x="1452563" y="4017963"/>
            <a:ext cx="37877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1"/>
                </a:solidFill>
                <a:ea typeface="黑体" panose="02010609060101010101" pitchFamily="49" charset="-122"/>
              </a:rPr>
              <a:t>     </a:t>
            </a:r>
            <a:r>
              <a:rPr lang="en-US" altLang="zh-CN" sz="2800" b="1">
                <a:solidFill>
                  <a:schemeClr val="tx1"/>
                </a:solidFill>
              </a:rPr>
              <a:t>“</a:t>
            </a:r>
            <a:r>
              <a:rPr lang="zh-CN" altLang="en-US" sz="2800" b="1">
                <a:solidFill>
                  <a:schemeClr val="tx1"/>
                </a:solidFill>
              </a:rPr>
              <a:t>太阳从东方升起”</a:t>
            </a:r>
            <a:r>
              <a:rPr lang="en-US" altLang="zh-CN" sz="2800" b="1">
                <a:solidFill>
                  <a:schemeClr val="tx1"/>
                </a:solidFill>
              </a:rPr>
              <a:t>,</a:t>
            </a:r>
            <a:endParaRPr lang="en-US" altLang="zh-CN" sz="2800" b="1">
              <a:solidFill>
                <a:schemeClr val="tx1"/>
              </a:solidFill>
            </a:endParaRPr>
          </a:p>
        </p:txBody>
      </p:sp>
      <p:sp>
        <p:nvSpPr>
          <p:cNvPr id="94222" name="Rectangle 14"/>
          <p:cNvSpPr>
            <a:spLocks noChangeArrowheads="1"/>
          </p:cNvSpPr>
          <p:nvPr/>
        </p:nvSpPr>
        <p:spPr bwMode="auto">
          <a:xfrm>
            <a:off x="900113" y="2254250"/>
            <a:ext cx="5080635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1D41D5"/>
                </a:solidFill>
                <a:ea typeface="黑体" panose="02010609060101010101" pitchFamily="49" charset="-122"/>
              </a:rPr>
              <a:t>1.</a:t>
            </a:r>
            <a:r>
              <a:rPr lang="zh-CN" altLang="en-US" sz="3200" b="1">
                <a:solidFill>
                  <a:srgbClr val="1D41D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确定性现象（必然现象）</a:t>
            </a:r>
            <a:r>
              <a:rPr lang="zh-CN" altLang="en-US" sz="3200" b="1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endParaRPr lang="zh-CN" altLang="en-US" sz="3200" b="1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94224" name="Rectangle 16"/>
          <p:cNvSpPr>
            <a:spLocks noChangeArrowheads="1"/>
          </p:cNvSpPr>
          <p:nvPr/>
        </p:nvSpPr>
        <p:spPr bwMode="auto">
          <a:xfrm>
            <a:off x="1909763" y="4627563"/>
            <a:ext cx="3473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1"/>
                </a:solidFill>
              </a:rPr>
              <a:t>“</a:t>
            </a:r>
            <a:r>
              <a:rPr lang="zh-CN" altLang="en-US" sz="2800" b="1">
                <a:solidFill>
                  <a:schemeClr val="tx1"/>
                </a:solidFill>
              </a:rPr>
              <a:t>水从高处流向低处”</a:t>
            </a:r>
            <a:r>
              <a:rPr lang="en-US" altLang="zh-CN" sz="2800" b="1">
                <a:solidFill>
                  <a:schemeClr val="tx1"/>
                </a:solidFill>
              </a:rPr>
              <a:t>,</a:t>
            </a:r>
            <a:endParaRPr lang="en-US" altLang="zh-CN" sz="2800" b="1">
              <a:solidFill>
                <a:schemeClr val="tx1"/>
              </a:solidFill>
            </a:endParaRPr>
          </a:p>
        </p:txBody>
      </p:sp>
      <p:sp>
        <p:nvSpPr>
          <p:cNvPr id="94225" name="Rectangle 17"/>
          <p:cNvSpPr>
            <a:spLocks noChangeArrowheads="1"/>
          </p:cNvSpPr>
          <p:nvPr/>
        </p:nvSpPr>
        <p:spPr bwMode="auto">
          <a:xfrm>
            <a:off x="1019175" y="4051300"/>
            <a:ext cx="1008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  <a:ea typeface="黑体" panose="02010609060101010101" pitchFamily="49" charset="-122"/>
              </a:rPr>
              <a:t>实例</a:t>
            </a:r>
            <a:endParaRPr lang="zh-CN" altLang="en-US" sz="2800" b="1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94228" name="Rectangle 20"/>
          <p:cNvSpPr>
            <a:spLocks noChangeArrowheads="1"/>
          </p:cNvSpPr>
          <p:nvPr/>
        </p:nvSpPr>
        <p:spPr bwMode="auto">
          <a:xfrm>
            <a:off x="900113" y="1743075"/>
            <a:ext cx="38592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自然界所观察到的现象</a:t>
            </a:r>
            <a:r>
              <a:rPr lang="en-US" altLang="zh-CN" sz="2800" b="1">
                <a:solidFill>
                  <a:schemeClr val="tx1"/>
                </a:solidFill>
                <a:ea typeface="黑体" panose="02010609060101010101" pitchFamily="49" charset="-122"/>
              </a:rPr>
              <a:t>:</a:t>
            </a:r>
            <a:endParaRPr lang="en-US" altLang="zh-CN" sz="2800" b="1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4229" name="Rectangle 21"/>
          <p:cNvSpPr>
            <a:spLocks noChangeArrowheads="1"/>
          </p:cNvSpPr>
          <p:nvPr/>
        </p:nvSpPr>
        <p:spPr bwMode="auto">
          <a:xfrm>
            <a:off x="4810125" y="1720850"/>
            <a:ext cx="2197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1D41D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确定性现象</a:t>
            </a:r>
            <a:endParaRPr lang="zh-CN" altLang="en-US" sz="2800" b="1">
              <a:solidFill>
                <a:srgbClr val="1D41D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4230" name="Rectangle 22"/>
          <p:cNvSpPr>
            <a:spLocks noChangeArrowheads="1"/>
          </p:cNvSpPr>
          <p:nvPr/>
        </p:nvSpPr>
        <p:spPr bwMode="auto">
          <a:xfrm>
            <a:off x="6867525" y="1720850"/>
            <a:ext cx="1892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1D41D5"/>
                </a:solidFill>
                <a:ea typeface="黑体" panose="02010609060101010101" pitchFamily="49" charset="-122"/>
              </a:rPr>
              <a:t>随机现象</a:t>
            </a:r>
            <a:endParaRPr lang="zh-CN" altLang="en-US" sz="2800" b="1">
              <a:solidFill>
                <a:srgbClr val="1D41D5"/>
              </a:solidFill>
              <a:ea typeface="黑体" panose="02010609060101010101" pitchFamily="49" charset="-122"/>
            </a:endParaRPr>
          </a:p>
        </p:txBody>
      </p:sp>
      <p:sp>
        <p:nvSpPr>
          <p:cNvPr id="6154" name="Rectangle 27"/>
          <p:cNvSpPr>
            <a:spLocks noGrp="1" noChangeArrowheads="1"/>
          </p:cNvSpPr>
          <p:nvPr/>
        </p:nvSpPr>
        <p:spPr>
          <a:xfrm>
            <a:off x="900113" y="402273"/>
            <a:ext cx="7772400" cy="706755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3600">
                <a:solidFill>
                  <a:srgbClr val="00B050"/>
                </a:solidFill>
              </a:rPr>
              <a:t>一、随机试验</a:t>
            </a:r>
            <a:r>
              <a:rPr lang="zh-CN" altLang="en-US">
                <a:solidFill>
                  <a:schemeClr val="tx1"/>
                </a:solidFill>
              </a:rPr>
              <a:t>    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4240" name="Rectangle 32"/>
          <p:cNvSpPr>
            <a:spLocks noChangeArrowheads="1"/>
          </p:cNvSpPr>
          <p:nvPr/>
        </p:nvSpPr>
        <p:spPr bwMode="auto">
          <a:xfrm>
            <a:off x="1895475" y="5243513"/>
            <a:ext cx="634746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b="1">
                <a:sym typeface="+mn-ea"/>
              </a:rPr>
              <a:t>掷一枚均匀的骰子, 出现7点是不可能的</a:t>
            </a:r>
            <a:r>
              <a:rPr lang="zh-CN" altLang="en-US" sz="2800" b="1">
                <a:solidFill>
                  <a:schemeClr val="tx1"/>
                </a:solidFill>
              </a:rPr>
              <a:t> </a:t>
            </a:r>
            <a:endParaRPr lang="en-US" altLang="zh-CN" sz="2800" b="1">
              <a:solidFill>
                <a:schemeClr val="tx1"/>
              </a:solidFill>
            </a:endParaRPr>
          </a:p>
        </p:txBody>
      </p:sp>
      <p:sp>
        <p:nvSpPr>
          <p:cNvPr id="94241" name="Rectangle 33"/>
          <p:cNvSpPr>
            <a:spLocks noChangeArrowheads="1"/>
          </p:cNvSpPr>
          <p:nvPr/>
        </p:nvSpPr>
        <p:spPr bwMode="auto">
          <a:xfrm>
            <a:off x="987425" y="5949950"/>
            <a:ext cx="3562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确定性现象的特征 </a:t>
            </a:r>
            <a:r>
              <a:rPr lang="zh-CN" altLang="en-US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zh-CN" altLang="en-US" sz="2800" b="1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4242" name="Rectangle 34"/>
          <p:cNvSpPr>
            <a:spLocks noChangeArrowheads="1"/>
          </p:cNvSpPr>
          <p:nvPr/>
        </p:nvSpPr>
        <p:spPr bwMode="auto">
          <a:xfrm>
            <a:off x="5102225" y="5949950"/>
            <a:ext cx="3028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  <a:ea typeface="黑体" panose="02010609060101010101" pitchFamily="49" charset="-122"/>
              </a:rPr>
              <a:t>条件完全决定结果</a:t>
            </a:r>
            <a:endParaRPr lang="zh-CN" altLang="en-US" sz="2800" b="1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94244" name="AutoShape 36"/>
          <p:cNvSpPr>
            <a:spLocks noChangeArrowheads="1"/>
          </p:cNvSpPr>
          <p:nvPr/>
        </p:nvSpPr>
        <p:spPr bwMode="auto">
          <a:xfrm>
            <a:off x="4114800" y="6069013"/>
            <a:ext cx="936625" cy="358775"/>
          </a:xfrm>
          <a:prstGeom prst="rightArrow">
            <a:avLst>
              <a:gd name="adj1" fmla="val 50000"/>
              <a:gd name="adj2" fmla="val 65265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159" name="TextBox 1"/>
          <p:cNvSpPr txBox="1">
            <a:spLocks noChangeArrowheads="1"/>
          </p:cNvSpPr>
          <p:nvPr/>
        </p:nvSpPr>
        <p:spPr bwMode="auto">
          <a:xfrm>
            <a:off x="579438" y="1052513"/>
            <a:ext cx="3487737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1D41D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（一）随机现象</a:t>
            </a:r>
            <a:endParaRPr lang="zh-CN" altLang="en-US" sz="3200" b="1">
              <a:solidFill>
                <a:srgbClr val="1D41D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4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4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4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4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4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4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4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94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4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94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4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8" grpId="0" bldLvl="0" animBg="1" autoUpdateAnimBg="0"/>
      <p:bldP spid="94219" grpId="0" bldLvl="0" animBg="1" autoUpdateAnimBg="0"/>
      <p:bldP spid="94222" grpId="0" bldLvl="0" animBg="1" autoUpdateAnimBg="0"/>
      <p:bldP spid="94224" grpId="0" bldLvl="0" animBg="1" autoUpdateAnimBg="0"/>
      <p:bldP spid="94225" grpId="0" bldLvl="0" animBg="1" autoUpdateAnimBg="0"/>
      <p:bldP spid="94228" grpId="0" bldLvl="0" animBg="1" autoUpdateAnimBg="0"/>
      <p:bldP spid="94229" grpId="0" bldLvl="0" animBg="1" autoUpdateAnimBg="0"/>
      <p:bldP spid="94230" grpId="0" bldLvl="0" animBg="1" autoUpdateAnimBg="0"/>
      <p:bldP spid="94240" grpId="0" bldLvl="0" animBg="1"/>
      <p:bldP spid="94241" grpId="0" bldLvl="0" animBg="1" autoUpdateAnimBg="0"/>
      <p:bldP spid="94242" grpId="0" bldLvl="0" animBg="1" autoUpdateAnimBg="0"/>
      <p:bldP spid="94244" grpId="0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4388" name="Object 52"/>
          <p:cNvGraphicFramePr/>
          <p:nvPr/>
        </p:nvGraphicFramePr>
        <p:xfrm>
          <a:off x="3716338" y="2957513"/>
          <a:ext cx="1471612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697865" imgH="203200" progId="Equation.DSMT4">
                  <p:embed/>
                </p:oleObj>
              </mc:Choice>
              <mc:Fallback>
                <p:oleObj name="" r:id="rId1" imgW="697865" imgH="2032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16338" y="2957513"/>
                        <a:ext cx="1471612" cy="427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89" name="Object 53"/>
          <p:cNvGraphicFramePr/>
          <p:nvPr/>
        </p:nvGraphicFramePr>
        <p:xfrm>
          <a:off x="5273675" y="2943225"/>
          <a:ext cx="1500188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697865" imgH="203200" progId="Equation.DSMT4">
                  <p:embed/>
                </p:oleObj>
              </mc:Choice>
              <mc:Fallback>
                <p:oleObj name="" r:id="rId3" imgW="697865" imgH="2032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73675" y="2943225"/>
                        <a:ext cx="1500188" cy="439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90" name="Object 54"/>
          <p:cNvGraphicFramePr/>
          <p:nvPr/>
        </p:nvGraphicFramePr>
        <p:xfrm>
          <a:off x="6735763" y="2946400"/>
          <a:ext cx="1549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5" imgW="710565" imgH="203200" progId="Equation.DSMT4">
                  <p:embed/>
                </p:oleObj>
              </mc:Choice>
              <mc:Fallback>
                <p:oleObj name="" r:id="rId5" imgW="710565" imgH="2032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35763" y="2946400"/>
                        <a:ext cx="15494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8" name="Text Box 60"/>
          <p:cNvSpPr txBox="1"/>
          <p:nvPr/>
        </p:nvSpPr>
        <p:spPr>
          <a:xfrm>
            <a:off x="546100" y="434975"/>
            <a:ext cx="2873375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Euclid Symbol" panose="05050102010706020507" pitchFamily="18" charset="2"/>
              </a:rPr>
              <a:t>（</a:t>
            </a:r>
            <a:r>
              <a:rPr lang="en-US" altLang="zh-CN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Euclid Symbol" panose="05050102010706020507" pitchFamily="18" charset="2"/>
              </a:rPr>
              <a:t>3</a:t>
            </a: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Euclid Symbol" panose="05050102010706020507" pitchFamily="18" charset="2"/>
              </a:rPr>
              <a:t>）事件的差</a:t>
            </a:r>
            <a:endParaRPr lang="zh-CN" altLang="en-US" sz="24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Euclid Symbol" panose="05050102010706020507" pitchFamily="18" charset="2"/>
            </a:endParaRPr>
          </a:p>
        </p:txBody>
      </p:sp>
      <p:sp>
        <p:nvSpPr>
          <p:cNvPr id="14397" name="Text Box 61"/>
          <p:cNvSpPr txBox="1"/>
          <p:nvPr/>
        </p:nvSpPr>
        <p:spPr>
          <a:xfrm>
            <a:off x="762000" y="939800"/>
            <a:ext cx="25146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en-US" altLang="zh-CN" sz="2400" b="1" i="1" u="sng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en-US" altLang="zh-CN" sz="2400" b="1" u="sng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400" b="1" u="sng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与</a:t>
            </a:r>
            <a:r>
              <a:rPr lang="en-US" altLang="zh-CN" sz="2400" b="1" i="1" u="sng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en-US" altLang="zh-CN" sz="2400" b="1" u="sng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400" b="1" u="sng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的差事件</a:t>
            </a:r>
            <a:endParaRPr lang="zh-CN" altLang="en-US" sz="2400" b="1" u="sng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257" name="Text Box 62"/>
          <p:cNvSpPr txBox="1"/>
          <p:nvPr/>
        </p:nvSpPr>
        <p:spPr>
          <a:xfrm>
            <a:off x="2987675" y="950913"/>
            <a:ext cx="2051050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None/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（记为</a:t>
            </a:r>
            <a:r>
              <a:rPr lang="en-US" altLang="zh-CN" sz="2400" b="1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A-B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）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405" name="Text Box 69"/>
          <p:cNvSpPr txBox="1"/>
          <p:nvPr/>
        </p:nvSpPr>
        <p:spPr>
          <a:xfrm>
            <a:off x="398463" y="1443038"/>
            <a:ext cx="5983287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Euclid Symbol" panose="05050102010706020507" pitchFamily="18" charset="2"/>
              </a:rPr>
              <a:t></a:t>
            </a:r>
            <a:r>
              <a:rPr lang="zh-CN" altLang="en-US" sz="2400" b="1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Euclid Symbol" panose="05050102010706020507" pitchFamily="18" charset="2"/>
              </a:rPr>
              <a:t>事件</a:t>
            </a:r>
            <a:r>
              <a:rPr lang="en-US" altLang="zh-CN" sz="2400" b="1" i="1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Euclid Symbol" panose="05050102010706020507" pitchFamily="18" charset="2"/>
              </a:rPr>
              <a:t>A</a:t>
            </a:r>
            <a:r>
              <a:rPr lang="zh-CN" altLang="en-US" sz="2400" b="1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Euclid Symbol" panose="05050102010706020507" pitchFamily="18" charset="2"/>
              </a:rPr>
              <a:t>发生，但事件</a:t>
            </a:r>
            <a:r>
              <a:rPr lang="en-US" altLang="zh-CN" sz="2400" b="1" i="1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Euclid Symbol" panose="05050102010706020507" pitchFamily="18" charset="2"/>
              </a:rPr>
              <a:t>B</a:t>
            </a:r>
            <a:r>
              <a:rPr lang="zh-CN" altLang="en-US" sz="2400" b="1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Euclid Symbol" panose="05050102010706020507" pitchFamily="18" charset="2"/>
              </a:rPr>
              <a:t>不发生</a:t>
            </a:r>
            <a:r>
              <a:rPr lang="en-US" altLang="zh-CN" sz="2400" b="1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Euclid Symbol" panose="05050102010706020507" pitchFamily="18" charset="2"/>
              </a:rPr>
              <a:t>.</a:t>
            </a:r>
            <a:endParaRPr lang="zh-CN" altLang="en-US" sz="2400" b="1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2" name="Group 70"/>
          <p:cNvGrpSpPr/>
          <p:nvPr/>
        </p:nvGrpSpPr>
        <p:grpSpPr>
          <a:xfrm>
            <a:off x="231775" y="2219325"/>
            <a:ext cx="2971800" cy="1828800"/>
            <a:chOff x="3408" y="768"/>
            <a:chExt cx="1872" cy="1152"/>
          </a:xfrm>
        </p:grpSpPr>
        <p:sp>
          <p:nvSpPr>
            <p:cNvPr id="6181" name="Rectangle 71"/>
            <p:cNvSpPr/>
            <p:nvPr/>
          </p:nvSpPr>
          <p:spPr>
            <a:xfrm>
              <a:off x="3408" y="768"/>
              <a:ext cx="1872" cy="1152"/>
            </a:xfrm>
            <a:prstGeom prst="rect">
              <a:avLst/>
            </a:prstGeom>
            <a:solidFill>
              <a:srgbClr val="00CCFF"/>
            </a:solidFill>
            <a:ln w="952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buNone/>
              </a:pPr>
              <a:endParaRPr lang="zh-CN" altLang="zh-CN" sz="3200" dirty="0">
                <a:solidFill>
                  <a:srgbClr val="CCEC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6157" name="Object 72"/>
            <p:cNvGraphicFramePr/>
            <p:nvPr/>
          </p:nvGraphicFramePr>
          <p:xfrm>
            <a:off x="5021" y="864"/>
            <a:ext cx="172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2" name="" r:id="rId7" imgW="393700" imgH="330200" progId="Equation.3">
                    <p:embed/>
                  </p:oleObj>
                </mc:Choice>
                <mc:Fallback>
                  <p:oleObj name="" r:id="rId7" imgW="393700" imgH="330200" progId="Equation.3">
                    <p:embed/>
                    <p:pic>
                      <p:nvPicPr>
                        <p:cNvPr id="0" name="图片 3151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021" y="864"/>
                          <a:ext cx="172" cy="1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409" name="Object 73"/>
          <p:cNvGraphicFramePr/>
          <p:nvPr/>
        </p:nvGraphicFramePr>
        <p:xfrm>
          <a:off x="460375" y="3565525"/>
          <a:ext cx="939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9" imgW="939165" imgH="330200" progId="Equation.3">
                  <p:embed/>
                </p:oleObj>
              </mc:Choice>
              <mc:Fallback>
                <p:oleObj name="" r:id="rId9" imgW="939165" imgH="330200" progId="Equation.3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60375" y="3565525"/>
                        <a:ext cx="9398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75"/>
          <p:cNvGrpSpPr/>
          <p:nvPr/>
        </p:nvGrpSpPr>
        <p:grpSpPr>
          <a:xfrm>
            <a:off x="993775" y="2752725"/>
            <a:ext cx="2057400" cy="838200"/>
            <a:chOff x="3744" y="1152"/>
            <a:chExt cx="1296" cy="528"/>
          </a:xfrm>
        </p:grpSpPr>
        <p:sp>
          <p:nvSpPr>
            <p:cNvPr id="6180" name="Oval 76"/>
            <p:cNvSpPr/>
            <p:nvPr/>
          </p:nvSpPr>
          <p:spPr>
            <a:xfrm>
              <a:off x="3744" y="1152"/>
              <a:ext cx="1296" cy="528"/>
            </a:xfrm>
            <a:prstGeom prst="ellipse">
              <a:avLst/>
            </a:prstGeom>
            <a:solidFill>
              <a:srgbClr val="FF9900"/>
            </a:solidFill>
            <a:ln w="9525" cap="rnd" cmpd="sng">
              <a:solidFill>
                <a:srgbClr val="FFCC00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buNone/>
              </a:pPr>
              <a:endParaRPr lang="en-US" altLang="zh-CN" sz="3200" dirty="0">
                <a:solidFill>
                  <a:srgbClr val="CCEC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  <a:p>
              <a:pPr>
                <a:buNone/>
              </a:pPr>
              <a:endParaRPr lang="en-US" altLang="zh-CN" sz="3200" dirty="0">
                <a:solidFill>
                  <a:srgbClr val="CCEC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6156" name="Object 77"/>
            <p:cNvGraphicFramePr/>
            <p:nvPr/>
          </p:nvGraphicFramePr>
          <p:xfrm>
            <a:off x="4704" y="1296"/>
            <a:ext cx="133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3" name="" r:id="rId11" imgW="304800" imgH="330200" progId="Equation.3">
                    <p:embed/>
                  </p:oleObj>
                </mc:Choice>
                <mc:Fallback>
                  <p:oleObj name="" r:id="rId11" imgW="304800" imgH="330200" progId="Equation.3">
                    <p:embed/>
                    <p:pic>
                      <p:nvPicPr>
                        <p:cNvPr id="0" name="图片 3152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704" y="1296"/>
                          <a:ext cx="133" cy="144"/>
                        </a:xfrm>
                        <a:prstGeom prst="rect">
                          <a:avLst/>
                        </a:prstGeom>
                        <a:solidFill>
                          <a:srgbClr val="FF9900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78"/>
          <p:cNvGrpSpPr/>
          <p:nvPr/>
        </p:nvGrpSpPr>
        <p:grpSpPr>
          <a:xfrm>
            <a:off x="612775" y="2447925"/>
            <a:ext cx="990600" cy="762000"/>
            <a:chOff x="3552" y="912"/>
            <a:chExt cx="624" cy="480"/>
          </a:xfrm>
        </p:grpSpPr>
        <p:sp>
          <p:nvSpPr>
            <p:cNvPr id="6179" name="Oval 79"/>
            <p:cNvSpPr/>
            <p:nvPr/>
          </p:nvSpPr>
          <p:spPr>
            <a:xfrm>
              <a:off x="3552" y="912"/>
              <a:ext cx="624" cy="480"/>
            </a:xfrm>
            <a:prstGeom prst="ellipse">
              <a:avLst/>
            </a:prstGeom>
            <a:solidFill>
              <a:srgbClr val="FFFF00"/>
            </a:solidFill>
            <a:ln w="9525" cap="rnd" cmpd="sng">
              <a:solidFill>
                <a:srgbClr val="000099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buNone/>
              </a:pPr>
              <a:r>
                <a:rPr lang="en-US" altLang="zh-CN" sz="3200" i="1" dirty="0">
                  <a:solidFill>
                    <a:srgbClr val="FFFF99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 </a:t>
              </a:r>
              <a:endParaRPr lang="en-US" altLang="zh-CN" sz="3200" i="1" dirty="0">
                <a:solidFill>
                  <a:srgbClr val="FFFF99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  <a:p>
              <a:pPr>
                <a:buNone/>
              </a:pPr>
              <a:endParaRPr lang="en-US" altLang="zh-CN" sz="3200" i="1" dirty="0">
                <a:solidFill>
                  <a:srgbClr val="FFFF99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  <a:p>
              <a:pPr>
                <a:buNone/>
              </a:pPr>
              <a:endParaRPr lang="en-US" altLang="zh-CN" sz="3200" i="1" dirty="0">
                <a:solidFill>
                  <a:schemeClr val="accent1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6155" name="Object 80"/>
            <p:cNvGraphicFramePr/>
            <p:nvPr/>
          </p:nvGraphicFramePr>
          <p:xfrm>
            <a:off x="3744" y="1008"/>
            <a:ext cx="133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1" name="" r:id="rId13" imgW="304800" imgH="330200" progId="Equation.DSMT4">
                    <p:embed/>
                  </p:oleObj>
                </mc:Choice>
                <mc:Fallback>
                  <p:oleObj name="" r:id="rId13" imgW="304800" imgH="330200" progId="Equation.DSMT4">
                    <p:embed/>
                    <p:pic>
                      <p:nvPicPr>
                        <p:cNvPr id="0" name="图片 3150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744" y="1008"/>
                          <a:ext cx="133" cy="1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81"/>
          <p:cNvGrpSpPr/>
          <p:nvPr/>
        </p:nvGrpSpPr>
        <p:grpSpPr>
          <a:xfrm>
            <a:off x="536575" y="2524125"/>
            <a:ext cx="1066800" cy="762000"/>
            <a:chOff x="3504" y="960"/>
            <a:chExt cx="672" cy="480"/>
          </a:xfrm>
        </p:grpSpPr>
        <p:sp>
          <p:nvSpPr>
            <p:cNvPr id="6172" name="Arc 82"/>
            <p:cNvSpPr/>
            <p:nvPr/>
          </p:nvSpPr>
          <p:spPr>
            <a:xfrm flipH="1">
              <a:off x="3792" y="1104"/>
              <a:ext cx="384" cy="336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6173" name="Group 83"/>
            <p:cNvGrpSpPr/>
            <p:nvPr/>
          </p:nvGrpSpPr>
          <p:grpSpPr>
            <a:xfrm>
              <a:off x="3504" y="960"/>
              <a:ext cx="672" cy="384"/>
              <a:chOff x="3504" y="960"/>
              <a:chExt cx="672" cy="384"/>
            </a:xfrm>
          </p:grpSpPr>
          <p:sp>
            <p:nvSpPr>
              <p:cNvPr id="6174" name="Line 84"/>
              <p:cNvSpPr/>
              <p:nvPr/>
            </p:nvSpPr>
            <p:spPr>
              <a:xfrm>
                <a:off x="3648" y="960"/>
                <a:ext cx="48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6175" name="Line 85"/>
              <p:cNvSpPr/>
              <p:nvPr/>
            </p:nvSpPr>
            <p:spPr>
              <a:xfrm>
                <a:off x="3552" y="1056"/>
                <a:ext cx="62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6176" name="Line 86"/>
              <p:cNvSpPr/>
              <p:nvPr/>
            </p:nvSpPr>
            <p:spPr>
              <a:xfrm>
                <a:off x="3504" y="1152"/>
                <a:ext cx="52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6177" name="Line 87"/>
              <p:cNvSpPr/>
              <p:nvPr/>
            </p:nvSpPr>
            <p:spPr>
              <a:xfrm>
                <a:off x="3552" y="1248"/>
                <a:ext cx="28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6178" name="Line 88"/>
              <p:cNvSpPr/>
              <p:nvPr/>
            </p:nvSpPr>
            <p:spPr>
              <a:xfrm>
                <a:off x="3648" y="1344"/>
                <a:ext cx="14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7" name="Group 110"/>
          <p:cNvGrpSpPr/>
          <p:nvPr/>
        </p:nvGrpSpPr>
        <p:grpSpPr>
          <a:xfrm>
            <a:off x="3348038" y="2076450"/>
            <a:ext cx="5795962" cy="830263"/>
            <a:chOff x="2109" y="1308"/>
            <a:chExt cx="3651" cy="523"/>
          </a:xfrm>
        </p:grpSpPr>
        <p:sp>
          <p:nvSpPr>
            <p:cNvPr id="6170" name="Rectangle 39"/>
            <p:cNvSpPr/>
            <p:nvPr/>
          </p:nvSpPr>
          <p:spPr>
            <a:xfrm>
              <a:off x="2109" y="1308"/>
              <a:ext cx="3651" cy="52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buNone/>
              </a:pPr>
              <a:r>
                <a:rPr lang="en-US" altLang="zh-CN" b="1" dirty="0">
                  <a:latin typeface="楷体_GB2312" pitchFamily="49" charset="-122"/>
                  <a:ea typeface="楷体_GB2312" pitchFamily="49" charset="-122"/>
                </a:rPr>
                <a:t>             </a:t>
              </a:r>
              <a:r>
                <a:rPr lang="en-US" altLang="zh-CN" sz="2400" b="1" i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A</a:t>
              </a:r>
              <a:r>
                <a:rPr lang="zh-CN" altLang="en-US" sz="2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的基本事件中去掉含在</a:t>
              </a:r>
              <a:r>
                <a:rPr lang="en-US" altLang="zh-CN" sz="2400" b="1" i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B</a:t>
              </a:r>
              <a:endParaRPr lang="zh-CN" altLang="en-US" sz="2400" b="1" i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>
                <a:buNone/>
              </a:pPr>
              <a:r>
                <a:rPr lang="zh-CN" altLang="en-US" sz="2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     中的</a:t>
              </a:r>
              <a:r>
                <a:rPr lang="en-US" altLang="zh-CN" sz="2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, </a:t>
              </a:r>
              <a:r>
                <a:rPr lang="zh-CN" altLang="en-US" sz="2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余下基本事件构成的事件． </a:t>
              </a:r>
              <a:endPara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6171" name="Rectangle 89"/>
            <p:cNvSpPr/>
            <p:nvPr/>
          </p:nvSpPr>
          <p:spPr>
            <a:xfrm>
              <a:off x="2109" y="1354"/>
              <a:ext cx="324" cy="3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>
                <a:buNone/>
              </a:pPr>
              <a:r>
                <a:rPr lang="en-US" altLang="zh-CN" dirty="0">
                  <a:solidFill>
                    <a:srgbClr val="FF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※</a:t>
              </a:r>
              <a:endParaRPr lang="en-US" altLang="zh-CN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4426" name="Rectangle 90"/>
          <p:cNvSpPr/>
          <p:nvPr/>
        </p:nvSpPr>
        <p:spPr>
          <a:xfrm>
            <a:off x="3348038" y="2998788"/>
            <a:ext cx="514350" cy="4889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None/>
            </a:pP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※</a:t>
            </a:r>
            <a:endParaRPr lang="en-US" altLang="zh-CN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4428" name="Object 92"/>
          <p:cNvGraphicFramePr/>
          <p:nvPr/>
        </p:nvGraphicFramePr>
        <p:xfrm>
          <a:off x="3665538" y="3532188"/>
          <a:ext cx="152717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15" imgW="1345565" imgH="330200" progId="Equation.DSMT4">
                  <p:embed/>
                </p:oleObj>
              </mc:Choice>
              <mc:Fallback>
                <p:oleObj name="" r:id="rId15" imgW="1345565" imgH="330200" progId="Equation.DSMT4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665538" y="3532188"/>
                        <a:ext cx="1527175" cy="373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0" name="Object 94"/>
          <p:cNvGraphicFramePr/>
          <p:nvPr/>
        </p:nvGraphicFramePr>
        <p:xfrm>
          <a:off x="5310188" y="3459163"/>
          <a:ext cx="2717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17" imgW="1473200" imgH="228600" progId="Equation.DSMT4">
                  <p:embed/>
                </p:oleObj>
              </mc:Choice>
              <mc:Fallback>
                <p:oleObj name="" r:id="rId17" imgW="1473200" imgH="228600" progId="Equation.DSMT4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310188" y="3459163"/>
                        <a:ext cx="27178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4" name="Object 108"/>
          <p:cNvGraphicFramePr/>
          <p:nvPr/>
        </p:nvGraphicFramePr>
        <p:xfrm>
          <a:off x="3813175" y="4033838"/>
          <a:ext cx="1333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19" imgW="1332865" imgH="381000" progId="Equation.DSMT4">
                  <p:embed/>
                </p:oleObj>
              </mc:Choice>
              <mc:Fallback>
                <p:oleObj name="" r:id="rId19" imgW="1332865" imgH="381000" progId="Equation.DSMT4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813175" y="4033838"/>
                        <a:ext cx="13335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5" name="Object 109"/>
          <p:cNvGraphicFramePr/>
          <p:nvPr/>
        </p:nvGraphicFramePr>
        <p:xfrm>
          <a:off x="5375911" y="4037013"/>
          <a:ext cx="256730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21" imgW="2565400" imgH="431800" progId="Equation.DSMT4">
                  <p:embed/>
                </p:oleObj>
              </mc:Choice>
              <mc:Fallback>
                <p:oleObj name="" r:id="rId21" imgW="2565400" imgH="431800" progId="Equation.DSMT4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375911" y="4037013"/>
                        <a:ext cx="2567305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5" name="矩形 54"/>
          <p:cNvSpPr/>
          <p:nvPr/>
        </p:nvSpPr>
        <p:spPr>
          <a:xfrm>
            <a:off x="103188" y="4819650"/>
            <a:ext cx="113030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None/>
            </a:pPr>
            <a:r>
              <a:rPr lang="zh-CN" altLang="en-US" sz="2400" b="1" u="sng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en-US" altLang="zh-CN" sz="2400" b="1" u="sng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1.1.3</a:t>
            </a:r>
            <a:r>
              <a:rPr lang="zh-CN" altLang="en-US" sz="2400" b="1" u="sng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zh-CN" altLang="en-US" sz="2400" b="1" u="sng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266" name="Rectangle 56"/>
          <p:cNvSpPr/>
          <p:nvPr/>
        </p:nvSpPr>
        <p:spPr>
          <a:xfrm>
            <a:off x="1279525" y="4811713"/>
            <a:ext cx="7991475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buNone/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在实例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中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en-US" altLang="zh-CN" sz="2400" b="1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={2, 4, 6},  </a:t>
            </a:r>
            <a:r>
              <a:rPr lang="en-US" altLang="zh-CN" sz="2400" b="1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={1, 2, 3}, </a:t>
            </a:r>
            <a:r>
              <a:rPr lang="en-US" altLang="zh-CN" sz="2400" b="1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={1, 3, 5}.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则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buNone/>
            </a:pPr>
            <a:r>
              <a:rPr lang="en-US" altLang="zh-CN" sz="2400" b="1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A-C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={4, 6}, 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buNone/>
            </a:pPr>
            <a:r>
              <a:rPr lang="en-US" altLang="zh-CN" sz="2400" b="1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B-C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={5},  </a:t>
            </a:r>
            <a:r>
              <a:rPr lang="en-US" altLang="zh-CN" sz="2400" b="1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A-B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={2, 4, 6}.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10251" name="Object 25"/>
          <p:cNvGraphicFramePr/>
          <p:nvPr/>
        </p:nvGraphicFramePr>
        <p:xfrm>
          <a:off x="3743325" y="2120900"/>
          <a:ext cx="1176338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" r:id="rId23" imgW="582930" imgH="177800" progId="Equation.DSMT4">
                  <p:embed/>
                </p:oleObj>
              </mc:Choice>
              <mc:Fallback>
                <p:oleObj name="" r:id="rId23" imgW="582930" imgH="177800" progId="Equation.DSMT4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743325" y="2120900"/>
                        <a:ext cx="1176338" cy="358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4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4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4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4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4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4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4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4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2" dur="80"/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3" dur="80"/>
                                        <p:tgtEl>
                                          <p:spTgt spid="102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80"/>
                                        <p:tgtEl>
                                          <p:spTgt spid="102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97" grpId="0"/>
      <p:bldP spid="10257" grpId="0"/>
      <p:bldP spid="14405" grpId="0"/>
      <p:bldP spid="14426" grpId="0"/>
      <p:bldP spid="10265" grpId="0"/>
      <p:bldP spid="1026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914400" y="814388"/>
            <a:ext cx="4451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  <a:ea typeface="黑体" panose="02010609060101010101" pitchFamily="49" charset="-122"/>
              </a:rPr>
              <a:t>对立事件与互斥事件的区别</a:t>
            </a:r>
            <a:endParaRPr lang="zh-CN" altLang="en-US" sz="2800" b="1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1295400" y="2971800"/>
            <a:ext cx="3124200" cy="9144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9748" name="Rectangle 4"/>
          <p:cNvSpPr>
            <a:spLocks noChangeArrowheads="1"/>
          </p:cNvSpPr>
          <p:nvPr/>
        </p:nvSpPr>
        <p:spPr bwMode="auto">
          <a:xfrm>
            <a:off x="5105400" y="2971800"/>
            <a:ext cx="3124200" cy="9144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9749" name="Text Box 5"/>
          <p:cNvSpPr txBox="1">
            <a:spLocks noChangeArrowheads="1"/>
          </p:cNvSpPr>
          <p:nvPr/>
        </p:nvSpPr>
        <p:spPr bwMode="auto">
          <a:xfrm>
            <a:off x="4038600" y="3429000"/>
            <a:ext cx="382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ea typeface="黑体" panose="02010609060101010101" pitchFamily="49" charset="-122"/>
              </a:rPr>
              <a:t>S</a:t>
            </a:r>
            <a:endParaRPr lang="en-US" altLang="zh-CN" sz="2800" b="1" i="1">
              <a:ea typeface="黑体" panose="02010609060101010101" pitchFamily="49" charset="-122"/>
            </a:endParaRPr>
          </a:p>
        </p:txBody>
      </p:sp>
      <p:sp>
        <p:nvSpPr>
          <p:cNvPr id="159750" name="Text Box 6"/>
          <p:cNvSpPr txBox="1">
            <a:spLocks noChangeArrowheads="1"/>
          </p:cNvSpPr>
          <p:nvPr/>
        </p:nvSpPr>
        <p:spPr bwMode="auto">
          <a:xfrm>
            <a:off x="7924800" y="3451225"/>
            <a:ext cx="382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ea typeface="黑体" panose="02010609060101010101" pitchFamily="49" charset="-122"/>
              </a:rPr>
              <a:t>S</a:t>
            </a:r>
            <a:endParaRPr lang="en-US" altLang="zh-CN" sz="2800" b="1" i="1">
              <a:ea typeface="黑体" panose="02010609060101010101" pitchFamily="49" charset="-122"/>
            </a:endParaRPr>
          </a:p>
        </p:txBody>
      </p:sp>
      <p:grpSp>
        <p:nvGrpSpPr>
          <p:cNvPr id="159751" name="Group 7"/>
          <p:cNvGrpSpPr/>
          <p:nvPr/>
        </p:nvGrpSpPr>
        <p:grpSpPr bwMode="auto">
          <a:xfrm>
            <a:off x="1600200" y="3124200"/>
            <a:ext cx="838200" cy="533400"/>
            <a:chOff x="960" y="1584"/>
            <a:chExt cx="528" cy="336"/>
          </a:xfrm>
        </p:grpSpPr>
        <p:sp>
          <p:nvSpPr>
            <p:cNvPr id="37917" name="Oval 8"/>
            <p:cNvSpPr>
              <a:spLocks noChangeArrowheads="1"/>
            </p:cNvSpPr>
            <p:nvPr/>
          </p:nvSpPr>
          <p:spPr bwMode="auto">
            <a:xfrm>
              <a:off x="960" y="1584"/>
              <a:ext cx="528" cy="336"/>
            </a:xfrm>
            <a:prstGeom prst="ellipse">
              <a:avLst/>
            </a:prstGeom>
            <a:solidFill>
              <a:srgbClr val="F8F83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918" name="Rectangle 9"/>
            <p:cNvSpPr>
              <a:spLocks noChangeArrowheads="1"/>
            </p:cNvSpPr>
            <p:nvPr/>
          </p:nvSpPr>
          <p:spPr bwMode="auto">
            <a:xfrm>
              <a:off x="1104" y="1584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i="1"/>
                <a:t>A</a:t>
              </a:r>
              <a:endParaRPr lang="en-US" altLang="zh-CN" sz="2800" b="1" i="1"/>
            </a:p>
          </p:txBody>
        </p:sp>
      </p:grpSp>
      <p:grpSp>
        <p:nvGrpSpPr>
          <p:cNvPr id="159754" name="Group 10"/>
          <p:cNvGrpSpPr/>
          <p:nvPr/>
        </p:nvGrpSpPr>
        <p:grpSpPr bwMode="auto">
          <a:xfrm>
            <a:off x="2895600" y="3200400"/>
            <a:ext cx="685800" cy="519113"/>
            <a:chOff x="1776" y="1632"/>
            <a:chExt cx="432" cy="327"/>
          </a:xfrm>
        </p:grpSpPr>
        <p:sp>
          <p:nvSpPr>
            <p:cNvPr id="37915" name="Oval 11"/>
            <p:cNvSpPr>
              <a:spLocks noChangeArrowheads="1"/>
            </p:cNvSpPr>
            <p:nvPr/>
          </p:nvSpPr>
          <p:spPr bwMode="auto">
            <a:xfrm>
              <a:off x="1776" y="1632"/>
              <a:ext cx="432" cy="288"/>
            </a:xfrm>
            <a:prstGeom prst="ellipse">
              <a:avLst/>
            </a:prstGeom>
            <a:solidFill>
              <a:srgbClr val="F8F83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916" name="Rectangle 12"/>
            <p:cNvSpPr>
              <a:spLocks noChangeArrowheads="1"/>
            </p:cNvSpPr>
            <p:nvPr/>
          </p:nvSpPr>
          <p:spPr bwMode="auto">
            <a:xfrm>
              <a:off x="1920" y="1632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i="1"/>
                <a:t>B</a:t>
              </a:r>
              <a:endParaRPr lang="en-US" altLang="zh-CN" sz="2800" b="1" i="1"/>
            </a:p>
          </p:txBody>
        </p:sp>
      </p:grpSp>
      <p:grpSp>
        <p:nvGrpSpPr>
          <p:cNvPr id="159757" name="Group 13"/>
          <p:cNvGrpSpPr/>
          <p:nvPr/>
        </p:nvGrpSpPr>
        <p:grpSpPr bwMode="auto">
          <a:xfrm>
            <a:off x="5562600" y="3124200"/>
            <a:ext cx="1143000" cy="685800"/>
            <a:chOff x="3456" y="1584"/>
            <a:chExt cx="720" cy="432"/>
          </a:xfrm>
        </p:grpSpPr>
        <p:sp>
          <p:nvSpPr>
            <p:cNvPr id="37913" name="Oval 14"/>
            <p:cNvSpPr>
              <a:spLocks noChangeArrowheads="1"/>
            </p:cNvSpPr>
            <p:nvPr/>
          </p:nvSpPr>
          <p:spPr bwMode="auto">
            <a:xfrm>
              <a:off x="3456" y="1584"/>
              <a:ext cx="720" cy="432"/>
            </a:xfrm>
            <a:prstGeom prst="ellipse">
              <a:avLst/>
            </a:prstGeom>
            <a:solidFill>
              <a:srgbClr val="F8F83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914" name="Rectangle 15"/>
            <p:cNvSpPr>
              <a:spLocks noChangeArrowheads="1"/>
            </p:cNvSpPr>
            <p:nvPr/>
          </p:nvSpPr>
          <p:spPr bwMode="auto">
            <a:xfrm>
              <a:off x="3552" y="1632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i="1"/>
                <a:t>A</a:t>
              </a:r>
              <a:endParaRPr lang="en-US" altLang="zh-CN" sz="2800" b="1" i="1"/>
            </a:p>
          </p:txBody>
        </p:sp>
      </p:grpSp>
      <p:sp>
        <p:nvSpPr>
          <p:cNvPr id="159760" name="Rectangle 16"/>
          <p:cNvSpPr>
            <a:spLocks noChangeArrowheads="1"/>
          </p:cNvSpPr>
          <p:nvPr/>
        </p:nvSpPr>
        <p:spPr bwMode="auto">
          <a:xfrm>
            <a:off x="7010400" y="3276600"/>
            <a:ext cx="4206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/>
              <a:t>B</a:t>
            </a:r>
            <a:endParaRPr lang="en-US" altLang="zh-CN" sz="2800" b="1" i="1"/>
          </a:p>
        </p:txBody>
      </p:sp>
      <p:graphicFrame>
        <p:nvGraphicFramePr>
          <p:cNvPr id="159761" name="Object 17"/>
          <p:cNvGraphicFramePr>
            <a:graphicFrameLocks noChangeAspect="1"/>
          </p:cNvGraphicFramePr>
          <p:nvPr/>
        </p:nvGraphicFramePr>
        <p:xfrm>
          <a:off x="7343775" y="3319463"/>
          <a:ext cx="584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4" name="Equation" r:id="rId1" imgW="584200" imgH="368300" progId="Equation.3">
                  <p:embed/>
                </p:oleObj>
              </mc:Choice>
              <mc:Fallback>
                <p:oleObj name="Equation" r:id="rId1" imgW="584200" imgH="3683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3775" y="3319463"/>
                        <a:ext cx="584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62" name="Rectangle 18"/>
          <p:cNvSpPr>
            <a:spLocks noChangeArrowheads="1"/>
          </p:cNvSpPr>
          <p:nvPr/>
        </p:nvSpPr>
        <p:spPr bwMode="auto">
          <a:xfrm>
            <a:off x="5638800" y="1600200"/>
            <a:ext cx="181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chemeClr val="tx1"/>
                </a:solidFill>
                <a:ea typeface="黑体" panose="02010609060101010101" pitchFamily="49" charset="-122"/>
              </a:rPr>
              <a:t>A</a:t>
            </a:r>
            <a:r>
              <a:rPr lang="zh-CN" altLang="en-US" sz="2800" b="1">
                <a:solidFill>
                  <a:schemeClr val="tx1"/>
                </a:solidFill>
                <a:ea typeface="黑体" panose="02010609060101010101" pitchFamily="49" charset="-122"/>
              </a:rPr>
              <a:t>、</a:t>
            </a:r>
            <a:r>
              <a:rPr lang="en-US" altLang="zh-CN" sz="2800" b="1" i="1">
                <a:solidFill>
                  <a:schemeClr val="tx1"/>
                </a:solidFill>
                <a:ea typeface="黑体" panose="02010609060101010101" pitchFamily="49" charset="-122"/>
              </a:rPr>
              <a:t>B </a:t>
            </a:r>
            <a:r>
              <a:rPr lang="zh-CN" altLang="en-US" sz="2800" b="1">
                <a:solidFill>
                  <a:schemeClr val="tx1"/>
                </a:solidFill>
                <a:ea typeface="黑体" panose="02010609060101010101" pitchFamily="49" charset="-122"/>
              </a:rPr>
              <a:t>对立</a:t>
            </a:r>
            <a:endParaRPr lang="zh-CN" altLang="en-US" sz="2800" b="1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159763" name="Rectangle 19"/>
          <p:cNvSpPr>
            <a:spLocks noChangeArrowheads="1"/>
          </p:cNvSpPr>
          <p:nvPr/>
        </p:nvSpPr>
        <p:spPr bwMode="auto">
          <a:xfrm>
            <a:off x="1828800" y="1600200"/>
            <a:ext cx="181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chemeClr val="tx1"/>
                </a:solidFill>
                <a:ea typeface="黑体" panose="02010609060101010101" pitchFamily="49" charset="-122"/>
              </a:rPr>
              <a:t>A</a:t>
            </a:r>
            <a:r>
              <a:rPr lang="zh-CN" altLang="en-US" sz="2800" b="1">
                <a:solidFill>
                  <a:schemeClr val="tx1"/>
                </a:solidFill>
                <a:ea typeface="黑体" panose="02010609060101010101" pitchFamily="49" charset="-122"/>
              </a:rPr>
              <a:t>、</a:t>
            </a:r>
            <a:r>
              <a:rPr lang="en-US" altLang="zh-CN" sz="2800" b="1" i="1">
                <a:solidFill>
                  <a:schemeClr val="tx1"/>
                </a:solidFill>
                <a:ea typeface="黑体" panose="02010609060101010101" pitchFamily="49" charset="-122"/>
              </a:rPr>
              <a:t>B </a:t>
            </a:r>
            <a:r>
              <a:rPr lang="zh-CN" altLang="en-US" sz="2800" b="1">
                <a:solidFill>
                  <a:schemeClr val="tx1"/>
                </a:solidFill>
                <a:ea typeface="黑体" panose="02010609060101010101" pitchFamily="49" charset="-122"/>
              </a:rPr>
              <a:t>互斥</a:t>
            </a:r>
            <a:endParaRPr lang="zh-CN" altLang="en-US" sz="2800" b="1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159764" name="Object 20"/>
          <p:cNvGraphicFramePr>
            <a:graphicFrameLocks noChangeAspect="1"/>
          </p:cNvGraphicFramePr>
          <p:nvPr/>
        </p:nvGraphicFramePr>
        <p:xfrm>
          <a:off x="5770245" y="4300220"/>
          <a:ext cx="248031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5" name="Equation" r:id="rId3" imgW="1511300" imgH="215900" progId="Equation.3">
                  <p:embed/>
                </p:oleObj>
              </mc:Choice>
              <mc:Fallback>
                <p:oleObj name="Equation" r:id="rId3" imgW="1511300" imgH="2159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0245" y="4300220"/>
                        <a:ext cx="248031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65" name="Object 21"/>
          <p:cNvGraphicFramePr>
            <a:graphicFrameLocks noChangeAspect="1"/>
          </p:cNvGraphicFramePr>
          <p:nvPr/>
        </p:nvGraphicFramePr>
        <p:xfrm>
          <a:off x="2428875" y="4281805"/>
          <a:ext cx="1037590" cy="403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6" name="Equation" r:id="rId5" imgW="596900" imgH="203200" progId="Equation.3">
                  <p:embed/>
                </p:oleObj>
              </mc:Choice>
              <mc:Fallback>
                <p:oleObj name="Equation" r:id="rId5" imgW="596900" imgH="203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75" y="4281805"/>
                        <a:ext cx="1037590" cy="4038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66" name="Rectangle 22"/>
          <p:cNvSpPr>
            <a:spLocks noChangeArrowheads="1"/>
          </p:cNvSpPr>
          <p:nvPr/>
        </p:nvSpPr>
        <p:spPr bwMode="auto">
          <a:xfrm>
            <a:off x="2209800" y="5083175"/>
            <a:ext cx="1257300" cy="519113"/>
          </a:xfrm>
          <a:prstGeom prst="rect">
            <a:avLst/>
          </a:prstGeom>
          <a:solidFill>
            <a:srgbClr val="8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FF00"/>
                </a:solidFill>
                <a:latin typeface="宋体" panose="02010600030101010101" pitchFamily="2" charset="-122"/>
              </a:rPr>
              <a:t>互  斥</a:t>
            </a:r>
            <a:endParaRPr lang="zh-CN" altLang="en-US" sz="2800" b="1">
              <a:solidFill>
                <a:srgbClr val="FFFF00"/>
              </a:solidFill>
              <a:latin typeface="宋体" panose="02010600030101010101" pitchFamily="2" charset="-122"/>
            </a:endParaRPr>
          </a:p>
        </p:txBody>
      </p:sp>
      <p:sp>
        <p:nvSpPr>
          <p:cNvPr id="159767" name="Rectangle 23"/>
          <p:cNvSpPr>
            <a:spLocks noChangeArrowheads="1"/>
          </p:cNvSpPr>
          <p:nvPr/>
        </p:nvSpPr>
        <p:spPr bwMode="auto">
          <a:xfrm>
            <a:off x="5867400" y="5105400"/>
            <a:ext cx="1254125" cy="519113"/>
          </a:xfrm>
          <a:prstGeom prst="rect">
            <a:avLst/>
          </a:prstGeom>
          <a:solidFill>
            <a:srgbClr val="8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FF00"/>
                </a:solidFill>
              </a:rPr>
              <a:t>对</a:t>
            </a:r>
            <a:r>
              <a:rPr lang="zh-CN" altLang="en-US" sz="2800" b="1">
                <a:solidFill>
                  <a:srgbClr val="FFFF00"/>
                </a:solidFill>
                <a:ea typeface="黑体" panose="02010609060101010101" pitchFamily="49" charset="-122"/>
              </a:rPr>
              <a:t>    </a:t>
            </a:r>
            <a:r>
              <a:rPr lang="zh-CN" altLang="en-US" sz="2800" b="1">
                <a:solidFill>
                  <a:srgbClr val="FFFF00"/>
                </a:solidFill>
              </a:rPr>
              <a:t>立</a:t>
            </a:r>
            <a:endParaRPr lang="zh-CN" altLang="en-US" sz="2800" b="1">
              <a:solidFill>
                <a:srgbClr val="FFFF00"/>
              </a:solidFill>
            </a:endParaRPr>
          </a:p>
        </p:txBody>
      </p:sp>
      <p:grpSp>
        <p:nvGrpSpPr>
          <p:cNvPr id="159768" name="Group 24"/>
          <p:cNvGrpSpPr/>
          <p:nvPr/>
        </p:nvGrpSpPr>
        <p:grpSpPr bwMode="auto">
          <a:xfrm>
            <a:off x="3886200" y="5181600"/>
            <a:ext cx="1524000" cy="304800"/>
            <a:chOff x="2352" y="3216"/>
            <a:chExt cx="720" cy="192"/>
          </a:xfrm>
        </p:grpSpPr>
        <p:sp>
          <p:nvSpPr>
            <p:cNvPr id="37911" name="Line 25"/>
            <p:cNvSpPr>
              <a:spLocks noChangeShapeType="1"/>
            </p:cNvSpPr>
            <p:nvPr/>
          </p:nvSpPr>
          <p:spPr bwMode="auto">
            <a:xfrm>
              <a:off x="2352" y="3312"/>
              <a:ext cx="720" cy="0"/>
            </a:xfrm>
            <a:prstGeom prst="line">
              <a:avLst/>
            </a:prstGeom>
            <a:ln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12" name="Line 26"/>
            <p:cNvSpPr>
              <a:spLocks noChangeShapeType="1"/>
            </p:cNvSpPr>
            <p:nvPr/>
          </p:nvSpPr>
          <p:spPr bwMode="auto">
            <a:xfrm>
              <a:off x="2496" y="3216"/>
              <a:ext cx="336" cy="192"/>
            </a:xfrm>
            <a:prstGeom prst="line">
              <a:avLst/>
            </a:prstGeom>
            <a:ln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59771" name="Line 27"/>
          <p:cNvSpPr>
            <a:spLocks noChangeShapeType="1"/>
          </p:cNvSpPr>
          <p:nvPr/>
        </p:nvSpPr>
        <p:spPr bwMode="auto">
          <a:xfrm flipH="1">
            <a:off x="3886200" y="5562600"/>
            <a:ext cx="1524000" cy="0"/>
          </a:xfrm>
          <a:prstGeom prst="line">
            <a:avLst/>
          </a:prstGeom>
          <a:ln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159772" name="AutoShape 28"/>
          <p:cNvSpPr>
            <a:spLocks noChangeArrowheads="1"/>
          </p:cNvSpPr>
          <p:nvPr/>
        </p:nvSpPr>
        <p:spPr bwMode="auto">
          <a:xfrm>
            <a:off x="6324600" y="2362200"/>
            <a:ext cx="609600" cy="5334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9773" name="AutoShape 29"/>
          <p:cNvSpPr>
            <a:spLocks noChangeArrowheads="1"/>
          </p:cNvSpPr>
          <p:nvPr/>
        </p:nvSpPr>
        <p:spPr bwMode="auto">
          <a:xfrm>
            <a:off x="2362200" y="2286000"/>
            <a:ext cx="609600" cy="5334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9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9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9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9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9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9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9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59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9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9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59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59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59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59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59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159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bldLvl="0" animBg="1"/>
      <p:bldP spid="159748" grpId="0" bldLvl="0" animBg="1"/>
      <p:bldP spid="159749" grpId="0" bldLvl="0" animBg="1" autoUpdateAnimBg="0"/>
      <p:bldP spid="159750" grpId="0" bldLvl="0" animBg="1" autoUpdateAnimBg="0"/>
      <p:bldP spid="159760" grpId="0" bldLvl="0" animBg="1" autoUpdateAnimBg="0"/>
      <p:bldP spid="159762" grpId="0" bldLvl="0" animBg="1" autoUpdateAnimBg="0"/>
      <p:bldP spid="159763" grpId="0" bldLvl="0" animBg="1" autoUpdateAnimBg="0"/>
      <p:bldP spid="159766" grpId="0" bldLvl="0" animBg="1" autoUpdateAnimBg="0"/>
      <p:bldP spid="159767" grpId="0" bldLvl="0" animBg="1" autoUpdateAnimBg="0"/>
      <p:bldP spid="159772" grpId="0" bldLvl="0" animBg="1"/>
      <p:bldP spid="159773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80" name="Rectangle 8"/>
          <p:cNvSpPr>
            <a:spLocks noGrp="1"/>
          </p:cNvSpPr>
          <p:nvPr>
            <p:ph type="title"/>
          </p:nvPr>
        </p:nvSpPr>
        <p:spPr>
          <a:xfrm>
            <a:off x="914400" y="3249930"/>
            <a:ext cx="2133600" cy="990600"/>
          </a:xfrm>
        </p:spPr>
        <p:txBody>
          <a:bodyPr vert="horz" wrap="square" lIns="91440" tIns="45720" rIns="91440" bIns="45720" anchor="ctr" anchorCtr="0"/>
          <a:p>
            <a:r>
              <a:rPr lang="en-US" altLang="zh-CN" sz="1800" dirty="0"/>
              <a:t> </a:t>
            </a:r>
            <a:endParaRPr lang="en-US" altLang="zh-CN" sz="1800" dirty="0"/>
          </a:p>
        </p:txBody>
      </p:sp>
      <p:sp>
        <p:nvSpPr>
          <p:cNvPr id="15426" name="Text Box 66"/>
          <p:cNvSpPr txBox="1"/>
          <p:nvPr/>
        </p:nvSpPr>
        <p:spPr>
          <a:xfrm>
            <a:off x="827088" y="1800543"/>
            <a:ext cx="2881312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3. </a:t>
            </a: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事件的运算法则：</a:t>
            </a:r>
            <a:endParaRPr lang="zh-CN" altLang="en-US" sz="24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427" name="AutoShape 67"/>
          <p:cNvSpPr/>
          <p:nvPr/>
        </p:nvSpPr>
        <p:spPr>
          <a:xfrm>
            <a:off x="4740275" y="1108393"/>
            <a:ext cx="1062038" cy="152400"/>
          </a:xfrm>
          <a:prstGeom prst="leftRightArrow">
            <a:avLst>
              <a:gd name="adj1" fmla="val 50000"/>
              <a:gd name="adj2" fmla="val 139375"/>
            </a:avLst>
          </a:prstGeom>
          <a:solidFill>
            <a:srgbClr val="97E5E7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5428" name="Text Box 68"/>
          <p:cNvSpPr txBox="1"/>
          <p:nvPr/>
        </p:nvSpPr>
        <p:spPr>
          <a:xfrm>
            <a:off x="4803775" y="605155"/>
            <a:ext cx="113665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对应</a:t>
            </a:r>
            <a:endParaRPr lang="zh-CN" altLang="en-US" sz="2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2" name="Group 69"/>
          <p:cNvGrpSpPr/>
          <p:nvPr/>
        </p:nvGrpSpPr>
        <p:grpSpPr>
          <a:xfrm>
            <a:off x="3132138" y="528955"/>
            <a:ext cx="1511300" cy="1295400"/>
            <a:chOff x="1776" y="864"/>
            <a:chExt cx="912" cy="816"/>
          </a:xfrm>
        </p:grpSpPr>
        <p:sp>
          <p:nvSpPr>
            <p:cNvPr id="7192" name="Oval 70"/>
            <p:cNvSpPr/>
            <p:nvPr/>
          </p:nvSpPr>
          <p:spPr>
            <a:xfrm>
              <a:off x="1776" y="864"/>
              <a:ext cx="912" cy="816"/>
            </a:xfrm>
            <a:prstGeom prst="ellipse">
              <a:avLst/>
            </a:prstGeom>
            <a:solidFill>
              <a:srgbClr val="53D3ED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93" name="Text Box 71"/>
            <p:cNvSpPr txBox="1"/>
            <p:nvPr/>
          </p:nvSpPr>
          <p:spPr>
            <a:xfrm>
              <a:off x="1900" y="946"/>
              <a:ext cx="511" cy="44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buNone/>
              </a:pPr>
              <a:r>
                <a:rPr lang="zh-CN" altLang="en-US" sz="2000" b="1" dirty="0">
                  <a:solidFill>
                    <a:srgbClr val="660033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事件</a:t>
              </a:r>
              <a:endParaRPr lang="zh-CN" altLang="en-US" sz="2000" b="1" dirty="0">
                <a:solidFill>
                  <a:srgbClr val="660033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>
                <a:buNone/>
              </a:pPr>
              <a:r>
                <a:rPr lang="zh-CN" altLang="en-US" sz="2000" b="1" dirty="0">
                  <a:solidFill>
                    <a:srgbClr val="660033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运算</a:t>
              </a:r>
              <a:endParaRPr lang="zh-CN" altLang="en-US" sz="2000" b="1" dirty="0">
                <a:solidFill>
                  <a:srgbClr val="660033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3" name="Group 72"/>
          <p:cNvGrpSpPr/>
          <p:nvPr/>
        </p:nvGrpSpPr>
        <p:grpSpPr>
          <a:xfrm>
            <a:off x="6156325" y="543243"/>
            <a:ext cx="1439863" cy="1295400"/>
            <a:chOff x="1776" y="864"/>
            <a:chExt cx="912" cy="816"/>
          </a:xfrm>
        </p:grpSpPr>
        <p:sp>
          <p:nvSpPr>
            <p:cNvPr id="7190" name="Oval 73"/>
            <p:cNvSpPr/>
            <p:nvPr/>
          </p:nvSpPr>
          <p:spPr>
            <a:xfrm>
              <a:off x="1776" y="864"/>
              <a:ext cx="912" cy="816"/>
            </a:xfrm>
            <a:prstGeom prst="ellipse">
              <a:avLst/>
            </a:prstGeom>
            <a:solidFill>
              <a:srgbClr val="53D3ED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91" name="Text Box 74"/>
            <p:cNvSpPr txBox="1"/>
            <p:nvPr/>
          </p:nvSpPr>
          <p:spPr>
            <a:xfrm>
              <a:off x="1900" y="946"/>
              <a:ext cx="537" cy="44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buNone/>
              </a:pPr>
              <a:r>
                <a:rPr lang="zh-CN" altLang="en-US" sz="2000" b="1" dirty="0">
                  <a:solidFill>
                    <a:srgbClr val="660033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集合</a:t>
              </a:r>
              <a:endParaRPr lang="zh-CN" altLang="en-US" sz="2000" b="1" dirty="0">
                <a:solidFill>
                  <a:srgbClr val="660033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>
                <a:buNone/>
              </a:pPr>
              <a:r>
                <a:rPr lang="zh-CN" altLang="en-US" sz="2000" b="1" dirty="0">
                  <a:solidFill>
                    <a:srgbClr val="660033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运算</a:t>
              </a:r>
              <a:endParaRPr lang="zh-CN" altLang="en-US" sz="2000" b="1" dirty="0">
                <a:solidFill>
                  <a:srgbClr val="660033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sp>
        <p:nvSpPr>
          <p:cNvPr id="24" name="Rectangle 4"/>
          <p:cNvSpPr/>
          <p:nvPr/>
        </p:nvSpPr>
        <p:spPr>
          <a:xfrm>
            <a:off x="704850" y="2510155"/>
            <a:ext cx="1419225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Clr>
                <a:srgbClr val="CCEC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CCEC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交换律</a:t>
            </a:r>
            <a:endParaRPr lang="zh-CN" altLang="en-US" sz="2400" b="1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25" name="Object 5"/>
          <p:cNvGraphicFramePr/>
          <p:nvPr/>
        </p:nvGraphicFramePr>
        <p:xfrm>
          <a:off x="3068321" y="2553018"/>
          <a:ext cx="185483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" r:id="rId1" imgW="1879600" imgH="330200" progId="Equation.DSMT4">
                  <p:embed/>
                </p:oleObj>
              </mc:Choice>
              <mc:Fallback>
                <p:oleObj name="" r:id="rId1" imgW="1879600" imgH="330200" progId="Equation.DSMT4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68321" y="2553018"/>
                        <a:ext cx="1854835" cy="377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6"/>
          <p:cNvGraphicFramePr/>
          <p:nvPr/>
        </p:nvGraphicFramePr>
        <p:xfrm>
          <a:off x="5089525" y="2564130"/>
          <a:ext cx="122396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3" imgW="1472565" imgH="330200" progId="Equation.3">
                  <p:embed/>
                </p:oleObj>
              </mc:Choice>
              <mc:Fallback>
                <p:oleObj name="" r:id="rId3" imgW="1472565" imgH="330200" progId="Equation.3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89525" y="2564130"/>
                        <a:ext cx="1223963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7"/>
          <p:cNvSpPr/>
          <p:nvPr/>
        </p:nvSpPr>
        <p:spPr>
          <a:xfrm>
            <a:off x="609918" y="3026093"/>
            <a:ext cx="1878012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Clr>
                <a:srgbClr val="CCEC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b="1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结合律</a:t>
            </a:r>
            <a:endParaRPr lang="zh-CN" altLang="en-US" sz="2400" b="1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28" name="Object 8"/>
          <p:cNvGraphicFramePr/>
          <p:nvPr/>
        </p:nvGraphicFramePr>
        <p:xfrm>
          <a:off x="3076575" y="3072130"/>
          <a:ext cx="32067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5" imgW="3300730" imgH="342900" progId="Equation.DSMT4">
                  <p:embed/>
                </p:oleObj>
              </mc:Choice>
              <mc:Fallback>
                <p:oleObj name="" r:id="rId5" imgW="3300730" imgH="342900" progId="Equation.DSMT4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76575" y="3072130"/>
                        <a:ext cx="3206750" cy="390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9"/>
          <p:cNvGraphicFramePr/>
          <p:nvPr/>
        </p:nvGraphicFramePr>
        <p:xfrm>
          <a:off x="3043238" y="3634105"/>
          <a:ext cx="2809875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7" imgW="2665730" imgH="431800" progId="Equation.3">
                  <p:embed/>
                </p:oleObj>
              </mc:Choice>
              <mc:Fallback>
                <p:oleObj name="" r:id="rId7" imgW="2665730" imgH="431800" progId="Equation.3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43238" y="3634105"/>
                        <a:ext cx="2809875" cy="414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10"/>
          <p:cNvSpPr/>
          <p:nvPr/>
        </p:nvSpPr>
        <p:spPr>
          <a:xfrm>
            <a:off x="690563" y="4146868"/>
            <a:ext cx="1706562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Clr>
                <a:srgbClr val="CCEC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CCEC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分配律</a:t>
            </a:r>
            <a:endParaRPr lang="zh-CN" altLang="en-US" sz="2400" b="1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31" name="Object 11"/>
          <p:cNvGraphicFramePr/>
          <p:nvPr/>
        </p:nvGraphicFramePr>
        <p:xfrm>
          <a:off x="2258695" y="4197668"/>
          <a:ext cx="554101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" r:id="rId9" imgW="5537200" imgH="342900" progId="Equation.DSMT4">
                  <p:embed/>
                </p:oleObj>
              </mc:Choice>
              <mc:Fallback>
                <p:oleObj name="" r:id="rId9" imgW="5537200" imgH="342900" progId="Equation.DSMT4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58695" y="4197668"/>
                        <a:ext cx="5541010" cy="403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12"/>
          <p:cNvGraphicFramePr/>
          <p:nvPr/>
        </p:nvGraphicFramePr>
        <p:xfrm>
          <a:off x="1489393" y="4729322"/>
          <a:ext cx="7111365" cy="398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11" imgW="6260465" imgH="342900" progId="Equation.DSMT4">
                  <p:embed/>
                </p:oleObj>
              </mc:Choice>
              <mc:Fallback>
                <p:oleObj name="" r:id="rId11" imgW="6260465" imgH="342900" progId="Equation.DSMT4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89393" y="4729322"/>
                        <a:ext cx="7111365" cy="3981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13"/>
          <p:cNvGraphicFramePr/>
          <p:nvPr/>
        </p:nvGraphicFramePr>
        <p:xfrm>
          <a:off x="3147378" y="5309077"/>
          <a:ext cx="2121535" cy="487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" r:id="rId13" imgW="2095500" imgH="419100" progId="Equation.DSMT4">
                  <p:embed/>
                </p:oleObj>
              </mc:Choice>
              <mc:Fallback>
                <p:oleObj name="" r:id="rId13" imgW="2095500" imgH="419100" progId="Equation.DSMT4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147378" y="5309077"/>
                        <a:ext cx="2121535" cy="4870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14"/>
          <p:cNvGraphicFramePr/>
          <p:nvPr/>
        </p:nvGraphicFramePr>
        <p:xfrm>
          <a:off x="5519420" y="5312252"/>
          <a:ext cx="1772285" cy="474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" r:id="rId15" imgW="1905000" imgH="405765" progId="Equation.DSMT4">
                  <p:embed/>
                </p:oleObj>
              </mc:Choice>
              <mc:Fallback>
                <p:oleObj name="" r:id="rId15" imgW="1905000" imgH="405765" progId="Equation.DSMT4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519420" y="5312252"/>
                        <a:ext cx="1772285" cy="4743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15"/>
          <p:cNvGraphicFramePr/>
          <p:nvPr/>
        </p:nvGraphicFramePr>
        <p:xfrm>
          <a:off x="3395345" y="5947093"/>
          <a:ext cx="1716088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17" imgW="876300" imgH="457200" progId="Equation.DSMT4">
                  <p:embed/>
                </p:oleObj>
              </mc:Choice>
              <mc:Fallback>
                <p:oleObj name="" r:id="rId17" imgW="876300" imgH="457200" progId="Equation.DSMT4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395345" y="5947093"/>
                        <a:ext cx="1716088" cy="649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16"/>
          <p:cNvGraphicFramePr/>
          <p:nvPr/>
        </p:nvGraphicFramePr>
        <p:xfrm>
          <a:off x="5254308" y="5899468"/>
          <a:ext cx="1549400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" r:id="rId19" imgW="862965" imgH="457200" progId="Equation.DSMT4">
                  <p:embed/>
                </p:oleObj>
              </mc:Choice>
              <mc:Fallback>
                <p:oleObj name="" r:id="rId19" imgW="862965" imgH="457200" progId="Equation.DSMT4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254308" y="5899468"/>
                        <a:ext cx="1549400" cy="7096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ectangle 17"/>
          <p:cNvSpPr/>
          <p:nvPr/>
        </p:nvSpPr>
        <p:spPr>
          <a:xfrm>
            <a:off x="748030" y="5334635"/>
            <a:ext cx="232918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buClr>
                <a:srgbClr val="CCECFF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CCEC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400" b="1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德</a:t>
            </a:r>
            <a:r>
              <a:rPr lang="zh-CN" altLang="en-US" sz="1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2400" b="1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摩根对偶律</a:t>
            </a:r>
            <a:endParaRPr lang="zh-CN" altLang="en-US" sz="2400" b="1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160775" name="Object 7"/>
          <p:cNvGraphicFramePr>
            <a:graphicFrameLocks noChangeAspect="1"/>
          </p:cNvGraphicFramePr>
          <p:nvPr/>
        </p:nvGraphicFramePr>
        <p:xfrm>
          <a:off x="3729355" y="1847850"/>
          <a:ext cx="2721610" cy="396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2" name="Equation" r:id="rId21" imgW="1562100" imgH="215900" progId="Equation.3">
                  <p:embed/>
                </p:oleObj>
              </mc:Choice>
              <mc:Fallback>
                <p:oleObj name="Equation" r:id="rId21" imgW="1562100" imgH="215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9355" y="1847850"/>
                        <a:ext cx="2721610" cy="3962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0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26" grpId="0"/>
      <p:bldP spid="15427" grpId="0" bldLvl="0" animBg="1"/>
      <p:bldP spid="15428" grpId="0"/>
      <p:bldP spid="24" grpId="0"/>
      <p:bldP spid="27" grpId="0"/>
      <p:bldP spid="30" grpId="0"/>
      <p:bldP spid="3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904875" y="549275"/>
            <a:ext cx="3841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1D41D5"/>
                </a:solidFill>
                <a:ea typeface="隶书" panose="02010509060101010101" charset="-122"/>
              </a:rPr>
              <a:t>事件运算的常用结论</a:t>
            </a:r>
            <a:endParaRPr lang="zh-CN" altLang="en-US" sz="3200" b="1">
              <a:solidFill>
                <a:srgbClr val="1D41D5"/>
              </a:solidFill>
              <a:ea typeface="隶书" panose="02010509060101010101" charset="-122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760413" y="1358265"/>
          <a:ext cx="7008495" cy="4225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公式" r:id="rId1" imgW="2717800" imgH="1612900" progId="Equation.3">
                  <p:embed/>
                </p:oleObj>
              </mc:Choice>
              <mc:Fallback>
                <p:oleObj name="公式" r:id="rId1" imgW="2717800" imgH="1612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413" y="1358265"/>
                        <a:ext cx="7008495" cy="42252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grpSp>
        <p:nvGrpSpPr>
          <p:cNvPr id="40962" name="Group 2"/>
          <p:cNvGrpSpPr/>
          <p:nvPr/>
        </p:nvGrpSpPr>
        <p:grpSpPr bwMode="auto">
          <a:xfrm>
            <a:off x="914400" y="403225"/>
            <a:ext cx="8128000" cy="4560888"/>
            <a:chOff x="576" y="480"/>
            <a:chExt cx="5120" cy="2873"/>
          </a:xfrm>
        </p:grpSpPr>
        <p:sp>
          <p:nvSpPr>
            <p:cNvPr id="40970" name="Rectangle 3"/>
            <p:cNvSpPr>
              <a:spLocks noChangeArrowheads="1"/>
            </p:cNvSpPr>
            <p:nvPr/>
          </p:nvSpPr>
          <p:spPr bwMode="auto">
            <a:xfrm>
              <a:off x="576" y="480"/>
              <a:ext cx="5120" cy="7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5000"/>
                </a:lnSpc>
              </a:pPr>
              <a:r>
                <a:rPr lang="zh-CN" altLang="en-US" sz="2800" b="1">
                  <a:solidFill>
                    <a:srgbClr val="FF0000"/>
                  </a:solidFill>
                  <a:ea typeface="黑体" panose="02010609060101010101" pitchFamily="49" charset="-122"/>
                </a:rPr>
                <a:t>例</a:t>
              </a:r>
              <a:r>
                <a:rPr lang="en-US" altLang="zh-CN" sz="2800" b="1">
                  <a:solidFill>
                    <a:srgbClr val="FF0000"/>
                  </a:solidFill>
                  <a:ea typeface="黑体" panose="02010609060101010101" pitchFamily="49" charset="-122"/>
                </a:rPr>
                <a:t>1.1.4</a:t>
              </a:r>
              <a:r>
                <a:rPr lang="en-US" altLang="zh-CN" sz="2800" b="1">
                  <a:solidFill>
                    <a:schemeClr val="tx1"/>
                  </a:solidFill>
                  <a:ea typeface="黑体" panose="02010609060101010101" pitchFamily="49" charset="-122"/>
                </a:rPr>
                <a:t>    </a:t>
              </a:r>
              <a:r>
                <a:rPr lang="zh-CN" altLang="en-US" sz="2800" b="1">
                  <a:solidFill>
                    <a:schemeClr val="tx1"/>
                  </a:solidFill>
                  <a:latin typeface="宋体" panose="02010600030101010101" pitchFamily="2" charset="-122"/>
                </a:rPr>
                <a:t>设</a:t>
              </a:r>
              <a:r>
                <a:rPr lang="en-US" altLang="zh-CN" sz="2800" b="1" i="1">
                  <a:solidFill>
                    <a:schemeClr val="tx1"/>
                  </a:solidFill>
                </a:rPr>
                <a:t>A</a:t>
              </a:r>
              <a:r>
                <a:rPr lang="en-US" altLang="zh-CN" sz="2800" b="1">
                  <a:solidFill>
                    <a:schemeClr val="tx1"/>
                  </a:solidFill>
                </a:rPr>
                <a:t>,</a:t>
              </a:r>
              <a:r>
                <a:rPr lang="en-US" altLang="zh-CN" sz="2800" b="1" i="1">
                  <a:solidFill>
                    <a:schemeClr val="tx1"/>
                  </a:solidFill>
                </a:rPr>
                <a:t>B</a:t>
              </a:r>
              <a:r>
                <a:rPr lang="en-US" altLang="zh-CN" sz="2800" b="1">
                  <a:solidFill>
                    <a:schemeClr val="tx1"/>
                  </a:solidFill>
                </a:rPr>
                <a:t>,</a:t>
              </a:r>
              <a:r>
                <a:rPr lang="en-US" altLang="zh-CN" sz="2800" b="1" i="1">
                  <a:solidFill>
                    <a:schemeClr val="tx1"/>
                  </a:solidFill>
                </a:rPr>
                <a:t>C </a:t>
              </a:r>
              <a:r>
                <a:rPr lang="zh-CN" altLang="en-US" sz="2800" b="1">
                  <a:solidFill>
                    <a:schemeClr val="tx1"/>
                  </a:solidFill>
                  <a:latin typeface="宋体" panose="02010600030101010101" pitchFamily="2" charset="-122"/>
                </a:rPr>
                <a:t>表示三个随机事件</a:t>
              </a:r>
              <a:r>
                <a:rPr lang="en-US" altLang="zh-CN" sz="2800" b="1">
                  <a:solidFill>
                    <a:schemeClr val="tx1"/>
                  </a:solidFill>
                  <a:latin typeface="宋体" panose="02010600030101010101" pitchFamily="2" charset="-122"/>
                </a:rPr>
                <a:t>,</a:t>
              </a:r>
              <a:r>
                <a:rPr lang="zh-CN" altLang="en-US" sz="2800" b="1">
                  <a:solidFill>
                    <a:schemeClr val="tx1"/>
                  </a:solidFill>
                  <a:latin typeface="宋体" panose="02010600030101010101" pitchFamily="2" charset="-122"/>
                </a:rPr>
                <a:t>试将下列事件</a:t>
              </a:r>
              <a:endParaRPr lang="zh-CN" altLang="en-US" sz="2800" b="1">
                <a:solidFill>
                  <a:schemeClr val="tx1"/>
                </a:solidFill>
                <a:latin typeface="宋体" panose="02010600030101010101" pitchFamily="2" charset="-122"/>
              </a:endParaRPr>
            </a:p>
            <a:p>
              <a:pPr eaLnBrk="1" hangingPunct="1">
                <a:lnSpc>
                  <a:spcPct val="125000"/>
                </a:lnSpc>
              </a:pPr>
              <a:r>
                <a:rPr lang="zh-CN" altLang="en-US" sz="2800" b="1">
                  <a:solidFill>
                    <a:schemeClr val="tx1"/>
                  </a:solidFill>
                  <a:latin typeface="宋体" panose="02010600030101010101" pitchFamily="2" charset="-122"/>
                </a:rPr>
                <a:t>用</a:t>
              </a:r>
              <a:r>
                <a:rPr lang="en-US" altLang="zh-CN" sz="2800" b="1" i="1">
                  <a:solidFill>
                    <a:schemeClr val="tx1"/>
                  </a:solidFill>
                  <a:ea typeface="黑体" panose="02010609060101010101" pitchFamily="49" charset="-122"/>
                </a:rPr>
                <a:t>A</a:t>
              </a:r>
              <a:r>
                <a:rPr lang="en-US" altLang="zh-CN" sz="2800" b="1">
                  <a:solidFill>
                    <a:schemeClr val="tx1"/>
                  </a:solidFill>
                  <a:ea typeface="黑体" panose="02010609060101010101" pitchFamily="49" charset="-122"/>
                </a:rPr>
                <a:t>,</a:t>
              </a:r>
              <a:r>
                <a:rPr lang="en-US" altLang="zh-CN" sz="2800" b="1" i="1">
                  <a:solidFill>
                    <a:schemeClr val="tx1"/>
                  </a:solidFill>
                  <a:ea typeface="黑体" panose="02010609060101010101" pitchFamily="49" charset="-122"/>
                </a:rPr>
                <a:t>B</a:t>
              </a:r>
              <a:r>
                <a:rPr lang="en-US" altLang="zh-CN" sz="2800" b="1">
                  <a:solidFill>
                    <a:schemeClr val="tx1"/>
                  </a:solidFill>
                  <a:ea typeface="黑体" panose="02010609060101010101" pitchFamily="49" charset="-122"/>
                </a:rPr>
                <a:t>,</a:t>
              </a:r>
              <a:r>
                <a:rPr lang="en-US" altLang="zh-CN" sz="2800" b="1" i="1">
                  <a:solidFill>
                    <a:schemeClr val="tx1"/>
                  </a:solidFill>
                  <a:ea typeface="黑体" panose="02010609060101010101" pitchFamily="49" charset="-122"/>
                </a:rPr>
                <a:t>C </a:t>
              </a:r>
              <a:r>
                <a:rPr lang="zh-CN" altLang="en-US" sz="2800" b="1">
                  <a:solidFill>
                    <a:schemeClr val="tx1"/>
                  </a:solidFill>
                  <a:latin typeface="宋体" panose="02010600030101010101" pitchFamily="2" charset="-122"/>
                </a:rPr>
                <a:t>表示出来</a:t>
              </a:r>
              <a:r>
                <a:rPr lang="en-US" altLang="zh-CN" sz="2800" b="1">
                  <a:solidFill>
                    <a:schemeClr val="tx1"/>
                  </a:solidFill>
                  <a:latin typeface="宋体" panose="02010600030101010101" pitchFamily="2" charset="-122"/>
                </a:rPr>
                <a:t>.</a:t>
              </a:r>
              <a:endParaRPr lang="en-US" altLang="zh-CN" sz="2800" b="1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40971" name="Text Box 4"/>
            <p:cNvSpPr txBox="1">
              <a:spLocks noChangeArrowheads="1"/>
            </p:cNvSpPr>
            <p:nvPr/>
          </p:nvSpPr>
          <p:spPr bwMode="auto">
            <a:xfrm>
              <a:off x="576" y="1344"/>
              <a:ext cx="25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1D41D5"/>
                  </a:solidFill>
                </a:rPr>
                <a:t>(1) </a:t>
              </a:r>
              <a:r>
                <a:rPr lang="en-US" altLang="zh-CN" sz="2800" b="1">
                  <a:solidFill>
                    <a:schemeClr val="tx1"/>
                  </a:solidFill>
                </a:rPr>
                <a:t>  </a:t>
              </a:r>
              <a:r>
                <a:rPr lang="en-US" altLang="zh-CN" sz="2800" b="1" i="1">
                  <a:solidFill>
                    <a:srgbClr val="1D41D5"/>
                  </a:solidFill>
                </a:rPr>
                <a:t>A </a:t>
              </a:r>
              <a:r>
                <a:rPr lang="zh-CN" altLang="en-US" sz="2800" b="1">
                  <a:solidFill>
                    <a:srgbClr val="1D41D5"/>
                  </a:solidFill>
                </a:rPr>
                <a:t>出现 </a:t>
              </a:r>
              <a:r>
                <a:rPr lang="en-US" altLang="zh-CN" sz="2800" b="1">
                  <a:solidFill>
                    <a:srgbClr val="1D41D5"/>
                  </a:solidFill>
                </a:rPr>
                <a:t>, </a:t>
              </a:r>
              <a:r>
                <a:rPr lang="en-US" altLang="zh-CN" sz="2800" b="1" i="1">
                  <a:solidFill>
                    <a:srgbClr val="1D41D5"/>
                  </a:solidFill>
                </a:rPr>
                <a:t>B</a:t>
              </a:r>
              <a:r>
                <a:rPr lang="en-US" altLang="zh-CN" sz="2800" b="1">
                  <a:solidFill>
                    <a:srgbClr val="1D41D5"/>
                  </a:solidFill>
                </a:rPr>
                <a:t>, </a:t>
              </a:r>
              <a:r>
                <a:rPr lang="en-US" altLang="zh-CN" sz="2800" b="1" i="1">
                  <a:solidFill>
                    <a:srgbClr val="1D41D5"/>
                  </a:solidFill>
                </a:rPr>
                <a:t>C </a:t>
              </a:r>
              <a:r>
                <a:rPr lang="zh-CN" altLang="en-US" sz="2800" b="1">
                  <a:solidFill>
                    <a:srgbClr val="1D41D5"/>
                  </a:solidFill>
                </a:rPr>
                <a:t>不出现</a:t>
              </a:r>
              <a:r>
                <a:rPr lang="en-US" altLang="zh-CN" sz="2800" b="1">
                  <a:solidFill>
                    <a:srgbClr val="1D41D5"/>
                  </a:solidFill>
                </a:rPr>
                <a:t>;</a:t>
              </a:r>
              <a:endParaRPr lang="en-US" altLang="zh-CN" sz="2800" b="1">
                <a:solidFill>
                  <a:srgbClr val="1D41D5"/>
                </a:solidFill>
              </a:endParaRPr>
            </a:p>
          </p:txBody>
        </p:sp>
        <p:sp>
          <p:nvSpPr>
            <p:cNvPr id="40972" name="Rectangle 5"/>
            <p:cNvSpPr>
              <a:spLocks noChangeArrowheads="1"/>
            </p:cNvSpPr>
            <p:nvPr/>
          </p:nvSpPr>
          <p:spPr bwMode="auto">
            <a:xfrm>
              <a:off x="576" y="3024"/>
              <a:ext cx="242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1D41D5"/>
                  </a:solidFill>
                </a:rPr>
                <a:t>(5) </a:t>
              </a:r>
              <a:r>
                <a:rPr lang="en-US" altLang="zh-CN" sz="2800" b="1">
                  <a:solidFill>
                    <a:schemeClr val="tx1"/>
                  </a:solidFill>
                </a:rPr>
                <a:t>  </a:t>
              </a:r>
              <a:r>
                <a:rPr lang="zh-CN" altLang="en-US" sz="2800" b="1">
                  <a:solidFill>
                    <a:srgbClr val="1D41D5"/>
                  </a:solidFill>
                </a:rPr>
                <a:t>三个事件都不出现</a:t>
              </a:r>
              <a:r>
                <a:rPr lang="en-US" altLang="zh-CN" sz="2800" b="1">
                  <a:solidFill>
                    <a:srgbClr val="1D41D5"/>
                  </a:solidFill>
                </a:rPr>
                <a:t>;</a:t>
              </a:r>
              <a:endParaRPr lang="en-US" altLang="zh-CN" sz="2800" b="1">
                <a:solidFill>
                  <a:srgbClr val="1D41D5"/>
                </a:solidFill>
              </a:endParaRPr>
            </a:p>
          </p:txBody>
        </p:sp>
        <p:sp>
          <p:nvSpPr>
            <p:cNvPr id="40973" name="Rectangle 6"/>
            <p:cNvSpPr>
              <a:spLocks noChangeArrowheads="1"/>
            </p:cNvSpPr>
            <p:nvPr/>
          </p:nvSpPr>
          <p:spPr bwMode="auto">
            <a:xfrm>
              <a:off x="576" y="1776"/>
              <a:ext cx="272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1D41D5"/>
                  </a:solidFill>
                </a:rPr>
                <a:t>(2) </a:t>
              </a:r>
              <a:r>
                <a:rPr lang="en-US" altLang="zh-CN" sz="2800" b="1">
                  <a:solidFill>
                    <a:schemeClr val="tx1"/>
                  </a:solidFill>
                </a:rPr>
                <a:t>  </a:t>
              </a:r>
              <a:r>
                <a:rPr lang="en-US" altLang="zh-CN" sz="2800" b="1" i="1">
                  <a:solidFill>
                    <a:srgbClr val="1D41D5"/>
                  </a:solidFill>
                </a:rPr>
                <a:t>A</a:t>
              </a:r>
              <a:r>
                <a:rPr lang="en-US" altLang="zh-CN" sz="2800" b="1">
                  <a:solidFill>
                    <a:srgbClr val="1D41D5"/>
                  </a:solidFill>
                </a:rPr>
                <a:t>, </a:t>
              </a:r>
              <a:r>
                <a:rPr lang="en-US" altLang="zh-CN" sz="2800" b="1" i="1">
                  <a:solidFill>
                    <a:srgbClr val="1D41D5"/>
                  </a:solidFill>
                </a:rPr>
                <a:t>B</a:t>
              </a:r>
              <a:r>
                <a:rPr lang="zh-CN" altLang="en-US" sz="2800" b="1">
                  <a:solidFill>
                    <a:srgbClr val="1D41D5"/>
                  </a:solidFill>
                </a:rPr>
                <a:t>都出现</a:t>
              </a:r>
              <a:r>
                <a:rPr lang="en-US" altLang="zh-CN" sz="2800" b="1">
                  <a:solidFill>
                    <a:srgbClr val="1D41D5"/>
                  </a:solidFill>
                </a:rPr>
                <a:t>, </a:t>
              </a:r>
              <a:r>
                <a:rPr lang="en-US" altLang="zh-CN" sz="2800" b="1" i="1">
                  <a:solidFill>
                    <a:srgbClr val="1D41D5"/>
                  </a:solidFill>
                </a:rPr>
                <a:t>C </a:t>
              </a:r>
              <a:r>
                <a:rPr lang="zh-CN" altLang="en-US" sz="2800" b="1">
                  <a:solidFill>
                    <a:srgbClr val="1D41D5"/>
                  </a:solidFill>
                </a:rPr>
                <a:t>不出现</a:t>
              </a:r>
              <a:r>
                <a:rPr lang="en-US" altLang="zh-CN" sz="2800" b="1">
                  <a:solidFill>
                    <a:srgbClr val="1D41D5"/>
                  </a:solidFill>
                </a:rPr>
                <a:t>;</a:t>
              </a:r>
              <a:endParaRPr lang="en-US" altLang="zh-CN" sz="2800" b="1">
                <a:solidFill>
                  <a:srgbClr val="1D41D5"/>
                </a:solidFill>
              </a:endParaRPr>
            </a:p>
          </p:txBody>
        </p:sp>
        <p:sp>
          <p:nvSpPr>
            <p:cNvPr id="40974" name="Rectangle 7"/>
            <p:cNvSpPr>
              <a:spLocks noChangeArrowheads="1"/>
            </p:cNvSpPr>
            <p:nvPr/>
          </p:nvSpPr>
          <p:spPr bwMode="auto">
            <a:xfrm>
              <a:off x="576" y="2208"/>
              <a:ext cx="219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1D41D5"/>
                  </a:solidFill>
                </a:rPr>
                <a:t>(3)</a:t>
              </a:r>
              <a:r>
                <a:rPr lang="en-US" altLang="zh-CN" sz="2800" b="1">
                  <a:solidFill>
                    <a:schemeClr val="tx1"/>
                  </a:solidFill>
                </a:rPr>
                <a:t>   </a:t>
              </a:r>
              <a:r>
                <a:rPr lang="zh-CN" altLang="en-US" sz="2800" b="1">
                  <a:solidFill>
                    <a:srgbClr val="1D41D5"/>
                  </a:solidFill>
                </a:rPr>
                <a:t>三个事件都出现</a:t>
              </a:r>
              <a:r>
                <a:rPr lang="en-US" altLang="zh-CN" sz="2800" b="1">
                  <a:solidFill>
                    <a:srgbClr val="1D41D5"/>
                  </a:solidFill>
                </a:rPr>
                <a:t>;</a:t>
              </a:r>
              <a:endParaRPr lang="en-US" altLang="zh-CN" sz="2800" b="1">
                <a:solidFill>
                  <a:srgbClr val="1D41D5"/>
                </a:solidFill>
              </a:endParaRPr>
            </a:p>
          </p:txBody>
        </p:sp>
        <p:sp>
          <p:nvSpPr>
            <p:cNvPr id="40975" name="Rectangle 8"/>
            <p:cNvSpPr>
              <a:spLocks noChangeArrowheads="1"/>
            </p:cNvSpPr>
            <p:nvPr/>
          </p:nvSpPr>
          <p:spPr bwMode="auto">
            <a:xfrm>
              <a:off x="576" y="2618"/>
              <a:ext cx="309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1D41D5"/>
                  </a:solidFill>
                </a:rPr>
                <a:t>(4) </a:t>
              </a:r>
              <a:r>
                <a:rPr lang="en-US" altLang="zh-CN" sz="2800" b="1">
                  <a:solidFill>
                    <a:schemeClr val="tx1"/>
                  </a:solidFill>
                </a:rPr>
                <a:t>  </a:t>
              </a:r>
              <a:r>
                <a:rPr lang="zh-CN" altLang="en-US" sz="2800" b="1">
                  <a:solidFill>
                    <a:srgbClr val="1D41D5"/>
                  </a:solidFill>
                </a:rPr>
                <a:t>三个事件至少有一个出现</a:t>
              </a:r>
              <a:r>
                <a:rPr lang="en-US" altLang="zh-CN" sz="2800" b="1">
                  <a:solidFill>
                    <a:srgbClr val="1D41D5"/>
                  </a:solidFill>
                </a:rPr>
                <a:t>;</a:t>
              </a:r>
              <a:endParaRPr lang="en-US" altLang="zh-CN" sz="2800" b="1">
                <a:solidFill>
                  <a:srgbClr val="1D41D5"/>
                </a:solidFill>
              </a:endParaRPr>
            </a:p>
          </p:txBody>
        </p:sp>
      </p:grp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6642735" y="1834515"/>
          <a:ext cx="1246505" cy="452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7" name="Equation" r:id="rId1" imgW="673100" imgH="241300" progId="Equation.3">
                  <p:embed/>
                </p:oleObj>
              </mc:Choice>
              <mc:Fallback>
                <p:oleObj name="Equation" r:id="rId1" imgW="673100" imgH="241300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2735" y="1834515"/>
                        <a:ext cx="1246505" cy="4521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6642735" y="2490470"/>
          <a:ext cx="1246505" cy="441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8" name="Equation" r:id="rId3" imgW="673100" imgH="241300" progId="Equation.3">
                  <p:embed/>
                </p:oleObj>
              </mc:Choice>
              <mc:Fallback>
                <p:oleObj name="Equation" r:id="rId3" imgW="673100" imgH="241300" progId="Equation.3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2735" y="2490470"/>
                        <a:ext cx="1246505" cy="4419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640195" y="3230880"/>
          <a:ext cx="1259205" cy="383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9" name="Equation" r:id="rId5" imgW="660400" imgH="203200" progId="Equation.3">
                  <p:embed/>
                </p:oleObj>
              </mc:Choice>
              <mc:Fallback>
                <p:oleObj name="Equation" r:id="rId5" imgW="660400" imgH="20320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0195" y="3230880"/>
                        <a:ext cx="1259205" cy="3835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647815" y="3908425"/>
          <a:ext cx="1681480" cy="397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0" name="Equation" r:id="rId7" imgW="977900" imgH="203200" progId="Equation.3">
                  <p:embed/>
                </p:oleObj>
              </mc:Choice>
              <mc:Fallback>
                <p:oleObj name="Equation" r:id="rId7" imgW="977900" imgH="203200" progId="Equation.3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7815" y="3908425"/>
                        <a:ext cx="1681480" cy="3975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6692265" y="4520565"/>
          <a:ext cx="138493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1" name="Equation" r:id="rId9" imgW="736600" imgH="241300" progId="Equation.3">
                  <p:embed/>
                </p:oleObj>
              </mc:Choice>
              <mc:Fallback>
                <p:oleObj name="Equation" r:id="rId9" imgW="736600" imgH="241300" progId="Equation.3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2265" y="4520565"/>
                        <a:ext cx="138493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8" name="Rectangle 5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918845" y="5232718"/>
            <a:ext cx="580263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1D41D5"/>
                </a:solidFill>
              </a:rPr>
              <a:t>(6)   </a:t>
            </a:r>
            <a:r>
              <a:rPr lang="en-US" altLang="zh-CN" sz="2800" b="1" i="1">
                <a:solidFill>
                  <a:srgbClr val="1D41D5"/>
                </a:solidFill>
              </a:rPr>
              <a:t>A</a:t>
            </a:r>
            <a:r>
              <a:rPr lang="en-US" altLang="zh-CN" sz="2800" b="1">
                <a:solidFill>
                  <a:srgbClr val="1D41D5"/>
                </a:solidFill>
              </a:rPr>
              <a:t>, </a:t>
            </a:r>
            <a:r>
              <a:rPr lang="en-US" altLang="zh-CN" sz="2800" b="1" i="1">
                <a:solidFill>
                  <a:srgbClr val="1D41D5"/>
                </a:solidFill>
              </a:rPr>
              <a:t>B </a:t>
            </a:r>
            <a:r>
              <a:rPr lang="zh-CN" altLang="en-US" sz="2800" b="1">
                <a:solidFill>
                  <a:srgbClr val="1D41D5"/>
                </a:solidFill>
              </a:rPr>
              <a:t>至少有一个出现</a:t>
            </a:r>
            <a:r>
              <a:rPr lang="en-US" altLang="zh-CN" sz="2800" b="1">
                <a:solidFill>
                  <a:srgbClr val="1D41D5"/>
                </a:solidFill>
              </a:rPr>
              <a:t>, </a:t>
            </a:r>
            <a:r>
              <a:rPr lang="en-US" altLang="zh-CN" sz="2800" b="1" i="1">
                <a:solidFill>
                  <a:srgbClr val="1D41D5"/>
                </a:solidFill>
              </a:rPr>
              <a:t>C </a:t>
            </a:r>
            <a:r>
              <a:rPr lang="zh-CN" altLang="en-US" sz="2800" b="1">
                <a:solidFill>
                  <a:srgbClr val="1D41D5"/>
                </a:solidFill>
              </a:rPr>
              <a:t>不出现</a:t>
            </a:r>
            <a:r>
              <a:rPr lang="en-US" altLang="zh-CN" sz="2800" b="1">
                <a:solidFill>
                  <a:srgbClr val="1D41D5"/>
                </a:solidFill>
              </a:rPr>
              <a:t>;</a:t>
            </a:r>
            <a:endParaRPr lang="en-US" altLang="zh-CN" sz="2800" b="1">
              <a:solidFill>
                <a:srgbClr val="1D41D5"/>
              </a:solidFill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1704340" y="5900420"/>
          <a:ext cx="1767205" cy="478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4" name="Equation" r:id="rId13" imgW="952500" imgH="241300" progId="Equation.3">
                  <p:embed/>
                </p:oleObj>
              </mc:Choice>
              <mc:Fallback>
                <p:oleObj name="Equation" r:id="rId13" imgW="952500" imgH="241300" progId="Equation.3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4340" y="5900420"/>
                        <a:ext cx="1767205" cy="4781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21" name="Text Box 15"/>
          <p:cNvSpPr txBox="1"/>
          <p:nvPr/>
        </p:nvSpPr>
        <p:spPr>
          <a:xfrm>
            <a:off x="-73025" y="328613"/>
            <a:ext cx="1549400" cy="4914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zh-CN" altLang="en-US" sz="2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en-US" altLang="zh-CN" sz="2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1.1.4</a:t>
            </a:r>
            <a:endParaRPr lang="zh-CN" altLang="en-US" sz="26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322" name="Rectangle 5"/>
          <p:cNvSpPr/>
          <p:nvPr/>
        </p:nvSpPr>
        <p:spPr>
          <a:xfrm>
            <a:off x="1144588" y="333375"/>
            <a:ext cx="7854950" cy="831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buNone/>
            </a:pP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 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某工人加工三个零件，设 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A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i</a:t>
            </a:r>
            <a:r>
              <a:rPr lang="zh-CN" altLang="en-US" sz="24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表示事件“第</a:t>
            </a:r>
            <a:r>
              <a:rPr lang="en-US" altLang="zh-CN" sz="2400" b="1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zh-CN" altLang="en-US" sz="2400" b="1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个零件是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buNone/>
            </a:pP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323" name="Rectangle 5"/>
          <p:cNvSpPr/>
          <p:nvPr/>
        </p:nvSpPr>
        <p:spPr>
          <a:xfrm>
            <a:off x="1114425" y="746125"/>
            <a:ext cx="8497888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buNone/>
            </a:pP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合格品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”(</a:t>
            </a:r>
            <a:r>
              <a:rPr lang="en-US" altLang="zh-CN" sz="2400" b="1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=1,2,3), 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试用 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A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1, 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A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2,  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A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3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表示下列事件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324" name="矩形 7"/>
          <p:cNvSpPr/>
          <p:nvPr/>
        </p:nvSpPr>
        <p:spPr>
          <a:xfrm>
            <a:off x="423545" y="1223963"/>
            <a:ext cx="4037013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457200" indent="-457200" algn="just">
              <a:buNone/>
            </a:pP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(1)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只有第一个零件是合格品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;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325" name="矩形 8"/>
          <p:cNvSpPr/>
          <p:nvPr/>
        </p:nvSpPr>
        <p:spPr>
          <a:xfrm>
            <a:off x="4438650" y="1226820"/>
            <a:ext cx="403860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457200" indent="-457200" algn="just">
              <a:buNone/>
            </a:pP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(2)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至少有一个零件是合格品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;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326" name="矩形 9"/>
          <p:cNvSpPr/>
          <p:nvPr/>
        </p:nvSpPr>
        <p:spPr>
          <a:xfrm>
            <a:off x="1233488" y="3732848"/>
            <a:ext cx="5510212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457200" indent="-457200" algn="just">
              <a:buNone/>
            </a:pP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(3)                                                                 </a:t>
            </a:r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327" name="矩形 10"/>
          <p:cNvSpPr/>
          <p:nvPr/>
        </p:nvSpPr>
        <p:spPr>
          <a:xfrm>
            <a:off x="4431983" y="1676083"/>
            <a:ext cx="4038600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457200" indent="-457200" algn="just">
              <a:buNone/>
            </a:pP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(4)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最多有一个零件是合格品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328" name="Text Box 15"/>
          <p:cNvSpPr txBox="1"/>
          <p:nvPr/>
        </p:nvSpPr>
        <p:spPr>
          <a:xfrm>
            <a:off x="7303" y="2663825"/>
            <a:ext cx="928687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解</a:t>
            </a:r>
            <a:r>
              <a:rPr lang="en-US" altLang="zh-CN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endParaRPr lang="zh-CN" altLang="en-US" sz="24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329" name="矩形 12"/>
          <p:cNvSpPr/>
          <p:nvPr/>
        </p:nvSpPr>
        <p:spPr>
          <a:xfrm>
            <a:off x="560070" y="2662555"/>
            <a:ext cx="850392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457200" indent="-457200" algn="just">
              <a:buNone/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用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A, B, C,D, F, G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分别表示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(1), (2), (3), (4),(5),(6)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所述事件，则有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330" name="矩形 13"/>
          <p:cNvSpPr/>
          <p:nvPr/>
        </p:nvSpPr>
        <p:spPr>
          <a:xfrm>
            <a:off x="1212850" y="3140075"/>
            <a:ext cx="66198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457200" indent="-457200" algn="just">
              <a:buNone/>
            </a:pP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(1)  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13316" name="Object 3"/>
          <p:cNvGraphicFramePr/>
          <p:nvPr/>
        </p:nvGraphicFramePr>
        <p:xfrm>
          <a:off x="1768475" y="2995613"/>
          <a:ext cx="1571625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" r:id="rId1" imgW="824865" imgH="317500" progId="Equation.DSMT4">
                  <p:embed/>
                </p:oleObj>
              </mc:Choice>
              <mc:Fallback>
                <p:oleObj name="" r:id="rId1" imgW="824865" imgH="317500" progId="Equation.DSMT4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68475" y="2995613"/>
                        <a:ext cx="1571625" cy="604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1" name="矩形 15"/>
          <p:cNvSpPr/>
          <p:nvPr/>
        </p:nvSpPr>
        <p:spPr>
          <a:xfrm>
            <a:off x="3442018" y="3156903"/>
            <a:ext cx="2124075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457200" indent="-457200" algn="just">
              <a:buNone/>
            </a:pP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(2)                     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13317" name="Object 4"/>
          <p:cNvGraphicFramePr/>
          <p:nvPr/>
        </p:nvGraphicFramePr>
        <p:xfrm>
          <a:off x="4010343" y="3220403"/>
          <a:ext cx="1874837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" r:id="rId3" imgW="1091565" imgH="228600" progId="Equation.DSMT4">
                  <p:embed/>
                </p:oleObj>
              </mc:Choice>
              <mc:Fallback>
                <p:oleObj name="" r:id="rId3" imgW="1091565" imgH="228600" progId="Equation.DSMT4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10343" y="3220403"/>
                        <a:ext cx="1874837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2" name="矩形 17"/>
          <p:cNvSpPr/>
          <p:nvPr/>
        </p:nvSpPr>
        <p:spPr>
          <a:xfrm>
            <a:off x="441008" y="1675448"/>
            <a:ext cx="3714750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457200" indent="-457200" algn="just">
              <a:buNone/>
            </a:pP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(3)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只有一个零件是合格品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;</a:t>
            </a:r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13318" name="Object 5"/>
          <p:cNvGraphicFramePr/>
          <p:nvPr/>
        </p:nvGraphicFramePr>
        <p:xfrm>
          <a:off x="1785938" y="3612198"/>
          <a:ext cx="388937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5" imgW="2042795" imgH="317500" progId="Equation.DSMT4">
                  <p:embed/>
                </p:oleObj>
              </mc:Choice>
              <mc:Fallback>
                <p:oleObj name="" r:id="rId5" imgW="2042795" imgH="317500" progId="Equation.DSMT4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85938" y="3612198"/>
                        <a:ext cx="3889375" cy="603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3" name="矩形 19"/>
          <p:cNvSpPr/>
          <p:nvPr/>
        </p:nvSpPr>
        <p:spPr>
          <a:xfrm>
            <a:off x="1217613" y="4375785"/>
            <a:ext cx="4878387" cy="12017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457200" indent="-457200" algn="just">
              <a:buNone/>
            </a:pP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(4)  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 algn="just">
              <a:buNone/>
            </a:pP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                                      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 algn="just">
              <a:buNone/>
            </a:pP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13319" name="Object 6"/>
          <p:cNvGraphicFramePr/>
          <p:nvPr/>
        </p:nvGraphicFramePr>
        <p:xfrm>
          <a:off x="2154238" y="4846955"/>
          <a:ext cx="2782887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" r:id="rId7" imgW="1573530" imgH="317500" progId="Equation.DSMT4">
                  <p:embed/>
                </p:oleObj>
              </mc:Choice>
              <mc:Fallback>
                <p:oleObj name="" r:id="rId7" imgW="1573530" imgH="317500" progId="Equation.DSMT4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54238" y="4846955"/>
                        <a:ext cx="2782887" cy="560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7"/>
          <p:cNvGraphicFramePr/>
          <p:nvPr/>
        </p:nvGraphicFramePr>
        <p:xfrm>
          <a:off x="1758950" y="4221798"/>
          <a:ext cx="527685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9" imgW="2689860" imgH="317500" progId="Equation.DSMT4">
                  <p:embed/>
                </p:oleObj>
              </mc:Choice>
              <mc:Fallback>
                <p:oleObj name="" r:id="rId9" imgW="2689860" imgH="317500" progId="Equation.DSMT4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58950" y="4221798"/>
                        <a:ext cx="527685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4" name="矩形 22"/>
          <p:cNvSpPr/>
          <p:nvPr/>
        </p:nvSpPr>
        <p:spPr>
          <a:xfrm>
            <a:off x="1714500" y="4959668"/>
            <a:ext cx="646113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457200" indent="-457200" algn="just">
              <a:buNone/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或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矩形 13"/>
          <p:cNvSpPr/>
          <p:nvPr/>
        </p:nvSpPr>
        <p:spPr>
          <a:xfrm>
            <a:off x="1256824" y="5419725"/>
            <a:ext cx="65913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457200" indent="-457200" algn="just">
              <a:buNone/>
            </a:pP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(5)  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3" name="Object 3"/>
          <p:cNvGraphicFramePr/>
          <p:nvPr/>
        </p:nvGraphicFramePr>
        <p:xfrm>
          <a:off x="1955165" y="5458619"/>
          <a:ext cx="1452245" cy="436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1" imgW="762000" imgH="228600" progId="Equation.DSMT4">
                  <p:embed/>
                </p:oleObj>
              </mc:Choice>
              <mc:Fallback>
                <p:oleObj name="" r:id="rId11" imgW="762000" imgH="228600" progId="Equation.DSMT4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955165" y="5458619"/>
                        <a:ext cx="1452245" cy="4362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10"/>
          <p:cNvSpPr/>
          <p:nvPr/>
        </p:nvSpPr>
        <p:spPr>
          <a:xfrm>
            <a:off x="4457066" y="2161858"/>
            <a:ext cx="431482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457200" indent="-457200" algn="just">
              <a:buNone/>
            </a:pP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(6)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至少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有一个零件是不合格品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矩形 17"/>
          <p:cNvSpPr/>
          <p:nvPr/>
        </p:nvSpPr>
        <p:spPr>
          <a:xfrm>
            <a:off x="448310" y="2161223"/>
            <a:ext cx="323659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457200" indent="-457200" algn="just">
              <a:buNone/>
            </a:pP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(5) 3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个零件全是合格品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;</a:t>
            </a:r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7" name="Object 7"/>
          <p:cNvGraphicFramePr/>
          <p:nvPr/>
        </p:nvGraphicFramePr>
        <p:xfrm>
          <a:off x="64453" y="5784216"/>
          <a:ext cx="8919845" cy="621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3" imgW="4546600" imgH="316865" progId="Equation.DSMT4">
                  <p:embed/>
                </p:oleObj>
              </mc:Choice>
              <mc:Fallback>
                <p:oleObj name="" r:id="rId13" imgW="4546600" imgH="316865" progId="Equation.DSMT4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4453" y="5784216"/>
                        <a:ext cx="8919845" cy="6216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/>
          <p:nvPr/>
        </p:nvGraphicFramePr>
        <p:xfrm>
          <a:off x="2077879" y="6337459"/>
          <a:ext cx="3189605" cy="560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5" imgW="1803400" imgH="316865" progId="Equation.DSMT4">
                  <p:embed/>
                </p:oleObj>
              </mc:Choice>
              <mc:Fallback>
                <p:oleObj name="" r:id="rId15" imgW="1803400" imgH="316865" progId="Equation.DSMT4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077879" y="6337459"/>
                        <a:ext cx="3189605" cy="5600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3"/>
          <p:cNvSpPr/>
          <p:nvPr/>
        </p:nvSpPr>
        <p:spPr>
          <a:xfrm>
            <a:off x="-51276" y="5618480"/>
            <a:ext cx="65913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457200" indent="-457200" algn="just">
              <a:buNone/>
            </a:pP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(6)  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1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1" grpId="0"/>
      <p:bldP spid="13322" grpId="0"/>
      <p:bldP spid="13323" grpId="0"/>
      <p:bldP spid="13324" grpId="0"/>
      <p:bldP spid="13325" grpId="0"/>
      <p:bldP spid="13326" grpId="0"/>
      <p:bldP spid="13327" grpId="0"/>
      <p:bldP spid="13328" grpId="0"/>
      <p:bldP spid="13329" grpId="0"/>
      <p:bldP spid="13330" grpId="0"/>
      <p:bldP spid="13331" grpId="0"/>
      <p:bldP spid="13332" grpId="0"/>
      <p:bldP spid="13333" grpId="0"/>
      <p:bldP spid="13334" grpId="0"/>
      <p:bldP spid="2" grpId="0"/>
      <p:bldP spid="5" grpId="0"/>
      <p:bldP spid="6" grpId="0"/>
      <p:bldP spid="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822450" y="4472940"/>
            <a:ext cx="950595" cy="36830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194050" y="3851910"/>
            <a:ext cx="1547495" cy="36830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554480" y="889635"/>
            <a:ext cx="869315" cy="36830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3321" name="Text Box 15"/>
          <p:cNvSpPr txBox="1"/>
          <p:nvPr/>
        </p:nvSpPr>
        <p:spPr>
          <a:xfrm>
            <a:off x="-73025" y="328613"/>
            <a:ext cx="1549400" cy="4914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zh-CN" altLang="en-US" sz="2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en-US" altLang="zh-CN" sz="2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1.1.5</a:t>
            </a:r>
            <a:endParaRPr lang="zh-CN" altLang="en-US" sz="26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322" name="Rectangle 5"/>
          <p:cNvSpPr/>
          <p:nvPr/>
        </p:nvSpPr>
        <p:spPr>
          <a:xfrm>
            <a:off x="1144588" y="333375"/>
            <a:ext cx="785495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buNone/>
            </a:pP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 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设 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A,B,C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是同一试验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E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的三个事件，化简下列各式：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328" name="Text Box 15"/>
          <p:cNvSpPr txBox="1"/>
          <p:nvPr/>
        </p:nvSpPr>
        <p:spPr>
          <a:xfrm>
            <a:off x="7303" y="1874520"/>
            <a:ext cx="928687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解</a:t>
            </a:r>
            <a:r>
              <a:rPr lang="en-US" altLang="zh-CN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endParaRPr lang="zh-CN" altLang="en-US" sz="24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329" name="矩形 12"/>
          <p:cNvSpPr/>
          <p:nvPr/>
        </p:nvSpPr>
        <p:spPr>
          <a:xfrm>
            <a:off x="560070" y="1873250"/>
            <a:ext cx="850392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457200" indent="-457200" algn="just">
              <a:buNone/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根据事件的运算规律，可得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330" name="矩形 13"/>
          <p:cNvSpPr/>
          <p:nvPr/>
        </p:nvSpPr>
        <p:spPr>
          <a:xfrm>
            <a:off x="624046" y="2306320"/>
            <a:ext cx="69151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457200" indent="-457200" algn="just"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(1) 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13316" name="Object 3"/>
          <p:cNvGraphicFramePr/>
          <p:nvPr/>
        </p:nvGraphicFramePr>
        <p:xfrm>
          <a:off x="1328420" y="2386806"/>
          <a:ext cx="503491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" r:id="rId1" imgW="2641600" imgH="203200" progId="Equation.DSMT4">
                  <p:embed/>
                </p:oleObj>
              </mc:Choice>
              <mc:Fallback>
                <p:oleObj name="" r:id="rId1" imgW="2641600" imgH="203200" progId="Equation.DSMT4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28420" y="2386806"/>
                        <a:ext cx="5034915" cy="387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5"/>
          <p:cNvGraphicFramePr/>
          <p:nvPr/>
        </p:nvGraphicFramePr>
        <p:xfrm>
          <a:off x="905510" y="4401821"/>
          <a:ext cx="2780030" cy="459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3" imgW="1459865" imgH="241300" progId="Equation.DSMT4">
                  <p:embed/>
                </p:oleObj>
              </mc:Choice>
              <mc:Fallback>
                <p:oleObj name="" r:id="rId3" imgW="1459865" imgH="241300" progId="Equation.DSMT4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5510" y="4401821"/>
                        <a:ext cx="2780030" cy="4591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"/>
          <p:cNvGraphicFramePr/>
          <p:nvPr>
            <p:custDataLst>
              <p:tags r:id="rId5"/>
            </p:custDataLst>
          </p:nvPr>
        </p:nvGraphicFramePr>
        <p:xfrm>
          <a:off x="1203325" y="908209"/>
          <a:ext cx="3242945" cy="871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6" imgW="1701800" imgH="457200" progId="Equation.DSMT4">
                  <p:embed/>
                </p:oleObj>
              </mc:Choice>
              <mc:Fallback>
                <p:oleObj name="" r:id="rId6" imgW="1701800" imgH="457200" progId="Equation.DSMT4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03325" y="908209"/>
                        <a:ext cx="3242945" cy="8718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3"/>
          <p:cNvGraphicFramePr/>
          <p:nvPr>
            <p:custDataLst>
              <p:tags r:id="rId8"/>
            </p:custDataLst>
          </p:nvPr>
        </p:nvGraphicFramePr>
        <p:xfrm>
          <a:off x="3198178" y="2877026"/>
          <a:ext cx="355854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9" imgW="1866900" imgH="203200" progId="Equation.DSMT4">
                  <p:embed/>
                </p:oleObj>
              </mc:Choice>
              <mc:Fallback>
                <p:oleObj name="" r:id="rId9" imgW="1866900" imgH="203200" progId="Equation.DSMT4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98178" y="2877026"/>
                        <a:ext cx="3558540" cy="387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3"/>
          <p:cNvGraphicFramePr/>
          <p:nvPr>
            <p:custDataLst>
              <p:tags r:id="rId11"/>
            </p:custDataLst>
          </p:nvPr>
        </p:nvGraphicFramePr>
        <p:xfrm>
          <a:off x="3242946" y="3375501"/>
          <a:ext cx="234759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2" imgW="1231265" imgH="203200" progId="Equation.DSMT4">
                  <p:embed/>
                </p:oleObj>
              </mc:Choice>
              <mc:Fallback>
                <p:oleObj name="" r:id="rId12" imgW="1231265" imgH="203200" progId="Equation.DSMT4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242946" y="3375501"/>
                        <a:ext cx="2347595" cy="387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3"/>
          <p:cNvGraphicFramePr/>
          <p:nvPr>
            <p:custDataLst>
              <p:tags r:id="rId14"/>
            </p:custDataLst>
          </p:nvPr>
        </p:nvGraphicFramePr>
        <p:xfrm>
          <a:off x="3259138" y="3867626"/>
          <a:ext cx="147574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15" imgW="774065" imgH="203200" progId="Equation.DSMT4">
                  <p:embed/>
                </p:oleObj>
              </mc:Choice>
              <mc:Fallback>
                <p:oleObj name="" r:id="rId15" imgW="774065" imgH="203200" progId="Equation.DSMT4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259138" y="3867626"/>
                        <a:ext cx="1475740" cy="387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5"/>
          <p:cNvGraphicFramePr/>
          <p:nvPr>
            <p:custDataLst>
              <p:tags r:id="rId17"/>
            </p:custDataLst>
          </p:nvPr>
        </p:nvGraphicFramePr>
        <p:xfrm>
          <a:off x="3657918" y="4921251"/>
          <a:ext cx="3700145" cy="459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18" imgW="1943100" imgH="241300" progId="Equation.DSMT4">
                  <p:embed/>
                </p:oleObj>
              </mc:Choice>
              <mc:Fallback>
                <p:oleObj name="" r:id="rId18" imgW="1943100" imgH="241300" progId="Equation.DSMT4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657918" y="4921251"/>
                        <a:ext cx="3700145" cy="4591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5"/>
          <p:cNvGraphicFramePr/>
          <p:nvPr>
            <p:custDataLst>
              <p:tags r:id="rId20"/>
            </p:custDataLst>
          </p:nvPr>
        </p:nvGraphicFramePr>
        <p:xfrm>
          <a:off x="3656013" y="5445126"/>
          <a:ext cx="3531235" cy="459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21" imgW="1854200" imgH="241300" progId="Equation.DSMT4">
                  <p:embed/>
                </p:oleObj>
              </mc:Choice>
              <mc:Fallback>
                <p:oleObj name="" r:id="rId21" imgW="1854200" imgH="241300" progId="Equation.DSMT4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656013" y="5445126"/>
                        <a:ext cx="3531235" cy="4591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5"/>
          <p:cNvGraphicFramePr/>
          <p:nvPr>
            <p:custDataLst>
              <p:tags r:id="rId23"/>
            </p:custDataLst>
          </p:nvPr>
        </p:nvGraphicFramePr>
        <p:xfrm>
          <a:off x="5046981" y="5948046"/>
          <a:ext cx="1403350" cy="386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24" imgW="736600" imgH="203200" progId="Equation.DSMT4">
                  <p:embed/>
                </p:oleObj>
              </mc:Choice>
              <mc:Fallback>
                <p:oleObj name="" r:id="rId24" imgW="736600" imgH="203200" progId="Equation.DSMT4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046981" y="5948046"/>
                        <a:ext cx="1403350" cy="3867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5"/>
          <p:cNvGraphicFramePr/>
          <p:nvPr>
            <p:custDataLst>
              <p:tags r:id="rId26"/>
            </p:custDataLst>
          </p:nvPr>
        </p:nvGraphicFramePr>
        <p:xfrm>
          <a:off x="3669983" y="6477636"/>
          <a:ext cx="1960245" cy="337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" name="" r:id="rId27" imgW="1028700" imgH="177165" progId="Equation.DSMT4">
                  <p:embed/>
                </p:oleObj>
              </mc:Choice>
              <mc:Fallback>
                <p:oleObj name="" r:id="rId27" imgW="1028700" imgH="177165" progId="Equation.DSMT4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3669983" y="6477636"/>
                        <a:ext cx="1960245" cy="3371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矩形 13"/>
          <p:cNvSpPr/>
          <p:nvPr>
            <p:custDataLst>
              <p:tags r:id="rId29"/>
            </p:custDataLst>
          </p:nvPr>
        </p:nvSpPr>
        <p:spPr>
          <a:xfrm>
            <a:off x="320516" y="4406900"/>
            <a:ext cx="69151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457200" indent="-457200" algn="just"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(2) 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02860" y="3869690"/>
            <a:ext cx="1972945" cy="36830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也可反用对偶律</a:t>
            </a:r>
            <a:endParaRPr lang="zh-CN" altLang="en-US">
              <a:solidFill>
                <a:srgbClr val="FF0000"/>
              </a:solidFill>
            </a:endParaRPr>
          </a:p>
        </p:txBody>
      </p:sp>
      <p:graphicFrame>
        <p:nvGraphicFramePr>
          <p:cNvPr id="6" name="Object 5"/>
          <p:cNvGraphicFramePr/>
          <p:nvPr>
            <p:custDataLst>
              <p:tags r:id="rId30"/>
            </p:custDataLst>
          </p:nvPr>
        </p:nvGraphicFramePr>
        <p:xfrm>
          <a:off x="3656013" y="4401821"/>
          <a:ext cx="4159885" cy="459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1" imgW="2184400" imgH="241300" progId="Equation.DSMT4">
                  <p:embed/>
                </p:oleObj>
              </mc:Choice>
              <mc:Fallback>
                <p:oleObj name="" r:id="rId31" imgW="2184400" imgH="241300" progId="Equation.DSMT4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3656013" y="4401821"/>
                        <a:ext cx="4159885" cy="4591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/>
          <p:cNvGraphicFramePr/>
          <p:nvPr>
            <p:custDataLst>
              <p:tags r:id="rId33"/>
            </p:custDataLst>
          </p:nvPr>
        </p:nvGraphicFramePr>
        <p:xfrm>
          <a:off x="3689986" y="5949951"/>
          <a:ext cx="1403350" cy="459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34" imgW="736600" imgH="241300" progId="Equation.DSMT4">
                  <p:embed/>
                </p:oleObj>
              </mc:Choice>
              <mc:Fallback>
                <p:oleObj name="" r:id="rId34" imgW="736600" imgH="241300" progId="Equation.DSMT4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3689986" y="5949951"/>
                        <a:ext cx="1403350" cy="4591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1" grpId="0"/>
      <p:bldP spid="13322" grpId="0"/>
      <p:bldP spid="13328" grpId="0"/>
      <p:bldP spid="13329" grpId="0"/>
      <p:bldP spid="13330" grpId="0"/>
      <p:bldP spid="28" grpId="0"/>
      <p:bldP spid="2" grpId="0" animBg="1"/>
      <p:bldP spid="3" grpId="0" bldLvl="0" animBg="1"/>
      <p:bldP spid="4" grpId="0" animBg="1"/>
      <p:bldP spid="5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03" name="Text Box 3"/>
          <p:cNvSpPr txBox="1">
            <a:spLocks noChangeArrowheads="1"/>
          </p:cNvSpPr>
          <p:nvPr/>
        </p:nvSpPr>
        <p:spPr bwMode="auto">
          <a:xfrm>
            <a:off x="971550" y="1284288"/>
            <a:ext cx="697547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1"/>
                </a:solidFill>
              </a:rPr>
              <a:t>在一定条件下</a:t>
            </a:r>
            <a:r>
              <a:rPr lang="zh-CN" altLang="en-US" sz="2800" b="1">
                <a:solidFill>
                  <a:srgbClr val="1D41D5"/>
                </a:solidFill>
              </a:rPr>
              <a:t>可能发生</a:t>
            </a:r>
            <a:r>
              <a:rPr lang="zh-CN" altLang="en-US" sz="2800" b="1">
                <a:solidFill>
                  <a:schemeClr val="tx1"/>
                </a:solidFill>
              </a:rPr>
              <a:t>也</a:t>
            </a:r>
            <a:r>
              <a:rPr lang="zh-CN" altLang="en-US" sz="2800" b="1">
                <a:solidFill>
                  <a:srgbClr val="1D41D5"/>
                </a:solidFill>
              </a:rPr>
              <a:t>可能不发生</a:t>
            </a:r>
            <a:r>
              <a:rPr lang="zh-CN" altLang="en-US" sz="2800" b="1">
                <a:solidFill>
                  <a:schemeClr val="tx1"/>
                </a:solidFill>
                <a:latin typeface="黑体" panose="02010609060101010101" pitchFamily="49" charset="-122"/>
              </a:rPr>
              <a:t>的现象</a:t>
            </a:r>
            <a:endParaRPr lang="zh-CN" altLang="en-US" sz="2800" b="1">
              <a:solidFill>
                <a:schemeClr val="tx1"/>
              </a:solidFill>
              <a:latin typeface="黑体" panose="02010609060101010101" pitchFamily="49" charset="-122"/>
            </a:endParaRPr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971550" y="1916113"/>
            <a:ext cx="2406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1"/>
                </a:solidFill>
              </a:rPr>
              <a:t>称为随机现象</a:t>
            </a:r>
            <a:r>
              <a:rPr lang="en-US" altLang="zh-CN" sz="2800" b="1">
                <a:solidFill>
                  <a:schemeClr val="tx1"/>
                </a:solidFill>
              </a:rPr>
              <a:t>.</a:t>
            </a:r>
            <a:endParaRPr lang="en-US" altLang="zh-CN" sz="2800" b="1">
              <a:solidFill>
                <a:schemeClr val="tx1"/>
              </a:solidFill>
            </a:endParaRPr>
          </a:p>
        </p:txBody>
      </p:sp>
      <p:sp>
        <p:nvSpPr>
          <p:cNvPr id="102405" name="Text Box 5"/>
          <p:cNvSpPr txBox="1">
            <a:spLocks noChangeArrowheads="1"/>
          </p:cNvSpPr>
          <p:nvPr/>
        </p:nvSpPr>
        <p:spPr bwMode="auto">
          <a:xfrm>
            <a:off x="971550" y="2906713"/>
            <a:ext cx="7848600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实例</a:t>
            </a:r>
            <a:r>
              <a:rPr lang="en-US" altLang="zh-CN" sz="2800" b="1">
                <a:solidFill>
                  <a:srgbClr val="FF0000"/>
                </a:solidFill>
                <a:ea typeface="黑体" panose="02010609060101010101" pitchFamily="49" charset="-122"/>
              </a:rPr>
              <a:t>1</a:t>
            </a:r>
            <a:r>
              <a:rPr lang="en-US" altLang="zh-CN" sz="2800" b="1">
                <a:solidFill>
                  <a:srgbClr val="FF0000"/>
                </a:solidFill>
              </a:rPr>
              <a:t> </a:t>
            </a:r>
            <a:r>
              <a:rPr lang="en-US" altLang="zh-CN" sz="2800" b="1">
                <a:solidFill>
                  <a:schemeClr val="tx1"/>
                </a:solidFill>
              </a:rPr>
              <a:t>  </a:t>
            </a:r>
            <a:r>
              <a:rPr lang="zh-CN" altLang="en-US" sz="2800" b="1">
                <a:solidFill>
                  <a:schemeClr val="tx1"/>
                </a:solidFill>
              </a:rPr>
              <a:t>在相同条件下掷一枚均匀的硬币，观察</a:t>
            </a:r>
            <a:endParaRPr lang="zh-CN" altLang="en-US" sz="2800" b="1">
              <a:solidFill>
                <a:schemeClr val="tx1"/>
              </a:solidFill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sz="2800" b="1">
                <a:solidFill>
                  <a:schemeClr val="tx1"/>
                </a:solidFill>
              </a:rPr>
              <a:t>正反两面出现的情况</a:t>
            </a:r>
            <a:r>
              <a:rPr lang="en-US" altLang="zh-CN" sz="2800" b="1">
                <a:solidFill>
                  <a:schemeClr val="tx1"/>
                </a:solidFill>
              </a:rPr>
              <a:t>.</a:t>
            </a:r>
            <a:endParaRPr lang="en-US" altLang="zh-CN" sz="2800" b="1">
              <a:solidFill>
                <a:schemeClr val="tx1"/>
              </a:solidFill>
            </a:endParaRPr>
          </a:p>
        </p:txBody>
      </p:sp>
      <p:sp>
        <p:nvSpPr>
          <p:cNvPr id="102407" name="Rectangle 7"/>
          <p:cNvSpPr>
            <a:spLocks noChangeArrowheads="1"/>
          </p:cNvSpPr>
          <p:nvPr/>
        </p:nvSpPr>
        <p:spPr bwMode="auto">
          <a:xfrm>
            <a:off x="884238" y="620713"/>
            <a:ext cx="2514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1D41D5"/>
                </a:solidFill>
                <a:ea typeface="黑体" panose="02010609060101010101" pitchFamily="49" charset="-122"/>
              </a:rPr>
              <a:t>2. </a:t>
            </a:r>
            <a:r>
              <a:rPr lang="zh-CN" altLang="en-US" sz="3200" b="1">
                <a:solidFill>
                  <a:srgbClr val="1D41D5"/>
                </a:solidFill>
                <a:ea typeface="黑体" panose="02010609060101010101" pitchFamily="49" charset="-122"/>
              </a:rPr>
              <a:t>随机现象</a:t>
            </a:r>
            <a:r>
              <a:rPr lang="zh-CN" altLang="en-US" sz="3200" b="1">
                <a:solidFill>
                  <a:schemeClr val="tx1"/>
                </a:solidFill>
                <a:ea typeface="黑体" panose="02010609060101010101" pitchFamily="49" charset="-122"/>
              </a:rPr>
              <a:t>         </a:t>
            </a:r>
            <a:endParaRPr lang="zh-CN" altLang="en-US" sz="3200" b="1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102411" name="Rectangle 11"/>
          <p:cNvSpPr>
            <a:spLocks noChangeArrowheads="1"/>
          </p:cNvSpPr>
          <p:nvPr/>
        </p:nvSpPr>
        <p:spPr bwMode="auto">
          <a:xfrm>
            <a:off x="971550" y="4278313"/>
            <a:ext cx="60452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tx1"/>
                </a:solidFill>
              </a:rPr>
              <a:t>结果有可能</a:t>
            </a:r>
            <a:r>
              <a:rPr lang="zh-CN" altLang="en-US" sz="2800" b="1" dirty="0">
                <a:solidFill>
                  <a:srgbClr val="1D41D5"/>
                </a:solidFill>
                <a:ea typeface="黑体" panose="02010609060101010101" pitchFamily="49" charset="-122"/>
              </a:rPr>
              <a:t>出现正面</a:t>
            </a:r>
            <a:r>
              <a:rPr lang="zh-CN" altLang="en-US" sz="2800" b="1" dirty="0">
                <a:solidFill>
                  <a:schemeClr val="tx1"/>
                </a:solidFill>
              </a:rPr>
              <a:t>也可能</a:t>
            </a:r>
            <a:r>
              <a:rPr lang="zh-CN" altLang="en-US" sz="2800" b="1" dirty="0">
                <a:solidFill>
                  <a:srgbClr val="1D41D5"/>
                </a:solidFill>
                <a:ea typeface="黑体" panose="02010609060101010101" pitchFamily="49" charset="-122"/>
              </a:rPr>
              <a:t>出现反面</a:t>
            </a:r>
            <a:r>
              <a:rPr lang="en-US" altLang="zh-CN" sz="2800" b="1" dirty="0">
                <a:solidFill>
                  <a:schemeClr val="tx1"/>
                </a:solidFill>
              </a:rPr>
              <a:t>.</a:t>
            </a:r>
            <a:endParaRPr lang="en-US" altLang="zh-CN" sz="2800" b="1" dirty="0">
              <a:solidFill>
                <a:schemeClr val="tx1"/>
              </a:solidFill>
            </a:endParaRPr>
          </a:p>
        </p:txBody>
      </p:sp>
      <p:pic>
        <p:nvPicPr>
          <p:cNvPr id="102417" name="Picture 17" descr="yb1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1B2248"/>
              </a:clrFrom>
              <a:clrTo>
                <a:srgbClr val="1B2248">
                  <a:alpha val="0"/>
                </a:srgbClr>
              </a:clrTo>
            </a:clrChange>
            <a:lum contrast="5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0" y="3516313"/>
            <a:ext cx="685800" cy="66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3399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18" name="Picture 18" descr="yb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1B2248"/>
              </a:clrFrom>
              <a:clrTo>
                <a:srgbClr val="1B224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275" y="3516313"/>
            <a:ext cx="737475" cy="66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3399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2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2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2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bldLvl="0" animBg="1" autoUpdateAnimBg="0"/>
      <p:bldP spid="102404" grpId="0" bldLvl="0" animBg="1" autoUpdateAnimBg="0"/>
      <p:bldP spid="102405" grpId="0" bldLvl="0" animBg="1" autoUpdateAnimBg="0"/>
      <p:bldP spid="102407" grpId="0" bldLvl="0" animBg="1" autoUpdateAnimBg="0"/>
      <p:bldP spid="102411" grpId="0" bldLvl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1115616" y="4513227"/>
            <a:ext cx="24368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tx1"/>
                </a:solidFill>
              </a:rPr>
              <a:t>结果有可能为</a:t>
            </a:r>
            <a:r>
              <a:rPr lang="en-US" altLang="zh-CN" sz="2800" b="1" dirty="0">
                <a:solidFill>
                  <a:schemeClr val="tx1"/>
                </a:solidFill>
              </a:rPr>
              <a:t>:</a:t>
            </a:r>
            <a:endParaRPr lang="en-US" altLang="zh-CN" sz="2800" b="1" dirty="0">
              <a:solidFill>
                <a:schemeClr val="tx1"/>
              </a:solidFill>
            </a:endParaRPr>
          </a:p>
        </p:txBody>
      </p:sp>
      <p:sp>
        <p:nvSpPr>
          <p:cNvPr id="103435" name="Rectangle 11"/>
          <p:cNvSpPr>
            <a:spLocks noChangeArrowheads="1"/>
          </p:cNvSpPr>
          <p:nvPr/>
        </p:nvSpPr>
        <p:spPr bwMode="auto">
          <a:xfrm>
            <a:off x="3707904" y="4509120"/>
            <a:ext cx="41454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1D41D5"/>
                </a:solidFill>
              </a:rPr>
              <a:t>1,    2,    3,    4,   5  </a:t>
            </a:r>
            <a:r>
              <a:rPr lang="zh-CN" altLang="en-US" sz="2800" b="1" dirty="0">
                <a:solidFill>
                  <a:srgbClr val="1D41D5"/>
                </a:solidFill>
              </a:rPr>
              <a:t>或  </a:t>
            </a:r>
            <a:r>
              <a:rPr lang="en-US" altLang="zh-CN" sz="2800" b="1" dirty="0">
                <a:solidFill>
                  <a:srgbClr val="1D41D5"/>
                </a:solidFill>
              </a:rPr>
              <a:t>6.</a:t>
            </a:r>
            <a:endParaRPr lang="en-US" altLang="zh-CN" sz="2800" b="1" dirty="0">
              <a:solidFill>
                <a:srgbClr val="1D41D5"/>
              </a:solidFill>
            </a:endParaRPr>
          </a:p>
        </p:txBody>
      </p:sp>
      <p:sp>
        <p:nvSpPr>
          <p:cNvPr id="103436" name="Rectangle 12"/>
          <p:cNvSpPr>
            <a:spLocks noChangeArrowheads="1"/>
          </p:cNvSpPr>
          <p:nvPr/>
        </p:nvSpPr>
        <p:spPr bwMode="auto">
          <a:xfrm>
            <a:off x="467296" y="3352800"/>
            <a:ext cx="7777112" cy="576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实例</a:t>
            </a:r>
            <a:r>
              <a:rPr lang="en-US" altLang="zh-CN" sz="2800" b="1" dirty="0">
                <a:solidFill>
                  <a:srgbClr val="FF0000"/>
                </a:solidFill>
                <a:ea typeface="黑体" panose="02010609060101010101" pitchFamily="49" charset="-122"/>
              </a:rPr>
              <a:t>3</a:t>
            </a:r>
            <a:r>
              <a:rPr lang="en-US" altLang="zh-CN" sz="2800" b="1" dirty="0">
                <a:solidFill>
                  <a:schemeClr val="tx1"/>
                </a:solidFill>
              </a:rPr>
              <a:t>    </a:t>
            </a:r>
            <a:r>
              <a:rPr lang="zh-CN" altLang="en-US" sz="2800" b="1" dirty="0">
                <a:solidFill>
                  <a:schemeClr val="tx1"/>
                </a:solidFill>
              </a:rPr>
              <a:t>抛掷一枚骰子</a:t>
            </a:r>
            <a:r>
              <a:rPr lang="en-US" altLang="zh-CN" sz="2800" b="1" dirty="0">
                <a:solidFill>
                  <a:schemeClr val="tx1"/>
                </a:solidFill>
              </a:rPr>
              <a:t>,</a:t>
            </a:r>
            <a:r>
              <a:rPr lang="zh-CN" altLang="en-US" sz="2800" b="1" dirty="0">
                <a:solidFill>
                  <a:schemeClr val="tx1"/>
                </a:solidFill>
              </a:rPr>
              <a:t>观察出现的点数</a:t>
            </a:r>
            <a:r>
              <a:rPr lang="en-US" altLang="zh-CN" sz="2800" b="1" dirty="0">
                <a:solidFill>
                  <a:schemeClr val="tx1"/>
                </a:solidFill>
              </a:rPr>
              <a:t>.</a:t>
            </a:r>
            <a:endParaRPr lang="en-US" altLang="zh-CN" sz="2800" b="1" dirty="0">
              <a:solidFill>
                <a:schemeClr val="tx1"/>
              </a:solidFill>
            </a:endParaRPr>
          </a:p>
        </p:txBody>
      </p:sp>
      <p:sp>
        <p:nvSpPr>
          <p:cNvPr id="8197" name="Text Box 53"/>
          <p:cNvSpPr txBox="1">
            <a:spLocks noChangeArrowheads="1"/>
          </p:cNvSpPr>
          <p:nvPr/>
        </p:nvSpPr>
        <p:spPr bwMode="auto">
          <a:xfrm>
            <a:off x="611312" y="884467"/>
            <a:ext cx="7777112" cy="1114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实例</a:t>
            </a:r>
            <a:r>
              <a:rPr lang="en-US" altLang="zh-CN" sz="2800" b="1" dirty="0">
                <a:solidFill>
                  <a:srgbClr val="FF0000"/>
                </a:solidFill>
                <a:ea typeface="黑体" panose="02010609060101010101" pitchFamily="49" charset="-122"/>
              </a:rPr>
              <a:t>2</a:t>
            </a:r>
            <a:r>
              <a:rPr lang="en-US" altLang="zh-CN" sz="2800" b="1" dirty="0">
                <a:solidFill>
                  <a:schemeClr val="tx1"/>
                </a:solidFill>
              </a:rPr>
              <a:t>    </a:t>
            </a:r>
            <a:r>
              <a:rPr lang="zh-CN" altLang="en-US" sz="2800" b="1" dirty="0">
                <a:solidFill>
                  <a:schemeClr val="tx1"/>
                </a:solidFill>
              </a:rPr>
              <a:t>用同一门炮向同一目标发射同一种炮弹多发 </a:t>
            </a:r>
            <a:r>
              <a:rPr lang="en-US" altLang="zh-CN" sz="2800" b="1" dirty="0">
                <a:solidFill>
                  <a:schemeClr val="tx1"/>
                </a:solidFill>
              </a:rPr>
              <a:t>,  </a:t>
            </a:r>
            <a:r>
              <a:rPr lang="zh-CN" altLang="en-US" sz="2800" b="1" dirty="0">
                <a:solidFill>
                  <a:schemeClr val="tx1"/>
                </a:solidFill>
              </a:rPr>
              <a:t>观察弹落点的情况</a:t>
            </a:r>
            <a:r>
              <a:rPr lang="en-US" altLang="zh-CN" sz="2800" b="1" dirty="0">
                <a:solidFill>
                  <a:schemeClr val="tx1"/>
                </a:solidFill>
              </a:rPr>
              <a:t>.</a:t>
            </a:r>
            <a:endParaRPr lang="en-US" altLang="zh-CN" sz="2800" b="1" dirty="0">
              <a:solidFill>
                <a:schemeClr val="tx1"/>
              </a:solidFill>
            </a:endParaRPr>
          </a:p>
        </p:txBody>
      </p:sp>
      <p:sp>
        <p:nvSpPr>
          <p:cNvPr id="103511" name="Rectangle 87"/>
          <p:cNvSpPr>
            <a:spLocks noChangeArrowheads="1"/>
          </p:cNvSpPr>
          <p:nvPr/>
        </p:nvSpPr>
        <p:spPr bwMode="auto">
          <a:xfrm>
            <a:off x="1043608" y="2288414"/>
            <a:ext cx="4451350" cy="63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2800" b="1" dirty="0">
                <a:solidFill>
                  <a:schemeClr val="tx1"/>
                </a:solidFill>
              </a:rPr>
              <a:t>结果</a:t>
            </a:r>
            <a:r>
              <a:rPr lang="en-US" altLang="zh-CN" sz="2800" b="1" dirty="0">
                <a:solidFill>
                  <a:schemeClr val="tx1"/>
                </a:solidFill>
              </a:rPr>
              <a:t>: </a:t>
            </a:r>
            <a:r>
              <a:rPr lang="zh-CN" altLang="en-US" sz="2800" b="1" dirty="0">
                <a:solidFill>
                  <a:srgbClr val="1D41D5"/>
                </a:solidFill>
                <a:ea typeface="黑体" panose="02010609060101010101" pitchFamily="49" charset="-122"/>
              </a:rPr>
              <a:t>弹落点可能会不相同</a:t>
            </a:r>
            <a:r>
              <a:rPr lang="en-US" altLang="zh-CN" sz="2800" b="1" dirty="0">
                <a:solidFill>
                  <a:srgbClr val="1D41D5"/>
                </a:solidFill>
              </a:rPr>
              <a:t>.</a:t>
            </a:r>
            <a:endParaRPr lang="en-US" altLang="zh-CN" sz="2800" b="1" dirty="0">
              <a:solidFill>
                <a:srgbClr val="1D41D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3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3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8" grpId="0" bldLvl="0" animBg="1" autoUpdateAnimBg="0"/>
      <p:bldP spid="103435" grpId="0" bldLvl="0" animBg="1" autoUpdateAnimBg="0"/>
      <p:bldP spid="103436" grpId="0" bldLvl="0" animBg="1" autoUpdateAnimBg="0"/>
      <p:bldP spid="103511" grpId="0" bldLvl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838200" y="795373"/>
            <a:ext cx="7334200" cy="126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5000"/>
              </a:lnSpc>
              <a:spcBef>
                <a:spcPct val="55000"/>
              </a:spcBef>
              <a:spcAft>
                <a:spcPct val="55000"/>
              </a:spcAft>
            </a:pP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实例</a:t>
            </a:r>
            <a:r>
              <a:rPr lang="en-US" altLang="zh-CN" sz="2800" b="1" dirty="0">
                <a:solidFill>
                  <a:srgbClr val="FF0000"/>
                </a:solidFill>
                <a:ea typeface="黑体" panose="02010609060101010101" pitchFamily="49" charset="-122"/>
              </a:rPr>
              <a:t>4</a:t>
            </a:r>
            <a:r>
              <a:rPr lang="en-US" altLang="zh-CN" sz="2800" b="1" dirty="0">
                <a:solidFill>
                  <a:schemeClr val="tx1"/>
                </a:solidFill>
              </a:rPr>
              <a:t>    </a:t>
            </a:r>
            <a:r>
              <a:rPr lang="zh-CN" altLang="en-US" sz="2800" b="1" dirty="0">
                <a:solidFill>
                  <a:schemeClr val="tx1"/>
                </a:solidFill>
              </a:rPr>
              <a:t>从一批含有正品和次品的产品中任意抽取一个产品</a:t>
            </a:r>
            <a:r>
              <a:rPr lang="en-US" altLang="zh-CN" sz="2800" b="1" dirty="0">
                <a:solidFill>
                  <a:schemeClr val="tx1"/>
                </a:solidFill>
              </a:rPr>
              <a:t>.</a:t>
            </a:r>
            <a:endParaRPr lang="en-US" altLang="zh-CN" sz="2800" b="1" dirty="0">
              <a:solidFill>
                <a:schemeClr val="tx1"/>
              </a:solidFill>
            </a:endParaRPr>
          </a:p>
        </p:txBody>
      </p:sp>
      <p:sp>
        <p:nvSpPr>
          <p:cNvPr id="113667" name="Rectangle 3"/>
          <p:cNvSpPr>
            <a:spLocks noChangeArrowheads="1"/>
          </p:cNvSpPr>
          <p:nvPr/>
        </p:nvSpPr>
        <p:spPr bwMode="auto">
          <a:xfrm>
            <a:off x="1331640" y="2374996"/>
            <a:ext cx="21082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</a:rPr>
              <a:t>结果可能为</a:t>
            </a:r>
            <a:r>
              <a:rPr lang="en-US" altLang="zh-CN" sz="2800" b="1" dirty="0">
                <a:solidFill>
                  <a:schemeClr val="tx1"/>
                </a:solidFill>
              </a:rPr>
              <a:t>:</a:t>
            </a:r>
            <a:endParaRPr lang="en-US" altLang="zh-CN" sz="2800" b="1" dirty="0">
              <a:solidFill>
                <a:schemeClr val="tx1"/>
              </a:solidFill>
            </a:endParaRPr>
          </a:p>
        </p:txBody>
      </p:sp>
      <p:sp>
        <p:nvSpPr>
          <p:cNvPr id="113668" name="Rectangle 4"/>
          <p:cNvSpPr>
            <a:spLocks noChangeArrowheads="1"/>
          </p:cNvSpPr>
          <p:nvPr/>
        </p:nvSpPr>
        <p:spPr bwMode="auto">
          <a:xfrm>
            <a:off x="3177848" y="2381942"/>
            <a:ext cx="22589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solidFill>
                  <a:srgbClr val="1D41D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正品</a:t>
            </a:r>
            <a:r>
              <a:rPr lang="zh-CN" altLang="en-US" sz="2800" b="1" dirty="0">
                <a:solidFill>
                  <a:srgbClr val="1D41D5"/>
                </a:solidFill>
              </a:rPr>
              <a:t>、</a:t>
            </a:r>
            <a:r>
              <a:rPr lang="zh-CN" altLang="en-US" sz="2800" b="1" dirty="0">
                <a:solidFill>
                  <a:srgbClr val="1D41D5"/>
                </a:solidFill>
                <a:ea typeface="黑体" panose="02010609060101010101" pitchFamily="49" charset="-122"/>
              </a:rPr>
              <a:t>次品</a:t>
            </a:r>
            <a:r>
              <a:rPr lang="en-US" altLang="zh-CN" sz="2800" b="1" dirty="0">
                <a:solidFill>
                  <a:srgbClr val="1D41D5"/>
                </a:solidFill>
              </a:rPr>
              <a:t>.</a:t>
            </a:r>
            <a:endParaRPr lang="en-US" altLang="zh-CN" sz="2800" b="1" dirty="0">
              <a:solidFill>
                <a:srgbClr val="1D41D5"/>
              </a:solidFill>
            </a:endParaRPr>
          </a:p>
        </p:txBody>
      </p:sp>
      <p:sp>
        <p:nvSpPr>
          <p:cNvPr id="113669" name="Rectangle 5"/>
          <p:cNvSpPr>
            <a:spLocks noChangeArrowheads="1"/>
          </p:cNvSpPr>
          <p:nvPr/>
        </p:nvSpPr>
        <p:spPr bwMode="auto">
          <a:xfrm>
            <a:off x="838200" y="3573016"/>
            <a:ext cx="7262192" cy="1191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5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实例</a:t>
            </a:r>
            <a:r>
              <a:rPr lang="en-US" altLang="zh-CN" sz="2800" b="1" dirty="0">
                <a:solidFill>
                  <a:srgbClr val="FF0000"/>
                </a:solidFill>
                <a:ea typeface="黑体" panose="02010609060101010101" pitchFamily="49" charset="-122"/>
              </a:rPr>
              <a:t>5</a:t>
            </a:r>
            <a:r>
              <a:rPr lang="en-US" altLang="zh-CN" sz="2800" b="1" dirty="0">
                <a:solidFill>
                  <a:schemeClr val="tx1"/>
                </a:solidFill>
              </a:rPr>
              <a:t>    </a:t>
            </a:r>
            <a:r>
              <a:rPr lang="zh-CN" altLang="en-US" sz="2800" b="1" dirty="0">
                <a:solidFill>
                  <a:schemeClr val="tx1"/>
                </a:solidFill>
              </a:rPr>
              <a:t>过马路交叉口时</a:t>
            </a:r>
            <a:r>
              <a:rPr lang="en-US" altLang="zh-CN" sz="2800" b="1" dirty="0">
                <a:solidFill>
                  <a:schemeClr val="tx1"/>
                </a:solidFill>
              </a:rPr>
              <a:t>,</a:t>
            </a:r>
            <a:r>
              <a:rPr lang="zh-CN" altLang="en-US" sz="2800" b="1" dirty="0">
                <a:solidFill>
                  <a:schemeClr val="tx1"/>
                </a:solidFill>
              </a:rPr>
              <a:t>可能遇上各种颜色的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eaLnBrk="1" hangingPunct="1">
              <a:spcBef>
                <a:spcPct val="55000"/>
              </a:spcBef>
            </a:pPr>
            <a:r>
              <a:rPr lang="zh-CN" altLang="en-US" sz="2800" b="1" dirty="0">
                <a:solidFill>
                  <a:schemeClr val="tx1"/>
                </a:solidFill>
              </a:rPr>
              <a:t>交通指挥灯</a:t>
            </a:r>
            <a:r>
              <a:rPr lang="en-US" altLang="zh-CN" sz="2800" b="1" dirty="0">
                <a:solidFill>
                  <a:schemeClr val="tx1"/>
                </a:solidFill>
              </a:rPr>
              <a:t>.</a:t>
            </a:r>
            <a:endParaRPr lang="en-US" altLang="zh-CN" sz="2800" b="1" dirty="0">
              <a:solidFill>
                <a:schemeClr val="tx1"/>
              </a:solidFill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331640" y="5207197"/>
            <a:ext cx="21082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</a:rPr>
              <a:t>结果可能为</a:t>
            </a:r>
            <a:r>
              <a:rPr lang="en-US" altLang="zh-CN" sz="2800" b="1" dirty="0">
                <a:solidFill>
                  <a:schemeClr val="tx1"/>
                </a:solidFill>
              </a:rPr>
              <a:t>:</a:t>
            </a:r>
            <a:endParaRPr lang="en-US" altLang="zh-CN" sz="2800" b="1" dirty="0">
              <a:solidFill>
                <a:schemeClr val="tx1"/>
              </a:solidFill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177848" y="5214143"/>
            <a:ext cx="334097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红灯</a:t>
            </a:r>
            <a:r>
              <a:rPr lang="zh-CN" altLang="en-US" sz="2800" b="1" dirty="0">
                <a:solidFill>
                  <a:srgbClr val="FF0000"/>
                </a:solidFill>
              </a:rPr>
              <a:t>、</a:t>
            </a:r>
            <a:r>
              <a:rPr lang="zh-CN" altLang="en-US" sz="28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绿灯</a:t>
            </a:r>
            <a:r>
              <a:rPr lang="zh-CN" altLang="en-US" sz="2800" b="1" dirty="0">
                <a:solidFill>
                  <a:srgbClr val="00B050"/>
                </a:solidFill>
              </a:rPr>
              <a:t>、</a:t>
            </a:r>
            <a:r>
              <a:rPr lang="zh-CN" altLang="en-US" sz="28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黄灯</a:t>
            </a:r>
            <a:r>
              <a:rPr lang="en-US" altLang="zh-CN" sz="2800" b="1" dirty="0">
                <a:solidFill>
                  <a:srgbClr val="FFFF00"/>
                </a:solidFill>
              </a:rPr>
              <a:t>.</a:t>
            </a:r>
            <a:endParaRPr lang="en-US" altLang="zh-CN" sz="28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3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7" grpId="0" bldLvl="0" animBg="1" autoUpdateAnimBg="0"/>
      <p:bldP spid="113668" grpId="0" bldLvl="0" animBg="1" autoUpdateAnimBg="0"/>
      <p:bldP spid="113669" grpId="0" bldLvl="0" animBg="1" autoUpdateAnimBg="0"/>
      <p:bldP spid="7" grpId="0" bldLvl="0" animBg="1" autoUpdateAnimBg="0"/>
      <p:bldP spid="8" grpId="0" bldLvl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611188" y="917783"/>
            <a:ext cx="7010400" cy="576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3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实例</a:t>
            </a:r>
            <a:r>
              <a:rPr lang="en-US" altLang="zh-CN" sz="2800" b="1" dirty="0">
                <a:solidFill>
                  <a:srgbClr val="FF0000"/>
                </a:solidFill>
                <a:ea typeface="黑体" panose="02010609060101010101" pitchFamily="49" charset="-122"/>
              </a:rPr>
              <a:t>6</a:t>
            </a:r>
            <a:r>
              <a:rPr lang="en-US" altLang="zh-CN" sz="2800" b="1" dirty="0">
                <a:solidFill>
                  <a:schemeClr val="tx1"/>
                </a:solidFill>
              </a:rPr>
              <a:t>    </a:t>
            </a:r>
            <a:r>
              <a:rPr lang="zh-CN" altLang="en-US" sz="2800" b="1" dirty="0">
                <a:solidFill>
                  <a:schemeClr val="tx1"/>
                </a:solidFill>
              </a:rPr>
              <a:t>出生的婴儿可能是</a:t>
            </a:r>
            <a:r>
              <a:rPr lang="zh-CN" altLang="en-US" sz="2800" b="1" dirty="0">
                <a:solidFill>
                  <a:srgbClr val="1D41D5"/>
                </a:solidFill>
                <a:ea typeface="黑体" panose="02010609060101010101" pitchFamily="49" charset="-122"/>
              </a:rPr>
              <a:t>男</a:t>
            </a:r>
            <a:r>
              <a:rPr lang="en-US" altLang="zh-CN" sz="2800" b="1" dirty="0">
                <a:solidFill>
                  <a:schemeClr val="tx1"/>
                </a:solidFill>
              </a:rPr>
              <a:t>,</a:t>
            </a:r>
            <a:r>
              <a:rPr lang="zh-CN" altLang="en-US" sz="2800" b="1" dirty="0">
                <a:solidFill>
                  <a:schemeClr val="tx1"/>
                </a:solidFill>
              </a:rPr>
              <a:t>也可能是</a:t>
            </a:r>
            <a:r>
              <a:rPr lang="zh-CN" altLang="en-US" sz="2800" b="1" dirty="0">
                <a:solidFill>
                  <a:srgbClr val="1D41D5"/>
                </a:solidFill>
                <a:ea typeface="黑体" panose="02010609060101010101" pitchFamily="49" charset="-122"/>
              </a:rPr>
              <a:t>女</a:t>
            </a:r>
            <a:r>
              <a:rPr lang="en-US" altLang="zh-CN" sz="2800" b="1" dirty="0">
                <a:solidFill>
                  <a:schemeClr val="tx1"/>
                </a:solidFill>
              </a:rPr>
              <a:t>.</a:t>
            </a:r>
            <a:endParaRPr lang="en-US" altLang="zh-CN" sz="2800" b="1" dirty="0">
              <a:solidFill>
                <a:schemeClr val="tx1"/>
              </a:solidFill>
            </a:endParaRPr>
          </a:p>
        </p:txBody>
      </p:sp>
      <p:sp>
        <p:nvSpPr>
          <p:cNvPr id="107523" name="Text Box 3"/>
          <p:cNvSpPr txBox="1">
            <a:spLocks noChangeArrowheads="1"/>
          </p:cNvSpPr>
          <p:nvPr/>
        </p:nvSpPr>
        <p:spPr bwMode="auto">
          <a:xfrm>
            <a:off x="611188" y="1992313"/>
            <a:ext cx="8353300" cy="576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3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实例</a:t>
            </a:r>
            <a:r>
              <a:rPr lang="en-US" altLang="zh-CN" sz="2800" b="1" dirty="0">
                <a:solidFill>
                  <a:srgbClr val="FF0000"/>
                </a:solidFill>
                <a:ea typeface="黑体" panose="02010609060101010101" pitchFamily="49" charset="-122"/>
              </a:rPr>
              <a:t>7</a:t>
            </a:r>
            <a:r>
              <a:rPr lang="en-US" altLang="zh-CN" sz="2800" b="1" dirty="0">
                <a:solidFill>
                  <a:schemeClr val="tx1"/>
                </a:solidFill>
                <a:ea typeface="黑体" panose="02010609060101010101" pitchFamily="49" charset="-122"/>
              </a:rPr>
              <a:t>    </a:t>
            </a:r>
            <a:r>
              <a:rPr lang="zh-CN" altLang="en-US" sz="2800" b="1" dirty="0">
                <a:solidFill>
                  <a:schemeClr val="tx1"/>
                </a:solidFill>
              </a:rPr>
              <a:t>明天的天气可能是</a:t>
            </a:r>
            <a:r>
              <a:rPr lang="zh-CN" altLang="en-US" sz="2800" b="1" dirty="0">
                <a:solidFill>
                  <a:srgbClr val="1D41D5"/>
                </a:solidFill>
                <a:ea typeface="黑体" panose="02010609060101010101" pitchFamily="49" charset="-122"/>
              </a:rPr>
              <a:t>晴</a:t>
            </a:r>
            <a:r>
              <a:rPr lang="zh-CN" altLang="en-US" sz="2800" b="1" dirty="0">
                <a:solidFill>
                  <a:schemeClr val="bg1"/>
                </a:solidFill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</a:rPr>
              <a:t>, </a:t>
            </a:r>
            <a:r>
              <a:rPr lang="zh-CN" altLang="en-US" sz="2800" b="1" dirty="0">
                <a:solidFill>
                  <a:schemeClr val="tx1"/>
                </a:solidFill>
              </a:rPr>
              <a:t>也可能是</a:t>
            </a:r>
            <a:r>
              <a:rPr lang="zh-CN" altLang="en-US" sz="2800" b="1" dirty="0">
                <a:solidFill>
                  <a:srgbClr val="1D41D5"/>
                </a:solidFill>
                <a:ea typeface="黑体" panose="02010609060101010101" pitchFamily="49" charset="-122"/>
              </a:rPr>
              <a:t>多云</a:t>
            </a:r>
            <a:r>
              <a:rPr lang="zh-CN" altLang="en-US" sz="2800" b="1" dirty="0">
                <a:solidFill>
                  <a:schemeClr val="tx1"/>
                </a:solidFill>
              </a:rPr>
              <a:t>或</a:t>
            </a:r>
            <a:r>
              <a:rPr lang="zh-CN" altLang="en-US" sz="2800" b="1" dirty="0">
                <a:solidFill>
                  <a:srgbClr val="1D41D5"/>
                </a:solidFill>
                <a:ea typeface="黑体" panose="02010609060101010101" pitchFamily="49" charset="-122"/>
              </a:rPr>
              <a:t>雨</a:t>
            </a:r>
            <a:r>
              <a:rPr lang="en-US" altLang="zh-CN" sz="2800" b="1" dirty="0">
                <a:solidFill>
                  <a:schemeClr val="tx1"/>
                </a:solidFill>
              </a:rPr>
              <a:t>.</a:t>
            </a:r>
            <a:endParaRPr lang="en-US" altLang="zh-CN" sz="2800" b="1" dirty="0">
              <a:solidFill>
                <a:schemeClr val="tx1"/>
              </a:solidFill>
            </a:endParaRPr>
          </a:p>
        </p:txBody>
      </p:sp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627063" y="3523660"/>
            <a:ext cx="2971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1D41D5"/>
                </a:solidFill>
                <a:ea typeface="黑体" panose="02010609060101010101" pitchFamily="49" charset="-122"/>
              </a:rPr>
              <a:t>随机现象的特征</a:t>
            </a:r>
            <a:endParaRPr lang="zh-CN" altLang="en-US" sz="2800" b="1">
              <a:solidFill>
                <a:srgbClr val="1D41D5"/>
              </a:solidFill>
              <a:ea typeface="黑体" panose="02010609060101010101" pitchFamily="49" charset="-122"/>
            </a:endParaRPr>
          </a:p>
        </p:txBody>
      </p:sp>
      <p:sp>
        <p:nvSpPr>
          <p:cNvPr id="107537" name="Text Box 17"/>
          <p:cNvSpPr txBox="1">
            <a:spLocks noChangeArrowheads="1"/>
          </p:cNvSpPr>
          <p:nvPr/>
        </p:nvSpPr>
        <p:spPr bwMode="auto">
          <a:xfrm>
            <a:off x="4360863" y="3501435"/>
            <a:ext cx="3740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1D41D5"/>
                </a:solidFill>
                <a:ea typeface="黑体" panose="02010609060101010101" pitchFamily="49" charset="-122"/>
              </a:rPr>
              <a:t>条件不能完全决定结果</a:t>
            </a:r>
            <a:endParaRPr lang="zh-CN" altLang="en-US" sz="2800" b="1">
              <a:solidFill>
                <a:srgbClr val="1D41D5"/>
              </a:solidFill>
              <a:ea typeface="黑体" panose="02010609060101010101" pitchFamily="49" charset="-122"/>
            </a:endParaRPr>
          </a:p>
        </p:txBody>
      </p:sp>
      <p:sp>
        <p:nvSpPr>
          <p:cNvPr id="2" name="右箭头 1"/>
          <p:cNvSpPr>
            <a:spLocks noChangeArrowheads="1"/>
          </p:cNvSpPr>
          <p:nvPr/>
        </p:nvSpPr>
        <p:spPr bwMode="auto">
          <a:xfrm>
            <a:off x="3419475" y="3634785"/>
            <a:ext cx="865188" cy="315912"/>
          </a:xfrm>
          <a:prstGeom prst="rightArrow">
            <a:avLst>
              <a:gd name="adj1" fmla="val 50000"/>
              <a:gd name="adj2" fmla="val 50184"/>
            </a:avLst>
          </a:prstGeom>
          <a:solidFill>
            <a:schemeClr val="accent1"/>
          </a:solidFill>
          <a:ln w="12700" cap="sq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11200" y="4542790"/>
            <a:ext cx="8006715" cy="829945"/>
          </a:xfrm>
          <a:prstGeom prst="rect">
            <a:avLst/>
          </a:prstGeom>
          <a:noFill/>
          <a:ln cap="flat">
            <a:solidFill>
              <a:schemeClr val="tx2">
                <a:lumMod val="40000"/>
                <a:lumOff val="60000"/>
              </a:schemeClr>
            </a:solidFill>
          </a:ln>
          <a:effectLst/>
        </p:spPr>
        <p:txBody>
          <a:bodyPr wrap="square" rtlCol="0">
            <a:spAutoFit/>
          </a:bodyPr>
          <a:p>
            <a:r>
              <a:rPr lang="zh-CN" altLang="en-US" sz="2400" b="1"/>
              <a:t>保持条件不变，重复试验现象的结果不唯一（不止一个），试验之前不能确定结果。</a:t>
            </a:r>
            <a:endParaRPr lang="zh-CN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7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ldLvl="0" animBg="1" autoUpdateAnimBg="0"/>
      <p:bldP spid="107524" grpId="0" bldLvl="0" animBg="1" autoUpdateAnimBg="0"/>
      <p:bldP spid="107537" grpId="0" bldLvl="0" animBg="1" autoUpdateAnimBg="0"/>
      <p:bldP spid="2" grpId="0" bldLvl="0" animBg="1"/>
      <p:bldP spid="3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5474" name="Rectangle 2"/>
          <p:cNvSpPr>
            <a:spLocks noChangeArrowheads="1"/>
          </p:cNvSpPr>
          <p:nvPr/>
        </p:nvSpPr>
        <p:spPr bwMode="auto">
          <a:xfrm>
            <a:off x="483870" y="2035493"/>
            <a:ext cx="7696200" cy="1706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chemeClr val="tx1"/>
                </a:solidFill>
                <a:ea typeface="黑体" panose="02010609060101010101" pitchFamily="49" charset="-122"/>
              </a:rPr>
              <a:t>2. </a:t>
            </a: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</a:rPr>
              <a:t>随机现象在一次观察中出现什么结果具有</a:t>
            </a:r>
            <a:r>
              <a:rPr lang="zh-CN" altLang="en-US" sz="2800" b="1">
                <a:solidFill>
                  <a:srgbClr val="1D41D5"/>
                </a:solidFill>
                <a:latin typeface="宋体" panose="02010600030101010101" pitchFamily="2" charset="-122"/>
              </a:rPr>
              <a:t>偶然性</a:t>
            </a:r>
            <a:r>
              <a:rPr lang="en-US" altLang="zh-CN" sz="2800" b="1">
                <a:solidFill>
                  <a:schemeClr val="tx1"/>
                </a:solidFill>
              </a:rPr>
              <a:t>, </a:t>
            </a: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</a:rPr>
              <a:t>但在大量试验或观察中</a:t>
            </a:r>
            <a:r>
              <a:rPr lang="en-US" altLang="zh-CN" sz="2800" b="1">
                <a:solidFill>
                  <a:schemeClr val="tx1"/>
                </a:solidFill>
              </a:rPr>
              <a:t>, </a:t>
            </a: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</a:rPr>
              <a:t>这种结果的出现具有一定的</a:t>
            </a:r>
            <a:r>
              <a:rPr lang="zh-CN" altLang="en-US" sz="2800" b="1">
                <a:solidFill>
                  <a:srgbClr val="1D41D5"/>
                </a:solidFill>
                <a:latin typeface="宋体" panose="02010600030101010101" pitchFamily="2" charset="-122"/>
              </a:rPr>
              <a:t>规律性</a:t>
            </a:r>
            <a:r>
              <a:rPr lang="zh-CN" altLang="en-US" sz="2800" b="1">
                <a:solidFill>
                  <a:schemeClr val="tx1"/>
                </a:solidFill>
              </a:rPr>
              <a:t> 。</a:t>
            </a:r>
            <a:endParaRPr lang="en-US" altLang="zh-CN" sz="2800" b="1">
              <a:solidFill>
                <a:schemeClr val="tx1"/>
              </a:solidFill>
            </a:endParaRPr>
          </a:p>
        </p:txBody>
      </p:sp>
      <p:sp>
        <p:nvSpPr>
          <p:cNvPr id="105477" name="Rectangle 5"/>
          <p:cNvSpPr>
            <a:spLocks noChangeArrowheads="1"/>
          </p:cNvSpPr>
          <p:nvPr/>
        </p:nvSpPr>
        <p:spPr bwMode="auto">
          <a:xfrm>
            <a:off x="483870" y="6218555"/>
            <a:ext cx="5607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1D41D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随机现象是通过随机试验来研究的</a:t>
            </a:r>
            <a:r>
              <a:rPr lang="en-US" altLang="zh-CN" sz="2800" b="1">
                <a:solidFill>
                  <a:srgbClr val="1D41D5"/>
                </a:solidFill>
                <a:ea typeface="黑体" panose="02010609060101010101" pitchFamily="49" charset="-122"/>
              </a:rPr>
              <a:t>.</a:t>
            </a:r>
            <a:endParaRPr lang="en-US" altLang="zh-CN" sz="2800" b="1">
              <a:solidFill>
                <a:srgbClr val="1D41D5"/>
              </a:solidFill>
              <a:ea typeface="黑体" panose="02010609060101010101" pitchFamily="49" charset="-122"/>
            </a:endParaRPr>
          </a:p>
        </p:txBody>
      </p:sp>
      <p:sp>
        <p:nvSpPr>
          <p:cNvPr id="105481" name="Rectangle 9"/>
          <p:cNvSpPr>
            <a:spLocks noChangeArrowheads="1"/>
          </p:cNvSpPr>
          <p:nvPr/>
        </p:nvSpPr>
        <p:spPr bwMode="auto">
          <a:xfrm>
            <a:off x="483870" y="5680393"/>
            <a:ext cx="36099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如何来研究随机现象</a:t>
            </a:r>
            <a:r>
              <a:rPr lang="en-US" altLang="zh-CN" sz="2800" b="1">
                <a:solidFill>
                  <a:srgbClr val="FF0000"/>
                </a:solidFill>
                <a:ea typeface="黑体" panose="02010609060101010101" pitchFamily="49" charset="-122"/>
              </a:rPr>
              <a:t>?</a:t>
            </a:r>
            <a:endParaRPr lang="en-US" altLang="zh-CN" sz="2800" b="1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11269" name="Text Box 11"/>
          <p:cNvSpPr txBox="1">
            <a:spLocks noChangeArrowheads="1"/>
          </p:cNvSpPr>
          <p:nvPr/>
        </p:nvSpPr>
        <p:spPr bwMode="auto">
          <a:xfrm>
            <a:off x="914400" y="367983"/>
            <a:ext cx="895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  <a:ea typeface="黑体" panose="02010609060101010101" pitchFamily="49" charset="-122"/>
              </a:rPr>
              <a:t>说明</a:t>
            </a:r>
            <a:endParaRPr lang="zh-CN" altLang="en-US" sz="2800" b="1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105484" name="Rectangle 12"/>
          <p:cNvSpPr>
            <a:spLocks noChangeArrowheads="1"/>
          </p:cNvSpPr>
          <p:nvPr/>
        </p:nvSpPr>
        <p:spPr bwMode="auto">
          <a:xfrm>
            <a:off x="483870" y="896938"/>
            <a:ext cx="7710488" cy="116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800" b="1">
                <a:solidFill>
                  <a:schemeClr val="tx1"/>
                </a:solidFill>
                <a:ea typeface="黑体" panose="02010609060101010101" pitchFamily="49" charset="-122"/>
              </a:rPr>
              <a:t>1. </a:t>
            </a: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</a:rPr>
              <a:t>随机现象揭示了条件和结果之间具有非确定性联系</a:t>
            </a:r>
            <a:r>
              <a:rPr lang="zh-CN" altLang="en-US" sz="2800" b="1">
                <a:solidFill>
                  <a:schemeClr val="tx1"/>
                </a:solidFill>
              </a:rPr>
              <a:t> </a:t>
            </a:r>
            <a:r>
              <a:rPr lang="en-US" altLang="zh-CN" sz="2800" b="1">
                <a:solidFill>
                  <a:schemeClr val="tx1"/>
                </a:solidFill>
              </a:rPr>
              <a:t>, </a:t>
            </a: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</a:rPr>
              <a:t>其数量关系无法用函数加以描述</a:t>
            </a:r>
            <a:r>
              <a:rPr lang="en-US" altLang="zh-CN" sz="2800" b="1">
                <a:solidFill>
                  <a:schemeClr val="tx1"/>
                </a:solidFill>
              </a:rPr>
              <a:t>.</a:t>
            </a:r>
            <a:endParaRPr lang="en-US" altLang="zh-CN" sz="2800" b="1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4825" y="4721225"/>
            <a:ext cx="774827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宋体" panose="02010600030101010101" pitchFamily="2" charset="-122"/>
                <a:sym typeface="+mn-ea"/>
              </a:rPr>
              <a:t>概率论与数理统计就是研究随机现象统计规律性的一门数学学科</a:t>
            </a:r>
            <a:r>
              <a:rPr lang="en-US" altLang="zh-CN" sz="2800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sym typeface="+mn-ea"/>
              </a:rPr>
              <a:t>.</a:t>
            </a:r>
            <a:endParaRPr lang="en-US" altLang="zh-CN" sz="2800" b="1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7210" y="3746500"/>
            <a:ext cx="808672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1D41D5"/>
                </a:solidFill>
              </a:rPr>
              <a:t>统计规律性</a:t>
            </a:r>
            <a:r>
              <a:rPr lang="zh-CN" altLang="en-US" sz="2800" b="1"/>
              <a:t>：大量同类随机现象所呈现出的集体规律性。</a:t>
            </a:r>
            <a:endParaRPr lang="zh-CN" altLang="en-US" sz="2800" b="1"/>
          </a:p>
        </p:txBody>
      </p:sp>
      <p:sp>
        <p:nvSpPr>
          <p:cNvPr id="4" name="文本框 3"/>
          <p:cNvSpPr txBox="1"/>
          <p:nvPr/>
        </p:nvSpPr>
        <p:spPr>
          <a:xfrm>
            <a:off x="6249035" y="5930900"/>
            <a:ext cx="3048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rgbClr val="FF0000"/>
                </a:solidFill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悟道诗</a:t>
            </a:r>
            <a:r>
              <a:rPr lang="en-US" altLang="zh-CN" sz="1600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 </a:t>
            </a:r>
            <a:r>
              <a:rPr lang="zh-CN" altLang="en-US" sz="160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严加安</a:t>
            </a:r>
            <a:endParaRPr lang="zh-CN" altLang="en-US" sz="1600">
              <a:solidFill>
                <a:schemeClr val="tx1"/>
              </a:solidFill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</a:endParaRPr>
          </a:p>
          <a:p>
            <a:r>
              <a:rPr lang="zh-CN" altLang="en-US" sz="1600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随机非随意</a:t>
            </a:r>
            <a:r>
              <a:rPr lang="en-US" altLang="zh-CN" sz="1600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 </a:t>
            </a:r>
            <a:r>
              <a:rPr lang="zh-CN" altLang="en-US" sz="1600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概率破玄机</a:t>
            </a:r>
            <a:endParaRPr lang="zh-CN" altLang="en-US" sz="1600">
              <a:solidFill>
                <a:schemeClr val="tx1"/>
              </a:solidFill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</a:endParaRPr>
          </a:p>
          <a:p>
            <a:r>
              <a:rPr lang="zh-CN" altLang="en-US" sz="1600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无序隐有序</a:t>
            </a:r>
            <a:r>
              <a:rPr lang="en-US" altLang="zh-CN" sz="1600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 </a:t>
            </a:r>
            <a:r>
              <a:rPr lang="zh-CN" altLang="en-US" sz="1600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统计解迷离</a:t>
            </a:r>
            <a:endParaRPr lang="zh-CN" altLang="en-US" sz="1600">
              <a:solidFill>
                <a:schemeClr val="tx1"/>
              </a:solidFill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5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5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75"/>
                                        <p:tgtEl>
                                          <p:spTgt spid="10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4" grpId="0" bldLvl="0" animBg="1" autoUpdateAnimBg="0"/>
      <p:bldP spid="105477" grpId="0" bldLvl="0" animBg="1" autoUpdateAnimBg="0"/>
      <p:bldP spid="105481" grpId="0" bldLvl="0" animBg="1" autoUpdateAnimBg="0"/>
      <p:bldP spid="105484" grpId="0" bldLvl="0" animBg="1" autoUpdateAnimBg="0"/>
      <p:bldP spid="3" grpId="0"/>
      <p:bldP spid="2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468313" y="3047048"/>
            <a:ext cx="84597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B050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8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）可重复性：</a:t>
            </a:r>
            <a:r>
              <a:rPr lang="zh-CN" altLang="en-US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可以在相同的条件下重复地进行多次</a:t>
            </a:r>
            <a:r>
              <a:rPr lang="en-US" altLang="zh-CN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  <a:endParaRPr lang="en-US" altLang="zh-CN" sz="2800" b="1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550863" y="3634423"/>
            <a:ext cx="8269287" cy="1706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8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）可观测性：</a:t>
            </a:r>
            <a:r>
              <a:rPr lang="zh-CN" altLang="en-US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每次试验的所有可能结果都是明确的、可以观测的，并且试验的可能结果有两个或两个以上（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不止一个</a:t>
            </a:r>
            <a:r>
              <a:rPr lang="zh-CN" altLang="en-US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）；</a:t>
            </a:r>
            <a:endParaRPr lang="zh-CN" altLang="en-US" sz="2800" b="1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550863" y="5355273"/>
            <a:ext cx="8124825" cy="1169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8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）随机性：</a:t>
            </a:r>
            <a:r>
              <a:rPr lang="zh-CN" altLang="en-US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每次试验出现的结果是不确定的，在试验之前无法预先确定究竟会出现哪一个结果。</a:t>
            </a:r>
            <a:endParaRPr lang="zh-CN" altLang="en-US" sz="2800" b="1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4758" name="Text Box 6"/>
          <p:cNvSpPr txBox="1">
            <a:spLocks noChangeArrowheads="1"/>
          </p:cNvSpPr>
          <p:nvPr/>
        </p:nvSpPr>
        <p:spPr bwMode="auto">
          <a:xfrm>
            <a:off x="841375" y="1894523"/>
            <a:ext cx="7696200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定义：</a:t>
            </a:r>
            <a:r>
              <a:rPr lang="zh-CN" altLang="en-US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在概率论中</a:t>
            </a:r>
            <a:r>
              <a:rPr lang="en-US" altLang="zh-CN" sz="2800" b="1">
                <a:solidFill>
                  <a:schemeClr val="tx1"/>
                </a:solidFill>
                <a:ea typeface="黑体" panose="02010609060101010101" pitchFamily="49" charset="-122"/>
              </a:rPr>
              <a:t>,</a:t>
            </a:r>
            <a:r>
              <a:rPr lang="zh-CN" altLang="en-US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把具有以下三个特征的试验称为</a:t>
            </a:r>
            <a:r>
              <a:rPr lang="zh-CN" altLang="en-US" sz="2800" b="1">
                <a:solidFill>
                  <a:srgbClr val="1D41D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随机试验</a:t>
            </a:r>
            <a:r>
              <a:rPr lang="en-US" altLang="zh-CN" sz="2800" b="1">
                <a:solidFill>
                  <a:schemeClr val="tx1"/>
                </a:solidFill>
                <a:ea typeface="黑体" panose="02010609060101010101" pitchFamily="49" charset="-122"/>
              </a:rPr>
              <a:t>.</a:t>
            </a:r>
            <a:endParaRPr lang="en-US" altLang="zh-CN" sz="2800" b="1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12294" name="Text Box 10"/>
          <p:cNvSpPr txBox="1">
            <a:spLocks noChangeArrowheads="1"/>
          </p:cNvSpPr>
          <p:nvPr/>
        </p:nvSpPr>
        <p:spPr bwMode="auto">
          <a:xfrm>
            <a:off x="611188" y="691515"/>
            <a:ext cx="3671887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0B050"/>
                </a:solidFill>
                <a:ea typeface="黑体" panose="02010609060101010101" pitchFamily="49" charset="-122"/>
              </a:rPr>
              <a:t>（二）随机试验</a:t>
            </a:r>
            <a:endParaRPr lang="zh-CN" altLang="en-US" sz="3200" b="1">
              <a:solidFill>
                <a:srgbClr val="00B050"/>
              </a:solidFill>
              <a:ea typeface="黑体" panose="02010609060101010101" pitchFamily="49" charset="-122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841375" y="1330960"/>
            <a:ext cx="3154363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1D41D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b="1">
                <a:solidFill>
                  <a:srgbClr val="1D41D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、随机试验</a:t>
            </a:r>
            <a:endParaRPr lang="zh-CN" altLang="en-US" sz="3200" b="1">
              <a:solidFill>
                <a:srgbClr val="1D41D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ldLvl="0" animBg="1" autoUpdateAnimBg="0"/>
      <p:bldP spid="74756" grpId="0" bldLvl="0" animBg="1" autoUpdateAnimBg="0"/>
      <p:bldP spid="74757" grpId="0" bldLvl="0" animBg="1" autoUpdateAnimBg="0"/>
      <p:bldP spid="74758" grpId="0" bldLvl="0" animBg="1" autoUpdateAnimBg="0"/>
      <p:bldP spid="3" grpId="0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PP_MARK_KEY" val="df744cb2-7e00-4ba9-b0c1-79b2e4f6af2d"/>
  <p:tag name="COMMONDATA" val="eyJoZGlkIjoiMjA4YzcyMzE4N2QzYmI4OTEyNDM4MzkyYjdkMjc2ZjcifQ==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4755</Words>
  <Application>WPS 演示</Application>
  <PresentationFormat>全屏显示(4:3)</PresentationFormat>
  <Paragraphs>597</Paragraphs>
  <Slides>36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125</vt:i4>
      </vt:variant>
      <vt:variant>
        <vt:lpstr>幻灯片标题</vt:lpstr>
      </vt:variant>
      <vt:variant>
        <vt:i4>36</vt:i4>
      </vt:variant>
    </vt:vector>
  </HeadingPairs>
  <TitlesOfParts>
    <vt:vector size="178" baseType="lpstr">
      <vt:lpstr>Arial</vt:lpstr>
      <vt:lpstr>宋体</vt:lpstr>
      <vt:lpstr>Wingdings</vt:lpstr>
      <vt:lpstr>Calibri</vt:lpstr>
      <vt:lpstr>Times New Roman</vt:lpstr>
      <vt:lpstr>黑体</vt:lpstr>
      <vt:lpstr>华文行楷</vt:lpstr>
      <vt:lpstr>微软雅黑</vt:lpstr>
      <vt:lpstr>Arial Unicode MS</vt:lpstr>
      <vt:lpstr>Tahoma</vt:lpstr>
      <vt:lpstr>Symbol Tiger</vt:lpstr>
      <vt:lpstr>华文楷体</vt:lpstr>
      <vt:lpstr>Euclid Symbol</vt:lpstr>
      <vt:lpstr>楷体_GB2312</vt:lpstr>
      <vt:lpstr>新宋体</vt:lpstr>
      <vt:lpstr>隶书</vt:lpstr>
      <vt:lpstr>Office 主题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Equation.KSEE3</vt:lpstr>
      <vt:lpstr>Equation.3</vt:lpstr>
      <vt:lpstr>Equation.3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Equation.DSMT4</vt:lpstr>
      <vt:lpstr>Equation.3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概率论与数理统计</dc:title>
  <dc:creator>Dou</dc:creator>
  <cp:lastModifiedBy>donna</cp:lastModifiedBy>
  <cp:revision>44</cp:revision>
  <dcterms:created xsi:type="dcterms:W3CDTF">2012-09-17T11:32:00Z</dcterms:created>
  <dcterms:modified xsi:type="dcterms:W3CDTF">2023-02-19T15:43:22Z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FCF30616A52B4DFCADD0B667E394199F</vt:lpwstr>
  </property>
  <property fmtid="{D5CDD505-2E9C-101B-9397-08002B2CF9AE}" pid="3" name="KSOProductBuildVer">
    <vt:lpwstr>2052-11.1.0.12980</vt:lpwstr>
  </property>
</Properties>
</file>