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11" r:id="rId3"/>
    <p:sldId id="484" r:id="rId4"/>
    <p:sldId id="493" r:id="rId5"/>
    <p:sldId id="500" r:id="rId6"/>
    <p:sldId id="501" r:id="rId7"/>
    <p:sldId id="515" r:id="rId8"/>
    <p:sldId id="490" r:id="rId9"/>
    <p:sldId id="489" r:id="rId10"/>
    <p:sldId id="503" r:id="rId11"/>
    <p:sldId id="504" r:id="rId12"/>
    <p:sldId id="487" r:id="rId13"/>
    <p:sldId id="486" r:id="rId14"/>
    <p:sldId id="494" r:id="rId15"/>
    <p:sldId id="509" r:id="rId16"/>
    <p:sldId id="505" r:id="rId17"/>
    <p:sldId id="508" r:id="rId18"/>
    <p:sldId id="510" r:id="rId19"/>
    <p:sldId id="511" r:id="rId20"/>
    <p:sldId id="512" r:id="rId21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1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271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8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wmf"/><Relationship Id="rId5" Type="http://schemas.openxmlformats.org/officeDocument/2006/relationships/image" Target="../media/image7.e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.wmf"/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e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image" Target="../media/image64.wmf"/><Relationship Id="rId7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4" Type="http://schemas.openxmlformats.org/officeDocument/2006/relationships/image" Target="../media/image70.wmf"/><Relationship Id="rId13" Type="http://schemas.openxmlformats.org/officeDocument/2006/relationships/image" Target="../media/image69.wmf"/><Relationship Id="rId12" Type="http://schemas.openxmlformats.org/officeDocument/2006/relationships/image" Target="../media/image68.wmf"/><Relationship Id="rId11" Type="http://schemas.openxmlformats.org/officeDocument/2006/relationships/image" Target="../media/image67.wmf"/><Relationship Id="rId10" Type="http://schemas.openxmlformats.org/officeDocument/2006/relationships/image" Target="../media/image66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84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image" Target="../media/image97.wmf"/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1" Type="http://schemas.openxmlformats.org/officeDocument/2006/relationships/image" Target="../media/image100.wmf"/><Relationship Id="rId10" Type="http://schemas.openxmlformats.org/officeDocument/2006/relationships/image" Target="../media/image99.wmf"/><Relationship Id="rId1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0" Type="http://schemas.openxmlformats.org/officeDocument/2006/relationships/image" Target="../media/image30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40.wmf"/><Relationship Id="rId5" Type="http://schemas.openxmlformats.org/officeDocument/2006/relationships/image" Target="../media/image39.e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1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5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9.emf"/><Relationship Id="rId1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4.e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0.bin"/><Relationship Id="rId21" Type="http://schemas.openxmlformats.org/officeDocument/2006/relationships/vmlDrawing" Target="../drawings/vmlDrawing10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41.wmf"/><Relationship Id="rId19" Type="http://schemas.openxmlformats.org/officeDocument/2006/relationships/tags" Target="../tags/tag5.xml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47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46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0.w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8.wmf"/><Relationship Id="rId30" Type="http://schemas.openxmlformats.org/officeDocument/2006/relationships/vmlDrawing" Target="../drawings/vmlDrawing12.vml"/><Relationship Id="rId3" Type="http://schemas.openxmlformats.org/officeDocument/2006/relationships/oleObject" Target="../embeddings/oleObject56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70.wmf"/><Relationship Id="rId27" Type="http://schemas.openxmlformats.org/officeDocument/2006/relationships/oleObject" Target="../embeddings/oleObject68.bin"/><Relationship Id="rId26" Type="http://schemas.openxmlformats.org/officeDocument/2006/relationships/image" Target="../media/image69.wmf"/><Relationship Id="rId25" Type="http://schemas.openxmlformats.org/officeDocument/2006/relationships/oleObject" Target="../embeddings/oleObject67.bin"/><Relationship Id="rId24" Type="http://schemas.openxmlformats.org/officeDocument/2006/relationships/image" Target="../media/image68.wmf"/><Relationship Id="rId23" Type="http://schemas.openxmlformats.org/officeDocument/2006/relationships/oleObject" Target="../embeddings/oleObject66.bin"/><Relationship Id="rId22" Type="http://schemas.openxmlformats.org/officeDocument/2006/relationships/image" Target="../media/image67.wmf"/><Relationship Id="rId21" Type="http://schemas.openxmlformats.org/officeDocument/2006/relationships/oleObject" Target="../embeddings/oleObject65.bin"/><Relationship Id="rId20" Type="http://schemas.openxmlformats.org/officeDocument/2006/relationships/image" Target="../media/image66.wmf"/><Relationship Id="rId2" Type="http://schemas.openxmlformats.org/officeDocument/2006/relationships/image" Target="../media/image57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5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4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3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1.w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75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69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8.wmf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15" Type="http://schemas.openxmlformats.org/officeDocument/2006/relationships/oleObject" Target="../embeddings/oleObject82.bin"/><Relationship Id="rId14" Type="http://schemas.openxmlformats.org/officeDocument/2006/relationships/tags" Target="../tags/tag7.xml"/><Relationship Id="rId13" Type="http://schemas.openxmlformats.org/officeDocument/2006/relationships/image" Target="../media/image83.wmf"/><Relationship Id="rId12" Type="http://schemas.openxmlformats.org/officeDocument/2006/relationships/oleObject" Target="../embeddings/oleObject81.bin"/><Relationship Id="rId11" Type="http://schemas.openxmlformats.org/officeDocument/2006/relationships/tags" Target="../tags/tag6.xml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7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85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3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89.bin"/><Relationship Id="rId24" Type="http://schemas.openxmlformats.org/officeDocument/2006/relationships/vmlDrawing" Target="../drawings/vmlDrawing16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00.wmf"/><Relationship Id="rId21" Type="http://schemas.openxmlformats.org/officeDocument/2006/relationships/oleObject" Target="../embeddings/oleObject98.bin"/><Relationship Id="rId20" Type="http://schemas.openxmlformats.org/officeDocument/2006/relationships/image" Target="../media/image99.wmf"/><Relationship Id="rId2" Type="http://schemas.openxmlformats.org/officeDocument/2006/relationships/image" Target="../media/image90.wmf"/><Relationship Id="rId19" Type="http://schemas.openxmlformats.org/officeDocument/2006/relationships/oleObject" Target="../embeddings/oleObject97.bin"/><Relationship Id="rId18" Type="http://schemas.openxmlformats.org/officeDocument/2006/relationships/image" Target="../media/image98.wmf"/><Relationship Id="rId17" Type="http://schemas.openxmlformats.org/officeDocument/2006/relationships/oleObject" Target="../embeddings/oleObject96.bin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96.w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8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01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99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2" Type="http://schemas.openxmlformats.org/officeDocument/2006/relationships/image" Target="../media/image7.e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6.wmf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0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4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0.wmf"/><Relationship Id="rId2" Type="http://schemas.openxmlformats.org/officeDocument/2006/relationships/image" Target="../media/image21.wmf"/><Relationship Id="rId19" Type="http://schemas.openxmlformats.org/officeDocument/2006/relationships/oleObject" Target="../embeddings/oleObject28.bin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54250" y="2420938"/>
            <a:ext cx="58991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、事件的相互独立性</a:t>
            </a:r>
            <a:endParaRPr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54250" y="3152775"/>
            <a:ext cx="56705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二、几个重要定理</a:t>
            </a:r>
            <a:endParaRPr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6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54250" y="3846513"/>
            <a:ext cx="33972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三、例题讲解</a:t>
            </a:r>
            <a:endParaRPr lang="zh-CN" altLang="en-US" sz="32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7" name="Rectangle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197610"/>
            <a:ext cx="82296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第四节</a:t>
            </a:r>
            <a:r>
              <a:rPr lang="zh-CN" altLang="en-US" sz="4400" b="1">
                <a:solidFill>
                  <a:srgbClr val="00B050"/>
                </a:solidFill>
                <a:latin typeface="黑体" panose="02010609060101010101" pitchFamily="49" charset="-122"/>
                <a:ea typeface="华文新魏" panose="02010800040101010101" pitchFamily="2" charset="-122"/>
              </a:rPr>
              <a:t>   </a:t>
            </a:r>
            <a:r>
              <a:rPr lang="zh-CN" altLang="en-US" sz="3200" b="1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事件的独立性</a:t>
            </a:r>
            <a:endParaRPr lang="zh-CN" altLang="en-US" sz="4400" b="1">
              <a:solidFill>
                <a:srgbClr val="00B050"/>
              </a:solidFill>
              <a:latin typeface="黑体" panose="02010609060101010101" pitchFamily="49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565150" y="291783"/>
            <a:ext cx="7850188" cy="977900"/>
          </a:xfrm>
          <a:prstGeom prst="rect">
            <a:avLst/>
          </a:prstGeom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, 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…, 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是同一试验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个事件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如果对于任意正整数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及这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个事件中的任意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(2≤k≤n)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个事件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3" name="Object 8"/>
          <p:cNvGraphicFramePr/>
          <p:nvPr/>
        </p:nvGraphicFramePr>
        <p:xfrm>
          <a:off x="684213" y="1210945"/>
          <a:ext cx="18002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" imgW="1015365" imgH="254000" progId="Equation.DSMT4">
                  <p:embed/>
                </p:oleObj>
              </mc:Choice>
              <mc:Fallback>
                <p:oleObj name="" r:id="rId1" imgW="1015365" imgH="2540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210945"/>
                        <a:ext cx="180022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09838" y="1223645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都有等式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5" name="Object 9"/>
          <p:cNvGraphicFramePr/>
          <p:nvPr/>
        </p:nvGraphicFramePr>
        <p:xfrm>
          <a:off x="1893888" y="1709420"/>
          <a:ext cx="45497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3" imgW="2538095" imgH="254000" progId="Equation.DSMT4">
                  <p:embed/>
                </p:oleObj>
              </mc:Choice>
              <mc:Fallback>
                <p:oleObj name="" r:id="rId3" imgW="2538095" imgH="2540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3888" y="1709420"/>
                        <a:ext cx="4549775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81025" y="2203133"/>
            <a:ext cx="6777038" cy="46196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成立</a:t>
            </a:r>
            <a:r>
              <a:rPr kumimoji="0" lang="en-US" altLang="zh-CN" sz="2400" b="1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kumimoji="0" lang="zh-CN" altLang="en-US" sz="2400" b="1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则称这</a:t>
            </a:r>
            <a:r>
              <a:rPr kumimoji="0" lang="en-US" altLang="zh-CN" sz="2400" b="1" i="1" kern="1200" cap="none" spc="0" normalizeH="0" baseline="0" noProof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个事件</a:t>
            </a:r>
            <a:r>
              <a:rPr kumimoji="0" lang="en-US" altLang="zh-CN" sz="2400" b="1" i="1" kern="0" cap="none" spc="0" normalizeH="0" baseline="0" noProof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kern="0" cap="none" spc="0" normalizeH="0" baseline="-25000" noProof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,  </a:t>
            </a:r>
            <a:r>
              <a:rPr kumimoji="0" lang="en-US" altLang="zh-CN" sz="2400" b="1" i="1" kern="0" cap="none" spc="0" normalizeH="0" baseline="0" noProof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kern="0" cap="none" spc="0" normalizeH="0" baseline="-25000" noProof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…,  </a:t>
            </a:r>
            <a:r>
              <a:rPr kumimoji="0" lang="en-US" altLang="zh-CN" sz="2400" b="1" i="1" kern="0" cap="none" spc="0" normalizeH="0" baseline="0" noProof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kern="0" cap="none" spc="0" normalizeH="0" baseline="-25000" noProof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是相互独立的</a:t>
            </a:r>
            <a:r>
              <a:rPr kumimoji="0" lang="en-US" altLang="zh-CN" sz="2400" b="1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.</a:t>
            </a:r>
            <a:endParaRPr kumimoji="0" lang="zh-CN" altLang="en-US" sz="2400" b="1" kern="1200" cap="none" spc="0" normalizeH="0" baseline="0" noProof="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14697" name="Object 9"/>
          <p:cNvGraphicFramePr/>
          <p:nvPr/>
        </p:nvGraphicFramePr>
        <p:xfrm>
          <a:off x="1042988" y="2766695"/>
          <a:ext cx="55451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5" imgW="2641600" imgH="228600" progId="Equation.DSMT4">
                  <p:embed/>
                </p:oleObj>
              </mc:Choice>
              <mc:Fallback>
                <p:oleObj name="" r:id="rId5" imgW="2641600" imgH="2286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988" y="2766695"/>
                        <a:ext cx="5545137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0"/>
          <p:cNvGraphicFramePr/>
          <p:nvPr/>
        </p:nvGraphicFramePr>
        <p:xfrm>
          <a:off x="544513" y="3303270"/>
          <a:ext cx="8132762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7" imgW="4292600" imgH="1473200" progId="Equation.DSMT4">
                  <p:embed/>
                </p:oleObj>
              </mc:Choice>
              <mc:Fallback>
                <p:oleObj name="" r:id="rId7" imgW="4292600" imgH="14732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4513" y="3303270"/>
                        <a:ext cx="8132762" cy="2790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-73025" y="361633"/>
            <a:ext cx="7937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推广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Text Box 11"/>
          <p:cNvSpPr txBox="1"/>
          <p:nvPr/>
        </p:nvSpPr>
        <p:spPr>
          <a:xfrm>
            <a:off x="5867400" y="3346133"/>
            <a:ext cx="1800225" cy="376237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任意两个事件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ext Box 12"/>
          <p:cNvSpPr txBox="1"/>
          <p:nvPr/>
        </p:nvSpPr>
        <p:spPr>
          <a:xfrm>
            <a:off x="6902450" y="3893820"/>
            <a:ext cx="1800225" cy="376238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任意三个事件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 Box 13"/>
          <p:cNvSpPr txBox="1"/>
          <p:nvPr/>
        </p:nvSpPr>
        <p:spPr>
          <a:xfrm>
            <a:off x="6372225" y="5160645"/>
            <a:ext cx="1800225" cy="376238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任意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个事件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 Box 14"/>
          <p:cNvSpPr txBox="1"/>
          <p:nvPr/>
        </p:nvSpPr>
        <p:spPr>
          <a:xfrm>
            <a:off x="5326063" y="5765483"/>
            <a:ext cx="1800225" cy="376237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所有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个事件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990600" y="6229668"/>
            <a:ext cx="3124200" cy="5191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个事件相互独立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>
            <a:off x="4100513" y="6382068"/>
            <a:ext cx="7620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4862513" y="6229668"/>
            <a:ext cx="382428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个事件两两相互独立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636" name="Group 60"/>
          <p:cNvGrpSpPr/>
          <p:nvPr/>
        </p:nvGrpSpPr>
        <p:grpSpPr bwMode="auto">
          <a:xfrm>
            <a:off x="4100513" y="6458268"/>
            <a:ext cx="762000" cy="304800"/>
            <a:chOff x="2448" y="3120"/>
            <a:chExt cx="480" cy="192"/>
          </a:xfrm>
        </p:grpSpPr>
        <p:sp>
          <p:nvSpPr>
            <p:cNvPr id="16394" name="Line 57"/>
            <p:cNvSpPr>
              <a:spLocks noChangeShapeType="1"/>
            </p:cNvSpPr>
            <p:nvPr/>
          </p:nvSpPr>
          <p:spPr bwMode="auto">
            <a:xfrm flipH="1">
              <a:off x="2448" y="321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5" name="Line 59"/>
            <p:cNvSpPr>
              <a:spLocks noChangeShapeType="1"/>
            </p:cNvSpPr>
            <p:nvPr/>
          </p:nvSpPr>
          <p:spPr bwMode="auto">
            <a:xfrm>
              <a:off x="2592" y="3120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9" grpId="0"/>
      <p:bldP spid="21" grpId="0" bldLvl="0" animBg="1"/>
      <p:bldP spid="22" grpId="0" bldLvl="0" animBg="1"/>
      <p:bldP spid="23" grpId="0" bldLvl="0" animBg="1"/>
      <p:bldP spid="24" grpId="0" bldLvl="0" animBg="1"/>
      <p:bldP spid="24616" grpId="0" bldLvl="0" animBg="1" autoUpdateAnimBg="0"/>
      <p:bldP spid="24620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842645" y="3206750"/>
            <a:ext cx="1196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4921885" y="3048000"/>
          <a:ext cx="254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1" imgW="2540000" imgH="914400" progId="Equation.3">
                  <p:embed/>
                </p:oleObj>
              </mc:Choice>
              <mc:Fallback>
                <p:oleObj name="Equation" r:id="rId1" imgW="25400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885" y="3048000"/>
                        <a:ext cx="2540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3422650" y="4114800"/>
          <a:ext cx="306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3" imgW="3060700" imgH="914400" progId="Equation.3">
                  <p:embed/>
                </p:oleObj>
              </mc:Choice>
              <mc:Fallback>
                <p:oleObj name="Equation" r:id="rId3" imgW="306070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4114800"/>
                        <a:ext cx="3060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600835" y="5146675"/>
          <a:ext cx="352234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5" imgW="1638300" imgH="254000" progId="Equation.3">
                  <p:embed/>
                </p:oleObj>
              </mc:Choice>
              <mc:Fallback>
                <p:oleObj name="Equation" r:id="rId5" imgW="16383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835" y="5146675"/>
                        <a:ext cx="352234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857250" y="1905000"/>
          <a:ext cx="7683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7" imgW="7683500" imgH="1003300" progId="Equation.3">
                  <p:embed/>
                </p:oleObj>
              </mc:Choice>
              <mc:Fallback>
                <p:oleObj name="Equation" r:id="rId7" imgW="7683500" imgH="1003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905000"/>
                        <a:ext cx="7683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14"/>
          <p:cNvSpPr txBox="1">
            <a:spLocks noChangeArrowheads="1"/>
          </p:cNvSpPr>
          <p:nvPr/>
        </p:nvSpPr>
        <p:spPr bwMode="auto">
          <a:xfrm>
            <a:off x="827088" y="669925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576580" indent="-2730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85598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1462405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191960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37680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283400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29120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kumimoji="0" lang="zh-CN" altLang="en-US" sz="4400">
                <a:solidFill>
                  <a:schemeClr val="tx1"/>
                </a:solidFill>
                <a:ea typeface="华文新魏" panose="02010800040101010101" pitchFamily="2" charset="-122"/>
              </a:rPr>
              <a:t>二、几个重要定理</a:t>
            </a:r>
            <a:endParaRPr kumimoji="0" lang="zh-CN" altLang="en-US" sz="4400">
              <a:solidFill>
                <a:schemeClr val="tx1"/>
              </a:solidFill>
              <a:ea typeface="华文新魏" panose="02010800040101010101" pitchFamily="2" charset="-122"/>
            </a:endParaRP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958850" y="1879600"/>
          <a:ext cx="115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9" imgW="1160145" imgH="412750" progId="Equation.3">
                  <p:embed/>
                </p:oleObj>
              </mc:Choice>
              <mc:Fallback>
                <p:oleObj name="Equation" r:id="rId9" imgW="1160145" imgH="41275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879600"/>
                        <a:ext cx="115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38960" y="322008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相互独立则</a:t>
            </a:r>
            <a:endParaRPr lang="zh-CN" altLang="en-US" sz="28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1603058" y="5920423"/>
          <a:ext cx="6498590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1" imgW="3022600" imgH="215900" progId="Equation.3">
                  <p:embed/>
                </p:oleObj>
              </mc:Choice>
              <mc:Fallback>
                <p:oleObj name="Equation" r:id="rId11" imgW="30226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058" y="5920423"/>
                        <a:ext cx="6498590" cy="464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857250" y="151574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932" name="Object 20"/>
          <p:cNvGraphicFramePr>
            <a:graphicFrameLocks noChangeAspect="1"/>
          </p:cNvGraphicFramePr>
          <p:nvPr/>
        </p:nvGraphicFramePr>
        <p:xfrm>
          <a:off x="2133600" y="1572895"/>
          <a:ext cx="2868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1" imgW="2717800" imgH="457200" progId="Equation.3">
                  <p:embed/>
                </p:oleObj>
              </mc:Choice>
              <mc:Fallback>
                <p:oleObj name="Equation" r:id="rId1" imgW="27178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72895"/>
                        <a:ext cx="2868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5" name="Object 23"/>
          <p:cNvGraphicFramePr>
            <a:graphicFrameLocks noChangeAspect="1"/>
          </p:cNvGraphicFramePr>
          <p:nvPr/>
        </p:nvGraphicFramePr>
        <p:xfrm>
          <a:off x="2122805" y="2181860"/>
          <a:ext cx="5185410" cy="51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公式" r:id="rId3" imgW="2438400" imgH="241300" progId="Equation.3">
                  <p:embed/>
                </p:oleObj>
              </mc:Choice>
              <mc:Fallback>
                <p:oleObj name="公式" r:id="rId3" imgW="2438400" imgH="2413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805" y="2181860"/>
                        <a:ext cx="5185410" cy="519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27"/>
          <p:cNvGraphicFramePr>
            <a:graphicFrameLocks noChangeAspect="1"/>
          </p:cNvGraphicFramePr>
          <p:nvPr/>
        </p:nvGraphicFramePr>
        <p:xfrm>
          <a:off x="384810" y="421005"/>
          <a:ext cx="6997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5" imgW="6997700" imgH="990600" progId="Equation.3">
                  <p:embed/>
                </p:oleObj>
              </mc:Choice>
              <mc:Fallback>
                <p:oleObj name="Equation" r:id="rId5" imgW="6997700" imgH="990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" y="421005"/>
                        <a:ext cx="6997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28"/>
          <p:cNvGraphicFramePr>
            <a:graphicFrameLocks noChangeAspect="1"/>
          </p:cNvGraphicFramePr>
          <p:nvPr/>
        </p:nvGraphicFramePr>
        <p:xfrm>
          <a:off x="384810" y="395605"/>
          <a:ext cx="115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7" imgW="1160145" imgH="412750" progId="Equation.3">
                  <p:embed/>
                </p:oleObj>
              </mc:Choice>
              <mc:Fallback>
                <p:oleObj name="Equation" r:id="rId7" imgW="1160145" imgH="41275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" y="395605"/>
                        <a:ext cx="115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/>
          <p:cNvSpPr txBox="1"/>
          <p:nvPr/>
        </p:nvSpPr>
        <p:spPr>
          <a:xfrm>
            <a:off x="7451725" y="403860"/>
            <a:ext cx="1416050" cy="4619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知一推三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1066800" y="4364355"/>
          <a:ext cx="5967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9" imgW="4876800" imgH="457200" progId="Equation.3">
                  <p:embed/>
                </p:oleObj>
              </mc:Choice>
              <mc:Fallback>
                <p:oleObj name="Equation" r:id="rId9" imgW="48768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64355"/>
                        <a:ext cx="5967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3399155" y="5064125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11" imgW="2603500" imgH="393700" progId="Equation.3">
                  <p:embed/>
                </p:oleObj>
              </mc:Choice>
              <mc:Fallback>
                <p:oleObj name="Equation" r:id="rId11" imgW="26035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155" y="5064125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6009640" y="5003165"/>
          <a:ext cx="196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13" imgW="1968500" imgH="457200" progId="Equation.3">
                  <p:embed/>
                </p:oleObj>
              </mc:Choice>
              <mc:Fallback>
                <p:oleObj name="Equation" r:id="rId13" imgW="19685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640" y="5003165"/>
                        <a:ext cx="1968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1043940" y="5683885"/>
          <a:ext cx="358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15" imgW="3581400" imgH="457200" progId="Equation.3">
                  <p:embed/>
                </p:oleObj>
              </mc:Choice>
              <mc:Fallback>
                <p:oleObj name="Equation" r:id="rId15" imgW="35814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940" y="5683885"/>
                        <a:ext cx="358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26"/>
          <p:cNvSpPr txBox="1">
            <a:spLocks noChangeArrowheads="1"/>
          </p:cNvSpPr>
          <p:nvPr/>
        </p:nvSpPr>
        <p:spPr bwMode="auto">
          <a:xfrm>
            <a:off x="914400" y="2874963"/>
            <a:ext cx="4941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又因为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相互独立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所以有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27" name="Object 27"/>
          <p:cNvGraphicFramePr>
            <a:graphicFrameLocks noChangeAspect="1"/>
          </p:cNvGraphicFramePr>
          <p:nvPr/>
        </p:nvGraphicFramePr>
        <p:xfrm>
          <a:off x="1930400" y="3698875"/>
          <a:ext cx="308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17" imgW="3086100" imgH="393700" progId="Equation.3">
                  <p:embed/>
                </p:oleObj>
              </mc:Choice>
              <mc:Fallback>
                <p:oleObj name="Equation" r:id="rId17" imgW="3086100" imgH="393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698875"/>
                        <a:ext cx="308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/>
          <p:nvPr>
            <p:custDataLst>
              <p:tags r:id="rId19"/>
            </p:custDataLst>
          </p:nvPr>
        </p:nvSpPr>
        <p:spPr>
          <a:xfrm>
            <a:off x="2339975" y="6265228"/>
            <a:ext cx="48006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（其它结果作为练习，自己证明）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1" grpId="0" bldLvl="0" animBg="1" autoUpdateAnimBg="0"/>
      <p:bldP spid="12" grpId="0" bldLvl="0" animBg="1"/>
      <p:bldP spid="11" grpId="0"/>
      <p:bldP spid="194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27088" y="331470"/>
            <a:ext cx="16129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三个结论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900113" y="1054735"/>
          <a:ext cx="7620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公式" r:id="rId1" imgW="7620000" imgH="977900" progId="Equation.3">
                  <p:embed/>
                </p:oleObj>
              </mc:Choice>
              <mc:Fallback>
                <p:oleObj name="公式" r:id="rId1" imgW="7620000" imgH="977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54735"/>
                        <a:ext cx="7620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9"/>
          <p:cNvGraphicFramePr>
            <a:graphicFrameLocks noChangeAspect="1"/>
          </p:cNvGraphicFramePr>
          <p:nvPr/>
        </p:nvGraphicFramePr>
        <p:xfrm>
          <a:off x="900113" y="2278380"/>
          <a:ext cx="7759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公式" r:id="rId3" imgW="7759700" imgH="1524000" progId="Equation.3">
                  <p:embed/>
                </p:oleObj>
              </mc:Choice>
              <mc:Fallback>
                <p:oleObj name="公式" r:id="rId3" imgW="7759700" imgH="152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78380"/>
                        <a:ext cx="77597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7"/>
          <p:cNvGraphicFramePr/>
          <p:nvPr/>
        </p:nvGraphicFramePr>
        <p:xfrm>
          <a:off x="3176905" y="5861050"/>
          <a:ext cx="3386455" cy="94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5" imgW="1650365" imgH="533400" progId="Equation.3">
                  <p:embed/>
                </p:oleObj>
              </mc:Choice>
              <mc:Fallback>
                <p:oleObj name="" r:id="rId5" imgW="1650365" imgH="5334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905" y="5861050"/>
                        <a:ext cx="3386455" cy="947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1"/>
          <p:cNvSpPr/>
          <p:nvPr/>
        </p:nvSpPr>
        <p:spPr>
          <a:xfrm>
            <a:off x="1285875" y="5169853"/>
            <a:ext cx="3581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特别地，如果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" name="Object 28"/>
          <p:cNvGraphicFramePr/>
          <p:nvPr/>
        </p:nvGraphicFramePr>
        <p:xfrm>
          <a:off x="3738563" y="5261928"/>
          <a:ext cx="47101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7" imgW="2500630" imgH="241300" progId="Equation.3">
                  <p:embed/>
                </p:oleObj>
              </mc:Choice>
              <mc:Fallback>
                <p:oleObj name="" r:id="rId7" imgW="2500630" imgH="2413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8563" y="5261928"/>
                        <a:ext cx="4710112" cy="455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"/>
          <p:cNvSpPr/>
          <p:nvPr/>
        </p:nvSpPr>
        <p:spPr>
          <a:xfrm>
            <a:off x="2149475" y="6065203"/>
            <a:ext cx="30845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则有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" name="Object 18"/>
          <p:cNvGraphicFramePr/>
          <p:nvPr/>
        </p:nvGraphicFramePr>
        <p:xfrm>
          <a:off x="1722438" y="4650740"/>
          <a:ext cx="30321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9" imgW="1384300" imgH="228600" progId="Equation.DSMT4">
                  <p:embed/>
                </p:oleObj>
              </mc:Choice>
              <mc:Fallback>
                <p:oleObj name="" r:id="rId9" imgW="1384300" imgH="2286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2438" y="4650740"/>
                        <a:ext cx="303212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/>
          <p:nvPr/>
        </p:nvGraphicFramePr>
        <p:xfrm>
          <a:off x="4716463" y="4650740"/>
          <a:ext cx="34559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1" imgW="1726565" imgH="241300" progId="Equation.DSMT4">
                  <p:embed/>
                </p:oleObj>
              </mc:Choice>
              <mc:Fallback>
                <p:oleObj name="" r:id="rId11" imgW="1726565" imgH="2413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6463" y="4650740"/>
                        <a:ext cx="345598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9"/>
          <p:cNvGraphicFramePr/>
          <p:nvPr/>
        </p:nvGraphicFramePr>
        <p:xfrm>
          <a:off x="1586548" y="4025107"/>
          <a:ext cx="6336030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3" imgW="2755900" imgH="228600" progId="Equation.DSMT4">
                  <p:embed/>
                </p:oleObj>
              </mc:Choice>
              <mc:Fallback>
                <p:oleObj name="" r:id="rId13" imgW="2755900" imgH="2286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6548" y="4025107"/>
                        <a:ext cx="6336030" cy="506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11" name="Rectangle 12"/>
          <p:cNvSpPr txBox="1">
            <a:spLocks noChangeArrowheads="1"/>
          </p:cNvSpPr>
          <p:nvPr/>
        </p:nvSpPr>
        <p:spPr bwMode="auto">
          <a:xfrm>
            <a:off x="468313" y="24130"/>
            <a:ext cx="77724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576580" indent="-2730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85598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1462405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191960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37680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283400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29120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>
                <a:solidFill>
                  <a:schemeClr val="tx1"/>
                </a:solidFill>
                <a:ea typeface="华文新魏" panose="02010800040101010101" pitchFamily="2" charset="-122"/>
              </a:rPr>
              <a:t>三、例题讲解</a:t>
            </a:r>
            <a:endParaRPr kumimoji="0" lang="zh-CN" altLang="en-US" sz="3200">
              <a:solidFill>
                <a:schemeClr val="tx1"/>
              </a:solidFill>
              <a:ea typeface="华文新魏" panose="02010800040101010101" pitchFamily="2" charset="-122"/>
            </a:endParaRPr>
          </a:p>
        </p:txBody>
      </p:sp>
      <p:sp>
        <p:nvSpPr>
          <p:cNvPr id="3" name="Text Box 3"/>
          <p:cNvSpPr txBox="1"/>
          <p:nvPr/>
        </p:nvSpPr>
        <p:spPr>
          <a:xfrm>
            <a:off x="177800" y="1900238"/>
            <a:ext cx="838200" cy="46196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 Box 6"/>
          <p:cNvSpPr txBox="1"/>
          <p:nvPr/>
        </p:nvSpPr>
        <p:spPr>
          <a:xfrm>
            <a:off x="842963" y="3181350"/>
            <a:ext cx="1295400" cy="4619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Object 5"/>
          <p:cNvGraphicFramePr/>
          <p:nvPr/>
        </p:nvGraphicFramePr>
        <p:xfrm>
          <a:off x="1403350" y="2532063"/>
          <a:ext cx="56896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" imgW="3248660" imgH="254000" progId="Equation.3">
                  <p:embed/>
                </p:oleObj>
              </mc:Choice>
              <mc:Fallback>
                <p:oleObj name="" r:id="rId1" imgW="3248660" imgH="2540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2532063"/>
                        <a:ext cx="5689600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0"/>
          <p:cNvSpPr txBox="1"/>
          <p:nvPr/>
        </p:nvSpPr>
        <p:spPr>
          <a:xfrm>
            <a:off x="828675" y="3689350"/>
            <a:ext cx="1676400" cy="46196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依题设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2" name="Object 7"/>
          <p:cNvGraphicFramePr/>
          <p:nvPr/>
        </p:nvGraphicFramePr>
        <p:xfrm>
          <a:off x="2109788" y="3722688"/>
          <a:ext cx="3109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" imgW="1574800" imgH="228600" progId="Equation.DSMT4">
                  <p:embed/>
                </p:oleObj>
              </mc:Choice>
              <mc:Fallback>
                <p:oleObj name="" r:id="rId3" imgW="1574800" imgH="2286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9788" y="3722688"/>
                        <a:ext cx="3109912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/>
          <p:nvPr/>
        </p:nvGraphicFramePr>
        <p:xfrm>
          <a:off x="854075" y="4244975"/>
          <a:ext cx="45069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5" imgW="2082800" imgH="228600" progId="Equation.DSMT4">
                  <p:embed/>
                </p:oleObj>
              </mc:Choice>
              <mc:Fallback>
                <p:oleObj name="" r:id="rId5" imgW="2082800" imgH="2286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4075" y="4244975"/>
                        <a:ext cx="4506913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/>
          <p:nvPr/>
        </p:nvGraphicFramePr>
        <p:xfrm>
          <a:off x="1898650" y="4706938"/>
          <a:ext cx="4038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7" imgW="1789430" imgH="254000" progId="Equation.DSMT4">
                  <p:embed/>
                </p:oleObj>
              </mc:Choice>
              <mc:Fallback>
                <p:oleObj name="" r:id="rId7" imgW="1789430" imgH="2540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8650" y="4706938"/>
                        <a:ext cx="40386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/>
          <p:nvPr/>
        </p:nvGraphicFramePr>
        <p:xfrm>
          <a:off x="1882775" y="5270500"/>
          <a:ext cx="28924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9" imgW="1281430" imgH="254000" progId="Equation.3">
                  <p:embed/>
                </p:oleObj>
              </mc:Choice>
              <mc:Fallback>
                <p:oleObj name="" r:id="rId9" imgW="1281430" imgH="2540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82775" y="5270500"/>
                        <a:ext cx="2892425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/>
          <p:nvPr/>
        </p:nvGraphicFramePr>
        <p:xfrm>
          <a:off x="4860925" y="5303838"/>
          <a:ext cx="350996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1" imgW="1700530" imgH="254000" progId="Equation.3">
                  <p:embed/>
                </p:oleObj>
              </mc:Choice>
              <mc:Fallback>
                <p:oleObj name="" r:id="rId11" imgW="1700530" imgH="2540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60925" y="5303838"/>
                        <a:ext cx="3509963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/>
          <p:nvPr/>
        </p:nvGraphicFramePr>
        <p:xfrm>
          <a:off x="1882775" y="5822950"/>
          <a:ext cx="25320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3" imgW="1117600" imgH="228600" progId="Equation.3">
                  <p:embed/>
                </p:oleObj>
              </mc:Choice>
              <mc:Fallback>
                <p:oleObj name="" r:id="rId13" imgW="1117600" imgH="2286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82775" y="5822950"/>
                        <a:ext cx="2532063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/>
          <p:nvPr/>
        </p:nvGraphicFramePr>
        <p:xfrm>
          <a:off x="4457700" y="5862638"/>
          <a:ext cx="24669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5" imgW="1104900" imgH="228600" progId="Equation.3">
                  <p:embed/>
                </p:oleObj>
              </mc:Choice>
              <mc:Fallback>
                <p:oleObj name="" r:id="rId15" imgW="1104900" imgH="2286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57700" y="5862638"/>
                        <a:ext cx="246697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/>
          <p:nvPr/>
        </p:nvGraphicFramePr>
        <p:xfrm>
          <a:off x="1882775" y="6405563"/>
          <a:ext cx="20891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7" imgW="914400" imgH="228600" progId="Equation.3">
                  <p:embed/>
                </p:oleObj>
              </mc:Choice>
              <mc:Fallback>
                <p:oleObj name="" r:id="rId17" imgW="914400" imgH="2286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82775" y="6405563"/>
                        <a:ext cx="2089150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/>
          <p:nvPr/>
        </p:nvGraphicFramePr>
        <p:xfrm>
          <a:off x="4024313" y="6492875"/>
          <a:ext cx="10033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9" imgW="405765" imgH="165100" progId="Equation.3">
                  <p:embed/>
                </p:oleObj>
              </mc:Choice>
              <mc:Fallback>
                <p:oleObj name="" r:id="rId19" imgW="405765" imgH="1651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24313" y="6492875"/>
                        <a:ext cx="1003300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58875" y="717550"/>
            <a:ext cx="8004175" cy="1570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若每个人血清中含有肝炎病毒的概率为</a:t>
            </a:r>
            <a:r>
              <a:rPr lang="en-US" altLang="zh-CN" sz="2400" b="1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0.4%, </a:t>
            </a:r>
            <a:r>
              <a:rPr lang="zh-CN" altLang="en-US" sz="2400" b="1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假设每个人</a:t>
            </a:r>
            <a:endParaRPr lang="en-US" altLang="zh-CN" sz="2400" b="1" dirty="0">
              <a:solidFill>
                <a:srgbClr val="00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血清中是否含有肝炎病毒相互独立</a:t>
            </a:r>
            <a:r>
              <a:rPr lang="en-US" altLang="zh-CN" sz="2400" b="1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混合</a:t>
            </a:r>
            <a:r>
              <a:rPr lang="en-US" altLang="zh-CN" sz="2400" b="1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400" b="1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个人的血清</a:t>
            </a:r>
            <a:r>
              <a:rPr lang="en-US" altLang="zh-CN" sz="2400" b="1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endParaRPr lang="en-US" altLang="zh-CN" sz="2400" b="1" dirty="0">
              <a:solidFill>
                <a:srgbClr val="00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求此血清中含有肝炎病毒的概率</a:t>
            </a:r>
            <a:r>
              <a:rPr lang="en-US" altLang="zh-CN" sz="2400" b="1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400" b="1" dirty="0">
              <a:solidFill>
                <a:srgbClr val="00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ectangle 12"/>
          <p:cNvSpPr/>
          <p:nvPr/>
        </p:nvSpPr>
        <p:spPr>
          <a:xfrm>
            <a:off x="40006" y="690563"/>
            <a:ext cx="10534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例1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.4.3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0" name="Object 6"/>
          <p:cNvGraphicFramePr/>
          <p:nvPr/>
        </p:nvGraphicFramePr>
        <p:xfrm>
          <a:off x="6456363" y="1990725"/>
          <a:ext cx="19335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21" imgW="1078865" imgH="203200" progId="Equation.DSMT4">
                  <p:embed/>
                </p:oleObj>
              </mc:Choice>
              <mc:Fallback>
                <p:oleObj name="" r:id="rId21" imgW="1078865" imgH="2032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56363" y="1990725"/>
                        <a:ext cx="1933575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/>
          <p:nvPr/>
        </p:nvGraphicFramePr>
        <p:xfrm>
          <a:off x="1279525" y="1986915"/>
          <a:ext cx="430720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23" imgW="2540000" imgH="228600" progId="Equation.3">
                  <p:embed/>
                </p:oleObj>
              </mc:Choice>
              <mc:Fallback>
                <p:oleObj name="" r:id="rId23" imgW="2540000" imgH="2286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79525" y="1986915"/>
                        <a:ext cx="4307205" cy="386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/>
          <p:nvPr/>
        </p:nvGraphicFramePr>
        <p:xfrm>
          <a:off x="1504950" y="3209925"/>
          <a:ext cx="17573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25" imgW="850265" imgH="203200" progId="Equation.3">
                  <p:embed/>
                </p:oleObj>
              </mc:Choice>
              <mc:Fallback>
                <p:oleObj name="" r:id="rId25" imgW="850265" imgH="2032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04950" y="3209925"/>
                        <a:ext cx="1757363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/>
          <p:nvPr/>
        </p:nvGraphicFramePr>
        <p:xfrm>
          <a:off x="3479800" y="3192463"/>
          <a:ext cx="31813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27" imgW="1524000" imgH="228600" progId="Equation.DSMT4">
                  <p:embed/>
                </p:oleObj>
              </mc:Choice>
              <mc:Fallback>
                <p:oleObj name="" r:id="rId27" imgW="1524000" imgH="2286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479800" y="3192463"/>
                        <a:ext cx="318135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6"/>
          <p:cNvSpPr/>
          <p:nvPr/>
        </p:nvSpPr>
        <p:spPr>
          <a:xfrm>
            <a:off x="942975" y="115888"/>
            <a:ext cx="8066088" cy="178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buNone/>
            </a:pP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某一系统中的一个元件正常工作的概率叫做该元件的可靠性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由若干个元件组成的系统正常工作的概率叫做该系统的可靠性．设有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3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个元件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 个元件的可靠性均为</a:t>
            </a:r>
            <a:r>
              <a:rPr lang="en-US" altLang="zh-CN" sz="22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(0&lt;r&lt;1)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且各元件是否正常工作是相互独立的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试求由这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3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个元件串联而成的系统以及由这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3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个元件并联而成的系统的可靠性．</a:t>
            </a:r>
            <a:endParaRPr lang="zh-CN" altLang="en-US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0" name="Object 37"/>
          <p:cNvGraphicFramePr/>
          <p:nvPr/>
        </p:nvGraphicFramePr>
        <p:xfrm>
          <a:off x="2384425" y="2767013"/>
          <a:ext cx="36274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" imgW="1955800" imgH="228600" progId="Equation.DSMT4">
                  <p:embed/>
                </p:oleObj>
              </mc:Choice>
              <mc:Fallback>
                <p:oleObj name="" r:id="rId1" imgW="1955800" imgH="2286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4425" y="2767013"/>
                        <a:ext cx="3627438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0"/>
          <p:cNvGraphicFramePr/>
          <p:nvPr/>
        </p:nvGraphicFramePr>
        <p:xfrm>
          <a:off x="1646238" y="3298825"/>
          <a:ext cx="50276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3" imgW="5598160" imgH="444500" progId="Equation.DSMT4">
                  <p:embed/>
                </p:oleObj>
              </mc:Choice>
              <mc:Fallback>
                <p:oleObj name="" r:id="rId3" imgW="5598160" imgH="4445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6238" y="3298825"/>
                        <a:ext cx="5027612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1"/>
          <p:cNvGraphicFramePr/>
          <p:nvPr/>
        </p:nvGraphicFramePr>
        <p:xfrm>
          <a:off x="633413" y="3860800"/>
          <a:ext cx="7945437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5" imgW="4216400" imgH="457200" progId="Equation.DSMT4">
                  <p:embed/>
                </p:oleObj>
              </mc:Choice>
              <mc:Fallback>
                <p:oleObj name="" r:id="rId5" imgW="4216400" imgH="4572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413" y="3860800"/>
                        <a:ext cx="7945437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2"/>
          <p:cNvGraphicFramePr/>
          <p:nvPr/>
        </p:nvGraphicFramePr>
        <p:xfrm>
          <a:off x="3370263" y="4767263"/>
          <a:ext cx="187166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7" imgW="862965" imgH="203200" progId="Equation.3">
                  <p:embed/>
                </p:oleObj>
              </mc:Choice>
              <mc:Fallback>
                <p:oleObj name="" r:id="rId7" imgW="862965" imgH="2032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70263" y="4767263"/>
                        <a:ext cx="1871662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3"/>
          <p:cNvSpPr/>
          <p:nvPr/>
        </p:nvSpPr>
        <p:spPr>
          <a:xfrm>
            <a:off x="323850" y="5172075"/>
            <a:ext cx="1676400" cy="430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另解 </a:t>
            </a:r>
            <a:endParaRPr lang="zh-CN" altLang="en-US" sz="22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5" name="Object 44"/>
          <p:cNvGraphicFramePr/>
          <p:nvPr/>
        </p:nvGraphicFramePr>
        <p:xfrm>
          <a:off x="439738" y="5649913"/>
          <a:ext cx="39608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9" imgW="1866265" imgH="215900" progId="Equation.3">
                  <p:embed/>
                </p:oleObj>
              </mc:Choice>
              <mc:Fallback>
                <p:oleObj name="" r:id="rId9" imgW="1866265" imgH="2159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738" y="5649913"/>
                        <a:ext cx="3960812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5"/>
          <p:cNvGraphicFramePr/>
          <p:nvPr/>
        </p:nvGraphicFramePr>
        <p:xfrm>
          <a:off x="1068388" y="6165850"/>
          <a:ext cx="436721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1" imgW="2158365" imgH="241300" progId="Equation.DSMT4">
                  <p:embed/>
                </p:oleObj>
              </mc:Choice>
              <mc:Fallback>
                <p:oleObj name="" r:id="rId11" imgW="2158365" imgH="2413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8388" y="6165850"/>
                        <a:ext cx="4367212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6"/>
          <p:cNvGraphicFramePr/>
          <p:nvPr/>
        </p:nvGraphicFramePr>
        <p:xfrm>
          <a:off x="5435600" y="6130925"/>
          <a:ext cx="2016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3" imgW="862965" imgH="203200" progId="Equation.3">
                  <p:embed/>
                </p:oleObj>
              </mc:Choice>
              <mc:Fallback>
                <p:oleObj name="" r:id="rId13" imgW="862965" imgH="2032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35600" y="6130925"/>
                        <a:ext cx="201612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/>
          <p:nvPr/>
        </p:nvSpPr>
        <p:spPr>
          <a:xfrm>
            <a:off x="-54451" y="104141"/>
            <a:ext cx="980440" cy="42989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例1</a:t>
            </a:r>
            <a:r>
              <a:rPr lang="en-US" altLang="zh-CN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.4.4</a:t>
            </a:r>
            <a:endParaRPr lang="zh-CN" altLang="en-US" sz="22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12763" y="1939925"/>
            <a:ext cx="8497888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解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Arial" panose="020B0604020202020204" pitchFamily="34" charset="0"/>
              </a:rPr>
              <a:t>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设</a:t>
            </a:r>
            <a:r>
              <a:rPr kumimoji="0" lang="en-US" altLang="zh-CN" sz="2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200" b="1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表示事件“第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i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个元件正常工作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”(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=1, 2, 3),  </a:t>
            </a:r>
            <a:r>
              <a:rPr kumimoji="1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A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表示事件“串联系统正常工作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”,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表示事件“并联系统正常工作”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则有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8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2"/>
          <p:cNvSpPr/>
          <p:nvPr/>
        </p:nvSpPr>
        <p:spPr>
          <a:xfrm>
            <a:off x="68581" y="462756"/>
            <a:ext cx="10534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例1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.4.5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8888" y="473075"/>
            <a:ext cx="760857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设有三个事件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 B, C,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0&lt;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)&lt;1, 0&lt;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)&lt;1,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且事件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和事件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相互独立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证明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Object 1"/>
          <p:cNvGraphicFramePr/>
          <p:nvPr/>
        </p:nvGraphicFramePr>
        <p:xfrm>
          <a:off x="2162175" y="1252538"/>
          <a:ext cx="43195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2474595" imgH="317500" progId="Equation.DSMT4">
                  <p:embed/>
                </p:oleObj>
              </mc:Choice>
              <mc:Fallback>
                <p:oleObj name="" r:id="rId1" imgW="2474595" imgH="3175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62175" y="1252538"/>
                        <a:ext cx="4319588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125" y="1884363"/>
            <a:ext cx="4921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188" y="1898650"/>
            <a:ext cx="551973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由于事件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相互独立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则事件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和事件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7411" name="Object 3"/>
          <p:cNvGraphicFramePr/>
          <p:nvPr/>
        </p:nvGraphicFramePr>
        <p:xfrm>
          <a:off x="6732588" y="1712913"/>
          <a:ext cx="169703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812165" imgH="304800" progId="Equation.DSMT4">
                  <p:embed/>
                </p:oleObj>
              </mc:Choice>
              <mc:Fallback>
                <p:oleObj name="" r:id="rId3" imgW="812165" imgH="3048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2588" y="1712913"/>
                        <a:ext cx="1697037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7525" y="2355850"/>
            <a:ext cx="492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因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7413" name="Object 5"/>
          <p:cNvGraphicFramePr/>
          <p:nvPr/>
        </p:nvGraphicFramePr>
        <p:xfrm>
          <a:off x="2398713" y="2543175"/>
          <a:ext cx="3898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5" imgW="2233295" imgH="317500" progId="Equation.DSMT4">
                  <p:embed/>
                </p:oleObj>
              </mc:Choice>
              <mc:Fallback>
                <p:oleObj name="" r:id="rId5" imgW="2233295" imgH="3175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8713" y="2543175"/>
                        <a:ext cx="389890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93813" y="3089275"/>
            <a:ext cx="492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故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7414" name="Object 6"/>
          <p:cNvGraphicFramePr/>
          <p:nvPr/>
        </p:nvGraphicFramePr>
        <p:xfrm>
          <a:off x="2211071" y="3326924"/>
          <a:ext cx="2944495" cy="92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7" imgW="1688465" imgH="533400" progId="Equation.DSMT4">
                  <p:embed/>
                </p:oleObj>
              </mc:Choice>
              <mc:Fallback>
                <p:oleObj name="" r:id="rId7" imgW="1688465" imgH="5334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11071" y="3326924"/>
                        <a:ext cx="2944495" cy="927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9300" y="5230813"/>
            <a:ext cx="11080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从而有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7415" name="Object 7"/>
          <p:cNvGraphicFramePr/>
          <p:nvPr/>
        </p:nvGraphicFramePr>
        <p:xfrm>
          <a:off x="1973263" y="5534025"/>
          <a:ext cx="53609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9" imgW="3072130" imgH="431800" progId="Equation.DSMT4">
                  <p:embed/>
                </p:oleObj>
              </mc:Choice>
              <mc:Fallback>
                <p:oleObj name="" r:id="rId9" imgW="3072130" imgH="4318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3263" y="5534025"/>
                        <a:ext cx="5360987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>
            <p:custDataLst>
              <p:tags r:id="rId11"/>
            </p:custDataLst>
          </p:nvPr>
        </p:nvGraphicFramePr>
        <p:xfrm>
          <a:off x="2195196" y="3915886"/>
          <a:ext cx="4518025" cy="5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2" imgW="2590800" imgH="316865" progId="Equation.DSMT4">
                  <p:embed/>
                </p:oleObj>
              </mc:Choice>
              <mc:Fallback>
                <p:oleObj name="" r:id="rId12" imgW="2590800" imgH="316865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95196" y="3915886"/>
                        <a:ext cx="4518025" cy="551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/>
          <p:nvPr>
            <p:custDataLst>
              <p:tags r:id="rId14"/>
            </p:custDataLst>
          </p:nvPr>
        </p:nvGraphicFramePr>
        <p:xfrm>
          <a:off x="2826703" y="4573111"/>
          <a:ext cx="4606290" cy="5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5" imgW="2641600" imgH="316865" progId="Equation.DSMT4">
                  <p:embed/>
                </p:oleObj>
              </mc:Choice>
              <mc:Fallback>
                <p:oleObj name="" r:id="rId15" imgW="2641600" imgH="316865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26703" y="4573111"/>
                        <a:ext cx="4606290" cy="551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10" grpId="0"/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TextBox 2"/>
          <p:cNvSpPr txBox="1"/>
          <p:nvPr/>
        </p:nvSpPr>
        <p:spPr>
          <a:xfrm>
            <a:off x="324485" y="335280"/>
            <a:ext cx="878713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例1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.4.6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甲乙丙三人同时独立地向同一目标进行射击，各打一发子弹，命中率依次为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0.4, 0.5, 0.7.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已知目标中一弹而被击毁的概率为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0.2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，中两弹而被击毁的概率为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0.6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，中三弹而被击毁的概率为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0.8.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algn="l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  (1)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求目标被击毁的概率；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algn="l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  (2)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已知目标被击毁，求目标被击中两弹的概率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.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1023938" y="2311718"/>
            <a:ext cx="955675" cy="4619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分析：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611188" y="2989580"/>
            <a:ext cx="239236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目标被击毁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" name="Group 14"/>
          <p:cNvGrpSpPr/>
          <p:nvPr/>
        </p:nvGrpSpPr>
        <p:grpSpPr>
          <a:xfrm>
            <a:off x="2843213" y="2511743"/>
            <a:ext cx="4833938" cy="555625"/>
            <a:chOff x="1791" y="1311"/>
            <a:chExt cx="3045" cy="350"/>
          </a:xfrm>
        </p:grpSpPr>
        <p:sp>
          <p:nvSpPr>
            <p:cNvPr id="15380" name="Line 6"/>
            <p:cNvSpPr/>
            <p:nvPr/>
          </p:nvSpPr>
          <p:spPr>
            <a:xfrm flipV="1">
              <a:off x="1791" y="1525"/>
              <a:ext cx="363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81" name="Text Box 9"/>
            <p:cNvSpPr txBox="1"/>
            <p:nvPr/>
          </p:nvSpPr>
          <p:spPr>
            <a:xfrm>
              <a:off x="2154" y="1311"/>
              <a:ext cx="268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目标被击中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一弹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（击毁</a:t>
              </a:r>
              <a:r>
                <a:rPr lang="en-US" altLang="zh-CN" sz="2400" b="1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p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=0.2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6" name="Group 12"/>
          <p:cNvGrpSpPr/>
          <p:nvPr/>
        </p:nvGrpSpPr>
        <p:grpSpPr>
          <a:xfrm>
            <a:off x="2843213" y="2938780"/>
            <a:ext cx="4833938" cy="460375"/>
            <a:chOff x="1791" y="1580"/>
            <a:chExt cx="3045" cy="290"/>
          </a:xfrm>
        </p:grpSpPr>
        <p:sp>
          <p:nvSpPr>
            <p:cNvPr id="15378" name="Line 7"/>
            <p:cNvSpPr/>
            <p:nvPr/>
          </p:nvSpPr>
          <p:spPr>
            <a:xfrm>
              <a:off x="1791" y="1752"/>
              <a:ext cx="3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79" name="Text Box 10"/>
            <p:cNvSpPr txBox="1"/>
            <p:nvPr/>
          </p:nvSpPr>
          <p:spPr>
            <a:xfrm>
              <a:off x="2154" y="1580"/>
              <a:ext cx="268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目标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被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击中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两弹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（击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毁</a:t>
              </a:r>
              <a:r>
                <a:rPr lang="en-US" altLang="zh-CN" sz="2400" b="1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p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=0.6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2771775" y="3354705"/>
            <a:ext cx="4537075" cy="522288"/>
            <a:chOff x="1746" y="1842"/>
            <a:chExt cx="2858" cy="329"/>
          </a:xfrm>
        </p:grpSpPr>
        <p:sp>
          <p:nvSpPr>
            <p:cNvPr id="15376" name="Line 8"/>
            <p:cNvSpPr/>
            <p:nvPr/>
          </p:nvSpPr>
          <p:spPr>
            <a:xfrm>
              <a:off x="1746" y="1842"/>
              <a:ext cx="408" cy="1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77" name="Text Box 11"/>
            <p:cNvSpPr txBox="1"/>
            <p:nvPr/>
          </p:nvSpPr>
          <p:spPr>
            <a:xfrm>
              <a:off x="2154" y="1881"/>
              <a:ext cx="245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目标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被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击中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  <a:sym typeface="+mn-ea"/>
                </a:rPr>
                <a:t>三弹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击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毁</a:t>
              </a:r>
              <a:r>
                <a:rPr lang="en-US" altLang="zh-CN" sz="2400" b="1" i="1" dirty="0"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p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=0.8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endPara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14" name="Object 15"/>
          <p:cNvGraphicFramePr/>
          <p:nvPr/>
        </p:nvGraphicFramePr>
        <p:xfrm>
          <a:off x="962025" y="4048443"/>
          <a:ext cx="769366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" imgW="3962400" imgH="228600" progId="Equation.DSMT4">
                  <p:embed/>
                </p:oleObj>
              </mc:Choice>
              <mc:Fallback>
                <p:oleObj name="" r:id="rId1" imgW="3962400" imgH="2286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2025" y="4048443"/>
                        <a:ext cx="7693660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/>
          <p:nvPr/>
        </p:nvGraphicFramePr>
        <p:xfrm>
          <a:off x="956945" y="4494372"/>
          <a:ext cx="6207760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3" imgW="3098800" imgH="228600" progId="Equation.DSMT4">
                  <p:embed/>
                </p:oleObj>
              </mc:Choice>
              <mc:Fallback>
                <p:oleObj name="" r:id="rId3" imgW="3098800" imgH="2286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6945" y="4494372"/>
                        <a:ext cx="6207760" cy="459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"/>
          <p:cNvGraphicFramePr/>
          <p:nvPr/>
        </p:nvGraphicFramePr>
        <p:xfrm>
          <a:off x="1080294" y="5093018"/>
          <a:ext cx="737171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5" imgW="4000500" imgH="228600" progId="Equation.DSMT4">
                  <p:embed/>
                </p:oleObj>
              </mc:Choice>
              <mc:Fallback>
                <p:oleObj name="" r:id="rId5" imgW="4000500" imgH="22860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0294" y="5093018"/>
                        <a:ext cx="737171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1"/>
          <p:cNvGraphicFramePr/>
          <p:nvPr/>
        </p:nvGraphicFramePr>
        <p:xfrm>
          <a:off x="2233295" y="5704840"/>
          <a:ext cx="4597400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7" imgW="2527300" imgH="228600" progId="Equation.DSMT4">
                  <p:embed/>
                </p:oleObj>
              </mc:Choice>
              <mc:Fallback>
                <p:oleObj name="" r:id="rId7" imgW="2527300" imgH="2286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3295" y="5704840"/>
                        <a:ext cx="4597400" cy="424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2"/>
          <p:cNvGraphicFramePr/>
          <p:nvPr/>
        </p:nvGraphicFramePr>
        <p:xfrm>
          <a:off x="2298700" y="6182360"/>
          <a:ext cx="4289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9" imgW="2133600" imgH="228600" progId="Equation.DSMT4">
                  <p:embed/>
                </p:oleObj>
              </mc:Choice>
              <mc:Fallback>
                <p:oleObj name="" r:id="rId9" imgW="2133600" imgH="228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8700" y="6182360"/>
                        <a:ext cx="428942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3"/>
          <p:cNvSpPr txBox="1"/>
          <p:nvPr/>
        </p:nvSpPr>
        <p:spPr>
          <a:xfrm>
            <a:off x="195263" y="3932555"/>
            <a:ext cx="755650" cy="4619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解：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2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134" name="Object 6"/>
          <p:cNvGraphicFramePr/>
          <p:nvPr/>
        </p:nvGraphicFramePr>
        <p:xfrm>
          <a:off x="1417955" y="212090"/>
          <a:ext cx="6468745" cy="79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3403600" imgH="431800" progId="Equation.DSMT4">
                  <p:embed/>
                </p:oleObj>
              </mc:Choice>
              <mc:Fallback>
                <p:oleObj name="" r:id="rId1" imgW="3403600" imgH="4318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7955" y="212090"/>
                        <a:ext cx="6468745" cy="797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/>
          <p:nvPr/>
        </p:nvGraphicFramePr>
        <p:xfrm>
          <a:off x="1692275" y="1022985"/>
          <a:ext cx="44672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2245995" imgH="203200" progId="Equation.DSMT4">
                  <p:embed/>
                </p:oleObj>
              </mc:Choice>
              <mc:Fallback>
                <p:oleObj name="" r:id="rId3" imgW="2245995" imgH="203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1022985"/>
                        <a:ext cx="446722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/>
          <p:nvPr/>
        </p:nvGraphicFramePr>
        <p:xfrm>
          <a:off x="1873885" y="1411923"/>
          <a:ext cx="353568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1841500" imgH="228600" progId="Equation.DSMT4">
                  <p:embed/>
                </p:oleObj>
              </mc:Choice>
              <mc:Fallback>
                <p:oleObj name="" r:id="rId5" imgW="1841500" imgH="2286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3885" y="1411923"/>
                        <a:ext cx="353568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/>
          <p:nvPr/>
        </p:nvGraphicFramePr>
        <p:xfrm>
          <a:off x="2498725" y="1831023"/>
          <a:ext cx="2981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7" imgW="1574800" imgH="228600" progId="Equation.DSMT4">
                  <p:embed/>
                </p:oleObj>
              </mc:Choice>
              <mc:Fallback>
                <p:oleObj name="" r:id="rId7" imgW="1574800" imgH="2286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8725" y="1831023"/>
                        <a:ext cx="29813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/>
          <p:nvPr/>
        </p:nvGraphicFramePr>
        <p:xfrm>
          <a:off x="1893412" y="3571081"/>
          <a:ext cx="3710940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1841500" imgH="228600" progId="Equation.DSMT4">
                  <p:embed/>
                </p:oleObj>
              </mc:Choice>
              <mc:Fallback>
                <p:oleObj name="" r:id="rId9" imgW="18415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93412" y="3571081"/>
                        <a:ext cx="3710940" cy="461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/>
          <p:nvPr/>
        </p:nvGraphicFramePr>
        <p:xfrm>
          <a:off x="2527300" y="4018598"/>
          <a:ext cx="6408738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1" imgW="3516630" imgH="901065" progId="Equation.DSMT4">
                  <p:embed/>
                </p:oleObj>
              </mc:Choice>
              <mc:Fallback>
                <p:oleObj name="" r:id="rId11" imgW="3516630" imgH="901065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27300" y="4018598"/>
                        <a:ext cx="6408738" cy="164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/>
          <p:nvPr/>
        </p:nvGraphicFramePr>
        <p:xfrm>
          <a:off x="1441133" y="5848985"/>
          <a:ext cx="373761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3" imgW="1854200" imgH="228600" progId="Equation.DSMT4">
                  <p:embed/>
                </p:oleObj>
              </mc:Choice>
              <mc:Fallback>
                <p:oleObj name="" r:id="rId13" imgW="1854200" imgH="228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41133" y="5848985"/>
                        <a:ext cx="373761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/>
          <p:nvPr/>
        </p:nvGraphicFramePr>
        <p:xfrm>
          <a:off x="2087563" y="6441123"/>
          <a:ext cx="6070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5" imgW="3261360" imgH="203200" progId="Equation.DSMT4">
                  <p:embed/>
                </p:oleObj>
              </mc:Choice>
              <mc:Fallback>
                <p:oleObj name="" r:id="rId15" imgW="3261360" imgH="2032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87563" y="6441123"/>
                        <a:ext cx="607060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/>
          <p:nvPr/>
        </p:nvGraphicFramePr>
        <p:xfrm>
          <a:off x="2500313" y="2253298"/>
          <a:ext cx="3714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7" imgW="2057400" imgH="228600" progId="Equation.DSMT4">
                  <p:embed/>
                </p:oleObj>
              </mc:Choice>
              <mc:Fallback>
                <p:oleObj name="" r:id="rId17" imgW="2057400" imgH="2286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00313" y="2253298"/>
                        <a:ext cx="371475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/>
          <p:cNvGraphicFramePr/>
          <p:nvPr/>
        </p:nvGraphicFramePr>
        <p:xfrm>
          <a:off x="2482850" y="2672398"/>
          <a:ext cx="63373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9" imgW="3517900" imgH="228600" progId="Equation.DSMT4">
                  <p:embed/>
                </p:oleObj>
              </mc:Choice>
              <mc:Fallback>
                <p:oleObj name="" r:id="rId19" imgW="3517900" imgH="2286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82850" y="2672398"/>
                        <a:ext cx="633730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/>
          <p:nvPr/>
        </p:nvGraphicFramePr>
        <p:xfrm>
          <a:off x="2428875" y="3142298"/>
          <a:ext cx="67040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1" imgW="3321685" imgH="177800" progId="Equation.DSMT4">
                  <p:embed/>
                </p:oleObj>
              </mc:Choice>
              <mc:Fallback>
                <p:oleObj name="" r:id="rId21" imgW="3321685" imgH="1778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28875" y="3142298"/>
                        <a:ext cx="6704013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31775" y="15621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44" name="Object 20"/>
          <p:cNvGraphicFramePr/>
          <p:nvPr/>
        </p:nvGraphicFramePr>
        <p:xfrm>
          <a:off x="1316038" y="1413193"/>
          <a:ext cx="67627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3670300" imgH="228600" progId="Equation.DSMT4">
                  <p:embed/>
                </p:oleObj>
              </mc:Choice>
              <mc:Fallback>
                <p:oleObj name="" r:id="rId1" imgW="3670300" imgH="228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6038" y="1413193"/>
                        <a:ext cx="676275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6438" y="836930"/>
            <a:ext cx="49371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故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6645" name="Object 21"/>
          <p:cNvGraphicFramePr/>
          <p:nvPr/>
        </p:nvGraphicFramePr>
        <p:xfrm>
          <a:off x="1827372" y="1946593"/>
          <a:ext cx="479552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527300" imgH="228600" progId="Equation.DSMT4">
                  <p:embed/>
                </p:oleObj>
              </mc:Choice>
              <mc:Fallback>
                <p:oleObj name="" r:id="rId3" imgW="2527300" imgH="2286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7372" y="1946593"/>
                        <a:ext cx="479552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/>
          <p:nvPr/>
        </p:nvGraphicFramePr>
        <p:xfrm>
          <a:off x="1814672" y="2426018"/>
          <a:ext cx="420814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2171700" imgH="405765" progId="Equation.DSMT4">
                  <p:embed/>
                </p:oleObj>
              </mc:Choice>
              <mc:Fallback>
                <p:oleObj name="" r:id="rId5" imgW="2171700" imgH="405765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4672" y="2426018"/>
                        <a:ext cx="420814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73175" y="3440430"/>
            <a:ext cx="3802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即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目标被击毁的概率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0.43.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6055" y="406717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(2) 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根据贝叶斯公式有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58228" y="4864576"/>
          <a:ext cx="6103620" cy="85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7" imgW="6299200" imgH="850900" progId="Equation.DSMT4">
                  <p:embed/>
                </p:oleObj>
              </mc:Choice>
              <mc:Fallback>
                <p:oleObj name="" r:id="rId7" imgW="6299200" imgH="8509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8228" y="4864576"/>
                        <a:ext cx="6103620" cy="858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4"/>
          <p:cNvSpPr txBox="1">
            <a:spLocks noChangeArrowheads="1"/>
          </p:cNvSpPr>
          <p:nvPr/>
        </p:nvSpPr>
        <p:spPr bwMode="auto">
          <a:xfrm>
            <a:off x="827088" y="611188"/>
            <a:ext cx="7772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576580" indent="-2730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85598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1462405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191960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37680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283400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29120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kumimoji="0" lang="zh-CN" altLang="en-US" sz="3200">
                <a:solidFill>
                  <a:schemeClr val="tx1"/>
                </a:solidFill>
                <a:ea typeface="华文新魏" panose="02010800040101010101" pitchFamily="2" charset="-122"/>
              </a:rPr>
              <a:t>一、事件的相互独立性</a:t>
            </a:r>
            <a:endParaRPr kumimoji="0" lang="zh-CN" altLang="en-US" sz="3200">
              <a:solidFill>
                <a:schemeClr val="tx1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6705600" y="2943225"/>
            <a:ext cx="1371600" cy="990600"/>
            <a:chOff x="3936" y="1200"/>
            <a:chExt cx="864" cy="624"/>
          </a:xfrm>
        </p:grpSpPr>
        <p:pic>
          <p:nvPicPr>
            <p:cNvPr id="10253" name="Picture 11" descr="WB02256_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24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4" name="Picture 12" descr="WB02257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148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5" name="Picture 13" descr="WB02257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2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6" name="Picture 14" descr="WB02256_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148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7" name="Picture 15" descr="WB02256_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124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9" name="Object 18"/>
          <p:cNvGraphicFramePr>
            <a:graphicFrameLocks noChangeAspect="1"/>
          </p:cNvGraphicFramePr>
          <p:nvPr/>
        </p:nvGraphicFramePr>
        <p:xfrm>
          <a:off x="904875" y="1960563"/>
          <a:ext cx="75946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公式" r:id="rId3" imgW="7594600" imgH="2019300" progId="Equation.3">
                  <p:embed/>
                </p:oleObj>
              </mc:Choice>
              <mc:Fallback>
                <p:oleObj name="公式" r:id="rId3" imgW="7594600" imgH="2019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960563"/>
                        <a:ext cx="75946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828675" y="3962400"/>
            <a:ext cx="134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则有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20"/>
          <p:cNvGraphicFramePr>
            <a:graphicFrameLocks noChangeAspect="1"/>
          </p:cNvGraphicFramePr>
          <p:nvPr/>
        </p:nvGraphicFramePr>
        <p:xfrm>
          <a:off x="2774950" y="4279900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5" imgW="2349500" imgH="444500" progId="Equation.3">
                  <p:embed/>
                </p:oleObj>
              </mc:Choice>
              <mc:Fallback>
                <p:oleObj name="Equation" r:id="rId5" imgW="2349500" imgH="444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4279900"/>
                        <a:ext cx="234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1"/>
          <p:cNvGraphicFramePr>
            <a:graphicFrameLocks noChangeAspect="1"/>
          </p:cNvGraphicFramePr>
          <p:nvPr/>
        </p:nvGraphicFramePr>
        <p:xfrm>
          <a:off x="914400" y="4953000"/>
          <a:ext cx="737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7" imgW="7378700" imgH="431800" progId="Equation.3">
                  <p:embed/>
                </p:oleObj>
              </mc:Choice>
              <mc:Fallback>
                <p:oleObj name="Equation" r:id="rId7" imgW="7378700" imgH="431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737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2"/>
          <p:cNvGraphicFramePr>
            <a:graphicFrameLocks noChangeAspect="1"/>
          </p:cNvGraphicFramePr>
          <p:nvPr/>
        </p:nvGraphicFramePr>
        <p:xfrm>
          <a:off x="1600200" y="5595938"/>
          <a:ext cx="226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9" imgW="2260600" imgH="444500" progId="Equation.3">
                  <p:embed/>
                </p:oleObj>
              </mc:Choice>
              <mc:Fallback>
                <p:oleObj name="Equation" r:id="rId9" imgW="2260600" imgH="444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95938"/>
                        <a:ext cx="226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3"/>
          <p:cNvGraphicFramePr>
            <a:graphicFrameLocks noChangeAspect="1"/>
          </p:cNvGraphicFramePr>
          <p:nvPr/>
        </p:nvGraphicFramePr>
        <p:xfrm flipV="1">
          <a:off x="3990975" y="5672138"/>
          <a:ext cx="5334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11" imgW="403225" imgH="216535" progId="Equation.3">
                  <p:embed/>
                </p:oleObj>
              </mc:Choice>
              <mc:Fallback>
                <p:oleObj name="Equation" r:id="rId11" imgW="403225" imgH="2165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3990975" y="5672138"/>
                        <a:ext cx="5334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4724400" y="5562600"/>
            <a:ext cx="3048000" cy="45720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Object 26"/>
          <p:cNvGraphicFramePr>
            <a:graphicFrameLocks noChangeAspect="1"/>
          </p:cNvGraphicFramePr>
          <p:nvPr/>
        </p:nvGraphicFramePr>
        <p:xfrm>
          <a:off x="4724400" y="5638800"/>
          <a:ext cx="299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13" imgW="2997200" imgH="393700" progId="Equation.3">
                  <p:embed/>
                </p:oleObj>
              </mc:Choice>
              <mc:Fallback>
                <p:oleObj name="Equation" r:id="rId13" imgW="2997200" imgH="393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638800"/>
                        <a:ext cx="299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808038" y="1319213"/>
            <a:ext cx="2011362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kumimoji="0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引例</a:t>
            </a:r>
            <a:endParaRPr kumimoji="0"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  <p:bldP spid="15" grpId="0" bldLvl="0" animBg="1"/>
      <p:bldP spid="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914400" y="1628775"/>
          <a:ext cx="618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" imgW="6184900" imgH="1511300" progId="Equation.3">
                  <p:embed/>
                </p:oleObj>
              </mc:Choice>
              <mc:Fallback>
                <p:oleObj name="Equation" r:id="rId1" imgW="61849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28775"/>
                        <a:ext cx="6184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28"/>
          <p:cNvSpPr txBox="1">
            <a:spLocks noChangeArrowheads="1"/>
          </p:cNvSpPr>
          <p:nvPr/>
        </p:nvSpPr>
        <p:spPr bwMode="auto">
          <a:xfrm>
            <a:off x="808038" y="692150"/>
            <a:ext cx="130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kumimoji="0" lang="zh-CN" altLang="en-US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7810" y="3538855"/>
            <a:ext cx="527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不可能事件与任何事件都相互独立，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3055" y="4168140"/>
            <a:ext cx="527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必然事件与任何事件都相互独立。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"/>
          <p:cNvSpPr txBox="1"/>
          <p:nvPr/>
        </p:nvSpPr>
        <p:spPr>
          <a:xfrm>
            <a:off x="1590675" y="347663"/>
            <a:ext cx="7696200" cy="979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从一副不含大小王的扑克牌中任取一张, 记 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抽到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},  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抽到的牌是黑色的}，</a:t>
            </a:r>
            <a:r>
              <a:rPr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问事件</a:t>
            </a:r>
            <a:r>
              <a:rPr lang="en-US" altLang="zh-CN" sz="24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A、B</a:t>
            </a:r>
            <a:r>
              <a:rPr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是否独立？</a:t>
            </a:r>
            <a:endParaRPr lang="zh-CN" altLang="en-US" sz="24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965325" y="1908175"/>
            <a:ext cx="80327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Rectangle 12"/>
          <p:cNvSpPr/>
          <p:nvPr/>
        </p:nvSpPr>
        <p:spPr>
          <a:xfrm>
            <a:off x="532924" y="423069"/>
            <a:ext cx="10534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例1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.4.1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" name="Object 13"/>
          <p:cNvGraphicFramePr/>
          <p:nvPr/>
        </p:nvGraphicFramePr>
        <p:xfrm>
          <a:off x="2911475" y="1695450"/>
          <a:ext cx="14462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761365" imgH="405765" progId="Equation.3">
                  <p:embed/>
                </p:oleObj>
              </mc:Choice>
              <mc:Fallback>
                <p:oleObj name="" r:id="rId1" imgW="761365" imgH="4057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1475" y="1695450"/>
                        <a:ext cx="1446213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/>
          <p:nvPr/>
        </p:nvGraphicFramePr>
        <p:xfrm>
          <a:off x="4494213" y="1727200"/>
          <a:ext cx="19288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028065" imgH="405765" progId="Equation.3">
                  <p:embed/>
                </p:oleObj>
              </mc:Choice>
              <mc:Fallback>
                <p:oleObj name="" r:id="rId3" imgW="1028065" imgH="4057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4213" y="1727200"/>
                        <a:ext cx="1928812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/>
          <p:nvPr/>
        </p:nvGraphicFramePr>
        <p:xfrm>
          <a:off x="2911475" y="2500313"/>
          <a:ext cx="15176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824865" imgH="405765" progId="Equation.3">
                  <p:embed/>
                </p:oleObj>
              </mc:Choice>
              <mc:Fallback>
                <p:oleObj name="" r:id="rId5" imgW="824865" imgH="4057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1475" y="2500313"/>
                        <a:ext cx="1517650" cy="747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/>
          <p:nvPr/>
        </p:nvGraphicFramePr>
        <p:xfrm>
          <a:off x="4500563" y="2668588"/>
          <a:ext cx="17637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837565" imgH="203200" progId="Equation.3">
                  <p:embed/>
                </p:oleObj>
              </mc:Choice>
              <mc:Fallback>
                <p:oleObj name="" r:id="rId7" imgW="837565" imgH="20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0563" y="2668588"/>
                        <a:ext cx="1763712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7"/>
          <p:cNvSpPr txBox="1"/>
          <p:nvPr/>
        </p:nvSpPr>
        <p:spPr>
          <a:xfrm>
            <a:off x="2695575" y="3319463"/>
            <a:ext cx="4876800" cy="576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</a:t>
            </a:r>
            <a:r>
              <a:rPr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事件</a:t>
            </a:r>
            <a:r>
              <a:rPr lang="en-US" altLang="zh-CN" sz="24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A、B</a:t>
            </a:r>
            <a:r>
              <a:rPr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相互独立.</a:t>
            </a:r>
            <a:endParaRPr lang="zh-CN" altLang="en-US" sz="24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610" name="Text Box 11"/>
          <p:cNvSpPr txBox="1"/>
          <p:nvPr/>
        </p:nvSpPr>
        <p:spPr>
          <a:xfrm>
            <a:off x="1743075" y="451485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12"/>
          <p:cNvSpPr txBox="1"/>
          <p:nvPr/>
        </p:nvSpPr>
        <p:spPr>
          <a:xfrm>
            <a:off x="2124075" y="4075113"/>
            <a:ext cx="5718175" cy="47625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用定义来确定事件之间是否具有独立性！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24"/>
          <p:cNvSpPr/>
          <p:nvPr/>
        </p:nvSpPr>
        <p:spPr>
          <a:xfrm>
            <a:off x="902335" y="4767263"/>
            <a:ext cx="7488238" cy="193802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在实际应用中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对于事件的独立性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我们往往不是根据定义来判断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而是根据实际意义（即一个事件发生的可能性大小不受另一个事件的发生的影响）来加以判断的。</a:t>
            </a: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通常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题目会把隐含的独立性作为条件告诉我们。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LOGOFF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  <p:bldP spid="11" grpId="0" bldLvl="0" animBg="1"/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39975" y="257175"/>
            <a:ext cx="66246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互斥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VS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相互独立 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7434" y="29171"/>
            <a:ext cx="723276" cy="92333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</a:t>
            </a:r>
            <a:endParaRPr kumimoji="0" lang="zh-CN" altLang="en-US" sz="54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Object 1"/>
          <p:cNvGraphicFramePr/>
          <p:nvPr/>
        </p:nvGraphicFramePr>
        <p:xfrm>
          <a:off x="2632075" y="908050"/>
          <a:ext cx="26543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901065" imgH="203200" progId="Equation.DSMT4">
                  <p:embed/>
                </p:oleObj>
              </mc:Choice>
              <mc:Fallback>
                <p:oleObj name="" r:id="rId1" imgW="901065" imgH="2032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2075" y="908050"/>
                        <a:ext cx="2654300" cy="5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/>
          <p:nvPr/>
        </p:nvGraphicFramePr>
        <p:xfrm>
          <a:off x="2614613" y="1574800"/>
          <a:ext cx="49323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1675130" imgH="203200" progId="Equation.DSMT4">
                  <p:embed/>
                </p:oleObj>
              </mc:Choice>
              <mc:Fallback>
                <p:oleObj name="" r:id="rId3" imgW="1675130" imgH="2032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4613" y="1574800"/>
                        <a:ext cx="4932362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/>
          <p:nvPr/>
        </p:nvGraphicFramePr>
        <p:xfrm>
          <a:off x="2195513" y="981075"/>
          <a:ext cx="7572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5" imgW="177800" imgH="253365" progId="Equation.DSMT4">
                  <p:embed/>
                </p:oleObj>
              </mc:Choice>
              <mc:Fallback>
                <p:oleObj name="" r:id="rId5" imgW="177800" imgH="253365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5513" y="981075"/>
                        <a:ext cx="75723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Text Box 2"/>
          <p:cNvSpPr txBox="1"/>
          <p:nvPr/>
        </p:nvSpPr>
        <p:spPr>
          <a:xfrm>
            <a:off x="1187450" y="2735580"/>
            <a:ext cx="76962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从一副不含大小王的扑克牌中任取一张, 记 </a:t>
            </a:r>
            <a:r>
              <a:rPr lang="en-US" altLang="zh-CN" sz="28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抽到</a:t>
            </a:r>
            <a:r>
              <a:rPr lang="en-US" altLang="zh-CN" sz="28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},  </a:t>
            </a:r>
            <a:r>
              <a:rPr lang="en-US" altLang="zh-CN" sz="28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抽到的牌是黑色的}，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问事件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A、B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是否独立？</a:t>
            </a:r>
            <a:endParaRPr lang="zh-CN" altLang="en-US" sz="28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0" name="Object 4"/>
          <p:cNvGraphicFramePr/>
          <p:nvPr/>
        </p:nvGraphicFramePr>
        <p:xfrm>
          <a:off x="1390650" y="2301875"/>
          <a:ext cx="40941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7" imgW="1789430" imgH="203200" progId="Equation.DSMT4">
                  <p:embed/>
                </p:oleObj>
              </mc:Choice>
              <mc:Fallback>
                <p:oleObj name="" r:id="rId7" imgW="1789430" imgH="2032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0650" y="2301875"/>
                        <a:ext cx="4094163" cy="4651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3"/>
          <p:cNvSpPr/>
          <p:nvPr/>
        </p:nvSpPr>
        <p:spPr>
          <a:xfrm>
            <a:off x="1042988" y="2205038"/>
            <a:ext cx="8101012" cy="0"/>
          </a:xfrm>
          <a:prstGeom prst="line">
            <a:avLst/>
          </a:prstGeom>
          <a:ln w="57150" cap="flat" cmpd="thinThick">
            <a:solidFill>
              <a:srgbClr val="993366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2" name="Object 5"/>
          <p:cNvGraphicFramePr/>
          <p:nvPr/>
        </p:nvGraphicFramePr>
        <p:xfrm>
          <a:off x="1404938" y="4476750"/>
          <a:ext cx="44132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9" imgW="1928495" imgH="203200" progId="Equation.DSMT4">
                  <p:embed/>
                </p:oleObj>
              </mc:Choice>
              <mc:Fallback>
                <p:oleObj name="" r:id="rId9" imgW="1928495" imgH="2032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4938" y="4476750"/>
                        <a:ext cx="4413250" cy="4651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/>
          <p:nvPr/>
        </p:nvSpPr>
        <p:spPr>
          <a:xfrm>
            <a:off x="1187450" y="4941888"/>
            <a:ext cx="7956550" cy="16303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从一副不含大小王的扑克牌中任取一张, 记 </a:t>
            </a:r>
            <a:r>
              <a:rPr lang="en-US" altLang="zh-CN" sz="28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抽到的牌是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红色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}, </a:t>
            </a:r>
            <a:r>
              <a:rPr lang="en-US" altLang="zh-CN" sz="28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抽到的牌是黑色的}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问事件</a:t>
            </a:r>
            <a:r>
              <a:rPr lang="en-US" altLang="zh-CN" sz="28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A、B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是否独立？</a:t>
            </a:r>
            <a:endParaRPr lang="zh-CN" altLang="en-US" sz="28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ldLvl="0" animBg="1"/>
      <p:bldP spid="276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40410" y="1855470"/>
            <a:ext cx="5784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不可能事件与任何事件既独立又互斥；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770255" y="2746375"/>
            <a:ext cx="65525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概率都大于零的</a:t>
            </a:r>
            <a:r>
              <a:rPr lang="zh-CN" altLang="en-US" sz="2400" b="1">
                <a:sym typeface="+mn-ea"/>
              </a:rPr>
              <a:t>两个事件</a:t>
            </a:r>
            <a:r>
              <a:rPr lang="zh-CN" altLang="en-US" sz="2400" b="1"/>
              <a:t>，互斥一定不独立，独立一定不互斥，即独立和互斥不能同时成立。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782955" y="979170"/>
            <a:ext cx="7665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在无任何假设条件下事件独立性与互斥性没有必然联系。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842963" y="836613"/>
            <a:ext cx="538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三事件两两相互独立的概念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3657600" y="3906838"/>
            <a:ext cx="2286000" cy="4572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990600" y="1773238"/>
          <a:ext cx="66802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" imgW="6680200" imgH="2616200" progId="Equation.3">
                  <p:embed/>
                </p:oleObj>
              </mc:Choice>
              <mc:Fallback>
                <p:oleObj name="Equation" r:id="rId1" imgW="6680200" imgH="2616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73238"/>
                        <a:ext cx="66802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03550" y="3801745"/>
            <a:ext cx="4169410" cy="368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914400" y="48768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endParaRPr lang="zh-CN" altLang="en-US" sz="2800" b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914400" y="5410200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三个事件相互独立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4038600" y="5624513"/>
            <a:ext cx="7620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4876800" y="5410200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三个事件两两相互独立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225" name="Group 25"/>
          <p:cNvGrpSpPr/>
          <p:nvPr/>
        </p:nvGrpSpPr>
        <p:grpSpPr bwMode="auto">
          <a:xfrm>
            <a:off x="4038600" y="5715000"/>
            <a:ext cx="762000" cy="381000"/>
            <a:chOff x="2544" y="3600"/>
            <a:chExt cx="480" cy="240"/>
          </a:xfrm>
        </p:grpSpPr>
        <p:sp>
          <p:nvSpPr>
            <p:cNvPr id="15370" name="Line 15"/>
            <p:cNvSpPr>
              <a:spLocks noChangeShapeType="1"/>
            </p:cNvSpPr>
            <p:nvPr/>
          </p:nvSpPr>
          <p:spPr bwMode="auto">
            <a:xfrm flipH="1">
              <a:off x="2544" y="369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1" name="Line 16"/>
            <p:cNvSpPr>
              <a:spLocks noChangeShapeType="1"/>
            </p:cNvSpPr>
            <p:nvPr/>
          </p:nvSpPr>
          <p:spPr bwMode="auto">
            <a:xfrm>
              <a:off x="2688" y="3600"/>
              <a:ext cx="24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367" name="Rectangle 19"/>
          <p:cNvSpPr>
            <a:spLocks noChangeArrowheads="1"/>
          </p:cNvSpPr>
          <p:nvPr/>
        </p:nvSpPr>
        <p:spPr bwMode="auto">
          <a:xfrm>
            <a:off x="841375" y="774700"/>
            <a:ext cx="4568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</a:t>
            </a:r>
            <a:r>
              <a:rPr lang="zh-CN" altLang="en-US" sz="32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三事件相互独立的概念</a:t>
            </a:r>
            <a:endParaRPr lang="zh-CN" altLang="en-US" sz="3200" b="1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2514600" y="4267200"/>
            <a:ext cx="2667000" cy="4572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24" name="Object 24"/>
          <p:cNvGraphicFramePr>
            <a:graphicFrameLocks noChangeAspect="1"/>
          </p:cNvGraphicFramePr>
          <p:nvPr/>
        </p:nvGraphicFramePr>
        <p:xfrm>
          <a:off x="990600" y="1600200"/>
          <a:ext cx="6680200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1" imgW="6680200" imgH="3136900" progId="Equation.3">
                  <p:embed/>
                </p:oleObj>
              </mc:Choice>
              <mc:Fallback>
                <p:oleObj name="Equation" r:id="rId1" imgW="6680200" imgH="3136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6680200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bldLvl="0" animBg="1" autoUpdateAnimBg="0"/>
      <p:bldP spid="51208" grpId="0" bldLvl="0" animBg="1" autoUpdateAnimBg="0"/>
      <p:bldP spid="51212" grpId="0" bldLvl="0" animBg="1" autoUpdateAnimBg="0"/>
      <p:bldP spid="51223" grpId="0" bldLvl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1225" y="602615"/>
            <a:ext cx="7837488" cy="2060575"/>
          </a:xfrm>
          <a:prstGeom prst="rect">
            <a:avLst/>
          </a:prstGeom>
          <a:noFill/>
          <a:ln>
            <a:miter lim="800000"/>
          </a:ln>
        </p:spPr>
        <p:txBody>
          <a:bodyPr/>
          <a:p>
            <a:pPr marL="342900" marR="0" algn="just" defTabSz="914400" eaLnBrk="0" hangingPunct="0">
              <a:spcBef>
                <a:spcPct val="20000"/>
              </a:spcBef>
              <a:buClr>
                <a:srgbClr val="000000"/>
              </a:buClr>
              <a:buSzTx/>
              <a:buFontTx/>
              <a:buNone/>
              <a:defRPr/>
            </a:pPr>
            <a:r>
              <a:rPr kumimoji="0" lang="zh-CN" altLang="en-US" sz="2400" b="1" kern="0" cap="none" spc="0" normalizeH="0" baseline="0" noProof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设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有 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 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张同样的卡片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, 1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张涂上红色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, 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张涂上黄色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, 1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张涂上绿色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另一张涂上红、黄、绿三种颜色．从这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张卡片中任取一张卡片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,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令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400" b="1" i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A=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{ 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取出的卡片涂有红色 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}, </a:t>
            </a:r>
            <a:r>
              <a:rPr kumimoji="0" lang="en-US" altLang="zh-CN" sz="2400" b="1" i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B=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{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取出的卡片涂有黄色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},  </a:t>
            </a:r>
            <a:r>
              <a:rPr kumimoji="0" lang="en-US" altLang="zh-CN" sz="2400" b="1" i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C=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{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取出的卡片涂有绿色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}, 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则：</a:t>
            </a:r>
            <a:endParaRPr kumimoji="0" lang="zh-CN" altLang="en-US" sz="2400" b="1" kern="0" cap="none" spc="0" normalizeH="0" baseline="0" noProof="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3" name="Object 2"/>
          <p:cNvGraphicFramePr/>
          <p:nvPr/>
        </p:nvGraphicFramePr>
        <p:xfrm>
          <a:off x="1330325" y="2228215"/>
          <a:ext cx="2641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" imgW="1357630" imgH="203200" progId="Equation.DSMT4">
                  <p:embed/>
                </p:oleObj>
              </mc:Choice>
              <mc:Fallback>
                <p:oleObj name="" r:id="rId1" imgW="1357630" imgH="2032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0325" y="2228215"/>
                        <a:ext cx="26416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4700588" y="2228215"/>
          <a:ext cx="30988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3" imgW="1687830" imgH="203200" progId="Equation.DSMT4">
                  <p:embed/>
                </p:oleObj>
              </mc:Choice>
              <mc:Fallback>
                <p:oleObj name="" r:id="rId3" imgW="1687830" imgH="2032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00588" y="2228215"/>
                        <a:ext cx="3098800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4021138" y="2048828"/>
          <a:ext cx="5461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5" imgW="330200" imgH="405765" progId="Equation.DSMT4">
                  <p:embed/>
                </p:oleObj>
              </mc:Choice>
              <mc:Fallback>
                <p:oleObj name="" r:id="rId5" imgW="330200" imgH="405765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1138" y="2048828"/>
                        <a:ext cx="546100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7839075" y="2042478"/>
          <a:ext cx="5016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7" imgW="266065" imgH="393065" progId="Equation.3">
                  <p:embed/>
                </p:oleObj>
              </mc:Choice>
              <mc:Fallback>
                <p:oleObj name="" r:id="rId7" imgW="266065" imgH="39306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39075" y="2042478"/>
                        <a:ext cx="50165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2111375" y="2748915"/>
          <a:ext cx="12350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9" imgW="596265" imgH="203200" progId="Equation.DSMT4">
                  <p:embed/>
                </p:oleObj>
              </mc:Choice>
              <mc:Fallback>
                <p:oleObj name="" r:id="rId9" imgW="596265" imgH="2032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1375" y="2748915"/>
                        <a:ext cx="1235075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3332163" y="2553653"/>
          <a:ext cx="59213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1" imgW="330200" imgH="405765" progId="Equation.DSMT4">
                  <p:embed/>
                </p:oleObj>
              </mc:Choice>
              <mc:Fallback>
                <p:oleObj name="" r:id="rId11" imgW="330200" imgH="405765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2163" y="2553653"/>
                        <a:ext cx="592137" cy="728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/>
          <p:nvPr/>
        </p:nvGraphicFramePr>
        <p:xfrm>
          <a:off x="2085975" y="3291840"/>
          <a:ext cx="26685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3" imgW="1344930" imgH="203200" progId="Equation.DSMT4">
                  <p:embed/>
                </p:oleObj>
              </mc:Choice>
              <mc:Fallback>
                <p:oleObj name="" r:id="rId13" imgW="1344930" imgH="2032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85975" y="3291840"/>
                        <a:ext cx="2668588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/>
          <p:nvPr/>
        </p:nvGraphicFramePr>
        <p:xfrm>
          <a:off x="2124075" y="3722053"/>
          <a:ext cx="2713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5" imgW="1344930" imgH="203200" progId="Equation.DSMT4">
                  <p:embed/>
                </p:oleObj>
              </mc:Choice>
              <mc:Fallback>
                <p:oleObj name="" r:id="rId15" imgW="1344930" imgH="2032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24075" y="3722053"/>
                        <a:ext cx="2713038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/>
          <p:nvPr/>
        </p:nvGraphicFramePr>
        <p:xfrm>
          <a:off x="2087563" y="4099878"/>
          <a:ext cx="2667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7" imgW="1357630" imgH="203200" progId="Equation.DSMT4">
                  <p:embed/>
                </p:oleObj>
              </mc:Choice>
              <mc:Fallback>
                <p:oleObj name="" r:id="rId17" imgW="1357630" imgH="2032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87563" y="4099878"/>
                        <a:ext cx="2667000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/>
          <p:nvPr/>
        </p:nvSpPr>
        <p:spPr>
          <a:xfrm>
            <a:off x="3890963" y="2706053"/>
            <a:ext cx="19050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>
              <a:buFont typeface="Monotype Sorts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由此可见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3" name="Object 10"/>
          <p:cNvGraphicFramePr/>
          <p:nvPr/>
        </p:nvGraphicFramePr>
        <p:xfrm>
          <a:off x="2027238" y="4422140"/>
          <a:ext cx="43449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9" imgW="2258695" imgH="405765" progId="Equation.DSMT4">
                  <p:embed/>
                </p:oleObj>
              </mc:Choice>
              <mc:Fallback>
                <p:oleObj name="" r:id="rId19" imgW="2258695" imgH="405765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27238" y="4422140"/>
                        <a:ext cx="4344987" cy="779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/>
          <p:nvPr/>
        </p:nvSpPr>
        <p:spPr>
          <a:xfrm>
            <a:off x="1290638" y="4607878"/>
            <a:ext cx="1219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>
              <a:buFont typeface="Monotype Sorts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但是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Rectangle 9"/>
          <p:cNvSpPr/>
          <p:nvPr/>
        </p:nvSpPr>
        <p:spPr>
          <a:xfrm>
            <a:off x="1300163" y="5082540"/>
            <a:ext cx="67691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>
              <a:buFont typeface="Monotype Sorts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这表明，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这三个事件是两两独立的，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buFont typeface="Monotype Sorts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但不是相互独立的．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155893" y="604996"/>
            <a:ext cx="10534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例1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.4.2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charRg st="0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" grpId="0"/>
      <p:bldP spid="14" grpId="0"/>
      <p:bldP spid="15" grpId="0"/>
      <p:bldP spid="17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df744cb2-7e00-4ba9-b0c1-79b2e4f6af2d"/>
  <p:tag name="COMMONDATA" val="eyJoZGlkIjoiMjA4YzcyMzE4N2QzYmI4OTEyNDM4MzkyYjdkMjc2Zj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WPS 演示</Application>
  <PresentationFormat>全屏显示(4:3)</PresentationFormat>
  <Paragraphs>169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102</vt:i4>
      </vt:variant>
      <vt:variant>
        <vt:lpstr>幻灯片标题</vt:lpstr>
      </vt:variant>
      <vt:variant>
        <vt:i4>19</vt:i4>
      </vt:variant>
    </vt:vector>
  </HeadingPairs>
  <TitlesOfParts>
    <vt:vector size="138" baseType="lpstr">
      <vt:lpstr>Arial</vt:lpstr>
      <vt:lpstr>宋体</vt:lpstr>
      <vt:lpstr>Wingdings</vt:lpstr>
      <vt:lpstr>Calibri</vt:lpstr>
      <vt:lpstr>Times New Roman</vt:lpstr>
      <vt:lpstr>Symbol</vt:lpstr>
      <vt:lpstr>Candara</vt:lpstr>
      <vt:lpstr>华文楷体</vt:lpstr>
      <vt:lpstr>黑体</vt:lpstr>
      <vt:lpstr>华文新魏</vt:lpstr>
      <vt:lpstr>楷体_GB2312</vt:lpstr>
      <vt:lpstr>新宋体</vt:lpstr>
      <vt:lpstr>Monotype Sorts</vt:lpstr>
      <vt:lpstr>Wingdings</vt:lpstr>
      <vt:lpstr>微软雅黑</vt:lpstr>
      <vt:lpstr>Arial Unicode MS</vt:lpstr>
      <vt:lpstr>Office 主题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98</cp:revision>
  <dcterms:created xsi:type="dcterms:W3CDTF">2012-09-17T11:32:00Z</dcterms:created>
  <dcterms:modified xsi:type="dcterms:W3CDTF">2023-02-26T13:59:46Z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600B8C3F76054789A753F87EA0686730</vt:lpwstr>
  </property>
  <property fmtid="{D5CDD505-2E9C-101B-9397-08002B2CF9AE}" pid="3" name="KSOProductBuildVer">
    <vt:lpwstr>2052-11.1.0.12980</vt:lpwstr>
  </property>
</Properties>
</file>