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11" r:id="rId3"/>
    <p:sldId id="516" r:id="rId4"/>
    <p:sldId id="527" r:id="rId5"/>
    <p:sldId id="526" r:id="rId6"/>
    <p:sldId id="525" r:id="rId7"/>
    <p:sldId id="523" r:id="rId8"/>
    <p:sldId id="524" r:id="rId9"/>
    <p:sldId id="522" r:id="rId10"/>
    <p:sldId id="521" r:id="rId11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1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271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2" Type="http://schemas.openxmlformats.org/officeDocument/2006/relationships/image" Target="../media/image14.e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6" Type="http://schemas.openxmlformats.org/officeDocument/2006/relationships/vmlDrawing" Target="../drawings/vmlDrawing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4.emf"/><Relationship Id="rId23" Type="http://schemas.openxmlformats.org/officeDocument/2006/relationships/oleObject" Target="../embeddings/oleObject14.bin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3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0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9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54250" y="2707958"/>
            <a:ext cx="5899150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一、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重伯努利试验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54250" y="3726815"/>
            <a:ext cx="56705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二、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二项概率公式</a:t>
            </a:r>
            <a:endParaRPr lang="zh-CN" altLang="en-US" sz="32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7" name="Rectangle 9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197610"/>
            <a:ext cx="8229600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第四节</a:t>
            </a:r>
            <a:r>
              <a:rPr lang="zh-CN" altLang="en-US" sz="4400" b="1">
                <a:solidFill>
                  <a:srgbClr val="00B05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   </a:t>
            </a: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伯努利(Bernoulli)概型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4400" b="1">
              <a:solidFill>
                <a:srgbClr val="00B050"/>
              </a:solidFill>
              <a:latin typeface="黑体" panose="02010609060101010101" pitchFamily="49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733425" y="2060575"/>
            <a:ext cx="8059738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将试验 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 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重复进行 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若各次试验的结果互</a:t>
            </a:r>
            <a:endParaRPr kumimoji="0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不影响 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即每次试验结果出现的概率都不依赖于其</a:t>
            </a:r>
            <a:endParaRPr kumimoji="0"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它各次试验的结果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则称这 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次试验是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相互独立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endParaRPr kumimoji="0"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或称为 </a:t>
            </a:r>
            <a:r>
              <a:rPr kumimoji="0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</a:t>
            </a:r>
            <a:r>
              <a:rPr kumimoji="0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重复独立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试验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0"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476375" y="1470025"/>
            <a:ext cx="292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 </a:t>
            </a:r>
            <a:r>
              <a:rPr kumimoji="0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重复独立试验</a:t>
            </a:r>
            <a:endParaRPr kumimoji="0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395288" y="620713"/>
            <a:ext cx="4286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重伯努利试验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1427163" y="877888"/>
            <a:ext cx="5432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(2)  </a:t>
            </a:r>
            <a:r>
              <a:rPr lang="en-US" altLang="zh-CN" sz="2800" b="1" i="1" dirty="0">
                <a:solidFill>
                  <a:srgbClr val="0000FF"/>
                </a:solidFill>
                <a:ea typeface="黑体" panose="02010609060101010101" pitchFamily="49" charset="-122"/>
              </a:rPr>
              <a:t>n </a:t>
            </a: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重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伯努利（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Bernoulli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）试验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827088" y="1477963"/>
          <a:ext cx="787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公式" r:id="rId1" imgW="7874000" imgH="1574800" progId="Equation.3">
                  <p:embed/>
                </p:oleObj>
              </mc:Choice>
              <mc:Fallback>
                <p:oleObj name="公式" r:id="rId1" imgW="7874000" imgH="157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77963"/>
                        <a:ext cx="7874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38200" y="3268663"/>
          <a:ext cx="76469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3" imgW="7480300" imgH="952500" progId="Equation.3">
                  <p:embed/>
                </p:oleObj>
              </mc:Choice>
              <mc:Fallback>
                <p:oleObj name="公式" r:id="rId3" imgW="74803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68663"/>
                        <a:ext cx="76469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38200" y="5454650"/>
            <a:ext cx="76200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抛一枚硬币观察得到正面或反面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若将硬　　　币抛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次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重伯努利试验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365625"/>
            <a:ext cx="76962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抛一颗骰子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次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观察是否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出现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点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重伯努利试验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914400" y="2636838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1" imgW="3479800" imgH="431800" progId="Equation.3">
                  <p:embed/>
                </p:oleObj>
              </mc:Choice>
              <mc:Fallback>
                <p:oleObj name="Equation" r:id="rId1" imgW="3479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36838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914400" y="3216275"/>
          <a:ext cx="476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3" imgW="4762500" imgH="431800" progId="Equation.3">
                  <p:embed/>
                </p:oleObj>
              </mc:Choice>
              <mc:Fallback>
                <p:oleObj name="Equation" r:id="rId3" imgW="4762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16275"/>
                        <a:ext cx="476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1371600" y="3763963"/>
          <a:ext cx="127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5" imgW="1278255" imgH="796290" progId="Equation.3">
                  <p:embed/>
                </p:oleObj>
              </mc:Choice>
              <mc:Fallback>
                <p:oleObj name="Equation" r:id="rId5" imgW="1278255" imgH="7962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63963"/>
                        <a:ext cx="127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2819400" y="3763963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7" imgW="1435735" imgH="885190" progId="Equation.3">
                  <p:embed/>
                </p:oleObj>
              </mc:Choice>
              <mc:Fallback>
                <p:oleObj name="Equation" r:id="rId7" imgW="1435735" imgH="8851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63963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371600" y="4703763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9" imgW="1386205" imgH="845820" progId="Equation.3">
                  <p:embed/>
                </p:oleObj>
              </mc:Choice>
              <mc:Fallback>
                <p:oleObj name="Equation" r:id="rId9" imgW="1386205" imgH="8458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03763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2819400" y="4665663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11" imgW="275590" imgH="353695" progId="Equation.3">
                  <p:embed/>
                </p:oleObj>
              </mc:Choice>
              <mc:Fallback>
                <p:oleObj name="Equation" r:id="rId11" imgW="275590" imgH="3536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65663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3276600" y="4741863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3" imgW="275590" imgH="285115" progId="Equation.3">
                  <p:embed/>
                </p:oleObj>
              </mc:Choice>
              <mc:Fallback>
                <p:oleObj name="Equation" r:id="rId13" imgW="275590" imgH="2851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41863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3733800" y="4652963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15" imgW="1278255" imgH="885190" progId="Equation.3">
                  <p:embed/>
                </p:oleObj>
              </mc:Choice>
              <mc:Fallback>
                <p:oleObj name="Equation" r:id="rId15" imgW="1278255" imgH="8851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52963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5391150" y="4856163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17" imgW="673100" imgH="101600" progId="Equation.3">
                  <p:embed/>
                </p:oleObj>
              </mc:Choice>
              <mc:Fallback>
                <p:oleObj name="Equation" r:id="rId17" imgW="673100" imgH="101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856163"/>
                        <a:ext cx="6731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900113" y="1463675"/>
          <a:ext cx="749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9" imgW="7493000" imgH="431800" progId="Equation.3">
                  <p:embed/>
                </p:oleObj>
              </mc:Choice>
              <mc:Fallback>
                <p:oleObj name="Equation" r:id="rId19" imgW="74930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63675"/>
                        <a:ext cx="749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914400" y="2054225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21" imgW="3810000" imgH="431800" progId="Equation.3">
                  <p:embed/>
                </p:oleObj>
              </mc:Choice>
              <mc:Fallback>
                <p:oleObj name="Equation" r:id="rId21" imgW="38100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4225"/>
                        <a:ext cx="381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/>
          <p:cNvGraphicFramePr>
            <a:graphicFrameLocks noChangeAspect="1"/>
          </p:cNvGraphicFramePr>
          <p:nvPr/>
        </p:nvGraphicFramePr>
        <p:xfrm>
          <a:off x="4643438" y="2098675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23" imgW="3028315" imgH="373380" progId="Equation.3">
                  <p:embed/>
                </p:oleObj>
              </mc:Choice>
              <mc:Fallback>
                <p:oleObj name="Equation" r:id="rId23" imgW="3028315" imgH="3733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098675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8"/>
          <p:cNvSpPr>
            <a:spLocks noChangeArrowheads="1"/>
          </p:cNvSpPr>
          <p:nvPr/>
        </p:nvSpPr>
        <p:spPr bwMode="auto">
          <a:xfrm>
            <a:off x="827088" y="688975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二、二项概率公式</a:t>
            </a:r>
            <a:endParaRPr lang="zh-CN" altLang="en-US" sz="32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003800" y="4724400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二项概率公式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939800" y="2697163"/>
          <a:ext cx="607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" imgW="6070600" imgH="431800" progId="Equation.3">
                  <p:embed/>
                </p:oleObj>
              </mc:Choice>
              <mc:Fallback>
                <p:oleObj name="Equation" r:id="rId1" imgW="6070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697163"/>
                        <a:ext cx="607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855663" y="3330575"/>
          <a:ext cx="36734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公式" r:id="rId3" imgW="1549400" imgH="469900" progId="Equation.3">
                  <p:embed/>
                </p:oleObj>
              </mc:Choice>
              <mc:Fallback>
                <p:oleObj name="公式" r:id="rId3" imgW="15494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330575"/>
                        <a:ext cx="3673475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AutoShape 7"/>
          <p:cNvSpPr>
            <a:spLocks noChangeArrowheads="1"/>
          </p:cNvSpPr>
          <p:nvPr/>
        </p:nvSpPr>
        <p:spPr bwMode="auto">
          <a:xfrm>
            <a:off x="4667250" y="3992563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4686300" y="3535363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5" imgW="1739900" imgH="431800" progId="Equation.3">
                  <p:embed/>
                </p:oleObj>
              </mc:Choice>
              <mc:Fallback>
                <p:oleObj name="Equation" r:id="rId5" imgW="1739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535363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6945313" y="3459163"/>
          <a:ext cx="158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7" imgW="1587500" imgH="977900" progId="Equation.3">
                  <p:embed/>
                </p:oleObj>
              </mc:Choice>
              <mc:Fallback>
                <p:oleObj name="Equation" r:id="rId7" imgW="15875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459163"/>
                        <a:ext cx="158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900113" y="1341438"/>
          <a:ext cx="619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9" imgW="6197600" imgH="431800" progId="Equation.3">
                  <p:embed/>
                </p:oleObj>
              </mc:Choice>
              <mc:Fallback>
                <p:oleObj name="Equation" r:id="rId9" imgW="61976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619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9" name="Object 19"/>
          <p:cNvGraphicFramePr>
            <a:graphicFrameLocks noChangeAspect="1"/>
          </p:cNvGraphicFramePr>
          <p:nvPr/>
        </p:nvGraphicFramePr>
        <p:xfrm>
          <a:off x="7194550" y="1023938"/>
          <a:ext cx="110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11" imgW="1104900" imgH="977900" progId="Equation.3">
                  <p:embed/>
                </p:oleObj>
              </mc:Choice>
              <mc:Fallback>
                <p:oleObj name="Equation" r:id="rId11" imgW="1104900" imgH="977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1023938"/>
                        <a:ext cx="110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823913" y="1973263"/>
            <a:ext cx="277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且两两互不相容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ldLvl="0" animBg="1" autoUpdateAnimBg="0"/>
      <p:bldP spid="112647" grpId="0" bldLvl="0" animBg="1"/>
      <p:bldP spid="112660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874713" y="763588"/>
            <a:ext cx="8280400" cy="1570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某车间有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台机床相互独立地运行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设在一段时间内每台机床出故障的概率为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0.3,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在这段时间内有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台到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台机床出故障的概率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在这段时间内至少有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台机床出故障的概率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.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874713" y="2408238"/>
            <a:ext cx="8424862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各台机床是否出故障是相互独立的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重伯努利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概型，已知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n=10, p=0.3, 1-p=0.7. 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10" name="Object 11"/>
          <p:cNvGraphicFramePr/>
          <p:nvPr/>
        </p:nvGraphicFramePr>
        <p:xfrm>
          <a:off x="912813" y="3343275"/>
          <a:ext cx="76739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3529330" imgH="711200" progId="Equation.DSMT4">
                  <p:embed/>
                </p:oleObj>
              </mc:Choice>
              <mc:Fallback>
                <p:oleObj name="" r:id="rId1" imgW="3529330" imgH="711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2813" y="3343275"/>
                        <a:ext cx="7673975" cy="1539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2"/>
          <p:cNvSpPr/>
          <p:nvPr/>
        </p:nvSpPr>
        <p:spPr>
          <a:xfrm>
            <a:off x="50800" y="417513"/>
            <a:ext cx="10604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例1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.5.1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275" y="2392363"/>
            <a:ext cx="4921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3259" name="Object 8"/>
          <p:cNvGraphicFramePr/>
          <p:nvPr/>
        </p:nvGraphicFramePr>
        <p:xfrm>
          <a:off x="923925" y="5111750"/>
          <a:ext cx="48021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2209800" imgH="457200" progId="Equation.DSMT4">
                  <p:embed/>
                </p:oleObj>
              </mc:Choice>
              <mc:Fallback>
                <p:oleObj name="" r:id="rId3" imgW="2209800" imgH="4572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5111750"/>
                        <a:ext cx="4802188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TextBox 1"/>
          <p:cNvSpPr txBox="1"/>
          <p:nvPr/>
        </p:nvSpPr>
        <p:spPr>
          <a:xfrm>
            <a:off x="383540" y="193040"/>
            <a:ext cx="84493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例1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.5.2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某车间有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台同类型的机床，每台机床配备的电动机功率为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10KW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，已知每台机床工作时，平均每小时实际开动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12min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，且各台机床开动与否是相互独立的。如果为这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台机床提供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30KW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的电力，求这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台机床能正常工作的概率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3" name="Text Box 4"/>
          <p:cNvSpPr txBox="1"/>
          <p:nvPr/>
        </p:nvSpPr>
        <p:spPr>
          <a:xfrm>
            <a:off x="521653" y="2598738"/>
            <a:ext cx="955675" cy="46196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分析：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6" name="Object 19"/>
          <p:cNvGraphicFramePr/>
          <p:nvPr/>
        </p:nvGraphicFramePr>
        <p:xfrm>
          <a:off x="439579" y="5730558"/>
          <a:ext cx="6739255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3251200" imgH="241300" progId="Equation.DSMT4">
                  <p:embed/>
                </p:oleObj>
              </mc:Choice>
              <mc:Fallback>
                <p:oleObj name="" r:id="rId1" imgW="3251200" imgH="241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9579" y="5730558"/>
                        <a:ext cx="6739255" cy="50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3"/>
          <p:cNvSpPr txBox="1"/>
          <p:nvPr/>
        </p:nvSpPr>
        <p:spPr>
          <a:xfrm>
            <a:off x="625793" y="4551045"/>
            <a:ext cx="755650" cy="4619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4005" y="2534920"/>
            <a:ext cx="6536690" cy="1656715"/>
          </a:xfrm>
          <a:prstGeom prst="rect">
            <a:avLst/>
          </a:prstGeom>
          <a:noFill/>
          <a:ln>
            <a:solidFill>
              <a:srgbClr val="1D41D5"/>
            </a:solidFill>
          </a:ln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ln>
                  <a:noFill/>
                </a:ln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每小时开动</a:t>
            </a:r>
            <a:r>
              <a:rPr lang="en-US" altLang="zh-CN" sz="2400" b="1">
                <a:ln>
                  <a:noFill/>
                </a:ln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12min: </a:t>
            </a:r>
            <a:r>
              <a:rPr lang="en-US" altLang="zh-CN" sz="2400" b="1">
                <a:ln>
                  <a:noFill/>
                </a:ln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P(</a:t>
            </a:r>
            <a:r>
              <a:rPr lang="zh-CN" altLang="en-US" sz="2400" b="1">
                <a:ln>
                  <a:noFill/>
                </a:ln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工作</a:t>
            </a:r>
            <a:r>
              <a:rPr lang="en-US" altLang="zh-CN" sz="2400" b="1">
                <a:ln>
                  <a:noFill/>
                </a:ln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)=12/60=1/5.</a:t>
            </a:r>
            <a:endParaRPr lang="en-US" altLang="zh-CN" sz="2400" b="1">
              <a:ln>
                <a:noFill/>
              </a:ln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n>
                  <a:noFill/>
                </a:ln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30KW</a:t>
            </a:r>
            <a:r>
              <a:rPr lang="zh-CN" altLang="en-US" sz="2400" b="1">
                <a:ln>
                  <a:noFill/>
                </a:ln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的电力</a:t>
            </a:r>
            <a:r>
              <a:rPr lang="zh-CN" altLang="en-US" sz="2400" b="1">
                <a:ln>
                  <a:noFill/>
                </a:ln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可同时供给</a:t>
            </a:r>
            <a:r>
              <a:rPr lang="en-US" altLang="zh-CN" sz="2400" b="1">
                <a:ln>
                  <a:noFill/>
                </a:ln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2400" b="1">
                <a:ln>
                  <a:noFill/>
                </a:ln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台机床开动，</a:t>
            </a:r>
            <a:endParaRPr lang="zh-CN" altLang="en-US" sz="2400" b="1">
              <a:ln>
                <a:noFill/>
              </a:ln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n>
                  <a:noFill/>
                </a:ln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lang="zh-CN" altLang="en-US" sz="2400" b="1">
                <a:ln>
                  <a:noFill/>
                </a:ln>
                <a:solidFill>
                  <a:srgbClr val="1D41D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台机床正常工作</a:t>
            </a:r>
            <a:r>
              <a:rPr lang="zh-CN" altLang="en-US" sz="2400" b="1">
                <a:ln>
                  <a:noFill/>
                </a:ln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：工作的机床数不超过</a:t>
            </a:r>
            <a:r>
              <a:rPr lang="en-US" altLang="zh-CN" sz="2400" b="1">
                <a:ln>
                  <a:noFill/>
                </a:ln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3</a:t>
            </a:r>
            <a:r>
              <a:rPr lang="zh-CN" altLang="en-US" sz="2400" b="1">
                <a:ln>
                  <a:noFill/>
                </a:ln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台。</a:t>
            </a:r>
            <a:endParaRPr lang="zh-CN" altLang="en-US" sz="2400" b="1">
              <a:ln>
                <a:noFill/>
              </a:ln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41755" y="5154930"/>
            <a:ext cx="581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5</a:t>
            </a:r>
            <a:r>
              <a:rPr lang="zh-CN" altLang="en-US" sz="2400" b="1"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台机床能正常工作的概率为：</a:t>
            </a:r>
            <a:endParaRPr lang="zh-CN" altLang="en-US" sz="2400" b="1"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0805" y="4529455"/>
            <a:ext cx="6713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这是一个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重伯努利概型，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ea"/>
              </a:rPr>
              <a:t>p=1/5,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0" grpId="0" bldLvl="0" animBg="1"/>
      <p:bldP spid="9" grpId="0"/>
      <p:bldP spid="8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2"/>
          <p:cNvSpPr/>
          <p:nvPr/>
        </p:nvSpPr>
        <p:spPr>
          <a:xfrm>
            <a:off x="973138" y="252095"/>
            <a:ext cx="84963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某人向一目标独立射击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每次命中率为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0.1,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求恰好击中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两次和至少击中一次的概率．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3" name="Object 20"/>
          <p:cNvGraphicFramePr/>
          <p:nvPr/>
        </p:nvGraphicFramePr>
        <p:xfrm>
          <a:off x="1106488" y="2029460"/>
          <a:ext cx="6057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2818130" imgH="241300" progId="Equation.DSMT4">
                  <p:embed/>
                </p:oleObj>
              </mc:Choice>
              <mc:Fallback>
                <p:oleObj name="" r:id="rId1" imgW="2818130" imgH="2413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6488" y="2029460"/>
                        <a:ext cx="60579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/>
          <p:nvPr/>
        </p:nvGraphicFramePr>
        <p:xfrm>
          <a:off x="1155700" y="2585085"/>
          <a:ext cx="55753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2678430" imgH="241300" progId="Equation.DSMT4">
                  <p:embed/>
                </p:oleObj>
              </mc:Choice>
              <mc:Fallback>
                <p:oleObj name="" r:id="rId3" imgW="2678430" imgH="2413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5700" y="2585085"/>
                        <a:ext cx="557530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3"/>
          <p:cNvSpPr/>
          <p:nvPr/>
        </p:nvSpPr>
        <p:spPr>
          <a:xfrm>
            <a:off x="1004888" y="1192848"/>
            <a:ext cx="8497887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这是一个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100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重伯努利概型，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p=0.1,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表示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事件“恰好击中两次”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表示事件“至少击中一次”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Rectangle 26"/>
          <p:cNvSpPr/>
          <p:nvPr/>
        </p:nvSpPr>
        <p:spPr>
          <a:xfrm>
            <a:off x="992188" y="3189923"/>
            <a:ext cx="8345487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从上例中可以看出，每次射击命中率很小，只有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0.1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但重复进行下去，几乎肯定能够击中目标．</a:t>
            </a:r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12"/>
          <p:cNvSpPr/>
          <p:nvPr/>
        </p:nvSpPr>
        <p:spPr>
          <a:xfrm>
            <a:off x="54293" y="228442"/>
            <a:ext cx="10534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例1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.5.3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863" y="1323023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4975" y="4039235"/>
            <a:ext cx="8240713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恰好击中两次的概率接近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称为小概率事件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概率很小的随机事件在一次实验中实际上几乎不发生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这一原理称为</a:t>
            </a: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实际推断原理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8110" y="6109335"/>
            <a:ext cx="88442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此例表明小概率事件的累积可能是大概率事件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水滴石穿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铁杵磨针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275" y="5226368"/>
            <a:ext cx="7821613" cy="110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至少击中一次的概率接近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1,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称为大概率事件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大概率事件在一次实验中实际上几乎肯定发生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9175" y="887730"/>
            <a:ext cx="8070850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设在独立重复试验中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每次试验成功的概率为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0.5,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问至少需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要进行多少次试验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才能使至少成功一次的概率不小于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0.9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12"/>
          <p:cNvSpPr/>
          <p:nvPr/>
        </p:nvSpPr>
        <p:spPr>
          <a:xfrm>
            <a:off x="54293" y="490061"/>
            <a:ext cx="10534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例1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.5.4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Rectangle 12"/>
          <p:cNvSpPr/>
          <p:nvPr/>
        </p:nvSpPr>
        <p:spPr>
          <a:xfrm>
            <a:off x="371475" y="1759268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</a:t>
            </a:r>
            <a:endParaRPr lang="zh-CN" altLang="en-US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088" y="1781493"/>
            <a:ext cx="8029575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设需要进行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次独立重复试验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则在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次试验中至少成功一次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的概率为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Object 2"/>
          <p:cNvGraphicFramePr/>
          <p:nvPr/>
        </p:nvGraphicFramePr>
        <p:xfrm>
          <a:off x="2266950" y="2491105"/>
          <a:ext cx="275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536065" imgH="241300" progId="Equation.DSMT4">
                  <p:embed/>
                </p:oleObj>
              </mc:Choice>
              <mc:Fallback>
                <p:oleObj name="" r:id="rId1" imgW="1536065" imgH="2413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6950" y="2491105"/>
                        <a:ext cx="27527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3"/>
          <p:cNvGraphicFramePr/>
          <p:nvPr/>
        </p:nvGraphicFramePr>
        <p:xfrm>
          <a:off x="2220913" y="3153093"/>
          <a:ext cx="37909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1828800" imgH="228600" progId="Equation.DSMT4">
                  <p:embed/>
                </p:oleObj>
              </mc:Choice>
              <mc:Fallback>
                <p:oleObj name="" r:id="rId3" imgW="1828800" imgH="2286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0913" y="3153093"/>
                        <a:ext cx="3790950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/>
          <p:nvPr/>
        </p:nvGraphicFramePr>
        <p:xfrm>
          <a:off x="2984500" y="3715068"/>
          <a:ext cx="18716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989965" imgH="405765" progId="Equation.DSMT4">
                  <p:embed/>
                </p:oleObj>
              </mc:Choice>
              <mc:Fallback>
                <p:oleObj name="" r:id="rId5" imgW="989965" imgH="405765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500" y="3715068"/>
                        <a:ext cx="1871663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/>
          <p:nvPr/>
        </p:nvGraphicFramePr>
        <p:xfrm>
          <a:off x="4114800" y="241173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130810" imgH="203200" progId="Equation.DSMT4">
                  <p:embed/>
                </p:oleObj>
              </mc:Choice>
              <mc:Fallback>
                <p:oleObj name="" r:id="rId7" imgW="130810" imgH="203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2411730"/>
                        <a:ext cx="9144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76600" y="4867593"/>
            <a:ext cx="1065213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故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n=4.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df744cb2-7e00-4ba9-b0c1-79b2e4f6af2d"/>
  <p:tag name="COMMONDATA" val="eyJoZGlkIjoiMjA4YzcyMzE4N2QzYmI4OTEyNDM4MzkyYjdkMjc2Zj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全屏显示(4:3)</PresentationFormat>
  <Paragraphs>88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9</vt:i4>
      </vt:variant>
    </vt:vector>
  </HeadingPairs>
  <TitlesOfParts>
    <vt:vector size="54" baseType="lpstr">
      <vt:lpstr>Arial</vt:lpstr>
      <vt:lpstr>宋体</vt:lpstr>
      <vt:lpstr>Wingdings</vt:lpstr>
      <vt:lpstr>Calibri</vt:lpstr>
      <vt:lpstr>Times New Roman</vt:lpstr>
      <vt:lpstr>Symbol</vt:lpstr>
      <vt:lpstr>Candara</vt:lpstr>
      <vt:lpstr>华文楷体</vt:lpstr>
      <vt:lpstr>黑体</vt:lpstr>
      <vt:lpstr>华文新魏</vt:lpstr>
      <vt:lpstr>Tahoma</vt:lpstr>
      <vt:lpstr>楷体_GB2312</vt:lpstr>
      <vt:lpstr>新宋体</vt:lpstr>
      <vt:lpstr>微软雅黑</vt:lpstr>
      <vt:lpstr>Arial Unicode MS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99</cp:revision>
  <dcterms:created xsi:type="dcterms:W3CDTF">2012-09-17T11:32:00Z</dcterms:created>
  <dcterms:modified xsi:type="dcterms:W3CDTF">2023-02-26T14:17:50Z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09FEEDC7C1944396A0A0986904B7C1CE</vt:lpwstr>
  </property>
  <property fmtid="{D5CDD505-2E9C-101B-9397-08002B2CF9AE}" pid="3" name="KSOProductBuildVer">
    <vt:lpwstr>2052-11.1.0.12980</vt:lpwstr>
  </property>
</Properties>
</file>