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3"/>
    <p:sldId id="371" r:id="rId4"/>
    <p:sldId id="372" r:id="rId5"/>
    <p:sldId id="373" r:id="rId6"/>
    <p:sldId id="388" r:id="rId7"/>
    <p:sldId id="370" r:id="rId8"/>
    <p:sldId id="376" r:id="rId9"/>
    <p:sldId id="377" r:id="rId10"/>
    <p:sldId id="378" r:id="rId11"/>
    <p:sldId id="380" r:id="rId12"/>
    <p:sldId id="381" r:id="rId13"/>
    <p:sldId id="389" r:id="rId14"/>
    <p:sldId id="375" r:id="rId15"/>
    <p:sldId id="374" r:id="rId16"/>
    <p:sldId id="382" r:id="rId17"/>
    <p:sldId id="384" r:id="rId18"/>
    <p:sldId id="383" r:id="rId19"/>
    <p:sldId id="385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83"/>
        <p:guide pos="30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86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0" Type="http://schemas.openxmlformats.org/officeDocument/2006/relationships/image" Target="../media/image29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tags" Target="../tags/tag80.xml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4.bin"/><Relationship Id="rId5" Type="http://schemas.openxmlformats.org/officeDocument/2006/relationships/tags" Target="../tags/tag79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2" Type="http://schemas.openxmlformats.org/officeDocument/2006/relationships/tags" Target="../tags/tag78.xml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81.xml"/><Relationship Id="rId10" Type="http://schemas.openxmlformats.org/officeDocument/2006/relationships/image" Target="../media/image34.wmf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3" Type="http://schemas.openxmlformats.org/officeDocument/2006/relationships/vmlDrawing" Target="../drawings/vmlDrawing8.v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image" Target="../media/image35.wmf"/><Relationship Id="rId39" Type="http://schemas.openxmlformats.org/officeDocument/2006/relationships/image" Target="../media/image43.wmf"/><Relationship Id="rId38" Type="http://schemas.openxmlformats.org/officeDocument/2006/relationships/oleObject" Target="../embeddings/oleObject44.bin"/><Relationship Id="rId37" Type="http://schemas.openxmlformats.org/officeDocument/2006/relationships/tags" Target="../tags/tag102.xml"/><Relationship Id="rId36" Type="http://schemas.openxmlformats.org/officeDocument/2006/relationships/image" Target="../media/image42.wmf"/><Relationship Id="rId35" Type="http://schemas.openxmlformats.org/officeDocument/2006/relationships/oleObject" Target="../embeddings/oleObject43.bin"/><Relationship Id="rId34" Type="http://schemas.openxmlformats.org/officeDocument/2006/relationships/tags" Target="../tags/tag101.xml"/><Relationship Id="rId33" Type="http://schemas.openxmlformats.org/officeDocument/2006/relationships/image" Target="../media/image41.wmf"/><Relationship Id="rId32" Type="http://schemas.openxmlformats.org/officeDocument/2006/relationships/oleObject" Target="../embeddings/oleObject42.bin"/><Relationship Id="rId31" Type="http://schemas.openxmlformats.org/officeDocument/2006/relationships/tags" Target="../tags/tag100.xml"/><Relationship Id="rId30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9" Type="http://schemas.openxmlformats.org/officeDocument/2006/relationships/oleObject" Target="../embeddings/oleObject41.bin"/><Relationship Id="rId28" Type="http://schemas.openxmlformats.org/officeDocument/2006/relationships/tags" Target="../tags/tag99.xml"/><Relationship Id="rId27" Type="http://schemas.openxmlformats.org/officeDocument/2006/relationships/image" Target="../media/image39.wmf"/><Relationship Id="rId26" Type="http://schemas.openxmlformats.org/officeDocument/2006/relationships/oleObject" Target="../embeddings/oleObject40.bin"/><Relationship Id="rId25" Type="http://schemas.openxmlformats.org/officeDocument/2006/relationships/tags" Target="../tags/tag98.xml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39.bin"/><Relationship Id="rId22" Type="http://schemas.openxmlformats.org/officeDocument/2006/relationships/tags" Target="../tags/tag97.xml"/><Relationship Id="rId21" Type="http://schemas.openxmlformats.org/officeDocument/2006/relationships/image" Target="../media/image37.wmf"/><Relationship Id="rId20" Type="http://schemas.openxmlformats.org/officeDocument/2006/relationships/oleObject" Target="../embeddings/oleObject38.bin"/><Relationship Id="rId2" Type="http://schemas.openxmlformats.org/officeDocument/2006/relationships/tags" Target="../tags/tag83.xml"/><Relationship Id="rId19" Type="http://schemas.openxmlformats.org/officeDocument/2006/relationships/tags" Target="../tags/tag96.xml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5.bin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51.wmf"/><Relationship Id="rId3" Type="http://schemas.openxmlformats.org/officeDocument/2006/relationships/tags" Target="../tags/tag107.xml"/><Relationship Id="rId29" Type="http://schemas.openxmlformats.org/officeDocument/2006/relationships/oleObject" Target="../embeddings/oleObject52.bin"/><Relationship Id="rId28" Type="http://schemas.openxmlformats.org/officeDocument/2006/relationships/tags" Target="../tags/tag118.xml"/><Relationship Id="rId27" Type="http://schemas.openxmlformats.org/officeDocument/2006/relationships/image" Target="../media/image50.wmf"/><Relationship Id="rId26" Type="http://schemas.openxmlformats.org/officeDocument/2006/relationships/oleObject" Target="../embeddings/oleObject51.bin"/><Relationship Id="rId25" Type="http://schemas.openxmlformats.org/officeDocument/2006/relationships/tags" Target="../tags/tag117.xml"/><Relationship Id="rId24" Type="http://schemas.openxmlformats.org/officeDocument/2006/relationships/image" Target="../media/image49.wmf"/><Relationship Id="rId23" Type="http://schemas.openxmlformats.org/officeDocument/2006/relationships/oleObject" Target="../embeddings/oleObject50.bin"/><Relationship Id="rId22" Type="http://schemas.openxmlformats.org/officeDocument/2006/relationships/tags" Target="../tags/tag116.xml"/><Relationship Id="rId21" Type="http://schemas.openxmlformats.org/officeDocument/2006/relationships/image" Target="../media/image48.wmf"/><Relationship Id="rId20" Type="http://schemas.openxmlformats.org/officeDocument/2006/relationships/oleObject" Target="../embeddings/oleObject49.bin"/><Relationship Id="rId2" Type="http://schemas.openxmlformats.org/officeDocument/2006/relationships/tags" Target="../tags/tag106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48.bin"/><Relationship Id="rId15" Type="http://schemas.openxmlformats.org/officeDocument/2006/relationships/tags" Target="../tags/tag113.xml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47.bin"/><Relationship Id="rId12" Type="http://schemas.openxmlformats.org/officeDocument/2006/relationships/tags" Target="../tags/tag112.xml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46.bin"/><Relationship Id="rId1" Type="http://schemas.openxmlformats.org/officeDocument/2006/relationships/tags" Target="../tags/tag105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5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3" Type="http://schemas.openxmlformats.org/officeDocument/2006/relationships/vmlDrawing" Target="../drawings/vmlDrawing12.vml"/><Relationship Id="rId52" Type="http://schemas.openxmlformats.org/officeDocument/2006/relationships/slideLayout" Target="../slideLayouts/slideLayout7.xml"/><Relationship Id="rId51" Type="http://schemas.openxmlformats.org/officeDocument/2006/relationships/tags" Target="../tags/tag169.xml"/><Relationship Id="rId50" Type="http://schemas.openxmlformats.org/officeDocument/2006/relationships/tags" Target="../tags/tag168.xml"/><Relationship Id="rId5" Type="http://schemas.openxmlformats.org/officeDocument/2006/relationships/tags" Target="../tags/tag125.xml"/><Relationship Id="rId49" Type="http://schemas.openxmlformats.org/officeDocument/2006/relationships/tags" Target="../tags/tag167.xml"/><Relationship Id="rId48" Type="http://schemas.openxmlformats.org/officeDocument/2006/relationships/tags" Target="../tags/tag166.xml"/><Relationship Id="rId47" Type="http://schemas.openxmlformats.org/officeDocument/2006/relationships/image" Target="../media/image55.wmf"/><Relationship Id="rId46" Type="http://schemas.openxmlformats.org/officeDocument/2006/relationships/oleObject" Target="../embeddings/oleObject56.bin"/><Relationship Id="rId45" Type="http://schemas.openxmlformats.org/officeDocument/2006/relationships/tags" Target="../tags/tag165.xml"/><Relationship Id="rId44" Type="http://schemas.openxmlformats.org/officeDocument/2006/relationships/tags" Target="../tags/tag164.xml"/><Relationship Id="rId43" Type="http://schemas.openxmlformats.org/officeDocument/2006/relationships/tags" Target="../tags/tag163.xml"/><Relationship Id="rId42" Type="http://schemas.openxmlformats.org/officeDocument/2006/relationships/tags" Target="../tags/tag162.xml"/><Relationship Id="rId41" Type="http://schemas.openxmlformats.org/officeDocument/2006/relationships/tags" Target="../tags/tag161.xml"/><Relationship Id="rId40" Type="http://schemas.openxmlformats.org/officeDocument/2006/relationships/tags" Target="../tags/tag160.xml"/><Relationship Id="rId4" Type="http://schemas.openxmlformats.org/officeDocument/2006/relationships/tags" Target="../tags/tag124.xml"/><Relationship Id="rId39" Type="http://schemas.openxmlformats.org/officeDocument/2006/relationships/tags" Target="../tags/tag159.xml"/><Relationship Id="rId38" Type="http://schemas.openxmlformats.org/officeDocument/2006/relationships/tags" Target="../tags/tag158.xml"/><Relationship Id="rId37" Type="http://schemas.openxmlformats.org/officeDocument/2006/relationships/tags" Target="../tags/tag157.xml"/><Relationship Id="rId36" Type="http://schemas.openxmlformats.org/officeDocument/2006/relationships/tags" Target="../tags/tag156.xml"/><Relationship Id="rId35" Type="http://schemas.openxmlformats.org/officeDocument/2006/relationships/tags" Target="../tags/tag155.xml"/><Relationship Id="rId34" Type="http://schemas.openxmlformats.org/officeDocument/2006/relationships/tags" Target="../tags/tag154.xml"/><Relationship Id="rId33" Type="http://schemas.openxmlformats.org/officeDocument/2006/relationships/tags" Target="../tags/tag153.xml"/><Relationship Id="rId32" Type="http://schemas.openxmlformats.org/officeDocument/2006/relationships/tags" Target="../tags/tag152.xml"/><Relationship Id="rId31" Type="http://schemas.openxmlformats.org/officeDocument/2006/relationships/tags" Target="../tags/tag151.xml"/><Relationship Id="rId30" Type="http://schemas.openxmlformats.org/officeDocument/2006/relationships/tags" Target="../tags/tag150.xml"/><Relationship Id="rId3" Type="http://schemas.openxmlformats.org/officeDocument/2006/relationships/tags" Target="../tags/tag123.xml"/><Relationship Id="rId29" Type="http://schemas.openxmlformats.org/officeDocument/2006/relationships/tags" Target="../tags/tag149.xml"/><Relationship Id="rId28" Type="http://schemas.openxmlformats.org/officeDocument/2006/relationships/tags" Target="../tags/tag148.xml"/><Relationship Id="rId27" Type="http://schemas.openxmlformats.org/officeDocument/2006/relationships/tags" Target="../tags/tag147.xml"/><Relationship Id="rId26" Type="http://schemas.openxmlformats.org/officeDocument/2006/relationships/tags" Target="../tags/tag146.xml"/><Relationship Id="rId25" Type="http://schemas.openxmlformats.org/officeDocument/2006/relationships/tags" Target="../tags/tag145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tags" Target="../tags/tag122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tags" Target="../tags/tag1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tags" Target="../tags/tag178.xml"/><Relationship Id="rId7" Type="http://schemas.openxmlformats.org/officeDocument/2006/relationships/image" Target="../media/image58.wmf"/><Relationship Id="rId6" Type="http://schemas.openxmlformats.org/officeDocument/2006/relationships/oleObject" Target="../embeddings/oleObject59.bin"/><Relationship Id="rId5" Type="http://schemas.openxmlformats.org/officeDocument/2006/relationships/tags" Target="../tags/tag17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76.xml"/><Relationship Id="rId19" Type="http://schemas.openxmlformats.org/officeDocument/2006/relationships/tags" Target="../tags/tag185.xml"/><Relationship Id="rId18" Type="http://schemas.openxmlformats.org/officeDocument/2006/relationships/tags" Target="../tags/tag184.xml"/><Relationship Id="rId17" Type="http://schemas.openxmlformats.org/officeDocument/2006/relationships/tags" Target="../tags/tag183.xml"/><Relationship Id="rId16" Type="http://schemas.openxmlformats.org/officeDocument/2006/relationships/tags" Target="../tags/tag182.xml"/><Relationship Id="rId15" Type="http://schemas.openxmlformats.org/officeDocument/2006/relationships/tags" Target="../tags/tag181.xml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image" Target="../media/image59.wmf"/><Relationship Id="rId1" Type="http://schemas.openxmlformats.org/officeDocument/2006/relationships/tags" Target="../tags/tag175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7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5" Type="http://schemas.openxmlformats.org/officeDocument/2006/relationships/tags" Target="../tags/tag6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tags" Target="../tags/tag5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4.wmf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emf"/><Relationship Id="rId8" Type="http://schemas.openxmlformats.org/officeDocument/2006/relationships/oleObject" Target="../embeddings/oleObject5.bin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4.bin"/><Relationship Id="rId20" Type="http://schemas.openxmlformats.org/officeDocument/2006/relationships/vmlDrawing" Target="../drawings/vmlDrawing2.vml"/><Relationship Id="rId2" Type="http://schemas.openxmlformats.org/officeDocument/2006/relationships/tags" Target="../tags/tag11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8.bin"/><Relationship Id="rId16" Type="http://schemas.openxmlformats.org/officeDocument/2006/relationships/tags" Target="../tags/tag17.xml"/><Relationship Id="rId15" Type="http://schemas.openxmlformats.org/officeDocument/2006/relationships/image" Target="../media/image8.emf"/><Relationship Id="rId14" Type="http://schemas.openxmlformats.org/officeDocument/2006/relationships/oleObject" Target="../embeddings/oleObject7.bin"/><Relationship Id="rId13" Type="http://schemas.openxmlformats.org/officeDocument/2006/relationships/tags" Target="../tags/tag16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tags" Target="../tags/tag15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1" Type="http://schemas.openxmlformats.org/officeDocument/2006/relationships/vmlDrawing" Target="../drawings/vmlDrawing3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13.bin"/><Relationship Id="rId27" Type="http://schemas.openxmlformats.org/officeDocument/2006/relationships/tags" Target="../tags/tag36.xml"/><Relationship Id="rId26" Type="http://schemas.openxmlformats.org/officeDocument/2006/relationships/tags" Target="../tags/tag35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image" Target="../media/image13.wmf"/><Relationship Id="rId22" Type="http://schemas.openxmlformats.org/officeDocument/2006/relationships/oleObject" Target="../embeddings/oleObject12.bin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9.xml"/><Relationship Id="rId19" Type="http://schemas.openxmlformats.org/officeDocument/2006/relationships/image" Target="../media/image12.wmf"/><Relationship Id="rId18" Type="http://schemas.openxmlformats.org/officeDocument/2006/relationships/oleObject" Target="../embeddings/oleObject11.bin"/><Relationship Id="rId17" Type="http://schemas.openxmlformats.org/officeDocument/2006/relationships/tags" Target="../tags/tag30.xml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10.bin"/><Relationship Id="rId14" Type="http://schemas.openxmlformats.org/officeDocument/2006/relationships/tags" Target="../tags/tag29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tags" Target="../tags/tag40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5.bin"/><Relationship Id="rId5" Type="http://schemas.openxmlformats.org/officeDocument/2006/relationships/tags" Target="../tags/tag39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1.wmf"/><Relationship Id="rId2" Type="http://schemas.openxmlformats.org/officeDocument/2006/relationships/tags" Target="../tags/tag38.xml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18.bin"/><Relationship Id="rId16" Type="http://schemas.openxmlformats.org/officeDocument/2006/relationships/tags" Target="../tags/tag44.xml"/><Relationship Id="rId15" Type="http://schemas.openxmlformats.org/officeDocument/2006/relationships/image" Target="../media/image18.wmf"/><Relationship Id="rId14" Type="http://schemas.openxmlformats.org/officeDocument/2006/relationships/oleObject" Target="../embeddings/oleObject17.bin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image" Target="../media/image17.wmf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image" Target="../media/image20.wmf"/><Relationship Id="rId40" Type="http://schemas.openxmlformats.org/officeDocument/2006/relationships/vmlDrawing" Target="../drawings/vmlDrawing5.vml"/><Relationship Id="rId4" Type="http://schemas.openxmlformats.org/officeDocument/2006/relationships/oleObject" Target="../embeddings/oleObject21.bin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29.wmf"/><Relationship Id="rId35" Type="http://schemas.openxmlformats.org/officeDocument/2006/relationships/oleObject" Target="../embeddings/oleObject30.bin"/><Relationship Id="rId34" Type="http://schemas.openxmlformats.org/officeDocument/2006/relationships/tags" Target="../tags/tag60.xml"/><Relationship Id="rId33" Type="http://schemas.openxmlformats.org/officeDocument/2006/relationships/image" Target="../media/image28.wmf"/><Relationship Id="rId32" Type="http://schemas.openxmlformats.org/officeDocument/2006/relationships/oleObject" Target="../embeddings/oleObject29.bin"/><Relationship Id="rId31" Type="http://schemas.openxmlformats.org/officeDocument/2006/relationships/tags" Target="../tags/tag59.xml"/><Relationship Id="rId30" Type="http://schemas.openxmlformats.org/officeDocument/2006/relationships/tags" Target="../tags/tag58.xml"/><Relationship Id="rId3" Type="http://schemas.openxmlformats.org/officeDocument/2006/relationships/tags" Target="../tags/tag47.xml"/><Relationship Id="rId29" Type="http://schemas.openxmlformats.org/officeDocument/2006/relationships/image" Target="../media/image27.wmf"/><Relationship Id="rId28" Type="http://schemas.openxmlformats.org/officeDocument/2006/relationships/oleObject" Target="../embeddings/oleObject28.bin"/><Relationship Id="rId27" Type="http://schemas.openxmlformats.org/officeDocument/2006/relationships/tags" Target="../tags/tag57.xml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27.bin"/><Relationship Id="rId24" Type="http://schemas.openxmlformats.org/officeDocument/2006/relationships/tags" Target="../tags/tag56.xml"/><Relationship Id="rId23" Type="http://schemas.openxmlformats.org/officeDocument/2006/relationships/image" Target="../media/image25.wmf"/><Relationship Id="rId22" Type="http://schemas.openxmlformats.org/officeDocument/2006/relationships/oleObject" Target="../embeddings/oleObject26.bin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46.xml"/><Relationship Id="rId19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17" Type="http://schemas.openxmlformats.org/officeDocument/2006/relationships/tags" Target="../tags/tag53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24.bin"/><Relationship Id="rId14" Type="http://schemas.openxmlformats.org/officeDocument/2006/relationships/tags" Target="../tags/tag52.xml"/><Relationship Id="rId13" Type="http://schemas.openxmlformats.org/officeDocument/2006/relationships/image" Target="../media/image22.wmf"/><Relationship Id="rId12" Type="http://schemas.openxmlformats.org/officeDocument/2006/relationships/oleObject" Target="../embeddings/oleObject23.bin"/><Relationship Id="rId11" Type="http://schemas.openxmlformats.org/officeDocument/2006/relationships/tags" Target="../tags/tag51.xml"/><Relationship Id="rId10" Type="http://schemas.openxmlformats.org/officeDocument/2006/relationships/image" Target="../media/image21.wmf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0" Type="http://schemas.openxmlformats.org/officeDocument/2006/relationships/vmlDrawing" Target="../drawings/vmlDrawing6.v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1.wmf"/><Relationship Id="rId17" Type="http://schemas.openxmlformats.org/officeDocument/2006/relationships/oleObject" Target="../embeddings/oleObject32.bin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离散型随机变量及其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概率分布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5" name="Text Box 17"/>
          <p:cNvSpPr txBox="1"/>
          <p:nvPr>
            <p:custDataLst>
              <p:tags r:id="rId1"/>
            </p:custDataLst>
          </p:nvPr>
        </p:nvSpPr>
        <p:spPr>
          <a:xfrm>
            <a:off x="1698625" y="594360"/>
            <a:ext cx="6473825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2.2.4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设随机变量</a:t>
            </a:r>
            <a:r>
              <a:rPr lang="en-US" altLang="zh-CN" sz="2400" b="1" i="1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solidFill>
                  <a:srgbClr val="0D0D0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的分布律为</a:t>
            </a:r>
            <a:endParaRPr lang="en-US" altLang="zh-CN" sz="2400" b="1" dirty="0">
              <a:solidFill>
                <a:srgbClr val="0D0D0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0482" name="Object 2"/>
          <p:cNvGraphicFramePr/>
          <p:nvPr>
            <p:custDataLst>
              <p:tags r:id="rId2"/>
            </p:custDataLst>
          </p:nvPr>
        </p:nvGraphicFramePr>
        <p:xfrm>
          <a:off x="2843213" y="1051560"/>
          <a:ext cx="44656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1828165" imgH="393700" progId="Equation.DSMT4">
                  <p:embed/>
                </p:oleObj>
              </mc:Choice>
              <mc:Fallback>
                <p:oleObj name="" r:id="rId3" imgW="1828165" imgH="3937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1051560"/>
                        <a:ext cx="4465637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/>
          <p:nvPr>
            <p:custDataLst>
              <p:tags r:id="rId5"/>
            </p:custDataLst>
          </p:nvPr>
        </p:nvGraphicFramePr>
        <p:xfrm>
          <a:off x="1741488" y="2011998"/>
          <a:ext cx="42703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" imgW="1713230" imgH="254000" progId="Equation.DSMT4">
                  <p:embed/>
                </p:oleObj>
              </mc:Choice>
              <mc:Fallback>
                <p:oleObj name="" r:id="rId6" imgW="1713230" imgH="254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41488" y="2011998"/>
                        <a:ext cx="4270375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/>
          <p:nvPr>
            <p:custDataLst>
              <p:tags r:id="rId8"/>
            </p:custDataLst>
          </p:nvPr>
        </p:nvGraphicFramePr>
        <p:xfrm>
          <a:off x="2124075" y="2562860"/>
          <a:ext cx="273526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9" imgW="1193165" imgH="660400" progId="Equation.DSMT4">
                  <p:embed/>
                </p:oleObj>
              </mc:Choice>
              <mc:Fallback>
                <p:oleObj name="" r:id="rId9" imgW="1193165" imgH="660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24075" y="2562860"/>
                        <a:ext cx="2735263" cy="1512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Box 7"/>
          <p:cNvSpPr txBox="1"/>
          <p:nvPr>
            <p:custDataLst>
              <p:tags r:id="rId11"/>
            </p:custDataLst>
          </p:nvPr>
        </p:nvSpPr>
        <p:spPr>
          <a:xfrm>
            <a:off x="2051050" y="4363085"/>
            <a:ext cx="2952750" cy="4619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algn="ctr"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(1)=(2)=(3)=1/5.</a:t>
            </a:r>
            <a:endParaRPr lang="zh-CN" altLang="en-US" sz="2400" dirty="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9" name="Rectangle 6"/>
          <p:cNvSpPr/>
          <p:nvPr>
            <p:custDataLst>
              <p:tags r:id="rId1"/>
            </p:custDataLst>
          </p:nvPr>
        </p:nvSpPr>
        <p:spPr>
          <a:xfrm>
            <a:off x="1117283" y="402273"/>
            <a:ext cx="5572125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三、离散型随机变量的分布函数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0" name="Object 2"/>
          <p:cNvGraphicFramePr/>
          <p:nvPr>
            <p:custDataLst>
              <p:tags r:id="rId2"/>
            </p:custDataLst>
          </p:nvPr>
        </p:nvGraphicFramePr>
        <p:xfrm>
          <a:off x="1463358" y="1413510"/>
          <a:ext cx="32337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154430" imgH="203200" progId="Equation.3">
                  <p:embed/>
                </p:oleObj>
              </mc:Choice>
              <mc:Fallback>
                <p:oleObj name="" r:id="rId3" imgW="115443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3358" y="1413510"/>
                        <a:ext cx="3233737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Rectangle 8"/>
          <p:cNvSpPr/>
          <p:nvPr>
            <p:custDataLst>
              <p:tags r:id="rId5"/>
            </p:custDataLst>
          </p:nvPr>
        </p:nvSpPr>
        <p:spPr>
          <a:xfrm>
            <a:off x="1934845" y="945198"/>
            <a:ext cx="6778625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是一个离散型随机变量,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是任意实数,  函数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61" name="TextBox 17"/>
          <p:cNvSpPr txBox="1"/>
          <p:nvPr>
            <p:custDataLst>
              <p:tags r:id="rId6"/>
            </p:custDataLst>
          </p:nvPr>
        </p:nvSpPr>
        <p:spPr>
          <a:xfrm>
            <a:off x="420370" y="965835"/>
            <a:ext cx="2000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分布函数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b="1" dirty="0">
              <a:solidFill>
                <a:srgbClr val="0000FF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3" name="内容占位符 2"/>
          <p:cNvSpPr txBox="1"/>
          <p:nvPr>
            <p:custDataLst>
              <p:tags r:id="rId7"/>
            </p:custDataLst>
          </p:nvPr>
        </p:nvSpPr>
        <p:spPr>
          <a:xfrm>
            <a:off x="1322070" y="2275523"/>
            <a:ext cx="7715250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例如，掷一次骰子，观察出现的点数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36"/>
          <p:cNvGrpSpPr/>
          <p:nvPr/>
        </p:nvGrpSpPr>
        <p:grpSpPr>
          <a:xfrm>
            <a:off x="2053908" y="2923223"/>
            <a:ext cx="4857750" cy="500062"/>
            <a:chOff x="1305" y="1845"/>
            <a:chExt cx="3060" cy="315"/>
          </a:xfrm>
        </p:grpSpPr>
        <p:sp>
          <p:nvSpPr>
            <p:cNvPr id="31" name="椭圆 30"/>
            <p:cNvSpPr/>
            <p:nvPr>
              <p:custDataLst>
                <p:tags r:id="rId8"/>
              </p:custDataLst>
            </p:nvPr>
          </p:nvSpPr>
          <p:spPr>
            <a:xfrm>
              <a:off x="1800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>
              <p:custDataLst>
                <p:tags r:id="rId9"/>
              </p:custDataLst>
            </p:nvPr>
          </p:nvSpPr>
          <p:spPr>
            <a:xfrm>
              <a:off x="2115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>
              <p:custDataLst>
                <p:tags r:id="rId10"/>
              </p:custDataLst>
            </p:nvPr>
          </p:nvSpPr>
          <p:spPr>
            <a:xfrm>
              <a:off x="2430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/>
            <p:cNvSpPr/>
            <p:nvPr>
              <p:custDataLst>
                <p:tags r:id="rId11"/>
              </p:custDataLst>
            </p:nvPr>
          </p:nvSpPr>
          <p:spPr>
            <a:xfrm>
              <a:off x="2700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12"/>
              </p:custDataLst>
            </p:nvPr>
          </p:nvSpPr>
          <p:spPr>
            <a:xfrm>
              <a:off x="2970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13"/>
              </p:custDataLst>
            </p:nvPr>
          </p:nvSpPr>
          <p:spPr>
            <a:xfrm>
              <a:off x="3285" y="1845"/>
              <a:ext cx="45" cy="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72" name="Group 27"/>
            <p:cNvGrpSpPr/>
            <p:nvPr/>
          </p:nvGrpSpPr>
          <p:grpSpPr>
            <a:xfrm>
              <a:off x="1305" y="1872"/>
              <a:ext cx="3060" cy="288"/>
              <a:chOff x="1305" y="1845"/>
              <a:chExt cx="3060" cy="288"/>
            </a:xfrm>
          </p:grpSpPr>
          <p:cxnSp>
            <p:nvCxnSpPr>
              <p:cNvPr id="24" name="直接箭头连接符 23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1350" y="1845"/>
                <a:ext cx="261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4" name="TextBox 36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305" y="1845"/>
                <a:ext cx="306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   </a:t>
                </a:r>
                <a:r>
                  <a:rPr lang="en-US" altLang="zh-CN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1     2     3    4     5    6</a:t>
                </a:r>
                <a:endParaRPr lang="zh-CN" altLang="en-US" sz="2400" dirty="0">
                  <a:latin typeface="Calibri" panose="020F050202020403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70663" name="Object 7"/>
          <p:cNvGraphicFramePr/>
          <p:nvPr>
            <p:custDataLst>
              <p:tags r:id="rId16"/>
            </p:custDataLst>
          </p:nvPr>
        </p:nvGraphicFramePr>
        <p:xfrm>
          <a:off x="1261745" y="3643948"/>
          <a:ext cx="15843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570865" imgH="203200" progId="Equation.DSMT4">
                  <p:embed/>
                </p:oleObj>
              </mc:Choice>
              <mc:Fallback>
                <p:oleObj name="" r:id="rId17" imgW="570865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1745" y="3643948"/>
                        <a:ext cx="1584325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/>
          <p:nvPr>
            <p:custDataLst>
              <p:tags r:id="rId19"/>
            </p:custDataLst>
          </p:nvPr>
        </p:nvGraphicFramePr>
        <p:xfrm>
          <a:off x="2196783" y="5802948"/>
          <a:ext cx="53990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0" imgW="2016760" imgH="215900" progId="Equation.DSMT4">
                  <p:embed/>
                </p:oleObj>
              </mc:Choice>
              <mc:Fallback>
                <p:oleObj name="" r:id="rId20" imgW="2016760" imgH="2159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96783" y="5802948"/>
                        <a:ext cx="5399087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/>
          <p:nvPr>
            <p:custDataLst>
              <p:tags r:id="rId22"/>
            </p:custDataLst>
          </p:nvPr>
        </p:nvGraphicFramePr>
        <p:xfrm>
          <a:off x="2196783" y="5155248"/>
          <a:ext cx="2303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3" imgW="939165" imgH="203200" progId="Equation.DSMT4">
                  <p:embed/>
                </p:oleObj>
              </mc:Choice>
              <mc:Fallback>
                <p:oleObj name="" r:id="rId23" imgW="939165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96783" y="5155248"/>
                        <a:ext cx="2303462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/>
          <p:cNvGraphicFramePr/>
          <p:nvPr>
            <p:custDataLst>
              <p:tags r:id="rId25"/>
            </p:custDataLst>
          </p:nvPr>
        </p:nvGraphicFramePr>
        <p:xfrm>
          <a:off x="2774633" y="3702685"/>
          <a:ext cx="19288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6" imgW="723265" imgH="203200" progId="Equation.DSMT4">
                  <p:embed/>
                </p:oleObj>
              </mc:Choice>
              <mc:Fallback>
                <p:oleObj name="" r:id="rId26" imgW="723265" imgH="203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774633" y="3702685"/>
                        <a:ext cx="1928812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/>
          <p:nvPr>
            <p:custDataLst>
              <p:tags r:id="rId28"/>
            </p:custDataLst>
          </p:nvPr>
        </p:nvGraphicFramePr>
        <p:xfrm>
          <a:off x="2487295" y="4134485"/>
          <a:ext cx="4464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9" imgW="2080895" imgH="203200" progId="Equation.DSMT4">
                  <p:embed/>
                </p:oleObj>
              </mc:Choice>
              <mc:Fallback>
                <p:oleObj name="" r:id="rId29" imgW="208089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487295" y="4134485"/>
                        <a:ext cx="44640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0" name="Object 14"/>
          <p:cNvGraphicFramePr/>
          <p:nvPr>
            <p:custDataLst>
              <p:tags r:id="rId31"/>
            </p:custDataLst>
          </p:nvPr>
        </p:nvGraphicFramePr>
        <p:xfrm>
          <a:off x="2485708" y="4569460"/>
          <a:ext cx="52197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2" imgW="2118995" imgH="203200" progId="Equation.DSMT4">
                  <p:embed/>
                </p:oleObj>
              </mc:Choice>
              <mc:Fallback>
                <p:oleObj name="" r:id="rId32" imgW="2118995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85708" y="4569460"/>
                        <a:ext cx="52197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15"/>
          <p:cNvGraphicFramePr/>
          <p:nvPr>
            <p:custDataLst>
              <p:tags r:id="rId34"/>
            </p:custDataLst>
          </p:nvPr>
        </p:nvGraphicFramePr>
        <p:xfrm>
          <a:off x="4676458" y="1410335"/>
          <a:ext cx="24892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5" imgW="1154430" imgH="405765" progId="Equation.DSMT4">
                  <p:embed/>
                </p:oleObj>
              </mc:Choice>
              <mc:Fallback>
                <p:oleObj name="" r:id="rId35" imgW="1154430" imgH="405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676458" y="1410335"/>
                        <a:ext cx="24892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7"/>
          <p:cNvGraphicFramePr/>
          <p:nvPr>
            <p:custDataLst>
              <p:tags r:id="rId37"/>
            </p:custDataLst>
          </p:nvPr>
        </p:nvGraphicFramePr>
        <p:xfrm>
          <a:off x="7741920" y="4436110"/>
          <a:ext cx="4889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8" imgW="266065" imgH="393065" progId="Equation.DSMT4">
                  <p:embed/>
                </p:oleObj>
              </mc:Choice>
              <mc:Fallback>
                <p:oleObj name="" r:id="rId38" imgW="266065" imgH="3930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741920" y="4436110"/>
                        <a:ext cx="48895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>
            <p:custDataLst>
              <p:tags r:id="rId40"/>
            </p:custDataLst>
          </p:nvPr>
        </p:nvSpPr>
        <p:spPr>
          <a:xfrm>
            <a:off x="5078095" y="5226685"/>
            <a:ext cx="9794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ANS:  0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41"/>
            </p:custDataLst>
          </p:nvPr>
        </p:nvSpPr>
        <p:spPr>
          <a:xfrm>
            <a:off x="7638733" y="5915660"/>
            <a:ext cx="9810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ANS:  1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3650" y="8915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常见的题型：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2885" y="1757680"/>
            <a:ext cx="410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b="1"/>
              <a:t> </a:t>
            </a:r>
            <a:r>
              <a:rPr lang="zh-CN" altLang="en-US" sz="2400" b="1"/>
              <a:t>根据分布律求分布函数。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1522730" y="2458720"/>
            <a:ext cx="410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400" b="1"/>
              <a:t> </a:t>
            </a:r>
            <a:r>
              <a:rPr lang="zh-CN" altLang="en-US" sz="2400" b="1"/>
              <a:t>根据分布函数求分布律。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" name="TextBox 3"/>
          <p:cNvSpPr txBox="1"/>
          <p:nvPr>
            <p:custDataLst>
              <p:tags r:id="rId1"/>
            </p:custDataLst>
          </p:nvPr>
        </p:nvSpPr>
        <p:spPr>
          <a:xfrm>
            <a:off x="1261745" y="402908"/>
            <a:ext cx="4857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已知分布律求分布函数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1261745" y="1052195"/>
            <a:ext cx="4286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2.2.5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黑体" panose="02010609060101010101" pitchFamily="49" charset="-12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r.v.X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的分布律为</a:t>
            </a:r>
            <a:endParaRPr lang="zh-CN" altLang="en-US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graphicFrame>
        <p:nvGraphicFramePr>
          <p:cNvPr id="13357" name="Group 4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04620" y="1584008"/>
          <a:ext cx="6096000" cy="100012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000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>
            <p:custDataLst>
              <p:tags r:id="rId4"/>
            </p:custDataLst>
          </p:nvPr>
        </p:nvSpPr>
        <p:spPr>
          <a:xfrm>
            <a:off x="1404620" y="2636520"/>
            <a:ext cx="42862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的分布函数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).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37783" y="3284220"/>
            <a:ext cx="8143875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解：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第一步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用</a:t>
            </a:r>
            <a:r>
              <a:rPr lang="en-US" altLang="zh-CN" sz="2400" b="1" i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ea typeface="楷体_GB2312" pitchFamily="49" charset="-122"/>
              </a:rPr>
              <a:t>的各取值，将实轴划分成几个区间：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graphicFrame>
        <p:nvGraphicFramePr>
          <p:cNvPr id="12308" name="Object 20"/>
          <p:cNvGraphicFramePr/>
          <p:nvPr>
            <p:custDataLst>
              <p:tags r:id="rId6"/>
            </p:custDataLst>
          </p:nvPr>
        </p:nvGraphicFramePr>
        <p:xfrm>
          <a:off x="1784033" y="3716020"/>
          <a:ext cx="8921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354965" imgH="177800" progId="Equation.DSMT4">
                  <p:embed/>
                </p:oleObj>
              </mc:Choice>
              <mc:Fallback>
                <p:oleObj name="" r:id="rId7" imgW="354965" imgH="177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84033" y="3716020"/>
                        <a:ext cx="89217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9" name="Object 21"/>
          <p:cNvGraphicFramePr/>
          <p:nvPr>
            <p:custDataLst>
              <p:tags r:id="rId9"/>
            </p:custDataLst>
          </p:nvPr>
        </p:nvGraphicFramePr>
        <p:xfrm>
          <a:off x="2784158" y="3787458"/>
          <a:ext cx="11509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545465" imgH="177800" progId="Equation.DSMT4">
                  <p:embed/>
                </p:oleObj>
              </mc:Choice>
              <mc:Fallback>
                <p:oleObj name="" r:id="rId10" imgW="545465" imgH="177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84158" y="3787458"/>
                        <a:ext cx="115093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Object 22"/>
          <p:cNvGraphicFramePr/>
          <p:nvPr>
            <p:custDataLst>
              <p:tags r:id="rId12"/>
            </p:custDataLst>
          </p:nvPr>
        </p:nvGraphicFramePr>
        <p:xfrm>
          <a:off x="4141470" y="3787458"/>
          <a:ext cx="12858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545465" imgH="177800" progId="Equation.DSMT4">
                  <p:embed/>
                </p:oleObj>
              </mc:Choice>
              <mc:Fallback>
                <p:oleObj name="" r:id="rId13" imgW="545465" imgH="1778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41470" y="3787458"/>
                        <a:ext cx="128587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1" name="Object 23"/>
          <p:cNvGraphicFramePr/>
          <p:nvPr>
            <p:custDataLst>
              <p:tags r:id="rId15"/>
            </p:custDataLst>
          </p:nvPr>
        </p:nvGraphicFramePr>
        <p:xfrm>
          <a:off x="5570220" y="3787458"/>
          <a:ext cx="9286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6" imgW="354965" imgH="177800" progId="Equation.DSMT4">
                  <p:embed/>
                </p:oleObj>
              </mc:Choice>
              <mc:Fallback>
                <p:oleObj name="" r:id="rId16" imgW="354965" imgH="177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570220" y="3787458"/>
                        <a:ext cx="928688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>
            <p:custDataLst>
              <p:tags r:id="rId18"/>
            </p:custDataLst>
          </p:nvPr>
        </p:nvSpPr>
        <p:spPr>
          <a:xfrm>
            <a:off x="612458" y="4266883"/>
            <a:ext cx="7143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第二步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在区间内分别根据分布函数的定义求解</a:t>
            </a:r>
            <a:r>
              <a:rPr lang="en-US" altLang="zh-CN" sz="2400" b="1" i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).</a:t>
            </a:r>
            <a:endParaRPr lang="zh-CN" altLang="en-US" sz="2400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312" name="Object 24"/>
          <p:cNvGraphicFramePr/>
          <p:nvPr>
            <p:custDataLst>
              <p:tags r:id="rId19"/>
            </p:custDataLst>
          </p:nvPr>
        </p:nvGraphicFramePr>
        <p:xfrm>
          <a:off x="742633" y="5032058"/>
          <a:ext cx="71612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0" imgW="3602355" imgH="215900" progId="Equation.DSMT4">
                  <p:embed/>
                </p:oleObj>
              </mc:Choice>
              <mc:Fallback>
                <p:oleObj name="" r:id="rId20" imgW="3602355" imgH="2159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42633" y="5032058"/>
                        <a:ext cx="7161212" cy="428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25"/>
          <p:cNvGraphicFramePr/>
          <p:nvPr>
            <p:custDataLst>
              <p:tags r:id="rId22"/>
            </p:custDataLst>
          </p:nvPr>
        </p:nvGraphicFramePr>
        <p:xfrm>
          <a:off x="720408" y="4652645"/>
          <a:ext cx="70405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3" imgW="3855720" imgH="215900" progId="Equation.DSMT4">
                  <p:embed/>
                </p:oleObj>
              </mc:Choice>
              <mc:Fallback>
                <p:oleObj name="" r:id="rId23" imgW="3855720" imgH="2159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0408" y="4652645"/>
                        <a:ext cx="7040562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/>
          <p:nvPr>
            <p:custDataLst>
              <p:tags r:id="rId25"/>
            </p:custDataLst>
          </p:nvPr>
        </p:nvGraphicFramePr>
        <p:xfrm>
          <a:off x="3041333" y="5460683"/>
          <a:ext cx="49879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6" imgW="2613660" imgH="203200" progId="Equation.DSMT4">
                  <p:embed/>
                </p:oleObj>
              </mc:Choice>
              <mc:Fallback>
                <p:oleObj name="" r:id="rId26" imgW="2613660" imgH="203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41333" y="5460683"/>
                        <a:ext cx="49879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/>
          <p:nvPr>
            <p:custDataLst>
              <p:tags r:id="rId28"/>
            </p:custDataLst>
          </p:nvPr>
        </p:nvGraphicFramePr>
        <p:xfrm>
          <a:off x="3041333" y="5817870"/>
          <a:ext cx="21431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9" imgW="1066165" imgH="203200" progId="Equation.DSMT4">
                  <p:embed/>
                </p:oleObj>
              </mc:Choice>
              <mc:Fallback>
                <p:oleObj name="" r:id="rId29" imgW="10661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41333" y="5817870"/>
                        <a:ext cx="214312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 bldLvl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/>
          <p:nvPr/>
        </p:nvGraphicFramePr>
        <p:xfrm>
          <a:off x="1800225" y="624840"/>
          <a:ext cx="5435600" cy="256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857500" imgH="1346200" progId="Equation.DSMT4">
                  <p:embed/>
                </p:oleObj>
              </mc:Choice>
              <mc:Fallback>
                <p:oleObj name="" r:id="rId1" imgW="2857500" imgH="1346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0225" y="624840"/>
                        <a:ext cx="5435600" cy="2560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/>
          <p:nvPr/>
        </p:nvGraphicFramePr>
        <p:xfrm>
          <a:off x="1522413" y="3448368"/>
          <a:ext cx="683577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784600" imgH="1346200" progId="Equation.DSMT4">
                  <p:embed/>
                </p:oleObj>
              </mc:Choice>
              <mc:Fallback>
                <p:oleObj name="" r:id="rId3" imgW="3784600" imgH="1346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2413" y="3448368"/>
                        <a:ext cx="6835775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TextBox 3"/>
          <p:cNvSpPr txBox="1"/>
          <p:nvPr/>
        </p:nvSpPr>
        <p:spPr>
          <a:xfrm>
            <a:off x="1619250" y="2060258"/>
            <a:ext cx="3500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最终得到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的分布函数为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5122" name="Object 2"/>
          <p:cNvGraphicFramePr/>
          <p:nvPr/>
        </p:nvGraphicFramePr>
        <p:xfrm>
          <a:off x="2654300" y="2779395"/>
          <a:ext cx="3592513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498600" imgH="914400" progId="Equation.DSMT4">
                  <p:embed/>
                </p:oleObj>
              </mc:Choice>
              <mc:Fallback>
                <p:oleObj name="" r:id="rId1" imgW="1498600" imgH="914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4300" y="2779395"/>
                        <a:ext cx="3592513" cy="219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-36512" y="5155883"/>
            <a:ext cx="9180512" cy="138588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arenBoth"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的各个取值将实数轴划分为几个区间；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在这几个区间中讨论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的取值；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各区间要首尾相连，左闭右开，并按实轴方向排序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82738" y="475933"/>
          <a:ext cx="6096000" cy="1000126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000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1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7" name="Rectangle 64"/>
          <p:cNvSpPr/>
          <p:nvPr>
            <p:custDataLst>
              <p:tags r:id="rId1"/>
            </p:custData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48" name="TextBox 3"/>
          <p:cNvSpPr txBox="1"/>
          <p:nvPr>
            <p:custDataLst>
              <p:tags r:id="rId2"/>
            </p:custDataLst>
          </p:nvPr>
        </p:nvSpPr>
        <p:spPr>
          <a:xfrm>
            <a:off x="0" y="0"/>
            <a:ext cx="48577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分布律 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vs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分布函数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6" name="直接箭头连接符 5"/>
          <p:cNvCxnSpPr/>
          <p:nvPr>
            <p:custDataLst>
              <p:tags r:id="rId3"/>
            </p:custDataLst>
          </p:nvPr>
        </p:nvCxnSpPr>
        <p:spPr>
          <a:xfrm>
            <a:off x="214313" y="2428875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>
            <p:custDataLst>
              <p:tags r:id="rId4"/>
            </p:custDataLst>
          </p:nvPr>
        </p:nvCxnSpPr>
        <p:spPr>
          <a:xfrm rot="5400000" flipH="1" flipV="1">
            <a:off x="70644" y="1785144"/>
            <a:ext cx="228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rot="5400000">
            <a:off x="1749425" y="2392363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 rot="5400000">
            <a:off x="2392363" y="2390775"/>
            <a:ext cx="7143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1214438" y="1141413"/>
            <a:ext cx="606425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>
            <p:custDataLst>
              <p:tags r:id="rId8"/>
            </p:custDataLst>
          </p:nvPr>
        </p:nvSpPr>
        <p:spPr>
          <a:xfrm>
            <a:off x="1785938" y="1143000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9"/>
            </p:custDataLst>
          </p:nvPr>
        </p:nvCxnSpPr>
        <p:spPr>
          <a:xfrm>
            <a:off x="1214438" y="1928813"/>
            <a:ext cx="1214438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10"/>
            </p:custDataLst>
          </p:nvPr>
        </p:nvSpPr>
        <p:spPr>
          <a:xfrm>
            <a:off x="2428875" y="1928813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/>
          <p:cNvSpPr/>
          <p:nvPr>
            <p:custDataLst>
              <p:tags r:id="rId11"/>
            </p:custDataLst>
          </p:nvPr>
        </p:nvSpPr>
        <p:spPr>
          <a:xfrm>
            <a:off x="1214438" y="2212975"/>
            <a:ext cx="71438" cy="714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8" name="TextBox 19"/>
          <p:cNvSpPr txBox="1"/>
          <p:nvPr>
            <p:custDataLst>
              <p:tags r:id="rId12"/>
            </p:custDataLst>
          </p:nvPr>
        </p:nvSpPr>
        <p:spPr>
          <a:xfrm>
            <a:off x="714375" y="928688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0.7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59" name="TextBox 20"/>
          <p:cNvSpPr txBox="1"/>
          <p:nvPr>
            <p:custDataLst>
              <p:tags r:id="rId13"/>
            </p:custDataLst>
          </p:nvPr>
        </p:nvSpPr>
        <p:spPr>
          <a:xfrm>
            <a:off x="714375" y="1714500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0" name="TextBox 21"/>
          <p:cNvSpPr txBox="1"/>
          <p:nvPr>
            <p:custDataLst>
              <p:tags r:id="rId14"/>
            </p:custDataLst>
          </p:nvPr>
        </p:nvSpPr>
        <p:spPr>
          <a:xfrm>
            <a:off x="714375" y="2070100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1" name="TextBox 22"/>
          <p:cNvSpPr txBox="1"/>
          <p:nvPr>
            <p:custDataLst>
              <p:tags r:id="rId15"/>
            </p:custDataLst>
          </p:nvPr>
        </p:nvSpPr>
        <p:spPr>
          <a:xfrm>
            <a:off x="928688" y="2427288"/>
            <a:ext cx="3571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2" name="TextBox 23"/>
          <p:cNvSpPr txBox="1"/>
          <p:nvPr>
            <p:custDataLst>
              <p:tags r:id="rId16"/>
            </p:custDataLst>
          </p:nvPr>
        </p:nvSpPr>
        <p:spPr>
          <a:xfrm>
            <a:off x="1643063" y="2427288"/>
            <a:ext cx="3571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3" name="TextBox 24"/>
          <p:cNvSpPr txBox="1"/>
          <p:nvPr>
            <p:custDataLst>
              <p:tags r:id="rId17"/>
            </p:custDataLst>
          </p:nvPr>
        </p:nvSpPr>
        <p:spPr>
          <a:xfrm>
            <a:off x="2286000" y="2427288"/>
            <a:ext cx="3571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64" name="TextBox 25"/>
          <p:cNvSpPr txBox="1"/>
          <p:nvPr>
            <p:custDataLst>
              <p:tags r:id="rId18"/>
            </p:custDataLst>
          </p:nvPr>
        </p:nvSpPr>
        <p:spPr>
          <a:xfrm>
            <a:off x="3714750" y="2212975"/>
            <a:ext cx="357188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>
            <p:custDataLst>
              <p:tags r:id="rId19"/>
            </p:custDataLst>
          </p:nvPr>
        </p:nvCxnSpPr>
        <p:spPr>
          <a:xfrm>
            <a:off x="3643313" y="5786438"/>
            <a:ext cx="5286375" cy="1588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>
            <p:custDataLst>
              <p:tags r:id="rId20"/>
            </p:custDataLst>
          </p:nvPr>
        </p:nvCxnSpPr>
        <p:spPr>
          <a:xfrm rot="5400000" flipH="1" flipV="1">
            <a:off x="2749550" y="4321175"/>
            <a:ext cx="3644900" cy="3175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21"/>
            </p:custDataLst>
          </p:nvPr>
        </p:nvCxnSpPr>
        <p:spPr>
          <a:xfrm rot="10800000">
            <a:off x="2857500" y="5786438"/>
            <a:ext cx="1714500" cy="1588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22"/>
            </p:custDataLst>
          </p:nvPr>
        </p:nvCxnSpPr>
        <p:spPr>
          <a:xfrm rot="10800000">
            <a:off x="4572000" y="5500688"/>
            <a:ext cx="1000125" cy="1588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>
            <p:custDataLst>
              <p:tags r:id="rId23"/>
            </p:custDataLst>
          </p:nvPr>
        </p:nvCxnSpPr>
        <p:spPr>
          <a:xfrm rot="10800000">
            <a:off x="5572125" y="3929063"/>
            <a:ext cx="1000125" cy="1588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24"/>
            </p:custDataLst>
          </p:nvPr>
        </p:nvCxnSpPr>
        <p:spPr>
          <a:xfrm rot="5400000">
            <a:off x="4641850" y="4857750"/>
            <a:ext cx="1858963" cy="1588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25"/>
            </p:custDataLst>
          </p:nvPr>
        </p:nvCxnSpPr>
        <p:spPr>
          <a:xfrm rot="5400000">
            <a:off x="5285581" y="4501356"/>
            <a:ext cx="2573338" cy="0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>
            <p:custDataLst>
              <p:tags r:id="rId26"/>
            </p:custDataLst>
          </p:nvPr>
        </p:nvCxnSpPr>
        <p:spPr>
          <a:xfrm rot="10800000">
            <a:off x="6572250" y="3214688"/>
            <a:ext cx="2357438" cy="1588"/>
          </a:xfrm>
          <a:prstGeom prst="line">
            <a:avLst/>
          </a:prstGeom>
          <a:ln w="571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>
            <p:custDataLst>
              <p:tags r:id="rId27"/>
            </p:custDataLst>
          </p:nvPr>
        </p:nvCxnSpPr>
        <p:spPr>
          <a:xfrm rot="10800000">
            <a:off x="4572000" y="3929063"/>
            <a:ext cx="1009650" cy="9525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>
            <p:custDataLst>
              <p:tags r:id="rId28"/>
            </p:custDataLst>
          </p:nvPr>
        </p:nvCxnSpPr>
        <p:spPr>
          <a:xfrm rot="10800000">
            <a:off x="4572000" y="3214688"/>
            <a:ext cx="2009775" cy="9525"/>
          </a:xfrm>
          <a:prstGeom prst="line">
            <a:avLst/>
          </a:prstGeom>
          <a:ln w="1905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5" name="TextBox 54"/>
          <p:cNvSpPr txBox="1"/>
          <p:nvPr>
            <p:custDataLst>
              <p:tags r:id="rId29"/>
            </p:custDataLst>
          </p:nvPr>
        </p:nvSpPr>
        <p:spPr>
          <a:xfrm>
            <a:off x="4286250" y="5786438"/>
            <a:ext cx="3571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76" name="TextBox 55"/>
          <p:cNvSpPr txBox="1"/>
          <p:nvPr>
            <p:custDataLst>
              <p:tags r:id="rId30"/>
            </p:custDataLst>
          </p:nvPr>
        </p:nvSpPr>
        <p:spPr>
          <a:xfrm>
            <a:off x="5429250" y="5786438"/>
            <a:ext cx="3571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77" name="TextBox 56"/>
          <p:cNvSpPr txBox="1"/>
          <p:nvPr>
            <p:custDataLst>
              <p:tags r:id="rId31"/>
            </p:custDataLst>
          </p:nvPr>
        </p:nvSpPr>
        <p:spPr>
          <a:xfrm>
            <a:off x="6429375" y="5786438"/>
            <a:ext cx="357188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78" name="TextBox 57"/>
          <p:cNvSpPr txBox="1"/>
          <p:nvPr>
            <p:custDataLst>
              <p:tags r:id="rId32"/>
            </p:custDataLst>
          </p:nvPr>
        </p:nvSpPr>
        <p:spPr>
          <a:xfrm>
            <a:off x="4071938" y="5286375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79" name="TextBox 58"/>
          <p:cNvSpPr txBox="1"/>
          <p:nvPr>
            <p:custDataLst>
              <p:tags r:id="rId33"/>
            </p:custDataLst>
          </p:nvPr>
        </p:nvSpPr>
        <p:spPr>
          <a:xfrm>
            <a:off x="4071938" y="3786188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0.8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80" name="TextBox 59"/>
          <p:cNvSpPr txBox="1"/>
          <p:nvPr>
            <p:custDataLst>
              <p:tags r:id="rId34"/>
            </p:custDataLst>
          </p:nvPr>
        </p:nvSpPr>
        <p:spPr>
          <a:xfrm>
            <a:off x="4214813" y="3059113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1" name="椭圆 60"/>
          <p:cNvSpPr/>
          <p:nvPr>
            <p:custDataLst>
              <p:tags r:id="rId35"/>
            </p:custDataLst>
          </p:nvPr>
        </p:nvSpPr>
        <p:spPr>
          <a:xfrm>
            <a:off x="4500563" y="5715000"/>
            <a:ext cx="142875" cy="142875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椭圆 61"/>
          <p:cNvSpPr/>
          <p:nvPr>
            <p:custDataLst>
              <p:tags r:id="rId36"/>
            </p:custDataLst>
          </p:nvPr>
        </p:nvSpPr>
        <p:spPr>
          <a:xfrm>
            <a:off x="5500688" y="5429250"/>
            <a:ext cx="142875" cy="142875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" name="椭圆 62"/>
          <p:cNvSpPr/>
          <p:nvPr>
            <p:custDataLst>
              <p:tags r:id="rId37"/>
            </p:custDataLst>
          </p:nvPr>
        </p:nvSpPr>
        <p:spPr>
          <a:xfrm>
            <a:off x="6500813" y="3857625"/>
            <a:ext cx="142875" cy="142875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6" name="直接连接符 65"/>
          <p:cNvCxnSpPr/>
          <p:nvPr>
            <p:custDataLst>
              <p:tags r:id="rId38"/>
            </p:custDataLst>
          </p:nvPr>
        </p:nvCxnSpPr>
        <p:spPr>
          <a:xfrm>
            <a:off x="4570413" y="5470525"/>
            <a:ext cx="1588" cy="31591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endCxn id="62" idx="0"/>
          </p:cNvCxnSpPr>
          <p:nvPr>
            <p:custDataLst>
              <p:tags r:id="rId39"/>
            </p:custDataLst>
          </p:nvPr>
        </p:nvCxnSpPr>
        <p:spPr>
          <a:xfrm rot="5400000">
            <a:off x="4822825" y="4679950"/>
            <a:ext cx="1500188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endCxn id="63" idx="0"/>
          </p:cNvCxnSpPr>
          <p:nvPr>
            <p:custDataLst>
              <p:tags r:id="rId40"/>
            </p:custDataLst>
          </p:nvPr>
        </p:nvCxnSpPr>
        <p:spPr>
          <a:xfrm rot="5400000">
            <a:off x="6250781" y="3536156"/>
            <a:ext cx="644525" cy="158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28" name="TextBox 70"/>
          <p:cNvSpPr txBox="1"/>
          <p:nvPr>
            <p:custDataLst>
              <p:tags r:id="rId41"/>
            </p:custDataLst>
          </p:nvPr>
        </p:nvSpPr>
        <p:spPr>
          <a:xfrm>
            <a:off x="5643563" y="4572000"/>
            <a:ext cx="571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0.7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429" name="TextBox 71"/>
          <p:cNvSpPr txBox="1"/>
          <p:nvPr>
            <p:custDataLst>
              <p:tags r:id="rId42"/>
            </p:custDataLst>
          </p:nvPr>
        </p:nvSpPr>
        <p:spPr>
          <a:xfrm>
            <a:off x="6715125" y="3357563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0.2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430" name="TextBox 72"/>
          <p:cNvSpPr txBox="1"/>
          <p:nvPr>
            <p:custDataLst>
              <p:tags r:id="rId43"/>
            </p:custDataLst>
          </p:nvPr>
        </p:nvSpPr>
        <p:spPr>
          <a:xfrm>
            <a:off x="4643438" y="5500688"/>
            <a:ext cx="571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0.1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6447" name="Group 63"/>
          <p:cNvGraphicFramePr>
            <a:graphicFrameLocks noGrp="1"/>
          </p:cNvGraphicFramePr>
          <p:nvPr>
            <p:custDataLst>
              <p:tags r:id="rId44"/>
            </p:custDataLst>
          </p:nvPr>
        </p:nvGraphicFramePr>
        <p:xfrm>
          <a:off x="2857500" y="571500"/>
          <a:ext cx="6096000" cy="1158875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57943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32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6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32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0.7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kumimoji="0" lang="zh-CN" alt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146" name="Object 1"/>
          <p:cNvGraphicFramePr/>
          <p:nvPr>
            <p:custDataLst>
              <p:tags r:id="rId45"/>
            </p:custDataLst>
          </p:nvPr>
        </p:nvGraphicFramePr>
        <p:xfrm>
          <a:off x="166688" y="3214688"/>
          <a:ext cx="37465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6" imgW="1498600" imgH="914400" progId="Equation.DSMT4">
                  <p:embed/>
                </p:oleObj>
              </mc:Choice>
              <mc:Fallback>
                <p:oleObj name="" r:id="rId46" imgW="1498600" imgH="9144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66688" y="3214688"/>
                        <a:ext cx="37465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1" name="TextBox 75"/>
          <p:cNvSpPr txBox="1"/>
          <p:nvPr>
            <p:custDataLst>
              <p:tags r:id="rId48"/>
            </p:custDataLst>
          </p:nvPr>
        </p:nvSpPr>
        <p:spPr>
          <a:xfrm>
            <a:off x="8501063" y="5286375"/>
            <a:ext cx="3571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02" name="TextBox 76"/>
          <p:cNvSpPr txBox="1"/>
          <p:nvPr>
            <p:custDataLst>
              <p:tags r:id="rId49"/>
            </p:custDataLst>
          </p:nvPr>
        </p:nvSpPr>
        <p:spPr>
          <a:xfrm>
            <a:off x="4714875" y="2357438"/>
            <a:ext cx="10001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203" name="TextBox 77"/>
          <p:cNvSpPr txBox="1"/>
          <p:nvPr>
            <p:custDataLst>
              <p:tags r:id="rId50"/>
            </p:custDataLst>
          </p:nvPr>
        </p:nvSpPr>
        <p:spPr>
          <a:xfrm>
            <a:off x="1285875" y="415925"/>
            <a:ext cx="500063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445" name="TextBox 74"/>
          <p:cNvSpPr txBox="1"/>
          <p:nvPr>
            <p:custDataLst>
              <p:tags r:id="rId51"/>
            </p:custDataLst>
          </p:nvPr>
        </p:nvSpPr>
        <p:spPr>
          <a:xfrm>
            <a:off x="900113" y="6308725"/>
            <a:ext cx="7278687" cy="36671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注意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图像（红线）中的各个跳跃点和跳跃值与分布律的对应关系！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bldLvl="0" animBg="1"/>
      <p:bldP spid="62" grpId="0" bldLvl="0" animBg="1"/>
      <p:bldP spid="63" grpId="0" bldLvl="0" animBg="1"/>
      <p:bldP spid="16428" grpId="0"/>
      <p:bldP spid="16429" grpId="0"/>
      <p:bldP spid="16430" grpId="0"/>
      <p:bldP spid="1644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TextBox 3"/>
          <p:cNvSpPr txBox="1"/>
          <p:nvPr>
            <p:custDataLst>
              <p:tags r:id="rId1"/>
            </p:custDataLst>
          </p:nvPr>
        </p:nvSpPr>
        <p:spPr>
          <a:xfrm>
            <a:off x="1763713" y="332423"/>
            <a:ext cx="71294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利用上图中的特征，由分布函数求分布律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TextBox 5"/>
          <p:cNvSpPr txBox="1"/>
          <p:nvPr>
            <p:custDataLst>
              <p:tags r:id="rId2"/>
            </p:custDataLst>
          </p:nvPr>
        </p:nvSpPr>
        <p:spPr>
          <a:xfrm>
            <a:off x="1692275" y="980123"/>
            <a:ext cx="666591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2.2.6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设离散型 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r.v.X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的分布函数为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70" name="Object 2"/>
          <p:cNvGraphicFramePr/>
          <p:nvPr>
            <p:custDataLst>
              <p:tags r:id="rId3"/>
            </p:custDataLst>
          </p:nvPr>
        </p:nvGraphicFramePr>
        <p:xfrm>
          <a:off x="2551113" y="1569085"/>
          <a:ext cx="482917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4" imgW="1459865" imgH="1294765" progId="Equation.DSMT4">
                  <p:embed/>
                </p:oleObj>
              </mc:Choice>
              <mc:Fallback>
                <p:oleObj name="" r:id="rId4" imgW="1459865" imgH="1294765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51113" y="1569085"/>
                        <a:ext cx="4829175" cy="294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Box 7"/>
          <p:cNvSpPr txBox="1"/>
          <p:nvPr>
            <p:custDataLst>
              <p:tags r:id="rId6"/>
            </p:custDataLst>
          </p:nvPr>
        </p:nvSpPr>
        <p:spPr>
          <a:xfrm>
            <a:off x="2451100" y="4509135"/>
            <a:ext cx="49291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的分布律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0" y="5301298"/>
            <a:ext cx="9144000" cy="829945"/>
          </a:xfrm>
          <a:prstGeom prst="rect">
            <a:avLst/>
          </a:prstGeom>
          <a:solidFill>
            <a:srgbClr val="FFFF99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(1)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中跳跃点有哪些？（对应于分布律中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的各个取值）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         (2)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跳跃值分别是多少？（对应于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取值下的概率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74" name="Group 4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0" y="1397000"/>
          <a:ext cx="6977063" cy="1511300"/>
        </p:xfrm>
        <a:graphic>
          <a:graphicData uri="http://schemas.openxmlformats.org/drawingml/2006/table">
            <a:tbl>
              <a:tblPr/>
              <a:tblGrid>
                <a:gridCol w="833438"/>
                <a:gridCol w="2071687"/>
                <a:gridCol w="2143125"/>
                <a:gridCol w="1928813"/>
              </a:tblGrid>
              <a:tr h="6032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zh-CN" altLang="en-US" sz="2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08050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28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34" name="Object 3"/>
          <p:cNvGraphicFramePr/>
          <p:nvPr>
            <p:custDataLst>
              <p:tags r:id="rId2"/>
            </p:custDataLst>
          </p:nvPr>
        </p:nvGraphicFramePr>
        <p:xfrm>
          <a:off x="2786063" y="2000250"/>
          <a:ext cx="13525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584200" imgH="393700" progId="Equation.DSMT4">
                  <p:embed/>
                </p:oleObj>
              </mc:Choice>
              <mc:Fallback>
                <p:oleObj name="" r:id="rId3" imgW="584200" imgH="3937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6063" y="2000250"/>
                        <a:ext cx="135255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/>
          <p:nvPr>
            <p:custDataLst>
              <p:tags r:id="rId5"/>
            </p:custDataLst>
          </p:nvPr>
        </p:nvGraphicFramePr>
        <p:xfrm>
          <a:off x="4857750" y="2000250"/>
          <a:ext cx="1327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6" imgW="609600" imgH="393700" progId="Equation.DSMT4">
                  <p:embed/>
                </p:oleObj>
              </mc:Choice>
              <mc:Fallback>
                <p:oleObj name="" r:id="rId6" imgW="609600" imgH="393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57750" y="2000250"/>
                        <a:ext cx="132715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/>
          <p:nvPr>
            <p:custDataLst>
              <p:tags r:id="rId8"/>
            </p:custDataLst>
          </p:nvPr>
        </p:nvGraphicFramePr>
        <p:xfrm>
          <a:off x="6929438" y="2000250"/>
          <a:ext cx="13223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571500" imgH="393700" progId="Equation.DSMT4">
                  <p:embed/>
                </p:oleObj>
              </mc:Choice>
              <mc:Fallback>
                <p:oleObj name="" r:id="rId9" imgW="571500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29438" y="2000250"/>
                        <a:ext cx="13223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5" name="TextBox 8"/>
          <p:cNvSpPr txBox="1"/>
          <p:nvPr>
            <p:custDataLst>
              <p:tags r:id="rId11"/>
            </p:custDataLst>
          </p:nvPr>
        </p:nvSpPr>
        <p:spPr>
          <a:xfrm>
            <a:off x="1692275" y="620713"/>
            <a:ext cx="3500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最终得到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的分布律为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7" name="Object 6"/>
          <p:cNvGraphicFramePr/>
          <p:nvPr>
            <p:custDataLst>
              <p:tags r:id="rId12"/>
            </p:custDataLst>
          </p:nvPr>
        </p:nvGraphicFramePr>
        <p:xfrm>
          <a:off x="2525713" y="3068638"/>
          <a:ext cx="16097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3" imgW="571500" imgH="431800" progId="Equation.DSMT4">
                  <p:embed/>
                </p:oleObj>
              </mc:Choice>
              <mc:Fallback>
                <p:oleObj name="" r:id="rId13" imgW="57150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25713" y="3068638"/>
                        <a:ext cx="1609725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Box 10"/>
          <p:cNvSpPr txBox="1"/>
          <p:nvPr>
            <p:custDataLst>
              <p:tags r:id="rId15"/>
            </p:custDataLst>
          </p:nvPr>
        </p:nvSpPr>
        <p:spPr>
          <a:xfrm>
            <a:off x="1476375" y="3284538"/>
            <a:ext cx="12144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且满足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pSp>
        <p:nvGrpSpPr>
          <p:cNvPr id="2" name="组合 13"/>
          <p:cNvGrpSpPr/>
          <p:nvPr/>
        </p:nvGrpSpPr>
        <p:grpSpPr>
          <a:xfrm>
            <a:off x="2771775" y="4652963"/>
            <a:ext cx="4933950" cy="523875"/>
            <a:chOff x="2771800" y="4653136"/>
            <a:chExt cx="4933325" cy="523220"/>
          </a:xfrm>
        </p:grpSpPr>
        <p:sp>
          <p:nvSpPr>
            <p:cNvPr id="8218" name="TextBox 8"/>
            <p:cNvSpPr txBox="1"/>
            <p:nvPr>
              <p:custDataLst>
                <p:tags r:id="rId16"/>
              </p:custDataLst>
            </p:nvPr>
          </p:nvSpPr>
          <p:spPr>
            <a:xfrm>
              <a:off x="2771800" y="4653136"/>
              <a:ext cx="126188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solidFill>
                    <a:srgbClr val="FF33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分布律</a:t>
              </a:r>
              <a:endParaRPr lang="zh-CN" altLang="en-US" sz="2800" dirty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sp>
          <p:nvSpPr>
            <p:cNvPr id="8219" name="TextBox 9"/>
            <p:cNvSpPr txBox="1"/>
            <p:nvPr>
              <p:custDataLst>
                <p:tags r:id="rId17"/>
              </p:custDataLst>
            </p:nvPr>
          </p:nvSpPr>
          <p:spPr>
            <a:xfrm>
              <a:off x="6084168" y="4653136"/>
              <a:ext cx="162095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solidFill>
                    <a:srgbClr val="FF3300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分布函数</a:t>
              </a:r>
              <a:endParaRPr lang="zh-CN" altLang="en-US" sz="2800" dirty="0">
                <a:solidFill>
                  <a:srgbClr val="FF3300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  <p:cxnSp>
          <p:nvCxnSpPr>
            <p:cNvPr id="12" name="直接箭头连接符 11"/>
            <p:cNvCxnSpPr/>
            <p:nvPr>
              <p:custDataLst>
                <p:tags r:id="rId18"/>
              </p:custDataLst>
            </p:nvPr>
          </p:nvCxnSpPr>
          <p:spPr>
            <a:xfrm>
              <a:off x="3995608" y="4868766"/>
              <a:ext cx="2050790" cy="1585"/>
            </a:xfrm>
            <a:prstGeom prst="straightConnector1">
              <a:avLst/>
            </a:prstGeom>
            <a:ln w="25400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>
              <p:custDataLst>
                <p:tags r:id="rId19"/>
              </p:custDataLst>
            </p:nvPr>
          </p:nvCxnSpPr>
          <p:spPr>
            <a:xfrm>
              <a:off x="3995608" y="5013047"/>
              <a:ext cx="2050790" cy="1586"/>
            </a:xfrm>
            <a:prstGeom prst="straightConnector1">
              <a:avLst/>
            </a:prstGeom>
            <a:ln w="25400">
              <a:solidFill>
                <a:srgbClr val="FF330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81930" name="Rectangle 10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55576" y="1052736"/>
                <a:ext cx="8077200" cy="2891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定义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endParaRPr kumimoji="1"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如果一个随机变量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所有可能取到的不同值   是有限多个或可列无限多个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并且以确定的概率取这些不同的值，则称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离散型随机变量。</a:t>
                </a:r>
                <a:endPara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1930" name="Rectangle 10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55576" y="1052736"/>
                <a:ext cx="8077200" cy="2891790"/>
              </a:xfrm>
              <a:prstGeom prst="rect">
                <a:avLst/>
              </a:prstGeom>
              <a:blipFill rotWithShape="1">
                <a:blip r:embed="rId3"/>
                <a:stretch>
                  <a:fillRect l="-7" t="-19" r="7" b="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309" name="Text Box 5"/>
          <p:cNvSpPr txBox="1"/>
          <p:nvPr>
            <p:custDataLst>
              <p:tags r:id="rId4"/>
            </p:custDataLst>
          </p:nvPr>
        </p:nvSpPr>
        <p:spPr>
          <a:xfrm>
            <a:off x="614998" y="526415"/>
            <a:ext cx="18716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一、定义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4050" y="4466590"/>
            <a:ext cx="22034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分布律满足：  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819399" y="4506843"/>
          <a:ext cx="3647959" cy="4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3" imgW="3365500" imgH="431800" progId="Equation.3">
                  <p:embed/>
                </p:oleObj>
              </mc:Choice>
              <mc:Fallback>
                <p:oleObj name="Equation" r:id="rId3" imgW="3365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399" y="4506843"/>
                        <a:ext cx="3647959" cy="46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19400" y="5154915"/>
          <a:ext cx="200405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6" imgW="1930400" imgH="901700" progId="Equation.3">
                  <p:embed/>
                </p:oleObj>
              </mc:Choice>
              <mc:Fallback>
                <p:oleObj name="Equation" r:id="rId6" imgW="19304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54915"/>
                        <a:ext cx="2004054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17550" y="1499399"/>
          <a:ext cx="7857532" cy="27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9" imgW="7632700" imgH="2641600" progId="Equation.3">
                  <p:embed/>
                </p:oleObj>
              </mc:Choice>
              <mc:Fallback>
                <p:oleObj name="Equation" r:id="rId9" imgW="7632700" imgH="264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499399"/>
                        <a:ext cx="7857532" cy="27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23888" y="1410499"/>
            <a:ext cx="147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endParaRPr lang="zh-CN" altLang="en-US" sz="2800" b="1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98310" name="Rectangle 6"/>
          <p:cNvSpPr/>
          <p:nvPr>
            <p:custDataLst>
              <p:tags r:id="rId12"/>
            </p:custDataLst>
          </p:nvPr>
        </p:nvSpPr>
        <p:spPr>
          <a:xfrm>
            <a:off x="615315" y="453390"/>
            <a:ext cx="2514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二、分布律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ldLvl="0" animBg="1" autoUpdateAnimBg="0"/>
      <p:bldP spid="8192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11918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离散型随机变量的分布律也可表示为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8294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56036" y="2023050"/>
          <a:ext cx="443076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903855" imgH="695325" progId="Equation.DSMT4">
                  <p:embed/>
                </p:oleObj>
              </mc:Choice>
              <mc:Fallback>
                <p:oleObj name="Equation" r:id="rId3" imgW="2903855" imgH="69532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036" y="2023050"/>
                        <a:ext cx="443076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8" name="Group 4"/>
          <p:cNvGrpSpPr>
            <a:grpSpLocks noChangeAspect="1"/>
          </p:cNvGrpSpPr>
          <p:nvPr/>
        </p:nvGrpSpPr>
        <p:grpSpPr bwMode="auto">
          <a:xfrm>
            <a:off x="1979711" y="3861048"/>
            <a:ext cx="4892842" cy="1440000"/>
            <a:chOff x="1344" y="2592"/>
            <a:chExt cx="2928" cy="816"/>
          </a:xfrm>
        </p:grpSpPr>
        <p:grpSp>
          <p:nvGrpSpPr>
            <p:cNvPr id="4101" name="Group 5"/>
            <p:cNvGrpSpPr/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4106" name="Line 6"/>
              <p:cNvSpPr>
                <a:spLocks noChangeShapeType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" name="Line 7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102" name="Object 8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9" name="Equation" r:id="rId8" imgW="236220" imgH="191770" progId="Equation.3">
                    <p:embed/>
                  </p:oleObj>
                </mc:Choice>
                <mc:Fallback>
                  <p:oleObj name="Equation" r:id="rId8" imgW="236220" imgH="19177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9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0" name="Equation" r:id="rId11" imgW="381000" imgH="431800" progId="Equation.3">
                    <p:embed/>
                  </p:oleObj>
                </mc:Choice>
                <mc:Fallback>
                  <p:oleObj name="Equation" r:id="rId11" imgW="381000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0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160" y="268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1" name="Equation" r:id="rId14" imgW="1924685" imgH="290830" progId="Equation.3">
                    <p:embed/>
                  </p:oleObj>
                </mc:Choice>
                <mc:Fallback>
                  <p:oleObj name="Equation" r:id="rId14" imgW="1924685" imgH="29083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1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2160" y="3072"/>
            <a:ext cx="1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2" name="Equation" r:id="rId17" imgW="1945005" imgH="290830" progId="Equation.3">
                    <p:embed/>
                  </p:oleObj>
                </mc:Choice>
                <mc:Fallback>
                  <p:oleObj name="Equation" r:id="rId17" imgW="1945005" imgH="29083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72"/>
                          <a:ext cx="1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263650" y="8915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常见的题型：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2250" y="16471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/>
              <a:t>根据题目求分布律。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09395" y="2276475"/>
            <a:ext cx="4102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400" b="1"/>
              <a:t> </a:t>
            </a:r>
            <a:r>
              <a:rPr lang="zh-CN" altLang="en-US" sz="2400" b="1"/>
              <a:t>根据分布律求事件的概率。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9" name="Text Box 3"/>
          <p:cNvSpPr txBox="1"/>
          <p:nvPr>
            <p:custDataLst>
              <p:tags r:id="rId1"/>
            </p:custDataLst>
          </p:nvPr>
        </p:nvSpPr>
        <p:spPr>
          <a:xfrm>
            <a:off x="663575" y="767715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877050" y="1847215"/>
            <a:ext cx="1752600" cy="990600"/>
            <a:chOff x="288" y="1824"/>
            <a:chExt cx="1104" cy="624"/>
          </a:xfrm>
        </p:grpSpPr>
        <p:sp>
          <p:nvSpPr>
            <p:cNvPr id="15379" name="Line 7"/>
            <p:cNvSpPr/>
            <p:nvPr>
              <p:custDataLst>
                <p:tags r:id="rId2"/>
              </p:custDataLst>
            </p:nvPr>
          </p:nvSpPr>
          <p:spPr>
            <a:xfrm>
              <a:off x="288" y="182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0" name="Line 8"/>
            <p:cNvSpPr/>
            <p:nvPr>
              <p:custDataLst>
                <p:tags r:id="rId3"/>
              </p:custDataLst>
            </p:nvPr>
          </p:nvSpPr>
          <p:spPr>
            <a:xfrm>
              <a:off x="288" y="2448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1" name="Line 9"/>
            <p:cNvSpPr/>
            <p:nvPr>
              <p:custDataLst>
                <p:tags r:id="rId4"/>
              </p:custDataLst>
            </p:nvPr>
          </p:nvSpPr>
          <p:spPr>
            <a:xfrm>
              <a:off x="1392" y="182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2" name="Oval 10"/>
            <p:cNvSpPr/>
            <p:nvPr>
              <p:custDataLst>
                <p:tags r:id="rId5"/>
              </p:custDataLst>
            </p:nvPr>
          </p:nvSpPr>
          <p:spPr>
            <a:xfrm>
              <a:off x="81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3" name="Oval 11"/>
            <p:cNvSpPr/>
            <p:nvPr>
              <p:custDataLst>
                <p:tags r:id="rId6"/>
              </p:custDataLst>
            </p:nvPr>
          </p:nvSpPr>
          <p:spPr>
            <a:xfrm>
              <a:off x="96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Oval 12"/>
            <p:cNvSpPr/>
            <p:nvPr>
              <p:custDataLst>
                <p:tags r:id="rId7"/>
              </p:custDataLst>
            </p:nvPr>
          </p:nvSpPr>
          <p:spPr>
            <a:xfrm>
              <a:off x="48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5" name="Oval 13"/>
            <p:cNvSpPr/>
            <p:nvPr>
              <p:custDataLst>
                <p:tags r:id="rId8"/>
              </p:custDataLst>
            </p:nvPr>
          </p:nvSpPr>
          <p:spPr>
            <a:xfrm>
              <a:off x="57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6" name="Oval 14"/>
            <p:cNvSpPr/>
            <p:nvPr>
              <p:custDataLst>
                <p:tags r:id="rId9"/>
              </p:custDataLst>
            </p:nvPr>
          </p:nvSpPr>
          <p:spPr>
            <a:xfrm>
              <a:off x="720" y="22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FFFF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11" name="Rectangle 15"/>
          <p:cNvSpPr/>
          <p:nvPr>
            <p:custDataLst>
              <p:tags r:id="rId10"/>
            </p:custDataLst>
          </p:nvPr>
        </p:nvSpPr>
        <p:spPr>
          <a:xfrm>
            <a:off x="1692275" y="2136140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随机变量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可能取的值是0,1,2，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0912" name="Object 16"/>
          <p:cNvGraphicFramePr/>
          <p:nvPr>
            <p:custDataLst>
              <p:tags r:id="rId11"/>
            </p:custDataLst>
          </p:nvPr>
        </p:nvGraphicFramePr>
        <p:xfrm>
          <a:off x="1081088" y="2639378"/>
          <a:ext cx="27574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1320165" imgH="457200" progId="Equation.DSMT4">
                  <p:embed/>
                </p:oleObj>
              </mc:Choice>
              <mc:Fallback>
                <p:oleObj name="" r:id="rId12" imgW="1320165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81088" y="2639378"/>
                        <a:ext cx="2757487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/>
          <p:nvPr>
            <p:custDataLst>
              <p:tags r:id="rId14"/>
            </p:custDataLst>
          </p:nvPr>
        </p:nvGraphicFramePr>
        <p:xfrm>
          <a:off x="3878263" y="2712403"/>
          <a:ext cx="27813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498600" imgH="457200" progId="Equation.DSMT4">
                  <p:embed/>
                </p:oleObj>
              </mc:Choice>
              <mc:Fallback>
                <p:oleObj name="" r:id="rId15" imgW="1498600" imgH="457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78263" y="2712403"/>
                        <a:ext cx="2781300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8"/>
          <p:cNvGraphicFramePr/>
          <p:nvPr>
            <p:custDataLst>
              <p:tags r:id="rId17"/>
            </p:custDataLst>
          </p:nvPr>
        </p:nvGraphicFramePr>
        <p:xfrm>
          <a:off x="1073150" y="3629978"/>
          <a:ext cx="29384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8" imgW="1511300" imgH="457200" progId="Equation.DSMT4">
                  <p:embed/>
                </p:oleObj>
              </mc:Choice>
              <mc:Fallback>
                <p:oleObj name="" r:id="rId18" imgW="15113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73150" y="3629978"/>
                        <a:ext cx="293846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8"/>
          <p:cNvGrpSpPr/>
          <p:nvPr/>
        </p:nvGrpSpPr>
        <p:grpSpPr>
          <a:xfrm>
            <a:off x="3995738" y="3650615"/>
            <a:ext cx="2909887" cy="912813"/>
            <a:chOff x="2608" y="2840"/>
            <a:chExt cx="1833" cy="575"/>
          </a:xfrm>
        </p:grpSpPr>
        <p:sp>
          <p:nvSpPr>
            <p:cNvPr id="15378" name="Rectangle 20"/>
            <p:cNvSpPr/>
            <p:nvPr>
              <p:custDataLst>
                <p:tags r:id="rId20"/>
              </p:custDataLst>
            </p:nvPr>
          </p:nvSpPr>
          <p:spPr>
            <a:xfrm>
              <a:off x="2608" y="2962"/>
              <a:ext cx="50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易见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368" name="Object 21"/>
            <p:cNvGraphicFramePr/>
            <p:nvPr>
              <p:custDataLst>
                <p:tags r:id="rId21"/>
              </p:custDataLst>
            </p:nvPr>
          </p:nvGraphicFramePr>
          <p:xfrm>
            <a:off x="3132" y="2840"/>
            <a:ext cx="1309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2" imgW="965200" imgH="431800" progId="Equation.DSMT4">
                    <p:embed/>
                  </p:oleObj>
                </mc:Choice>
                <mc:Fallback>
                  <p:oleObj name="" r:id="rId22" imgW="965200" imgH="4318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132" y="2840"/>
                          <a:ext cx="1309" cy="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18" name="Text Box 22"/>
          <p:cNvSpPr txBox="1"/>
          <p:nvPr>
            <p:custDataLst>
              <p:tags r:id="rId24"/>
            </p:custDataLst>
          </p:nvPr>
        </p:nvSpPr>
        <p:spPr>
          <a:xfrm>
            <a:off x="1763713" y="767715"/>
            <a:ext cx="7308850" cy="1296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FF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一口袋中装有5个大小、形状完全相同的球,  其中3个红球, 2个白球.  从袋中任取3 个球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表示取到的白球数，求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的分布律.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19" name="Rectangle 23"/>
          <p:cNvSpPr/>
          <p:nvPr>
            <p:custDataLst>
              <p:tags r:id="rId25"/>
            </p:custDataLst>
          </p:nvPr>
        </p:nvSpPr>
        <p:spPr>
          <a:xfrm>
            <a:off x="1217613" y="2121853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24" name="Rectangle 4"/>
          <p:cNvSpPr/>
          <p:nvPr>
            <p:custDataLst>
              <p:tags r:id="rId26"/>
            </p:custDataLst>
          </p:nvPr>
        </p:nvSpPr>
        <p:spPr>
          <a:xfrm>
            <a:off x="2195513" y="4584065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公式法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1925" name="Object 30"/>
          <p:cNvGraphicFramePr/>
          <p:nvPr>
            <p:custDataLst>
              <p:tags r:id="rId27"/>
            </p:custDataLst>
          </p:nvPr>
        </p:nvGraphicFramePr>
        <p:xfrm>
          <a:off x="3005138" y="4717415"/>
          <a:ext cx="450056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8" imgW="2019300" imgH="457200" progId="Equation.DSMT4">
                  <p:embed/>
                </p:oleObj>
              </mc:Choice>
              <mc:Fallback>
                <p:oleObj name="" r:id="rId28" imgW="20193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05138" y="4717415"/>
                        <a:ext cx="4500562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11" grpId="0"/>
      <p:bldP spid="80918" grpId="0"/>
      <p:bldP spid="80919" grpId="0"/>
      <p:bldP spid="819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3" name="Rectangle 2"/>
          <p:cNvSpPr/>
          <p:nvPr/>
        </p:nvSpPr>
        <p:spPr>
          <a:xfrm>
            <a:off x="1403350" y="3642678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表格形式为：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4" name="Group 36"/>
          <p:cNvGrpSpPr/>
          <p:nvPr/>
        </p:nvGrpSpPr>
        <p:grpSpPr>
          <a:xfrm>
            <a:off x="2482850" y="4363403"/>
            <a:ext cx="4784725" cy="1385887"/>
            <a:chOff x="1590" y="480"/>
            <a:chExt cx="3014" cy="873"/>
          </a:xfrm>
        </p:grpSpPr>
        <p:sp>
          <p:nvSpPr>
            <p:cNvPr id="16395" name="Text Box 24"/>
            <p:cNvSpPr txBox="1"/>
            <p:nvPr>
              <p:custDataLst>
                <p:tags r:id="rId1"/>
              </p:custDataLst>
            </p:nvPr>
          </p:nvSpPr>
          <p:spPr>
            <a:xfrm>
              <a:off x="2262" y="480"/>
              <a:ext cx="19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0            1	     2       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6389" name="Object 25"/>
            <p:cNvGraphicFramePr/>
            <p:nvPr>
              <p:custDataLst>
                <p:tags r:id="rId2"/>
              </p:custDataLst>
            </p:nvPr>
          </p:nvGraphicFramePr>
          <p:xfrm>
            <a:off x="2214" y="759"/>
            <a:ext cx="311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215900" imgH="405765" progId="Equation.3">
                    <p:embed/>
                  </p:oleObj>
                </mc:Choice>
                <mc:Fallback>
                  <p:oleObj name="" r:id="rId3" imgW="215900" imgH="4057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14" y="759"/>
                          <a:ext cx="311" cy="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26"/>
            <p:cNvGraphicFramePr/>
            <p:nvPr>
              <p:custDataLst>
                <p:tags r:id="rId5"/>
              </p:custDataLst>
            </p:nvPr>
          </p:nvGraphicFramePr>
          <p:xfrm>
            <a:off x="2934" y="768"/>
            <a:ext cx="31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6" imgW="215900" imgH="405765" progId="Equation.3">
                    <p:embed/>
                  </p:oleObj>
                </mc:Choice>
                <mc:Fallback>
                  <p:oleObj name="" r:id="rId6" imgW="215900" imgH="4057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34" y="768"/>
                          <a:ext cx="312" cy="5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27"/>
            <p:cNvGraphicFramePr/>
            <p:nvPr>
              <p:custDataLst>
                <p:tags r:id="rId8"/>
              </p:custDataLst>
            </p:nvPr>
          </p:nvGraphicFramePr>
          <p:xfrm>
            <a:off x="3654" y="768"/>
            <a:ext cx="30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215900" imgH="405765" progId="Equation.3">
                    <p:embed/>
                  </p:oleObj>
                </mc:Choice>
                <mc:Fallback>
                  <p:oleObj name="" r:id="rId9" imgW="215900" imgH="4057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54" y="768"/>
                          <a:ext cx="309" cy="5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6" name="Group 28"/>
            <p:cNvGrpSpPr/>
            <p:nvPr/>
          </p:nvGrpSpPr>
          <p:grpSpPr>
            <a:xfrm>
              <a:off x="1590" y="480"/>
              <a:ext cx="3014" cy="768"/>
              <a:chOff x="624" y="2614"/>
              <a:chExt cx="3696" cy="768"/>
            </a:xfrm>
          </p:grpSpPr>
          <p:sp>
            <p:nvSpPr>
              <p:cNvPr id="16397" name="Line 2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04" y="2614"/>
                <a:ext cx="0" cy="7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8" name="Text Box 3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10" y="2616"/>
                <a:ext cx="2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X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16392" name="Object 31"/>
              <p:cNvGraphicFramePr/>
              <p:nvPr>
                <p:custDataLst>
                  <p:tags r:id="rId13"/>
                </p:custDataLst>
              </p:nvPr>
            </p:nvGraphicFramePr>
            <p:xfrm>
              <a:off x="694" y="3020"/>
              <a:ext cx="26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4" imgW="152400" imgH="165100" progId="Equation.DSMT4">
                      <p:embed/>
                    </p:oleObj>
                  </mc:Choice>
                  <mc:Fallback>
                    <p:oleObj name="" r:id="rId14" imgW="152400" imgH="165100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94" y="3020"/>
                            <a:ext cx="269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399" name="Line 32"/>
              <p:cNvSpPr/>
              <p:nvPr>
                <p:custDataLst>
                  <p:tags r:id="rId16"/>
                </p:custDataLst>
              </p:nvPr>
            </p:nvSpPr>
            <p:spPr>
              <a:xfrm>
                <a:off x="624" y="2928"/>
                <a:ext cx="36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6386" name="Object 16"/>
          <p:cNvGraphicFramePr/>
          <p:nvPr/>
        </p:nvGraphicFramePr>
        <p:xfrm>
          <a:off x="3059113" y="834390"/>
          <a:ext cx="275748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7" imgW="1320165" imgH="457200" progId="Equation.DSMT4">
                  <p:embed/>
                </p:oleObj>
              </mc:Choice>
              <mc:Fallback>
                <p:oleObj name="" r:id="rId17" imgW="1320165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9113" y="834390"/>
                        <a:ext cx="2757487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17"/>
          <p:cNvGraphicFramePr/>
          <p:nvPr/>
        </p:nvGraphicFramePr>
        <p:xfrm>
          <a:off x="2987675" y="1842453"/>
          <a:ext cx="28797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9" imgW="1498600" imgH="457200" progId="Equation.DSMT4">
                  <p:embed/>
                </p:oleObj>
              </mc:Choice>
              <mc:Fallback>
                <p:oleObj name="" r:id="rId19" imgW="1498600" imgH="457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987675" y="1842453"/>
                        <a:ext cx="287972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8"/>
          <p:cNvGraphicFramePr/>
          <p:nvPr/>
        </p:nvGraphicFramePr>
        <p:xfrm>
          <a:off x="2998788" y="2779078"/>
          <a:ext cx="29146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498600" imgH="457200" progId="Equation.DSMT4">
                  <p:embed/>
                </p:oleObj>
              </mc:Choice>
              <mc:Fallback>
                <p:oleObj name="" r:id="rId21" imgW="1498600" imgH="457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98788" y="2779078"/>
                        <a:ext cx="291465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3348990" y="5227638"/>
            <a:ext cx="5113338" cy="1584325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445" name="Group 2"/>
          <p:cNvGrpSpPr/>
          <p:nvPr/>
        </p:nvGrpSpPr>
        <p:grpSpPr>
          <a:xfrm>
            <a:off x="1778953" y="331788"/>
            <a:ext cx="6029325" cy="2760662"/>
            <a:chOff x="374" y="242"/>
            <a:chExt cx="3721" cy="1733"/>
          </a:xfrm>
        </p:grpSpPr>
        <p:sp>
          <p:nvSpPr>
            <p:cNvPr id="18451" name="Text Box 3"/>
            <p:cNvSpPr txBox="1"/>
            <p:nvPr>
              <p:custDataLst>
                <p:tags r:id="rId2"/>
              </p:custDataLst>
            </p:nvPr>
          </p:nvSpPr>
          <p:spPr>
            <a:xfrm>
              <a:off x="518" y="242"/>
              <a:ext cx="287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设离散型随机变量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的概率分布为</a:t>
              </a:r>
              <a:endPara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18443" name="Object 4"/>
            <p:cNvGraphicFramePr/>
            <p:nvPr>
              <p:custDataLst>
                <p:tags r:id="rId3"/>
              </p:custDataLst>
            </p:nvPr>
          </p:nvGraphicFramePr>
          <p:xfrm>
            <a:off x="624" y="480"/>
            <a:ext cx="3471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4" imgW="2286000" imgH="825500" progId="Equation.3">
                    <p:embed/>
                  </p:oleObj>
                </mc:Choice>
                <mc:Fallback>
                  <p:oleObj name="" r:id="rId4" imgW="2286000" imgH="8255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24" y="480"/>
                          <a:ext cx="3471" cy="1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5"/>
            <p:cNvSpPr txBox="1"/>
            <p:nvPr>
              <p:custDataLst>
                <p:tags r:id="rId6"/>
              </p:custDataLst>
            </p:nvPr>
          </p:nvSpPr>
          <p:spPr>
            <a:xfrm>
              <a:off x="374" y="1688"/>
              <a:ext cx="232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分别求上述各式中的常数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a.</a:t>
              </a:r>
              <a:endPara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84998" name="Text Box 6"/>
          <p:cNvSpPr txBox="1"/>
          <p:nvPr>
            <p:custDataLst>
              <p:tags r:id="rId7"/>
            </p:custDataLst>
          </p:nvPr>
        </p:nvSpPr>
        <p:spPr>
          <a:xfrm>
            <a:off x="332740" y="3163888"/>
            <a:ext cx="193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解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（1）由于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84999" name="Object 7"/>
          <p:cNvGraphicFramePr/>
          <p:nvPr>
            <p:custDataLst>
              <p:tags r:id="rId8"/>
            </p:custDataLst>
          </p:nvPr>
        </p:nvGraphicFramePr>
        <p:xfrm>
          <a:off x="2240915" y="2943225"/>
          <a:ext cx="16002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520700" imgH="393700" progId="Equation.3">
                  <p:embed/>
                </p:oleObj>
              </mc:Choice>
              <mc:Fallback>
                <p:oleObj name="" r:id="rId9" imgW="520700" imgH="393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0915" y="2943225"/>
                        <a:ext cx="16002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/>
          <p:nvPr>
            <p:custDataLst>
              <p:tags r:id="rId11"/>
            </p:custDataLst>
          </p:nvPr>
        </p:nvGraphicFramePr>
        <p:xfrm>
          <a:off x="3764915" y="2959100"/>
          <a:ext cx="15240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2" imgW="736600" imgH="469900" progId="Equation.3">
                  <p:embed/>
                </p:oleObj>
              </mc:Choice>
              <mc:Fallback>
                <p:oleObj name="" r:id="rId12" imgW="736600" imgH="4699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64915" y="2959100"/>
                        <a:ext cx="1524000" cy="973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/>
          <p:nvPr>
            <p:custDataLst>
              <p:tags r:id="rId14"/>
            </p:custDataLst>
          </p:nvPr>
        </p:nvGraphicFramePr>
        <p:xfrm>
          <a:off x="5288915" y="3019425"/>
          <a:ext cx="10620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5" imgW="507365" imgH="405765" progId="Equation.3">
                  <p:embed/>
                </p:oleObj>
              </mc:Choice>
              <mc:Fallback>
                <p:oleObj name="" r:id="rId15" imgW="507365" imgH="40576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88915" y="3019425"/>
                        <a:ext cx="1062038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/>
          <p:nvPr>
            <p:custDataLst>
              <p:tags r:id="rId17"/>
            </p:custDataLst>
          </p:nvPr>
        </p:nvGraphicFramePr>
        <p:xfrm>
          <a:off x="6431915" y="3019425"/>
          <a:ext cx="14430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8" imgW="647700" imgH="368300" progId="Equation.3">
                  <p:embed/>
                </p:oleObj>
              </mc:Choice>
              <mc:Fallback>
                <p:oleObj name="" r:id="rId18" imgW="647700" imgH="368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31915" y="3019425"/>
                        <a:ext cx="1443038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/>
          <p:nvPr>
            <p:custDataLst>
              <p:tags r:id="rId20"/>
            </p:custDataLst>
          </p:nvPr>
        </p:nvSpPr>
        <p:spPr>
          <a:xfrm>
            <a:off x="785178" y="4125913"/>
            <a:ext cx="155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（2）由于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85004" name="Object 12"/>
          <p:cNvGraphicFramePr/>
          <p:nvPr>
            <p:custDataLst>
              <p:tags r:id="rId21"/>
            </p:custDataLst>
          </p:nvPr>
        </p:nvGraphicFramePr>
        <p:xfrm>
          <a:off x="2393315" y="3938588"/>
          <a:ext cx="32004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2" imgW="1155700" imgH="419100" progId="Equation.3">
                  <p:embed/>
                </p:oleObj>
              </mc:Choice>
              <mc:Fallback>
                <p:oleObj name="" r:id="rId22" imgW="1155700" imgH="4191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15" y="3938588"/>
                        <a:ext cx="3200400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/>
          <p:cNvGraphicFramePr/>
          <p:nvPr>
            <p:custDataLst>
              <p:tags r:id="rId24"/>
            </p:custDataLst>
          </p:nvPr>
        </p:nvGraphicFramePr>
        <p:xfrm>
          <a:off x="5441315" y="3633788"/>
          <a:ext cx="259080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5" imgW="862965" imgH="647700" progId="Equation.3">
                  <p:embed/>
                </p:oleObj>
              </mc:Choice>
              <mc:Fallback>
                <p:oleObj name="" r:id="rId25" imgW="862965" imgH="647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41315" y="3633788"/>
                        <a:ext cx="2590800" cy="160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/>
          <p:cNvGraphicFramePr/>
          <p:nvPr>
            <p:custDataLst>
              <p:tags r:id="rId27"/>
            </p:custDataLst>
          </p:nvPr>
        </p:nvGraphicFramePr>
        <p:xfrm>
          <a:off x="1863090" y="4845050"/>
          <a:ext cx="14859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8" imgW="571500" imgH="368300" progId="Equation.3">
                  <p:embed/>
                </p:oleObj>
              </mc:Choice>
              <mc:Fallback>
                <p:oleObj name="" r:id="rId28" imgW="571500" imgH="3683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863090" y="4845050"/>
                        <a:ext cx="148590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5"/>
          <p:cNvSpPr/>
          <p:nvPr>
            <p:custDataLst>
              <p:tags r:id="rId30"/>
            </p:custDataLst>
          </p:nvPr>
        </p:nvSpPr>
        <p:spPr>
          <a:xfrm>
            <a:off x="829628" y="331788"/>
            <a:ext cx="165576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19"/>
          <p:cNvGraphicFramePr/>
          <p:nvPr>
            <p:custDataLst>
              <p:tags r:id="rId31"/>
            </p:custDataLst>
          </p:nvPr>
        </p:nvGraphicFramePr>
        <p:xfrm>
          <a:off x="3436303" y="5227638"/>
          <a:ext cx="49403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2" imgW="2056765" imgH="444500" progId="Equation.DSMT4">
                  <p:embed/>
                </p:oleObj>
              </mc:Choice>
              <mc:Fallback>
                <p:oleObj name="" r:id="rId32" imgW="2056765" imgH="4445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436303" y="5227638"/>
                        <a:ext cx="4940300" cy="868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/>
          <p:nvPr>
            <p:custDataLst>
              <p:tags r:id="rId34"/>
            </p:custDataLst>
          </p:nvPr>
        </p:nvGraphicFramePr>
        <p:xfrm>
          <a:off x="3436303" y="5948363"/>
          <a:ext cx="3446462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5" imgW="1435100" imgH="419100" progId="Equation.DSMT4">
                  <p:embed/>
                </p:oleObj>
              </mc:Choice>
              <mc:Fallback>
                <p:oleObj name="" r:id="rId35" imgW="1435100" imgH="4191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436303" y="5948363"/>
                        <a:ext cx="3446462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>
            <p:custDataLst>
              <p:tags r:id="rId37"/>
            </p:custDataLst>
          </p:nvPr>
        </p:nvCxnSpPr>
        <p:spPr>
          <a:xfrm>
            <a:off x="6085840" y="1484313"/>
            <a:ext cx="1439863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38"/>
            </p:custDataLst>
          </p:nvPr>
        </p:nvCxnSpPr>
        <p:spPr>
          <a:xfrm>
            <a:off x="6157278" y="2419350"/>
            <a:ext cx="1441450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9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84998" grpId="0"/>
      <p:bldP spid="850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0" name="Text Box 2"/>
          <p:cNvSpPr txBox="1"/>
          <p:nvPr>
            <p:custDataLst>
              <p:tags r:id="rId1"/>
            </p:custDataLst>
          </p:nvPr>
        </p:nvSpPr>
        <p:spPr>
          <a:xfrm>
            <a:off x="1477010" y="578485"/>
            <a:ext cx="7235825" cy="16319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设一汽车在开往目的地的道路上需经过四盏信号灯,每盏信号灯以概率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禁止汽车通过.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以 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表示汽车首次停下时,它已通过的信号灯的盏数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求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的分布律. (信号灯的工作是相互独立的).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Line 5"/>
          <p:cNvSpPr/>
          <p:nvPr>
            <p:custDataLst>
              <p:tags r:id="rId2"/>
            </p:custDataLst>
          </p:nvPr>
        </p:nvSpPr>
        <p:spPr>
          <a:xfrm>
            <a:off x="6033135" y="4769485"/>
            <a:ext cx="0" cy="838200"/>
          </a:xfrm>
          <a:prstGeom prst="line">
            <a:avLst/>
          </a:prstGeom>
          <a:ln w="76200" cap="sq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462" name="Text Box 17"/>
          <p:cNvSpPr txBox="1"/>
          <p:nvPr>
            <p:custDataLst>
              <p:tags r:id="rId3"/>
            </p:custDataLst>
          </p:nvPr>
        </p:nvSpPr>
        <p:spPr>
          <a:xfrm>
            <a:off x="684848" y="561023"/>
            <a:ext cx="1354137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2.2.3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2963" name="Object 19"/>
          <p:cNvGraphicFramePr/>
          <p:nvPr>
            <p:custDataLst>
              <p:tags r:id="rId4"/>
            </p:custDataLst>
          </p:nvPr>
        </p:nvGraphicFramePr>
        <p:xfrm>
          <a:off x="2518410" y="2778760"/>
          <a:ext cx="49720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5" imgW="3794125" imgH="355600" progId="Equation.DSMT4">
                  <p:embed/>
                </p:oleObj>
              </mc:Choice>
              <mc:Fallback>
                <p:oleObj name="" r:id="rId5" imgW="3794125" imgH="3556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8410" y="2778760"/>
                        <a:ext cx="49720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4" name="Text Box 20"/>
          <p:cNvSpPr txBox="1"/>
          <p:nvPr>
            <p:custDataLst>
              <p:tags r:id="rId7"/>
            </p:custDataLst>
          </p:nvPr>
        </p:nvSpPr>
        <p:spPr>
          <a:xfrm>
            <a:off x="1550035" y="2259648"/>
            <a:ext cx="914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965" name="Rectangle 21"/>
          <p:cNvSpPr/>
          <p:nvPr>
            <p:custDataLst>
              <p:tags r:id="rId8"/>
            </p:custDataLst>
          </p:nvPr>
        </p:nvSpPr>
        <p:spPr>
          <a:xfrm>
            <a:off x="2124710" y="2275523"/>
            <a:ext cx="525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可能取的值是0,1,2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,3,4.  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3" name="Text Box 29"/>
          <p:cNvSpPr txBox="1"/>
          <p:nvPr>
            <p:custDataLst>
              <p:tags r:id="rId9"/>
            </p:custDataLst>
          </p:nvPr>
        </p:nvSpPr>
        <p:spPr>
          <a:xfrm>
            <a:off x="1116648" y="3715385"/>
            <a:ext cx="3527425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的分布律为：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1210310" y="4291648"/>
            <a:ext cx="6675438" cy="1089025"/>
            <a:chOff x="576" y="2251"/>
            <a:chExt cx="4704" cy="686"/>
          </a:xfrm>
        </p:grpSpPr>
        <p:sp>
          <p:nvSpPr>
            <p:cNvPr id="19468" name="Text Box 31"/>
            <p:cNvSpPr txBox="1"/>
            <p:nvPr>
              <p:custDataLst>
                <p:tags r:id="rId10"/>
              </p:custDataLst>
            </p:nvPr>
          </p:nvSpPr>
          <p:spPr>
            <a:xfrm>
              <a:off x="622" y="2251"/>
              <a:ext cx="369" cy="64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Text Box 32"/>
            <p:cNvSpPr txBox="1"/>
            <p:nvPr>
              <p:custDataLst>
                <p:tags r:id="rId11"/>
              </p:custDataLst>
            </p:nvPr>
          </p:nvSpPr>
          <p:spPr>
            <a:xfrm>
              <a:off x="1111" y="2251"/>
              <a:ext cx="4128" cy="51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en-US" sz="2400" b="1" baseline="30000" dirty="0">
                  <a:latin typeface="Times New Roman" panose="02020603050405020304" pitchFamily="18" charset="0"/>
                </a:rPr>
                <a:t> </a:t>
              </a:r>
              <a:r>
                <a:rPr lang="en-US" altLang="en-US" sz="2400" b="1" dirty="0">
                  <a:latin typeface="Times New Roman" panose="02020603050405020304" pitchFamily="18" charset="0"/>
                </a:rPr>
                <a:t>0        1              2              3              4             </a:t>
              </a:r>
              <a:endParaRPr lang="en-US" altLang="en-US" sz="24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zh-CN" altLang="en-US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Line 33"/>
            <p:cNvSpPr/>
            <p:nvPr>
              <p:custDataLst>
                <p:tags r:id="rId12"/>
              </p:custDataLst>
            </p:nvPr>
          </p:nvSpPr>
          <p:spPr>
            <a:xfrm>
              <a:off x="945" y="2278"/>
              <a:ext cx="0" cy="653"/>
            </a:xfrm>
            <a:prstGeom prst="line">
              <a:avLst/>
            </a:prstGeom>
            <a:ln w="12700" cap="sq" cmpd="sng">
              <a:solidFill>
                <a:srgbClr val="FF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471" name="Text Box 34"/>
            <p:cNvSpPr txBox="1"/>
            <p:nvPr>
              <p:custDataLst>
                <p:tags r:id="rId13"/>
              </p:custDataLst>
            </p:nvPr>
          </p:nvSpPr>
          <p:spPr>
            <a:xfrm>
              <a:off x="1037" y="2649"/>
              <a:ext cx="415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p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(1-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(1-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(1-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(1-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baseline="30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Line 35"/>
            <p:cNvSpPr/>
            <p:nvPr>
              <p:custDataLst>
                <p:tags r:id="rId14"/>
              </p:custDataLst>
            </p:nvPr>
          </p:nvSpPr>
          <p:spPr>
            <a:xfrm>
              <a:off x="576" y="2579"/>
              <a:ext cx="4704" cy="0"/>
            </a:xfrm>
            <a:prstGeom prst="line">
              <a:avLst/>
            </a:prstGeom>
            <a:ln w="12700" cap="sq" cmpd="sng">
              <a:solidFill>
                <a:srgbClr val="FF0066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8" name="TextBox 17"/>
          <p:cNvSpPr txBox="1"/>
          <p:nvPr>
            <p:custDataLst>
              <p:tags r:id="rId15"/>
            </p:custDataLst>
          </p:nvPr>
        </p:nvSpPr>
        <p:spPr>
          <a:xfrm>
            <a:off x="2340610" y="5731510"/>
            <a:ext cx="63373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i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反过来，如何用分布律求事件的概率？</a:t>
            </a:r>
            <a:endParaRPr lang="zh-CN" altLang="en-US" sz="2400" b="1" i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16"/>
            </p:custDataLst>
          </p:nvPr>
        </p:nvGraphicFramePr>
        <p:xfrm>
          <a:off x="2426335" y="3250248"/>
          <a:ext cx="27940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2131695" imgH="355600" progId="Equation.DSMT4">
                  <p:embed/>
                </p:oleObj>
              </mc:Choice>
              <mc:Fallback>
                <p:oleObj name="" r:id="rId17" imgW="2131695" imgH="355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26335" y="3250248"/>
                        <a:ext cx="279400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4" grpId="0"/>
      <p:bldP spid="82965" grpId="0"/>
      <p:bldP spid="82973" grpId="0"/>
      <p:bldP spid="1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PP_MARK_KEY" val="df744cb2-7e00-4ba9-b0c1-79b2e4f6af2d"/>
  <p:tag name="COMMONDATA" val="eyJoZGlkIjoiMjA4YzcyMzE4N2QzYmI4OTEyNDM4MzkyYjdkMjc2ZjcifQ==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全屏显示(4:3)</PresentationFormat>
  <Paragraphs>226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61</vt:i4>
      </vt:variant>
      <vt:variant>
        <vt:lpstr>幻灯片标题</vt:lpstr>
      </vt:variant>
      <vt:variant>
        <vt:i4>18</vt:i4>
      </vt:variant>
    </vt:vector>
  </HeadingPairs>
  <TitlesOfParts>
    <vt:vector size="97" baseType="lpstr">
      <vt:lpstr>Arial</vt:lpstr>
      <vt:lpstr>宋体</vt:lpstr>
      <vt:lpstr>Wingdings</vt:lpstr>
      <vt:lpstr>Calibri</vt:lpstr>
      <vt:lpstr>Times New Roman</vt:lpstr>
      <vt:lpstr>黑体</vt:lpstr>
      <vt:lpstr>Cambria Math</vt:lpstr>
      <vt:lpstr>楷体_GB2312</vt:lpstr>
      <vt:lpstr>新宋体</vt:lpstr>
      <vt:lpstr>华文楷体</vt:lpstr>
      <vt:lpstr>华文琥珀</vt:lpstr>
      <vt:lpstr>微软雅黑</vt:lpstr>
      <vt:lpstr>Arial Unicode MS</vt:lpstr>
      <vt:lpstr>Yu Gothic UI Semilight</vt:lpstr>
      <vt:lpstr>Yu Gothic Light</vt:lpstr>
      <vt:lpstr>华文新魏</vt:lpstr>
      <vt:lpstr>Adobe Devanagari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56</cp:revision>
  <dcterms:created xsi:type="dcterms:W3CDTF">2012-09-17T11:32:00Z</dcterms:created>
  <dcterms:modified xsi:type="dcterms:W3CDTF">2023-03-05T16:01:47Z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6E820C87C08D4D3AA2E435D64F2DED13</vt:lpwstr>
  </property>
  <property fmtid="{D5CDD505-2E9C-101B-9397-08002B2CF9AE}" pid="3" name="KSOProductBuildVer">
    <vt:lpwstr>2052-11.1.0.13020</vt:lpwstr>
  </property>
</Properties>
</file>