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99" r:id="rId3"/>
    <p:sldId id="484" r:id="rId4"/>
    <p:sldId id="493" r:id="rId5"/>
    <p:sldId id="492" r:id="rId6"/>
    <p:sldId id="491" r:id="rId7"/>
    <p:sldId id="490" r:id="rId8"/>
    <p:sldId id="489" r:id="rId9"/>
    <p:sldId id="487" r:id="rId10"/>
    <p:sldId id="486" r:id="rId11"/>
    <p:sldId id="485" r:id="rId12"/>
    <p:sldId id="505" r:id="rId13"/>
    <p:sldId id="494" r:id="rId14"/>
    <p:sldId id="495" r:id="rId15"/>
    <p:sldId id="496" r:id="rId16"/>
    <p:sldId id="497" r:id="rId17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13"/>
        <p:guide pos="30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7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5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38.bin"/><Relationship Id="rId7" Type="http://schemas.openxmlformats.org/officeDocument/2006/relationships/tags" Target="../tags/tag48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6.wmf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3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tags" Target="../tags/tag52.xml"/><Relationship Id="rId7" Type="http://schemas.openxmlformats.org/officeDocument/2006/relationships/image" Target="../media/image41.wmf"/><Relationship Id="rId6" Type="http://schemas.openxmlformats.org/officeDocument/2006/relationships/oleObject" Target="../embeddings/oleObject40.bin"/><Relationship Id="rId5" Type="http://schemas.openxmlformats.org/officeDocument/2006/relationships/tags" Target="../tags/tag51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9.bin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5.wmf"/><Relationship Id="rId2" Type="http://schemas.openxmlformats.org/officeDocument/2006/relationships/tags" Target="../tags/tag50.xml"/><Relationship Id="rId19" Type="http://schemas.openxmlformats.org/officeDocument/2006/relationships/oleObject" Target="../embeddings/oleObject44.bin"/><Relationship Id="rId18" Type="http://schemas.openxmlformats.org/officeDocument/2006/relationships/tags" Target="../tags/tag56.xml"/><Relationship Id="rId17" Type="http://schemas.openxmlformats.org/officeDocument/2006/relationships/image" Target="../media/image44.wmf"/><Relationship Id="rId16" Type="http://schemas.openxmlformats.org/officeDocument/2006/relationships/oleObject" Target="../embeddings/oleObject43.bin"/><Relationship Id="rId15" Type="http://schemas.openxmlformats.org/officeDocument/2006/relationships/tags" Target="../tags/tag55.xml"/><Relationship Id="rId14" Type="http://schemas.openxmlformats.org/officeDocument/2006/relationships/tags" Target="../tags/tag54.xml"/><Relationship Id="rId13" Type="http://schemas.openxmlformats.org/officeDocument/2006/relationships/image" Target="../media/image43.wmf"/><Relationship Id="rId12" Type="http://schemas.openxmlformats.org/officeDocument/2006/relationships/oleObject" Target="../embeddings/oleObject42.bin"/><Relationship Id="rId11" Type="http://schemas.openxmlformats.org/officeDocument/2006/relationships/tags" Target="../tags/tag53.xml"/><Relationship Id="rId10" Type="http://schemas.openxmlformats.org/officeDocument/2006/relationships/image" Target="../media/image42.wmf"/><Relationship Id="rId1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7.png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image" Target="../media/image46.png"/><Relationship Id="rId2" Type="http://schemas.openxmlformats.org/officeDocument/2006/relationships/tags" Target="../tags/tag58.xml"/><Relationship Id="rId15" Type="http://schemas.openxmlformats.org/officeDocument/2006/relationships/vmlDrawing" Target="../drawings/vmlDrawing11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50.wmf"/><Relationship Id="rId12" Type="http://schemas.openxmlformats.org/officeDocument/2006/relationships/oleObject" Target="../embeddings/oleObject47.bin"/><Relationship Id="rId11" Type="http://schemas.openxmlformats.org/officeDocument/2006/relationships/image" Target="../media/image49.wmf"/><Relationship Id="rId10" Type="http://schemas.openxmlformats.org/officeDocument/2006/relationships/oleObject" Target="../embeddings/oleObject46.bin"/><Relationship Id="rId1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4" Type="http://schemas.openxmlformats.org/officeDocument/2006/relationships/tags" Target="../tags/tag63.xml"/><Relationship Id="rId3" Type="http://schemas.openxmlformats.org/officeDocument/2006/relationships/image" Target="../media/image51.wmf"/><Relationship Id="rId2" Type="http://schemas.openxmlformats.org/officeDocument/2006/relationships/oleObject" Target="../embeddings/oleObject48.bin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55.wmf"/><Relationship Id="rId6" Type="http://schemas.openxmlformats.org/officeDocument/2006/relationships/oleObject" Target="../embeddings/oleObject51.bin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54.wmf"/><Relationship Id="rId2" Type="http://schemas.openxmlformats.org/officeDocument/2006/relationships/oleObject" Target="../embeddings/oleObject50.bin"/><Relationship Id="rId1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tags" Target="../tags/tag3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tags" Target="../tags/tag8.xml"/><Relationship Id="rId7" Type="http://schemas.openxmlformats.org/officeDocument/2006/relationships/image" Target="../media/image6.wmf"/><Relationship Id="rId6" Type="http://schemas.openxmlformats.org/officeDocument/2006/relationships/oleObject" Target="../embeddings/oleObject6.bin"/><Relationship Id="rId5" Type="http://schemas.openxmlformats.org/officeDocument/2006/relationships/tags" Target="../tags/tag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tags" Target="../tags/tag6.xml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.emf"/><Relationship Id="rId15" Type="http://schemas.openxmlformats.org/officeDocument/2006/relationships/oleObject" Target="../embeddings/oleObject9.bin"/><Relationship Id="rId14" Type="http://schemas.openxmlformats.org/officeDocument/2006/relationships/tags" Target="../tags/tag10.xml"/><Relationship Id="rId13" Type="http://schemas.openxmlformats.org/officeDocument/2006/relationships/image" Target="../media/image8.emf"/><Relationship Id="rId12" Type="http://schemas.openxmlformats.org/officeDocument/2006/relationships/oleObject" Target="../embeddings/oleObject8.bin"/><Relationship Id="rId11" Type="http://schemas.openxmlformats.org/officeDocument/2006/relationships/tags" Target="../tags/tag9.xml"/><Relationship Id="rId10" Type="http://schemas.openxmlformats.org/officeDocument/2006/relationships/image" Target="../media/image7.wmf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tags" Target="../tags/tag12.xml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12" Type="http://schemas.openxmlformats.org/officeDocument/2006/relationships/tags" Target="../tags/tag16.xml"/><Relationship Id="rId11" Type="http://schemas.openxmlformats.org/officeDocument/2006/relationships/image" Target="../media/image12.wmf"/><Relationship Id="rId10" Type="http://schemas.openxmlformats.org/officeDocument/2006/relationships/oleObject" Target="../embeddings/oleObject12.bin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5.bin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4.bin"/><Relationship Id="rId2" Type="http://schemas.openxmlformats.org/officeDocument/2006/relationships/tags" Target="../tags/tag18.xml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5.wmf"/><Relationship Id="rId10" Type="http://schemas.openxmlformats.org/officeDocument/2006/relationships/oleObject" Target="../embeddings/oleObject16.bin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19.bin"/><Relationship Id="rId7" Type="http://schemas.openxmlformats.org/officeDocument/2006/relationships/tags" Target="../tags/tag24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8.bin"/><Relationship Id="rId4" Type="http://schemas.openxmlformats.org/officeDocument/2006/relationships/tags" Target="../tags/tag23.xml"/><Relationship Id="rId3" Type="http://schemas.openxmlformats.org/officeDocument/2006/relationships/image" Target="../media/image16.wmf"/><Relationship Id="rId23" Type="http://schemas.openxmlformats.org/officeDocument/2006/relationships/vmlDrawing" Target="../drawings/vmlDrawing5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30.xml"/><Relationship Id="rId20" Type="http://schemas.openxmlformats.org/officeDocument/2006/relationships/image" Target="../media/image21.wmf"/><Relationship Id="rId2" Type="http://schemas.openxmlformats.org/officeDocument/2006/relationships/oleObject" Target="../embeddings/oleObject17.bin"/><Relationship Id="rId19" Type="http://schemas.openxmlformats.org/officeDocument/2006/relationships/oleObject" Target="../embeddings/oleObject22.bin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21.bin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10" Type="http://schemas.openxmlformats.org/officeDocument/2006/relationships/tags" Target="../tags/tag25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4" Type="http://schemas.openxmlformats.org/officeDocument/2006/relationships/tags" Target="../tags/tag32.xml"/><Relationship Id="rId3" Type="http://schemas.openxmlformats.org/officeDocument/2006/relationships/image" Target="../media/image22.wmf"/><Relationship Id="rId24" Type="http://schemas.openxmlformats.org/officeDocument/2006/relationships/vmlDrawing" Target="../drawings/vmlDrawing6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8.wmf"/><Relationship Id="rId21" Type="http://schemas.openxmlformats.org/officeDocument/2006/relationships/oleObject" Target="../embeddings/oleObject27.bin"/><Relationship Id="rId20" Type="http://schemas.openxmlformats.org/officeDocument/2006/relationships/tags" Target="../tags/tag40.xml"/><Relationship Id="rId2" Type="http://schemas.openxmlformats.org/officeDocument/2006/relationships/oleObject" Target="../embeddings/oleObject23.bin"/><Relationship Id="rId19" Type="http://schemas.openxmlformats.org/officeDocument/2006/relationships/image" Target="../media/image27.wmf"/><Relationship Id="rId18" Type="http://schemas.openxmlformats.org/officeDocument/2006/relationships/oleObject" Target="../embeddings/oleObject26.bin"/><Relationship Id="rId17" Type="http://schemas.openxmlformats.org/officeDocument/2006/relationships/tags" Target="../tags/tag39.xml"/><Relationship Id="rId16" Type="http://schemas.openxmlformats.org/officeDocument/2006/relationships/image" Target="../media/image26.png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image" Target="../media/image25.wmf"/><Relationship Id="rId12" Type="http://schemas.openxmlformats.org/officeDocument/2006/relationships/oleObject" Target="../embeddings/oleObject25.bin"/><Relationship Id="rId11" Type="http://schemas.openxmlformats.org/officeDocument/2006/relationships/tags" Target="../tags/tag36.xml"/><Relationship Id="rId10" Type="http://schemas.openxmlformats.org/officeDocument/2006/relationships/image" Target="../media/image24.png"/><Relationship Id="rId1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29.bin"/><Relationship Id="rId7" Type="http://schemas.openxmlformats.org/officeDocument/2006/relationships/tags" Target="../tags/tag44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4" Type="http://schemas.openxmlformats.org/officeDocument/2006/relationships/tags" Target="../tags/tag43.xml"/><Relationship Id="rId3" Type="http://schemas.openxmlformats.org/officeDocument/2006/relationships/image" Target="../media/image29.png"/><Relationship Id="rId2" Type="http://schemas.openxmlformats.org/officeDocument/2006/relationships/tags" Target="../tags/tag42.xml"/><Relationship Id="rId15" Type="http://schemas.openxmlformats.org/officeDocument/2006/relationships/vmlDrawing" Target="../drawings/vmlDrawing7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2.wmf"/><Relationship Id="rId12" Type="http://schemas.openxmlformats.org/officeDocument/2006/relationships/oleObject" Target="../embeddings/oleObject30.bin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oleObject" Target="../embeddings/oleObject34.bin"/><Relationship Id="rId7" Type="http://schemas.openxmlformats.org/officeDocument/2006/relationships/tags" Target="../tags/tag47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2.wmf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2495550"/>
            <a:ext cx="4191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矩的概念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209800" y="321310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协方差矩阵</a:t>
            </a:r>
            <a:endParaRPr kumimoji="0" lang="en-US" altLang="zh-CN" sz="28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第四节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矩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48535" y="3969385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三</a:t>
            </a:r>
            <a:r>
              <a:rPr lang="zh-CN" altLang="en-US" sz="28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sz="28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n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维正态分布</a:t>
            </a:r>
            <a:endParaRPr kumimoji="0" lang="zh-CN" altLang="en-US" sz="28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25500" y="594360"/>
            <a:ext cx="79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令</a:t>
            </a:r>
            <a:endParaRPr lang="zh-CN" altLang="en-US" sz="24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362710" y="2487295"/>
          <a:ext cx="6964680" cy="106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公式" r:id="rId1" imgW="3530600" imgH="495300" progId="Equation.3">
                  <p:embed/>
                </p:oleObj>
              </mc:Choice>
              <mc:Fallback>
                <p:oleObj name="公式" r:id="rId1" imgW="3530600" imgH="4953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710" y="2487295"/>
                        <a:ext cx="6964680" cy="1069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3215" y="1687830"/>
            <a:ext cx="79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则</a:t>
            </a:r>
            <a:endParaRPr lang="zh-CN" alt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605" y="4985385"/>
            <a:ext cx="2520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因此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335405" y="1768475"/>
            <a:ext cx="1689735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480503" y="3862705"/>
          <a:ext cx="330771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公式" r:id="rId3" imgW="1676400" imgH="405765" progId="Equation.3">
                  <p:embed/>
                </p:oleObj>
              </mc:Choice>
              <mc:Fallback>
                <p:oleObj name="公式" r:id="rId3" imgW="1676400" imgH="405765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0503" y="3862705"/>
                        <a:ext cx="330771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551305" y="5512435"/>
          <a:ext cx="6290310" cy="98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公式" r:id="rId5" imgW="3187700" imgH="457200" progId="Equation.3">
                  <p:embed/>
                </p:oleObj>
              </mc:Choice>
              <mc:Fallback>
                <p:oleObj name="公式" r:id="rId5" imgW="3187700" imgH="457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305" y="5512435"/>
                        <a:ext cx="6290310" cy="988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730375" y="332423"/>
          <a:ext cx="2631440" cy="1015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公式" r:id="rId8" imgW="1333500" imgH="469900" progId="Equation.3">
                  <p:embed/>
                </p:oleObj>
              </mc:Choice>
              <mc:Fallback>
                <p:oleObj name="公式" r:id="rId8" imgW="1333500" imgH="4699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332423"/>
                        <a:ext cx="2631440" cy="1015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  <p:bldP spid="4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75285" y="302895"/>
            <a:ext cx="7804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对比一维正态随机</a:t>
            </a:r>
            <a:r>
              <a:rPr lang="zh-CN" altLang="en-US" sz="2800" b="1">
                <a:solidFill>
                  <a:srgbClr val="1D41D5"/>
                </a:solidFill>
              </a:rPr>
              <a:t>变量密度函数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692400" y="1019175"/>
          <a:ext cx="364871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公式" r:id="rId3" imgW="1739900" imgH="431800" progId="Equation.3">
                  <p:embed/>
                </p:oleObj>
              </mc:Choice>
              <mc:Fallback>
                <p:oleObj name="公式" r:id="rId3" imgW="1739900" imgH="4318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019175"/>
                        <a:ext cx="364871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23528" y="222847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/>
              <a:t>协方差矩阵：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395536" y="3096108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/>
              <a:t>其行列式为：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69540" y="2249170"/>
          <a:ext cx="1238885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6" imgW="609600" imgH="254000" progId="Equation.3">
                  <p:embed/>
                </p:oleObj>
              </mc:Choice>
              <mc:Fallback>
                <p:oleObj name="Equation" r:id="rId6" imgW="6096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540" y="2249170"/>
                        <a:ext cx="1238885" cy="515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644458" y="3128010"/>
          <a:ext cx="1316355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9" imgW="596900" imgH="254000" progId="Equation.3">
                  <p:embed/>
                </p:oleObj>
              </mc:Choice>
              <mc:Fallback>
                <p:oleObj name="Equation" r:id="rId9" imgW="5969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458" y="3128010"/>
                        <a:ext cx="1316355" cy="560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415415" y="4877435"/>
          <a:ext cx="62420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12" imgW="3162300" imgH="431800" progId="Equation.3">
                  <p:embed/>
                </p:oleObj>
              </mc:Choice>
              <mc:Fallback>
                <p:oleObj name="公式" r:id="rId12" imgW="3162300" imgH="4318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15" y="4877435"/>
                        <a:ext cx="62420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>
            <p:custDataLst>
              <p:tags r:id="rId14"/>
            </p:custDataLst>
          </p:nvPr>
        </p:nvSpPr>
        <p:spPr>
          <a:xfrm>
            <a:off x="834382" y="4105485"/>
            <a:ext cx="381642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/>
              <a:t>的逆矩阵为：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293110" y="4134803"/>
          <a:ext cx="1393825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6" imgW="685800" imgH="266700" progId="Equation.3">
                  <p:embed/>
                </p:oleObj>
              </mc:Choice>
              <mc:Fallback>
                <p:oleObj name="Equation" r:id="rId16" imgW="685800" imgH="266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110" y="4134803"/>
                        <a:ext cx="1393825" cy="541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442085" y="6203950"/>
          <a:ext cx="346202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公式" r:id="rId19" imgW="1625600" imgH="215900" progId="Equation.3">
                  <p:embed/>
                </p:oleObj>
              </mc:Choice>
              <mc:Fallback>
                <p:oleObj name="公式" r:id="rId19" imgW="1625600" imgH="2159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085" y="6203950"/>
                        <a:ext cx="346202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72185" y="1318895"/>
            <a:ext cx="791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/>
              <a:t>记</a:t>
            </a:r>
            <a:endParaRPr lang="zh-CN" altLang="en-US" sz="24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455930" y="4823460"/>
            <a:ext cx="6042660" cy="1128395"/>
            <a:chOff x="718" y="7596"/>
            <a:chExt cx="9516" cy="17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11"/>
                <p:cNvSpPr txBox="1"/>
                <p:nvPr>
                  <p:custDataLst>
                    <p:tags r:id="rId1"/>
                  </p:custDataLst>
                </p:nvPr>
              </p:nvSpPr>
              <p:spPr>
                <a:xfrm>
                  <a:off x="718" y="8639"/>
                  <a:ext cx="9317" cy="7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400" b="1" dirty="0"/>
                    <a:t>则称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zh-CN" altLang="en-US" sz="2400" b="1" i="0" smtClean="0">
                          <a:latin typeface="Cambria Math" panose="02040503050406030204"/>
                        </a:rPr>
                        <m:t>服从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2400" b="1" dirty="0"/>
                    <a:t>维正态分布。</a:t>
                  </a:r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6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"/>
                  </p:custDataLst>
                </p:nvPr>
              </p:nvSpPr>
              <p:spPr>
                <a:xfrm>
                  <a:off x="718" y="8639"/>
                  <a:ext cx="9317" cy="73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11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918" y="7596"/>
                  <a:ext cx="9317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400" b="1" dirty="0"/>
                    <a:t>其中</a:t>
                  </a:r>
                  <a:r>
                    <a:rPr lang="en-US" altLang="zh-C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zh-CN" altLang="en-US" sz="2400" b="1" dirty="0"/>
                    <a:t>为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sz="2400" b="1" smtClean="0">
                      <a:latin typeface="Cambria Math" panose="02040503050406030204"/>
                    </a:rPr>
                    <a:t>的协方差矩阵，</a:t>
                  </a:r>
                  <a:endParaRPr lang="zh-CN" altLang="en-US" sz="2400" b="1" dirty="0" smtClean="0">
                    <a:latin typeface="Cambria Math" panose="02040503050406030204"/>
                  </a:endParaRPr>
                </a:p>
              </p:txBody>
            </p:sp>
          </mc:Choice>
          <mc:Fallback>
            <p:sp>
              <p:nvSpPr>
                <p:cNvPr id="7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5"/>
                  </p:custDataLst>
                </p:nvPr>
              </p:nvSpPr>
              <p:spPr>
                <a:xfrm>
                  <a:off x="918" y="7596"/>
                  <a:ext cx="9317" cy="72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58315" y="590868"/>
          <a:ext cx="4419600" cy="1982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2095500" imgH="939800" progId="Equation.KSEE3">
                  <p:embed/>
                </p:oleObj>
              </mc:Choice>
              <mc:Fallback>
                <p:oleObj name="" r:id="rId7" imgW="20955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8315" y="590868"/>
                        <a:ext cx="4419600" cy="1982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402715" y="3442335"/>
          <a:ext cx="62674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公式" r:id="rId10" imgW="3175000" imgH="431800" progId="Equation.3">
                  <p:embed/>
                </p:oleObj>
              </mc:Choice>
              <mc:Fallback>
                <p:oleObj name="公式" r:id="rId10" imgW="3175000" imgH="4318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715" y="3442335"/>
                        <a:ext cx="62674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0805" y="2812415"/>
          <a:ext cx="480250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2" imgW="2260600" imgH="228600" progId="Equation.KSEE3">
                  <p:embed/>
                </p:oleObj>
              </mc:Choice>
              <mc:Fallback>
                <p:oleObj name="" r:id="rId12" imgW="2260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60805" y="2812415"/>
                        <a:ext cx="4802505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Object 2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03185" y="3691925"/>
          <a:ext cx="7785224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2" imgW="7937500" imgH="2146300" progId="Equation.3">
                  <p:embed/>
                </p:oleObj>
              </mc:Choice>
              <mc:Fallback>
                <p:oleObj name="Equation" r:id="rId2" imgW="7937500" imgH="2146300" progId="Equation.3">
                  <p:embed/>
                  <p:pic>
                    <p:nvPicPr>
                      <p:cNvPr id="0" name="图片 31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85" y="3691925"/>
                        <a:ext cx="7785224" cy="204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19760" y="1355725"/>
          <a:ext cx="7748905" cy="214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3492500" imgH="965200" progId="Equation.DSMT4">
                  <p:embed/>
                </p:oleObj>
              </mc:Choice>
              <mc:Fallback>
                <p:oleObj name="Equation" r:id="rId5" imgW="3492500" imgH="965200" progId="Equation.DSMT4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" y="1355725"/>
                        <a:ext cx="7748905" cy="2141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95536" y="619423"/>
                <a:ext cx="37444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800" b="1" dirty="0"/>
                  <a:t>维正态分布的性质：</a:t>
                </a:r>
                <a:endParaRPr lang="zh-CN" altLang="en-US" sz="28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95536" y="619423"/>
                <a:ext cx="3744416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5" t="-57" r="10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6434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00113" y="2925763"/>
          <a:ext cx="76517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公式" r:id="rId2" imgW="6946900" imgH="1511300" progId="Equation.3">
                  <p:embed/>
                </p:oleObj>
              </mc:Choice>
              <mc:Fallback>
                <p:oleObj name="公式" r:id="rId2" imgW="69469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5763"/>
                        <a:ext cx="765175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6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341813" y="1916113"/>
            <a:ext cx="2684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线性变换不变性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146440" name="Object 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69950" y="847725"/>
          <a:ext cx="7810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6" imgW="7810500" imgH="1549400" progId="Equation.3">
                  <p:embed/>
                </p:oleObj>
              </mc:Choice>
              <mc:Fallback>
                <p:oleObj name="公式" r:id="rId6" imgW="7810500" imgH="154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847725"/>
                        <a:ext cx="78105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4"/>
          <p:cNvSpPr/>
          <p:nvPr>
            <p:custDataLst>
              <p:tags r:id="rId1"/>
            </p:custDataLst>
          </p:nvPr>
        </p:nvSpPr>
        <p:spPr>
          <a:xfrm>
            <a:off x="468313" y="188913"/>
            <a:ext cx="7920037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>
              <a:buNone/>
            </a:pPr>
            <a:r>
              <a:rPr lang="zh-CN" altLang="en-US" sz="41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本章小结</a:t>
            </a:r>
            <a:endParaRPr lang="zh-CN" altLang="en-US" sz="41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8837" name="Rectangle 5"/>
          <p:cNvSpPr/>
          <p:nvPr>
            <p:custDataLst>
              <p:tags r:id="rId2"/>
            </p:custDataLst>
          </p:nvPr>
        </p:nvSpPr>
        <p:spPr>
          <a:xfrm>
            <a:off x="179388" y="1268413"/>
            <a:ext cx="8964612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65125" indent="-255270" eaLnBrk="0" hangingPunct="0">
              <a:lnSpc>
                <a:spcPct val="13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</a:pP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1.</a:t>
            </a:r>
            <a:r>
              <a:rPr lang="zh-CN" altLang="en-US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随机变量</a:t>
            </a:r>
            <a:r>
              <a:rPr lang="en-US" altLang="zh-CN" sz="27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zh-CN" altLang="en-US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的数学期望</a:t>
            </a:r>
            <a:r>
              <a:rPr lang="en-US" altLang="zh-CN" sz="27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E</a:t>
            </a: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7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的定义及性质</a:t>
            </a:r>
            <a:endParaRPr lang="zh-CN" altLang="en-US" sz="27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65125" indent="-255270" eaLnBrk="0" hangingPunct="0">
              <a:lnSpc>
                <a:spcPct val="13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</a:pP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2. </a:t>
            </a:r>
            <a:r>
              <a:rPr lang="en-US" altLang="zh-CN" sz="27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=g(</a:t>
            </a:r>
            <a:r>
              <a:rPr lang="en-US" altLang="zh-CN" sz="27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7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=g(</a:t>
            </a:r>
            <a:r>
              <a:rPr lang="en-US" altLang="zh-CN" sz="27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altLang="zh-CN" sz="27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的数学期望的求法</a:t>
            </a:r>
            <a:endParaRPr lang="zh-CN" altLang="en-US" sz="27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65125" indent="-255270" eaLnBrk="0" hangingPunct="0">
              <a:lnSpc>
                <a:spcPct val="13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</a:pP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3.</a:t>
            </a:r>
            <a:r>
              <a:rPr lang="zh-CN" altLang="en-US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方差</a:t>
            </a:r>
            <a:r>
              <a:rPr lang="en-US" altLang="zh-CN" sz="27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7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及标准差的概念及性质</a:t>
            </a: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zh-CN" altLang="en-US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方差</a:t>
            </a:r>
            <a:r>
              <a:rPr lang="en-US" altLang="zh-CN" sz="27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7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常用的计算公式</a:t>
            </a:r>
            <a:endParaRPr lang="zh-CN" altLang="en-US" sz="27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65125" indent="-255270" eaLnBrk="0" hangingPunct="0">
              <a:lnSpc>
                <a:spcPct val="13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</a:pP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4.</a:t>
            </a:r>
            <a:r>
              <a:rPr lang="zh-CN" altLang="en-US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协方差</a:t>
            </a: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Cov(</a:t>
            </a:r>
            <a:r>
              <a:rPr lang="en-US" altLang="zh-CN" sz="27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zh-CN" sz="27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和相关系数的定义、计算、性质</a:t>
            </a:r>
            <a:endParaRPr lang="zh-CN" altLang="en-US" sz="27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65125" indent="-255270" eaLnBrk="0" hangingPunct="0">
              <a:lnSpc>
                <a:spcPct val="13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</a:pP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5.</a:t>
            </a:r>
            <a:r>
              <a:rPr lang="zh-CN" altLang="en-US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明确（不）相关与（不）独立的关系</a:t>
            </a:r>
            <a:endParaRPr lang="zh-CN" altLang="en-US" sz="27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365125" indent="-255270" eaLnBrk="0" hangingPunct="0">
              <a:lnSpc>
                <a:spcPct val="13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</a:pPr>
            <a:r>
              <a:rPr lang="en-US" altLang="zh-CN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6.</a:t>
            </a:r>
            <a:r>
              <a:rPr lang="zh-CN" altLang="en-US" sz="2700" b="1" dirty="0">
                <a:latin typeface="Times New Roman" panose="02020603050405020304" pitchFamily="18" charset="0"/>
                <a:cs typeface="Arial" panose="020B0604020202020204" pitchFamily="34" charset="0"/>
              </a:rPr>
              <a:t>四种矩的定义</a:t>
            </a:r>
            <a:endParaRPr lang="zh-CN" altLang="en-US" sz="27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4883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8837">
                                            <p:txEl>
                                              <p:charRg st="23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charRg st="5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8837">
                                            <p:txEl>
                                              <p:charRg st="5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charRg st="8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48837">
                                            <p:txEl>
                                              <p:charRg st="8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charRg st="11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48837">
                                            <p:txEl>
                                              <p:charRg st="113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charRg st="13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48837">
                                            <p:txEl>
                                              <p:charRg st="132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84238" y="1844675"/>
          <a:ext cx="7543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公式" r:id="rId2" imgW="7543800" imgH="1028700" progId="Equation.3">
                  <p:embed/>
                </p:oleObj>
              </mc:Choice>
              <mc:Fallback>
                <p:oleObj name="公式" r:id="rId2" imgW="7543800" imgH="1028700" progId="Equation.3">
                  <p:embed/>
                  <p:pic>
                    <p:nvPicPr>
                      <p:cNvPr id="0" name="图片 3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844675"/>
                        <a:ext cx="7543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30580" y="2950845"/>
          <a:ext cx="6264275" cy="1078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5" imgW="2730500" imgH="469900" progId="Equation.3">
                  <p:embed/>
                </p:oleObj>
              </mc:Choice>
              <mc:Fallback>
                <p:oleObj name="公式" r:id="rId5" imgW="2730500" imgH="469900" progId="Equation.3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" y="2950845"/>
                        <a:ext cx="6264275" cy="1078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38200" y="4089400"/>
          <a:ext cx="643572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7" imgW="2794000" imgH="469900" progId="Equation.3">
                  <p:embed/>
                </p:oleObj>
              </mc:Choice>
              <mc:Fallback>
                <p:oleObj name="公式" r:id="rId7" imgW="2794000" imgH="469900" progId="Equation.3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089400"/>
                        <a:ext cx="6435725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9"/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838200" y="593725"/>
            <a:ext cx="7489825" cy="5835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3200" b="1" dirty="0">
                <a:solidFill>
                  <a:schemeClr val="tx1"/>
                </a:solidFill>
              </a:rPr>
              <a:t>一、矩的概念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Object 17"/>
          <p:cNvGraphicFramePr>
            <a:graphicFrameLocks noChangeAspect="1"/>
          </p:cNvGraphicFramePr>
          <p:nvPr/>
        </p:nvGraphicFramePr>
        <p:xfrm>
          <a:off x="836295" y="5300663"/>
          <a:ext cx="7518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公式" r:id="rId10" imgW="7518400" imgH="1003300" progId="Equation.3">
                  <p:embed/>
                </p:oleObj>
              </mc:Choice>
              <mc:Fallback>
                <p:oleObj name="公式" r:id="rId10" imgW="7518400" imgH="1003300" progId="Equation.3">
                  <p:embed/>
                  <p:pic>
                    <p:nvPicPr>
                      <p:cNvPr id="0" name="图片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295" y="5300663"/>
                        <a:ext cx="7518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822325" y="1306513"/>
            <a:ext cx="23812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1.</a:t>
            </a:r>
            <a:r>
              <a:rPr kumimoji="0"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定义</a:t>
            </a:r>
            <a:endParaRPr kumimoji="0" lang="zh-CN" altLang="en-US" sz="28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92" name="Rectangle 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6138" y="692150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en-US" altLang="zh-CN" sz="3200" b="1">
                <a:solidFill>
                  <a:srgbClr val="0000FF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3200" b="1">
                <a:solidFill>
                  <a:srgbClr val="0000FF"/>
                </a:solidFill>
                <a:ea typeface="黑体" panose="02010609060101010101" pitchFamily="49" charset="-122"/>
              </a:rPr>
              <a:t>说明    </a:t>
            </a:r>
            <a:endParaRPr lang="zh-CN" altLang="en-US" sz="32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44393" name="Object 9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68363" y="1844675"/>
          <a:ext cx="7505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公式" r:id="rId3" imgW="7505700" imgH="1524000" progId="Equation.3">
                  <p:embed/>
                </p:oleObj>
              </mc:Choice>
              <mc:Fallback>
                <p:oleObj name="公式" r:id="rId3" imgW="7505700" imgH="152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844675"/>
                        <a:ext cx="75057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4" name="Object 10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68363" y="1341438"/>
          <a:ext cx="74564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6" imgW="7404100" imgH="444500" progId="Equation.3">
                  <p:embed/>
                </p:oleObj>
              </mc:Choice>
              <mc:Fallback>
                <p:oleObj name="公式" r:id="rId6" imgW="74041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341438"/>
                        <a:ext cx="74564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8" name="Object 1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68363" y="3416300"/>
          <a:ext cx="638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6388100" imgH="444500" progId="Equation.3">
                  <p:embed/>
                </p:oleObj>
              </mc:Choice>
              <mc:Fallback>
                <p:oleObj name="Equation" r:id="rId9" imgW="63881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3416300"/>
                        <a:ext cx="638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9" name="Object 15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74713" y="3903663"/>
          <a:ext cx="771525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12" imgW="5104130" imgH="661035" progId="Equation.3">
                  <p:embed/>
                </p:oleObj>
              </mc:Choice>
              <mc:Fallback>
                <p:oleObj name="公式" r:id="rId12" imgW="5104130" imgH="6610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903663"/>
                        <a:ext cx="771525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0" name="Object 16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74713" y="5041900"/>
          <a:ext cx="759618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15" imgW="5202555" imgH="661035" progId="Equation.3">
                  <p:embed/>
                </p:oleObj>
              </mc:Choice>
              <mc:Fallback>
                <p:oleObj name="公式" r:id="rId15" imgW="5202555" imgH="6610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5041900"/>
                        <a:ext cx="759618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8" name="TextBox 1"/>
          <p:cNvSpPr txBox="1"/>
          <p:nvPr>
            <p:custDataLst>
              <p:tags r:id="rId1"/>
            </p:custDataLst>
          </p:nvPr>
        </p:nvSpPr>
        <p:spPr>
          <a:xfrm>
            <a:off x="17463" y="340995"/>
            <a:ext cx="12515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34" name="Object 2"/>
          <p:cNvGraphicFramePr/>
          <p:nvPr>
            <p:custDataLst>
              <p:tags r:id="rId2"/>
            </p:custDataLst>
          </p:nvPr>
        </p:nvGraphicFramePr>
        <p:xfrm>
          <a:off x="85725" y="952183"/>
          <a:ext cx="90328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4292600" imgH="228600" progId="Equation.DSMT4">
                  <p:embed/>
                </p:oleObj>
              </mc:Choice>
              <mc:Fallback>
                <p:oleObj name="" r:id="rId3" imgW="42926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25" y="952183"/>
                        <a:ext cx="9032875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>
            <p:custDataLst>
              <p:tags r:id="rId5"/>
            </p:custDataLst>
          </p:nvPr>
        </p:nvSpPr>
        <p:spPr>
          <a:xfrm>
            <a:off x="317500" y="1499870"/>
            <a:ext cx="72231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: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5" name="Object 3"/>
          <p:cNvGraphicFramePr/>
          <p:nvPr>
            <p:custDataLst>
              <p:tags r:id="rId6"/>
            </p:custDataLst>
          </p:nvPr>
        </p:nvGraphicFramePr>
        <p:xfrm>
          <a:off x="1357313" y="1544320"/>
          <a:ext cx="39290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790700" imgH="228600" progId="Equation.DSMT4">
                  <p:embed/>
                </p:oleObj>
              </mc:Choice>
              <mc:Fallback>
                <p:oleObj name="" r:id="rId7" imgW="17907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7313" y="1544320"/>
                        <a:ext cx="3929062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/>
          <p:nvPr>
            <p:custDataLst>
              <p:tags r:id="rId9"/>
            </p:custDataLst>
          </p:nvPr>
        </p:nvGraphicFramePr>
        <p:xfrm>
          <a:off x="1357313" y="2144395"/>
          <a:ext cx="50847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0" imgW="2324100" imgH="228600" progId="Equation.DSMT4">
                  <p:embed/>
                </p:oleObj>
              </mc:Choice>
              <mc:Fallback>
                <p:oleObj name="" r:id="rId10" imgW="23241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57313" y="2144395"/>
                        <a:ext cx="5084762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/>
          <p:nvPr>
            <p:custDataLst>
              <p:tags r:id="rId12"/>
            </p:custDataLst>
          </p:nvPr>
        </p:nvGraphicFramePr>
        <p:xfrm>
          <a:off x="928688" y="2715895"/>
          <a:ext cx="6113462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3" imgW="2794000" imgH="1778000" progId="Equation.DSMT4">
                  <p:embed/>
                </p:oleObj>
              </mc:Choice>
              <mc:Fallback>
                <p:oleObj name="" r:id="rId13" imgW="2794000" imgH="17780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28688" y="2715895"/>
                        <a:ext cx="6113462" cy="3889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1" name="TextBox 1"/>
          <p:cNvSpPr txBox="1"/>
          <p:nvPr>
            <p:custDataLst>
              <p:tags r:id="rId1"/>
            </p:custDataLst>
          </p:nvPr>
        </p:nvSpPr>
        <p:spPr>
          <a:xfrm>
            <a:off x="17463" y="269240"/>
            <a:ext cx="12515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58" name="Object 2"/>
          <p:cNvGraphicFramePr/>
          <p:nvPr>
            <p:custDataLst>
              <p:tags r:id="rId2"/>
            </p:custDataLst>
          </p:nvPr>
        </p:nvGraphicFramePr>
        <p:xfrm>
          <a:off x="85725" y="880428"/>
          <a:ext cx="90328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4292600" imgH="228600" progId="Equation.DSMT4">
                  <p:embed/>
                </p:oleObj>
              </mc:Choice>
              <mc:Fallback>
                <p:oleObj name="" r:id="rId3" imgW="4292600" imgH="228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25" y="880428"/>
                        <a:ext cx="9032875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Box 3"/>
          <p:cNvSpPr txBox="1"/>
          <p:nvPr>
            <p:custDataLst>
              <p:tags r:id="rId5"/>
            </p:custDataLst>
          </p:nvPr>
        </p:nvSpPr>
        <p:spPr>
          <a:xfrm>
            <a:off x="317500" y="1428115"/>
            <a:ext cx="722313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: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5" name="Object 3"/>
          <p:cNvGraphicFramePr/>
          <p:nvPr>
            <p:custDataLst>
              <p:tags r:id="rId6"/>
            </p:custDataLst>
          </p:nvPr>
        </p:nvGraphicFramePr>
        <p:xfrm>
          <a:off x="1214438" y="1501140"/>
          <a:ext cx="7929562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3924300" imgH="1016000" progId="Equation.DSMT4">
                  <p:embed/>
                </p:oleObj>
              </mc:Choice>
              <mc:Fallback>
                <p:oleObj name="" r:id="rId7" imgW="3924300" imgH="1016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4438" y="1501140"/>
                        <a:ext cx="7929562" cy="205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/>
          <p:nvPr>
            <p:custDataLst>
              <p:tags r:id="rId9"/>
            </p:custDataLst>
          </p:nvPr>
        </p:nvGraphicFramePr>
        <p:xfrm>
          <a:off x="428625" y="3593465"/>
          <a:ext cx="7929563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0" imgW="3924300" imgH="1562100" progId="Equation.DSMT4">
                  <p:embed/>
                </p:oleObj>
              </mc:Choice>
              <mc:Fallback>
                <p:oleObj name="" r:id="rId10" imgW="3924300" imgH="15621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8625" y="3593465"/>
                        <a:ext cx="7929563" cy="315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Object 50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274763" y="2420938"/>
          <a:ext cx="62611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2" imgW="2946400" imgH="330200" progId="Equation.DSMT4">
                  <p:embed/>
                </p:oleObj>
              </mc:Choice>
              <mc:Fallback>
                <p:oleObj name="Equation" r:id="rId2" imgW="2946400" imgH="330200" progId="Equation.DSMT4">
                  <p:embed/>
                  <p:pic>
                    <p:nvPicPr>
                      <p:cNvPr id="0" name="图片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420938"/>
                        <a:ext cx="62611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79070" y="1319530"/>
            <a:ext cx="8784590" cy="956945"/>
            <a:chOff x="282" y="2078"/>
            <a:chExt cx="13834" cy="1507"/>
          </a:xfrm>
        </p:grpSpPr>
        <p:graphicFrame>
          <p:nvGraphicFramePr>
            <p:cNvPr id="3" name="Object 42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5648" y="2078"/>
            <a:ext cx="2030" cy="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Equation" r:id="rId5" imgW="571500" imgH="254000" progId="Equation.DSMT4">
                    <p:embed/>
                  </p:oleObj>
                </mc:Choice>
                <mc:Fallback>
                  <p:oleObj name="Equation" r:id="rId5" imgW="571500" imgH="254000" progId="Equation.DSMT4">
                    <p:embed/>
                    <p:pic>
                      <p:nvPicPr>
                        <p:cNvPr id="0" name="图片 3111"/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8" y="2078"/>
                          <a:ext cx="2030" cy="9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7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9710" y="2113"/>
            <a:ext cx="823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8" imgW="215900" imgH="228600" progId="Equation.DSMT4">
                    <p:embed/>
                  </p:oleObj>
                </mc:Choice>
                <mc:Fallback>
                  <p:oleObj name="Equation" r:id="rId8" imgW="215900" imgH="228600" progId="Equation.DSMT4">
                    <p:embed/>
                    <p:pic>
                      <p:nvPicPr>
                        <p:cNvPr id="0" name="图片 1"/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0" y="2113"/>
                          <a:ext cx="823" cy="8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3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8585" y="2130"/>
            <a:ext cx="723" cy="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11" imgW="203200" imgH="228600" progId="Equation.DSMT4">
                    <p:embed/>
                  </p:oleObj>
                </mc:Choice>
                <mc:Fallback>
                  <p:oleObj name="Equation" r:id="rId11" imgW="203200" imgH="228600" progId="Equation.DSMT4">
                    <p:embed/>
                    <p:pic>
                      <p:nvPicPr>
                        <p:cNvPr id="0" name="图片 7"/>
                        <p:cNvPicPr>
                          <a:picLocks noGrp="1"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85" y="2130"/>
                          <a:ext cx="723" cy="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ectangle 56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82" y="2085"/>
              <a:ext cx="13835" cy="1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000000"/>
                  </a:solidFill>
                </a:rPr>
                <a:t>        </a:t>
              </a:r>
              <a:r>
                <a:rPr lang="zh-CN" altLang="en-US" sz="2800" b="1">
                  <a:solidFill>
                    <a:srgbClr val="000000"/>
                  </a:solidFill>
                </a:rPr>
                <a:t>设二维随机变量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  <a:r>
                <a:rPr lang="zh-CN" altLang="en-US" sz="2800" b="1">
                  <a:solidFill>
                    <a:srgbClr val="000000"/>
                  </a:solidFill>
                </a:rPr>
                <a:t>  关于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solidFill>
                    <a:srgbClr val="000000"/>
                  </a:solidFill>
                </a:rPr>
                <a:t>和</a:t>
              </a:r>
              <a:r>
                <a:rPr lang="en-US" altLang="zh-CN" sz="2800" b="1">
                  <a:solidFill>
                    <a:srgbClr val="000000"/>
                  </a:solidFill>
                </a:rPr>
                <a:t> </a:t>
              </a:r>
              <a:r>
                <a:rPr lang="zh-CN" altLang="en-US" sz="2800" b="1">
                  <a:solidFill>
                    <a:srgbClr val="000000"/>
                  </a:solidFill>
                </a:rPr>
                <a:t>  </a:t>
              </a:r>
              <a:r>
                <a:rPr lang="en-US" altLang="zh-CN" sz="2800" b="1">
                  <a:solidFill>
                    <a:srgbClr val="000000"/>
                  </a:solidFill>
                </a:rPr>
                <a:t>  </a:t>
              </a:r>
              <a:r>
                <a:rPr lang="zh-CN" altLang="en-US" sz="2800" b="1">
                  <a:solidFill>
                    <a:srgbClr val="000000"/>
                  </a:solidFill>
                </a:rPr>
                <a:t>的二阶中心矩和二阶混合中心矩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0" name="Object 57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059113" y="3789363"/>
          <a:ext cx="226536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5" imgW="1002665" imgH="482600" progId="Equation.DSMT4">
                  <p:embed/>
                </p:oleObj>
              </mc:Choice>
              <mc:Fallback>
                <p:oleObj name="Equation" r:id="rId15" imgW="1002665" imgH="482600" progId="Equation.DSMT4">
                  <p:embed/>
                  <p:pic>
                    <p:nvPicPr>
                      <p:cNvPr id="0" name="图片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789363"/>
                        <a:ext cx="226536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58"/>
          <p:cNvSpPr txBox="1">
            <a:spLocks noChangeArrowheads="1"/>
          </p:cNvSpPr>
          <p:nvPr/>
        </p:nvSpPr>
        <p:spPr bwMode="auto">
          <a:xfrm>
            <a:off x="323850" y="3141663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都存在，则称矩阵</a:t>
            </a:r>
            <a:endParaRPr lang="zh-CN" altLang="en-US" sz="2800" b="1"/>
          </a:p>
        </p:txBody>
      </p:sp>
      <p:grpSp>
        <p:nvGrpSpPr>
          <p:cNvPr id="13" name="Group 61"/>
          <p:cNvGrpSpPr/>
          <p:nvPr/>
        </p:nvGrpSpPr>
        <p:grpSpPr bwMode="auto">
          <a:xfrm>
            <a:off x="373063" y="4919663"/>
            <a:ext cx="6480175" cy="573087"/>
            <a:chOff x="295" y="3158"/>
            <a:chExt cx="4082" cy="361"/>
          </a:xfrm>
        </p:grpSpPr>
        <p:sp>
          <p:nvSpPr>
            <p:cNvPr id="14" name="Text Box 59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5" y="3158"/>
              <a:ext cx="40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为二维随机变量             的协方差矩阵。</a:t>
              </a:r>
              <a:endParaRPr lang="zh-CN" altLang="en-US" sz="2800" b="1"/>
            </a:p>
          </p:txBody>
        </p:sp>
        <p:graphicFrame>
          <p:nvGraphicFramePr>
            <p:cNvPr id="15" name="Object 60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1903" y="3158"/>
            <a:ext cx="81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Equation" r:id="rId19" imgW="571500" imgH="254000" progId="Equation.DSMT4">
                    <p:embed/>
                  </p:oleObj>
                </mc:Choice>
                <mc:Fallback>
                  <p:oleObj name="Equation" r:id="rId19" imgW="571500" imgH="254000" progId="Equation.DSMT4">
                    <p:embed/>
                    <p:pic>
                      <p:nvPicPr>
                        <p:cNvPr id="0" name="图片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3158"/>
                          <a:ext cx="813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9"/>
          <p:cNvSpPr txBox="1">
            <a:spLocks noChangeArrowheads="1"/>
          </p:cNvSpPr>
          <p:nvPr>
            <p:custDataLst>
              <p:tags r:id="rId21"/>
            </p:custDataLst>
          </p:nvPr>
        </p:nvSpPr>
        <p:spPr>
          <a:xfrm>
            <a:off x="838200" y="427311"/>
            <a:ext cx="7489825" cy="5835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3200" b="1" dirty="0">
                <a:solidFill>
                  <a:schemeClr val="tx1"/>
                </a:solidFill>
              </a:rPr>
              <a:t>二、协方差矩阵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1491" name="Object 3"/>
          <p:cNvGraphicFramePr>
            <a:graphicFrameLocks noGrp="1" noChangeAspect="1"/>
          </p:cNvGraphicFramePr>
          <p:nvPr>
            <p:custDataLst>
              <p:tags r:id="rId1"/>
            </p:custDataLst>
          </p:nvPr>
        </p:nvGraphicFramePr>
        <p:xfrm>
          <a:off x="970929" y="1802929"/>
          <a:ext cx="71294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2" imgW="3276600" imgH="330200" progId="Equation.DSMT4">
                  <p:embed/>
                </p:oleObj>
              </mc:Choice>
              <mc:Fallback>
                <p:oleObj name="Equation" r:id="rId2" imgW="3276600" imgH="3302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929" y="1802929"/>
                        <a:ext cx="71294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790824" y="3138016"/>
          <a:ext cx="36703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1625600" imgH="939800" progId="Equation.DSMT4">
                  <p:embed/>
                </p:oleObj>
              </mc:Choice>
              <mc:Fallback>
                <p:oleObj name="Equation" r:id="rId5" imgW="1625600" imgH="93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4" y="3138016"/>
                        <a:ext cx="36703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7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06424" y="2610966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/>
              <a:t>都存在，则称矩阵</a:t>
            </a:r>
            <a:endParaRPr lang="zh-CN" altLang="en-US" sz="2800" b="1"/>
          </a:p>
        </p:txBody>
      </p:sp>
      <p:grpSp>
        <p:nvGrpSpPr>
          <p:cNvPr id="191517" name="Group 29"/>
          <p:cNvGrpSpPr/>
          <p:nvPr/>
        </p:nvGrpSpPr>
        <p:grpSpPr bwMode="auto">
          <a:xfrm>
            <a:off x="588962" y="5330354"/>
            <a:ext cx="8591550" cy="573087"/>
            <a:chOff x="235" y="3475"/>
            <a:chExt cx="5412" cy="3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499" name="Text Box 11"/>
                <p:cNvSpPr txBox="1">
                  <a:spLocks noChangeArrowhead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235" y="3475"/>
                  <a:ext cx="5412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zh-CN" altLang="en-US" sz="2800" b="1" dirty="0"/>
                    <a:t>为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2800" b="1" dirty="0"/>
                    <a:t>维随机变量                          的协方差矩阵。</a:t>
                  </a:r>
                  <a:endParaRPr lang="zh-CN" altLang="en-US" sz="2800" b="1" dirty="0"/>
                </a:p>
              </p:txBody>
            </p:sp>
          </mc:Choice>
          <mc:Fallback>
            <p:sp>
              <p:nvSpPr>
                <p:cNvPr id="19149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35" y="3475"/>
                  <a:ext cx="5412" cy="327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aphicFrame>
          <p:nvGraphicFramePr>
            <p:cNvPr id="191500" name="Object 12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1819" y="3475"/>
            <a:ext cx="1355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2" imgW="951865" imgH="254000" progId="Equation.DSMT4">
                    <p:embed/>
                  </p:oleObj>
                </mc:Choice>
                <mc:Fallback>
                  <p:oleObj name="Equation" r:id="rId12" imgW="951865" imgH="2540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9" y="3475"/>
                          <a:ext cx="1355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1516" name="Group 28"/>
          <p:cNvGrpSpPr/>
          <p:nvPr/>
        </p:nvGrpSpPr>
        <p:grpSpPr bwMode="auto">
          <a:xfrm>
            <a:off x="611187" y="764704"/>
            <a:ext cx="8569325" cy="971550"/>
            <a:chOff x="158" y="107"/>
            <a:chExt cx="5398" cy="6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495" name="Rectangle 7"/>
                <p:cNvSpPr>
                  <a:spLocks noChangeArrowhead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58" y="119"/>
                  <a:ext cx="5398" cy="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p>
                  <a:r>
                    <a:rPr lang="en-US" altLang="zh-CN" sz="2800" b="1" dirty="0">
                      <a:solidFill>
                        <a:srgbClr val="000000"/>
                      </a:solidFill>
                    </a:rPr>
                    <a:t>        </a:t>
                  </a:r>
                  <a:r>
                    <a:rPr lang="zh-CN" altLang="en-US" sz="2800" b="1" dirty="0">
                      <a:solidFill>
                        <a:srgbClr val="000000"/>
                      </a:solidFill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2800" b="1" dirty="0">
                      <a:solidFill>
                        <a:srgbClr val="000000"/>
                      </a:solidFill>
                    </a:rPr>
                    <a:t>维随机变量                       关于                      的二阶中心矩和二阶混合中心矩 </a:t>
                  </a:r>
                  <a:endParaRPr lang="zh-CN" altLang="en-US" sz="2800" b="1" dirty="0">
                    <a:solidFill>
                      <a:srgbClr val="000000"/>
                    </a:solidFill>
                  </a:endParaRPr>
                </a:p>
              </p:txBody>
            </p:sp>
          </mc:Choice>
          <mc:Fallback>
            <p:sp>
              <p:nvSpPr>
                <p:cNvPr id="191495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158" y="119"/>
                  <a:ext cx="5398" cy="600"/>
                </a:xfrm>
                <a:prstGeom prst="rect">
                  <a:avLst/>
                </a:prstGeom>
                <a:blipFill rotWithShape="1">
                  <a:blip r:embed="rId16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aphicFrame>
          <p:nvGraphicFramePr>
            <p:cNvPr id="191501" name="Object 13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2171" y="107"/>
            <a:ext cx="149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18" imgW="1002665" imgH="254000" progId="Equation.DSMT4">
                    <p:embed/>
                  </p:oleObj>
                </mc:Choice>
                <mc:Fallback>
                  <p:oleObj name="Equation" r:id="rId18" imgW="1002665" imgH="2540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" y="107"/>
                          <a:ext cx="1494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1515" name="Object 27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4021" y="139"/>
            <a:ext cx="1354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21" imgW="876300" imgH="228600" progId="Equation.DSMT4">
                    <p:embed/>
                  </p:oleObj>
                </mc:Choice>
                <mc:Fallback>
                  <p:oleObj name="Equation" r:id="rId21" imgW="87630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1" y="139"/>
                          <a:ext cx="1354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522605" y="6184265"/>
            <a:ext cx="7395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注：协方差矩阵为对称矩阵，且可证明是半正定</a:t>
            </a:r>
            <a:r>
              <a:rPr lang="zh-CN" altLang="en-US" sz="2400">
                <a:solidFill>
                  <a:srgbClr val="FF0000"/>
                </a:solidFill>
              </a:rPr>
              <a:t>矩阵。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7" grpId="0" bldLvl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6"/>
              <p:cNvSpPr txBox="1">
                <a:spLocks noChangeArrowheads="1"/>
              </p:cNvSpPr>
              <p:nvPr>
                <p:custDataLst>
                  <p:tags r:id="rId1"/>
                </p:custDataLst>
              </p:nvPr>
            </p:nvSpPr>
            <p:spPr>
              <a:xfrm>
                <a:off x="683578" y="333162"/>
                <a:ext cx="7705725" cy="58356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algn="ctr" rtl="0" eaLnBrk="1" latinLnBrk="0" hangingPunct="1">
                  <a:spcBef>
                    <a:spcPct val="0"/>
                  </a:spcBef>
                  <a:buNone/>
                  <a:defRPr kumimoji="0"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eaLnBrk="1" latinLnBrk="0" hangingPunct="1">
                  <a:defRPr kumimoji="0">
                    <a:solidFill>
                      <a:schemeClr val="tx2"/>
                    </a:solidFill>
                  </a:defRPr>
                </a:lvl2pPr>
                <a:lvl3pPr eaLnBrk="1" latinLnBrk="0" hangingPunct="1">
                  <a:defRPr kumimoji="0">
                    <a:solidFill>
                      <a:schemeClr val="tx2"/>
                    </a:solidFill>
                  </a:defRPr>
                </a:lvl3pPr>
                <a:lvl4pPr eaLnBrk="1" latinLnBrk="0" hangingPunct="1">
                  <a:defRPr kumimoji="0">
                    <a:solidFill>
                      <a:schemeClr val="tx2"/>
                    </a:solidFill>
                  </a:defRPr>
                </a:lvl4pPr>
                <a:lvl5pPr eaLnBrk="1" latinLnBrk="0" hangingPunct="1">
                  <a:defRPr kumimoji="0">
                    <a:solidFill>
                      <a:schemeClr val="tx2"/>
                    </a:solidFill>
                  </a:defRPr>
                </a:lvl5pPr>
                <a:lvl6pPr eaLnBrk="1" latinLnBrk="0" hangingPunct="1">
                  <a:defRPr kumimoji="0">
                    <a:solidFill>
                      <a:schemeClr val="tx2"/>
                    </a:solidFill>
                  </a:defRPr>
                </a:lvl6pPr>
                <a:lvl7pPr eaLnBrk="1" latinLnBrk="0" hangingPunct="1">
                  <a:defRPr kumimoji="0">
                    <a:solidFill>
                      <a:schemeClr val="tx2"/>
                    </a:solidFill>
                  </a:defRPr>
                </a:lvl7pPr>
                <a:lvl8pPr eaLnBrk="1" latinLnBrk="0" hangingPunct="1">
                  <a:defRPr kumimoji="0">
                    <a:solidFill>
                      <a:schemeClr val="tx2"/>
                    </a:solidFill>
                  </a:defRPr>
                </a:lvl8pPr>
                <a:lvl9pPr eaLnBrk="1" latinLnBrk="0" hangingPunct="1">
                  <a:defRPr kumimoji="0">
                    <a:solidFill>
                      <a:schemeClr val="tx2"/>
                    </a:solidFill>
                  </a:defRPr>
                </a:lvl9pPr>
              </a:lstStyle>
              <a:p>
                <a:r>
                  <a:rPr lang="zh-CN" altLang="en-US" sz="3200" b="1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三、</a:t>
                </a:r>
                <a:r>
                  <a:rPr lang="en-US" altLang="zh-CN" sz="32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维正态分布</a:t>
                </a:r>
                <a:endParaRPr lang="zh-CN" altLang="en-US" sz="3200" b="1" dirty="0">
                  <a:solidFill>
                    <a:schemeClr val="tx1"/>
                  </a:solidFill>
                  <a:latin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Rectangle 1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683578" y="333162"/>
                <a:ext cx="7705725" cy="583565"/>
              </a:xfrm>
              <a:prstGeom prst="rect">
                <a:avLst/>
              </a:prstGeom>
              <a:blipFill rotWithShape="1">
                <a:blip r:embed="rId3"/>
                <a:stretch>
                  <a:fillRect l="-4" t="-72" r="4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187624" y="2107774"/>
          <a:ext cx="4013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5" imgW="2722245" imgH="309880" progId="Equation.3">
                  <p:embed/>
                </p:oleObj>
              </mc:Choice>
              <mc:Fallback>
                <p:oleObj name="Equation" r:id="rId5" imgW="2722245" imgH="3098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107774"/>
                        <a:ext cx="40132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806804" y="2851418"/>
          <a:ext cx="7642225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8712200" imgH="2070100" progId="Equation.3">
                  <p:embed/>
                </p:oleObj>
              </mc:Choice>
              <mc:Fallback>
                <p:oleObj name="Equation" r:id="rId8" imgW="8712200" imgH="2070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804" y="2851418"/>
                        <a:ext cx="7642225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75285" y="1163955"/>
            <a:ext cx="7804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1D41D5"/>
                </a:solidFill>
              </a:rPr>
              <a:t>1. </a:t>
            </a:r>
            <a:r>
              <a:rPr lang="zh-CN" altLang="en-US" sz="2400" b="1">
                <a:solidFill>
                  <a:srgbClr val="1D41D5"/>
                </a:solidFill>
              </a:rPr>
              <a:t>二维正态随机向量的协方差</a:t>
            </a:r>
            <a:r>
              <a:rPr lang="zh-CN" altLang="en-US" sz="2400" b="1">
                <a:solidFill>
                  <a:srgbClr val="1D41D5"/>
                </a:solidFill>
              </a:rPr>
              <a:t>矩阵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  <p:sp>
        <p:nvSpPr>
          <p:cNvPr id="7" name="TextBox 1"/>
          <p:cNvSpPr txBox="1"/>
          <p:nvPr>
            <p:custDataLst>
              <p:tags r:id="rId10"/>
            </p:custDataLst>
          </p:nvPr>
        </p:nvSpPr>
        <p:spPr>
          <a:xfrm>
            <a:off x="323528" y="524218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/>
              <a:t>协方差矩阵：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756535" y="5783580"/>
          <a:ext cx="2787015" cy="97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2" imgW="1371600" imgH="482600" progId="Equation.3">
                  <p:embed/>
                </p:oleObj>
              </mc:Choice>
              <mc:Fallback>
                <p:oleObj name="Equation" r:id="rId12" imgW="13716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535" y="5783580"/>
                        <a:ext cx="2787015" cy="97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23528" y="1008635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/>
              <a:t>协方差矩阵：</a:t>
            </a:r>
            <a:endParaRPr lang="zh-CN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593823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/>
              <a:t>其行列式为：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2097" y="3603200"/>
            <a:ext cx="381642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/>
              <a:t>的逆矩阵为：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756535" y="1406525"/>
          <a:ext cx="2787015" cy="97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1" imgW="1371600" imgH="482600" progId="Equation.3">
                  <p:embed/>
                </p:oleObj>
              </mc:Choice>
              <mc:Fallback>
                <p:oleObj name="Equation" r:id="rId1" imgW="13716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535" y="1406525"/>
                        <a:ext cx="2787015" cy="979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574925" y="2612390"/>
          <a:ext cx="2603500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3" imgW="1181100" imgH="228600" progId="Equation.3">
                  <p:embed/>
                </p:oleObj>
              </mc:Choice>
              <mc:Fallback>
                <p:oleObj name="Equation" r:id="rId3" imgW="11811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2612390"/>
                        <a:ext cx="2603500" cy="503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720340" y="3413443"/>
          <a:ext cx="3974465" cy="97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5" imgW="1955800" imgH="482600" progId="Equation.3">
                  <p:embed/>
                </p:oleObj>
              </mc:Choice>
              <mc:Fallback>
                <p:oleObj name="Equation" r:id="rId5" imgW="19558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340" y="3413443"/>
                        <a:ext cx="3974465" cy="979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375285" y="231140"/>
            <a:ext cx="7804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1D41D5"/>
                </a:solidFill>
              </a:rPr>
              <a:t>2. </a:t>
            </a:r>
            <a:r>
              <a:rPr lang="zh-CN" altLang="en-US" sz="2800" b="1">
                <a:solidFill>
                  <a:srgbClr val="1D41D5"/>
                </a:solidFill>
              </a:rPr>
              <a:t>二维正态随机向量密度函数的矩阵表示</a:t>
            </a:r>
            <a:r>
              <a:rPr lang="zh-CN" altLang="en-US" sz="2800" b="1">
                <a:solidFill>
                  <a:srgbClr val="1D41D5"/>
                </a:solidFill>
              </a:rPr>
              <a:t>法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53440" y="4602480"/>
          <a:ext cx="6861175" cy="183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3860800" imgH="952500" progId="Equation.3">
                  <p:embed/>
                </p:oleObj>
              </mc:Choice>
              <mc:Fallback>
                <p:oleObj name="Equation" r:id="rId8" imgW="3860800" imgH="95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" y="4602480"/>
                        <a:ext cx="6861175" cy="1835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429385" y="5386705"/>
            <a:ext cx="6231890" cy="11436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939790" y="4655185"/>
            <a:ext cx="3410585" cy="610870"/>
            <a:chOff x="9354" y="7331"/>
            <a:chExt cx="5371" cy="962"/>
          </a:xfrm>
        </p:grpSpPr>
        <p:sp>
          <p:nvSpPr>
            <p:cNvPr id="14" name="线形标注 2 13"/>
            <p:cNvSpPr/>
            <p:nvPr/>
          </p:nvSpPr>
          <p:spPr>
            <a:xfrm>
              <a:off x="9354" y="7331"/>
              <a:ext cx="2795" cy="963"/>
            </a:xfrm>
            <a:prstGeom prst="borderCallout2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tx2">
                      <a:lumMod val="20000"/>
                      <a:lumOff val="80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925" y="7544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</a:rPr>
                <a:t>二次型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3" grpId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WPS 演示</Application>
  <PresentationFormat>全屏显示(4:3)</PresentationFormat>
  <Paragraphs>87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51</vt:i4>
      </vt:variant>
      <vt:variant>
        <vt:lpstr>幻灯片标题</vt:lpstr>
      </vt:variant>
      <vt:variant>
        <vt:i4>15</vt:i4>
      </vt:variant>
    </vt:vector>
  </HeadingPairs>
  <TitlesOfParts>
    <vt:vector size="80" baseType="lpstr">
      <vt:lpstr>Arial</vt:lpstr>
      <vt:lpstr>宋体</vt:lpstr>
      <vt:lpstr>Wingdings</vt:lpstr>
      <vt:lpstr>Calibri</vt:lpstr>
      <vt:lpstr>Times New Roman</vt:lpstr>
      <vt:lpstr>黑体</vt:lpstr>
      <vt:lpstr>Cambria Math</vt:lpstr>
      <vt:lpstr>Cambria Math</vt:lpstr>
      <vt:lpstr>楷体_GB2312</vt:lpstr>
      <vt:lpstr>新宋体</vt:lpstr>
      <vt:lpstr>Wingdings 3</vt:lpstr>
      <vt:lpstr>微软雅黑</vt:lpstr>
      <vt:lpstr>Arial Unicode MS</vt:lpstr>
      <vt:lpstr>Office 主题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Equation.KSEE3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85</cp:revision>
  <dcterms:created xsi:type="dcterms:W3CDTF">2012-09-17T11:32:00Z</dcterms:created>
  <dcterms:modified xsi:type="dcterms:W3CDTF">2023-04-09T16:29:55Z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03FB59D54C594185A3A65DD325ED8981</vt:lpwstr>
  </property>
  <property fmtid="{D5CDD505-2E9C-101B-9397-08002B2CF9AE}" pid="3" name="KSOProductBuildVer">
    <vt:lpwstr>2052-11.1.0.14036</vt:lpwstr>
  </property>
</Properties>
</file>