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3"/>
    <p:sldId id="299" r:id="rId4"/>
    <p:sldId id="336" r:id="rId5"/>
    <p:sldId id="357" r:id="rId6"/>
    <p:sldId id="338" r:id="rId7"/>
    <p:sldId id="358" r:id="rId8"/>
    <p:sldId id="365" r:id="rId9"/>
    <p:sldId id="364" r:id="rId10"/>
    <p:sldId id="359" r:id="rId11"/>
    <p:sldId id="361" r:id="rId12"/>
    <p:sldId id="340" r:id="rId13"/>
    <p:sldId id="362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1"/>
        <p:guide pos="2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tags" Target="../tags/tag83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41.bin"/><Relationship Id="rId1" Type="http://schemas.openxmlformats.org/officeDocument/2006/relationships/tags" Target="../tags/tag8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tags" Target="../tags/tag86.xml"/><Relationship Id="rId3" Type="http://schemas.openxmlformats.org/officeDocument/2006/relationships/image" Target="../media/image43.jpe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5.xml"/><Relationship Id="rId7" Type="http://schemas.openxmlformats.org/officeDocument/2006/relationships/slide" Target="slide1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0" Type="http://schemas.openxmlformats.org/officeDocument/2006/relationships/vmlDrawing" Target="../drawings/vmlDrawing1.v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oleObject" Target="../embeddings/oleObject7.bin"/><Relationship Id="rId7" Type="http://schemas.openxmlformats.org/officeDocument/2006/relationships/tags" Target="../tags/tag15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tags" Target="../tags/tag14.xml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3.wmf"/><Relationship Id="rId3" Type="http://schemas.openxmlformats.org/officeDocument/2006/relationships/image" Target="../media/image5.wmf"/><Relationship Id="rId29" Type="http://schemas.openxmlformats.org/officeDocument/2006/relationships/oleObject" Target="../embeddings/oleObject13.bin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image" Target="../media/image12.wmf"/><Relationship Id="rId24" Type="http://schemas.openxmlformats.org/officeDocument/2006/relationships/oleObject" Target="../embeddings/oleObject12.bin"/><Relationship Id="rId23" Type="http://schemas.openxmlformats.org/officeDocument/2006/relationships/tags" Target="../tags/tag21.xml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tags" Target="../tags/tag20.xml"/><Relationship Id="rId2" Type="http://schemas.openxmlformats.org/officeDocument/2006/relationships/oleObject" Target="../embeddings/oleObject5.bin"/><Relationship Id="rId19" Type="http://schemas.openxmlformats.org/officeDocument/2006/relationships/tags" Target="../tags/tag19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16" Type="http://schemas.openxmlformats.org/officeDocument/2006/relationships/tags" Target="../tags/tag18.xml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9.bin"/><Relationship Id="rId13" Type="http://schemas.openxmlformats.org/officeDocument/2006/relationships/tags" Target="../tags/tag17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tags" Target="../tags/tag16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5" Type="http://schemas.openxmlformats.org/officeDocument/2006/relationships/vmlDrawing" Target="../drawings/vmlDrawing4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22.wmf"/><Relationship Id="rId42" Type="http://schemas.openxmlformats.org/officeDocument/2006/relationships/oleObject" Target="../embeddings/oleObject22.bin"/><Relationship Id="rId41" Type="http://schemas.openxmlformats.org/officeDocument/2006/relationships/tags" Target="../tags/tag49.xml"/><Relationship Id="rId40" Type="http://schemas.openxmlformats.org/officeDocument/2006/relationships/image" Target="../media/image21.wmf"/><Relationship Id="rId4" Type="http://schemas.openxmlformats.org/officeDocument/2006/relationships/tags" Target="../tags/tag28.xml"/><Relationship Id="rId39" Type="http://schemas.openxmlformats.org/officeDocument/2006/relationships/oleObject" Target="../embeddings/oleObject21.bin"/><Relationship Id="rId38" Type="http://schemas.openxmlformats.org/officeDocument/2006/relationships/tags" Target="../tags/tag48.xml"/><Relationship Id="rId37" Type="http://schemas.openxmlformats.org/officeDocument/2006/relationships/tags" Target="../tags/tag47.xml"/><Relationship Id="rId36" Type="http://schemas.openxmlformats.org/officeDocument/2006/relationships/image" Target="../media/image20.wmf"/><Relationship Id="rId35" Type="http://schemas.openxmlformats.org/officeDocument/2006/relationships/oleObject" Target="../embeddings/oleObject20.bin"/><Relationship Id="rId34" Type="http://schemas.openxmlformats.org/officeDocument/2006/relationships/tags" Target="../tags/tag46.xml"/><Relationship Id="rId33" Type="http://schemas.openxmlformats.org/officeDocument/2006/relationships/image" Target="../media/image19.wmf"/><Relationship Id="rId32" Type="http://schemas.openxmlformats.org/officeDocument/2006/relationships/oleObject" Target="../embeddings/oleObject19.bin"/><Relationship Id="rId31" Type="http://schemas.openxmlformats.org/officeDocument/2006/relationships/tags" Target="../tags/tag45.xml"/><Relationship Id="rId30" Type="http://schemas.openxmlformats.org/officeDocument/2006/relationships/tags" Target="../tags/tag44.xml"/><Relationship Id="rId3" Type="http://schemas.openxmlformats.org/officeDocument/2006/relationships/tags" Target="../tags/tag27.xml"/><Relationship Id="rId29" Type="http://schemas.openxmlformats.org/officeDocument/2006/relationships/image" Target="../media/image18.wmf"/><Relationship Id="rId28" Type="http://schemas.openxmlformats.org/officeDocument/2006/relationships/oleObject" Target="../embeddings/oleObject18.bin"/><Relationship Id="rId27" Type="http://schemas.openxmlformats.org/officeDocument/2006/relationships/tags" Target="../tags/tag43.xml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7.bin"/><Relationship Id="rId24" Type="http://schemas.openxmlformats.org/officeDocument/2006/relationships/tags" Target="../tags/tag42.xml"/><Relationship Id="rId23" Type="http://schemas.openxmlformats.org/officeDocument/2006/relationships/tags" Target="../tags/tag41.xml"/><Relationship Id="rId22" Type="http://schemas.openxmlformats.org/officeDocument/2006/relationships/tags" Target="../tags/tag40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tags/tag26.xml"/><Relationship Id="rId19" Type="http://schemas.openxmlformats.org/officeDocument/2006/relationships/image" Target="../media/image16.wmf"/><Relationship Id="rId18" Type="http://schemas.openxmlformats.org/officeDocument/2006/relationships/oleObject" Target="../embeddings/oleObject16.bin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tags" Target="../tags/tag34.xml"/><Relationship Id="rId11" Type="http://schemas.openxmlformats.org/officeDocument/2006/relationships/image" Target="../media/image14.wmf"/><Relationship Id="rId10" Type="http://schemas.openxmlformats.org/officeDocument/2006/relationships/oleObject" Target="../embeddings/oleObject14.bin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5" Type="http://schemas.openxmlformats.org/officeDocument/2006/relationships/vmlDrawing" Target="../drawings/vmlDrawing5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30.wmf"/><Relationship Id="rId32" Type="http://schemas.openxmlformats.org/officeDocument/2006/relationships/oleObject" Target="../embeddings/oleObject30.bin"/><Relationship Id="rId31" Type="http://schemas.openxmlformats.org/officeDocument/2006/relationships/tags" Target="../tags/tag66.xml"/><Relationship Id="rId30" Type="http://schemas.openxmlformats.org/officeDocument/2006/relationships/image" Target="../media/image29.wmf"/><Relationship Id="rId3" Type="http://schemas.openxmlformats.org/officeDocument/2006/relationships/tags" Target="../tags/tag52.xml"/><Relationship Id="rId29" Type="http://schemas.openxmlformats.org/officeDocument/2006/relationships/oleObject" Target="../embeddings/oleObject29.bin"/><Relationship Id="rId28" Type="http://schemas.openxmlformats.org/officeDocument/2006/relationships/tags" Target="../tags/tag65.xml"/><Relationship Id="rId27" Type="http://schemas.openxmlformats.org/officeDocument/2006/relationships/image" Target="../media/image28.wmf"/><Relationship Id="rId26" Type="http://schemas.openxmlformats.org/officeDocument/2006/relationships/oleObject" Target="../embeddings/oleObject28.bin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image" Target="../media/image27.wmf"/><Relationship Id="rId22" Type="http://schemas.openxmlformats.org/officeDocument/2006/relationships/oleObject" Target="../embeddings/oleObject27.bin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51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image" Target="../media/image26.wmf"/><Relationship Id="rId16" Type="http://schemas.openxmlformats.org/officeDocument/2006/relationships/oleObject" Target="../embeddings/oleObject26.bin"/><Relationship Id="rId15" Type="http://schemas.openxmlformats.org/officeDocument/2006/relationships/tags" Target="../tags/tag58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2" Type="http://schemas.openxmlformats.org/officeDocument/2006/relationships/tags" Target="../tags/tag57.xml"/><Relationship Id="rId11" Type="http://schemas.openxmlformats.org/officeDocument/2006/relationships/image" Target="../media/image24.wmf"/><Relationship Id="rId10" Type="http://schemas.openxmlformats.org/officeDocument/2006/relationships/oleObject" Target="../embeddings/oleObject24.bin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tags" Target="../tags/tag70.xml"/><Relationship Id="rId7" Type="http://schemas.openxmlformats.org/officeDocument/2006/relationships/image" Target="../media/image32.wmf"/><Relationship Id="rId6" Type="http://schemas.openxmlformats.org/officeDocument/2006/relationships/oleObject" Target="../embeddings/oleObject32.bin"/><Relationship Id="rId5" Type="http://schemas.openxmlformats.org/officeDocument/2006/relationships/tags" Target="../tags/tag69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tags" Target="../tags/tag68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wmf"/><Relationship Id="rId1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40.wmf"/><Relationship Id="rId24" Type="http://schemas.openxmlformats.org/officeDocument/2006/relationships/oleObject" Target="../embeddings/oleObject40.bin"/><Relationship Id="rId23" Type="http://schemas.openxmlformats.org/officeDocument/2006/relationships/tags" Target="../tags/tag81.xml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39.bin"/><Relationship Id="rId20" Type="http://schemas.openxmlformats.org/officeDocument/2006/relationships/tags" Target="../tags/tag80.xml"/><Relationship Id="rId2" Type="http://schemas.openxmlformats.org/officeDocument/2006/relationships/tags" Target="../tags/tag72.xml"/><Relationship Id="rId19" Type="http://schemas.openxmlformats.org/officeDocument/2006/relationships/image" Target="../media/image38.wmf"/><Relationship Id="rId18" Type="http://schemas.openxmlformats.org/officeDocument/2006/relationships/oleObject" Target="../embeddings/oleObject38.bin"/><Relationship Id="rId17" Type="http://schemas.openxmlformats.org/officeDocument/2006/relationships/tags" Target="../tags/tag79.xml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7.bin"/><Relationship Id="rId14" Type="http://schemas.openxmlformats.org/officeDocument/2006/relationships/tags" Target="../tags/tag78.xml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36.bin"/><Relationship Id="rId11" Type="http://schemas.openxmlformats.org/officeDocument/2006/relationships/tags" Target="../tags/tag77.xml"/><Relationship Id="rId10" Type="http://schemas.openxmlformats.org/officeDocument/2006/relationships/image" Target="../media/image35.wmf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2410460" y="2847975"/>
            <a:ext cx="6732588" cy="181483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、切比雪夫不等式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二、大数定律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三、中心极限定理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1264920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第五章  大数定律与中心极限定理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8930" y="4597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例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5.1.2</a:t>
            </a:r>
            <a:endParaRPr lang="en-US" alt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0650" y="483235"/>
            <a:ext cx="7092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设随机变量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的数学期望都是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，方差分别为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，相关系数为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根据切比雪夫不等式，估计概率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{|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≥6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}.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420" y="16630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1D41D5"/>
                </a:solidFill>
              </a:rPr>
              <a:t>解</a:t>
            </a:r>
            <a:endParaRPr 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7445" y="21628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)=0,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87220" y="2863215"/>
          <a:ext cx="49053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" imgW="2527300" imgH="711200" progId="Equation.3">
                  <p:embed/>
                </p:oleObj>
              </mc:Choice>
              <mc:Fallback>
                <p:oleObj name="Equation" r:id="rId2" imgW="2527300" imgH="7112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220" y="2863215"/>
                        <a:ext cx="49053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9420" y="4516755"/>
            <a:ext cx="4066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根据切比雪夫不等式，有</a:t>
            </a:r>
            <a:endParaRPr 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817053" y="5241290"/>
          <a:ext cx="529971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" imgW="2730500" imgH="609600" progId="Equation.3">
                  <p:embed/>
                </p:oleObj>
              </mc:Choice>
              <mc:Fallback>
                <p:oleObj name="Equation" r:id="rId5" imgW="2730500" imgH="6096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053" y="5241290"/>
                        <a:ext cx="529971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-45085" y="431800"/>
            <a:ext cx="9785985" cy="7080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anchor="t">
            <a:sp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dirty="0"/>
              <a:t>切比雪夫（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Pafnuty Chebyshev</a:t>
            </a:r>
            <a:r>
              <a:rPr lang="zh-CN" altLang="en-US" sz="4000" dirty="0"/>
              <a:t>）资料</a:t>
            </a:r>
            <a:endParaRPr lang="zh-CN" altLang="en-US" sz="4000" dirty="0"/>
          </a:p>
        </p:txBody>
      </p:sp>
      <p:pic>
        <p:nvPicPr>
          <p:cNvPr id="21508" name="Picture 4" descr="Chebyshev_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80" y="2268220"/>
            <a:ext cx="2498725" cy="3130550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5120" y="1316990"/>
            <a:ext cx="3581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</a:rPr>
              <a:t>1821-1894</a:t>
            </a:r>
            <a:endParaRPr lang="en-US" altLang="zh-CN" sz="2800"/>
          </a:p>
        </p:txBody>
      </p:sp>
      <p:sp>
        <p:nvSpPr>
          <p:cNvPr id="2" name="文本框 1"/>
          <p:cNvSpPr txBox="1"/>
          <p:nvPr/>
        </p:nvSpPr>
        <p:spPr>
          <a:xfrm>
            <a:off x="6591935" y="5997575"/>
            <a:ext cx="108839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hlinkClick r:id="rId5" action="ppaction://hlinksldjump"/>
              </a:rPr>
              <a:t>返回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56380" y="2037715"/>
            <a:ext cx="4231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</a:rPr>
              <a:t>被誉为令俄国数学崛起的数学家，数学教育家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070985" y="3145155"/>
            <a:ext cx="43148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sym typeface="+mn-ea"/>
              </a:rPr>
              <a:t>在分析、数论、概率论和函数逼近论等方面有出色成就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79875" y="4326255"/>
            <a:ext cx="4572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华文新魏" panose="02010800040101010101" charset="-122"/>
                <a:ea typeface="华文新魏" panose="02010800040101010101" charset="-122"/>
                <a:sym typeface="+mn-ea"/>
              </a:rPr>
              <a:t>为俄国培养了一批出色的数学家，被誉为圣彼得堡学派创始人。</a:t>
            </a:r>
            <a:endParaRPr lang="zh-CN" altLang="en-US" sz="2400" b="1"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9750" y="574675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</a:rPr>
              <a:t>学术谱系</a:t>
            </a:r>
            <a:endParaRPr lang="zh-CN" altLang="en-US" sz="3200">
              <a:solidFill>
                <a:srgbClr val="FF0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4" name="图片 3" descr="学术谱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344930"/>
            <a:ext cx="6851650" cy="32867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切比雪夫</a:t>
            </a:r>
            <a:r>
              <a:rPr kumimoji="0" lang="en-US" altLang="zh-CN" sz="3200" dirty="0">
                <a:solidFill>
                  <a:srgbClr val="4A933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(Chebyshev)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不等式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685800"/>
            <a:ext cx="3068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3333FF"/>
                </a:solidFill>
                <a:ea typeface="黑体" panose="02010609060101010101" pitchFamily="49" charset="-122"/>
              </a:rPr>
              <a:t>切比雪夫不等式</a:t>
            </a:r>
            <a:endParaRPr lang="zh-CN" altLang="en-US" sz="2800" b="1" dirty="0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26708" y="1631315"/>
          <a:ext cx="8267065" cy="248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3632200" imgH="1091565" progId="Equation.3">
                  <p:embed/>
                </p:oleObj>
              </mc:Choice>
              <mc:Fallback>
                <p:oleObj name="Equation" r:id="rId3" imgW="3632200" imgH="1091565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8" y="1631315"/>
                        <a:ext cx="8267065" cy="2485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AutoShap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10767968">
            <a:off x="4724400" y="3900488"/>
            <a:ext cx="3355975" cy="530225"/>
          </a:xfrm>
          <a:prstGeom prst="wedgeRoundRectCallout">
            <a:avLst>
              <a:gd name="adj1" fmla="val 51162"/>
              <a:gd name="adj2" fmla="val 150125"/>
              <a:gd name="adj3" fmla="val 16667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p>
            <a:pPr algn="ctr"/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ea typeface="黑体" panose="02010609060101010101" pitchFamily="49" charset="-122"/>
              </a:rPr>
              <a:t>切比雪夫不等式</a:t>
            </a:r>
            <a:endParaRPr lang="zh-CN" altLang="en-US" sz="2800" b="1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  <p:sp>
        <p:nvSpPr>
          <p:cNvPr id="62472" name="AutoShape 8">
            <a:hlinkClick r:id="" action="ppaction://noaction" highlightClick="1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24675" y="836613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62473" name="Rectangle 9">
            <a:hlinkClick r:id="rId7" action="ppaction://hlinksldjump"/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23100" y="871538"/>
            <a:ext cx="1184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1800" b="1" dirty="0">
                <a:solidFill>
                  <a:srgbClr val="FFFF00"/>
                </a:solidFill>
                <a:ea typeface="黑体" panose="02010609060101010101" pitchFamily="49" charset="-122"/>
              </a:rPr>
              <a:t>切比雪夫</a:t>
            </a:r>
            <a:endParaRPr lang="zh-CN" altLang="en-US" sz="1800" b="1" dirty="0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bldLvl="0" animBg="1" autoUpdateAnimBg="0"/>
      <p:bldP spid="62472" grpId="0" bldLvl="0" animBg="1"/>
      <p:bldP spid="62473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93675" y="98425"/>
            <a:ext cx="12573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r>
              <a:rPr lang="en-US" altLang="zh-CN" sz="28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446213" y="109538"/>
            <a:ext cx="61614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是离散型随机变量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其概率分布为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2"/>
          <p:cNvGraphicFramePr/>
          <p:nvPr>
            <p:custDataLst>
              <p:tags r:id="rId3"/>
            </p:custDataLst>
          </p:nvPr>
        </p:nvGraphicFramePr>
        <p:xfrm>
          <a:off x="1860550" y="765175"/>
          <a:ext cx="4321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1765300" imgH="228600" progId="Equation.DSMT4">
                  <p:embed/>
                </p:oleObj>
              </mc:Choice>
              <mc:Fallback>
                <p:oleObj name="" r:id="rId4" imgW="17653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0550" y="765175"/>
                        <a:ext cx="432117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752475" y="1366838"/>
            <a:ext cx="41173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根据概率的可加性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可得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Object 3"/>
          <p:cNvGraphicFramePr/>
          <p:nvPr>
            <p:custDataLst>
              <p:tags r:id="rId7"/>
            </p:custDataLst>
          </p:nvPr>
        </p:nvGraphicFramePr>
        <p:xfrm>
          <a:off x="769938" y="1965325"/>
          <a:ext cx="7159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8" imgW="2882900" imgH="368300" progId="Equation.DSMT4">
                  <p:embed/>
                </p:oleObj>
              </mc:Choice>
              <mc:Fallback>
                <p:oleObj name="" r:id="rId8" imgW="2882900" imgH="368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9938" y="1965325"/>
                        <a:ext cx="71596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>
            <p:custDataLst>
              <p:tags r:id="rId10"/>
            </p:custDataLst>
          </p:nvPr>
        </p:nvSpPr>
        <p:spPr>
          <a:xfrm>
            <a:off x="587375" y="2906713"/>
            <a:ext cx="12553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从而有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Object 4"/>
          <p:cNvGraphicFramePr/>
          <p:nvPr>
            <p:custDataLst>
              <p:tags r:id="rId11"/>
            </p:custDataLst>
          </p:nvPr>
        </p:nvGraphicFramePr>
        <p:xfrm>
          <a:off x="1847850" y="2868613"/>
          <a:ext cx="4948238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2" imgW="1981200" imgH="1625600" progId="Equation.DSMT4">
                  <p:embed/>
                </p:oleObj>
              </mc:Choice>
              <mc:Fallback>
                <p:oleObj name="" r:id="rId12" imgW="1981200" imgH="1625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7850" y="2868613"/>
                        <a:ext cx="4948238" cy="4059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349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30350" y="4857115"/>
          <a:ext cx="3435985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1651000" imgH="393700" progId="Equation.3">
                  <p:embed/>
                </p:oleObj>
              </mc:Choice>
              <mc:Fallback>
                <p:oleObj name="Equation" r:id="rId2" imgW="1651000" imgH="39370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4857115"/>
                        <a:ext cx="3435985" cy="818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90600" y="3686200"/>
          <a:ext cx="3573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3581400" imgH="838200" progId="Equation.3">
                  <p:embed/>
                </p:oleObj>
              </mc:Choice>
              <mc:Fallback>
                <p:oleObj name="Equation" r:id="rId5" imgW="3581400" imgH="8382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86200"/>
                        <a:ext cx="35734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605655" y="3761740"/>
          <a:ext cx="1144270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609600" imgH="393700" progId="Equation.3">
                  <p:embed/>
                </p:oleObj>
              </mc:Choice>
              <mc:Fallback>
                <p:oleObj name="Equation" r:id="rId8" imgW="609600" imgH="3937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655" y="3761740"/>
                        <a:ext cx="1144270" cy="740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90600" y="2543200"/>
          <a:ext cx="346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3467100" imgH="927100" progId="Equation.3">
                  <p:embed/>
                </p:oleObj>
              </mc:Choice>
              <mc:Fallback>
                <p:oleObj name="Equation" r:id="rId11" imgW="3467100" imgH="9271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43200"/>
                        <a:ext cx="346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325245" y="5847715"/>
          <a:ext cx="2840355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1447800" imgH="393700" progId="Equation.3">
                  <p:embed/>
                </p:oleObj>
              </mc:Choice>
              <mc:Fallback>
                <p:oleObj name="Equation" r:id="rId14" imgW="1447800" imgH="3937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245" y="5847715"/>
                        <a:ext cx="2840355" cy="77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183380" y="5881370"/>
          <a:ext cx="3663950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1866900" imgH="393700" progId="Equation.3">
                  <p:embed/>
                </p:oleObj>
              </mc:Choice>
              <mc:Fallback>
                <p:oleObj name="Equation" r:id="rId17" imgW="1866900" imgH="393700" progId="Equation.3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380" y="5881370"/>
                        <a:ext cx="3663950" cy="77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Text Box 8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90600" y="4981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/>
              <a:t>得</a:t>
            </a:r>
            <a:endParaRPr lang="zh-CN" altLang="en-US" sz="2800" b="1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914400" y="1705000"/>
          <a:ext cx="2057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2057400" imgH="444500" progId="Equation.3">
                  <p:embed/>
                </p:oleObj>
              </mc:Choice>
              <mc:Fallback>
                <p:oleObj name="Equation" r:id="rId21" imgW="2057400" imgH="4445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05000"/>
                        <a:ext cx="2057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971800" y="1628800"/>
          <a:ext cx="2451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4" imgW="2451100" imgH="685800" progId="Equation.3">
                  <p:embed/>
                </p:oleObj>
              </mc:Choice>
              <mc:Fallback>
                <p:oleObj name="Equation" r:id="rId24" imgW="2451100" imgH="685800" progId="Equation.3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628800"/>
                        <a:ext cx="2451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14400" y="266745"/>
            <a:ext cx="914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证明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057400" y="274683"/>
            <a:ext cx="39954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/>
              <a:t>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/>
              <a:t>是连续型随机变量，</a:t>
            </a:r>
            <a:endParaRPr lang="en-US" altLang="zh-CN" sz="2800" b="1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2133600" y="963340"/>
          <a:ext cx="462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9" imgW="4622800" imgH="444500" progId="Equation.3">
                  <p:embed/>
                </p:oleObj>
              </mc:Choice>
              <mc:Fallback>
                <p:oleObj name="Equation" r:id="rId29" imgW="46228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63340"/>
                        <a:ext cx="462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6" grpId="0" bldLvl="0" animBg="1" autoUpdateAnimBg="0"/>
      <p:bldP spid="11" grpId="0" bldLvl="0" animBg="1" autoUpdateAnimBg="0"/>
      <p:bldP spid="1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4203" name="组合 264202"/>
          <p:cNvGrpSpPr/>
          <p:nvPr/>
        </p:nvGrpSpPr>
        <p:grpSpPr>
          <a:xfrm>
            <a:off x="6110288" y="567055"/>
            <a:ext cx="2825750" cy="1674813"/>
            <a:chOff x="197" y="1800"/>
            <a:chExt cx="1928" cy="1055"/>
          </a:xfrm>
        </p:grpSpPr>
        <p:grpSp>
          <p:nvGrpSpPr>
            <p:cNvPr id="264204" name="组合 264203"/>
            <p:cNvGrpSpPr/>
            <p:nvPr/>
          </p:nvGrpSpPr>
          <p:grpSpPr>
            <a:xfrm>
              <a:off x="197" y="1800"/>
              <a:ext cx="1928" cy="1055"/>
              <a:chOff x="183" y="1730"/>
              <a:chExt cx="1928" cy="1055"/>
            </a:xfrm>
          </p:grpSpPr>
          <p:sp>
            <p:nvSpPr>
              <p:cNvPr id="264205" name="矩形 264204"/>
              <p:cNvSpPr/>
              <p:nvPr>
                <p:custDataLst>
                  <p:tags r:id="rId1"/>
                </p:custDataLst>
              </p:nvPr>
            </p:nvSpPr>
            <p:spPr>
              <a:xfrm>
                <a:off x="183" y="1758"/>
                <a:ext cx="1843" cy="1027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4206" name="直接连接符 264205"/>
              <p:cNvSpPr/>
              <p:nvPr>
                <p:custDataLst>
                  <p:tags r:id="rId2"/>
                </p:custDataLst>
              </p:nvPr>
            </p:nvSpPr>
            <p:spPr>
              <a:xfrm>
                <a:off x="220" y="2547"/>
                <a:ext cx="177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sm" len="sm"/>
                <a:tailEnd type="arrow" w="med" len="med"/>
              </a:ln>
            </p:spPr>
          </p:sp>
          <p:sp>
            <p:nvSpPr>
              <p:cNvPr id="264207" name="文本框 26420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316" y="1807"/>
                <a:ext cx="718" cy="30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6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6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6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 sz="2600" b="1" i="1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4208" name="文本框 26420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4" y="2470"/>
                <a:ext cx="287" cy="30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4209" name="直接连接符 264208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635" y="1863"/>
                <a:ext cx="0" cy="831"/>
              </a:xfrm>
              <a:prstGeom prst="line">
                <a:avLst/>
              </a:prstGeom>
              <a:ln w="19050" cap="sq" cmpd="sng">
                <a:solidFill>
                  <a:schemeClr val="tx1"/>
                </a:solidFill>
                <a:prstDash val="solid"/>
                <a:headEnd type="none" w="sm" len="sm"/>
                <a:tailEnd type="arrow" w="med" len="med"/>
              </a:ln>
            </p:spPr>
          </p:sp>
          <p:sp>
            <p:nvSpPr>
              <p:cNvPr id="264210" name="文本框 26420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425" y="1730"/>
                <a:ext cx="162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600" b="1" i="1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y</a:t>
                </a:r>
                <a:endParaRPr lang="en-US" altLang="zh-CN" sz="2600" b="1" i="1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64211" name="任意多边形 264210"/>
              <p:cNvSpPr/>
              <p:nvPr>
                <p:custDataLst>
                  <p:tags r:id="rId7"/>
                </p:custDataLst>
              </p:nvPr>
            </p:nvSpPr>
            <p:spPr>
              <a:xfrm>
                <a:off x="232" y="2024"/>
                <a:ext cx="1744" cy="479"/>
              </a:xfrm>
              <a:custGeom>
                <a:avLst/>
                <a:gdLst/>
                <a:ahLst/>
                <a:cxnLst/>
                <a:pathLst>
                  <a:path w="1579" h="479">
                    <a:moveTo>
                      <a:pt x="0" y="479"/>
                    </a:moveTo>
                    <a:cubicBezTo>
                      <a:pt x="97" y="474"/>
                      <a:pt x="195" y="470"/>
                      <a:pt x="255" y="449"/>
                    </a:cubicBezTo>
                    <a:cubicBezTo>
                      <a:pt x="315" y="428"/>
                      <a:pt x="319" y="413"/>
                      <a:pt x="360" y="352"/>
                    </a:cubicBezTo>
                    <a:cubicBezTo>
                      <a:pt x="401" y="291"/>
                      <a:pt x="458" y="142"/>
                      <a:pt x="502" y="83"/>
                    </a:cubicBezTo>
                    <a:cubicBezTo>
                      <a:pt x="546" y="24"/>
                      <a:pt x="581" y="0"/>
                      <a:pt x="621" y="0"/>
                    </a:cubicBezTo>
                    <a:cubicBezTo>
                      <a:pt x="661" y="0"/>
                      <a:pt x="712" y="44"/>
                      <a:pt x="741" y="83"/>
                    </a:cubicBezTo>
                    <a:cubicBezTo>
                      <a:pt x="770" y="122"/>
                      <a:pt x="763" y="201"/>
                      <a:pt x="793" y="232"/>
                    </a:cubicBezTo>
                    <a:cubicBezTo>
                      <a:pt x="823" y="263"/>
                      <a:pt x="886" y="248"/>
                      <a:pt x="921" y="270"/>
                    </a:cubicBezTo>
                    <a:cubicBezTo>
                      <a:pt x="956" y="292"/>
                      <a:pt x="966" y="340"/>
                      <a:pt x="1003" y="367"/>
                    </a:cubicBezTo>
                    <a:cubicBezTo>
                      <a:pt x="1040" y="394"/>
                      <a:pt x="1049" y="417"/>
                      <a:pt x="1145" y="434"/>
                    </a:cubicBezTo>
                    <a:cubicBezTo>
                      <a:pt x="1241" y="451"/>
                      <a:pt x="1508" y="466"/>
                      <a:pt x="1579" y="472"/>
                    </a:cubicBezTo>
                  </a:path>
                </a:pathLst>
              </a:custGeom>
              <a:noFill/>
              <a:ln w="19050" cap="flat" cmpd="sng">
                <a:solidFill>
                  <a:srgbClr val="0000FF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64212" name="组合 264211"/>
            <p:cNvGrpSpPr/>
            <p:nvPr/>
          </p:nvGrpSpPr>
          <p:grpSpPr>
            <a:xfrm>
              <a:off x="942" y="2152"/>
              <a:ext cx="173" cy="681"/>
              <a:chOff x="1226" y="1065"/>
              <a:chExt cx="173" cy="681"/>
            </a:xfrm>
          </p:grpSpPr>
          <p:sp>
            <p:nvSpPr>
              <p:cNvPr id="264213" name="直接连接符 264212"/>
              <p:cNvSpPr/>
              <p:nvPr>
                <p:custDataLst>
                  <p:tags r:id="rId8"/>
                </p:custDataLst>
              </p:nvPr>
            </p:nvSpPr>
            <p:spPr>
              <a:xfrm flipV="1">
                <a:off x="1318" y="1065"/>
                <a:ext cx="0" cy="470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graphicFrame>
            <p:nvGraphicFramePr>
              <p:cNvPr id="264214" name="对象 264213"/>
              <p:cNvGraphicFramePr/>
              <p:nvPr>
                <p:custDataLst>
                  <p:tags r:id="rId9"/>
                </p:custDataLst>
              </p:nvPr>
            </p:nvGraphicFramePr>
            <p:xfrm>
              <a:off x="1226" y="1559"/>
              <a:ext cx="173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0" imgW="152400" imgH="165100" progId="Equation.DSMT4">
                      <p:embed/>
                    </p:oleObj>
                  </mc:Choice>
                  <mc:Fallback>
                    <p:oleObj name="" r:id="rId10" imgW="152400" imgH="165100" progId="Equation.DSMT4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226" y="1559"/>
                            <a:ext cx="173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4215" name="组合 264214"/>
            <p:cNvGrpSpPr/>
            <p:nvPr/>
          </p:nvGrpSpPr>
          <p:grpSpPr>
            <a:xfrm>
              <a:off x="482" y="2324"/>
              <a:ext cx="1108" cy="509"/>
              <a:chOff x="766" y="1237"/>
              <a:chExt cx="1108" cy="509"/>
            </a:xfrm>
          </p:grpSpPr>
          <p:graphicFrame>
            <p:nvGraphicFramePr>
              <p:cNvPr id="264216" name="对象 264215"/>
              <p:cNvGraphicFramePr/>
              <p:nvPr>
                <p:custDataLst>
                  <p:tags r:id="rId12"/>
                </p:custDataLst>
              </p:nvPr>
            </p:nvGraphicFramePr>
            <p:xfrm>
              <a:off x="1457" y="1545"/>
              <a:ext cx="417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3" imgW="367665" imgH="177800" progId="Equation.DSMT4">
                      <p:embed/>
                    </p:oleObj>
                  </mc:Choice>
                  <mc:Fallback>
                    <p:oleObj name="" r:id="rId13" imgW="367665" imgH="177800" progId="Equation.DSMT4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457" y="1545"/>
                            <a:ext cx="417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4217" name="直接连接符 264216"/>
              <p:cNvSpPr/>
              <p:nvPr>
                <p:custDataLst>
                  <p:tags r:id="rId15"/>
                </p:custDataLst>
              </p:nvPr>
            </p:nvSpPr>
            <p:spPr>
              <a:xfrm flipV="1">
                <a:off x="1645" y="1409"/>
                <a:ext cx="0" cy="11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4218" name="直接连接符 264217"/>
              <p:cNvSpPr/>
              <p:nvPr>
                <p:custDataLst>
                  <p:tags r:id="rId16"/>
                </p:custDataLst>
              </p:nvPr>
            </p:nvSpPr>
            <p:spPr>
              <a:xfrm flipV="1">
                <a:off x="992" y="1237"/>
                <a:ext cx="0" cy="2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graphicFrame>
            <p:nvGraphicFramePr>
              <p:cNvPr id="264219" name="对象 264218"/>
              <p:cNvGraphicFramePr/>
              <p:nvPr>
                <p:custDataLst>
                  <p:tags r:id="rId17"/>
                </p:custDataLst>
              </p:nvPr>
            </p:nvGraphicFramePr>
            <p:xfrm>
              <a:off x="766" y="1556"/>
              <a:ext cx="417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8" imgW="367665" imgH="165100" progId="Equation.DSMT4">
                      <p:embed/>
                    </p:oleObj>
                  </mc:Choice>
                  <mc:Fallback>
                    <p:oleObj name="" r:id="rId18" imgW="367665" imgH="165100" progId="Equation.DSMT4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766" y="1556"/>
                            <a:ext cx="417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4220" name="组合 264219"/>
            <p:cNvGrpSpPr/>
            <p:nvPr/>
          </p:nvGrpSpPr>
          <p:grpSpPr>
            <a:xfrm>
              <a:off x="232" y="2336"/>
              <a:ext cx="1766" cy="284"/>
              <a:chOff x="516" y="1249"/>
              <a:chExt cx="1766" cy="284"/>
            </a:xfrm>
          </p:grpSpPr>
          <p:sp>
            <p:nvSpPr>
              <p:cNvPr id="264221" name="任意多边形 264220"/>
              <p:cNvSpPr/>
              <p:nvPr>
                <p:custDataLst>
                  <p:tags r:id="rId20"/>
                </p:custDataLst>
              </p:nvPr>
            </p:nvSpPr>
            <p:spPr>
              <a:xfrm>
                <a:off x="1646" y="1376"/>
                <a:ext cx="636" cy="157"/>
              </a:xfrm>
              <a:custGeom>
                <a:avLst/>
                <a:gdLst/>
                <a:ahLst/>
                <a:cxnLst/>
                <a:pathLst>
                  <a:path w="60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606" y="157"/>
                    </a:lnTo>
                    <a:lnTo>
                      <a:pt x="606" y="97"/>
                    </a:lnTo>
                    <a:lnTo>
                      <a:pt x="404" y="90"/>
                    </a:lnTo>
                    <a:lnTo>
                      <a:pt x="202" y="82"/>
                    </a:lnTo>
                    <a:lnTo>
                      <a:pt x="97" y="67"/>
                    </a:lnTo>
                    <a:lnTo>
                      <a:pt x="52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>
                  <a:alpha val="87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4222" name="任意多边形 264221"/>
              <p:cNvSpPr/>
              <p:nvPr>
                <p:custDataLst>
                  <p:tags r:id="rId21"/>
                </p:custDataLst>
              </p:nvPr>
            </p:nvSpPr>
            <p:spPr>
              <a:xfrm>
                <a:off x="516" y="1249"/>
                <a:ext cx="471" cy="284"/>
              </a:xfrm>
              <a:custGeom>
                <a:avLst/>
                <a:gdLst/>
                <a:ahLst/>
                <a:cxnLst/>
                <a:pathLst>
                  <a:path w="471" h="284">
                    <a:moveTo>
                      <a:pt x="8" y="239"/>
                    </a:moveTo>
                    <a:lnTo>
                      <a:pt x="0" y="284"/>
                    </a:lnTo>
                    <a:lnTo>
                      <a:pt x="471" y="284"/>
                    </a:lnTo>
                    <a:lnTo>
                      <a:pt x="471" y="0"/>
                    </a:lnTo>
                    <a:lnTo>
                      <a:pt x="404" y="112"/>
                    </a:lnTo>
                    <a:lnTo>
                      <a:pt x="367" y="164"/>
                    </a:lnTo>
                    <a:lnTo>
                      <a:pt x="292" y="209"/>
                    </a:lnTo>
                    <a:lnTo>
                      <a:pt x="195" y="224"/>
                    </a:lnTo>
                    <a:lnTo>
                      <a:pt x="60" y="239"/>
                    </a:lnTo>
                    <a:lnTo>
                      <a:pt x="8" y="239"/>
                    </a:lnTo>
                    <a:close/>
                  </a:path>
                </a:pathLst>
              </a:custGeom>
              <a:solidFill>
                <a:srgbClr val="00FFFF">
                  <a:alpha val="87000"/>
                </a:srgbClr>
              </a:solid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264223" name="矩形 264222"/>
          <p:cNvSpPr/>
          <p:nvPr>
            <p:custDataLst>
              <p:tags r:id="rId22"/>
            </p:custDataLst>
          </p:nvPr>
        </p:nvSpPr>
        <p:spPr>
          <a:xfrm>
            <a:off x="103188" y="2568893"/>
            <a:ext cx="88773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注</a:t>
            </a: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切比雪夫不等式给出在分布未知情况下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与其均值偏离程度的一个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概率估计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4224" name="组合 264223"/>
          <p:cNvGrpSpPr/>
          <p:nvPr/>
        </p:nvGrpSpPr>
        <p:grpSpPr>
          <a:xfrm>
            <a:off x="684213" y="3665855"/>
            <a:ext cx="6384179" cy="1162050"/>
            <a:chOff x="453" y="3359"/>
            <a:chExt cx="4161" cy="732"/>
          </a:xfrm>
        </p:grpSpPr>
        <p:grpSp>
          <p:nvGrpSpPr>
            <p:cNvPr id="264225" name="组合 264224"/>
            <p:cNvGrpSpPr/>
            <p:nvPr/>
          </p:nvGrpSpPr>
          <p:grpSpPr>
            <a:xfrm>
              <a:off x="453" y="3359"/>
              <a:ext cx="2461" cy="332"/>
              <a:chOff x="448" y="3665"/>
              <a:chExt cx="2461" cy="332"/>
            </a:xfrm>
          </p:grpSpPr>
          <p:sp>
            <p:nvSpPr>
              <p:cNvPr id="264226" name="矩形 264225"/>
              <p:cNvSpPr/>
              <p:nvPr>
                <p:custDataLst>
                  <p:tags r:id="rId23"/>
                </p:custDataLst>
              </p:nvPr>
            </p:nvSpPr>
            <p:spPr>
              <a:xfrm>
                <a:off x="448" y="3665"/>
                <a:ext cx="2461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600" b="1" dirty="0">
                    <a:latin typeface="Times New Roman" panose="02020603050405020304" pitchFamily="18" charset="0"/>
                    <a:ea typeface="楷体_GB2312" pitchFamily="49" charset="-122"/>
                  </a:rPr>
                  <a:t>例如</a:t>
                </a:r>
                <a:r>
                  <a:rPr lang="en-US" altLang="zh-CN" sz="2600" b="1">
                    <a:latin typeface="Times New Roman" panose="02020603050405020304" pitchFamily="18" charset="0"/>
                    <a:ea typeface="楷体_GB2312" pitchFamily="49" charset="-122"/>
                  </a:rPr>
                  <a:t>, 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楷体_GB2312" pitchFamily="49" charset="-122"/>
                  </a:rPr>
                  <a:t>取                有： </a:t>
                </a:r>
                <a:endParaRPr lang="zh-CN" altLang="en-US" sz="26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64227" name="对象 264226"/>
              <p:cNvGraphicFramePr/>
              <p:nvPr>
                <p:custDataLst>
                  <p:tags r:id="rId24"/>
                </p:custDataLst>
              </p:nvPr>
            </p:nvGraphicFramePr>
            <p:xfrm>
              <a:off x="1296" y="3693"/>
              <a:ext cx="761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25" imgW="507365" imgH="203200" progId="Equation.DSMT4">
                      <p:embed/>
                    </p:oleObj>
                  </mc:Choice>
                  <mc:Fallback>
                    <p:oleObj name="" r:id="rId25" imgW="507365" imgH="203200" progId="Equation.DSMT4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296" y="3693"/>
                            <a:ext cx="761" cy="3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4228" name="对象 264227"/>
            <p:cNvGraphicFramePr/>
            <p:nvPr>
              <p:custDataLst>
                <p:tags r:id="rId27"/>
              </p:custDataLst>
            </p:nvPr>
          </p:nvGraphicFramePr>
          <p:xfrm>
            <a:off x="1044" y="3677"/>
            <a:ext cx="357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8" imgW="2514600" imgH="292100" progId="Equation.DSMT4">
                    <p:embed/>
                  </p:oleObj>
                </mc:Choice>
                <mc:Fallback>
                  <p:oleObj name="" r:id="rId28" imgW="2514600" imgH="2921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044" y="3677"/>
                          <a:ext cx="3570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667703" y="5608003"/>
            <a:ext cx="6641940" cy="1071563"/>
            <a:chOff x="453" y="3056"/>
            <a:chExt cx="4329" cy="675"/>
          </a:xfrm>
        </p:grpSpPr>
        <p:grpSp>
          <p:nvGrpSpPr>
            <p:cNvPr id="3" name="组合 2"/>
            <p:cNvGrpSpPr/>
            <p:nvPr/>
          </p:nvGrpSpPr>
          <p:grpSpPr>
            <a:xfrm>
              <a:off x="453" y="3056"/>
              <a:ext cx="2461" cy="314"/>
              <a:chOff x="448" y="3362"/>
              <a:chExt cx="2461" cy="314"/>
            </a:xfrm>
          </p:grpSpPr>
          <p:sp>
            <p:nvSpPr>
              <p:cNvPr id="4" name="矩形 3"/>
              <p:cNvSpPr/>
              <p:nvPr>
                <p:custDataLst>
                  <p:tags r:id="rId30"/>
                </p:custDataLst>
              </p:nvPr>
            </p:nvSpPr>
            <p:spPr>
              <a:xfrm>
                <a:off x="448" y="3366"/>
                <a:ext cx="2461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600" b="1" dirty="0">
                    <a:latin typeface="Times New Roman" panose="02020603050405020304" pitchFamily="18" charset="0"/>
                    <a:ea typeface="楷体_GB2312" pitchFamily="49" charset="-122"/>
                  </a:rPr>
                  <a:t>若取                有： </a:t>
                </a:r>
                <a:endParaRPr lang="zh-CN" altLang="en-US" sz="26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5" name="对象 4"/>
              <p:cNvGraphicFramePr/>
              <p:nvPr>
                <p:custDataLst>
                  <p:tags r:id="rId31"/>
                </p:custDataLst>
              </p:nvPr>
            </p:nvGraphicFramePr>
            <p:xfrm>
              <a:off x="951" y="3362"/>
              <a:ext cx="762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32" imgW="508000" imgH="203200" progId="Equation.DSMT4">
                      <p:embed/>
                    </p:oleObj>
                  </mc:Choice>
                  <mc:Fallback>
                    <p:oleObj name="" r:id="rId32" imgW="508000" imgH="203200" progId="Equation.DSMT4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951" y="3362"/>
                            <a:ext cx="762" cy="3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对象 6"/>
            <p:cNvGraphicFramePr/>
            <p:nvPr>
              <p:custDataLst>
                <p:tags r:id="rId34"/>
              </p:custDataLst>
            </p:nvPr>
          </p:nvGraphicFramePr>
          <p:xfrm>
            <a:off x="1158" y="3317"/>
            <a:ext cx="3624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35" imgW="2552700" imgH="292100" progId="Equation.DSMT4">
                    <p:embed/>
                  </p:oleObj>
                </mc:Choice>
                <mc:Fallback>
                  <p:oleObj name="" r:id="rId35" imgW="2552700" imgH="2921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158" y="3317"/>
                          <a:ext cx="3624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607060" y="4974908"/>
            <a:ext cx="6829425" cy="525462"/>
            <a:chOff x="461" y="3679"/>
            <a:chExt cx="4498" cy="331"/>
          </a:xfrm>
        </p:grpSpPr>
        <p:grpSp>
          <p:nvGrpSpPr>
            <p:cNvPr id="10" name="组合 9"/>
            <p:cNvGrpSpPr/>
            <p:nvPr/>
          </p:nvGrpSpPr>
          <p:grpSpPr>
            <a:xfrm>
              <a:off x="461" y="3679"/>
              <a:ext cx="2461" cy="331"/>
              <a:chOff x="461" y="3700"/>
              <a:chExt cx="2461" cy="331"/>
            </a:xfrm>
          </p:grpSpPr>
          <p:sp>
            <p:nvSpPr>
              <p:cNvPr id="11" name="矩形 10"/>
              <p:cNvSpPr/>
              <p:nvPr>
                <p:custDataLst>
                  <p:tags r:id="rId37"/>
                </p:custDataLst>
              </p:nvPr>
            </p:nvSpPr>
            <p:spPr>
              <a:xfrm>
                <a:off x="461" y="3705"/>
                <a:ext cx="2461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600" b="1" dirty="0">
                    <a:latin typeface="Times New Roman" panose="02020603050405020304" pitchFamily="18" charset="0"/>
                    <a:ea typeface="楷体_GB2312" pitchFamily="49" charset="-122"/>
                  </a:rPr>
                  <a:t>而若</a:t>
                </a:r>
                <a:r>
                  <a:rPr lang="zh-CN" altLang="en-US" sz="2600" b="1" i="1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2600" b="1">
                    <a:latin typeface="Times New Roman" panose="02020603050405020304" pitchFamily="18" charset="0"/>
                    <a:ea typeface="楷体_GB2312" pitchFamily="49" charset="-122"/>
                  </a:rPr>
                  <a:t> ~                , 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楷体_GB2312" pitchFamily="49" charset="-122"/>
                  </a:rPr>
                  <a:t>则</a:t>
                </a:r>
                <a:r>
                  <a:rPr lang="en-US" altLang="zh-CN" sz="2600" b="1">
                    <a:latin typeface="Times New Roman" panose="02020603050405020304" pitchFamily="18" charset="0"/>
                    <a:ea typeface="楷体_GB2312" pitchFamily="49" charset="-122"/>
                  </a:rPr>
                  <a:t>: </a:t>
                </a:r>
                <a:endParaRPr lang="en-US" altLang="zh-CN" sz="26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2" name="对象 11"/>
              <p:cNvGraphicFramePr/>
              <p:nvPr>
                <p:custDataLst>
                  <p:tags r:id="rId38"/>
                </p:custDataLst>
              </p:nvPr>
            </p:nvGraphicFramePr>
            <p:xfrm>
              <a:off x="1292" y="3700"/>
              <a:ext cx="847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" name="" r:id="rId39" imgW="622300" imgH="228600" progId="Equation.DSMT4">
                      <p:embed/>
                    </p:oleObj>
                  </mc:Choice>
                  <mc:Fallback>
                    <p:oleObj name="" r:id="rId39" imgW="622300" imgH="228600" progId="Equation.DSMT4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292" y="3700"/>
                            <a:ext cx="847" cy="3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对象 13"/>
            <p:cNvGraphicFramePr/>
            <p:nvPr>
              <p:custDataLst>
                <p:tags r:id="rId41"/>
              </p:custDataLst>
            </p:nvPr>
          </p:nvGraphicFramePr>
          <p:xfrm>
            <a:off x="2581" y="3705"/>
            <a:ext cx="23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42" imgW="1675130" imgH="203200" progId="Equation.DSMT4">
                    <p:embed/>
                  </p:oleObj>
                </mc:Choice>
                <mc:Fallback>
                  <p:oleObj name="" r:id="rId42" imgW="1675130" imgH="2032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2581" y="3705"/>
                          <a:ext cx="237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椭圆 15"/>
          <p:cNvSpPr/>
          <p:nvPr/>
        </p:nvSpPr>
        <p:spPr>
          <a:xfrm>
            <a:off x="3790950" y="4353560"/>
            <a:ext cx="414655" cy="25336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49645" y="5105400"/>
            <a:ext cx="387350" cy="27051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3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3946" name="文本框 1063945"/>
          <p:cNvSpPr txBox="1"/>
          <p:nvPr>
            <p:custDataLst>
              <p:tags r:id="rId1"/>
            </p:custDataLst>
          </p:nvPr>
        </p:nvSpPr>
        <p:spPr>
          <a:xfrm>
            <a:off x="4411663" y="3141663"/>
            <a:ext cx="2559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任意的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3947" name="文本框 1063946"/>
          <p:cNvSpPr txBox="1"/>
          <p:nvPr>
            <p:custDataLst>
              <p:tags r:id="rId2"/>
            </p:custDataLst>
          </p:nvPr>
        </p:nvSpPr>
        <p:spPr>
          <a:xfrm>
            <a:off x="324168" y="4498340"/>
            <a:ext cx="22288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ε→0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得</a:t>
            </a:r>
            <a:endParaRPr lang="zh-CN" altLang="en-US"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63954" name="文本框 1063953"/>
          <p:cNvSpPr txBox="1"/>
          <p:nvPr>
            <p:custDataLst>
              <p:tags r:id="rId3"/>
            </p:custDataLst>
          </p:nvPr>
        </p:nvSpPr>
        <p:spPr>
          <a:xfrm>
            <a:off x="539750" y="2421573"/>
            <a:ext cx="43926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充分性显然，下证必要性。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063955" name="矩形 1063954"/>
          <p:cNvSpPr/>
          <p:nvPr>
            <p:custDataLst>
              <p:tags r:id="rId4"/>
            </p:custDataLst>
          </p:nvPr>
        </p:nvSpPr>
        <p:spPr>
          <a:xfrm>
            <a:off x="684213" y="3140075"/>
            <a:ext cx="15354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D(</a:t>
            </a:r>
            <a:r>
              <a:rPr lang="en-US" alt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)=0,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3956" name="文本框 1063955"/>
          <p:cNvSpPr txBox="1"/>
          <p:nvPr>
            <p:custDataLst>
              <p:tags r:id="rId5"/>
            </p:custDataLst>
          </p:nvPr>
        </p:nvSpPr>
        <p:spPr>
          <a:xfrm>
            <a:off x="2124075" y="3141980"/>
            <a:ext cx="27406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由切比雪夫不等式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063957" name="对象 1063956"/>
          <p:cNvGraphicFramePr/>
          <p:nvPr>
            <p:custDataLst>
              <p:tags r:id="rId6"/>
            </p:custDataLst>
          </p:nvPr>
        </p:nvGraphicFramePr>
        <p:xfrm>
          <a:off x="1817053" y="3803650"/>
          <a:ext cx="4318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7" imgW="215900" imgH="165100" progId="Equation.DSMT4">
                  <p:embed/>
                </p:oleObj>
              </mc:Choice>
              <mc:Fallback>
                <p:oleObj name="" r:id="rId7" imgW="215900" imgH="1651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7053" y="3803650"/>
                        <a:ext cx="431800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3963" name="组合 1063962"/>
          <p:cNvGrpSpPr/>
          <p:nvPr/>
        </p:nvGrpSpPr>
        <p:grpSpPr>
          <a:xfrm>
            <a:off x="1114425" y="5946775"/>
            <a:ext cx="6764338" cy="522288"/>
            <a:chOff x="930" y="3734"/>
            <a:chExt cx="4261" cy="329"/>
          </a:xfrm>
        </p:grpSpPr>
        <p:graphicFrame>
          <p:nvGraphicFramePr>
            <p:cNvPr id="1063959" name="对象 1063958"/>
            <p:cNvGraphicFramePr/>
            <p:nvPr>
              <p:custDataLst>
                <p:tags r:id="rId9"/>
              </p:custDataLst>
            </p:nvPr>
          </p:nvGraphicFramePr>
          <p:xfrm>
            <a:off x="3059" y="3734"/>
            <a:ext cx="213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10" imgW="1724660" imgH="266065" progId="Equation.DSMT4">
                    <p:embed/>
                  </p:oleObj>
                </mc:Choice>
                <mc:Fallback>
                  <p:oleObj name="" r:id="rId10" imgW="1724660" imgH="266065" progId="Equation.DSMT4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059" y="3734"/>
                          <a:ext cx="2132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960" name="对象 1063959"/>
            <p:cNvGraphicFramePr/>
            <p:nvPr>
              <p:custDataLst>
                <p:tags r:id="rId12"/>
              </p:custDataLst>
            </p:nvPr>
          </p:nvGraphicFramePr>
          <p:xfrm>
            <a:off x="930" y="3748"/>
            <a:ext cx="6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3" imgW="545465" imgH="215900" progId="Equation.DSMT4">
                    <p:embed/>
                  </p:oleObj>
                </mc:Choice>
                <mc:Fallback>
                  <p:oleObj name="" r:id="rId13" imgW="545465" imgH="215900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30" y="3748"/>
                          <a:ext cx="680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3961" name="对象 1063960"/>
            <p:cNvGraphicFramePr/>
            <p:nvPr>
              <p:custDataLst>
                <p:tags r:id="rId15"/>
              </p:custDataLst>
            </p:nvPr>
          </p:nvGraphicFramePr>
          <p:xfrm>
            <a:off x="1692" y="3748"/>
            <a:ext cx="88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16" imgW="647700" imgH="203200" progId="Equation.DSMT4">
                    <p:embed/>
                  </p:oleObj>
                </mc:Choice>
                <mc:Fallback>
                  <p:oleObj name="" r:id="rId16" imgW="647700" imgH="2032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92" y="3748"/>
                          <a:ext cx="881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3962" name="左右箭头 1063961"/>
            <p:cNvSpPr/>
            <p:nvPr>
              <p:custDataLst>
                <p:tags r:id="rId18"/>
              </p:custDataLst>
            </p:nvPr>
          </p:nvSpPr>
          <p:spPr>
            <a:xfrm>
              <a:off x="2664" y="3838"/>
              <a:ext cx="318" cy="91"/>
            </a:xfrm>
            <a:prstGeom prst="leftRightArrow">
              <a:avLst>
                <a:gd name="adj1" fmla="val 50000"/>
                <a:gd name="adj2" fmla="val 6989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400" b="1">
                <a:latin typeface="宋体" panose="02010600030101010101" pitchFamily="2" charset="-122"/>
              </a:endParaRPr>
            </a:p>
          </p:txBody>
        </p:sp>
      </p:grpSp>
      <p:sp>
        <p:nvSpPr>
          <p:cNvPr id="267289" name="Rectangle 25"/>
          <p:cNvSpPr/>
          <p:nvPr>
            <p:custDataLst>
              <p:tags r:id="rId19"/>
            </p:custDataLst>
          </p:nvPr>
        </p:nvSpPr>
        <p:spPr>
          <a:xfrm>
            <a:off x="214313" y="645160"/>
            <a:ext cx="84607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性质</a:t>
            </a:r>
            <a:r>
              <a:rPr lang="en-US" altLang="zh-CN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的方差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的充分必要条件是：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7290" name="Rectangle 26"/>
          <p:cNvSpPr/>
          <p:nvPr>
            <p:custDataLst>
              <p:tags r:id="rId20"/>
            </p:custDataLst>
          </p:nvPr>
        </p:nvSpPr>
        <p:spPr>
          <a:xfrm>
            <a:off x="1500188" y="1359535"/>
            <a:ext cx="43408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以概率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取常数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即</a:t>
            </a:r>
            <a:endParaRPr lang="zh-CN" altLang="en-US" sz="2800" b="1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7291" name="Object 5"/>
          <p:cNvGraphicFramePr/>
          <p:nvPr>
            <p:custDataLst>
              <p:tags r:id="rId21"/>
            </p:custDataLst>
          </p:nvPr>
        </p:nvGraphicFramePr>
        <p:xfrm>
          <a:off x="5965825" y="1364298"/>
          <a:ext cx="2286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2" imgW="1828800" imgH="469900" progId="Equation.DSMT4">
                  <p:embed/>
                </p:oleObj>
              </mc:Choice>
              <mc:Fallback>
                <p:oleObj name="" r:id="rId22" imgW="1828800" imgH="4699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65825" y="1364298"/>
                        <a:ext cx="2286000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135255" y="2111375"/>
            <a:ext cx="888174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4"/>
            </p:custDataLst>
          </p:nvPr>
        </p:nvCxnSpPr>
        <p:spPr>
          <a:xfrm>
            <a:off x="118745" y="2154555"/>
            <a:ext cx="888174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62468" name="Object 4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303780" y="3588385"/>
          <a:ext cx="445071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6" imgW="2171700" imgH="405765" progId="Equation.3">
                  <p:embed/>
                </p:oleObj>
              </mc:Choice>
              <mc:Fallback>
                <p:oleObj name="Equation" r:id="rId26" imgW="2171700" imgH="405765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80" y="3588385"/>
                        <a:ext cx="4450715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2216785" y="4476750"/>
          <a:ext cx="6170295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9" imgW="3009900" imgH="292100" progId="Equation.3">
                  <p:embed/>
                </p:oleObj>
              </mc:Choice>
              <mc:Fallback>
                <p:oleObj name="Equation" r:id="rId29" imgW="3009900" imgH="29210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785" y="4476750"/>
                        <a:ext cx="6170295" cy="60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2568893" y="5156518"/>
          <a:ext cx="270637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2" imgW="1320165" imgH="215900" progId="Equation.3">
                  <p:embed/>
                </p:oleObj>
              </mc:Choice>
              <mc:Fallback>
                <p:oleObj name="Equation" r:id="rId32" imgW="1320165" imgH="21590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893" y="5156518"/>
                        <a:ext cx="2706370" cy="443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394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6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394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6" grpId="0" build="p"/>
      <p:bldP spid="1063947" grpId="0" build="p"/>
      <p:bldP spid="1063954" grpId="0"/>
      <p:bldP spid="1063955" grpId="0"/>
      <p:bldP spid="10639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Box 1"/>
          <p:cNvSpPr txBox="1"/>
          <p:nvPr>
            <p:custDataLst>
              <p:tags r:id="rId1"/>
            </p:custDataLst>
          </p:nvPr>
        </p:nvSpPr>
        <p:spPr>
          <a:xfrm>
            <a:off x="258763" y="504825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buNone/>
            </a:pPr>
            <a:r>
              <a:rPr lang="zh-CN" altLang="en-US" sz="2800" b="1">
                <a:solidFill>
                  <a:srgbClr val="1D41D5"/>
                </a:solidFill>
                <a:sym typeface="+mn-ea"/>
              </a:rPr>
              <a:t>课堂</a:t>
            </a:r>
            <a:r>
              <a:rPr lang="zh-CN" altLang="en-US" sz="2800" b="1">
                <a:solidFill>
                  <a:srgbClr val="1D41D5"/>
                </a:solidFill>
                <a:sym typeface="+mn-ea"/>
              </a:rPr>
              <a:t>练习</a:t>
            </a:r>
            <a:endParaRPr lang="zh-CN" altLang="en-US" sz="2800" b="1">
              <a:solidFill>
                <a:srgbClr val="1D41D5"/>
              </a:solidFill>
              <a:sym typeface="+mn-ea"/>
            </a:endParaRPr>
          </a:p>
        </p:txBody>
      </p:sp>
      <p:graphicFrame>
        <p:nvGraphicFramePr>
          <p:cNvPr id="4098" name="Object 2"/>
          <p:cNvGraphicFramePr/>
          <p:nvPr>
            <p:custDataLst>
              <p:tags r:id="rId2"/>
            </p:custDataLst>
          </p:nvPr>
        </p:nvGraphicFramePr>
        <p:xfrm>
          <a:off x="219552" y="1295242"/>
          <a:ext cx="8544560" cy="289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377565" imgH="1143000" progId="Equation.DSMT4">
                  <p:embed/>
                </p:oleObj>
              </mc:Choice>
              <mc:Fallback>
                <p:oleObj name="" r:id="rId3" imgW="3377565" imgH="1143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2" y="1295242"/>
                        <a:ext cx="8544560" cy="289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/>
          <p:nvPr>
            <p:custDataLst>
              <p:tags r:id="rId5"/>
            </p:custDataLst>
          </p:nvPr>
        </p:nvGraphicFramePr>
        <p:xfrm>
          <a:off x="4095750" y="3597275"/>
          <a:ext cx="50546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292100" imgH="405765" progId="Equation.DSMT4">
                  <p:embed/>
                </p:oleObj>
              </mc:Choice>
              <mc:Fallback>
                <p:oleObj name="" r:id="rId6" imgW="292100" imgH="4057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95750" y="3597275"/>
                        <a:ext cx="505460" cy="77406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/>
          <p:nvPr>
            <p:custDataLst>
              <p:tags r:id="rId8"/>
            </p:custDataLst>
          </p:nvPr>
        </p:nvGraphicFramePr>
        <p:xfrm>
          <a:off x="1012508" y="4204335"/>
          <a:ext cx="1472565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850900" imgH="203200" progId="Equation.DSMT4">
                  <p:embed/>
                </p:oleObj>
              </mc:Choice>
              <mc:Fallback>
                <p:oleObj name="" r:id="rId9" imgW="850900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508" y="4204335"/>
                        <a:ext cx="1472565" cy="38798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8930" y="24447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例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5.1.1</a:t>
            </a:r>
            <a:endParaRPr lang="en-US" alt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390650" y="267970"/>
            <a:ext cx="7092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将一颗骰子连续投掷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次，设出现的点数和为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根据切比雪夫不等式，估计概率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{|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|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&lt;7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}.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12420" y="120078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1D41D5"/>
                </a:solidFill>
              </a:rPr>
              <a:t>解</a:t>
            </a:r>
            <a:endParaRPr 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637473" y="2022475"/>
          <a:ext cx="3404870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1752600" imgH="393700" progId="Equation.3">
                  <p:embed/>
                </p:oleObj>
              </mc:Choice>
              <mc:Fallback>
                <p:oleObj name="Equation" r:id="rId5" imgW="1752600" imgH="3937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473" y="2022475"/>
                        <a:ext cx="3404870" cy="76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39420" y="5090795"/>
            <a:ext cx="4066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根据切比雪夫不等式，有</a:t>
            </a:r>
            <a:endParaRPr lang="zh-C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235836" y="5671820"/>
          <a:ext cx="446214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9" imgW="2298700" imgH="609600" progId="Equation.3">
                  <p:embed/>
                </p:oleObj>
              </mc:Choice>
              <mc:Fallback>
                <p:oleObj name="Equation" r:id="rId9" imgW="2298700" imgH="6096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836" y="5671820"/>
                        <a:ext cx="446214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120140" y="1036003"/>
          <a:ext cx="7124065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2" imgW="3670300" imgH="431800" progId="Equation.3">
                  <p:embed/>
                </p:oleObj>
              </mc:Choice>
              <mc:Fallback>
                <p:oleObj name="Equation" r:id="rId12" imgW="3670300" imgH="4318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140" y="1036003"/>
                        <a:ext cx="7124065" cy="837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73798" y="1646873"/>
          <a:ext cx="727075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5" imgW="3745865" imgH="228600" progId="Equation.3">
                  <p:embed/>
                </p:oleObj>
              </mc:Choice>
              <mc:Fallback>
                <p:oleObj name="Equation" r:id="rId15" imgW="3745865" imgH="2286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798" y="1646873"/>
                        <a:ext cx="7270750" cy="443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14400" y="4273550"/>
          <a:ext cx="769048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8" imgW="3962400" imgH="431800" progId="Equation.3">
                  <p:embed/>
                </p:oleObj>
              </mc:Choice>
              <mc:Fallback>
                <p:oleObj name="Equation" r:id="rId18" imgW="3962400" imgH="4318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73550"/>
                        <a:ext cx="7690485" cy="836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3344863" y="2708593"/>
          <a:ext cx="2542540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21" imgW="1308100" imgH="431800" progId="Equation.3">
                  <p:embed/>
                </p:oleObj>
              </mc:Choice>
              <mc:Fallback>
                <p:oleObj name="Equation" r:id="rId21" imgW="1308100" imgH="4318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2708593"/>
                        <a:ext cx="2542540" cy="837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241425" y="3525520"/>
          <a:ext cx="6859270" cy="77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24" imgW="3581400" imgH="405765" progId="Equation.3">
                  <p:embed/>
                </p:oleObj>
              </mc:Choice>
              <mc:Fallback>
                <p:oleObj name="Equation" r:id="rId24" imgW="3581400" imgH="405765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3525520"/>
                        <a:ext cx="6859270" cy="775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演示</Application>
  <PresentationFormat>全屏显示(4:3)</PresentationFormat>
  <Paragraphs>90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12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Times New Roman</vt:lpstr>
      <vt:lpstr>黑体</vt:lpstr>
      <vt:lpstr>华文楷体</vt:lpstr>
      <vt:lpstr>楷体_GB2312</vt:lpstr>
      <vt:lpstr>新宋体</vt:lpstr>
      <vt:lpstr>华文行楷</vt:lpstr>
      <vt:lpstr>微软雅黑</vt:lpstr>
      <vt:lpstr>Arial Unicode MS</vt:lpstr>
      <vt:lpstr>楷体</vt:lpstr>
      <vt:lpstr>华文新魏</vt:lpstr>
      <vt:lpstr>Office 主题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43</cp:revision>
  <dcterms:created xsi:type="dcterms:W3CDTF">2012-09-17T11:32:00Z</dcterms:created>
  <dcterms:modified xsi:type="dcterms:W3CDTF">2023-04-12T15:12:06Z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5BA53011AEC545A0B5200DA257317724</vt:lpwstr>
  </property>
  <property fmtid="{D5CDD505-2E9C-101B-9397-08002B2CF9AE}" pid="3" name="KSOProductBuildVer">
    <vt:lpwstr>2052-11.1.0.14036</vt:lpwstr>
  </property>
</Properties>
</file>