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99" r:id="rId3"/>
    <p:sldId id="396" r:id="rId4"/>
    <p:sldId id="428" r:id="rId5"/>
    <p:sldId id="397" r:id="rId6"/>
    <p:sldId id="400" r:id="rId7"/>
    <p:sldId id="402" r:id="rId8"/>
    <p:sldId id="403" r:id="rId9"/>
    <p:sldId id="404" r:id="rId10"/>
    <p:sldId id="447" r:id="rId11"/>
    <p:sldId id="401" r:id="rId12"/>
    <p:sldId id="405" r:id="rId13"/>
    <p:sldId id="399" r:id="rId14"/>
    <p:sldId id="398" r:id="rId15"/>
    <p:sldId id="448" r:id="rId16"/>
    <p:sldId id="411" r:id="rId17"/>
    <p:sldId id="408" r:id="rId18"/>
    <p:sldId id="410" r:id="rId19"/>
    <p:sldId id="416" r:id="rId20"/>
    <p:sldId id="418" r:id="rId21"/>
    <p:sldId id="415" r:id="rId22"/>
  </p:sldIdLst>
  <p:sldSz cx="9144000" cy="6858000" type="screen4x3"/>
  <p:notesSz cx="6858000" cy="9144000"/>
  <p:custDataLst>
    <p:tags r:id="rId2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6" userDrawn="1">
          <p15:clr>
            <a:srgbClr val="A4A3A4"/>
          </p15:clr>
        </p15:guide>
        <p15:guide id="2" pos="29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06"/>
        <p:guide pos="291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gs" Target="tags/tag123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w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0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17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tags" Target="../tags/tag66.xml"/><Relationship Id="rId7" Type="http://schemas.openxmlformats.org/officeDocument/2006/relationships/image" Target="../media/image31.wmf"/><Relationship Id="rId6" Type="http://schemas.openxmlformats.org/officeDocument/2006/relationships/oleObject" Target="../embeddings/oleObject33.bin"/><Relationship Id="rId5" Type="http://schemas.openxmlformats.org/officeDocument/2006/relationships/tags" Target="../tags/tag65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32.bin"/><Relationship Id="rId21" Type="http://schemas.openxmlformats.org/officeDocument/2006/relationships/vmlDrawing" Target="../drawings/vmlDrawing8.v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64.xml"/><Relationship Id="rId19" Type="http://schemas.openxmlformats.org/officeDocument/2006/relationships/image" Target="../media/image35.wmf"/><Relationship Id="rId18" Type="http://schemas.openxmlformats.org/officeDocument/2006/relationships/oleObject" Target="../embeddings/oleObject37.bin"/><Relationship Id="rId17" Type="http://schemas.openxmlformats.org/officeDocument/2006/relationships/tags" Target="../tags/tag69.xml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36.bin"/><Relationship Id="rId14" Type="http://schemas.openxmlformats.org/officeDocument/2006/relationships/tags" Target="../tags/tag68.xml"/><Relationship Id="rId13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11" Type="http://schemas.openxmlformats.org/officeDocument/2006/relationships/tags" Target="../tags/tag67.xml"/><Relationship Id="rId10" Type="http://schemas.openxmlformats.org/officeDocument/2006/relationships/image" Target="../media/image32.wmf"/><Relationship Id="rId1" Type="http://schemas.openxmlformats.org/officeDocument/2006/relationships/tags" Target="../tags/tag6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9.bin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image" Target="../media/image36.wmf"/><Relationship Id="rId2" Type="http://schemas.openxmlformats.org/officeDocument/2006/relationships/oleObject" Target="../embeddings/oleObject38.bin"/><Relationship Id="rId18" Type="http://schemas.openxmlformats.org/officeDocument/2006/relationships/vmlDrawing" Target="../drawings/vmlDrawing9.v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76.xml"/><Relationship Id="rId15" Type="http://schemas.openxmlformats.org/officeDocument/2006/relationships/slide" Target="slide1.xml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1.bin"/><Relationship Id="rId12" Type="http://schemas.openxmlformats.org/officeDocument/2006/relationships/tags" Target="../tags/tag75.xml"/><Relationship Id="rId11" Type="http://schemas.openxmlformats.org/officeDocument/2006/relationships/image" Target="../media/image38.wmf"/><Relationship Id="rId10" Type="http://schemas.openxmlformats.org/officeDocument/2006/relationships/oleObject" Target="../embeddings/oleObject40.bin"/><Relationship Id="rId1" Type="http://schemas.openxmlformats.org/officeDocument/2006/relationships/tags" Target="../tags/tag7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.bin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3.bin"/><Relationship Id="rId4" Type="http://schemas.openxmlformats.org/officeDocument/2006/relationships/tags" Target="../tags/tag78.xml"/><Relationship Id="rId3" Type="http://schemas.openxmlformats.org/officeDocument/2006/relationships/image" Target="../media/image40.wmf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45.wmf"/><Relationship Id="rId2" Type="http://schemas.openxmlformats.org/officeDocument/2006/relationships/oleObject" Target="../embeddings/oleObject42.bin"/><Relationship Id="rId19" Type="http://schemas.openxmlformats.org/officeDocument/2006/relationships/oleObject" Target="../embeddings/oleObject47.bin"/><Relationship Id="rId18" Type="http://schemas.openxmlformats.org/officeDocument/2006/relationships/tags" Target="../tags/tag84.xml"/><Relationship Id="rId17" Type="http://schemas.openxmlformats.org/officeDocument/2006/relationships/tags" Target="../tags/tag83.xml"/><Relationship Id="rId16" Type="http://schemas.openxmlformats.org/officeDocument/2006/relationships/image" Target="../media/image44.wmf"/><Relationship Id="rId15" Type="http://schemas.openxmlformats.org/officeDocument/2006/relationships/oleObject" Target="../embeddings/oleObject46.bin"/><Relationship Id="rId14" Type="http://schemas.openxmlformats.org/officeDocument/2006/relationships/tags" Target="../tags/tag82.xml"/><Relationship Id="rId13" Type="http://schemas.openxmlformats.org/officeDocument/2006/relationships/image" Target="../media/image43.wmf"/><Relationship Id="rId12" Type="http://schemas.openxmlformats.org/officeDocument/2006/relationships/oleObject" Target="../embeddings/oleObject45.bin"/><Relationship Id="rId11" Type="http://schemas.openxmlformats.org/officeDocument/2006/relationships/tags" Target="../tags/tag81.xml"/><Relationship Id="rId10" Type="http://schemas.openxmlformats.org/officeDocument/2006/relationships/image" Target="../media/image42.wmf"/><Relationship Id="rId1" Type="http://schemas.openxmlformats.org/officeDocument/2006/relationships/tags" Target="../tags/tag77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0.png"/><Relationship Id="rId8" Type="http://schemas.openxmlformats.org/officeDocument/2006/relationships/tags" Target="../tags/tag89.xml"/><Relationship Id="rId7" Type="http://schemas.openxmlformats.org/officeDocument/2006/relationships/image" Target="../media/image49.png"/><Relationship Id="rId6" Type="http://schemas.openxmlformats.org/officeDocument/2006/relationships/tags" Target="../tags/tag88.xml"/><Relationship Id="rId5" Type="http://schemas.openxmlformats.org/officeDocument/2006/relationships/image" Target="../media/image48.png"/><Relationship Id="rId4" Type="http://schemas.openxmlformats.org/officeDocument/2006/relationships/tags" Target="../tags/tag87.xml"/><Relationship Id="rId3" Type="http://schemas.openxmlformats.org/officeDocument/2006/relationships/image" Target="../media/image47.png"/><Relationship Id="rId2" Type="http://schemas.openxmlformats.org/officeDocument/2006/relationships/tags" Target="../tags/tag86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0.xml"/><Relationship Id="rId1" Type="http://schemas.openxmlformats.org/officeDocument/2006/relationships/tags" Target="../tags/tag8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9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oleObject" Target="../embeddings/oleObject50.bin"/><Relationship Id="rId7" Type="http://schemas.openxmlformats.org/officeDocument/2006/relationships/tags" Target="../tags/tag96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9.bin"/><Relationship Id="rId4" Type="http://schemas.openxmlformats.org/officeDocument/2006/relationships/tags" Target="../tags/tag95.xml"/><Relationship Id="rId3" Type="http://schemas.openxmlformats.org/officeDocument/2006/relationships/tags" Target="../tags/tag94.xml"/><Relationship Id="rId20" Type="http://schemas.openxmlformats.org/officeDocument/2006/relationships/vmlDrawing" Target="../drawings/vmlDrawing11.vml"/><Relationship Id="rId2" Type="http://schemas.openxmlformats.org/officeDocument/2006/relationships/tags" Target="../tags/tag93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55.wmf"/><Relationship Id="rId17" Type="http://schemas.openxmlformats.org/officeDocument/2006/relationships/oleObject" Target="../embeddings/oleObject53.bin"/><Relationship Id="rId16" Type="http://schemas.openxmlformats.org/officeDocument/2006/relationships/tags" Target="../tags/tag99.xml"/><Relationship Id="rId15" Type="http://schemas.openxmlformats.org/officeDocument/2006/relationships/image" Target="../media/image54.wmf"/><Relationship Id="rId14" Type="http://schemas.openxmlformats.org/officeDocument/2006/relationships/oleObject" Target="../embeddings/oleObject52.bin"/><Relationship Id="rId13" Type="http://schemas.openxmlformats.org/officeDocument/2006/relationships/tags" Target="../tags/tag98.xml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51.bin"/><Relationship Id="rId10" Type="http://schemas.openxmlformats.org/officeDocument/2006/relationships/tags" Target="../tags/tag97.xml"/><Relationship Id="rId1" Type="http://schemas.openxmlformats.org/officeDocument/2006/relationships/tags" Target="../tags/tag92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1.xml"/><Relationship Id="rId3" Type="http://schemas.openxmlformats.org/officeDocument/2006/relationships/image" Target="../media/image56.wmf"/><Relationship Id="rId2" Type="http://schemas.openxmlformats.org/officeDocument/2006/relationships/oleObject" Target="../embeddings/oleObject54.bin"/><Relationship Id="rId1" Type="http://schemas.openxmlformats.org/officeDocument/2006/relationships/tags" Target="../tags/tag100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tags" Target="../tags/tag105.xml"/><Relationship Id="rId7" Type="http://schemas.openxmlformats.org/officeDocument/2006/relationships/image" Target="../media/image58.wmf"/><Relationship Id="rId6" Type="http://schemas.openxmlformats.org/officeDocument/2006/relationships/oleObject" Target="../embeddings/oleObject56.bin"/><Relationship Id="rId5" Type="http://schemas.openxmlformats.org/officeDocument/2006/relationships/tags" Target="../tags/tag104.xml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" Type="http://schemas.openxmlformats.org/officeDocument/2006/relationships/tags" Target="../tags/tag103.xml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59.bin"/><Relationship Id="rId14" Type="http://schemas.openxmlformats.org/officeDocument/2006/relationships/tags" Target="../tags/tag107.xml"/><Relationship Id="rId13" Type="http://schemas.openxmlformats.org/officeDocument/2006/relationships/image" Target="../media/image60.wmf"/><Relationship Id="rId12" Type="http://schemas.openxmlformats.org/officeDocument/2006/relationships/oleObject" Target="../embeddings/oleObject58.bin"/><Relationship Id="rId11" Type="http://schemas.openxmlformats.org/officeDocument/2006/relationships/tags" Target="../tags/tag106.xml"/><Relationship Id="rId10" Type="http://schemas.openxmlformats.org/officeDocument/2006/relationships/image" Target="../media/image59.wmf"/><Relationship Id="rId1" Type="http://schemas.openxmlformats.org/officeDocument/2006/relationships/tags" Target="../tags/tag10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oleObject" Target="../embeddings/oleObject62.bin"/><Relationship Id="rId7" Type="http://schemas.openxmlformats.org/officeDocument/2006/relationships/tags" Target="../tags/tag110.x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1.bin"/><Relationship Id="rId4" Type="http://schemas.openxmlformats.org/officeDocument/2006/relationships/tags" Target="../tags/tag109.xml"/><Relationship Id="rId3" Type="http://schemas.openxmlformats.org/officeDocument/2006/relationships/image" Target="../media/image62.wmf"/><Relationship Id="rId2" Type="http://schemas.openxmlformats.org/officeDocument/2006/relationships/oleObject" Target="../embeddings/oleObject60.bin"/><Relationship Id="rId13" Type="http://schemas.openxmlformats.org/officeDocument/2006/relationships/vmlDrawing" Target="../drawings/vmlDrawing14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image" Target="../media/image65.emf"/><Relationship Id="rId4" Type="http://schemas.openxmlformats.org/officeDocument/2006/relationships/oleObject" Target="../embeddings/oleObject63.bin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1" Type="http://schemas.openxmlformats.org/officeDocument/2006/relationships/vmlDrawing" Target="../drawings/vmlDrawing15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1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2.wmf"/><Relationship Id="rId7" Type="http://schemas.openxmlformats.org/officeDocument/2006/relationships/oleObject" Target="../embeddings/oleObject2.bin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14.xml"/><Relationship Id="rId20" Type="http://schemas.openxmlformats.org/officeDocument/2006/relationships/image" Target="../media/image5.wmf"/><Relationship Id="rId2" Type="http://schemas.openxmlformats.org/officeDocument/2006/relationships/tags" Target="../tags/tag5.xml"/><Relationship Id="rId19" Type="http://schemas.openxmlformats.org/officeDocument/2006/relationships/oleObject" Target="../embeddings/oleObject5.bin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image" Target="../media/image4.wmf"/><Relationship Id="rId14" Type="http://schemas.openxmlformats.org/officeDocument/2006/relationships/oleObject" Target="../embeddings/oleObject4.bin"/><Relationship Id="rId13" Type="http://schemas.openxmlformats.org/officeDocument/2006/relationships/tags" Target="../tags/tag10.xml"/><Relationship Id="rId12" Type="http://schemas.openxmlformats.org/officeDocument/2006/relationships/image" Target="../media/image3.wmf"/><Relationship Id="rId11" Type="http://schemas.openxmlformats.org/officeDocument/2006/relationships/oleObject" Target="../embeddings/oleObject3.bin"/><Relationship Id="rId10" Type="http://schemas.openxmlformats.org/officeDocument/2006/relationships/tags" Target="../tags/tag9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tags" Target="../tags/tag22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5" Type="http://schemas.openxmlformats.org/officeDocument/2006/relationships/tags" Target="../tags/tag21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tags" Target="../tags/tag20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wmf"/><Relationship Id="rId1" Type="http://schemas.openxmlformats.org/officeDocument/2006/relationships/tags" Target="../tags/tag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tags" Target="../tags/tag24.xml"/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tags" Target="../tags/tag2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image" Target="../media/image12.wmf"/><Relationship Id="rId6" Type="http://schemas.openxmlformats.org/officeDocument/2006/relationships/oleObject" Target="../embeddings/oleObject12.bin"/><Relationship Id="rId5" Type="http://schemas.openxmlformats.org/officeDocument/2006/relationships/tags" Target="../tags/tag27.xml"/><Relationship Id="rId4" Type="http://schemas.openxmlformats.org/officeDocument/2006/relationships/image" Target="../media/image11.wmf"/><Relationship Id="rId3" Type="http://schemas.openxmlformats.org/officeDocument/2006/relationships/oleObject" Target="../embeddings/oleObject11.bin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36.xml"/><Relationship Id="rId23" Type="http://schemas.openxmlformats.org/officeDocument/2006/relationships/image" Target="../media/image16.wmf"/><Relationship Id="rId22" Type="http://schemas.openxmlformats.org/officeDocument/2006/relationships/oleObject" Target="../embeddings/oleObject16.bin"/><Relationship Id="rId21" Type="http://schemas.openxmlformats.org/officeDocument/2006/relationships/tags" Target="../tags/tag35.xml"/><Relationship Id="rId20" Type="http://schemas.openxmlformats.org/officeDocument/2006/relationships/tags" Target="../tags/tag34.xml"/><Relationship Id="rId2" Type="http://schemas.openxmlformats.org/officeDocument/2006/relationships/tags" Target="../tags/tag26.xml"/><Relationship Id="rId19" Type="http://schemas.openxmlformats.org/officeDocument/2006/relationships/image" Target="../media/image15.wmf"/><Relationship Id="rId18" Type="http://schemas.openxmlformats.org/officeDocument/2006/relationships/oleObject" Target="../embeddings/oleObject15.bin"/><Relationship Id="rId17" Type="http://schemas.openxmlformats.org/officeDocument/2006/relationships/tags" Target="../tags/tag33.xml"/><Relationship Id="rId16" Type="http://schemas.openxmlformats.org/officeDocument/2006/relationships/tags" Target="../tags/tag32.xml"/><Relationship Id="rId15" Type="http://schemas.openxmlformats.org/officeDocument/2006/relationships/image" Target="../media/image14.wmf"/><Relationship Id="rId14" Type="http://schemas.openxmlformats.org/officeDocument/2006/relationships/oleObject" Target="../embeddings/oleObject14.bin"/><Relationship Id="rId13" Type="http://schemas.openxmlformats.org/officeDocument/2006/relationships/tags" Target="../tags/tag31.xml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13.bin"/><Relationship Id="rId10" Type="http://schemas.openxmlformats.org/officeDocument/2006/relationships/tags" Target="../tags/tag30.xml"/><Relationship Id="rId1" Type="http://schemas.openxmlformats.org/officeDocument/2006/relationships/tags" Target="../tags/tag2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0.wmf"/><Relationship Id="rId2" Type="http://schemas.openxmlformats.org/officeDocument/2006/relationships/tags" Target="../tags/tag38.xml"/><Relationship Id="rId19" Type="http://schemas.openxmlformats.org/officeDocument/2006/relationships/oleObject" Target="../embeddings/oleObject20.bin"/><Relationship Id="rId18" Type="http://schemas.openxmlformats.org/officeDocument/2006/relationships/tags" Target="../tags/tag48.xml"/><Relationship Id="rId17" Type="http://schemas.openxmlformats.org/officeDocument/2006/relationships/tags" Target="../tags/tag47.xml"/><Relationship Id="rId16" Type="http://schemas.openxmlformats.org/officeDocument/2006/relationships/tags" Target="../tags/tag46.xml"/><Relationship Id="rId15" Type="http://schemas.openxmlformats.org/officeDocument/2006/relationships/tags" Target="../tags/tag45.xml"/><Relationship Id="rId14" Type="http://schemas.openxmlformats.org/officeDocument/2006/relationships/image" Target="../media/image19.wmf"/><Relationship Id="rId13" Type="http://schemas.openxmlformats.org/officeDocument/2006/relationships/oleObject" Target="../embeddings/oleObject19.bin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image" Target="../media/image18.wmf"/><Relationship Id="rId1" Type="http://schemas.openxmlformats.org/officeDocument/2006/relationships/tags" Target="../tags/tag3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wmf"/><Relationship Id="rId8" Type="http://schemas.openxmlformats.org/officeDocument/2006/relationships/oleObject" Target="../embeddings/oleObject23.bin"/><Relationship Id="rId7" Type="http://schemas.openxmlformats.org/officeDocument/2006/relationships/tags" Target="../tags/tag51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tags" Target="../tags/tag50.xml"/><Relationship Id="rId3" Type="http://schemas.openxmlformats.org/officeDocument/2006/relationships/image" Target="../media/image21.wmf"/><Relationship Id="rId20" Type="http://schemas.openxmlformats.org/officeDocument/2006/relationships/vmlDrawing" Target="../drawings/vmlDrawing6.vml"/><Relationship Id="rId2" Type="http://schemas.openxmlformats.org/officeDocument/2006/relationships/oleObject" Target="../embeddings/oleObject21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26.bin"/><Relationship Id="rId16" Type="http://schemas.openxmlformats.org/officeDocument/2006/relationships/tags" Target="../tags/tag54.xml"/><Relationship Id="rId15" Type="http://schemas.openxmlformats.org/officeDocument/2006/relationships/image" Target="../media/image25.wmf"/><Relationship Id="rId14" Type="http://schemas.openxmlformats.org/officeDocument/2006/relationships/oleObject" Target="../embeddings/oleObject25.bin"/><Relationship Id="rId13" Type="http://schemas.openxmlformats.org/officeDocument/2006/relationships/tags" Target="../tags/tag53.xml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24.bin"/><Relationship Id="rId10" Type="http://schemas.openxmlformats.org/officeDocument/2006/relationships/tags" Target="../tags/tag52.xml"/><Relationship Id="rId1" Type="http://schemas.openxmlformats.org/officeDocument/2006/relationships/tags" Target="../tags/tag49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7.bin"/><Relationship Id="rId4" Type="http://schemas.openxmlformats.org/officeDocument/2006/relationships/tags" Target="../tags/tag58.xml"/><Relationship Id="rId3" Type="http://schemas.openxmlformats.org/officeDocument/2006/relationships/tags" Target="../tags/tag57.xml"/><Relationship Id="rId20" Type="http://schemas.openxmlformats.org/officeDocument/2006/relationships/vmlDrawing" Target="../drawings/vmlDrawing7.vml"/><Relationship Id="rId2" Type="http://schemas.openxmlformats.org/officeDocument/2006/relationships/tags" Target="../tags/tag56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20.wmf"/><Relationship Id="rId15" Type="http://schemas.openxmlformats.org/officeDocument/2006/relationships/oleObject" Target="../embeddings/oleObject30.bin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1" Type="http://schemas.openxmlformats.org/officeDocument/2006/relationships/tags" Target="../tags/tag5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中心极限定理</a:t>
            </a:r>
            <a:endParaRPr lang="zh-CN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590800" y="2606675"/>
            <a:ext cx="4038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一、依分布收敛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574290" y="3379470"/>
            <a:ext cx="4038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二、中心极限定理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629535" y="4152265"/>
            <a:ext cx="40386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algn="l">
              <a:spcBef>
                <a:spcPct val="50000"/>
              </a:spcBef>
              <a:buClrTx/>
              <a:buSzTx/>
              <a:buFontTx/>
            </a:pP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三、小结</a:t>
            </a:r>
            <a:endParaRPr lang="zh-CN" altLang="en-US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4940" y="43116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5.3.2</a:t>
            </a:r>
            <a:endParaRPr lang="en-US" alt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61440" y="440690"/>
            <a:ext cx="758063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一生产线生产的产品成箱包装，每箱重量随机，设每箱平均重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50kg</a:t>
            </a:r>
            <a:r>
              <a:rPr lang="en-US" altLang="zh-CN" sz="2400" b="1"/>
              <a:t>,</a:t>
            </a:r>
            <a:r>
              <a:rPr lang="zh-CN" altLang="en-US" sz="2400" b="1"/>
              <a:t>标准差为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5kg.</a:t>
            </a:r>
            <a:r>
              <a:rPr lang="en-US" altLang="zh-CN" sz="2400" b="1"/>
              <a:t> </a:t>
            </a:r>
            <a:r>
              <a:rPr lang="zh-CN" altLang="en-US" sz="2400" b="1"/>
              <a:t>若用最大载重量为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5t</a:t>
            </a:r>
            <a:r>
              <a:rPr lang="zh-CN" altLang="en-US" sz="2400" b="1"/>
              <a:t>的汽车承运，试利用中心极限定理说明：每辆车最多可以装多少箱，才能保障不超重的概率大于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0.9772.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22580" y="212217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解</a:t>
            </a:r>
            <a:endParaRPr lang="zh-CN" sz="2400" b="1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82993" name="Object 17"/>
          <p:cNvGraphicFramePr/>
          <p:nvPr>
            <p:custDataLst>
              <p:tags r:id="rId2"/>
            </p:custDataLst>
          </p:nvPr>
        </p:nvGraphicFramePr>
        <p:xfrm>
          <a:off x="516890" y="2684780"/>
          <a:ext cx="7867650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8521700" imgH="508000" progId="Equation.DSMT4">
                  <p:embed/>
                </p:oleObj>
              </mc:Choice>
              <mc:Fallback>
                <p:oleObj name="" r:id="rId3" imgW="8521700" imgH="5080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890" y="2684780"/>
                        <a:ext cx="7867650" cy="445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923925" y="2132965"/>
            <a:ext cx="73348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设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是所求箱数，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i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是装运的第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箱重量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2,…,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400" b="1" baseline="-25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6" name="Object 17"/>
          <p:cNvGraphicFramePr/>
          <p:nvPr>
            <p:custDataLst>
              <p:tags r:id="rId5"/>
            </p:custDataLst>
          </p:nvPr>
        </p:nvGraphicFramePr>
        <p:xfrm>
          <a:off x="1710690" y="3163570"/>
          <a:ext cx="573405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6210300" imgH="850900" progId="Equation.DSMT4">
                  <p:embed/>
                </p:oleObj>
              </mc:Choice>
              <mc:Fallback>
                <p:oleObj name="" r:id="rId6" imgW="6210300" imgH="850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10690" y="3163570"/>
                        <a:ext cx="5734050" cy="746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/>
          <p:cNvGraphicFramePr/>
          <p:nvPr>
            <p:custDataLst>
              <p:tags r:id="rId8"/>
            </p:custDataLst>
          </p:nvPr>
        </p:nvGraphicFramePr>
        <p:xfrm>
          <a:off x="622300" y="3924300"/>
          <a:ext cx="7939405" cy="105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8064500" imgH="1041400" progId="Equation.DSMT4">
                  <p:embed/>
                </p:oleObj>
              </mc:Choice>
              <mc:Fallback>
                <p:oleObj name="" r:id="rId9" imgW="8064500" imgH="10414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2300" y="3924300"/>
                        <a:ext cx="7939405" cy="10560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7"/>
          <p:cNvGraphicFramePr/>
          <p:nvPr>
            <p:custDataLst>
              <p:tags r:id="rId11"/>
            </p:custDataLst>
          </p:nvPr>
        </p:nvGraphicFramePr>
        <p:xfrm>
          <a:off x="2197736" y="5047615"/>
          <a:ext cx="4550410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2" imgW="4927600" imgH="405765" progId="Equation.DSMT4">
                  <p:embed/>
                </p:oleObj>
              </mc:Choice>
              <mc:Fallback>
                <p:oleObj name="" r:id="rId12" imgW="4927600" imgH="4057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197736" y="5047615"/>
                        <a:ext cx="4550410" cy="356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7"/>
          <p:cNvGraphicFramePr/>
          <p:nvPr>
            <p:custDataLst>
              <p:tags r:id="rId14"/>
            </p:custDataLst>
          </p:nvPr>
        </p:nvGraphicFramePr>
        <p:xfrm>
          <a:off x="2279651" y="5731510"/>
          <a:ext cx="1946910" cy="42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5" imgW="2108200" imgH="482600" progId="Equation.DSMT4">
                  <p:embed/>
                </p:oleObj>
              </mc:Choice>
              <mc:Fallback>
                <p:oleObj name="" r:id="rId15" imgW="2108200" imgH="482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79651" y="5731510"/>
                        <a:ext cx="1946910" cy="4235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7"/>
          <p:cNvGraphicFramePr/>
          <p:nvPr>
            <p:custDataLst>
              <p:tags r:id="rId17"/>
            </p:custDataLst>
          </p:nvPr>
        </p:nvGraphicFramePr>
        <p:xfrm>
          <a:off x="4316096" y="5755640"/>
          <a:ext cx="21463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8" imgW="2324100" imgH="393700" progId="Equation.DSMT4">
                  <p:embed/>
                </p:oleObj>
              </mc:Choice>
              <mc:Fallback>
                <p:oleObj name="" r:id="rId18" imgW="2324100" imgH="3937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16096" y="5755640"/>
                        <a:ext cx="214630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186180" y="630428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所以最多可以装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</a:rPr>
              <a:t>98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箱。</a:t>
            </a:r>
            <a:endParaRPr lang="zh-CN" altLang="en-US" sz="24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5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589280" y="1218565"/>
          <a:ext cx="7141845" cy="2219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3187700" imgH="990600" progId="Equation.3">
                  <p:embed/>
                </p:oleObj>
              </mc:Choice>
              <mc:Fallback>
                <p:oleObj name="Equation" r:id="rId2" imgW="3187700" imgH="990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" y="1218565"/>
                        <a:ext cx="7141845" cy="2219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85775" y="3527578"/>
            <a:ext cx="1606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证明</a:t>
            </a:r>
            <a:endParaRPr lang="zh-CN" altLang="en-US" sz="2800" b="1" dirty="0">
              <a:ea typeface="黑体" panose="02010609060101010101" pitchFamily="49" charset="-122"/>
            </a:endParaRPr>
          </a:p>
        </p:txBody>
      </p:sp>
      <p:sp>
        <p:nvSpPr>
          <p:cNvPr id="13317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57325" y="3524597"/>
            <a:ext cx="594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/>
              <a:t>根据第四章例题可知</a:t>
            </a:r>
            <a:endParaRPr lang="zh-CN" altLang="en-US" sz="2800" b="1" dirty="0"/>
          </a:p>
        </p:txBody>
      </p:sp>
      <p:graphicFrame>
        <p:nvGraphicFramePr>
          <p:cNvPr id="13318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837430" y="3386455"/>
          <a:ext cx="14795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762000" imgH="431800" progId="Equation.3">
                  <p:embed/>
                </p:oleObj>
              </mc:Choice>
              <mc:Fallback>
                <p:oleObj name="Equation" r:id="rId7" imgW="762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430" y="3386455"/>
                        <a:ext cx="14795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17525" y="4315172"/>
          <a:ext cx="7213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0" imgW="7213600" imgH="1003300" progId="Equation.3">
                  <p:embed/>
                </p:oleObj>
              </mc:Choice>
              <mc:Fallback>
                <p:oleObj name="Equation" r:id="rId10" imgW="7213600" imgH="1003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4315172"/>
                        <a:ext cx="7213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330325" y="5394672"/>
          <a:ext cx="5448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3" imgW="5448300" imgH="482600" progId="Equation.3">
                  <p:embed/>
                </p:oleObj>
              </mc:Choice>
              <mc:Fallback>
                <p:oleObj name="Equation" r:id="rId13" imgW="5448300" imgH="482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0325" y="5394672"/>
                        <a:ext cx="5448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Rectangle 14">
            <a:hlinkClick r:id="rId15" action="ppaction://hlinksldjump"/>
          </p:cNvPr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68313" y="559147"/>
            <a:ext cx="5186045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p>
            <a:r>
              <a:rPr lang="zh-CN" altLang="en-US" sz="2800" b="1" dirty="0">
                <a:ea typeface="黑体" panose="02010609060101010101" pitchFamily="49" charset="-122"/>
              </a:rPr>
              <a:t>定理二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棣莫佛－拉普拉斯定理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bldLvl="0" animBg="1" autoUpdateAnimBg="0"/>
      <p:bldP spid="13317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9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50913" y="616585"/>
          <a:ext cx="199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1993900" imgH="431800" progId="Equation.3">
                  <p:embed/>
                </p:oleObj>
              </mc:Choice>
              <mc:Fallback>
                <p:oleObj name="Equation" r:id="rId2" imgW="19939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616585"/>
                        <a:ext cx="199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3200400" y="657860"/>
          <a:ext cx="500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5003800" imgH="431800" progId="Equation.3">
                  <p:embed/>
                </p:oleObj>
              </mc:Choice>
              <mc:Fallback>
                <p:oleObj name="Equation" r:id="rId5" imgW="5003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657860"/>
                        <a:ext cx="500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1297940"/>
            <a:ext cx="59397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/>
              <a:t>根据独立同分布的中心极限</a:t>
            </a:r>
            <a:r>
              <a:rPr lang="zh-CN" altLang="en-US" sz="2800" b="1" dirty="0"/>
              <a:t>定理得</a:t>
            </a:r>
            <a:endParaRPr lang="zh-CN" altLang="en-US" sz="2800" b="1" dirty="0"/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052830" y="2296795"/>
          <a:ext cx="3575050" cy="1135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1600200" imgH="508000" progId="Equation.3">
                  <p:embed/>
                </p:oleObj>
              </mc:Choice>
              <mc:Fallback>
                <p:oleObj name="Equation" r:id="rId9" imgW="1600200" imgH="508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830" y="2296795"/>
                        <a:ext cx="3575050" cy="1135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4724400" y="1875473"/>
          <a:ext cx="34036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3403600" imgH="1930400" progId="Equation.3">
                  <p:embed/>
                </p:oleObj>
              </mc:Choice>
              <mc:Fallback>
                <p:oleObj name="Equation" r:id="rId12" imgW="3403600" imgH="1930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75473"/>
                        <a:ext cx="34036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65200" y="3432810"/>
          <a:ext cx="353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3530600" imgH="977900" progId="Equation.3">
                  <p:embed/>
                </p:oleObj>
              </mc:Choice>
              <mc:Fallback>
                <p:oleObj name="Equation" r:id="rId15" imgW="35306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3432810"/>
                        <a:ext cx="353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27"/>
          <p:cNvGrpSpPr/>
          <p:nvPr/>
        </p:nvGrpSpPr>
        <p:grpSpPr>
          <a:xfrm>
            <a:off x="123825" y="4597083"/>
            <a:ext cx="8780463" cy="931545"/>
            <a:chOff x="123825" y="2014020"/>
            <a:chExt cx="8780463" cy="931545"/>
          </a:xfrm>
        </p:grpSpPr>
        <p:sp>
          <p:nvSpPr>
            <p:cNvPr id="14356" name="Rectangle 33"/>
            <p:cNvSpPr/>
            <p:nvPr>
              <p:custDataLst>
                <p:tags r:id="rId17"/>
              </p:custDataLst>
            </p:nvPr>
          </p:nvSpPr>
          <p:spPr>
            <a:xfrm>
              <a:off x="123825" y="2250197"/>
              <a:ext cx="8780463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即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    依分布收敛于标准正态分布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( 0, 1 )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，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7" name="Object 23"/>
            <p:cNvGraphicFramePr/>
            <p:nvPr>
              <p:custDataLst>
                <p:tags r:id="rId18"/>
              </p:custDataLst>
            </p:nvPr>
          </p:nvGraphicFramePr>
          <p:xfrm>
            <a:off x="1250792" y="2014020"/>
            <a:ext cx="1545590" cy="931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9" imgW="736600" imgH="444500" progId="Equation.DSMT4">
                    <p:embed/>
                  </p:oleObj>
                </mc:Choice>
                <mc:Fallback>
                  <p:oleObj name="" r:id="rId19" imgW="736600" imgH="4445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250792" y="2014020"/>
                          <a:ext cx="1545590" cy="9315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-15240" y="6335395"/>
            <a:ext cx="8800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注：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棣莫佛－拉普拉斯定理是独立同分布中心极限定理的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特例。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11" name="Object 23"/>
          <p:cNvGraphicFramePr/>
          <p:nvPr/>
        </p:nvGraphicFramePr>
        <p:xfrm>
          <a:off x="1500030" y="5683886"/>
          <a:ext cx="5495925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1" imgW="2616200" imgH="228600" progId="Equation.DSMT4">
                  <p:embed/>
                </p:oleObj>
              </mc:Choice>
              <mc:Fallback>
                <p:oleObj name="" r:id="rId21" imgW="26162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00030" y="5683886"/>
                        <a:ext cx="5495925" cy="480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bldLvl="0" animBg="1" autoUpdateAnimBg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54276" name="Text Box 1028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5500" y="333375"/>
            <a:ext cx="7903845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p>
            <a:r>
              <a:rPr lang="zh-CN" altLang="en-US" sz="2800" b="1"/>
              <a:t>下面的图形表明</a:t>
            </a:r>
            <a:r>
              <a:rPr lang="en-US" altLang="zh-CN" sz="2800" b="1"/>
              <a:t>:</a:t>
            </a:r>
            <a:r>
              <a:rPr lang="zh-CN" altLang="en-US" sz="2800" b="1"/>
              <a:t>正态分布是二项分布的极限分布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pic>
        <p:nvPicPr>
          <p:cNvPr id="54278" name="Picture 103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3338513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80" name="Picture 1032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38513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9" name="Picture 1031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976313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277" name="Picture 1029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76313"/>
            <a:ext cx="3790950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6556" name="矩形 236555"/>
          <p:cNvSpPr/>
          <p:nvPr>
            <p:custDataLst>
              <p:tags r:id="rId10"/>
            </p:custDataLst>
          </p:nvPr>
        </p:nvSpPr>
        <p:spPr>
          <a:xfrm>
            <a:off x="252413" y="6091555"/>
            <a:ext cx="86852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只要 </a:t>
            </a:r>
            <a:r>
              <a:rPr lang="en-US" altLang="zh-CN" sz="2800" b="1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充分大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可用正态分布近似计算二项分布的概率</a:t>
            </a:r>
            <a:r>
              <a:rPr lang="en-US" altLang="zh-CN" sz="2800" b="1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en-US" altLang="zh-CN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4190" y="1160145"/>
            <a:ext cx="7776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棣莫佛</a:t>
            </a:r>
            <a:r>
              <a:rPr lang="en-US" altLang="zh-CN" sz="2400" b="1">
                <a:solidFill>
                  <a:srgbClr val="FF0000"/>
                </a:solidFill>
              </a:rPr>
              <a:t>-</a:t>
            </a:r>
            <a:r>
              <a:rPr lang="zh-CN" altLang="en-US" sz="2400" b="1">
                <a:solidFill>
                  <a:srgbClr val="FF0000"/>
                </a:solidFill>
              </a:rPr>
              <a:t>拉普拉斯定理</a:t>
            </a:r>
            <a:r>
              <a:rPr lang="zh-CN" altLang="en-US" sz="2400" b="1"/>
              <a:t>表明，当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/>
              <a:t>很大，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0&lt;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&lt;1</a:t>
            </a:r>
            <a:r>
              <a:rPr lang="zh-CN" altLang="en-US" sz="2400" b="1"/>
              <a:t>是一个定值时，或者说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/>
              <a:t>也不太大时，二项分布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/>
              <a:t>近似服从正态分布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(1-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)).</a:t>
            </a:r>
            <a:endParaRPr lang="en-US" altLang="zh-CN" sz="2400" b="1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31190" y="2794000"/>
            <a:ext cx="77768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泊松定理</a:t>
            </a:r>
            <a:r>
              <a:rPr lang="zh-CN" altLang="en-US" sz="2400" b="1"/>
              <a:t>表明，当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/>
              <a:t>很大，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很小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&lt;0.1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400" b="1"/>
              <a:t>，二项分布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/>
              <a:t>近似服从参数为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的泊松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分布。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Text Box 6"/>
          <p:cNvSpPr txBox="1"/>
          <p:nvPr>
            <p:custDataLst>
              <p:tags r:id="rId1"/>
            </p:custDataLst>
          </p:nvPr>
        </p:nvSpPr>
        <p:spPr>
          <a:xfrm>
            <a:off x="190500" y="345123"/>
            <a:ext cx="9118600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5.3.3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某工厂有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200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台同类型机器，</a:t>
            </a:r>
            <a:r>
              <a:rPr 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由于工艺等原因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每台机器实际工作时间只占全部工作时间的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75%,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假定每台机器工作相互独立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求任一时刻有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144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至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160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台机器正在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工作的概率。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093" name="Rectangle 13"/>
          <p:cNvSpPr/>
          <p:nvPr>
            <p:custDataLst>
              <p:tags r:id="rId2"/>
            </p:custDataLst>
          </p:nvPr>
        </p:nvSpPr>
        <p:spPr>
          <a:xfrm>
            <a:off x="123825" y="1570673"/>
            <a:ext cx="590677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解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以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表示任一时刻正在工作的机器台数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altLang="zh-CN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46094" name="Rectangle 14"/>
          <p:cNvSpPr/>
          <p:nvPr>
            <p:custDataLst>
              <p:tags r:id="rId3"/>
            </p:custDataLst>
          </p:nvPr>
        </p:nvSpPr>
        <p:spPr>
          <a:xfrm>
            <a:off x="307975" y="1918653"/>
            <a:ext cx="8836025" cy="737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则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~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(200, 0.75)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．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                                                                  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41955" y="2165985"/>
            <a:ext cx="479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由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sym typeface="+mn-ea"/>
              </a:rPr>
              <a:t>棣莫佛－拉普拉斯定理有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Object 7"/>
          <p:cNvGraphicFramePr/>
          <p:nvPr>
            <p:custDataLst>
              <p:tags r:id="rId4"/>
            </p:custDataLst>
          </p:nvPr>
        </p:nvGraphicFramePr>
        <p:xfrm>
          <a:off x="29210" y="2673985"/>
          <a:ext cx="8824595" cy="87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5" imgW="11303000" imgH="901700" progId="Equation.DSMT4">
                  <p:embed/>
                </p:oleObj>
              </mc:Choice>
              <mc:Fallback>
                <p:oleObj name="" r:id="rId5" imgW="11303000" imgH="901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210" y="2673985"/>
                        <a:ext cx="8824595" cy="878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/>
          <p:nvPr>
            <p:custDataLst>
              <p:tags r:id="rId7"/>
            </p:custDataLst>
          </p:nvPr>
        </p:nvGraphicFramePr>
        <p:xfrm>
          <a:off x="1832928" y="3733800"/>
          <a:ext cx="4036060" cy="87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8" imgW="5168900" imgH="901700" progId="Equation.DSMT4">
                  <p:embed/>
                </p:oleObj>
              </mc:Choice>
              <mc:Fallback>
                <p:oleObj name="" r:id="rId8" imgW="5168900" imgH="901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2928" y="3733800"/>
                        <a:ext cx="4036060" cy="878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/>
          <p:nvPr>
            <p:custDataLst>
              <p:tags r:id="rId10"/>
            </p:custDataLst>
          </p:nvPr>
        </p:nvGraphicFramePr>
        <p:xfrm>
          <a:off x="1861820" y="4749165"/>
          <a:ext cx="4612005" cy="87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5905500" imgH="901700" progId="Equation.DSMT4">
                  <p:embed/>
                </p:oleObj>
              </mc:Choice>
              <mc:Fallback>
                <p:oleObj name="" r:id="rId11" imgW="5905500" imgH="9017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61820" y="4749165"/>
                        <a:ext cx="4612005" cy="8782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>
            <p:custDataLst>
              <p:tags r:id="rId13"/>
            </p:custDataLst>
          </p:nvPr>
        </p:nvGraphicFramePr>
        <p:xfrm>
          <a:off x="1847850" y="5826125"/>
          <a:ext cx="480123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4" imgW="6146800" imgH="368300" progId="Equation.DSMT4">
                  <p:embed/>
                </p:oleObj>
              </mc:Choice>
              <mc:Fallback>
                <p:oleObj name="" r:id="rId14" imgW="6146800" imgH="368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47850" y="5826125"/>
                        <a:ext cx="480123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/>
          <p:nvPr>
            <p:custDataLst>
              <p:tags r:id="rId16"/>
            </p:custDataLst>
          </p:nvPr>
        </p:nvGraphicFramePr>
        <p:xfrm>
          <a:off x="1827530" y="6383655"/>
          <a:ext cx="337375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7" imgW="4318000" imgH="368300" progId="Equation.DSMT4">
                  <p:embed/>
                </p:oleObj>
              </mc:Choice>
              <mc:Fallback>
                <p:oleObj name="" r:id="rId17" imgW="4318000" imgH="3683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27530" y="6383655"/>
                        <a:ext cx="337375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/>
      <p:bldP spid="46094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4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87388" y="1226503"/>
          <a:ext cx="7353300" cy="429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7353300" imgH="4292600" progId="Equation.3">
                  <p:embed/>
                </p:oleObj>
              </mc:Choice>
              <mc:Fallback>
                <p:oleObj name="Equation" r:id="rId2" imgW="7353300" imgH="4292600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226503"/>
                        <a:ext cx="7353300" cy="429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8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1188" y="475615"/>
            <a:ext cx="4293235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p>
            <a:r>
              <a:rPr lang="zh-CN" altLang="en-US" sz="2800" b="1" dirty="0">
                <a:ea typeface="黑体" panose="02010609060101010101" pitchFamily="49" charset="-122"/>
              </a:rPr>
              <a:t>定理三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李雅普诺夫定理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547688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则随机变量之和的标准化变量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371600" y="1081088"/>
          <a:ext cx="35433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3543300" imgH="1993900" progId="Equation.3">
                  <p:embed/>
                </p:oleObj>
              </mc:Choice>
              <mc:Fallback>
                <p:oleObj name="Equation" r:id="rId3" imgW="3543300" imgH="1993900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081088"/>
                        <a:ext cx="35433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5048250" y="1128713"/>
          <a:ext cx="2362200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2362200" imgH="1435100" progId="Equation.3">
                  <p:embed/>
                </p:oleObj>
              </mc:Choice>
              <mc:Fallback>
                <p:oleObj name="Equation" r:id="rId6" imgW="2362200" imgH="14351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1128713"/>
                        <a:ext cx="2362200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955675" y="3159125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5245100" imgH="444500" progId="Equation.3">
                  <p:embed/>
                </p:oleObj>
              </mc:Choice>
              <mc:Fallback>
                <p:oleObj name="Equation" r:id="rId9" imgW="5245100" imgH="4445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3159125"/>
                        <a:ext cx="524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358900" y="3557588"/>
          <a:ext cx="56515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5651500" imgH="1943100" progId="Equation.3">
                  <p:embed/>
                </p:oleObj>
              </mc:Choice>
              <mc:Fallback>
                <p:oleObj name="Equation" r:id="rId12" imgW="5651500" imgH="19431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8900" y="3557588"/>
                        <a:ext cx="56515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819400" y="5272088"/>
          <a:ext cx="353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3530600" imgH="977900" progId="Equation.3">
                  <p:embed/>
                </p:oleObj>
              </mc:Choice>
              <mc:Fallback>
                <p:oleObj name="Equation" r:id="rId15" imgW="3530600" imgH="977900" progId="Equation.3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72088"/>
                        <a:ext cx="353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2875" y="835660"/>
            <a:ext cx="77495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在李雅普诺夫定理的条件下，当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>
                <a:latin typeface="宋体" panose="02010600030101010101" pitchFamily="2" charset="-122"/>
                <a:cs typeface="宋体" panose="02010600030101010101" pitchFamily="2" charset="-122"/>
              </a:rPr>
              <a:t>很大时，随机变量</a:t>
            </a:r>
            <a:endParaRPr lang="zh-CN" altLang="en-US" sz="24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3690" y="1379220"/>
          <a:ext cx="6252210" cy="124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" imgW="3263900" imgH="647700" progId="Equation.3">
                  <p:embed/>
                </p:oleObj>
              </mc:Choice>
              <mc:Fallback>
                <p:oleObj name="Equation" r:id="rId2" imgW="3263900" imgH="6477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3690" y="1379220"/>
                        <a:ext cx="6252210" cy="12407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08915" y="2645728"/>
          <a:ext cx="8394700" cy="827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4381500" imgH="431800" progId="Equation.3">
                  <p:embed/>
                </p:oleObj>
              </mc:Choice>
              <mc:Fallback>
                <p:oleObj name="Equation" r:id="rId5" imgW="4381500" imgH="4318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" y="2645728"/>
                        <a:ext cx="8394700" cy="827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00978" y="3799841"/>
          <a:ext cx="768921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8" imgW="4013200" imgH="685800" progId="Equation.3">
                  <p:embed/>
                </p:oleObj>
              </mc:Choice>
              <mc:Fallback>
                <p:oleObj name="Equation" r:id="rId8" imgW="4013200" imgH="6858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8" y="3799841"/>
                        <a:ext cx="768921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9" name="矩形 234518"/>
          <p:cNvSpPr/>
          <p:nvPr>
            <p:custDataLst>
              <p:tags r:id="rId10"/>
            </p:custDataLst>
          </p:nvPr>
        </p:nvSpPr>
        <p:spPr>
          <a:xfrm>
            <a:off x="95885" y="5300980"/>
            <a:ext cx="93783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sz="2400" b="1" dirty="0">
                <a:latin typeface="宋体" panose="02010600030101010101" pitchFamily="2" charset="-122"/>
              </a:rPr>
              <a:t>许多实际问题中，所考察随机变量可视作多个独立随机变量之和，</a:t>
            </a:r>
            <a:endParaRPr lang="zh-CN" sz="2400" b="1" dirty="0">
              <a:latin typeface="宋体" panose="02010600030101010101" pitchFamily="2" charset="-122"/>
            </a:endParaRPr>
          </a:p>
        </p:txBody>
      </p:sp>
      <p:sp>
        <p:nvSpPr>
          <p:cNvPr id="234521" name="矩形 234520"/>
          <p:cNvSpPr/>
          <p:nvPr>
            <p:custDataLst>
              <p:tags r:id="rId11"/>
            </p:custDataLst>
          </p:nvPr>
        </p:nvSpPr>
        <p:spPr>
          <a:xfrm>
            <a:off x="324168" y="5948045"/>
            <a:ext cx="890651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如城市耗电量、物理实验测量误差等，它们</a:t>
            </a:r>
            <a:r>
              <a:rPr lang="zh-CN" altLang="en-US" sz="2400" b="1" dirty="0">
                <a:latin typeface="宋体" panose="02010600030101010101" pitchFamily="2" charset="-122"/>
                <a:cs typeface="宋体" panose="02010600030101010101" pitchFamily="2" charset="-122"/>
              </a:rPr>
              <a:t>都近似服从正态分布</a:t>
            </a:r>
            <a:r>
              <a:rPr lang="en-US" altLang="zh-CN" sz="2400" b="1">
                <a:latin typeface="宋体" panose="02010600030101010101" pitchFamily="2" charset="-122"/>
                <a:cs typeface="宋体" panose="02010600030101010101" pitchFamily="2" charset="-122"/>
              </a:rPr>
              <a:t>.</a:t>
            </a:r>
            <a:endParaRPr lang="en-US" altLang="zh-CN" sz="2400" b="1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360" y="3219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1D41D5"/>
                </a:solidFill>
              </a:rPr>
              <a:t>说明：</a:t>
            </a:r>
            <a:endParaRPr lang="zh-CN" altLang="en-US" sz="2400">
              <a:solidFill>
                <a:srgbClr val="1D41D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19" grpId="0"/>
      <p:bldP spid="234521" grpId="0"/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838200" y="772160"/>
            <a:ext cx="7086600" cy="599440"/>
          </a:xfrm>
          <a:prstGeom prst="rect">
            <a:avLst/>
          </a:prstGeom>
          <a:noFill/>
        </p:spPr>
        <p:txBody>
          <a:bodyPr vert="horz" lIns="0" tIns="45720" rIns="0" bIns="0" anchor="b">
            <a:sp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>
                <a:solidFill>
                  <a:schemeClr val="tx1"/>
                </a:solidFill>
              </a:rPr>
              <a:t>三、小结</a:t>
            </a:r>
            <a:endParaRPr lang="zh-CN" altLang="en-US" sz="3600">
              <a:solidFill>
                <a:schemeClr val="tx1"/>
              </a:solidFill>
            </a:endParaRPr>
          </a:p>
        </p:txBody>
      </p:sp>
      <p:sp>
        <p:nvSpPr>
          <p:cNvPr id="399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1850" y="2487613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ea typeface="黑体" panose="02010609060101010101" pitchFamily="49" charset="-122"/>
              </a:rPr>
              <a:t>三个中心极限定理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844925" y="1719263"/>
          <a:ext cx="3810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4" imgW="258445" imgH="1379220" progId="Equation.3">
                  <p:embed/>
                </p:oleObj>
              </mc:Choice>
              <mc:Fallback>
                <p:oleObj name="Equation" r:id="rId4" imgW="258445" imgH="13792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4925" y="1719263"/>
                        <a:ext cx="3810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9055" y="1579563"/>
            <a:ext cx="480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anose="02010609060101010101" pitchFamily="49" charset="-122"/>
              </a:rPr>
              <a:t>独立同分布的中心极限定理</a:t>
            </a:r>
            <a:endParaRPr lang="zh-CN" altLang="en-US" sz="28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011958" y="3284984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李雅普诺夫定理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75100" y="2464577"/>
            <a:ext cx="4275137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棣莫佛－拉普拉斯定理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944" name="Rectangle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87413" y="4038600"/>
            <a:ext cx="7646987" cy="163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中心极限定理表明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,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在相当一般的条件下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当独立随机变量的个数增加时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其和的分布趋于正态分布</a:t>
            </a:r>
            <a:r>
              <a:rPr lang="zh-CN" altLang="en-US" sz="2800" b="1">
                <a:solidFill>
                  <a:srgbClr val="FF0000"/>
                </a:solidFill>
                <a:ea typeface="黑体" panose="02010609060101010101" pitchFamily="49" charset="-122"/>
              </a:rPr>
              <a:t>.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ldLvl="0" animBg="1" autoUpdateAnimBg="0"/>
      <p:bldP spid="39941" grpId="0" bldLvl="0" animBg="1" autoUpdateAnimBg="0"/>
      <p:bldP spid="39942" grpId="0" bldLvl="0" animBg="1" autoUpdateAnimBg="0"/>
      <p:bldP spid="39943" grpId="0" bldLvl="0" animBg="1" autoUpdateAnimBg="0"/>
      <p:bldP spid="39944" grpId="0" bldLvl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430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50863" y="607060"/>
            <a:ext cx="2770505" cy="52197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p>
            <a:pPr marR="0" algn="l" defTabSz="914400">
              <a:buClrTx/>
              <a:buSzTx/>
              <a:buFontTx/>
              <a:buNone/>
              <a:defRPr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5.3.1</a:t>
            </a:r>
            <a:r>
              <a:rPr kumimoji="0" lang="en-US" sz="2800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0" lang="en-US" altLang="zh-CN" sz="2800" b="1" kern="1200" cap="none" spc="0" normalizeH="0" baseline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依分布收敛</a:t>
            </a:r>
            <a:endParaRPr kumimoji="0" lang="zh-CN" altLang="en-US" sz="2800" kern="1200" cap="none" spc="0" normalizeH="0" baseline="0" noProof="0" dirty="0">
              <a:solidFill>
                <a:srgbClr val="0000CC"/>
              </a:solidFill>
              <a:effectLst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354312" name="Object 8"/>
          <p:cNvGraphicFramePr/>
          <p:nvPr>
            <p:custDataLst>
              <p:tags r:id="rId2"/>
            </p:custDataLst>
          </p:nvPr>
        </p:nvGraphicFramePr>
        <p:xfrm>
          <a:off x="1917700" y="2095500"/>
          <a:ext cx="4243388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3" imgW="4252595" imgH="393700" progId="Equation.DSMT4">
                  <p:embed/>
                </p:oleObj>
              </mc:Choice>
              <mc:Fallback>
                <p:oleObj name="" r:id="rId3" imgW="4252595" imgH="3937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7700" y="2095500"/>
                        <a:ext cx="4243388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3" name="Rectangle 9"/>
          <p:cNvSpPr/>
          <p:nvPr>
            <p:custDataLst>
              <p:tags r:id="rId5"/>
            </p:custDataLst>
          </p:nvPr>
        </p:nvSpPr>
        <p:spPr>
          <a:xfrm>
            <a:off x="101600" y="2549525"/>
            <a:ext cx="58832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如果对于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)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的每个</a:t>
            </a:r>
            <a:r>
              <a:rPr lang="zh-CN" altLang="en-US" sz="2800" dirty="0">
                <a:solidFill>
                  <a:srgbClr val="FF505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连续点 </a:t>
            </a:r>
            <a:r>
              <a:rPr lang="en-US" altLang="zh-CN" sz="2800" i="1" dirty="0">
                <a:solidFill>
                  <a:srgbClr val="FF505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都有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354314" name="Object 10"/>
          <p:cNvGraphicFramePr/>
          <p:nvPr>
            <p:custDataLst>
              <p:tags r:id="rId6"/>
            </p:custDataLst>
          </p:nvPr>
        </p:nvGraphicFramePr>
        <p:xfrm>
          <a:off x="2960688" y="3175000"/>
          <a:ext cx="23495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1117600" imgH="279400" progId="Equation.DSMT4">
                  <p:embed/>
                </p:oleObj>
              </mc:Choice>
              <mc:Fallback>
                <p:oleObj name="" r:id="rId7" imgW="1117600" imgH="2794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60688" y="3175000"/>
                        <a:ext cx="2349500" cy="588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101600" y="3740150"/>
            <a:ext cx="8942388" cy="954088"/>
            <a:chOff x="101600" y="3562350"/>
            <a:chExt cx="8942388" cy="954107"/>
          </a:xfrm>
        </p:grpSpPr>
        <p:sp>
          <p:nvSpPr>
            <p:cNvPr id="13327" name="Rectangle 11"/>
            <p:cNvSpPr/>
            <p:nvPr>
              <p:custDataLst>
                <p:tags r:id="rId9"/>
              </p:custDataLst>
            </p:nvPr>
          </p:nvSpPr>
          <p:spPr>
            <a:xfrm>
              <a:off x="101600" y="3562350"/>
              <a:ext cx="8942388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则称随机变量序列                          </a:t>
              </a:r>
              <a:r>
                <a:rPr lang="zh-CN" altLang="en-US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依分布收敛于 </a:t>
              </a:r>
              <a:r>
                <a:rPr lang="en-US" altLang="zh-CN" sz="2800" i="1" dirty="0">
                  <a:solidFill>
                    <a:srgbClr val="0000CC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，记为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3318" name="Object 12"/>
            <p:cNvGraphicFramePr/>
            <p:nvPr>
              <p:custDataLst>
                <p:tags r:id="rId10"/>
              </p:custDataLst>
            </p:nvPr>
          </p:nvGraphicFramePr>
          <p:xfrm>
            <a:off x="3050205" y="3641725"/>
            <a:ext cx="2239962" cy="452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11" imgW="1117600" imgH="228600" progId="Equation.DSMT4">
                    <p:embed/>
                  </p:oleObj>
                </mc:Choice>
                <mc:Fallback>
                  <p:oleObj name="" r:id="rId11" imgW="1117600" imgH="228600" progId="Equation.DSMT4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050205" y="3641725"/>
                          <a:ext cx="2239962" cy="4524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54317" name="Object 13"/>
          <p:cNvGraphicFramePr/>
          <p:nvPr>
            <p:custDataLst>
              <p:tags r:id="rId13"/>
            </p:custDataLst>
          </p:nvPr>
        </p:nvGraphicFramePr>
        <p:xfrm>
          <a:off x="2438400" y="4470400"/>
          <a:ext cx="36004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4" imgW="1320800" imgH="228600" progId="Equation.3">
                  <p:embed/>
                </p:oleObj>
              </mc:Choice>
              <mc:Fallback>
                <p:oleObj name="" r:id="rId14" imgW="1320800" imgH="2286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438400" y="4470400"/>
                        <a:ext cx="3600450" cy="620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8" name="Rectangle 14"/>
          <p:cNvSpPr/>
          <p:nvPr>
            <p:custDataLst>
              <p:tags r:id="rId16"/>
            </p:custDataLst>
          </p:nvPr>
        </p:nvSpPr>
        <p:spPr>
          <a:xfrm>
            <a:off x="-68262" y="5387975"/>
            <a:ext cx="544512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注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pSp>
        <p:nvGrpSpPr>
          <p:cNvPr id="3" name="组合 17"/>
          <p:cNvGrpSpPr/>
          <p:nvPr/>
        </p:nvGrpSpPr>
        <p:grpSpPr>
          <a:xfrm>
            <a:off x="692150" y="1471613"/>
            <a:ext cx="7085330" cy="521970"/>
            <a:chOff x="692150" y="1608138"/>
            <a:chExt cx="7085154" cy="521317"/>
          </a:xfrm>
        </p:grpSpPr>
        <p:sp>
          <p:nvSpPr>
            <p:cNvPr id="13326" name="Rectangle 6"/>
            <p:cNvSpPr/>
            <p:nvPr>
              <p:custDataLst>
                <p:tags r:id="rId17"/>
              </p:custDataLst>
            </p:nvPr>
          </p:nvSpPr>
          <p:spPr>
            <a:xfrm>
              <a:off x="692150" y="1608138"/>
              <a:ext cx="7085154" cy="521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zh-CN" altLang="en-US" sz="2800" dirty="0">
                  <a:solidFill>
                    <a:srgbClr val="0000CC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定义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设                               的分布函数依次为</a:t>
              </a:r>
              <a:endPara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3317" name="Object 7"/>
            <p:cNvGraphicFramePr/>
            <p:nvPr>
              <p:custDataLst>
                <p:tags r:id="rId18"/>
              </p:custDataLst>
            </p:nvPr>
          </p:nvGraphicFramePr>
          <p:xfrm>
            <a:off x="2185682" y="1716396"/>
            <a:ext cx="2565400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19" imgW="2729230" imgH="393700" progId="Equation.DSMT4">
                    <p:embed/>
                  </p:oleObj>
                </mc:Choice>
                <mc:Fallback>
                  <p:oleObj name="" r:id="rId19" imgW="2729230" imgH="393700" progId="Equation.DSMT4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2185682" y="1716396"/>
                          <a:ext cx="2565400" cy="3651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4319" name="Rectangle 15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393700" y="5384800"/>
            <a:ext cx="8569325" cy="13843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依分布收敛概念给出了随机变量序列对应的分布函数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序列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的极限与某一特定随机变量分布函数之间的关系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9" grpId="0" bldLvl="0" animBg="1"/>
      <p:bldP spid="354313" grpId="0"/>
      <p:bldP spid="354318" grpId="0"/>
      <p:bldP spid="354319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7268" name="文本框 267267"/>
          <p:cNvSpPr txBox="1"/>
          <p:nvPr>
            <p:custDataLst>
              <p:tags r:id="rId1"/>
            </p:custDataLst>
          </p:nvPr>
        </p:nvSpPr>
        <p:spPr>
          <a:xfrm>
            <a:off x="539750" y="692150"/>
            <a:ext cx="66135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</a:rPr>
              <a:t>大数定律和中心极限定理的区别和联系：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67269" name="文本框 267268"/>
          <p:cNvSpPr txBox="1"/>
          <p:nvPr>
            <p:custDataLst>
              <p:tags r:id="rId2"/>
            </p:custDataLst>
          </p:nvPr>
        </p:nvSpPr>
        <p:spPr>
          <a:xfrm>
            <a:off x="215265" y="1628140"/>
            <a:ext cx="892238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区别</a:t>
            </a:r>
            <a:r>
              <a:rPr lang="zh-CN" altLang="en-US" sz="2800" b="1" dirty="0">
                <a:latin typeface="Arial" panose="020B0604020202020204" pitchFamily="34" charset="0"/>
              </a:rPr>
              <a:t>：大数定律研究随机变量序列</a:t>
            </a:r>
            <a:r>
              <a:rPr lang="zh-CN" altLang="en-US" sz="2800" b="1" dirty="0">
                <a:latin typeface="Arial" panose="020B0604020202020204" pitchFamily="34" charset="0"/>
              </a:rPr>
              <a:t>之和依概率收敛的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r>
              <a:rPr lang="zh-CN" altLang="en-US" sz="2800" b="1" dirty="0">
                <a:latin typeface="Arial" panose="020B0604020202020204" pitchFamily="34" charset="0"/>
              </a:rPr>
              <a:t>极限问题，而中心极限定理是研究随机变量序列</a:t>
            </a:r>
            <a:r>
              <a:rPr lang="zh-CN" altLang="en-US" sz="2800" b="1" dirty="0">
                <a:latin typeface="Arial" panose="020B0604020202020204" pitchFamily="34" charset="0"/>
              </a:rPr>
              <a:t>之和</a:t>
            </a:r>
            <a:endParaRPr lang="zh-CN" altLang="en-US" sz="2800" b="1" dirty="0">
              <a:latin typeface="Arial" panose="020B0604020202020204" pitchFamily="34" charset="0"/>
            </a:endParaRPr>
          </a:p>
          <a:p>
            <a:r>
              <a:rPr lang="zh-CN" altLang="en-US" sz="2800" b="1" dirty="0">
                <a:latin typeface="Arial" panose="020B0604020202020204" pitchFamily="34" charset="0"/>
              </a:rPr>
              <a:t>依分布收敛的极限定理。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267270" name="文本框 267269"/>
          <p:cNvSpPr txBox="1"/>
          <p:nvPr>
            <p:custDataLst>
              <p:tags r:id="rId3"/>
            </p:custDataLst>
          </p:nvPr>
        </p:nvSpPr>
        <p:spPr>
          <a:xfrm>
            <a:off x="216535" y="3427730"/>
            <a:ext cx="661797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联系</a:t>
            </a:r>
            <a:r>
              <a:rPr lang="zh-CN" altLang="en-US" sz="2800" b="1" dirty="0">
                <a:latin typeface="Arial" panose="020B0604020202020204" pitchFamily="34" charset="0"/>
              </a:rPr>
              <a:t>：都是研究随机变量和的极限行为。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0645" name="文本框 240644"/>
          <p:cNvSpPr txBox="1"/>
          <p:nvPr>
            <p:custDataLst>
              <p:tags r:id="rId1"/>
            </p:custDataLst>
          </p:nvPr>
        </p:nvSpPr>
        <p:spPr>
          <a:xfrm>
            <a:off x="2042478" y="2194878"/>
            <a:ext cx="58864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/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大样本统计推断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的理论基础是什么？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40649" name="组合 240648"/>
          <p:cNvGrpSpPr/>
          <p:nvPr/>
        </p:nvGrpSpPr>
        <p:grpSpPr>
          <a:xfrm>
            <a:off x="1841183" y="1494790"/>
            <a:ext cx="6089650" cy="1038225"/>
            <a:chOff x="2215" y="2630"/>
            <a:chExt cx="4156" cy="654"/>
          </a:xfrm>
        </p:grpSpPr>
        <p:sp>
          <p:nvSpPr>
            <p:cNvPr id="240650" name="文本框 240649"/>
            <p:cNvSpPr txBox="1"/>
            <p:nvPr>
              <p:custDataLst>
                <p:tags r:id="rId2"/>
              </p:custDataLst>
            </p:nvPr>
          </p:nvSpPr>
          <p:spPr>
            <a:xfrm>
              <a:off x="2354" y="2630"/>
              <a:ext cx="401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457200" indent="-457200"/>
              <a:r>
                <a:rPr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1.  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为何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正态分布</a:t>
              </a:r>
              <a:r>
                <a:rPr lang="zh-CN" altLang="en-US" sz="2400" b="1" dirty="0">
                  <a:latin typeface="Times New Roman" panose="02020603050405020304" pitchFamily="18" charset="0"/>
                  <a:ea typeface="楷体_GB2312" pitchFamily="49" charset="-122"/>
                </a:rPr>
                <a:t>在概率论中地位非凡？</a:t>
              </a:r>
              <a:endParaRPr lang="zh-CN" altLang="en-US" sz="24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0651" name="右大括号 240650"/>
            <p:cNvSpPr/>
            <p:nvPr>
              <p:custDataLst>
                <p:tags r:id="rId3"/>
              </p:custDataLst>
            </p:nvPr>
          </p:nvSpPr>
          <p:spPr>
            <a:xfrm flipH="1">
              <a:off x="2215" y="2755"/>
              <a:ext cx="111" cy="529"/>
            </a:xfrm>
            <a:prstGeom prst="rightBrace">
              <a:avLst>
                <a:gd name="adj1" fmla="val 39714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0653" name="文本框 240652"/>
          <p:cNvSpPr txBox="1"/>
          <p:nvPr>
            <p:custDataLst>
              <p:tags r:id="rId4"/>
            </p:custDataLst>
          </p:nvPr>
        </p:nvSpPr>
        <p:spPr>
          <a:xfrm>
            <a:off x="179388" y="490220"/>
            <a:ext cx="3898900" cy="553085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0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5.3.2  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中心极限定理</a:t>
            </a:r>
            <a:endParaRPr lang="zh-CN" altLang="en-US" sz="30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08075" y="3240405"/>
            <a:ext cx="7466965" cy="5219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独立同分布（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L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é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vy-Lindberg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）中心极限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83460" y="5476240"/>
            <a:ext cx="4444365" cy="52197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 dirty="0">
                <a:ln>
                  <a:noFill/>
                </a:ln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李雅普诺夫中心极限</a:t>
            </a:r>
            <a:r>
              <a:rPr lang="zh-CN" altLang="en-US" sz="2800" b="1" dirty="0">
                <a:ln>
                  <a:noFill/>
                </a:ln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</a:t>
            </a:r>
            <a:endParaRPr lang="zh-CN" altLang="en-US" sz="2800" b="1" dirty="0">
              <a:ln>
                <a:noFill/>
              </a:ln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63420" y="4300220"/>
            <a:ext cx="5187950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棣莫弗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-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拉普拉斯中心极限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定理</a:t>
            </a:r>
            <a:endParaRPr lang="zh-CN" altLang="en-US" sz="28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5" grpId="0"/>
      <p:bldP spid="5" grpId="0" animBg="1"/>
      <p:bldP spid="7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3913" y="1052736"/>
            <a:ext cx="75438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ea typeface="黑体" panose="02010609060101010101" pitchFamily="49" charset="-122"/>
              </a:rPr>
              <a:t>定理一（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独立同分布的中心极限定理</a:t>
            </a:r>
            <a:r>
              <a:rPr lang="zh-CN" altLang="en-US" sz="2800" b="1" dirty="0">
                <a:ea typeface="黑体" panose="02010609060101010101" pitchFamily="49" charset="-122"/>
              </a:rPr>
              <a:t>）</a:t>
            </a:r>
            <a:endParaRPr lang="en-US" altLang="zh-CN" sz="2800" b="1" dirty="0"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莱维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林德伯格（</a:t>
            </a:r>
            <a:r>
              <a:rPr lang="en-US" altLang="zh-CN" sz="2800" b="1" dirty="0" err="1">
                <a:solidFill>
                  <a:srgbClr val="FF0000"/>
                </a:solidFill>
                <a:ea typeface="黑体" panose="02010609060101010101" pitchFamily="49" charset="-122"/>
              </a:rPr>
              <a:t>Lévy</a:t>
            </a:r>
            <a:r>
              <a:rPr lang="en-US" altLang="zh-CN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-Lindberg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）定理</a:t>
            </a:r>
            <a:endParaRPr lang="zh-CN" altLang="en-US" sz="2800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8197" name="Object 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919163" y="2482874"/>
          <a:ext cx="76073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7607300" imgH="1600200" progId="Equation.3">
                  <p:embed/>
                </p:oleObj>
              </mc:Choice>
              <mc:Fallback>
                <p:oleObj name="Equation" r:id="rId3" imgW="7607300" imgH="1600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482874"/>
                        <a:ext cx="76073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901700" y="4243412"/>
          <a:ext cx="53467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5346700" imgH="1993900" progId="Equation.3">
                  <p:embed/>
                </p:oleObj>
              </mc:Choice>
              <mc:Fallback>
                <p:oleObj name="Equation" r:id="rId6" imgW="5346700" imgH="1993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243412"/>
                        <a:ext cx="53467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6270625" y="4256112"/>
          <a:ext cx="19939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1993900" imgH="1422400" progId="Equation.3">
                  <p:embed/>
                </p:oleObj>
              </mc:Choice>
              <mc:Fallback>
                <p:oleObj name="Equation" r:id="rId9" imgW="1993900" imgH="1422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4256112"/>
                        <a:ext cx="1993900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8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003300" y="765175"/>
          <a:ext cx="5245100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5245100" imgH="2489200" progId="Equation.3">
                  <p:embed/>
                </p:oleObj>
              </mc:Choice>
              <mc:Fallback>
                <p:oleObj name="Equation" r:id="rId2" imgW="5245100" imgH="2489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765175"/>
                        <a:ext cx="5245100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552700" y="3060700"/>
          <a:ext cx="3530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3530600" imgH="977900" progId="Equation.3">
                  <p:embed/>
                </p:oleObj>
              </mc:Choice>
              <mc:Fallback>
                <p:oleObj name="Equation" r:id="rId5" imgW="35306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3060700"/>
                        <a:ext cx="3530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29"/>
          <p:cNvGrpSpPr/>
          <p:nvPr/>
        </p:nvGrpSpPr>
        <p:grpSpPr>
          <a:xfrm>
            <a:off x="127000" y="1081088"/>
            <a:ext cx="8831263" cy="902970"/>
            <a:chOff x="127000" y="589080"/>
            <a:chExt cx="8831263" cy="903010"/>
          </a:xfrm>
        </p:grpSpPr>
        <p:sp>
          <p:nvSpPr>
            <p:cNvPr id="14361" name="Text Box 17"/>
            <p:cNvSpPr txBox="1"/>
            <p:nvPr>
              <p:custDataLst>
                <p:tags r:id="rId1"/>
              </p:custDataLst>
            </p:nvPr>
          </p:nvSpPr>
          <p:spPr>
            <a:xfrm>
              <a:off x="127000" y="589080"/>
              <a:ext cx="8831263" cy="9030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cs typeface="Arial" panose="020B0604020202020204" pitchFamily="34" charset="0"/>
                </a:rPr>
                <a:t>设  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_GB2312" pitchFamily="49" charset="-122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cs typeface="Arial" panose="020B0604020202020204" pitchFamily="34" charset="0"/>
                </a:rPr>
                <a:t>相互独立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_GB2312" pitchFamily="49" charset="-122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cs typeface="Arial" panose="020B0604020202020204" pitchFamily="34" charset="0"/>
                </a:rPr>
                <a:t>服从同一分布</a:t>
              </a:r>
              <a:r>
                <a:rPr lang="en-US" altLang="zh-CN" sz="2400" b="1" dirty="0">
                  <a:solidFill>
                    <a:srgbClr val="000000"/>
                  </a:solidFill>
                  <a:latin typeface="楷体_GB2312" pitchFamily="49" charset="-122"/>
                  <a:cs typeface="Arial" panose="020B0604020202020204" pitchFamily="34" charset="0"/>
                </a:rPr>
                <a:t>,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cs typeface="Arial" panose="020B0604020202020204" pitchFamily="34" charset="0"/>
                </a:rPr>
                <a:t>存在期望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E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(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) =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μ</a:t>
              </a:r>
              <a:r>
                <a:rPr lang="zh-CN" altLang="en-US" sz="2400" b="1" dirty="0">
                  <a:solidFill>
                    <a:srgbClr val="000000"/>
                  </a:solidFill>
                  <a:latin typeface="楷体_GB2312" pitchFamily="49" charset="-122"/>
                  <a:cs typeface="Arial" panose="020B0604020202020204" pitchFamily="34" charset="0"/>
                </a:rPr>
                <a:t>和方差  </a:t>
              </a:r>
              <a:endPara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Arial" panose="020B0604020202020204" pitchFamily="34" charset="0"/>
              </a:endParaRPr>
            </a:p>
          </p:txBody>
        </p:sp>
        <p:graphicFrame>
          <p:nvGraphicFramePr>
            <p:cNvPr id="14345" name="Object 19"/>
            <p:cNvGraphicFramePr/>
            <p:nvPr>
              <p:custDataLst>
                <p:tags r:id="rId2"/>
              </p:custDataLst>
            </p:nvPr>
          </p:nvGraphicFramePr>
          <p:xfrm>
            <a:off x="563303" y="620996"/>
            <a:ext cx="2325687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3" imgW="1117600" imgH="228600" progId="Equation.DSMT4">
                    <p:embed/>
                  </p:oleObj>
                </mc:Choice>
                <mc:Fallback>
                  <p:oleObj name="" r:id="rId3" imgW="1117600" imgH="2286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3303" y="620996"/>
                          <a:ext cx="2325687" cy="4699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21"/>
            <p:cNvGraphicFramePr/>
            <p:nvPr>
              <p:custDataLst>
                <p:tags r:id="rId5"/>
              </p:custDataLst>
            </p:nvPr>
          </p:nvGraphicFramePr>
          <p:xfrm>
            <a:off x="1266490" y="1076207"/>
            <a:ext cx="3443287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6" imgW="3757295" imgH="444500" progId="Equation.DSMT4">
                    <p:embed/>
                  </p:oleObj>
                </mc:Choice>
                <mc:Fallback>
                  <p:oleObj name="" r:id="rId6" imgW="3757295" imgH="444500" progId="Equation.DSMT4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66490" y="1076207"/>
                          <a:ext cx="3443287" cy="4079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43" name="Rectangle 35"/>
          <p:cNvSpPr/>
          <p:nvPr>
            <p:custDataLst>
              <p:tags r:id="rId8"/>
            </p:custDataLst>
          </p:nvPr>
        </p:nvSpPr>
        <p:spPr>
          <a:xfrm>
            <a:off x="326390" y="3622993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注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048" name="Text Box 40"/>
          <p:cNvSpPr txBox="1"/>
          <p:nvPr>
            <p:custDataLst>
              <p:tags r:id="rId9"/>
            </p:custDataLst>
          </p:nvPr>
        </p:nvSpPr>
        <p:spPr>
          <a:xfrm>
            <a:off x="429260" y="4136708"/>
            <a:ext cx="8780463" cy="9772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足够大时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Y</a:t>
            </a:r>
            <a:r>
              <a:rPr lang="en-US" altLang="zh-CN" sz="24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的分布函数近似于标准正态随机变量的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分布函数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且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14339" name="Object 41"/>
          <p:cNvGraphicFramePr/>
          <p:nvPr>
            <p:custDataLst>
              <p:tags r:id="rId10"/>
            </p:custDataLst>
          </p:nvPr>
        </p:nvGraphicFramePr>
        <p:xfrm>
          <a:off x="2636838" y="6423025"/>
          <a:ext cx="85725" cy="13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1" imgW="114300" imgH="177800" progId="Equation.DSMT4">
                  <p:embed/>
                </p:oleObj>
              </mc:Choice>
              <mc:Fallback>
                <p:oleObj name="" r:id="rId11" imgW="114300" imgH="1778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36838" y="6423025"/>
                        <a:ext cx="85725" cy="131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24"/>
          <p:cNvGrpSpPr/>
          <p:nvPr/>
        </p:nvGrpSpPr>
        <p:grpSpPr>
          <a:xfrm>
            <a:off x="2430463" y="4565333"/>
            <a:ext cx="5285739" cy="747395"/>
            <a:chOff x="2198170" y="6072373"/>
            <a:chExt cx="5285948" cy="747155"/>
          </a:xfrm>
        </p:grpSpPr>
        <p:graphicFrame>
          <p:nvGraphicFramePr>
            <p:cNvPr id="14342" name="Object 42"/>
            <p:cNvGraphicFramePr/>
            <p:nvPr>
              <p:custDataLst>
                <p:tags r:id="rId13"/>
              </p:custDataLst>
            </p:nvPr>
          </p:nvGraphicFramePr>
          <p:xfrm>
            <a:off x="2198170" y="6072373"/>
            <a:ext cx="2566137" cy="747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4" imgW="1332865" imgH="431800" progId="Equation.DSMT4">
                    <p:embed/>
                  </p:oleObj>
                </mc:Choice>
                <mc:Fallback>
                  <p:oleObj name="" r:id="rId14" imgW="1332865" imgH="4318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98170" y="6072373"/>
                          <a:ext cx="2566137" cy="7471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8" name="Text Box 45"/>
            <p:cNvSpPr txBox="1"/>
            <p:nvPr>
              <p:custDataLst>
                <p:tags r:id="rId16"/>
              </p:custDataLst>
            </p:nvPr>
          </p:nvSpPr>
          <p:spPr>
            <a:xfrm>
              <a:off x="4730452" y="6192838"/>
              <a:ext cx="1407216" cy="460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近似服从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  <p:graphicFrame>
          <p:nvGraphicFramePr>
            <p:cNvPr id="14343" name="Object 44"/>
            <p:cNvGraphicFramePr/>
            <p:nvPr>
              <p:custDataLst>
                <p:tags r:id="rId17"/>
              </p:custDataLst>
            </p:nvPr>
          </p:nvGraphicFramePr>
          <p:xfrm>
            <a:off x="6061662" y="6212663"/>
            <a:ext cx="1422456" cy="439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8" imgW="787400" imgH="228600" progId="Equation.DSMT4">
                    <p:embed/>
                  </p:oleObj>
                </mc:Choice>
                <mc:Fallback>
                  <p:oleObj name="" r:id="rId18" imgW="787400" imgH="2286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061662" y="6212663"/>
                          <a:ext cx="1422456" cy="4399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组合 27"/>
          <p:cNvGrpSpPr/>
          <p:nvPr/>
        </p:nvGrpSpPr>
        <p:grpSpPr>
          <a:xfrm>
            <a:off x="123825" y="2033588"/>
            <a:ext cx="8780463" cy="1330325"/>
            <a:chOff x="123825" y="2033705"/>
            <a:chExt cx="8780463" cy="1330325"/>
          </a:xfrm>
        </p:grpSpPr>
        <p:sp>
          <p:nvSpPr>
            <p:cNvPr id="14356" name="Rectangle 33"/>
            <p:cNvSpPr/>
            <p:nvPr>
              <p:custDataLst>
                <p:tags r:id="rId20"/>
              </p:custDataLst>
            </p:nvPr>
          </p:nvSpPr>
          <p:spPr>
            <a:xfrm>
              <a:off x="123825" y="2608972"/>
              <a:ext cx="8780463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则              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依分布收敛于标准正态分布 </a:t>
              </a: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 </a:t>
              </a:r>
              <a:r>
                <a:rPr lang="en-US" altLang="zh-CN" sz="24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( 0, 1 )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，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4340" name="Object 23"/>
            <p:cNvGraphicFramePr/>
            <p:nvPr>
              <p:custDataLst>
                <p:tags r:id="rId21"/>
              </p:custDataLst>
            </p:nvPr>
          </p:nvGraphicFramePr>
          <p:xfrm>
            <a:off x="604838" y="2033705"/>
            <a:ext cx="2236787" cy="1330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22" imgW="1066165" imgH="635000" progId="Equation.DSMT4">
                    <p:embed/>
                  </p:oleObj>
                </mc:Choice>
                <mc:Fallback>
                  <p:oleObj name="" r:id="rId22" imgW="1066165" imgH="6350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04838" y="2033705"/>
                          <a:ext cx="2236787" cy="13303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355" name="矩形 30"/>
          <p:cNvSpPr/>
          <p:nvPr>
            <p:custDataLst>
              <p:tags r:id="rId24"/>
            </p:custDataLst>
          </p:nvPr>
        </p:nvSpPr>
        <p:spPr>
          <a:xfrm>
            <a:off x="804863" y="437515"/>
            <a:ext cx="772477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CC"/>
                </a:solidFill>
                <a:latin typeface="楷体_GB2312" pitchFamily="49" charset="-122"/>
                <a:cs typeface="Arial" panose="020B0604020202020204" pitchFamily="34" charset="0"/>
              </a:rPr>
              <a:t>独立同分布中心极限定理</a:t>
            </a:r>
            <a:r>
              <a:rPr lang="zh-CN" sz="2400" b="1" dirty="0">
                <a:solidFill>
                  <a:srgbClr val="0000CC"/>
                </a:solidFill>
                <a:latin typeface="楷体_GB2312" pitchFamily="49" charset="-122"/>
                <a:cs typeface="Arial" panose="020B0604020202020204" pitchFamily="34" charset="0"/>
              </a:rPr>
              <a:t>可叙述成：</a:t>
            </a:r>
            <a:endParaRPr lang="zh-CN" sz="2400" b="1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43" grpId="0"/>
      <p:bldP spid="430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6" name="Rectangle 4"/>
          <p:cNvSpPr/>
          <p:nvPr>
            <p:custDataLst>
              <p:tags r:id="rId1"/>
            </p:custDataLst>
          </p:nvPr>
        </p:nvSpPr>
        <p:spPr>
          <a:xfrm>
            <a:off x="-85725" y="61913"/>
            <a:ext cx="8726488" cy="29324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5.3.1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一射击运动员在一次射击中所得环数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的概率分布如下：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10       9       8       7            6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0.5    0.3     0.1   0.05      0.05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问在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次独立射击中所得总环数介于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900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930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环之间的概率是多少？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5367" name="Line 5"/>
          <p:cNvSpPr/>
          <p:nvPr>
            <p:custDataLst>
              <p:tags r:id="rId2"/>
            </p:custDataLst>
          </p:nvPr>
        </p:nvSpPr>
        <p:spPr>
          <a:xfrm>
            <a:off x="1395730" y="1355090"/>
            <a:ext cx="4704715" cy="63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8" name="Line 6"/>
          <p:cNvSpPr/>
          <p:nvPr>
            <p:custDataLst>
              <p:tags r:id="rId3"/>
            </p:custDataLst>
          </p:nvPr>
        </p:nvSpPr>
        <p:spPr>
          <a:xfrm flipH="1">
            <a:off x="2122170" y="972820"/>
            <a:ext cx="1270" cy="69024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81962" name="Object 10"/>
          <p:cNvGraphicFramePr/>
          <p:nvPr>
            <p:custDataLst>
              <p:tags r:id="rId4"/>
            </p:custDataLst>
          </p:nvPr>
        </p:nvGraphicFramePr>
        <p:xfrm>
          <a:off x="946150" y="4211955"/>
          <a:ext cx="672719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3427730" imgH="241300" progId="Equation.DSMT4">
                  <p:embed/>
                </p:oleObj>
              </mc:Choice>
              <mc:Fallback>
                <p:oleObj name="" r:id="rId5" imgW="3427730" imgH="241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150" y="4211955"/>
                        <a:ext cx="6727190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363538" y="4860925"/>
            <a:ext cx="4440554" cy="736600"/>
            <a:chOff x="362853" y="4343069"/>
            <a:chExt cx="4440728" cy="735851"/>
          </a:xfrm>
        </p:grpSpPr>
        <p:sp>
          <p:nvSpPr>
            <p:cNvPr id="15376" name="Rectangle 11"/>
            <p:cNvSpPr/>
            <p:nvPr>
              <p:custDataLst>
                <p:tags r:id="rId7"/>
              </p:custDataLst>
            </p:nvPr>
          </p:nvSpPr>
          <p:spPr>
            <a:xfrm>
              <a:off x="362853" y="4438651"/>
              <a:ext cx="3471046" cy="4599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100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次射击所得总环数为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5365" name="Object 12"/>
            <p:cNvGraphicFramePr/>
            <p:nvPr>
              <p:custDataLst>
                <p:tags r:id="rId8"/>
              </p:custDataLst>
            </p:nvPr>
          </p:nvGraphicFramePr>
          <p:xfrm>
            <a:off x="3845893" y="4343069"/>
            <a:ext cx="957688" cy="735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926465" imgH="850265" progId="Equation.DSMT4">
                    <p:embed/>
                  </p:oleObj>
                </mc:Choice>
                <mc:Fallback>
                  <p:oleObj name="" r:id="rId9" imgW="926465" imgH="850265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45893" y="4343069"/>
                          <a:ext cx="957688" cy="7358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1965" name="Rectangle 13"/>
          <p:cNvSpPr/>
          <p:nvPr>
            <p:custDataLst>
              <p:tags r:id="rId11"/>
            </p:custDataLst>
          </p:nvPr>
        </p:nvSpPr>
        <p:spPr>
          <a:xfrm>
            <a:off x="4814888" y="4957763"/>
            <a:ext cx="41617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据独立同分布的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cs typeface="Arial" panose="020B0604020202020204" pitchFamily="34" charset="0"/>
              </a:rPr>
              <a:t>中心极限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定理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293688" y="5454650"/>
            <a:ext cx="5420006" cy="1343025"/>
            <a:chOff x="293688" y="5454297"/>
            <a:chExt cx="5420017" cy="1343025"/>
          </a:xfrm>
        </p:grpSpPr>
        <p:graphicFrame>
          <p:nvGraphicFramePr>
            <p:cNvPr id="15364" name="Object 14"/>
            <p:cNvGraphicFramePr/>
            <p:nvPr>
              <p:custDataLst>
                <p:tags r:id="rId12"/>
              </p:custDataLst>
            </p:nvPr>
          </p:nvGraphicFramePr>
          <p:xfrm>
            <a:off x="293688" y="5454297"/>
            <a:ext cx="2471737" cy="1343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3" name="" r:id="rId13" imgW="1167765" imgH="635000" progId="Equation.DSMT4">
                    <p:embed/>
                  </p:oleObj>
                </mc:Choice>
                <mc:Fallback>
                  <p:oleObj name="" r:id="rId13" imgW="1167765" imgH="6350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293688" y="5454297"/>
                          <a:ext cx="2471737" cy="13430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5" name="Rectangle 15"/>
            <p:cNvSpPr/>
            <p:nvPr>
              <p:custDataLst>
                <p:tags r:id="rId15"/>
              </p:custDataLst>
            </p:nvPr>
          </p:nvSpPr>
          <p:spPr>
            <a:xfrm>
              <a:off x="2814924" y="5948845"/>
              <a:ext cx="2898781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近似服从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N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( 0, 1 )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，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</p:grpSp>
      <p:sp>
        <p:nvSpPr>
          <p:cNvPr id="381968" name="Rectangle 16"/>
          <p:cNvSpPr/>
          <p:nvPr>
            <p:custDataLst>
              <p:tags r:id="rId16"/>
            </p:custDataLst>
          </p:nvPr>
        </p:nvSpPr>
        <p:spPr>
          <a:xfrm>
            <a:off x="5547678" y="5961063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因此所求概率为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17"/>
          <p:cNvGrpSpPr/>
          <p:nvPr/>
        </p:nvGrpSpPr>
        <p:grpSpPr>
          <a:xfrm>
            <a:off x="355600" y="3205163"/>
            <a:ext cx="8597900" cy="1198880"/>
            <a:chOff x="355472" y="2863313"/>
            <a:chExt cx="8598089" cy="1199482"/>
          </a:xfrm>
        </p:grpSpPr>
        <p:sp>
          <p:nvSpPr>
            <p:cNvPr id="15374" name="Rectangle 7"/>
            <p:cNvSpPr/>
            <p:nvPr>
              <p:custDataLst>
                <p:tags r:id="rId17"/>
              </p:custDataLst>
            </p:nvPr>
          </p:nvSpPr>
          <p:spPr>
            <a:xfrm>
              <a:off x="355472" y="2863313"/>
              <a:ext cx="8598089" cy="1199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解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设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表示第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次射击所得环数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则            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相互独立，都与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同分布．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5363" name="Object 8"/>
            <p:cNvGraphicFramePr/>
            <p:nvPr>
              <p:custDataLst>
                <p:tags r:id="rId18"/>
              </p:custDataLst>
            </p:nvPr>
          </p:nvGraphicFramePr>
          <p:xfrm>
            <a:off x="5355008" y="2906913"/>
            <a:ext cx="2098675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9" imgW="1002665" imgH="228600" progId="Equation.DSMT4">
                    <p:embed/>
                  </p:oleObj>
                </mc:Choice>
                <mc:Fallback>
                  <p:oleObj name="" r:id="rId19" imgW="1002665" imgH="2286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355008" y="2906913"/>
                          <a:ext cx="2098675" cy="4730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1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1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5" grpId="0"/>
      <p:bldP spid="3819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82993" name="Object 17"/>
          <p:cNvGraphicFramePr/>
          <p:nvPr>
            <p:custDataLst>
              <p:tags r:id="rId1"/>
            </p:custDataLst>
          </p:nvPr>
        </p:nvGraphicFramePr>
        <p:xfrm>
          <a:off x="1760538" y="289243"/>
          <a:ext cx="2908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2907030" imgH="850265" progId="Equation.DSMT4">
                  <p:embed/>
                </p:oleObj>
              </mc:Choice>
              <mc:Fallback>
                <p:oleObj name="" r:id="rId2" imgW="2907030" imgH="850265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0538" y="289243"/>
                        <a:ext cx="2908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8" name="Object 22"/>
          <p:cNvGraphicFramePr/>
          <p:nvPr>
            <p:custDataLst>
              <p:tags r:id="rId4"/>
            </p:custDataLst>
          </p:nvPr>
        </p:nvGraphicFramePr>
        <p:xfrm>
          <a:off x="438150" y="1246505"/>
          <a:ext cx="8459788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8115300" imgH="1295400" progId="Equation.DSMT4">
                  <p:embed/>
                </p:oleObj>
              </mc:Choice>
              <mc:Fallback>
                <p:oleObj name="" r:id="rId5" imgW="8115300" imgH="12954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150" y="1246505"/>
                        <a:ext cx="8459788" cy="1350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2999" name="Object 23"/>
          <p:cNvGraphicFramePr/>
          <p:nvPr>
            <p:custDataLst>
              <p:tags r:id="rId7"/>
            </p:custDataLst>
          </p:nvPr>
        </p:nvGraphicFramePr>
        <p:xfrm>
          <a:off x="1831975" y="2984818"/>
          <a:ext cx="607060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8" imgW="5156200" imgH="1295400" progId="Equation.DSMT4">
                  <p:embed/>
                </p:oleObj>
              </mc:Choice>
              <mc:Fallback>
                <p:oleObj name="" r:id="rId8" imgW="5156200" imgH="12954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31975" y="2984818"/>
                        <a:ext cx="6070600" cy="152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00" name="Object 24"/>
          <p:cNvGraphicFramePr/>
          <p:nvPr>
            <p:custDataLst>
              <p:tags r:id="rId10"/>
            </p:custDataLst>
          </p:nvPr>
        </p:nvGraphicFramePr>
        <p:xfrm>
          <a:off x="1846580" y="4853305"/>
          <a:ext cx="3253740" cy="41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2857500" imgH="368300" progId="Equation.DSMT4">
                  <p:embed/>
                </p:oleObj>
              </mc:Choice>
              <mc:Fallback>
                <p:oleObj name="" r:id="rId11" imgW="2857500" imgH="3683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46580" y="4853305"/>
                        <a:ext cx="3253740" cy="4197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3001" name="Object 25"/>
          <p:cNvGraphicFramePr/>
          <p:nvPr>
            <p:custDataLst>
              <p:tags r:id="rId13"/>
            </p:custDataLst>
          </p:nvPr>
        </p:nvGraphicFramePr>
        <p:xfrm>
          <a:off x="1870075" y="6316345"/>
          <a:ext cx="3782695" cy="39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4" imgW="3365500" imgH="368300" progId="Equation.DSMT4">
                  <p:embed/>
                </p:oleObj>
              </mc:Choice>
              <mc:Fallback>
                <p:oleObj name="" r:id="rId14" imgW="3365500" imgH="368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70075" y="6316345"/>
                        <a:ext cx="3782695" cy="3917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4"/>
          <p:cNvGraphicFramePr/>
          <p:nvPr>
            <p:custDataLst>
              <p:tags r:id="rId16"/>
            </p:custDataLst>
          </p:nvPr>
        </p:nvGraphicFramePr>
        <p:xfrm>
          <a:off x="1832610" y="5576570"/>
          <a:ext cx="2380615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7" imgW="1892300" imgH="368300" progId="Equation.DSMT4">
                  <p:embed/>
                </p:oleObj>
              </mc:Choice>
              <mc:Fallback>
                <p:oleObj name="" r:id="rId17" imgW="1892300" imgH="3683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32610" y="5576570"/>
                        <a:ext cx="2380615" cy="417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6" name="Rectangle 4"/>
          <p:cNvSpPr/>
          <p:nvPr>
            <p:custDataLst>
              <p:tags r:id="rId1"/>
            </p:custDataLst>
          </p:nvPr>
        </p:nvSpPr>
        <p:spPr>
          <a:xfrm>
            <a:off x="-85725" y="61913"/>
            <a:ext cx="8726488" cy="29324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5.3.1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续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一射击运动员在一次射击中所得环数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的概率分布如下：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10       9       8       7            6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               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     0.5    0.3     0.1   0.05      0.05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(2)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利用切比雪夫不等式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估计在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100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次独立射击中所得总环数介于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900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930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环之间的概率。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5367" name="Line 5"/>
          <p:cNvSpPr/>
          <p:nvPr>
            <p:custDataLst>
              <p:tags r:id="rId2"/>
            </p:custDataLst>
          </p:nvPr>
        </p:nvSpPr>
        <p:spPr>
          <a:xfrm>
            <a:off x="1395730" y="1355090"/>
            <a:ext cx="4704715" cy="63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368" name="Line 6"/>
          <p:cNvSpPr/>
          <p:nvPr>
            <p:custDataLst>
              <p:tags r:id="rId3"/>
            </p:custDataLst>
          </p:nvPr>
        </p:nvSpPr>
        <p:spPr>
          <a:xfrm flipH="1">
            <a:off x="2122170" y="972820"/>
            <a:ext cx="1270" cy="690245"/>
          </a:xfrm>
          <a:prstGeom prst="line">
            <a:avLst/>
          </a:prstGeom>
          <a:ln w="127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81962" name="Object 10"/>
          <p:cNvGraphicFramePr/>
          <p:nvPr>
            <p:custDataLst>
              <p:tags r:id="rId4"/>
            </p:custDataLst>
          </p:nvPr>
        </p:nvGraphicFramePr>
        <p:xfrm>
          <a:off x="946150" y="4211955"/>
          <a:ext cx="6727190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3427730" imgH="241300" progId="Equation.DSMT4">
                  <p:embed/>
                </p:oleObj>
              </mc:Choice>
              <mc:Fallback>
                <p:oleObj name="" r:id="rId5" imgW="3427730" imgH="241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6150" y="4211955"/>
                        <a:ext cx="6727190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363538" y="4860925"/>
            <a:ext cx="5001848" cy="736600"/>
            <a:chOff x="362853" y="4343069"/>
            <a:chExt cx="5002044" cy="735851"/>
          </a:xfrm>
        </p:grpSpPr>
        <p:sp>
          <p:nvSpPr>
            <p:cNvPr id="15376" name="Rectangle 11"/>
            <p:cNvSpPr/>
            <p:nvPr>
              <p:custDataLst>
                <p:tags r:id="rId7"/>
              </p:custDataLst>
            </p:nvPr>
          </p:nvSpPr>
          <p:spPr>
            <a:xfrm>
              <a:off x="362853" y="4438651"/>
              <a:ext cx="3471046" cy="4599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100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次射击所得总环数为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5365" name="Object 12"/>
            <p:cNvGraphicFramePr/>
            <p:nvPr>
              <p:custDataLst>
                <p:tags r:id="rId8"/>
              </p:custDataLst>
            </p:nvPr>
          </p:nvGraphicFramePr>
          <p:xfrm>
            <a:off x="3815436" y="4343069"/>
            <a:ext cx="1549461" cy="7358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9" imgW="1498600" imgH="850900" progId="Equation.DSMT4">
                    <p:embed/>
                  </p:oleObj>
                </mc:Choice>
                <mc:Fallback>
                  <p:oleObj name="" r:id="rId9" imgW="1498600" imgH="8509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815436" y="4343069"/>
                          <a:ext cx="1549461" cy="7358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4" name="Object 14"/>
          <p:cNvGraphicFramePr/>
          <p:nvPr/>
        </p:nvGraphicFramePr>
        <p:xfrm>
          <a:off x="281940" y="5623878"/>
          <a:ext cx="809180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3822700" imgH="203200" progId="Equation.DSMT4">
                  <p:embed/>
                </p:oleObj>
              </mc:Choice>
              <mc:Fallback>
                <p:oleObj name="" r:id="rId11" imgW="3822700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1940" y="5623878"/>
                        <a:ext cx="8091805" cy="430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17"/>
          <p:cNvGrpSpPr/>
          <p:nvPr/>
        </p:nvGrpSpPr>
        <p:grpSpPr>
          <a:xfrm>
            <a:off x="355600" y="3205163"/>
            <a:ext cx="8597900" cy="1198880"/>
            <a:chOff x="355472" y="2863313"/>
            <a:chExt cx="8598089" cy="1199482"/>
          </a:xfrm>
        </p:grpSpPr>
        <p:sp>
          <p:nvSpPr>
            <p:cNvPr id="15374" name="Rectangle 7"/>
            <p:cNvSpPr/>
            <p:nvPr>
              <p:custDataLst>
                <p:tags r:id="rId13"/>
              </p:custDataLst>
            </p:nvPr>
          </p:nvSpPr>
          <p:spPr>
            <a:xfrm>
              <a:off x="355472" y="2863313"/>
              <a:ext cx="8598089" cy="1199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0000CC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解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设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4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表示第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k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次射击所得环数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则                        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  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相互独立，都与 </a:t>
              </a:r>
              <a:r>
                <a:rPr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X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同分布．</a:t>
              </a:r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endParaRPr>
            </a:p>
            <a:p>
              <a:endPara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5363" name="Object 8"/>
            <p:cNvGraphicFramePr/>
            <p:nvPr>
              <p:custDataLst>
                <p:tags r:id="rId14"/>
              </p:custDataLst>
            </p:nvPr>
          </p:nvGraphicFramePr>
          <p:xfrm>
            <a:off x="5355008" y="2906913"/>
            <a:ext cx="2098675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15" imgW="1002665" imgH="228600" progId="Equation.DSMT4">
                    <p:embed/>
                  </p:oleObj>
                </mc:Choice>
                <mc:Fallback>
                  <p:oleObj name="" r:id="rId15" imgW="1002665" imgH="2286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355008" y="2906913"/>
                          <a:ext cx="2098675" cy="4730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" name="Object 14"/>
          <p:cNvGraphicFramePr/>
          <p:nvPr/>
        </p:nvGraphicFramePr>
        <p:xfrm>
          <a:off x="2669858" y="6199188"/>
          <a:ext cx="1991360" cy="53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7" imgW="939800" imgH="254000" progId="Equation.DSMT4">
                  <p:embed/>
                </p:oleObj>
              </mc:Choice>
              <mc:Fallback>
                <p:oleObj name="" r:id="rId17" imgW="939800" imgH="2540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69858" y="6199188"/>
                        <a:ext cx="1991360" cy="538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521325" y="49809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由切比雪夫不等式，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2136</Words>
  <Application>WPS 演示</Application>
  <PresentationFormat>全屏显示(4:3)</PresentationFormat>
  <Paragraphs>150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63</vt:i4>
      </vt:variant>
      <vt:variant>
        <vt:lpstr>幻灯片标题</vt:lpstr>
      </vt:variant>
      <vt:variant>
        <vt:i4>20</vt:i4>
      </vt:variant>
    </vt:vector>
  </HeadingPairs>
  <TitlesOfParts>
    <vt:vector size="94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黑体</vt:lpstr>
      <vt:lpstr>微软雅黑</vt:lpstr>
      <vt:lpstr>Arial Unicode MS</vt:lpstr>
      <vt:lpstr>Office 主题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82</cp:revision>
  <dcterms:created xsi:type="dcterms:W3CDTF">2012-09-17T11:32:00Z</dcterms:created>
  <dcterms:modified xsi:type="dcterms:W3CDTF">2023-04-16T12:12:36Z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EC30B535D10D480181A05C28170840DC</vt:lpwstr>
  </property>
  <property fmtid="{D5CDD505-2E9C-101B-9397-08002B2CF9AE}" pid="3" name="KSOProductBuildVer">
    <vt:lpwstr>2052-11.1.0.14036</vt:lpwstr>
  </property>
</Properties>
</file>