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87" r:id="rId3"/>
    <p:sldId id="355" r:id="rId4"/>
    <p:sldId id="356" r:id="rId5"/>
    <p:sldId id="261" r:id="rId6"/>
    <p:sldId id="299" r:id="rId7"/>
    <p:sldId id="336" r:id="rId8"/>
    <p:sldId id="373" r:id="rId9"/>
    <p:sldId id="338" r:id="rId10"/>
    <p:sldId id="340" r:id="rId11"/>
    <p:sldId id="358" r:id="rId12"/>
    <p:sldId id="359" r:id="rId13"/>
    <p:sldId id="360" r:id="rId14"/>
    <p:sldId id="344" r:id="rId15"/>
    <p:sldId id="345" r:id="rId16"/>
    <p:sldId id="361" r:id="rId17"/>
    <p:sldId id="346" r:id="rId18"/>
    <p:sldId id="347" r:id="rId19"/>
    <p:sldId id="348" r:id="rId20"/>
    <p:sldId id="349" r:id="rId21"/>
    <p:sldId id="375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29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9"/>
        <p:guide pos="299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10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image" Target="../media/image27.wmf"/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16.wmf"/><Relationship Id="rId2" Type="http://schemas.openxmlformats.org/officeDocument/2006/relationships/image" Target="../media/image22.wmf"/><Relationship Id="rId11" Type="http://schemas.openxmlformats.org/officeDocument/2006/relationships/image" Target="../media/image30.wmf"/><Relationship Id="rId10" Type="http://schemas.openxmlformats.org/officeDocument/2006/relationships/image" Target="../media/image29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tags" Target="../tags/tag43.xml"/><Relationship Id="rId7" Type="http://schemas.openxmlformats.org/officeDocument/2006/relationships/image" Target="../media/image5.wmf"/><Relationship Id="rId6" Type="http://schemas.openxmlformats.org/officeDocument/2006/relationships/oleObject" Target="../embeddings/oleObject4.bin"/><Relationship Id="rId5" Type="http://schemas.openxmlformats.org/officeDocument/2006/relationships/tags" Target="../tags/tag4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tags" Target="../tags/tag41.xml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6.bin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image" Target="../media/image6.wmf"/><Relationship Id="rId1" Type="http://schemas.openxmlformats.org/officeDocument/2006/relationships/tags" Target="../tags/tag4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9.bin"/><Relationship Id="rId7" Type="http://schemas.openxmlformats.org/officeDocument/2006/relationships/tags" Target="../tags/tag48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tags" Target="../tags/tag47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52.xml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11.bin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tags" Target="../tags/tag49.xml"/><Relationship Id="rId1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tags" Target="../tags/tag56.xml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3.bin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image" Target="../media/image13.wmf"/><Relationship Id="rId28" Type="http://schemas.openxmlformats.org/officeDocument/2006/relationships/vmlDrawing" Target="../drawings/vmlDrawing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19.bin"/><Relationship Id="rId24" Type="http://schemas.openxmlformats.org/officeDocument/2006/relationships/tags" Target="../tags/tag62.xml"/><Relationship Id="rId23" Type="http://schemas.openxmlformats.org/officeDocument/2006/relationships/image" Target="../media/image19.wmf"/><Relationship Id="rId22" Type="http://schemas.openxmlformats.org/officeDocument/2006/relationships/oleObject" Target="../embeddings/oleObject18.bin"/><Relationship Id="rId21" Type="http://schemas.openxmlformats.org/officeDocument/2006/relationships/tags" Target="../tags/tag61.xml"/><Relationship Id="rId20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9" Type="http://schemas.openxmlformats.org/officeDocument/2006/relationships/oleObject" Target="../embeddings/oleObject17.bin"/><Relationship Id="rId18" Type="http://schemas.openxmlformats.org/officeDocument/2006/relationships/tags" Target="../tags/tag60.xml"/><Relationship Id="rId17" Type="http://schemas.openxmlformats.org/officeDocument/2006/relationships/image" Target="../media/image17.wmf"/><Relationship Id="rId16" Type="http://schemas.openxmlformats.org/officeDocument/2006/relationships/oleObject" Target="../embeddings/oleObject16.bin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11" Type="http://schemas.openxmlformats.org/officeDocument/2006/relationships/tags" Target="../tags/tag57.xml"/><Relationship Id="rId10" Type="http://schemas.openxmlformats.org/officeDocument/2006/relationships/image" Target="../media/image15.wmf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1.bin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21.wmf"/><Relationship Id="rId37" Type="http://schemas.openxmlformats.org/officeDocument/2006/relationships/vmlDrawing" Target="../drawings/vmlDrawing6.vml"/><Relationship Id="rId36" Type="http://schemas.openxmlformats.org/officeDocument/2006/relationships/slideLayout" Target="../slideLayouts/slideLayout7.xml"/><Relationship Id="rId35" Type="http://schemas.openxmlformats.org/officeDocument/2006/relationships/image" Target="../media/image30.wmf"/><Relationship Id="rId34" Type="http://schemas.openxmlformats.org/officeDocument/2006/relationships/oleObject" Target="../embeddings/oleObject30.bin"/><Relationship Id="rId33" Type="http://schemas.openxmlformats.org/officeDocument/2006/relationships/tags" Target="../tags/tag75.xml"/><Relationship Id="rId32" Type="http://schemas.openxmlformats.org/officeDocument/2006/relationships/image" Target="../media/image29.wmf"/><Relationship Id="rId31" Type="http://schemas.openxmlformats.org/officeDocument/2006/relationships/oleObject" Target="../embeddings/oleObject29.bin"/><Relationship Id="rId30" Type="http://schemas.openxmlformats.org/officeDocument/2006/relationships/tags" Target="../tags/tag74.xml"/><Relationship Id="rId3" Type="http://schemas.openxmlformats.org/officeDocument/2006/relationships/oleObject" Target="../embeddings/oleObject20.bin"/><Relationship Id="rId29" Type="http://schemas.openxmlformats.org/officeDocument/2006/relationships/image" Target="../media/image28.wmf"/><Relationship Id="rId28" Type="http://schemas.openxmlformats.org/officeDocument/2006/relationships/oleObject" Target="../embeddings/oleObject28.bin"/><Relationship Id="rId27" Type="http://schemas.openxmlformats.org/officeDocument/2006/relationships/tags" Target="../tags/tag73.xml"/><Relationship Id="rId26" Type="http://schemas.openxmlformats.org/officeDocument/2006/relationships/image" Target="../media/image27.wmf"/><Relationship Id="rId25" Type="http://schemas.openxmlformats.org/officeDocument/2006/relationships/oleObject" Target="../embeddings/oleObject27.bin"/><Relationship Id="rId24" Type="http://schemas.openxmlformats.org/officeDocument/2006/relationships/tags" Target="../tags/tag72.xml"/><Relationship Id="rId23" Type="http://schemas.openxmlformats.org/officeDocument/2006/relationships/image" Target="../media/image26.wmf"/><Relationship Id="rId22" Type="http://schemas.openxmlformats.org/officeDocument/2006/relationships/oleObject" Target="../embeddings/oleObject26.bin"/><Relationship Id="rId21" Type="http://schemas.openxmlformats.org/officeDocument/2006/relationships/tags" Target="../tags/tag71.xml"/><Relationship Id="rId20" Type="http://schemas.openxmlformats.org/officeDocument/2006/relationships/image" Target="../media/image25.wmf"/><Relationship Id="rId2" Type="http://schemas.openxmlformats.org/officeDocument/2006/relationships/tags" Target="../tags/tag64.xml"/><Relationship Id="rId19" Type="http://schemas.openxmlformats.org/officeDocument/2006/relationships/oleObject" Target="../embeddings/oleObject25.bin"/><Relationship Id="rId18" Type="http://schemas.openxmlformats.org/officeDocument/2006/relationships/tags" Target="../tags/tag70.xml"/><Relationship Id="rId17" Type="http://schemas.openxmlformats.org/officeDocument/2006/relationships/image" Target="../media/image24.wmf"/><Relationship Id="rId16" Type="http://schemas.openxmlformats.org/officeDocument/2006/relationships/oleObject" Target="../embeddings/oleObject24.bin"/><Relationship Id="rId15" Type="http://schemas.openxmlformats.org/officeDocument/2006/relationships/tags" Target="../tags/tag69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23.bin"/><Relationship Id="rId12" Type="http://schemas.openxmlformats.org/officeDocument/2006/relationships/tags" Target="../tags/tag68.xml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22.bin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tags" Target="../tags/tag79.xml"/><Relationship Id="rId7" Type="http://schemas.openxmlformats.org/officeDocument/2006/relationships/image" Target="../media/image32.wmf"/><Relationship Id="rId6" Type="http://schemas.openxmlformats.org/officeDocument/2006/relationships/oleObject" Target="../embeddings/oleObject32.bin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31.wmf"/><Relationship Id="rId25" Type="http://schemas.openxmlformats.org/officeDocument/2006/relationships/vmlDrawing" Target="../drawings/vmlDrawing7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84.xml"/><Relationship Id="rId22" Type="http://schemas.openxmlformats.org/officeDocument/2006/relationships/image" Target="../media/image37.wmf"/><Relationship Id="rId21" Type="http://schemas.openxmlformats.org/officeDocument/2006/relationships/oleObject" Target="../embeddings/oleObject37.bin"/><Relationship Id="rId20" Type="http://schemas.openxmlformats.org/officeDocument/2006/relationships/tags" Target="../tags/tag83.xml"/><Relationship Id="rId2" Type="http://schemas.openxmlformats.org/officeDocument/2006/relationships/oleObject" Target="../embeddings/oleObject31.bin"/><Relationship Id="rId19" Type="http://schemas.openxmlformats.org/officeDocument/2006/relationships/image" Target="../media/image36.wmf"/><Relationship Id="rId18" Type="http://schemas.openxmlformats.org/officeDocument/2006/relationships/oleObject" Target="../embeddings/oleObject36.bin"/><Relationship Id="rId17" Type="http://schemas.openxmlformats.org/officeDocument/2006/relationships/tags" Target="../tags/tag82.xml"/><Relationship Id="rId16" Type="http://schemas.openxmlformats.org/officeDocument/2006/relationships/image" Target="../media/image35.wmf"/><Relationship Id="rId15" Type="http://schemas.openxmlformats.org/officeDocument/2006/relationships/oleObject" Target="../embeddings/oleObject35.bin"/><Relationship Id="rId14" Type="http://schemas.openxmlformats.org/officeDocument/2006/relationships/tags" Target="../tags/tag81.xml"/><Relationship Id="rId13" Type="http://schemas.openxmlformats.org/officeDocument/2006/relationships/image" Target="../media/image34.wmf"/><Relationship Id="rId12" Type="http://schemas.openxmlformats.org/officeDocument/2006/relationships/oleObject" Target="../embeddings/oleObject34.bin"/><Relationship Id="rId11" Type="http://schemas.openxmlformats.org/officeDocument/2006/relationships/tags" Target="../tags/tag80.xml"/><Relationship Id="rId10" Type="http://schemas.openxmlformats.org/officeDocument/2006/relationships/image" Target="../media/image33.wmf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tags" Target="../tags/tag88.xml"/><Relationship Id="rId7" Type="http://schemas.openxmlformats.org/officeDocument/2006/relationships/image" Target="../media/image39.wmf"/><Relationship Id="rId6" Type="http://schemas.openxmlformats.org/officeDocument/2006/relationships/oleObject" Target="../embeddings/oleObject39.bin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38.wmf"/><Relationship Id="rId25" Type="http://schemas.openxmlformats.org/officeDocument/2006/relationships/vmlDrawing" Target="../drawings/vmlDrawing8.v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93.xml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44.bin"/><Relationship Id="rId20" Type="http://schemas.openxmlformats.org/officeDocument/2006/relationships/tags" Target="../tags/tag92.xml"/><Relationship Id="rId2" Type="http://schemas.openxmlformats.org/officeDocument/2006/relationships/oleObject" Target="../embeddings/oleObject38.bin"/><Relationship Id="rId19" Type="http://schemas.openxmlformats.org/officeDocument/2006/relationships/image" Target="../media/image43.wmf"/><Relationship Id="rId18" Type="http://schemas.openxmlformats.org/officeDocument/2006/relationships/oleObject" Target="../embeddings/oleObject43.bin"/><Relationship Id="rId17" Type="http://schemas.openxmlformats.org/officeDocument/2006/relationships/tags" Target="../tags/tag91.xml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2.bin"/><Relationship Id="rId14" Type="http://schemas.openxmlformats.org/officeDocument/2006/relationships/tags" Target="../tags/tag90.xml"/><Relationship Id="rId13" Type="http://schemas.openxmlformats.org/officeDocument/2006/relationships/image" Target="../media/image41.wmf"/><Relationship Id="rId12" Type="http://schemas.openxmlformats.org/officeDocument/2006/relationships/oleObject" Target="../embeddings/oleObject41.bin"/><Relationship Id="rId11" Type="http://schemas.openxmlformats.org/officeDocument/2006/relationships/tags" Target="../tags/tag89.xml"/><Relationship Id="rId10" Type="http://schemas.openxmlformats.org/officeDocument/2006/relationships/image" Target="../media/image40.wmf"/><Relationship Id="rId1" Type="http://schemas.openxmlformats.org/officeDocument/2006/relationships/tags" Target="../tags/tag8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oleObject" Target="../embeddings/oleObject47.bin"/><Relationship Id="rId7" Type="http://schemas.openxmlformats.org/officeDocument/2006/relationships/tags" Target="../tags/tag96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6.bin"/><Relationship Id="rId4" Type="http://schemas.openxmlformats.org/officeDocument/2006/relationships/tags" Target="../tags/tag95.xml"/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48.bin"/><Relationship Id="rId10" Type="http://schemas.openxmlformats.org/officeDocument/2006/relationships/tags" Target="../tags/tag97.xml"/><Relationship Id="rId1" Type="http://schemas.openxmlformats.org/officeDocument/2006/relationships/tags" Target="../tags/tag9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49.bin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2.bin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29180" y="941705"/>
            <a:ext cx="446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概率论</a:t>
            </a:r>
            <a:r>
              <a:rPr lang="en-US" altLang="zh-CN" sz="2800" b="1">
                <a:solidFill>
                  <a:srgbClr val="1D41D5"/>
                </a:solidFill>
              </a:rPr>
              <a:t>    VS   </a:t>
            </a:r>
            <a:r>
              <a:rPr lang="zh-CN" altLang="en-US" sz="2800" b="1">
                <a:solidFill>
                  <a:srgbClr val="1D41D5"/>
                </a:solidFill>
              </a:rPr>
              <a:t>数理统计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2028825"/>
            <a:ext cx="7211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概率论：演绎推理（由</a:t>
            </a:r>
            <a:r>
              <a:rPr lang="zh-CN" altLang="en-US" sz="2400" b="1">
                <a:solidFill>
                  <a:srgbClr val="1D41D5"/>
                </a:solidFill>
              </a:rPr>
              <a:t>模型推测</a:t>
            </a:r>
            <a:r>
              <a:rPr lang="zh-CN" altLang="en-US" sz="2400" b="1">
                <a:solidFill>
                  <a:srgbClr val="1D41D5"/>
                </a:solidFill>
              </a:rPr>
              <a:t>数据）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1495" y="2964815"/>
            <a:ext cx="5862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统计：归纳（由数据预估</a:t>
            </a:r>
            <a:r>
              <a:rPr lang="zh-CN" altLang="en-US" sz="2400" b="1">
                <a:solidFill>
                  <a:srgbClr val="1D41D5"/>
                </a:solidFill>
              </a:rPr>
              <a:t>模型）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pic>
        <p:nvPicPr>
          <p:cNvPr id="5" name="图片 4" descr="概率论与数理统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580" y="3719195"/>
            <a:ext cx="3999230" cy="2999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9" name="Rectangle 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2325" y="260350"/>
            <a:ext cx="46101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简单随机样本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0" name="Rectangle 8"/>
          <p:cNvSpPr/>
          <p:nvPr>
            <p:custDataLst>
              <p:tags r:id="rId2"/>
            </p:custDataLst>
          </p:nvPr>
        </p:nvSpPr>
        <p:spPr>
          <a:xfrm>
            <a:off x="755650" y="1004888"/>
            <a:ext cx="6388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从总体中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随机抽取若干个个体的过程称为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抽样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81" name="Text Box 9"/>
          <p:cNvSpPr txBox="1"/>
          <p:nvPr>
            <p:custDataLst>
              <p:tags r:id="rId3"/>
            </p:custDataLst>
          </p:nvPr>
        </p:nvSpPr>
        <p:spPr>
          <a:xfrm>
            <a:off x="717550" y="1527175"/>
            <a:ext cx="70008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从总体中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随机抽取的待测个体组成的集合称为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082" name="Text Box 10"/>
          <p:cNvSpPr txBox="1"/>
          <p:nvPr>
            <p:custDataLst>
              <p:tags r:id="rId4"/>
            </p:custDataLst>
          </p:nvPr>
        </p:nvSpPr>
        <p:spPr>
          <a:xfrm>
            <a:off x="733425" y="2065338"/>
            <a:ext cx="56134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样本中所含的个体的数目称为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样本容量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>
            <p:custDataLst>
              <p:tags r:id="rId5"/>
            </p:custDataLst>
          </p:nvPr>
        </p:nvSpPr>
        <p:spPr>
          <a:xfrm>
            <a:off x="338455" y="2636838"/>
            <a:ext cx="825436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从总体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中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随机抽取的容量为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的样本常记为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其中每个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都是随机变量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396875" y="3573463"/>
            <a:ext cx="8509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样本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的确切数值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称为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观测值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" name="Text Box 6"/>
          <p:cNvSpPr txBox="1"/>
          <p:nvPr>
            <p:custDataLst>
              <p:tags r:id="rId7"/>
            </p:custDataLst>
          </p:nvPr>
        </p:nvSpPr>
        <p:spPr>
          <a:xfrm>
            <a:off x="323850" y="4316413"/>
            <a:ext cx="84978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6.1.1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从某工厂生产的一批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个灯泡中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随机抽测了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个灯泡的使用寿命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小时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 1200, 1312, 1200, 1231, 1200, 1344, 894, 384, 1577, 1114. 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TextBox 14"/>
          <p:cNvSpPr txBox="1"/>
          <p:nvPr>
            <p:custDataLst>
              <p:tags r:id="rId8"/>
            </p:custDataLst>
          </p:nvPr>
        </p:nvSpPr>
        <p:spPr>
          <a:xfrm>
            <a:off x="239713" y="5661025"/>
            <a:ext cx="8691562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灯泡使用寿命的全体是一个总体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每一个灯泡的寿命是一个个体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altLang="zh-CN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这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个灯泡的寿命就是一个样本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charRg st="0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/>
      <p:bldP spid="3081" grpId="0"/>
      <p:bldP spid="3082" grpId="0"/>
      <p:bldP spid="10" grpId="0"/>
      <p:bldP spid="12" grpId="0"/>
      <p:bldP spid="14" grpId="0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1"/>
          <p:cNvSpPr/>
          <p:nvPr>
            <p:custDataLst>
              <p:tags r:id="rId1"/>
            </p:custDataLst>
          </p:nvPr>
        </p:nvSpPr>
        <p:spPr>
          <a:xfrm>
            <a:off x="732155" y="329565"/>
            <a:ext cx="34620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简单随机抽样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2"/>
          <p:cNvSpPr/>
          <p:nvPr>
            <p:custDataLst>
              <p:tags r:id="rId2"/>
            </p:custDataLst>
          </p:nvPr>
        </p:nvSpPr>
        <p:spPr>
          <a:xfrm>
            <a:off x="115888" y="2196148"/>
            <a:ext cx="8292465" cy="12915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随机性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为了使测试到的数据能很好地反映总体的情</a:t>
            </a:r>
            <a:endParaRPr lang="zh-CN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况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要求总体中每一个个体被抽到的可能性是相等的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即</a:t>
            </a:r>
            <a:endParaRPr lang="zh-CN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每个个体与总体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同分布。</a:t>
            </a:r>
            <a:endParaRPr lang="zh-CN" alt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3"/>
          <p:cNvSpPr/>
          <p:nvPr>
            <p:custDataLst>
              <p:tags r:id="rId3"/>
            </p:custDataLst>
          </p:nvPr>
        </p:nvSpPr>
        <p:spPr>
          <a:xfrm>
            <a:off x="144463" y="3685540"/>
            <a:ext cx="8842375" cy="892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独立性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 各次抽取必须是独立的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即每次的抽样结果之间互不影响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15"/>
          <p:cNvSpPr/>
          <p:nvPr>
            <p:custDataLst>
              <p:tags r:id="rId4"/>
            </p:custDataLst>
          </p:nvPr>
        </p:nvSpPr>
        <p:spPr>
          <a:xfrm>
            <a:off x="107950" y="5803265"/>
            <a:ext cx="8832850" cy="891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从总体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中抽取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 的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个简单随机样本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en-US" altLang="zh-CN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是与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具有相同分布的随机变量</a:t>
            </a:r>
            <a:r>
              <a:rPr lang="en-US" altLang="zh-CN" sz="2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zh-CN" altLang="en-US" sz="26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相互独立．</a:t>
            </a:r>
            <a:endParaRPr lang="zh-CN" altLang="en-US" sz="26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3225" y="1035050"/>
            <a:ext cx="737489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/>
              <a:t>为使样本能很好的反映总体的</a:t>
            </a:r>
            <a:r>
              <a:rPr lang="zh-CN" altLang="en-US" sz="2600" b="1"/>
              <a:t>情况，从总体中抽取样本，必须满足下述两个条件：</a:t>
            </a:r>
            <a:endParaRPr lang="zh-CN" altLang="en-US" sz="2600" b="1"/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58470" y="4678045"/>
            <a:ext cx="76073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/>
              <a:t>这种随机的、独立的抽样方法称为</a:t>
            </a:r>
            <a:r>
              <a:rPr lang="zh-CN" altLang="en-US" sz="2600" b="1">
                <a:solidFill>
                  <a:srgbClr val="1D41D5"/>
                </a:solidFill>
              </a:rPr>
              <a:t>简单随机抽样</a:t>
            </a:r>
            <a:r>
              <a:rPr lang="zh-CN" altLang="en-US" sz="2600" b="1"/>
              <a:t>。由此得到的样本称为</a:t>
            </a:r>
            <a:r>
              <a:rPr lang="zh-CN" altLang="en-US" sz="2600" b="1">
                <a:solidFill>
                  <a:srgbClr val="1D41D5"/>
                </a:solidFill>
              </a:rPr>
              <a:t>简单随机样本</a:t>
            </a:r>
            <a:r>
              <a:rPr lang="zh-CN" altLang="en-US" sz="2600" b="1"/>
              <a:t>。</a:t>
            </a:r>
            <a:endParaRPr lang="zh-CN" altLang="en-US" sz="2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7524" name="Rectangle 4"/>
          <p:cNvSpPr/>
          <p:nvPr>
            <p:custDataLst>
              <p:tags r:id="rId1"/>
            </p:custDataLst>
          </p:nvPr>
        </p:nvSpPr>
        <p:spPr>
          <a:xfrm>
            <a:off x="722313" y="619125"/>
            <a:ext cx="23749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简单随机样本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54" name="Object 6"/>
          <p:cNvGraphicFramePr/>
          <p:nvPr>
            <p:custDataLst>
              <p:tags r:id="rId2"/>
            </p:custDataLst>
          </p:nvPr>
        </p:nvGraphicFramePr>
        <p:xfrm>
          <a:off x="844550" y="1411288"/>
          <a:ext cx="538321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826000" imgH="419100" progId="Equation.DSMT4">
                  <p:embed/>
                </p:oleObj>
              </mc:Choice>
              <mc:Fallback>
                <p:oleObj name="" r:id="rId3" imgW="4826000" imgH="419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4550" y="1411288"/>
                        <a:ext cx="5383213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9"/>
          <p:cNvGraphicFramePr/>
          <p:nvPr>
            <p:custDataLst>
              <p:tags r:id="rId5"/>
            </p:custDataLst>
          </p:nvPr>
        </p:nvGraphicFramePr>
        <p:xfrm>
          <a:off x="860425" y="2098675"/>
          <a:ext cx="55753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6" imgW="5041900" imgH="419100" progId="Equation.DSMT4">
                  <p:embed/>
                </p:oleObj>
              </mc:Choice>
              <mc:Fallback>
                <p:oleObj name="" r:id="rId6" imgW="5041900" imgH="419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0425" y="2098675"/>
                        <a:ext cx="55753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3"/>
          <p:cNvGraphicFramePr/>
          <p:nvPr>
            <p:custDataLst>
              <p:tags r:id="rId8"/>
            </p:custDataLst>
          </p:nvPr>
        </p:nvGraphicFramePr>
        <p:xfrm>
          <a:off x="217488" y="3427413"/>
          <a:ext cx="85312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8267700" imgH="419100" progId="Equation.DSMT4">
                  <p:embed/>
                </p:oleObj>
              </mc:Choice>
              <mc:Fallback>
                <p:oleObj name="" r:id="rId9" imgW="8267700" imgH="419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488" y="3427413"/>
                        <a:ext cx="853122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6" name="Rectangle 16"/>
          <p:cNvSpPr/>
          <p:nvPr>
            <p:custDataLst>
              <p:tags r:id="rId11"/>
            </p:custDataLst>
          </p:nvPr>
        </p:nvSpPr>
        <p:spPr>
          <a:xfrm>
            <a:off x="0" y="4579938"/>
            <a:ext cx="8997950" cy="115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样本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所有可能取值的全体称为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样本空间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样本观察值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是样本空间中的一个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52" name="Object 11"/>
          <p:cNvGraphicFramePr/>
          <p:nvPr>
            <p:custDataLst>
              <p:tags r:id="rId12"/>
            </p:custDataLst>
          </p:nvPr>
        </p:nvGraphicFramePr>
        <p:xfrm>
          <a:off x="866775" y="2708275"/>
          <a:ext cx="4425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3" imgW="3810000" imgH="419100" progId="Equation.DSMT4">
                  <p:embed/>
                </p:oleObj>
              </mc:Choice>
              <mc:Fallback>
                <p:oleObj name="" r:id="rId13" imgW="3810000" imgH="4191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6775" y="2708275"/>
                        <a:ext cx="44259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  <p:bldP spid="1075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Object 3"/>
          <p:cNvGraphicFramePr/>
          <p:nvPr>
            <p:custDataLst>
              <p:tags r:id="rId1"/>
            </p:custDataLst>
          </p:nvPr>
        </p:nvGraphicFramePr>
        <p:xfrm>
          <a:off x="788988" y="4142423"/>
          <a:ext cx="70961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2" imgW="3124200" imgH="457200" progId="Equation.DSMT4">
                  <p:embed/>
                </p:oleObj>
              </mc:Choice>
              <mc:Fallback>
                <p:oleObj name="" r:id="rId2" imgW="3124200" imgH="457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8988" y="4142423"/>
                        <a:ext cx="7096125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/>
          <p:nvPr>
            <p:custDataLst>
              <p:tags r:id="rId4"/>
            </p:custDataLst>
          </p:nvPr>
        </p:nvGraphicFramePr>
        <p:xfrm>
          <a:off x="1111250" y="5526088"/>
          <a:ext cx="20224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825500" imgH="228600" progId="Equation.DSMT4">
                  <p:embed/>
                </p:oleObj>
              </mc:Choice>
              <mc:Fallback>
                <p:oleObj name="" r:id="rId5" imgW="8255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11250" y="5526088"/>
                        <a:ext cx="202247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>
            <p:custDataLst>
              <p:tags r:id="rId7"/>
            </p:custDataLst>
          </p:nvPr>
        </p:nvGraphicFramePr>
        <p:xfrm>
          <a:off x="5153025" y="5287963"/>
          <a:ext cx="1866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8" imgW="761365" imgH="431800" progId="Equation.3">
                  <p:embed/>
                </p:oleObj>
              </mc:Choice>
              <mc:Fallback>
                <p:oleObj name="" r:id="rId8" imgW="76136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53025" y="5287963"/>
                        <a:ext cx="18669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>
            <p:custDataLst>
              <p:tags r:id="rId10"/>
            </p:custDataLst>
          </p:nvPr>
        </p:nvGraphicFramePr>
        <p:xfrm>
          <a:off x="3125788" y="5314950"/>
          <a:ext cx="19446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850265" imgH="431800" progId="Equation.DSMT4">
                  <p:embed/>
                </p:oleObj>
              </mc:Choice>
              <mc:Fallback>
                <p:oleObj name="" r:id="rId11" imgW="850265" imgH="4318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25788" y="5314950"/>
                        <a:ext cx="1944687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29"/>
          <p:cNvGrpSpPr/>
          <p:nvPr/>
        </p:nvGrpSpPr>
        <p:grpSpPr>
          <a:xfrm>
            <a:off x="382588" y="2213297"/>
            <a:ext cx="8797925" cy="1712912"/>
            <a:chOff x="179512" y="834022"/>
            <a:chExt cx="8797925" cy="1712520"/>
          </a:xfrm>
        </p:grpSpPr>
        <p:sp>
          <p:nvSpPr>
            <p:cNvPr id="3084" name="Text Box 17"/>
            <p:cNvSpPr txBox="1"/>
            <p:nvPr>
              <p:custDataLst>
                <p:tags r:id="rId13"/>
              </p:custDataLst>
            </p:nvPr>
          </p:nvSpPr>
          <p:spPr>
            <a:xfrm>
              <a:off x="179512" y="834022"/>
              <a:ext cx="8797925" cy="17125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如果从总体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中抽取样本</a:t>
              </a: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得到观测值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en-US" altLang="zh-CN" sz="2800" b="1" dirty="0">
                  <a:latin typeface="Times New Roman" panose="02020603050405020304" pitchFamily="18" charset="0"/>
                  <a:ea typeface="Arial" panose="020B0604020202020204" pitchFamily="34" charset="0"/>
                </a:rPr>
                <a:t>…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cs typeface="Arial" panose="020B0604020202020204" pitchFamily="34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endPara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则可认为相互独立事件                                                  </a:t>
              </a:r>
              <a:endPara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同时发生</a:t>
              </a:r>
              <a:r>
                <a:rPr lang="en-US" altLang="zh-CN" sz="2800" b="1" dirty="0">
                  <a:latin typeface="Times New Roman" panose="02020603050405020304" pitchFamily="18" charset="0"/>
                  <a:cs typeface="Arial" panose="020B0604020202020204" pitchFamily="34" charset="0"/>
                </a:rPr>
                <a:t>.</a:t>
              </a:r>
              <a:endParaRPr lang="zh-CN" altLang="en-US" sz="2800" b="1" dirty="0"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3081" name="Object 18"/>
            <p:cNvGraphicFramePr/>
            <p:nvPr>
              <p:custDataLst>
                <p:tags r:id="rId14"/>
              </p:custDataLst>
            </p:nvPr>
          </p:nvGraphicFramePr>
          <p:xfrm>
            <a:off x="3948652" y="1510384"/>
            <a:ext cx="4354512" cy="449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5" imgW="4559300" imgH="469900" progId="Equation.DSMT4">
                    <p:embed/>
                  </p:oleObj>
                </mc:Choice>
                <mc:Fallback>
                  <p:oleObj name="" r:id="rId15" imgW="4559300" imgH="4699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948652" y="1510384"/>
                          <a:ext cx="4354512" cy="449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36" name="Rectangle 16"/>
          <p:cNvSpPr/>
          <p:nvPr>
            <p:custDataLst>
              <p:tags r:id="rId17"/>
            </p:custDataLst>
          </p:nvPr>
        </p:nvSpPr>
        <p:spPr>
          <a:xfrm>
            <a:off x="0" y="633413"/>
            <a:ext cx="8997950" cy="115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样本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所有可能取值的全体称为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样本空间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样本观察值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是样本空间中的一个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点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" name="Object 7"/>
          <p:cNvGraphicFramePr/>
          <p:nvPr>
            <p:custDataLst>
              <p:tags r:id="rId1"/>
            </p:custDataLst>
          </p:nvPr>
        </p:nvGraphicFramePr>
        <p:xfrm>
          <a:off x="1643063" y="2045970"/>
          <a:ext cx="1928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825500" imgH="228600" progId="Equation.DSMT4">
                  <p:embed/>
                </p:oleObj>
              </mc:Choice>
              <mc:Fallback>
                <p:oleObj name="" r:id="rId2" imgW="825500" imgH="2286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3063" y="2045970"/>
                        <a:ext cx="19288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6"/>
          <p:cNvSpPr txBox="1"/>
          <p:nvPr>
            <p:custDataLst>
              <p:tags r:id="rId4"/>
            </p:custDataLst>
          </p:nvPr>
        </p:nvSpPr>
        <p:spPr>
          <a:xfrm>
            <a:off x="458788" y="745808"/>
            <a:ext cx="8145462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若总体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为连续型随机变量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其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概率密度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f(x)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则样本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的联合概率密度函数为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1" name="Object 8"/>
          <p:cNvGraphicFramePr/>
          <p:nvPr>
            <p:custDataLst>
              <p:tags r:id="rId5"/>
            </p:custDataLst>
          </p:nvPr>
        </p:nvGraphicFramePr>
        <p:xfrm>
          <a:off x="3568700" y="1850708"/>
          <a:ext cx="19050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967865" imgH="951865" progId="Equation.3">
                  <p:embed/>
                </p:oleObj>
              </mc:Choice>
              <mc:Fallback>
                <p:oleObj name="" r:id="rId6" imgW="1967865" imgH="951865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68700" y="1850708"/>
                        <a:ext cx="190500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/>
          <p:nvPr>
            <p:custDataLst>
              <p:tags r:id="rId8"/>
            </p:custDataLst>
          </p:nvPr>
        </p:nvGraphicFramePr>
        <p:xfrm>
          <a:off x="5549900" y="1780858"/>
          <a:ext cx="174942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748665" imgH="431800" progId="Equation.3">
                  <p:embed/>
                </p:oleObj>
              </mc:Choice>
              <mc:Fallback>
                <p:oleObj name="" r:id="rId9" imgW="748665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49900" y="1780858"/>
                        <a:ext cx="174942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/>
          <p:nvPr>
            <p:custDataLst>
              <p:tags r:id="rId11"/>
            </p:custDataLst>
          </p:nvPr>
        </p:nvGraphicFramePr>
        <p:xfrm>
          <a:off x="468313" y="4378325"/>
          <a:ext cx="38147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2" imgW="1587500" imgH="228600" progId="Equation.3">
                  <p:embed/>
                </p:oleObj>
              </mc:Choice>
              <mc:Fallback>
                <p:oleObj name="" r:id="rId12" imgW="15875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8313" y="4378325"/>
                        <a:ext cx="3814762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/>
          <p:nvPr>
            <p:custDataLst>
              <p:tags r:id="rId14"/>
            </p:custDataLst>
          </p:nvPr>
        </p:nvSpPr>
        <p:spPr>
          <a:xfrm>
            <a:off x="179705" y="3037205"/>
            <a:ext cx="8573135" cy="112522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若总体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离散型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随机变量且分布律为</a:t>
            </a:r>
            <a:endParaRPr lang="zh-CN" altLang="en-US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Clr>
                <a:srgbClr val="003399"/>
              </a:buClr>
              <a:buFont typeface="Wingdings" panose="05000000000000000000" pitchFamily="2" charset="2"/>
            </a:pP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   则                      的分布律为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15"/>
            </p:custDataLst>
          </p:nvPr>
        </p:nvGraphicFramePr>
        <p:xfrm>
          <a:off x="1079500" y="3692525"/>
          <a:ext cx="15509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6" imgW="660400" imgH="228600" progId="Equation.DSMT4">
                  <p:embed/>
                </p:oleObj>
              </mc:Choice>
              <mc:Fallback>
                <p:oleObj name="" r:id="rId16" imgW="6604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9500" y="3692525"/>
                        <a:ext cx="155098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/>
          <p:nvPr>
            <p:custDataLst>
              <p:tags r:id="rId18"/>
            </p:custDataLst>
          </p:nvPr>
        </p:nvGraphicFramePr>
        <p:xfrm>
          <a:off x="6467475" y="3086100"/>
          <a:ext cx="2465070" cy="48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9" imgW="1129030" imgH="203200" progId="Equation.3">
                  <p:embed/>
                </p:oleObj>
              </mc:Choice>
              <mc:Fallback>
                <p:oleObj name="" r:id="rId19" imgW="1129030" imgH="203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67475" y="3086100"/>
                        <a:ext cx="2465070" cy="484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>
            <p:custDataLst>
              <p:tags r:id="rId21"/>
            </p:custDataLst>
          </p:nvPr>
        </p:nvGraphicFramePr>
        <p:xfrm>
          <a:off x="4211638" y="3986213"/>
          <a:ext cx="3024187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2" imgW="1015365" imgH="431800" progId="Equation.DSMT4">
                  <p:embed/>
                </p:oleObj>
              </mc:Choice>
              <mc:Fallback>
                <p:oleObj name="" r:id="rId22" imgW="1015365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11638" y="3986213"/>
                        <a:ext cx="3024187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/>
          <p:nvPr>
            <p:custDataLst>
              <p:tags r:id="rId24"/>
            </p:custDataLst>
          </p:nvPr>
        </p:nvGraphicFramePr>
        <p:xfrm>
          <a:off x="7164388" y="4130675"/>
          <a:ext cx="165735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5" imgW="723900" imgH="431800" progId="Equation.DSMT4">
                  <p:embed/>
                </p:oleObj>
              </mc:Choice>
              <mc:Fallback>
                <p:oleObj name="" r:id="rId25" imgW="723900" imgH="4318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64388" y="4130675"/>
                        <a:ext cx="1657350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文本框 17409"/>
          <p:cNvSpPr txBox="1"/>
          <p:nvPr>
            <p:custDataLst>
              <p:tags r:id="rId1"/>
            </p:custDataLst>
          </p:nvPr>
        </p:nvSpPr>
        <p:spPr>
          <a:xfrm>
            <a:off x="216535" y="668020"/>
            <a:ext cx="14039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6.1.2</a:t>
            </a:r>
            <a:endParaRPr lang="en-US" altLang="zh-CN" sz="28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对象 17410"/>
          <p:cNvGraphicFramePr/>
          <p:nvPr>
            <p:custDataLst>
              <p:tags r:id="rId2"/>
            </p:custDataLst>
          </p:nvPr>
        </p:nvGraphicFramePr>
        <p:xfrm>
          <a:off x="1465263" y="715645"/>
          <a:ext cx="76565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3263900" imgH="228600" progId="Equation.3">
                  <p:embed/>
                </p:oleObj>
              </mc:Choice>
              <mc:Fallback>
                <p:oleObj name="" r:id="rId3" imgW="3263900" imgH="228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5263" y="715645"/>
                        <a:ext cx="765651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文本框 17411"/>
          <p:cNvSpPr txBox="1"/>
          <p:nvPr>
            <p:custDataLst>
              <p:tags r:id="rId5"/>
            </p:custDataLst>
          </p:nvPr>
        </p:nvSpPr>
        <p:spPr>
          <a:xfrm>
            <a:off x="396875" y="1915795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Tahoma" panose="020B0604030504040204" pitchFamily="34" charset="0"/>
                <a:ea typeface="楷体_GB2312" pitchFamily="49" charset="-122"/>
              </a:rPr>
              <a:t>解</a:t>
            </a:r>
            <a:r>
              <a:rPr lang="zh-CN" altLang="en-US" sz="2800" dirty="0">
                <a:solidFill>
                  <a:srgbClr val="0033CC"/>
                </a:solidFill>
                <a:latin typeface="Tahoma" panose="020B0604030504040204" pitchFamily="34" charset="0"/>
              </a:rPr>
              <a:t>：</a:t>
            </a:r>
            <a:endParaRPr lang="zh-CN" altLang="en-US" sz="2800">
              <a:solidFill>
                <a:srgbClr val="0033CC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7413" name="对象 17412"/>
          <p:cNvGraphicFramePr/>
          <p:nvPr>
            <p:custDataLst>
              <p:tags r:id="rId6"/>
            </p:custDataLst>
          </p:nvPr>
        </p:nvGraphicFramePr>
        <p:xfrm>
          <a:off x="1676400" y="2725420"/>
          <a:ext cx="2667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129030" imgH="203200" progId="Equation.3">
                  <p:embed/>
                </p:oleObj>
              </mc:Choice>
              <mc:Fallback>
                <p:oleObj name="" r:id="rId7" imgW="1129030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2725420"/>
                        <a:ext cx="26670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对象 17413"/>
          <p:cNvGraphicFramePr/>
          <p:nvPr>
            <p:custDataLst>
              <p:tags r:id="rId9"/>
            </p:custDataLst>
          </p:nvPr>
        </p:nvGraphicFramePr>
        <p:xfrm>
          <a:off x="1719263" y="4103370"/>
          <a:ext cx="3657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0" imgW="1587500" imgH="228600" progId="Equation.3">
                  <p:embed/>
                </p:oleObj>
              </mc:Choice>
              <mc:Fallback>
                <p:oleObj name="" r:id="rId10" imgW="1587500" imgH="228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19263" y="4103370"/>
                        <a:ext cx="3657600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17414"/>
          <p:cNvGraphicFramePr/>
          <p:nvPr>
            <p:custDataLst>
              <p:tags r:id="rId12"/>
            </p:custDataLst>
          </p:nvPr>
        </p:nvGraphicFramePr>
        <p:xfrm>
          <a:off x="5376863" y="3868420"/>
          <a:ext cx="178593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3" imgW="735965" imgH="431800" progId="Equation.3">
                  <p:embed/>
                </p:oleObj>
              </mc:Choice>
              <mc:Fallback>
                <p:oleObj name="" r:id="rId13" imgW="735965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76863" y="3868420"/>
                        <a:ext cx="1785937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>
            <p:custDataLst>
              <p:tags r:id="rId15"/>
            </p:custDataLst>
          </p:nvPr>
        </p:nvGraphicFramePr>
        <p:xfrm>
          <a:off x="5435600" y="5228908"/>
          <a:ext cx="19446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6" imgW="761365" imgH="228600" progId="Equation.3">
                  <p:embed/>
                </p:oleObj>
              </mc:Choice>
              <mc:Fallback>
                <p:oleObj name="" r:id="rId16" imgW="761365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435600" y="5228908"/>
                        <a:ext cx="1944688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17416"/>
          <p:cNvGraphicFramePr/>
          <p:nvPr>
            <p:custDataLst>
              <p:tags r:id="rId18"/>
            </p:custDataLst>
          </p:nvPr>
        </p:nvGraphicFramePr>
        <p:xfrm>
          <a:off x="4343400" y="2420620"/>
          <a:ext cx="32004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1269365" imgH="419100" progId="Equation.3">
                  <p:embed/>
                </p:oleObj>
              </mc:Choice>
              <mc:Fallback>
                <p:oleObj name="" r:id="rId19" imgW="1269365" imgH="4191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43400" y="2420620"/>
                        <a:ext cx="3200400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/>
          <p:nvPr>
            <p:custDataLst>
              <p:tags r:id="rId21"/>
            </p:custDataLst>
          </p:nvPr>
        </p:nvGraphicFramePr>
        <p:xfrm>
          <a:off x="990600" y="5038408"/>
          <a:ext cx="20113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2" imgW="838200" imgH="457200" progId="Equation.3">
                  <p:embed/>
                </p:oleObj>
              </mc:Choice>
              <mc:Fallback>
                <p:oleObj name="" r:id="rId22" imgW="8382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90600" y="5038408"/>
                        <a:ext cx="2011363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7418"/>
          <p:cNvGraphicFramePr/>
          <p:nvPr>
            <p:custDataLst>
              <p:tags r:id="rId24"/>
            </p:custDataLst>
          </p:nvPr>
        </p:nvGraphicFramePr>
        <p:xfrm>
          <a:off x="2987675" y="4652645"/>
          <a:ext cx="21939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5" imgW="914400" imgH="825500" progId="Equation.3">
                  <p:embed/>
                </p:oleObj>
              </mc:Choice>
              <mc:Fallback>
                <p:oleObj name="" r:id="rId25" imgW="914400" imgH="825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987675" y="4652645"/>
                        <a:ext cx="2193925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对象 17419"/>
          <p:cNvGraphicFramePr/>
          <p:nvPr>
            <p:custDataLst>
              <p:tags r:id="rId27"/>
            </p:custDataLst>
          </p:nvPr>
        </p:nvGraphicFramePr>
        <p:xfrm>
          <a:off x="1116013" y="1339533"/>
          <a:ext cx="37893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8" imgW="3529330" imgH="431800" progId="Equation.3">
                  <p:embed/>
                </p:oleObj>
              </mc:Choice>
              <mc:Fallback>
                <p:oleObj name="" r:id="rId28" imgW="3529330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116013" y="1339533"/>
                        <a:ext cx="3789362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7420"/>
          <p:cNvGraphicFramePr/>
          <p:nvPr>
            <p:custDataLst>
              <p:tags r:id="rId30"/>
            </p:custDataLst>
          </p:nvPr>
        </p:nvGraphicFramePr>
        <p:xfrm>
          <a:off x="1187450" y="2060258"/>
          <a:ext cx="3016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1" imgW="2907030" imgH="431800" progId="Equation.3">
                  <p:embed/>
                </p:oleObj>
              </mc:Choice>
              <mc:Fallback>
                <p:oleObj name="" r:id="rId31" imgW="2907030" imgH="431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187450" y="2060258"/>
                        <a:ext cx="301625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对象 17421"/>
          <p:cNvGraphicFramePr/>
          <p:nvPr>
            <p:custDataLst>
              <p:tags r:id="rId33"/>
            </p:custDataLst>
          </p:nvPr>
        </p:nvGraphicFramePr>
        <p:xfrm>
          <a:off x="152400" y="3563620"/>
          <a:ext cx="47577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4" imgW="4582795" imgH="431800" progId="Equation.3">
                  <p:embed/>
                </p:oleObj>
              </mc:Choice>
              <mc:Fallback>
                <p:oleObj name="" r:id="rId34" imgW="4582795" imgH="431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2400" y="3563620"/>
                        <a:ext cx="4757738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7" name="Object 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95350" y="796925"/>
          <a:ext cx="73787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7378700" imgH="1549400" progId="Equation.3">
                  <p:embed/>
                </p:oleObj>
              </mc:Choice>
              <mc:Fallback>
                <p:oleObj name="Equation" r:id="rId2" imgW="7378700" imgH="154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796925"/>
                        <a:ext cx="73787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3125" y="25558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98600" y="2646363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3581400" imgH="444500" progId="Equation.3">
                  <p:embed/>
                </p:oleObj>
              </mc:Choice>
              <mc:Fallback>
                <p:oleObj name="Equation" r:id="rId6" imgW="35814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646363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910138" y="2320572"/>
          <a:ext cx="3403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3403600" imgH="1028700" progId="Equation.3">
                  <p:embed/>
                </p:oleObj>
              </mc:Choice>
              <mc:Fallback>
                <p:oleObj name="Equation" r:id="rId9" imgW="3403600" imgH="1028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2320572"/>
                        <a:ext cx="3403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22338" y="3429000"/>
          <a:ext cx="816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8166100" imgH="444500" progId="Equation.3">
                  <p:embed/>
                </p:oleObj>
              </mc:Choice>
              <mc:Fallback>
                <p:oleObj name="Equation" r:id="rId12" imgW="81661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3429000"/>
                        <a:ext cx="816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30275" y="4052888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5740400" imgH="457200" progId="Equation.3">
                  <p:embed/>
                </p:oleObj>
              </mc:Choice>
              <mc:Fallback>
                <p:oleObj name="Equation" r:id="rId15" imgW="57404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4052888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211580" y="4817745"/>
          <a:ext cx="421703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1981200" imgH="431800" progId="Equation.3">
                  <p:embed/>
                </p:oleObj>
              </mc:Choice>
              <mc:Fallback>
                <p:oleObj name="Equation" r:id="rId18" imgW="19812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580" y="4817745"/>
                        <a:ext cx="4217035" cy="919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194300" y="4527550"/>
          <a:ext cx="31877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3187700" imgH="1460500" progId="Equation.3">
                  <p:embed/>
                </p:oleObj>
              </mc:Choice>
              <mc:Fallback>
                <p:oleObj name="Equation" r:id="rId21" imgW="3187700" imgH="146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4527550"/>
                        <a:ext cx="31877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35915" y="728663"/>
            <a:ext cx="1676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6.1.3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73" name="Object 1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36625" y="782638"/>
          <a:ext cx="80899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8089900" imgH="1549400" progId="Equation.3">
                  <p:embed/>
                </p:oleObj>
              </mc:Choice>
              <mc:Fallback>
                <p:oleObj name="Equation" r:id="rId2" imgW="8089900" imgH="1549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782638"/>
                        <a:ext cx="80899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1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0263" y="25082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524000" y="2605088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3225800" imgH="431800" progId="Equation.3">
                  <p:embed/>
                </p:oleObj>
              </mc:Choice>
              <mc:Fallback>
                <p:oleObj name="Equation" r:id="rId6" imgW="32258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05088"/>
                        <a:ext cx="322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49400" y="3963988"/>
          <a:ext cx="469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4699000" imgH="444500" progId="Equation.3">
                  <p:embed/>
                </p:oleObj>
              </mc:Choice>
              <mc:Fallback>
                <p:oleObj name="Equation" r:id="rId9" imgW="46990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963988"/>
                        <a:ext cx="4699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2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24000" y="3200400"/>
          <a:ext cx="3340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3340100" imgH="469900" progId="Equation.3">
                  <p:embed/>
                </p:oleObj>
              </mc:Choice>
              <mc:Fallback>
                <p:oleObj name="Equation" r:id="rId12" imgW="33401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00400"/>
                        <a:ext cx="3340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2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308600" y="3305175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1244600" imgH="393700" progId="Equation.3">
                  <p:embed/>
                </p:oleObj>
              </mc:Choice>
              <mc:Fallback>
                <p:oleObj name="Equation" r:id="rId15" imgW="1244600" imgH="393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305175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3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524000" y="4689475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3708400" imgH="431800" progId="Equation.3">
                  <p:embed/>
                </p:oleObj>
              </mc:Choice>
              <mc:Fallback>
                <p:oleObj name="Equation" r:id="rId18" imgW="3708400" imgH="4318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689475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32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574800" y="5313363"/>
          <a:ext cx="535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5359400" imgH="444500" progId="Equation.3">
                  <p:embed/>
                </p:oleObj>
              </mc:Choice>
              <mc:Fallback>
                <p:oleObj name="Equation" r:id="rId21" imgW="5359400" imgH="4445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313363"/>
                        <a:ext cx="535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36563" y="700088"/>
            <a:ext cx="1676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6.1.4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4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5603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66800" y="1143000"/>
          <a:ext cx="491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4914900" imgH="431800" progId="Equation.3">
                  <p:embed/>
                </p:oleObj>
              </mc:Choice>
              <mc:Fallback>
                <p:oleObj name="Equation" r:id="rId2" imgW="4914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491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66800" y="1981200"/>
          <a:ext cx="594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5943600" imgH="431800" progId="Equation.3">
                  <p:embed/>
                </p:oleObj>
              </mc:Choice>
              <mc:Fallback>
                <p:oleObj name="Equation" r:id="rId5" imgW="5943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594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087438" y="2667000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2832100" imgH="939800" progId="Equation.3">
                  <p:embed/>
                </p:oleObj>
              </mc:Choice>
              <mc:Fallback>
                <p:oleObj name="Equation" r:id="rId8" imgW="2832100" imgH="93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2667000"/>
                        <a:ext cx="2832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71600" y="4038600"/>
          <a:ext cx="614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6146800" imgH="457200" progId="Equation.3">
                  <p:embed/>
                </p:oleObj>
              </mc:Choice>
              <mc:Fallback>
                <p:oleObj name="Equation" r:id="rId11" imgW="6146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038600"/>
                        <a:ext cx="614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03725" y="1111885"/>
            <a:ext cx="1003300" cy="368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p>
            <a:endParaRPr lang="zh-CN" altLang="en-US">
              <a:ln>
                <a:noFill/>
              </a:ln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90575" y="397193"/>
            <a:ext cx="7543800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chemeClr val="tx1"/>
                </a:solidFill>
              </a:rPr>
              <a:t>三、小结</a:t>
            </a:r>
            <a:endParaRPr lang="zh-CN" altLang="en-US" sz="3200" b="1">
              <a:solidFill>
                <a:schemeClr val="tx1"/>
              </a:solidFill>
            </a:endParaRPr>
          </a:p>
        </p:txBody>
      </p:sp>
      <p:sp>
        <p:nvSpPr>
          <p:cNvPr id="266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76513" y="2480945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个体   总体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356100" y="2252345"/>
          <a:ext cx="381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4" imgW="258445" imgH="655955" progId="Equation.3">
                  <p:embed/>
                </p:oleObj>
              </mc:Choice>
              <mc:Fallback>
                <p:oleObj name="Equation" r:id="rId4" imgW="258445" imgH="6559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52345"/>
                        <a:ext cx="381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02150" y="212058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有限总体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487863" y="2723833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无限总体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1" name="Rectangle 7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52488" y="248729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</a:rPr>
              <a:t>基本概念: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3312795"/>
            <a:ext cx="76898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一个总体对应一个随机变量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我们将不区分总体和相应的随机变量, 统称为总体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4400" y="4481195"/>
            <a:ext cx="76898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800" b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在实际中遇到的总体往往是有限总体, 它对应一个离散型随机变量; 当总体中包含的个体的个数很大时, 在理论上可认为它是一个无限总体.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72200" y="2474595"/>
            <a:ext cx="2695575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简单随机样本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290" y="1069975"/>
            <a:ext cx="7787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数理统计：对数据进行</a:t>
            </a:r>
            <a:r>
              <a:rPr lang="zh-CN" altLang="en-US" sz="2800" b="1">
                <a:solidFill>
                  <a:srgbClr val="1D41D5"/>
                </a:solidFill>
              </a:rPr>
              <a:t>收集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0000"/>
                </a:solidFill>
              </a:rPr>
              <a:t>整理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00B050"/>
                </a:solidFill>
              </a:rPr>
              <a:t>分析</a:t>
            </a:r>
            <a:r>
              <a:rPr lang="zh-CN" altLang="en-US" sz="2800" b="1"/>
              <a:t>与</a:t>
            </a:r>
            <a:r>
              <a:rPr lang="zh-CN" altLang="en-US" sz="2800" b="1">
                <a:solidFill>
                  <a:srgbClr val="7030A0"/>
                </a:solidFill>
              </a:rPr>
              <a:t>推断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0" animBg="1" autoUpdateAnimBg="0"/>
      <p:bldP spid="26629" grpId="0" bldLvl="0" animBg="1" autoUpdateAnimBg="0"/>
      <p:bldP spid="26630" grpId="0" bldLvl="0" animBg="1" autoUpdateAnimBg="0"/>
      <p:bldP spid="26631" grpId="0" bldLvl="0" animBg="1" autoUpdateAnimBg="0"/>
      <p:bldP spid="26632" grpId="0" bldLvl="0" animBg="1" autoUpdateAnimBg="0"/>
      <p:bldP spid="26633" grpId="0" bldLvl="0" animBg="1" autoUpdateAnimBg="0"/>
      <p:bldP spid="26634" grpId="0" bldLvl="0" animBg="1" autoUpdateAnimBg="0"/>
      <p:bldP spid="9" grpId="0"/>
      <p:bldP spid="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7"/>
          <p:cNvSpPr txBox="1"/>
          <p:nvPr>
            <p:custDataLst>
              <p:tags r:id="rId1"/>
            </p:custDataLst>
          </p:nvPr>
        </p:nvSpPr>
        <p:spPr>
          <a:xfrm>
            <a:off x="107950" y="1014413"/>
            <a:ext cx="8893175" cy="1947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800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数理统计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：以概率论为理论基础，根据试验所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观察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到的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数据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，来研究随机现象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通过统计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分析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对研究对象的客观规律做出合理的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估计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推断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8"/>
          <p:cNvSpPr/>
          <p:nvPr>
            <p:custDataLst>
              <p:tags r:id="rId2"/>
            </p:custDataLst>
          </p:nvPr>
        </p:nvSpPr>
        <p:spPr>
          <a:xfrm>
            <a:off x="34925" y="3419475"/>
            <a:ext cx="8764905" cy="20300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  <a:buNone/>
            </a:pPr>
            <a:r>
              <a:rPr lang="en-US" altLang="zh-CN" sz="2800" dirty="0">
                <a:latin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统计的基本思想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是从总体中合理抽出一部分个体</a:t>
            </a:r>
            <a:endParaRPr lang="zh-CN" altLang="en-US" sz="2800" b="1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样本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，对样本数据进行整理分析，从而根据样本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信息</a:t>
            </a:r>
            <a:endParaRPr lang="zh-CN" altLang="en-US" sz="2800" b="1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来估计和推测总体的性质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en-US" altLang="zh-CN" sz="28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515" y="5877560"/>
            <a:ext cx="7787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数理统计：对数据进行</a:t>
            </a:r>
            <a:r>
              <a:rPr lang="zh-CN" altLang="en-US" sz="2800" b="1">
                <a:solidFill>
                  <a:srgbClr val="1D41D5"/>
                </a:solidFill>
              </a:rPr>
              <a:t>收集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0000"/>
                </a:solidFill>
              </a:rPr>
              <a:t>整理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00B050"/>
                </a:solidFill>
              </a:rPr>
              <a:t>分析</a:t>
            </a:r>
            <a:r>
              <a:rPr lang="zh-CN" altLang="en-US" sz="2800" b="1"/>
              <a:t>与</a:t>
            </a:r>
            <a:r>
              <a:rPr lang="zh-CN" altLang="en-US" sz="2800" b="1">
                <a:solidFill>
                  <a:srgbClr val="7030A0"/>
                </a:solidFill>
              </a:rPr>
              <a:t>推断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82975" y="1177290"/>
            <a:ext cx="2792730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总体（理论</a:t>
            </a:r>
            <a:r>
              <a:rPr lang="zh-CN" altLang="en-US" sz="2800" b="1">
                <a:solidFill>
                  <a:srgbClr val="1D41D5"/>
                </a:solidFill>
              </a:rPr>
              <a:t>分布）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820670" y="3133090"/>
            <a:ext cx="99377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样本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829810" y="3119120"/>
            <a:ext cx="200977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样本观测</a:t>
            </a:r>
            <a:r>
              <a:rPr lang="zh-CN" altLang="en-US" sz="2800" b="1">
                <a:solidFill>
                  <a:srgbClr val="1D41D5"/>
                </a:solidFill>
              </a:rPr>
              <a:t>值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 rot="8040000">
            <a:off x="2841625" y="2347595"/>
            <a:ext cx="136842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>
            <p:custDataLst>
              <p:tags r:id="rId3"/>
            </p:custDataLst>
          </p:nvPr>
        </p:nvSpPr>
        <p:spPr>
          <a:xfrm rot="13980000">
            <a:off x="5049520" y="2402840"/>
            <a:ext cx="1368425" cy="144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3923665" y="3353435"/>
            <a:ext cx="792480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80760" y="202311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36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7515" y="4370705"/>
            <a:ext cx="7787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数理统计：对数据进行</a:t>
            </a:r>
            <a:r>
              <a:rPr lang="zh-CN" altLang="en-US" sz="2800" b="1">
                <a:solidFill>
                  <a:srgbClr val="1D41D5"/>
                </a:solidFill>
              </a:rPr>
              <a:t>收集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0000"/>
                </a:solidFill>
              </a:rPr>
              <a:t>整理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00B050"/>
                </a:solidFill>
              </a:rPr>
              <a:t>分析</a:t>
            </a:r>
            <a:r>
              <a:rPr lang="zh-CN" altLang="en-US" sz="2800" b="1"/>
              <a:t>与</a:t>
            </a:r>
            <a:r>
              <a:rPr lang="zh-CN" altLang="en-US" sz="2800" b="1">
                <a:solidFill>
                  <a:srgbClr val="7030A0"/>
                </a:solidFill>
              </a:rPr>
              <a:t>推断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对象 6145"/>
          <p:cNvGraphicFramePr/>
          <p:nvPr>
            <p:custDataLst>
              <p:tags r:id="rId1"/>
            </p:custDataLst>
          </p:nvPr>
        </p:nvGraphicFramePr>
        <p:xfrm>
          <a:off x="75565" y="1910080"/>
          <a:ext cx="8881745" cy="344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470400" imgH="1511300" progId="Equation.DSMT4">
                  <p:embed/>
                </p:oleObj>
              </mc:Choice>
              <mc:Fallback>
                <p:oleObj name="" r:id="rId2" imgW="4470400" imgH="1511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65" y="1910080"/>
                        <a:ext cx="8881745" cy="3446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549400" y="2202180"/>
            <a:ext cx="6732588" cy="3753485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、总体与样本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二、直方图与样本分布函数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三、样本函数及其概率分布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四、</a:t>
            </a:r>
            <a:r>
              <a:rPr lang="zh-CN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χ</a:t>
            </a:r>
            <a:r>
              <a:rPr lang="en-US" altLang="zh-CN" sz="28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分布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五、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分布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六、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sym typeface="+mn-ea"/>
              </a:rPr>
              <a:t>分布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1264920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第六章  样本及样本函数的分布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总体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简单随机样本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总体与样本</a:t>
            </a:r>
            <a:endParaRPr lang="zh-CN" altLang="en-US" sz="320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37740" y="401955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90575" y="476672"/>
            <a:ext cx="7561263" cy="58483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tx1"/>
                </a:solidFill>
              </a:rPr>
              <a:t>一、总体与个体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41375" y="1412776"/>
            <a:ext cx="29686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总体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71600" y="20574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研究对象的全体称为总体或母体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1375" y="2743200"/>
            <a:ext cx="253206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2.</a:t>
            </a:r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个体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540000" y="2765425"/>
            <a:ext cx="568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总体中的每个元素称为个体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7" name="Rectangle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1850" y="3711258"/>
            <a:ext cx="1377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52488" y="3644265"/>
            <a:ext cx="7605712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     考察某工厂生产的灯泡的寿命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62075" y="4598670"/>
            <a:ext cx="6867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  <a:sym typeface="+mn-ea"/>
              </a:rPr>
              <a:t>总体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--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+mn-ea"/>
              </a:rPr>
              <a:t>该厂生产的所有灯泡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1373505" y="541337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  <a:sym typeface="+mn-ea"/>
              </a:rPr>
              <a:t>个体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--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+mn-ea"/>
              </a:rPr>
              <a:t>每一只灯泡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 autoUpdateAnimBg="0"/>
      <p:bldP spid="7173" grpId="0" bldLvl="0" animBg="1" autoUpdateAnimBg="0"/>
      <p:bldP spid="7175" grpId="0" bldLvl="0" animBg="1" autoUpdateAnimBg="0"/>
      <p:bldP spid="7176" grpId="0" bldLvl="0" animBg="1" autoUpdateAnimBg="0"/>
      <p:bldP spid="7177" grpId="0" bldLvl="0" animBg="1" autoUpdateAnimBg="0"/>
      <p:bldP spid="9" grpId="0" bldLvl="0" animBg="1" autoUpdateAnimBg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1375" y="838736"/>
            <a:ext cx="29686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总体</a:t>
            </a:r>
            <a:endParaRPr kumimoji="1" lang="zh-CN" altLang="en-US" sz="28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73885" y="856615"/>
            <a:ext cx="66294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研究对象的数量指标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随机变量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kumimoji="1" lang="zh-CN" altLang="en-US" sz="2800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75" name="Text Box 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41375" y="1595120"/>
            <a:ext cx="25320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个体</a:t>
            </a:r>
            <a:endParaRPr kumimoji="1"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Text Box 8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31035" y="1610360"/>
            <a:ext cx="5689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总体</a:t>
            </a:r>
            <a:r>
              <a:rPr kumimoji="1"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的每个可能</a:t>
            </a: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取值</a:t>
            </a:r>
            <a:endParaRPr kumimoji="1"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2488" y="2352675"/>
            <a:ext cx="7605712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   考察某工厂生产的灯泡的寿命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362075" y="3307080"/>
            <a:ext cx="68675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  <a:sym typeface="+mn-ea"/>
              </a:rPr>
              <a:t>总体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--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+mn-ea"/>
              </a:rPr>
              <a:t>该厂生产的所有灯泡的使用寿命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+mn-ea"/>
              </a:rPr>
              <a:t>X</a:t>
            </a:r>
            <a:endParaRPr kumimoji="1" lang="en-US" altLang="zh-CN" sz="2800" b="1" i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7"/>
            </p:custDataLst>
          </p:nvPr>
        </p:nvSpPr>
        <p:spPr>
          <a:xfrm>
            <a:off x="1373505" y="4193540"/>
            <a:ext cx="6558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2800" b="1" dirty="0">
                <a:solidFill>
                  <a:srgbClr val="1D41D5"/>
                </a:solidFill>
                <a:latin typeface="Times New Roman" panose="02020603050405020304" pitchFamily="18" charset="0"/>
                <a:sym typeface="+mn-ea"/>
              </a:rPr>
              <a:t>个体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--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+mn-ea"/>
              </a:rPr>
              <a:t>每一只灯泡的使用寿命，即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+mn-ea"/>
              </a:rPr>
              <a:t>的每一个可能</a:t>
            </a:r>
            <a:r>
              <a:rPr kumimoji="1" lang="zh-CN" altLang="en-US" sz="2800" b="1" dirty="0">
                <a:latin typeface="Times New Roman" panose="02020603050405020304" pitchFamily="18" charset="0"/>
                <a:sym typeface="+mn-ea"/>
              </a:rPr>
              <a:t>取值</a:t>
            </a:r>
            <a:endParaRPr kumimoji="1"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 autoUpdateAnimBg="0"/>
      <p:bldP spid="7173" grpId="0" bldLvl="0" animBg="1" autoUpdateAnimBg="0"/>
      <p:bldP spid="7175" grpId="0" bldLvl="0" animBg="1" autoUpdateAnimBg="0"/>
      <p:bldP spid="7176" grpId="0" bldLvl="0" animBg="1" autoUpdateAnimBg="0"/>
      <p:bldP spid="9" grpId="0" bldLvl="0" animBg="1" autoUpdateAnimBg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5663" y="375932"/>
            <a:ext cx="7848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有限总体和无限总体</a:t>
            </a:r>
            <a:endParaRPr kumimoji="1"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4218052"/>
            <a:ext cx="7620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当有限总体包含的个体的总数很大时, 可近似地将它看成是无限总体.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1334464"/>
            <a:ext cx="7848600" cy="7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总体中所包含的个体总数叫做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总体容量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1435" y="2354580"/>
            <a:ext cx="64401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总体中包含有限个个体的叫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有限总体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，包含无限个个体的叫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无限总体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 autoUpdateAnimBg="0"/>
      <p:bldP spid="21522" grpId="0" bldLvl="0" animBg="1" autoUpdateAnimBg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1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5576" y="2619061"/>
            <a:ext cx="78486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ts val="3500"/>
              </a:lnSpc>
              <a:spcBef>
                <a:spcPts val="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kumimoji="1"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14006"/>
            <a:ext cx="2743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4.</a:t>
            </a:r>
            <a:r>
              <a:rPr kumimoji="1" lang="zh-CN" altLang="en-US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总体的分布</a:t>
            </a:r>
            <a:endParaRPr kumimoji="1"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9605" y="1068705"/>
            <a:ext cx="8375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9920" y="4001770"/>
            <a:ext cx="8131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是离散型随机变量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,其概率分布叫做</a:t>
            </a:r>
            <a:r>
              <a:rPr lang="zh-CN" altLang="en-US" sz="28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离散型总体的概率分布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25475" y="5047615"/>
            <a:ext cx="81311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若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是连续型随机变量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,其概率密度叫做</a:t>
            </a:r>
            <a:r>
              <a:rPr lang="zh-CN" altLang="en-US" sz="28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连续型总体的概率密度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610870" y="6115685"/>
            <a:ext cx="81311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将它们和总体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的分布函数统称为</a:t>
            </a:r>
            <a:r>
              <a:rPr lang="zh-CN" altLang="en-US" sz="28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总体的分布</a:t>
            </a:r>
            <a:r>
              <a:rPr lang="zh-CN" altLang="en-US" sz="2800" b="1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3415" y="3035935"/>
            <a:ext cx="61487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总体</a:t>
            </a:r>
            <a:r>
              <a:rPr lang="zh-CN" altLang="en-US" sz="28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的数字特征叫做</a:t>
            </a:r>
            <a:r>
              <a:rPr lang="zh-CN" altLang="en-US" sz="28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总体的数字特征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31640" y="1698784"/>
          <a:ext cx="4457636" cy="53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6" imgW="51206400" imgH="6096000" progId="Equation.DSMT4">
                  <p:embed/>
                </p:oleObj>
              </mc:Choice>
              <mc:Fallback>
                <p:oleObj name="Equation" r:id="rId6" imgW="51206400" imgH="60960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640" y="1698784"/>
                        <a:ext cx="4457636" cy="53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7545" y="237871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叫做</a:t>
            </a:r>
            <a:r>
              <a:rPr lang="zh-CN" altLang="en-US" sz="28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总体的分布函数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4" grpId="0"/>
      <p:bldP spid="6" grpId="0"/>
      <p:bldP spid="12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1837</Words>
  <Application>WPS 演示</Application>
  <PresentationFormat>全屏显示(4:3)</PresentationFormat>
  <Paragraphs>175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49</vt:i4>
      </vt:variant>
      <vt:variant>
        <vt:lpstr>幻灯片标题</vt:lpstr>
      </vt:variant>
      <vt:variant>
        <vt:i4>20</vt:i4>
      </vt:variant>
    </vt:vector>
  </HeadingPairs>
  <TitlesOfParts>
    <vt:vector size="82" baseType="lpstr">
      <vt:lpstr>Arial</vt:lpstr>
      <vt:lpstr>宋体</vt:lpstr>
      <vt:lpstr>Wingdings</vt:lpstr>
      <vt:lpstr>Calibri</vt:lpstr>
      <vt:lpstr>Times New Roman</vt:lpstr>
      <vt:lpstr>黑体</vt:lpstr>
      <vt:lpstr>Garamond</vt:lpstr>
      <vt:lpstr>微软雅黑</vt:lpstr>
      <vt:lpstr>Arial Unicode MS</vt:lpstr>
      <vt:lpstr>Tahoma</vt:lpstr>
      <vt:lpstr>楷体_GB2312</vt:lpstr>
      <vt:lpstr>新宋体</vt:lpstr>
      <vt:lpstr>Office 主题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63</cp:revision>
  <dcterms:created xsi:type="dcterms:W3CDTF">2012-09-17T11:32:00Z</dcterms:created>
  <dcterms:modified xsi:type="dcterms:W3CDTF">2023-04-19T13:48:08Z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F56004678A8048E089EF6B5365F7887D</vt:lpwstr>
  </property>
  <property fmtid="{D5CDD505-2E9C-101B-9397-08002B2CF9AE}" pid="3" name="KSOProductBuildVer">
    <vt:lpwstr>2052-11.1.0.14036</vt:lpwstr>
  </property>
</Properties>
</file>