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404" r:id="rId3"/>
    <p:sldId id="299" r:id="rId4"/>
    <p:sldId id="373" r:id="rId5"/>
    <p:sldId id="382" r:id="rId6"/>
    <p:sldId id="381" r:id="rId7"/>
    <p:sldId id="380" r:id="rId8"/>
    <p:sldId id="379" r:id="rId9"/>
    <p:sldId id="378" r:id="rId10"/>
    <p:sldId id="377" r:id="rId11"/>
    <p:sldId id="376" r:id="rId12"/>
    <p:sldId id="374" r:id="rId13"/>
    <p:sldId id="383" r:id="rId14"/>
    <p:sldId id="402" r:id="rId15"/>
    <p:sldId id="384" r:id="rId16"/>
    <p:sldId id="387" r:id="rId17"/>
    <p:sldId id="388" r:id="rId18"/>
    <p:sldId id="390" r:id="rId19"/>
    <p:sldId id="391" r:id="rId20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1" userDrawn="1">
          <p15:clr>
            <a:srgbClr val="A4A3A4"/>
          </p15:clr>
        </p15:guide>
        <p15:guide id="2" pos="30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121"/>
        <p:guide pos="300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85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14.wmf"/><Relationship Id="rId7" Type="http://schemas.openxmlformats.org/officeDocument/2006/relationships/image" Target="../media/image13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3" Type="http://schemas.openxmlformats.org/officeDocument/2006/relationships/image" Target="../media/image19.wmf"/><Relationship Id="rId12" Type="http://schemas.openxmlformats.org/officeDocument/2006/relationships/image" Target="../media/image18.wmf"/><Relationship Id="rId11" Type="http://schemas.openxmlformats.org/officeDocument/2006/relationships/image" Target="../media/image17.wmf"/><Relationship Id="rId10" Type="http://schemas.openxmlformats.org/officeDocument/2006/relationships/image" Target="../media/image16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31.wmf"/><Relationship Id="rId5" Type="http://schemas.openxmlformats.org/officeDocument/2006/relationships/image" Target="../media/image2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5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4.emf"/><Relationship Id="rId6" Type="http://schemas.openxmlformats.org/officeDocument/2006/relationships/oleObject" Target="../embeddings/oleObject30.bin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image" Target="../media/image33.wmf"/><Relationship Id="rId2" Type="http://schemas.openxmlformats.org/officeDocument/2006/relationships/oleObject" Target="../embeddings/oleObject29.bin"/><Relationship Id="rId1" Type="http://schemas.openxmlformats.org/officeDocument/2006/relationships/tags" Target="../tags/tag1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31.bin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6.wmf"/><Relationship Id="rId2" Type="http://schemas.openxmlformats.org/officeDocument/2006/relationships/oleObject" Target="../embeddings/oleObject32.bin"/><Relationship Id="rId1" Type="http://schemas.openxmlformats.org/officeDocument/2006/relationships/tags" Target="../tags/tag11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24.xml"/><Relationship Id="rId4" Type="http://schemas.openxmlformats.org/officeDocument/2006/relationships/tags" Target="../tags/tag123.xml"/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26.xml"/><Relationship Id="rId2" Type="http://schemas.openxmlformats.org/officeDocument/2006/relationships/image" Target="../media/image37.png"/><Relationship Id="rId1" Type="http://schemas.openxmlformats.org/officeDocument/2006/relationships/tags" Target="../tags/tag125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oleObject" Target="../embeddings/oleObject34.bin"/><Relationship Id="rId7" Type="http://schemas.openxmlformats.org/officeDocument/2006/relationships/tags" Target="../tags/tag131.xml"/><Relationship Id="rId6" Type="http://schemas.openxmlformats.org/officeDocument/2006/relationships/image" Target="../media/image38.wmf"/><Relationship Id="rId50" Type="http://schemas.openxmlformats.org/officeDocument/2006/relationships/vmlDrawing" Target="../drawings/vmlDrawing8.vml"/><Relationship Id="rId5" Type="http://schemas.openxmlformats.org/officeDocument/2006/relationships/oleObject" Target="../embeddings/oleObject33.bin"/><Relationship Id="rId49" Type="http://schemas.openxmlformats.org/officeDocument/2006/relationships/slideLayout" Target="../slideLayouts/slideLayout7.xml"/><Relationship Id="rId48" Type="http://schemas.openxmlformats.org/officeDocument/2006/relationships/tags" Target="../tags/tag170.xml"/><Relationship Id="rId47" Type="http://schemas.openxmlformats.org/officeDocument/2006/relationships/tags" Target="../tags/tag169.xml"/><Relationship Id="rId46" Type="http://schemas.openxmlformats.org/officeDocument/2006/relationships/tags" Target="../tags/tag168.xml"/><Relationship Id="rId45" Type="http://schemas.openxmlformats.org/officeDocument/2006/relationships/tags" Target="../tags/tag167.xml"/><Relationship Id="rId44" Type="http://schemas.openxmlformats.org/officeDocument/2006/relationships/tags" Target="../tags/tag166.xml"/><Relationship Id="rId43" Type="http://schemas.openxmlformats.org/officeDocument/2006/relationships/tags" Target="../tags/tag165.xml"/><Relationship Id="rId42" Type="http://schemas.openxmlformats.org/officeDocument/2006/relationships/tags" Target="../tags/tag164.xml"/><Relationship Id="rId41" Type="http://schemas.openxmlformats.org/officeDocument/2006/relationships/tags" Target="../tags/tag163.xml"/><Relationship Id="rId40" Type="http://schemas.openxmlformats.org/officeDocument/2006/relationships/tags" Target="../tags/tag162.xml"/><Relationship Id="rId4" Type="http://schemas.openxmlformats.org/officeDocument/2006/relationships/tags" Target="../tags/tag130.xml"/><Relationship Id="rId39" Type="http://schemas.openxmlformats.org/officeDocument/2006/relationships/tags" Target="../tags/tag161.xml"/><Relationship Id="rId38" Type="http://schemas.openxmlformats.org/officeDocument/2006/relationships/tags" Target="../tags/tag160.xml"/><Relationship Id="rId37" Type="http://schemas.openxmlformats.org/officeDocument/2006/relationships/tags" Target="../tags/tag159.xml"/><Relationship Id="rId36" Type="http://schemas.openxmlformats.org/officeDocument/2006/relationships/tags" Target="../tags/tag158.xml"/><Relationship Id="rId35" Type="http://schemas.openxmlformats.org/officeDocument/2006/relationships/tags" Target="../tags/tag157.xml"/><Relationship Id="rId34" Type="http://schemas.openxmlformats.org/officeDocument/2006/relationships/tags" Target="../tags/tag156.xml"/><Relationship Id="rId33" Type="http://schemas.openxmlformats.org/officeDocument/2006/relationships/tags" Target="../tags/tag155.xml"/><Relationship Id="rId32" Type="http://schemas.openxmlformats.org/officeDocument/2006/relationships/tags" Target="../tags/tag154.xml"/><Relationship Id="rId31" Type="http://schemas.openxmlformats.org/officeDocument/2006/relationships/tags" Target="../tags/tag153.xml"/><Relationship Id="rId30" Type="http://schemas.openxmlformats.org/officeDocument/2006/relationships/tags" Target="../tags/tag152.xml"/><Relationship Id="rId3" Type="http://schemas.openxmlformats.org/officeDocument/2006/relationships/tags" Target="../tags/tag129.xml"/><Relationship Id="rId29" Type="http://schemas.openxmlformats.org/officeDocument/2006/relationships/tags" Target="../tags/tag151.xml"/><Relationship Id="rId28" Type="http://schemas.openxmlformats.org/officeDocument/2006/relationships/tags" Target="../tags/tag150.xml"/><Relationship Id="rId27" Type="http://schemas.openxmlformats.org/officeDocument/2006/relationships/tags" Target="../tags/tag149.xml"/><Relationship Id="rId26" Type="http://schemas.openxmlformats.org/officeDocument/2006/relationships/tags" Target="../tags/tag148.xml"/><Relationship Id="rId25" Type="http://schemas.openxmlformats.org/officeDocument/2006/relationships/tags" Target="../tags/tag147.xml"/><Relationship Id="rId24" Type="http://schemas.openxmlformats.org/officeDocument/2006/relationships/tags" Target="../tags/tag146.xml"/><Relationship Id="rId23" Type="http://schemas.openxmlformats.org/officeDocument/2006/relationships/tags" Target="../tags/tag145.xml"/><Relationship Id="rId22" Type="http://schemas.openxmlformats.org/officeDocument/2006/relationships/tags" Target="../tags/tag144.xml"/><Relationship Id="rId21" Type="http://schemas.openxmlformats.org/officeDocument/2006/relationships/tags" Target="../tags/tag143.xml"/><Relationship Id="rId20" Type="http://schemas.openxmlformats.org/officeDocument/2006/relationships/tags" Target="../tags/tag142.xml"/><Relationship Id="rId2" Type="http://schemas.openxmlformats.org/officeDocument/2006/relationships/tags" Target="../tags/tag128.xml"/><Relationship Id="rId19" Type="http://schemas.openxmlformats.org/officeDocument/2006/relationships/tags" Target="../tags/tag141.xml"/><Relationship Id="rId18" Type="http://schemas.openxmlformats.org/officeDocument/2006/relationships/tags" Target="../tags/tag140.xml"/><Relationship Id="rId17" Type="http://schemas.openxmlformats.org/officeDocument/2006/relationships/tags" Target="../tags/tag139.xml"/><Relationship Id="rId16" Type="http://schemas.openxmlformats.org/officeDocument/2006/relationships/tags" Target="../tags/tag138.xml"/><Relationship Id="rId15" Type="http://schemas.openxmlformats.org/officeDocument/2006/relationships/tags" Target="../tags/tag137.xml"/><Relationship Id="rId14" Type="http://schemas.openxmlformats.org/officeDocument/2006/relationships/tags" Target="../tags/tag136.xml"/><Relationship Id="rId13" Type="http://schemas.openxmlformats.org/officeDocument/2006/relationships/tags" Target="../tags/tag135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tags" Target="../tags/tag127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oleObject" Target="../embeddings/oleObject37.bin"/><Relationship Id="rId7" Type="http://schemas.openxmlformats.org/officeDocument/2006/relationships/tags" Target="../tags/tag173.x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36.bin"/><Relationship Id="rId4" Type="http://schemas.openxmlformats.org/officeDocument/2006/relationships/tags" Target="../tags/tag172.xml"/><Relationship Id="rId3" Type="http://schemas.openxmlformats.org/officeDocument/2006/relationships/image" Target="../media/image40.wmf"/><Relationship Id="rId2" Type="http://schemas.openxmlformats.org/officeDocument/2006/relationships/oleObject" Target="../embeddings/oleObject35.bin"/><Relationship Id="rId11" Type="http://schemas.openxmlformats.org/officeDocument/2006/relationships/vmlDrawing" Target="../drawings/vmlDrawing9.v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7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0.bin"/><Relationship Id="rId8" Type="http://schemas.openxmlformats.org/officeDocument/2006/relationships/tags" Target="../tags/tag177.xml"/><Relationship Id="rId7" Type="http://schemas.openxmlformats.org/officeDocument/2006/relationships/image" Target="../media/image44.wmf"/><Relationship Id="rId6" Type="http://schemas.openxmlformats.org/officeDocument/2006/relationships/oleObject" Target="../embeddings/oleObject39.bin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43.wmf"/><Relationship Id="rId2" Type="http://schemas.openxmlformats.org/officeDocument/2006/relationships/oleObject" Target="../embeddings/oleObject38.bin"/><Relationship Id="rId12" Type="http://schemas.openxmlformats.org/officeDocument/2006/relationships/vmlDrawing" Target="../drawings/vmlDrawing1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5.wmf"/><Relationship Id="rId1" Type="http://schemas.openxmlformats.org/officeDocument/2006/relationships/tags" Target="../tags/tag174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2.bin"/><Relationship Id="rId8" Type="http://schemas.openxmlformats.org/officeDocument/2006/relationships/tags" Target="../tags/tag183.xml"/><Relationship Id="rId7" Type="http://schemas.openxmlformats.org/officeDocument/2006/relationships/tags" Target="../tags/tag182.xml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tags" Target="../tags/tag179.xml"/><Relationship Id="rId3" Type="http://schemas.openxmlformats.org/officeDocument/2006/relationships/image" Target="../media/image46.wmf"/><Relationship Id="rId2" Type="http://schemas.openxmlformats.org/officeDocument/2006/relationships/oleObject" Target="../embeddings/oleObject41.bin"/><Relationship Id="rId13" Type="http://schemas.openxmlformats.org/officeDocument/2006/relationships/vmlDrawing" Target="../drawings/vmlDrawing11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84.xml"/><Relationship Id="rId10" Type="http://schemas.openxmlformats.org/officeDocument/2006/relationships/image" Target="../media/image47.wmf"/><Relationship Id="rId1" Type="http://schemas.openxmlformats.org/officeDocument/2006/relationships/tags" Target="../tags/tag1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" Type="http://schemas.openxmlformats.org/officeDocument/2006/relationships/image" Target="../media/image1.png"/><Relationship Id="rId3" Type="http://schemas.openxmlformats.org/officeDocument/2006/relationships/tags" Target="../tags/tag6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9" Type="http://schemas.openxmlformats.org/officeDocument/2006/relationships/tags" Target="../tags/tag17.xml"/><Relationship Id="rId18" Type="http://schemas.openxmlformats.org/officeDocument/2006/relationships/image" Target="../media/image5.png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image" Target="../media/image4.png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image" Target="../media/image3.png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png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.bin"/><Relationship Id="rId8" Type="http://schemas.openxmlformats.org/officeDocument/2006/relationships/tags" Target="../tags/tag24.xml"/><Relationship Id="rId7" Type="http://schemas.openxmlformats.org/officeDocument/2006/relationships/image" Target="../media/image8.wmf"/><Relationship Id="rId6" Type="http://schemas.openxmlformats.org/officeDocument/2006/relationships/oleObject" Target="../embeddings/oleObject2.bin"/><Relationship Id="rId5" Type="http://schemas.openxmlformats.org/officeDocument/2006/relationships/tags" Target="../tags/tag23.xml"/><Relationship Id="rId48" Type="http://schemas.openxmlformats.org/officeDocument/2006/relationships/vmlDrawing" Target="../drawings/vmlDrawing1.vml"/><Relationship Id="rId47" Type="http://schemas.openxmlformats.org/officeDocument/2006/relationships/slideLayout" Target="../slideLayouts/slideLayout7.xml"/><Relationship Id="rId46" Type="http://schemas.openxmlformats.org/officeDocument/2006/relationships/image" Target="../media/image19.wmf"/><Relationship Id="rId45" Type="http://schemas.openxmlformats.org/officeDocument/2006/relationships/oleObject" Target="../embeddings/oleObject13.bin"/><Relationship Id="rId44" Type="http://schemas.openxmlformats.org/officeDocument/2006/relationships/tags" Target="../tags/tag40.xml"/><Relationship Id="rId43" Type="http://schemas.openxmlformats.org/officeDocument/2006/relationships/image" Target="../media/image18.wmf"/><Relationship Id="rId42" Type="http://schemas.openxmlformats.org/officeDocument/2006/relationships/oleObject" Target="../embeddings/oleObject12.bin"/><Relationship Id="rId41" Type="http://schemas.openxmlformats.org/officeDocument/2006/relationships/tags" Target="../tags/tag39.xml"/><Relationship Id="rId40" Type="http://schemas.openxmlformats.org/officeDocument/2006/relationships/image" Target="../media/image17.wmf"/><Relationship Id="rId4" Type="http://schemas.openxmlformats.org/officeDocument/2006/relationships/image" Target="../media/image7.wmf"/><Relationship Id="rId39" Type="http://schemas.openxmlformats.org/officeDocument/2006/relationships/oleObject" Target="../embeddings/oleObject11.bin"/><Relationship Id="rId38" Type="http://schemas.openxmlformats.org/officeDocument/2006/relationships/tags" Target="../tags/tag38.xml"/><Relationship Id="rId37" Type="http://schemas.openxmlformats.org/officeDocument/2006/relationships/tags" Target="../tags/tag37.xml"/><Relationship Id="rId36" Type="http://schemas.openxmlformats.org/officeDocument/2006/relationships/image" Target="../media/image16.wmf"/><Relationship Id="rId35" Type="http://schemas.openxmlformats.org/officeDocument/2006/relationships/oleObject" Target="../embeddings/oleObject10.bin"/><Relationship Id="rId34" Type="http://schemas.openxmlformats.org/officeDocument/2006/relationships/tags" Target="../tags/tag36.xml"/><Relationship Id="rId33" Type="http://schemas.openxmlformats.org/officeDocument/2006/relationships/tags" Target="../tags/tag35.xml"/><Relationship Id="rId32" Type="http://schemas.openxmlformats.org/officeDocument/2006/relationships/image" Target="../media/image15.wmf"/><Relationship Id="rId31" Type="http://schemas.openxmlformats.org/officeDocument/2006/relationships/oleObject" Target="../embeddings/oleObject9.bin"/><Relationship Id="rId30" Type="http://schemas.openxmlformats.org/officeDocument/2006/relationships/tags" Target="../tags/tag34.xml"/><Relationship Id="rId3" Type="http://schemas.openxmlformats.org/officeDocument/2006/relationships/oleObject" Target="../embeddings/oleObject1.bin"/><Relationship Id="rId29" Type="http://schemas.openxmlformats.org/officeDocument/2006/relationships/image" Target="../media/image14.wmf"/><Relationship Id="rId28" Type="http://schemas.openxmlformats.org/officeDocument/2006/relationships/oleObject" Target="../embeddings/oleObject8.bin"/><Relationship Id="rId27" Type="http://schemas.openxmlformats.org/officeDocument/2006/relationships/tags" Target="../tags/tag33.xml"/><Relationship Id="rId26" Type="http://schemas.openxmlformats.org/officeDocument/2006/relationships/tags" Target="../tags/tag32.xml"/><Relationship Id="rId25" Type="http://schemas.openxmlformats.org/officeDocument/2006/relationships/image" Target="../media/image13.wmf"/><Relationship Id="rId24" Type="http://schemas.openxmlformats.org/officeDocument/2006/relationships/oleObject" Target="../embeddings/oleObject7.bin"/><Relationship Id="rId23" Type="http://schemas.openxmlformats.org/officeDocument/2006/relationships/tags" Target="../tags/tag31.xml"/><Relationship Id="rId22" Type="http://schemas.openxmlformats.org/officeDocument/2006/relationships/tags" Target="../tags/tag30.xml"/><Relationship Id="rId21" Type="http://schemas.openxmlformats.org/officeDocument/2006/relationships/image" Target="../media/image12.wmf"/><Relationship Id="rId20" Type="http://schemas.openxmlformats.org/officeDocument/2006/relationships/oleObject" Target="../embeddings/oleObject6.bin"/><Relationship Id="rId2" Type="http://schemas.openxmlformats.org/officeDocument/2006/relationships/tags" Target="../tags/tag22.xml"/><Relationship Id="rId19" Type="http://schemas.openxmlformats.org/officeDocument/2006/relationships/tags" Target="../tags/tag29.xml"/><Relationship Id="rId18" Type="http://schemas.openxmlformats.org/officeDocument/2006/relationships/image" Target="../media/image11.wmf"/><Relationship Id="rId17" Type="http://schemas.openxmlformats.org/officeDocument/2006/relationships/oleObject" Target="../embeddings/oleObject5.bin"/><Relationship Id="rId16" Type="http://schemas.openxmlformats.org/officeDocument/2006/relationships/tags" Target="../tags/tag28.xml"/><Relationship Id="rId15" Type="http://schemas.openxmlformats.org/officeDocument/2006/relationships/tags" Target="../tags/tag27.xml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4.bin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image" Target="../media/image9.wmf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.bin"/><Relationship Id="rId8" Type="http://schemas.openxmlformats.org/officeDocument/2006/relationships/tags" Target="../tags/tag44.xml"/><Relationship Id="rId7" Type="http://schemas.openxmlformats.org/officeDocument/2006/relationships/image" Target="../media/image21.wmf"/><Relationship Id="rId6" Type="http://schemas.openxmlformats.org/officeDocument/2006/relationships/oleObject" Target="../embeddings/oleObject15.bin"/><Relationship Id="rId5" Type="http://schemas.openxmlformats.org/officeDocument/2006/relationships/tags" Target="../tags/tag43.xml"/><Relationship Id="rId4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29" Type="http://schemas.openxmlformats.org/officeDocument/2006/relationships/vmlDrawing" Target="../drawings/vmlDrawing2.vml"/><Relationship Id="rId28" Type="http://schemas.openxmlformats.org/officeDocument/2006/relationships/slideLayout" Target="../slideLayouts/slideLayout7.xml"/><Relationship Id="rId27" Type="http://schemas.openxmlformats.org/officeDocument/2006/relationships/tags" Target="../tags/tag52.xml"/><Relationship Id="rId26" Type="http://schemas.openxmlformats.org/officeDocument/2006/relationships/image" Target="../media/image26.wmf"/><Relationship Id="rId25" Type="http://schemas.openxmlformats.org/officeDocument/2006/relationships/oleObject" Target="../embeddings/oleObject21.bin"/><Relationship Id="rId24" Type="http://schemas.openxmlformats.org/officeDocument/2006/relationships/tags" Target="../tags/tag51.xml"/><Relationship Id="rId23" Type="http://schemas.openxmlformats.org/officeDocument/2006/relationships/oleObject" Target="../embeddings/oleObject20.bin"/><Relationship Id="rId22" Type="http://schemas.openxmlformats.org/officeDocument/2006/relationships/tags" Target="../tags/tag50.xml"/><Relationship Id="rId21" Type="http://schemas.openxmlformats.org/officeDocument/2006/relationships/image" Target="../media/image25.wmf"/><Relationship Id="rId20" Type="http://schemas.openxmlformats.org/officeDocument/2006/relationships/oleObject" Target="../embeddings/oleObject19.bin"/><Relationship Id="rId2" Type="http://schemas.openxmlformats.org/officeDocument/2006/relationships/tags" Target="../tags/tag42.xml"/><Relationship Id="rId19" Type="http://schemas.openxmlformats.org/officeDocument/2006/relationships/tags" Target="../tags/tag49.xml"/><Relationship Id="rId18" Type="http://schemas.openxmlformats.org/officeDocument/2006/relationships/image" Target="../media/image24.wmf"/><Relationship Id="rId17" Type="http://schemas.openxmlformats.org/officeDocument/2006/relationships/oleObject" Target="../embeddings/oleObject18.bin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image" Target="../media/image23.wmf"/><Relationship Id="rId13" Type="http://schemas.openxmlformats.org/officeDocument/2006/relationships/oleObject" Target="../embeddings/oleObject17.bin"/><Relationship Id="rId12" Type="http://schemas.openxmlformats.org/officeDocument/2006/relationships/tags" Target="../tags/tag46.xml"/><Relationship Id="rId11" Type="http://schemas.openxmlformats.org/officeDocument/2006/relationships/tags" Target="../tags/tag45.xml"/><Relationship Id="rId10" Type="http://schemas.openxmlformats.org/officeDocument/2006/relationships/image" Target="../media/image22.wmf"/><Relationship Id="rId1" Type="http://schemas.openxmlformats.org/officeDocument/2006/relationships/tags" Target="../tags/tag4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Relationship Id="rId3" Type="http://schemas.openxmlformats.org/officeDocument/2006/relationships/tags" Target="../tags/tag55.xml"/><Relationship Id="rId26" Type="http://schemas.openxmlformats.org/officeDocument/2006/relationships/vmlDrawing" Target="../drawings/vmlDrawing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31.wmf"/><Relationship Id="rId23" Type="http://schemas.openxmlformats.org/officeDocument/2006/relationships/oleObject" Target="../embeddings/oleObject27.bin"/><Relationship Id="rId22" Type="http://schemas.openxmlformats.org/officeDocument/2006/relationships/tags" Target="../tags/tag64.xml"/><Relationship Id="rId21" Type="http://schemas.openxmlformats.org/officeDocument/2006/relationships/tags" Target="../tags/tag63.xml"/><Relationship Id="rId20" Type="http://schemas.openxmlformats.org/officeDocument/2006/relationships/tags" Target="../tags/tag62.xml"/><Relationship Id="rId2" Type="http://schemas.openxmlformats.org/officeDocument/2006/relationships/tags" Target="../tags/tag54.xml"/><Relationship Id="rId19" Type="http://schemas.openxmlformats.org/officeDocument/2006/relationships/image" Target="../media/image21.wmf"/><Relationship Id="rId18" Type="http://schemas.openxmlformats.org/officeDocument/2006/relationships/oleObject" Target="../embeddings/oleObject26.bin"/><Relationship Id="rId17" Type="http://schemas.openxmlformats.org/officeDocument/2006/relationships/tags" Target="../tags/tag61.xml"/><Relationship Id="rId16" Type="http://schemas.openxmlformats.org/officeDocument/2006/relationships/image" Target="../media/image30.wmf"/><Relationship Id="rId15" Type="http://schemas.openxmlformats.org/officeDocument/2006/relationships/oleObject" Target="../embeddings/oleObject25.bin"/><Relationship Id="rId14" Type="http://schemas.openxmlformats.org/officeDocument/2006/relationships/tags" Target="../tags/tag60.xml"/><Relationship Id="rId13" Type="http://schemas.openxmlformats.org/officeDocument/2006/relationships/image" Target="../media/image29.wmf"/><Relationship Id="rId12" Type="http://schemas.openxmlformats.org/officeDocument/2006/relationships/oleObject" Target="../embeddings/oleObject24.bin"/><Relationship Id="rId11" Type="http://schemas.openxmlformats.org/officeDocument/2006/relationships/tags" Target="../tags/tag59.xml"/><Relationship Id="rId10" Type="http://schemas.openxmlformats.org/officeDocument/2006/relationships/image" Target="../media/image28.wmf"/><Relationship Id="rId1" Type="http://schemas.openxmlformats.org/officeDocument/2006/relationships/tags" Target="../tags/tag5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80.xml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7.xml"/><Relationship Id="rId8" Type="http://schemas.openxmlformats.org/officeDocument/2006/relationships/tags" Target="../tags/tag86.xml"/><Relationship Id="rId7" Type="http://schemas.openxmlformats.org/officeDocument/2006/relationships/tags" Target="../tags/tag85.xml"/><Relationship Id="rId6" Type="http://schemas.openxmlformats.org/officeDocument/2006/relationships/tags" Target="../tags/tag84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8.bin"/><Relationship Id="rId33" Type="http://schemas.openxmlformats.org/officeDocument/2006/relationships/vmlDrawing" Target="../drawings/vmlDrawing4.vml"/><Relationship Id="rId32" Type="http://schemas.openxmlformats.org/officeDocument/2006/relationships/slideLayout" Target="../slideLayouts/slideLayout7.xml"/><Relationship Id="rId31" Type="http://schemas.openxmlformats.org/officeDocument/2006/relationships/tags" Target="../tags/tag109.xml"/><Relationship Id="rId30" Type="http://schemas.openxmlformats.org/officeDocument/2006/relationships/tags" Target="../tags/tag108.xml"/><Relationship Id="rId3" Type="http://schemas.openxmlformats.org/officeDocument/2006/relationships/tags" Target="../tags/tag83.xml"/><Relationship Id="rId29" Type="http://schemas.openxmlformats.org/officeDocument/2006/relationships/tags" Target="../tags/tag107.xml"/><Relationship Id="rId28" Type="http://schemas.openxmlformats.org/officeDocument/2006/relationships/tags" Target="../tags/tag106.xml"/><Relationship Id="rId27" Type="http://schemas.openxmlformats.org/officeDocument/2006/relationships/tags" Target="../tags/tag105.xml"/><Relationship Id="rId26" Type="http://schemas.openxmlformats.org/officeDocument/2006/relationships/tags" Target="../tags/tag104.xml"/><Relationship Id="rId25" Type="http://schemas.openxmlformats.org/officeDocument/2006/relationships/tags" Target="../tags/tag103.xml"/><Relationship Id="rId24" Type="http://schemas.openxmlformats.org/officeDocument/2006/relationships/tags" Target="../tags/tag102.xml"/><Relationship Id="rId23" Type="http://schemas.openxmlformats.org/officeDocument/2006/relationships/tags" Target="../tags/tag101.xml"/><Relationship Id="rId22" Type="http://schemas.openxmlformats.org/officeDocument/2006/relationships/tags" Target="../tags/tag100.xml"/><Relationship Id="rId21" Type="http://schemas.openxmlformats.org/officeDocument/2006/relationships/tags" Target="../tags/tag99.xml"/><Relationship Id="rId20" Type="http://schemas.openxmlformats.org/officeDocument/2006/relationships/tags" Target="../tags/tag98.xml"/><Relationship Id="rId2" Type="http://schemas.openxmlformats.org/officeDocument/2006/relationships/tags" Target="../tags/tag82.xml"/><Relationship Id="rId19" Type="http://schemas.openxmlformats.org/officeDocument/2006/relationships/tags" Target="../tags/tag97.xml"/><Relationship Id="rId18" Type="http://schemas.openxmlformats.org/officeDocument/2006/relationships/tags" Target="../tags/tag96.xml"/><Relationship Id="rId17" Type="http://schemas.openxmlformats.org/officeDocument/2006/relationships/tags" Target="../tags/tag95.xml"/><Relationship Id="rId16" Type="http://schemas.openxmlformats.org/officeDocument/2006/relationships/tags" Target="../tags/tag94.xml"/><Relationship Id="rId15" Type="http://schemas.openxmlformats.org/officeDocument/2006/relationships/tags" Target="../tags/tag93.xml"/><Relationship Id="rId14" Type="http://schemas.openxmlformats.org/officeDocument/2006/relationships/tags" Target="../tags/tag92.xml"/><Relationship Id="rId13" Type="http://schemas.openxmlformats.org/officeDocument/2006/relationships/tags" Target="../tags/tag91.xml"/><Relationship Id="rId12" Type="http://schemas.openxmlformats.org/officeDocument/2006/relationships/tags" Target="../tags/tag90.xml"/><Relationship Id="rId11" Type="http://schemas.openxmlformats.org/officeDocument/2006/relationships/tags" Target="../tags/tag89.xml"/><Relationship Id="rId10" Type="http://schemas.openxmlformats.org/officeDocument/2006/relationships/tags" Target="../tags/tag88.xml"/><Relationship Id="rId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文本框 8"/>
          <p:cNvSpPr txBox="1"/>
          <p:nvPr>
            <p:custDataLst>
              <p:tags r:id="rId1"/>
            </p:custDataLst>
          </p:nvPr>
        </p:nvSpPr>
        <p:spPr>
          <a:xfrm>
            <a:off x="437515" y="567690"/>
            <a:ext cx="77876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数理统计：对数据进行</a:t>
            </a:r>
            <a:r>
              <a:rPr lang="zh-CN" altLang="en-US" sz="2800" b="1">
                <a:solidFill>
                  <a:srgbClr val="1D41D5"/>
                </a:solidFill>
              </a:rPr>
              <a:t>收集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FF0000"/>
                </a:solidFill>
              </a:rPr>
              <a:t>整理</a:t>
            </a:r>
            <a:r>
              <a:rPr lang="zh-CN" altLang="en-US" sz="2800" b="1"/>
              <a:t>、</a:t>
            </a:r>
            <a:r>
              <a:rPr lang="zh-CN" altLang="en-US" sz="2800" b="1">
                <a:solidFill>
                  <a:srgbClr val="00B050"/>
                </a:solidFill>
              </a:rPr>
              <a:t>分析</a:t>
            </a:r>
            <a:r>
              <a:rPr lang="zh-CN" altLang="en-US" sz="2800" b="1"/>
              <a:t>与</a:t>
            </a:r>
            <a:r>
              <a:rPr lang="zh-CN" altLang="en-US" sz="2800" b="1">
                <a:solidFill>
                  <a:srgbClr val="7030A0"/>
                </a:solidFill>
              </a:rPr>
              <a:t>推断</a:t>
            </a:r>
            <a:endParaRPr lang="zh-CN" altLang="en-US" sz="2800" b="1">
              <a:solidFill>
                <a:srgbClr val="7030A0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17550" y="155956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rgbClr val="1D41D5"/>
                </a:solidFill>
              </a:rPr>
              <a:t>收集数据</a:t>
            </a:r>
            <a:r>
              <a:rPr lang="en-US" altLang="zh-CN" sz="2800" b="1">
                <a:solidFill>
                  <a:srgbClr val="1D41D5"/>
                </a:solidFill>
              </a:rPr>
              <a:t>:</a:t>
            </a:r>
            <a:endParaRPr lang="en-US" altLang="zh-CN" sz="2800" b="1">
              <a:solidFill>
                <a:srgbClr val="1D41D5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86460" y="2236470"/>
            <a:ext cx="5902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从总体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/>
              <a:t>中抽取样本：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8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3022600" y="3152775"/>
            <a:ext cx="2454910" cy="521970"/>
          </a:xfrm>
          <a:prstGeom prst="rect">
            <a:avLst/>
          </a:prstGeom>
          <a:noFill/>
          <a:ln>
            <a:solidFill>
              <a:srgbClr val="1D41D5"/>
            </a:solidFill>
          </a:ln>
        </p:spPr>
        <p:txBody>
          <a:bodyPr wrap="square" rtlCol="0">
            <a:spAutoFit/>
          </a:bodyPr>
          <a:p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zh-CN" sz="2800" b="1" i="1" baseline="-25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611630" y="4089400"/>
            <a:ext cx="3145155" cy="610870"/>
            <a:chOff x="2538" y="6440"/>
            <a:chExt cx="4953" cy="962"/>
          </a:xfrm>
        </p:grpSpPr>
        <p:sp>
          <p:nvSpPr>
            <p:cNvPr id="5" name="矩形标注 4"/>
            <p:cNvSpPr/>
            <p:nvPr/>
          </p:nvSpPr>
          <p:spPr>
            <a:xfrm rot="10800000">
              <a:off x="2538" y="6440"/>
              <a:ext cx="3505" cy="963"/>
            </a:xfrm>
            <a:prstGeom prst="wedgeRectCallout">
              <a:avLst>
                <a:gd name="adj1" fmla="val -20499"/>
                <a:gd name="adj2" fmla="val 116562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2691" y="6652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rgbClr val="1D41D5"/>
                  </a:solidFill>
                </a:rPr>
                <a:t>“</a:t>
              </a:r>
              <a:r>
                <a:rPr lang="zh-CN" altLang="en-US">
                  <a:solidFill>
                    <a:srgbClr val="1D41D5"/>
                  </a:solidFill>
                </a:rPr>
                <a:t>杂乱无章</a:t>
              </a:r>
              <a:r>
                <a:rPr lang="en-US" altLang="zh-CN">
                  <a:solidFill>
                    <a:srgbClr val="1D41D5"/>
                  </a:solidFill>
                </a:rPr>
                <a:t>”</a:t>
              </a:r>
              <a:r>
                <a:rPr lang="zh-CN" altLang="en-US">
                  <a:solidFill>
                    <a:srgbClr val="1D41D5"/>
                  </a:solidFill>
                </a:rPr>
                <a:t>的数据</a:t>
              </a:r>
              <a:endParaRPr lang="zh-CN" altLang="en-US">
                <a:solidFill>
                  <a:srgbClr val="1D41D5"/>
                </a:solidFill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109720" y="4079875"/>
            <a:ext cx="3071495" cy="615950"/>
            <a:chOff x="6472" y="6425"/>
            <a:chExt cx="4837" cy="970"/>
          </a:xfrm>
        </p:grpSpPr>
        <p:sp>
          <p:nvSpPr>
            <p:cNvPr id="7" name="矩形标注 6"/>
            <p:cNvSpPr/>
            <p:nvPr>
              <p:custDataLst>
                <p:tags r:id="rId3"/>
              </p:custDataLst>
            </p:nvPr>
          </p:nvSpPr>
          <p:spPr>
            <a:xfrm rot="10800000">
              <a:off x="6472" y="6425"/>
              <a:ext cx="3505" cy="971"/>
            </a:xfrm>
            <a:prstGeom prst="wedgeRectCallout">
              <a:avLst>
                <a:gd name="adj1" fmla="val -4293"/>
                <a:gd name="adj2" fmla="val 101802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6509" y="6672"/>
              <a:ext cx="48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b="1">
                  <a:solidFill>
                    <a:srgbClr val="1D41D5"/>
                  </a:solidFill>
                </a:rPr>
                <a:t>包含了有用的</a:t>
              </a:r>
              <a:r>
                <a:rPr lang="en-US" altLang="zh-CN" b="1">
                  <a:solidFill>
                    <a:srgbClr val="1D41D5"/>
                  </a:solidFill>
                </a:rPr>
                <a:t>“</a:t>
              </a:r>
              <a:r>
                <a:rPr lang="zh-CN" altLang="en-US" b="1">
                  <a:solidFill>
                    <a:srgbClr val="1D41D5"/>
                  </a:solidFill>
                </a:rPr>
                <a:t>信息</a:t>
              </a:r>
              <a:r>
                <a:rPr lang="en-US" altLang="zh-CN" b="1">
                  <a:solidFill>
                    <a:srgbClr val="1D41D5"/>
                  </a:solidFill>
                </a:rPr>
                <a:t>”</a:t>
              </a:r>
              <a:endParaRPr lang="en-US" altLang="zh-CN" b="1">
                <a:solidFill>
                  <a:srgbClr val="1D41D5"/>
                </a:solidFill>
              </a:endParaRPr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98195" y="5474335"/>
            <a:ext cx="55372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4000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800">
                <a:ln/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如何提炼出有用的信息？</a:t>
            </a:r>
            <a:endParaRPr lang="zh-CN" altLang="en-US" sz="2800">
              <a:ln/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5602" name="Group 2"/>
          <p:cNvGrpSpPr/>
          <p:nvPr/>
        </p:nvGrpSpPr>
        <p:grpSpPr bwMode="auto">
          <a:xfrm>
            <a:off x="458788" y="476250"/>
            <a:ext cx="8721725" cy="1797050"/>
            <a:chOff x="0" y="0"/>
            <a:chExt cx="5494" cy="1132"/>
          </a:xfrm>
        </p:grpSpPr>
        <p:graphicFrame>
          <p:nvGraphicFramePr>
            <p:cNvPr id="25604" name="Object 3"/>
            <p:cNvGraphicFramePr>
              <a:graphicFrameLocks noChangeAspect="1"/>
            </p:cNvGraphicFramePr>
            <p:nvPr>
              <p:custDataLst>
                <p:tags r:id="rId1"/>
              </p:custDataLst>
            </p:nvPr>
          </p:nvGraphicFramePr>
          <p:xfrm>
            <a:off x="17" y="663"/>
            <a:ext cx="1791" cy="4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2" imgW="3035300" imgH="787400" progId="Equation.DSMT4">
                    <p:embed/>
                  </p:oleObj>
                </mc:Choice>
                <mc:Fallback>
                  <p:oleObj name="" r:id="rId2" imgW="3035300" imgH="787400" progId="Equation.DSMT4">
                    <p:embed/>
                    <p:pic>
                      <p:nvPicPr>
                        <p:cNvPr id="0" name="图片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" y="663"/>
                          <a:ext cx="1791" cy="4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5" name="Rectangle 4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0" y="0"/>
              <a:ext cx="5494" cy="10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  以横轴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 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x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轴表示成绩，</a:t>
              </a:r>
              <a:r>
                <a:rPr lang="zh-CN" altLang="zh-CN" sz="2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zh-CN" sz="2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zh-CN" sz="26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zh-CN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63.5， </a:t>
              </a:r>
              <a:r>
                <a:rPr lang="zh-CN" altLang="zh-CN" sz="2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zh-CN" sz="26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=65.5,…, </a:t>
              </a:r>
              <a:r>
                <a:rPr lang="zh-CN" altLang="zh-CN" sz="2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zh-CN" sz="26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  <a:r>
                <a:rPr lang="zh-CN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93.5,  </a:t>
              </a:r>
              <a:r>
                <a:rPr lang="zh-CN" altLang="zh-CN" sz="2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zh-CN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</a:t>
              </a:r>
              <a:r>
                <a:rPr lang="zh-CN" altLang="zh-CN" sz="2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zh-CN" altLang="zh-CN" sz="26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  <a:r>
                <a:rPr lang="zh-CN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95.5, </a:t>
              </a:r>
              <a:r>
                <a:rPr lang="zh-CN" altLang="zh-CN" sz="26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Δt </a:t>
              </a:r>
              <a:r>
                <a:rPr lang="zh-CN" altLang="zh-CN" sz="26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 2</a:t>
              </a:r>
              <a:r>
                <a:rPr lang="zh-CN" altLang="zh-CN" sz="2600" b="1" dirty="0">
                  <a:solidFill>
                    <a:srgbClr val="000000"/>
                  </a:solidFill>
                  <a:ea typeface="楷体_GB2312"/>
                  <a:cs typeface="楷体_GB2312"/>
                </a:rPr>
                <a:t>， 在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(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  <a:r>
                <a:rPr lang="zh-CN" altLang="zh-CN" sz="26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r>
                <a:rPr lang="zh-CN" altLang="zh-CN" sz="26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-1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,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  <a:r>
                <a:rPr lang="zh-CN" altLang="zh-CN" sz="26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]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上，做高为</a:t>
              </a:r>
              <a:endPara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endParaRPr>
            </a:p>
            <a:p>
              <a:pPr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               的矩形。                    </a:t>
              </a:r>
              <a:endPara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</p:grpSp>
      <p:graphicFrame>
        <p:nvGraphicFramePr>
          <p:cNvPr id="5" name="Object 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625600" y="2667000"/>
          <a:ext cx="5892800" cy="357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6" imgW="5926455" imgH="3402965" progId="Excel.Chart.8">
                  <p:embed/>
                </p:oleObj>
              </mc:Choice>
              <mc:Fallback>
                <p:oleObj name="" r:id="rId6" imgW="5926455" imgH="3402965" progId="Excel.Chart.8">
                  <p:embed/>
                  <p:pic>
                    <p:nvPicPr>
                      <p:cNvPr id="0" name="图片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2667000"/>
                        <a:ext cx="5892800" cy="357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Rectangle 10"/>
          <p:cNvSpPr/>
          <p:nvPr>
            <p:custDataLst>
              <p:tags r:id="rId1"/>
            </p:custDataLst>
          </p:nvPr>
        </p:nvSpPr>
        <p:spPr>
          <a:xfrm>
            <a:off x="842963" y="630873"/>
            <a:ext cx="41608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二、</a:t>
            </a:r>
            <a:r>
              <a:rPr lang="en-US" altLang="zh-CN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样本分布函数</a:t>
            </a:r>
            <a:endParaRPr lang="zh-CN" altLang="en-US" sz="2800" b="1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11"/>
          <p:cNvSpPr/>
          <p:nvPr>
            <p:custDataLst>
              <p:tags r:id="rId2"/>
            </p:custDataLst>
          </p:nvPr>
        </p:nvSpPr>
        <p:spPr>
          <a:xfrm>
            <a:off x="152400" y="1694498"/>
            <a:ext cx="8789988" cy="9350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</a:pP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样本能够反映总体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的信息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总体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的分布函数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是否能由样本来“表示”？回答是</a:t>
            </a:r>
            <a:endParaRPr lang="zh-CN" altLang="en-US" sz="2400" b="1" u="sng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Rectangle 12"/>
          <p:cNvSpPr/>
          <p:nvPr>
            <p:custDataLst>
              <p:tags r:id="rId3"/>
            </p:custDataLst>
          </p:nvPr>
        </p:nvSpPr>
        <p:spPr>
          <a:xfrm>
            <a:off x="3317875" y="2138998"/>
            <a:ext cx="1196975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肯定的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400" b="1" u="sng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5" name="Object 2"/>
          <p:cNvGraphicFramePr/>
          <p:nvPr>
            <p:custDataLst>
              <p:tags r:id="rId4"/>
            </p:custDataLst>
          </p:nvPr>
        </p:nvGraphicFramePr>
        <p:xfrm>
          <a:off x="395288" y="2923223"/>
          <a:ext cx="8424862" cy="320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5" imgW="4406900" imgH="1676400" progId="Equation.DSMT4">
                  <p:embed/>
                </p:oleObj>
              </mc:Choice>
              <mc:Fallback>
                <p:oleObj name="" r:id="rId5" imgW="4406900" imgH="16764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5288" y="2923223"/>
                        <a:ext cx="8424862" cy="3203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9816" name="Object 8"/>
          <p:cNvGraphicFramePr/>
          <p:nvPr>
            <p:custDataLst>
              <p:tags r:id="rId1"/>
            </p:custDataLst>
          </p:nvPr>
        </p:nvGraphicFramePr>
        <p:xfrm>
          <a:off x="384175" y="620713"/>
          <a:ext cx="8247063" cy="2376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" imgW="7175500" imgH="2070100" progId="Equation.DSMT4">
                  <p:embed/>
                </p:oleObj>
              </mc:Choice>
              <mc:Fallback>
                <p:oleObj name="" r:id="rId2" imgW="7175500" imgH="20701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4175" y="620713"/>
                        <a:ext cx="8247063" cy="2376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40" name="Rectangle 32"/>
          <p:cNvSpPr/>
          <p:nvPr>
            <p:custDataLst>
              <p:tags r:id="rId4"/>
            </p:custDataLst>
          </p:nvPr>
        </p:nvSpPr>
        <p:spPr>
          <a:xfrm>
            <a:off x="611188" y="3284538"/>
            <a:ext cx="4368800" cy="56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为总体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的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样本分布函数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endParaRPr lang="zh-CN" altLang="en-US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10"/>
          <p:cNvSpPr txBox="1"/>
          <p:nvPr>
            <p:custDataLst>
              <p:tags r:id="rId5"/>
            </p:custDataLst>
          </p:nvPr>
        </p:nvSpPr>
        <p:spPr>
          <a:xfrm>
            <a:off x="179388" y="4286568"/>
            <a:ext cx="8824595" cy="11988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注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：对于样本观察值 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baseline="-30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400" b="1" dirty="0">
                <a:latin typeface="Times New Roman" panose="02020603050405020304" pitchFamily="18" charset="0"/>
                <a:ea typeface="Arial" panose="020B0604020202020204" pitchFamily="34" charset="0"/>
              </a:rPr>
              <a:t>…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i="1" baseline="-30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为了求其对应的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样本分布函数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400" b="1" i="1" baseline="-30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之值，只须将这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个值中小于或等于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的个数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除以样本容量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即可．</a:t>
            </a:r>
            <a:endParaRPr lang="en-US" altLang="zh-CN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40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0"/>
          <p:cNvSpPr/>
          <p:nvPr>
            <p:custDataLst>
              <p:tags r:id="rId1"/>
            </p:custDataLst>
          </p:nvPr>
        </p:nvSpPr>
        <p:spPr>
          <a:xfrm>
            <a:off x="771525" y="587693"/>
            <a:ext cx="56657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样本分布函数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具有以下</a:t>
            </a:r>
            <a:r>
              <a:rPr lang="zh-CN" altLang="en-US" sz="28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性质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：</a:t>
            </a:r>
            <a:endParaRPr lang="zh-CN" altLang="en-US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11"/>
          <p:cNvSpPr/>
          <p:nvPr>
            <p:custDataLst>
              <p:tags r:id="rId2"/>
            </p:custDataLst>
          </p:nvPr>
        </p:nvSpPr>
        <p:spPr>
          <a:xfrm>
            <a:off x="257175" y="1625918"/>
            <a:ext cx="279400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457200" indent="-457200"/>
            <a:r>
              <a:rPr lang="en-US" altLang="zh-CN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(1) 0≤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800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)≤1</a:t>
            </a:r>
            <a:r>
              <a:rPr lang="zh-CN" altLang="en-US" sz="2800" b="1" dirty="0">
                <a:latin typeface="Times New Roman" panose="02020603050405020304" pitchFamily="18" charset="0"/>
                <a:cs typeface="Arial" panose="020B0604020202020204" pitchFamily="34" charset="0"/>
              </a:rPr>
              <a:t>；</a:t>
            </a:r>
            <a:endParaRPr lang="zh-CN" altLang="en-US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Rectangle 12"/>
          <p:cNvSpPr/>
          <p:nvPr>
            <p:custDataLst>
              <p:tags r:id="rId3"/>
            </p:custDataLst>
          </p:nvPr>
        </p:nvSpPr>
        <p:spPr>
          <a:xfrm>
            <a:off x="4529138" y="1684655"/>
            <a:ext cx="4443412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是单调不减函数；</a:t>
            </a:r>
            <a:endParaRPr lang="zh-CN" altLang="en-US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Rectangle 13"/>
          <p:cNvSpPr/>
          <p:nvPr>
            <p:custDataLst>
              <p:tags r:id="rId4"/>
            </p:custDataLst>
          </p:nvPr>
        </p:nvSpPr>
        <p:spPr>
          <a:xfrm>
            <a:off x="288925" y="2906395"/>
            <a:ext cx="4572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zh-CN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－∞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</a:rPr>
              <a:t>)=0, </a:t>
            </a:r>
            <a:r>
              <a:rPr lang="en-US" altLang="zh-CN" sz="2800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</a:rPr>
              <a:t>(+∞)=1,</a:t>
            </a:r>
            <a:endParaRPr lang="en-US" altLang="zh-CN" sz="2800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" name="Rectangle 14"/>
          <p:cNvSpPr/>
          <p:nvPr>
            <p:custDataLst>
              <p:tags r:id="rId5"/>
            </p:custDataLst>
          </p:nvPr>
        </p:nvSpPr>
        <p:spPr>
          <a:xfrm>
            <a:off x="4570413" y="2915920"/>
            <a:ext cx="402463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800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是处处右连续的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zh-CN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0841" name="Picture 9" descr="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41525" y="2757488"/>
            <a:ext cx="4852988" cy="3162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0843" name="Rectangle 11"/>
          <p:cNvSpPr/>
          <p:nvPr>
            <p:custDataLst>
              <p:tags r:id="rId3"/>
            </p:custDataLst>
          </p:nvPr>
        </p:nvSpPr>
        <p:spPr>
          <a:xfrm>
            <a:off x="217488" y="520700"/>
            <a:ext cx="8615362" cy="1865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60000"/>
              </a:lnSpc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样本分布函数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不仅与样本容量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有关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还与所得到的样本观察值有关，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的图形呈跳跃上升的阶梯状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图中的曲线是总体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的理论分布函数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的图形．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4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40" name="Rectangle 4"/>
          <p:cNvSpPr/>
          <p:nvPr>
            <p:custDataLst>
              <p:tags r:id="rId1"/>
            </p:custDataLst>
          </p:nvPr>
        </p:nvSpPr>
        <p:spPr>
          <a:xfrm>
            <a:off x="395288" y="701675"/>
            <a:ext cx="74288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6.2.2 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试根据总体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的下列两组样本容量为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的样本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4341" name="Rectangle 5"/>
          <p:cNvSpPr/>
          <p:nvPr>
            <p:custDataLst>
              <p:tags r:id="rId2"/>
            </p:custDataLst>
          </p:nvPr>
        </p:nvSpPr>
        <p:spPr>
          <a:xfrm>
            <a:off x="390525" y="2527300"/>
            <a:ext cx="1214438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观测值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14342" name="组合 55"/>
          <p:cNvGrpSpPr/>
          <p:nvPr/>
        </p:nvGrpSpPr>
        <p:grpSpPr>
          <a:xfrm>
            <a:off x="203200" y="4387850"/>
            <a:ext cx="6584950" cy="514350"/>
            <a:chOff x="203201" y="4387971"/>
            <a:chExt cx="6585457" cy="514400"/>
          </a:xfrm>
        </p:grpSpPr>
        <p:sp>
          <p:nvSpPr>
            <p:cNvPr id="14385" name="Rectangle 6"/>
            <p:cNvSpPr/>
            <p:nvPr>
              <p:custDataLst>
                <p:tags r:id="rId3"/>
              </p:custDataLst>
            </p:nvPr>
          </p:nvSpPr>
          <p:spPr>
            <a:xfrm>
              <a:off x="203201" y="4387971"/>
              <a:ext cx="6585457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分别求出样本分布函数            </a:t>
              </a:r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并求出             </a:t>
              </a:r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en-US" altLang="zh-CN" sz="24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graphicFrame>
          <p:nvGraphicFramePr>
            <p:cNvPr id="14338" name="Object 8"/>
            <p:cNvGraphicFramePr/>
            <p:nvPr>
              <p:custDataLst>
                <p:tags r:id="rId4"/>
              </p:custDataLst>
            </p:nvPr>
          </p:nvGraphicFramePr>
          <p:xfrm>
            <a:off x="5489104" y="4449884"/>
            <a:ext cx="1036637" cy="444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2" name="" r:id="rId5" imgW="533400" imgH="228600" progId="Equation.DSMT4">
                    <p:embed/>
                  </p:oleObj>
                </mc:Choice>
                <mc:Fallback>
                  <p:oleObj name="" r:id="rId5" imgW="533400" imgH="228600" progId="Equation.DSMT4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489104" y="4449884"/>
                          <a:ext cx="1036637" cy="4445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9" name="Object 9"/>
            <p:cNvGraphicFramePr/>
            <p:nvPr>
              <p:custDataLst>
                <p:tags r:id="rId7"/>
              </p:custDataLst>
            </p:nvPr>
          </p:nvGraphicFramePr>
          <p:xfrm>
            <a:off x="3400872" y="4430884"/>
            <a:ext cx="915987" cy="4714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8" imgW="444500" imgH="228600" progId="Equation.DSMT4">
                    <p:embed/>
                  </p:oleObj>
                </mc:Choice>
                <mc:Fallback>
                  <p:oleObj name="" r:id="rId8" imgW="444500" imgH="2286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400872" y="4430884"/>
                          <a:ext cx="915987" cy="4714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343" name="Group 65"/>
          <p:cNvGrpSpPr/>
          <p:nvPr/>
        </p:nvGrpSpPr>
        <p:grpSpPr>
          <a:xfrm>
            <a:off x="1909763" y="1831975"/>
            <a:ext cx="6511925" cy="2120900"/>
            <a:chOff x="280" y="2507"/>
            <a:chExt cx="4102" cy="1336"/>
          </a:xfrm>
        </p:grpSpPr>
        <p:grpSp>
          <p:nvGrpSpPr>
            <p:cNvPr id="14345" name="Group 62"/>
            <p:cNvGrpSpPr/>
            <p:nvPr/>
          </p:nvGrpSpPr>
          <p:grpSpPr>
            <a:xfrm>
              <a:off x="918" y="2507"/>
              <a:ext cx="3464" cy="1336"/>
              <a:chOff x="576" y="2240"/>
              <a:chExt cx="3464" cy="1336"/>
            </a:xfrm>
          </p:grpSpPr>
          <p:grpSp>
            <p:nvGrpSpPr>
              <p:cNvPr id="14348" name="Group 41"/>
              <p:cNvGrpSpPr/>
              <p:nvPr/>
            </p:nvGrpSpPr>
            <p:grpSpPr>
              <a:xfrm>
                <a:off x="576" y="2240"/>
                <a:ext cx="3464" cy="1336"/>
                <a:chOff x="576" y="2240"/>
                <a:chExt cx="3464" cy="1336"/>
              </a:xfrm>
            </p:grpSpPr>
            <p:sp>
              <p:nvSpPr>
                <p:cNvPr id="14369" name="Line 22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616" y="2570"/>
                  <a:ext cx="3421" cy="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370" name="Line 25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615" y="2898"/>
                  <a:ext cx="3421" cy="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371" name="Line 26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614" y="3236"/>
                  <a:ext cx="3421" cy="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372" name="Line 27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619" y="2246"/>
                  <a:ext cx="3421" cy="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373" name="Line 28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607" y="3566"/>
                  <a:ext cx="3421" cy="0"/>
                </a:xfrm>
                <a:prstGeom prst="line">
                  <a:avLst/>
                </a:prstGeom>
                <a:ln w="190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374" name="Line 29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1262" y="2249"/>
                  <a:ext cx="0" cy="13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375" name="Line 30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1839" y="2241"/>
                  <a:ext cx="0" cy="13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376" name="Line 31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2380" y="2250"/>
                  <a:ext cx="0" cy="13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377" name="Line 33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4040" y="2246"/>
                  <a:ext cx="0" cy="13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378" name="Line 34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3508" y="2245"/>
                  <a:ext cx="0" cy="13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379" name="Line 35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2940" y="2244"/>
                  <a:ext cx="0" cy="13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380" name="Line 36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614" y="2240"/>
                  <a:ext cx="0" cy="1326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14381" name="Text Box 37"/>
                <p:cNvSpPr txBox="1"/>
                <p:nvPr>
                  <p:custDataLst>
                    <p:tags r:id="rId22"/>
                  </p:custDataLst>
                </p:nvPr>
              </p:nvSpPr>
              <p:spPr>
                <a:xfrm>
                  <a:off x="576" y="2242"/>
                  <a:ext cx="701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zh-CN" alt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观测值</a:t>
                  </a:r>
                  <a:endParaRPr lang="zh-CN" altLang="en-US" sz="2400" b="1" dirty="0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4382" name="Text Box 38"/>
                <p:cNvSpPr txBox="1"/>
                <p:nvPr>
                  <p:custDataLst>
                    <p:tags r:id="rId23"/>
                  </p:custDataLst>
                </p:nvPr>
              </p:nvSpPr>
              <p:spPr>
                <a:xfrm>
                  <a:off x="586" y="2900"/>
                  <a:ext cx="701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zh-CN" alt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观测值</a:t>
                  </a:r>
                  <a:endParaRPr lang="zh-CN" altLang="en-US" sz="2400" b="1" dirty="0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4383" name="Text Box 39"/>
                <p:cNvSpPr txBox="1"/>
                <p:nvPr>
                  <p:custDataLst>
                    <p:tags r:id="rId24"/>
                  </p:custDataLst>
                </p:nvPr>
              </p:nvSpPr>
              <p:spPr>
                <a:xfrm>
                  <a:off x="622" y="2558"/>
                  <a:ext cx="56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zh-CN" alt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频 数</a:t>
                  </a:r>
                  <a:endParaRPr lang="zh-CN" altLang="en-US" sz="2400" b="1" dirty="0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14384" name="Text Box 40"/>
                <p:cNvSpPr txBox="1"/>
                <p:nvPr>
                  <p:custDataLst>
                    <p:tags r:id="rId25"/>
                  </p:custDataLst>
                </p:nvPr>
              </p:nvSpPr>
              <p:spPr>
                <a:xfrm>
                  <a:off x="640" y="3233"/>
                  <a:ext cx="560" cy="29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p>
                  <a:r>
                    <a:rPr lang="zh-CN" altLang="en-US" sz="2400" b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频 数</a:t>
                  </a:r>
                  <a:endParaRPr lang="zh-CN" altLang="en-US" sz="2400" b="1" dirty="0">
                    <a:latin typeface="Arial" panose="020B0604020202020204" pitchFamily="34" charset="0"/>
                    <a:ea typeface="Arial" panose="020B0604020202020204" pitchFamily="34" charset="0"/>
                  </a:endParaRPr>
                </a:p>
              </p:txBody>
            </p:sp>
          </p:grpSp>
          <p:sp>
            <p:nvSpPr>
              <p:cNvPr id="14349" name="Text Box 42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1442" y="2242"/>
                <a:ext cx="224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zh-CN" sz="24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350" name="Text Box 43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1965" y="2243"/>
                <a:ext cx="224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zh-CN" sz="24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351" name="Text Box 44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2546" y="2242"/>
                <a:ext cx="224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zh-CN" sz="24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352" name="Text Box 45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3067" y="2259"/>
                <a:ext cx="224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altLang="zh-CN" sz="24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353" name="Text Box 46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3635" y="2250"/>
                <a:ext cx="357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altLang="zh-CN" sz="24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354" name="Text Box 47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1423" y="2899"/>
                <a:ext cx="224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zh-CN" sz="24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355" name="Text Box 48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1974" y="2907"/>
                <a:ext cx="224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zh-CN" sz="24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356" name="Text Box 49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2536" y="2908"/>
                <a:ext cx="224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zh-CN" sz="24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357" name="Text Box 50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3074" y="2916"/>
                <a:ext cx="224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en-US" altLang="zh-CN" sz="24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358" name="Text Box 51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3641" y="2924"/>
                <a:ext cx="357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en-US" altLang="zh-CN" sz="24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359" name="Text Box 52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1441" y="2594"/>
                <a:ext cx="220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zh-CN" sz="24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360" name="Text Box 53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1964" y="2595"/>
                <a:ext cx="220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zh-CN" sz="24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361" name="Text Box 54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2554" y="2594"/>
                <a:ext cx="220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zh-CN" sz="24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362" name="Text Box 55"/>
              <p:cNvSpPr txBox="1"/>
              <p:nvPr>
                <p:custDataLst>
                  <p:tags r:id="rId39"/>
                </p:custDataLst>
              </p:nvPr>
            </p:nvSpPr>
            <p:spPr>
              <a:xfrm>
                <a:off x="3066" y="2611"/>
                <a:ext cx="220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zh-CN" sz="24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363" name="Text Box 56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3634" y="2602"/>
                <a:ext cx="357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zh-CN" sz="24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364" name="Text Box 57"/>
              <p:cNvSpPr txBox="1"/>
              <p:nvPr>
                <p:custDataLst>
                  <p:tags r:id="rId41"/>
                </p:custDataLst>
              </p:nvPr>
            </p:nvSpPr>
            <p:spPr>
              <a:xfrm>
                <a:off x="1433" y="3246"/>
                <a:ext cx="220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en-US" altLang="zh-CN" sz="24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365" name="Text Box 58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1973" y="3247"/>
                <a:ext cx="220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zh-CN" sz="24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366" name="Text Box 59"/>
              <p:cNvSpPr txBox="1"/>
              <p:nvPr>
                <p:custDataLst>
                  <p:tags r:id="rId43"/>
                </p:custDataLst>
              </p:nvPr>
            </p:nvSpPr>
            <p:spPr>
              <a:xfrm>
                <a:off x="2538" y="3246"/>
                <a:ext cx="220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zh-CN" sz="24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367" name="Text Box 60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3084" y="3247"/>
                <a:ext cx="220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en-US" altLang="zh-CN" sz="24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  <p:sp>
            <p:nvSpPr>
              <p:cNvPr id="14368" name="Text Box 61"/>
              <p:cNvSpPr txBox="1"/>
              <p:nvPr>
                <p:custDataLst>
                  <p:tags r:id="rId45"/>
                </p:custDataLst>
              </p:nvPr>
            </p:nvSpPr>
            <p:spPr>
              <a:xfrm>
                <a:off x="3660" y="3246"/>
                <a:ext cx="357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r>
                  <a:rPr lang="en-US" altLang="zh-CN" sz="2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en-US" altLang="zh-CN" sz="2400" b="1" dirty="0"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p:grpSp>
        <p:sp>
          <p:nvSpPr>
            <p:cNvPr id="14346" name="Text Box 63"/>
            <p:cNvSpPr txBox="1"/>
            <p:nvPr>
              <p:custDataLst>
                <p:tags r:id="rId46"/>
              </p:custDataLst>
            </p:nvPr>
          </p:nvSpPr>
          <p:spPr>
            <a:xfrm>
              <a:off x="280" y="2662"/>
              <a:ext cx="53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Ⅰ</a:t>
              </a:r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组</a:t>
              </a:r>
              <a:endParaRPr lang="zh-CN" altLang="en-US" sz="24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4347" name="Text Box 64"/>
            <p:cNvSpPr txBox="1"/>
            <p:nvPr>
              <p:custDataLst>
                <p:tags r:id="rId47"/>
              </p:custDataLst>
            </p:nvPr>
          </p:nvSpPr>
          <p:spPr>
            <a:xfrm>
              <a:off x="289" y="3320"/>
              <a:ext cx="53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Ⅱ</a:t>
              </a:r>
              <a:r>
                <a:rPr lang="zh-CN" alt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组</a:t>
              </a:r>
              <a:endParaRPr lang="zh-CN" altLang="en-US" sz="24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12299" name="Rectangle 66"/>
          <p:cNvSpPr/>
          <p:nvPr>
            <p:custDataLst>
              <p:tags r:id="rId48"/>
            </p:custDataLst>
          </p:nvPr>
        </p:nvSpPr>
        <p:spPr>
          <a:xfrm>
            <a:off x="571500" y="5505450"/>
            <a:ext cx="640524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=10,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计算得频率和样本分布函数分别为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9810" name="Object 70"/>
          <p:cNvGraphicFramePr/>
          <p:nvPr>
            <p:custDataLst>
              <p:tags r:id="rId1"/>
            </p:custDataLst>
          </p:nvPr>
        </p:nvGraphicFramePr>
        <p:xfrm>
          <a:off x="1619250" y="1844675"/>
          <a:ext cx="4105275" cy="321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" imgW="1612900" imgH="1371600" progId="Equation.DSMT4">
                  <p:embed/>
                </p:oleObj>
              </mc:Choice>
              <mc:Fallback>
                <p:oleObj name="" r:id="rId2" imgW="1612900" imgH="1371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9250" y="1844675"/>
                        <a:ext cx="4105275" cy="321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2"/>
          <p:cNvGraphicFramePr/>
          <p:nvPr>
            <p:custDataLst>
              <p:tags r:id="rId4"/>
            </p:custDataLst>
          </p:nvPr>
        </p:nvGraphicFramePr>
        <p:xfrm>
          <a:off x="1490663" y="5805488"/>
          <a:ext cx="378618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5" imgW="1358900" imgH="228600" progId="Equation.DSMT4">
                  <p:embed/>
                </p:oleObj>
              </mc:Choice>
              <mc:Fallback>
                <p:oleObj name="" r:id="rId5" imgW="13589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90663" y="5805488"/>
                        <a:ext cx="3786187" cy="636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/>
          <p:nvPr>
            <p:custDataLst>
              <p:tags r:id="rId7"/>
            </p:custDataLst>
          </p:nvPr>
        </p:nvGraphicFramePr>
        <p:xfrm>
          <a:off x="1136650" y="549275"/>
          <a:ext cx="536575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8" imgW="2665730" imgH="393700" progId="Equation.DSMT4">
                  <p:embed/>
                </p:oleObj>
              </mc:Choice>
              <mc:Fallback>
                <p:oleObj name="" r:id="rId8" imgW="2665730" imgH="3937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36650" y="549275"/>
                        <a:ext cx="5365750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23914" name="Object 10"/>
          <p:cNvGraphicFramePr/>
          <p:nvPr>
            <p:custDataLst>
              <p:tags r:id="rId1"/>
            </p:custDataLst>
          </p:nvPr>
        </p:nvGraphicFramePr>
        <p:xfrm>
          <a:off x="1139825" y="1052830"/>
          <a:ext cx="544830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2818130" imgH="393700" progId="Equation.DSMT4">
                  <p:embed/>
                </p:oleObj>
              </mc:Choice>
              <mc:Fallback>
                <p:oleObj name="" r:id="rId2" imgW="2818130" imgH="3937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39825" y="1052830"/>
                        <a:ext cx="5448300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6" name="Rectangle 12"/>
          <p:cNvSpPr/>
          <p:nvPr>
            <p:custDataLst>
              <p:tags r:id="rId4"/>
            </p:custDataLst>
          </p:nvPr>
        </p:nvSpPr>
        <p:spPr>
          <a:xfrm>
            <a:off x="676275" y="368618"/>
            <a:ext cx="60826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=10,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计算得频率和样本分布函数分别为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9" name="Object 4"/>
          <p:cNvGraphicFramePr/>
          <p:nvPr>
            <p:custDataLst>
              <p:tags r:id="rId5"/>
            </p:custDataLst>
          </p:nvPr>
        </p:nvGraphicFramePr>
        <p:xfrm>
          <a:off x="539750" y="6093143"/>
          <a:ext cx="29527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6" imgW="1295400" imgH="228600" progId="Equation.DSMT4">
                  <p:embed/>
                </p:oleObj>
              </mc:Choice>
              <mc:Fallback>
                <p:oleObj name="" r:id="rId6" imgW="1295400" imgH="2286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750" y="6093143"/>
                        <a:ext cx="2952750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1" name="Object 5"/>
          <p:cNvGraphicFramePr/>
          <p:nvPr>
            <p:custDataLst>
              <p:tags r:id="rId8"/>
            </p:custDataLst>
          </p:nvPr>
        </p:nvGraphicFramePr>
        <p:xfrm>
          <a:off x="1390650" y="2219643"/>
          <a:ext cx="4572000" cy="344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9" imgW="1612900" imgH="1371600" progId="Equation.DSMT4">
                  <p:embed/>
                </p:oleObj>
              </mc:Choice>
              <mc:Fallback>
                <p:oleObj name="" r:id="rId9" imgW="1612900" imgH="1371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90650" y="2219643"/>
                        <a:ext cx="4572000" cy="3449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6"/>
          <p:cNvGraphicFramePr/>
          <p:nvPr>
            <p:custDataLst>
              <p:tags r:id="rId1"/>
            </p:custDataLst>
          </p:nvPr>
        </p:nvGraphicFramePr>
        <p:xfrm>
          <a:off x="1043305" y="5542280"/>
          <a:ext cx="5175885" cy="59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" imgW="2245995" imgH="304800" progId="Equation.DSMT4">
                  <p:embed/>
                </p:oleObj>
              </mc:Choice>
              <mc:Fallback>
                <p:oleObj name="" r:id="rId2" imgW="2245995" imgH="304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3305" y="5542280"/>
                        <a:ext cx="5175885" cy="5949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TextBox 3"/>
          <p:cNvSpPr txBox="1"/>
          <p:nvPr/>
        </p:nvSpPr>
        <p:spPr>
          <a:xfrm>
            <a:off x="173673" y="3568383"/>
            <a:ext cx="484822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ctr"/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定理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格利文科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(W.Glivenko)</a:t>
            </a:r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定理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>
            <p:custDataLst>
              <p:tags r:id="rId4"/>
            </p:custDataLst>
          </p:nvPr>
        </p:nvSpPr>
        <p:spPr>
          <a:xfrm>
            <a:off x="207645" y="4213225"/>
            <a:ext cx="8524240" cy="9772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  <a:buNone/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设总体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的分布函数为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),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样本分布函数为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则对于任何实数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当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n→</a:t>
            </a:r>
            <a:r>
              <a:rPr lang="zh-CN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∞时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有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依概率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关于</a:t>
            </a:r>
            <a:r>
              <a:rPr lang="en-US" altLang="zh-CN" sz="2400" b="1" i="1" dirty="0">
                <a:latin typeface="Times New Roman" panose="02020603050405020304" pitchFamily="18" charset="0"/>
                <a:ea typeface="华文细黑" panose="02010600040101010101" pitchFamily="2" charset="-122"/>
              </a:rPr>
              <a:t>x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一致收敛于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</a:t>
            </a:r>
            <a:endParaRPr lang="zh-CN" altLang="en-US" sz="2400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>
            <p:custDataLst>
              <p:tags r:id="rId5"/>
            </p:custDataLst>
          </p:nvPr>
        </p:nvSpPr>
        <p:spPr>
          <a:xfrm>
            <a:off x="160020" y="6230620"/>
            <a:ext cx="8983980" cy="5340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lnSpc>
                <a:spcPct val="120000"/>
              </a:lnSpc>
            </a:pP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这一结论是数理统计中依据样本来推断总体特征的理论基础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4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TextBox 12"/>
          <p:cNvSpPr txBox="1"/>
          <p:nvPr>
            <p:custDataLst>
              <p:tags r:id="rId6"/>
            </p:custDataLst>
          </p:nvPr>
        </p:nvSpPr>
        <p:spPr>
          <a:xfrm>
            <a:off x="180340" y="300038"/>
            <a:ext cx="8362950" cy="82994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对于给定的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，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400" b="1" i="1" baseline="-30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是</a:t>
            </a:r>
            <a:r>
              <a:rPr lang="zh-CN" altLang="en-US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n 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次重复独立试验中事件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≤ 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出现的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频率，而理论分布函数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是事件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{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≤ 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}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发生的概率，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TextBox 13"/>
          <p:cNvSpPr txBox="1"/>
          <p:nvPr>
            <p:custDataLst>
              <p:tags r:id="rId7"/>
            </p:custDataLst>
          </p:nvPr>
        </p:nvSpPr>
        <p:spPr>
          <a:xfrm>
            <a:off x="354330" y="1352550"/>
            <a:ext cx="7718425" cy="7372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由伯努利定理（</a:t>
            </a:r>
            <a:r>
              <a:rPr kumimoji="0" lang="zh-CN" altLang="en-US" sz="2400" b="1" kern="1200" cap="none" spc="0" normalizeH="0" baseline="0" noProof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大数定律</a:t>
            </a:r>
            <a:r>
              <a:rPr kumimoji="1" lang="zh-CN" altLang="en-US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）知，对任意给定的正数</a:t>
            </a:r>
            <a:r>
              <a:rPr kumimoji="1" lang="en-US" altLang="zh-CN" sz="2400" b="1" i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ε</a:t>
            </a:r>
            <a:r>
              <a:rPr kumimoji="1" lang="zh-CN" altLang="en-US" sz="2400" b="1" kern="1200" cap="none" spc="0" normalizeH="0" baseline="0" noProof="0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，有</a:t>
            </a:r>
            <a:endParaRPr kumimoji="0" lang="zh-CN" altLang="en-US" sz="2400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endParaRPr kumimoji="0" lang="zh-CN" altLang="en-US" kern="1200" cap="none" spc="0" normalizeH="0" baseline="0" noProof="0" dirty="0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" name="Object 6"/>
          <p:cNvGraphicFramePr/>
          <p:nvPr>
            <p:custDataLst>
              <p:tags r:id="rId8"/>
            </p:custDataLst>
          </p:nvPr>
        </p:nvGraphicFramePr>
        <p:xfrm>
          <a:off x="1909763" y="2008188"/>
          <a:ext cx="4132262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" r:id="rId9" imgW="1841500" imgH="279400" progId="Equation.DSMT4">
                  <p:embed/>
                </p:oleObj>
              </mc:Choice>
              <mc:Fallback>
                <p:oleObj name="" r:id="rId9" imgW="1841500" imgH="2794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9763" y="2008188"/>
                        <a:ext cx="4132262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1"/>
          <p:cNvSpPr txBox="1"/>
          <p:nvPr>
            <p:custDataLst>
              <p:tags r:id="rId11"/>
            </p:custDataLst>
          </p:nvPr>
        </p:nvSpPr>
        <p:spPr>
          <a:xfrm>
            <a:off x="314960" y="2811780"/>
            <a:ext cx="363791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即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400" b="1" i="1" baseline="-30000" dirty="0">
                <a:latin typeface="Times New Roman" panose="02020603050405020304" pitchFamily="18" charset="0"/>
                <a:cs typeface="Arial" panose="020B0604020202020204" pitchFamily="34" charset="0"/>
              </a:rPr>
              <a:t>n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依概率收敛于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altLang="zh-CN" sz="2400" b="1" dirty="0">
                <a:latin typeface="Times New Roman" panose="02020603050405020304" pitchFamily="18" charset="0"/>
                <a:cs typeface="Arial" panose="020B0604020202020204" pitchFamily="34" charset="0"/>
              </a:rPr>
              <a:t>)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6" grpId="0"/>
      <p:bldP spid="174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09800" y="2495550"/>
            <a:ext cx="41910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 直方图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32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2209800" y="3213100"/>
            <a:ext cx="51704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样本分布函数</a:t>
            </a:r>
            <a:endParaRPr lang="zh-CN" altLang="en-US" sz="3200" b="1">
              <a:solidFill>
                <a:srgbClr val="C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87313" y="135636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直方图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与样本分布函数</a:t>
            </a:r>
            <a:endParaRPr lang="zh-CN" altLang="en-US" sz="320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08038" y="352425"/>
            <a:ext cx="245131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zh-CN" altLang="en-US" sz="32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一、 直方图</a:t>
            </a:r>
            <a:endParaRPr lang="zh-CN" altLang="en-US" sz="32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15363" name="Group 3"/>
          <p:cNvGrpSpPr/>
          <p:nvPr/>
        </p:nvGrpSpPr>
        <p:grpSpPr bwMode="auto">
          <a:xfrm>
            <a:off x="115888" y="1114028"/>
            <a:ext cx="8551863" cy="949325"/>
            <a:chOff x="0" y="0"/>
            <a:chExt cx="5387" cy="59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54" name="Rectangle 4"/>
                <p:cNvSpPr>
                  <a:spLocks noChangeArrowheads="1"/>
                </p:cNvSpPr>
                <p:nvPr>
                  <p:custDataLst>
                    <p:tags r:id="rId2"/>
                  </p:custDataLst>
                </p:nvPr>
              </p:nvSpPr>
              <p:spPr bwMode="auto">
                <a:xfrm>
                  <a:off x="426" y="0"/>
                  <a:ext cx="4961" cy="33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zh-CN" sz="2600" b="1" dirty="0">
                      <a:solidFill>
                        <a:srgbClr val="000000"/>
                      </a:solidFill>
                      <a:latin typeface="楷体_GB2312"/>
                      <a:ea typeface="楷体_GB2312"/>
                      <a:cs typeface="楷体_GB2312"/>
                    </a:rPr>
                    <a:t>设总体</a:t>
                  </a:r>
                  <a:r>
                    <a:rPr lang="zh-CN" altLang="zh-CN" sz="2600" b="1" i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X</a:t>
                  </a:r>
                  <a:r>
                    <a:rPr lang="zh-CN" altLang="zh-CN" sz="2600" b="1" dirty="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楷体_GB2312"/>
                      <a:cs typeface="楷体_GB2312"/>
                    </a:rPr>
                    <a:t> </a:t>
                  </a:r>
                  <a:r>
                    <a:rPr lang="zh-CN" altLang="zh-CN" sz="2600" b="1" dirty="0">
                      <a:solidFill>
                        <a:srgbClr val="000000"/>
                      </a:solidFill>
                      <a:latin typeface="楷体_GB2312"/>
                      <a:ea typeface="楷体_GB2312"/>
                      <a:cs typeface="楷体_GB2312"/>
                    </a:rPr>
                    <a:t>中抽取到样本观测值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altLang="zh-CN" sz="2800" b="1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⋯,</m:t>
                      </m:r>
                    </m:oMath>
                  </a14:m>
                  <a:r>
                    <a:rPr lang="en-US" altLang="zh-CN" sz="2800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</m:oMath>
                  </a14:m>
                  <a:r>
                    <a:rPr lang="en-US" altLang="zh-CN" sz="2600" b="1" dirty="0">
                      <a:solidFill>
                        <a:srgbClr val="000000"/>
                      </a:solidFill>
                      <a:ea typeface="楷体_GB2312"/>
                      <a:cs typeface="楷体_GB2312"/>
                    </a:rPr>
                    <a:t>,</a:t>
                  </a:r>
                  <a:r>
                    <a:rPr lang="zh-CN" altLang="zh-CN" sz="2600" b="1" dirty="0">
                      <a:solidFill>
                        <a:srgbClr val="000000"/>
                      </a:solidFill>
                      <a:ea typeface="楷体_GB2312"/>
                      <a:cs typeface="楷体_GB2312"/>
                    </a:rPr>
                    <a:t>则做直方</a:t>
                  </a:r>
                  <a:endParaRPr lang="zh-CN" altLang="zh-CN" sz="2600" b="1" dirty="0">
                    <a:solidFill>
                      <a:srgbClr val="000000"/>
                    </a:solidFill>
                    <a:ea typeface="楷体_GB2312"/>
                    <a:cs typeface="楷体_GB2312"/>
                  </a:endParaRPr>
                </a:p>
              </p:txBody>
            </p:sp>
          </mc:Choice>
          <mc:Fallback>
            <p:sp>
              <p:nvSpPr>
                <p:cNvPr id="18454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3"/>
                  </p:custDataLst>
                </p:nvPr>
              </p:nvSpPr>
              <p:spPr bwMode="auto">
                <a:xfrm>
                  <a:off x="426" y="0"/>
                  <a:ext cx="4961" cy="330"/>
                </a:xfrm>
                <a:prstGeom prst="rect">
                  <a:avLst/>
                </a:prstGeom>
                <a:blipFill rotWithShape="1">
                  <a:blip r:embed="rId4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55" name="Text Box 5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0" y="288"/>
              <a:ext cx="201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图的</a:t>
              </a:r>
              <a:r>
                <a:rPr lang="zh-CN" altLang="zh-CN" sz="2600" b="1" dirty="0">
                  <a:solidFill>
                    <a:schemeClr val="accent6"/>
                  </a:solidFill>
                  <a:latin typeface="楷体_GB2312"/>
                  <a:ea typeface="楷体_GB2312"/>
                  <a:cs typeface="楷体_GB2312"/>
                </a:rPr>
                <a:t>一般步骤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如下：</a:t>
              </a:r>
              <a:endPara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</p:grpSp>
      <p:grpSp>
        <p:nvGrpSpPr>
          <p:cNvPr id="15366" name="Group 6"/>
          <p:cNvGrpSpPr/>
          <p:nvPr/>
        </p:nvGrpSpPr>
        <p:grpSpPr bwMode="auto">
          <a:xfrm>
            <a:off x="169863" y="2130028"/>
            <a:ext cx="8583616" cy="1084263"/>
            <a:chOff x="8" y="0"/>
            <a:chExt cx="5407" cy="683"/>
          </a:xfrm>
        </p:grpSpPr>
        <p:sp>
          <p:nvSpPr>
            <p:cNvPr id="18443" name="Text Box 7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298" y="9"/>
              <a:ext cx="63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 b="1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（1）</a:t>
              </a:r>
              <a:endPara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grpSp>
          <p:nvGrpSpPr>
            <p:cNvPr id="18444" name="Group 8"/>
            <p:cNvGrpSpPr/>
            <p:nvPr/>
          </p:nvGrpSpPr>
          <p:grpSpPr bwMode="auto">
            <a:xfrm>
              <a:off x="8" y="0"/>
              <a:ext cx="5407" cy="683"/>
              <a:chOff x="8" y="0"/>
              <a:chExt cx="5407" cy="68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445" name="Text Box 9"/>
                  <p:cNvSpPr txBox="1">
                    <a:spLocks noChangeArrowheads="1"/>
                  </p:cNvSpPr>
                  <p:nvPr>
                    <p:custDataLst>
                      <p:tags r:id="rId7"/>
                    </p:custDataLst>
                  </p:nvPr>
                </p:nvSpPr>
                <p:spPr bwMode="auto">
                  <a:xfrm>
                    <a:off x="786" y="0"/>
                    <a:ext cx="4629" cy="35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zh-CN" altLang="zh-CN" sz="2600" b="1" dirty="0">
                        <a:solidFill>
                          <a:srgbClr val="000000"/>
                        </a:solidFill>
                        <a:latin typeface="楷体_GB2312"/>
                        <a:ea typeface="楷体_GB2312"/>
                        <a:cs typeface="楷体_GB2312"/>
                      </a:rPr>
                      <a:t>找出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</m:oMath>
                    </a14:m>
                    <a:r>
                      <a:rPr lang="en-US" altLang="zh-CN" sz="2800" b="1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sub>
                        </m:sSub>
                      </m:oMath>
                    </a14:m>
                    <a:r>
                      <a:rPr lang="zh-CN" altLang="zh-CN" sz="2600" b="1" dirty="0">
                        <a:solidFill>
                          <a:srgbClr val="000000"/>
                        </a:solidFill>
                        <a:latin typeface="楷体_GB2312"/>
                        <a:ea typeface="楷体_GB2312"/>
                        <a:cs typeface="楷体_GB2312"/>
                      </a:rPr>
                      <a:t>中的最小值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a14:m>
                    <a:r>
                      <a:rPr lang="zh-CN" altLang="zh-CN" sz="2600" b="1" dirty="0">
                        <a:solidFill>
                          <a:srgbClr val="000000"/>
                        </a:solidFill>
                        <a:latin typeface="楷体_GB2312"/>
                        <a:ea typeface="楷体_GB2312"/>
                        <a:cs typeface="楷体_GB2312"/>
                      </a:rPr>
                      <a:t>和最大值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a14:m>
                    <a:r>
                      <a:rPr lang="zh-CN" altLang="zh-CN" sz="2600" b="1" dirty="0">
                        <a:solidFill>
                          <a:srgbClr val="000000"/>
                        </a:solidFill>
                        <a:latin typeface="楷体_GB2312"/>
                        <a:ea typeface="楷体_GB2312"/>
                        <a:cs typeface="楷体_GB2312"/>
                      </a:rPr>
                      <a:t>。</a:t>
                    </a:r>
                    <a:endParaRPr lang="zh-CN" altLang="zh-CN" sz="2600" b="1" dirty="0">
                      <a:solidFill>
                        <a:srgbClr val="000000"/>
                      </a:solidFill>
                      <a:latin typeface="楷体_GB2312"/>
                      <a:ea typeface="楷体_GB2312"/>
                      <a:cs typeface="楷体_GB2312"/>
                    </a:endParaRPr>
                  </a:p>
                </p:txBody>
              </p:sp>
            </mc:Choice>
            <mc:Fallback>
              <p:sp>
                <p:nvSpPr>
                  <p:cNvPr id="18445" name="Text 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8"/>
                    </p:custDataLst>
                  </p:nvPr>
                </p:nvSpPr>
                <p:spPr bwMode="auto">
                  <a:xfrm>
                    <a:off x="786" y="0"/>
                    <a:ext cx="4629" cy="356"/>
                  </a:xfrm>
                  <a:prstGeom prst="rect">
                    <a:avLst/>
                  </a:prstGeom>
                  <a:blipFill rotWithShape="1">
                    <a:blip r:embed="rId9"/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449" name="Text Box 13"/>
                  <p:cNvSpPr txBox="1">
                    <a:spLocks noChangeArrowheads="1"/>
                  </p:cNvSpPr>
                  <p:nvPr>
                    <p:custDataLst>
                      <p:tags r:id="rId10"/>
                    </p:custDataLst>
                  </p:nvPr>
                </p:nvSpPr>
                <p:spPr bwMode="auto">
                  <a:xfrm>
                    <a:off x="8" y="327"/>
                    <a:ext cx="4074" cy="356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r>
                      <a:rPr lang="zh-CN" altLang="zh-CN" sz="2600" b="1" dirty="0">
                        <a:solidFill>
                          <a:srgbClr val="000000"/>
                        </a:solidFill>
                        <a:latin typeface="楷体_GB2312"/>
                        <a:ea typeface="楷体_GB2312"/>
                        <a:cs typeface="楷体_GB2312"/>
                      </a:rPr>
                      <a:t>选取略小于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a14:m>
                    <a:r>
                      <a:rPr lang="zh-CN" altLang="zh-CN" sz="2600" b="1" dirty="0">
                        <a:solidFill>
                          <a:srgbClr val="000000"/>
                        </a:solidFill>
                        <a:latin typeface="楷体_GB2312"/>
                        <a:ea typeface="楷体_GB2312"/>
                        <a:cs typeface="楷体_GB2312"/>
                      </a:rPr>
                      <a:t>的数</a:t>
                    </a:r>
                    <a14:m>
                      <m:oMath xmlns:m="http://schemas.openxmlformats.org/officeDocument/2006/math"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  <a:cs typeface="楷体_GB2312"/>
                          </a:rPr>
                          <m:t>𝒂</m:t>
                        </m:r>
                      </m:oMath>
                    </a14:m>
                    <a:r>
                      <a:rPr lang="zh-CN" altLang="zh-CN" sz="2600" b="1" dirty="0">
                        <a:solidFill>
                          <a:srgbClr val="000000"/>
                        </a:solidFill>
                        <a:latin typeface="楷体_GB2312"/>
                        <a:ea typeface="楷体_GB2312"/>
                        <a:cs typeface="楷体_GB2312"/>
                      </a:rPr>
                      <a:t>和略大于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oMath>
                    </a14:m>
                    <a:r>
                      <a:rPr lang="zh-CN" altLang="zh-CN" sz="2600" b="1" dirty="0">
                        <a:solidFill>
                          <a:srgbClr val="000000"/>
                        </a:solidFill>
                        <a:latin typeface="楷体_GB2312"/>
                        <a:ea typeface="楷体_GB2312"/>
                        <a:cs typeface="楷体_GB2312"/>
                      </a:rPr>
                      <a:t>的数</a:t>
                    </a:r>
                    <a14:m>
                      <m:oMath xmlns:m="http://schemas.openxmlformats.org/officeDocument/2006/math">
                        <m:r>
                          <a:rPr lang="en-US" altLang="zh-CN" sz="26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楷体_GB2312"/>
                            <a:cs typeface="楷体_GB2312"/>
                          </a:rPr>
                          <m:t>𝒃</m:t>
                        </m:r>
                      </m:oMath>
                    </a14:m>
                    <a:r>
                      <a:rPr lang="zh-CN" altLang="zh-CN" sz="2600" b="1" dirty="0">
                        <a:solidFill>
                          <a:srgbClr val="000000"/>
                        </a:solidFill>
                        <a:latin typeface="楷体_GB2312"/>
                        <a:ea typeface="楷体_GB2312"/>
                        <a:cs typeface="楷体_GB2312"/>
                      </a:rPr>
                      <a:t>。</a:t>
                    </a:r>
                    <a:endParaRPr lang="zh-CN" altLang="zh-CN" sz="2600" b="1" dirty="0">
                      <a:solidFill>
                        <a:srgbClr val="000000"/>
                      </a:solidFill>
                      <a:latin typeface="楷体_GB2312"/>
                      <a:ea typeface="楷体_GB2312"/>
                      <a:cs typeface="楷体_GB2312"/>
                    </a:endParaRPr>
                  </a:p>
                </p:txBody>
              </p:sp>
            </mc:Choice>
            <mc:Fallback>
              <p:sp>
                <p:nvSpPr>
                  <p:cNvPr id="18449" name="Text 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>
                    <p:custDataLst>
                      <p:tags r:id="rId11"/>
                    </p:custDataLst>
                  </p:nvPr>
                </p:nvSpPr>
                <p:spPr bwMode="auto">
                  <a:xfrm>
                    <a:off x="8" y="327"/>
                    <a:ext cx="4074" cy="356"/>
                  </a:xfrm>
                  <a:prstGeom prst="rect">
                    <a:avLst/>
                  </a:prstGeom>
                  <a:blipFill rotWithShape="1">
                    <a:blip r:embed="rId12"/>
                  </a:blipFill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378" name="Group 18"/>
          <p:cNvGrpSpPr/>
          <p:nvPr/>
        </p:nvGrpSpPr>
        <p:grpSpPr bwMode="auto">
          <a:xfrm>
            <a:off x="152400" y="3228578"/>
            <a:ext cx="8923338" cy="1352550"/>
            <a:chOff x="0" y="0"/>
            <a:chExt cx="5621" cy="85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38" name="Rectangle 19"/>
                <p:cNvSpPr>
                  <a:spLocks noChangeArrowheads="1"/>
                </p:cNvSpPr>
                <p:nvPr>
                  <p:custDataLst>
                    <p:tags r:id="rId13"/>
                  </p:custDataLst>
                </p:nvPr>
              </p:nvSpPr>
              <p:spPr bwMode="auto">
                <a:xfrm>
                  <a:off x="300" y="0"/>
                  <a:ext cx="5205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zh-CN" sz="2600" b="1" dirty="0">
                      <a:solidFill>
                        <a:srgbClr val="000000"/>
                      </a:solidFill>
                      <a:latin typeface="楷体_GB2312"/>
                      <a:ea typeface="楷体_GB2312"/>
                      <a:cs typeface="楷体_GB2312"/>
                    </a:rPr>
                    <a:t>（2）根据样本容量确定组数</a:t>
                  </a:r>
                  <a14:m>
                    <m:oMath xmlns:m="http://schemas.openxmlformats.org/officeDocument/2006/math">
                      <m:r>
                        <a:rPr lang="en-US" altLang="zh-CN" sz="2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/>
                          <a:cs typeface="楷体_GB2312"/>
                        </a:rPr>
                        <m:t>𝒌</m:t>
                      </m:r>
                    </m:oMath>
                  </a14:m>
                  <a:r>
                    <a:rPr lang="zh-CN" altLang="zh-CN" sz="2600" b="1" dirty="0">
                      <a:solidFill>
                        <a:srgbClr val="000000"/>
                      </a:solidFill>
                      <a:latin typeface="楷体_GB2312"/>
                      <a:ea typeface="楷体_GB2312"/>
                      <a:cs typeface="楷体_GB2312"/>
                    </a:rPr>
                    <a:t>，如果样本容量小，则组</a:t>
                  </a:r>
                  <a:endPara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endParaRPr>
                </a:p>
              </p:txBody>
            </p:sp>
          </mc:Choice>
          <mc:Fallback>
            <p:sp>
              <p:nvSpPr>
                <p:cNvPr id="18438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4"/>
                  </p:custDataLst>
                </p:nvPr>
              </p:nvSpPr>
              <p:spPr bwMode="auto">
                <a:xfrm>
                  <a:off x="300" y="0"/>
                  <a:ext cx="5205" cy="310"/>
                </a:xfrm>
                <a:prstGeom prst="rect">
                  <a:avLst/>
                </a:prstGeom>
                <a:blipFill rotWithShape="1">
                  <a:blip r:embed="rId15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39" name="Rectangle 20"/>
                <p:cNvSpPr>
                  <a:spLocks noChangeArrowheads="1"/>
                </p:cNvSpPr>
                <p:nvPr>
                  <p:custDataLst>
                    <p:tags r:id="rId16"/>
                  </p:custDataLst>
                </p:nvPr>
              </p:nvSpPr>
              <p:spPr bwMode="auto">
                <a:xfrm>
                  <a:off x="0" y="270"/>
                  <a:ext cx="5621" cy="31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r>
                    <a:rPr lang="zh-CN" altLang="zh-CN" sz="2600" b="1" dirty="0">
                      <a:solidFill>
                        <a:srgbClr val="000000"/>
                      </a:solidFill>
                      <a:latin typeface="楷体_GB2312"/>
                      <a:ea typeface="楷体_GB2312"/>
                      <a:cs typeface="楷体_GB2312"/>
                    </a:rPr>
                    <a:t>数少些。如果样本容量大，则组数多些。一般来说，组数</a:t>
                  </a:r>
                  <a14:m>
                    <m:oMath xmlns:m="http://schemas.openxmlformats.org/officeDocument/2006/math">
                      <m:r>
                        <a:rPr lang="en-US" altLang="zh-CN" sz="26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楷体_GB2312"/>
                          <a:cs typeface="楷体_GB2312"/>
                        </a:rPr>
                        <m:t>𝒌</m:t>
                      </m:r>
                    </m:oMath>
                  </a14:m>
                  <a:r>
                    <a:rPr lang="zh-CN" altLang="zh-CN" sz="2600" b="1" dirty="0">
                      <a:solidFill>
                        <a:srgbClr val="000000"/>
                      </a:solidFill>
                      <a:latin typeface="楷体_GB2312"/>
                      <a:ea typeface="楷体_GB2312"/>
                      <a:cs typeface="楷体_GB2312"/>
                    </a:rPr>
                    <a:t>  </a:t>
                  </a:r>
                  <a:endParaRPr lang="zh-CN" altLang="zh-CN" sz="2600" b="1" dirty="0">
                    <a:solidFill>
                      <a:srgbClr val="000000"/>
                    </a:solidFill>
                    <a:latin typeface="楷体_GB2312"/>
                    <a:ea typeface="楷体_GB2312"/>
                    <a:cs typeface="楷体_GB2312"/>
                  </a:endParaRPr>
                </a:p>
              </p:txBody>
            </p:sp>
          </mc:Choice>
          <mc:Fallback>
            <p:sp>
              <p:nvSpPr>
                <p:cNvPr id="18439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17"/>
                  </p:custDataLst>
                </p:nvPr>
              </p:nvSpPr>
              <p:spPr bwMode="auto">
                <a:xfrm>
                  <a:off x="0" y="270"/>
                  <a:ext cx="5621" cy="310"/>
                </a:xfrm>
                <a:prstGeom prst="rect">
                  <a:avLst/>
                </a:prstGeom>
                <a:blipFill rotWithShape="1">
                  <a:blip r:embed="rId18"/>
                </a:blipFill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440" name="Text Box 21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11" y="544"/>
              <a:ext cx="115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 b="1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取为</a:t>
              </a:r>
              <a:r>
                <a:rPr lang="zh-CN" altLang="zh-CN" sz="26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8～16</a:t>
              </a:r>
              <a:r>
                <a:rPr lang="zh-CN" altLang="zh-CN" sz="2600" b="1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.</a:t>
              </a:r>
              <a:endPara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/>
      <p:sp>
        <p:nvSpPr>
          <p:cNvPr id="2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2374900" y="838200"/>
            <a:ext cx="4718050" cy="5746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anose="05020102010507070707"/>
              <a:buNone/>
              <a:defRPr/>
            </a:pPr>
            <a:r>
              <a:rPr lang="zh-CN" altLang="en-US" b="1" dirty="0">
                <a:latin typeface="+mn-ea"/>
              </a:rPr>
              <a:t>表</a:t>
            </a:r>
            <a:r>
              <a:rPr lang="en-US" altLang="zh-CN" b="1" dirty="0">
                <a:latin typeface="+mn-ea"/>
              </a:rPr>
              <a:t>    </a:t>
            </a:r>
            <a:r>
              <a:rPr lang="zh-CN" altLang="en-US" b="1" dirty="0">
                <a:latin typeface="+mn-ea"/>
              </a:rPr>
              <a:t>样本含量与组数</a:t>
            </a:r>
            <a:endParaRPr lang="zh-CN" altLang="en-US" b="1" dirty="0">
              <a:latin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custDataLst>
                  <p:tags r:id="rId2"/>
                </p:custDataLst>
              </p:nvPr>
            </p:nvGraphicFramePr>
            <p:xfrm>
              <a:off x="1476375" y="1557338"/>
              <a:ext cx="6048376" cy="29511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024188"/>
                    <a:gridCol w="3024188"/>
                  </a:tblGrid>
                  <a:tr h="5902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>
                              <a:latin typeface="+mn-ea"/>
                              <a:ea typeface="+mn-ea"/>
                            </a:rPr>
                            <a:t>样本含量（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楷体_GB2312"/>
                                  <a:cs typeface="楷体_GB2312"/>
                                </a:rPr>
                                <m:t>𝒏</m:t>
                              </m:r>
                            </m:oMath>
                          </a14:m>
                          <a:r>
                            <a:rPr lang="zh-CN" altLang="en-US" sz="2400" dirty="0">
                              <a:latin typeface="+mn-ea"/>
                              <a:ea typeface="+mn-ea"/>
                            </a:rPr>
                            <a:t>）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marL="91436" marR="91436" marT="45702" marB="45702" anchor="ctr">
                        <a:lnL w="9525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>
                              <a:latin typeface="+mn-ea"/>
                              <a:ea typeface="+mn-ea"/>
                            </a:rPr>
                            <a:t>组数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marL="91436" marR="91436" marT="45702" marB="45702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902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+mn-ea"/>
                              <a:ea typeface="+mn-ea"/>
                            </a:rPr>
                            <a:t>60-100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marL="91436" marR="91436" marT="45702" marB="45702" anchor="ctr">
                        <a:lnL w="9525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+mn-ea"/>
                              <a:ea typeface="+mn-ea"/>
                            </a:rPr>
                            <a:t>7-10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marL="91436" marR="91436" marT="45702" marB="45702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902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+mn-ea"/>
                              <a:ea typeface="+mn-ea"/>
                            </a:rPr>
                            <a:t>100-200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marL="91436" marR="91436" marT="45702" marB="45702" anchor="ctr">
                        <a:lnL w="9525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+mn-ea"/>
                              <a:ea typeface="+mn-ea"/>
                            </a:rPr>
                            <a:t>9-12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marL="91436" marR="91436" marT="45702" marB="45702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902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+mn-ea"/>
                              <a:ea typeface="+mn-ea"/>
                            </a:rPr>
                            <a:t>200-500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marL="91436" marR="91436" marT="45702" marB="45702" anchor="ctr">
                        <a:lnL w="9525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+mn-ea"/>
                              <a:ea typeface="+mn-ea"/>
                            </a:rPr>
                            <a:t>12-17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marL="91436" marR="91436" marT="45702" marB="45702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902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+mn-ea"/>
                              <a:ea typeface="+mn-ea"/>
                            </a:rPr>
                            <a:t>500</a:t>
                          </a:r>
                          <a:r>
                            <a:rPr lang="zh-CN" altLang="en-US" sz="2400" dirty="0">
                              <a:latin typeface="+mn-ea"/>
                              <a:ea typeface="+mn-ea"/>
                            </a:rPr>
                            <a:t>以上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marL="91436" marR="91436" marT="45702" marB="45702" anchor="ctr">
                        <a:lnL w="9525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+mn-ea"/>
                              <a:ea typeface="+mn-ea"/>
                            </a:rPr>
                            <a:t>17-30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marL="91436" marR="91436" marT="45702" marB="45702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custDataLst>
                  <p:tags r:id="rId3"/>
                </p:custDataLst>
              </p:nvPr>
            </p:nvGraphicFramePr>
            <p:xfrm>
              <a:off x="1476375" y="1557338"/>
              <a:ext cx="6048376" cy="295116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3024188"/>
                    <a:gridCol w="3024188"/>
                  </a:tblGrid>
                  <a:tr h="58991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91436" marR="91436" marT="45702" marB="45702" anchor="ctr">
                        <a:lnL w="9525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400" dirty="0">
                              <a:latin typeface="+mn-ea"/>
                              <a:ea typeface="+mn-ea"/>
                            </a:rPr>
                            <a:t>组数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marL="91436" marR="91436" marT="45702" marB="45702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902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+mn-ea"/>
                              <a:ea typeface="+mn-ea"/>
                            </a:rPr>
                            <a:t>60-100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marL="91436" marR="91436" marT="45702" marB="45702" anchor="ctr">
                        <a:lnL w="9525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+mn-ea"/>
                              <a:ea typeface="+mn-ea"/>
                            </a:rPr>
                            <a:t>7-10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marL="91436" marR="91436" marT="45702" marB="45702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902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+mn-ea"/>
                              <a:ea typeface="+mn-ea"/>
                            </a:rPr>
                            <a:t>100-200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marL="91436" marR="91436" marT="45702" marB="45702" anchor="ctr">
                        <a:lnL w="9525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+mn-ea"/>
                              <a:ea typeface="+mn-ea"/>
                            </a:rPr>
                            <a:t>9-12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marL="91436" marR="91436" marT="45702" marB="45702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902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+mn-ea"/>
                              <a:ea typeface="+mn-ea"/>
                            </a:rPr>
                            <a:t>200-500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marL="91436" marR="91436" marT="45702" marB="45702" anchor="ctr">
                        <a:lnL w="9525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+mn-ea"/>
                              <a:ea typeface="+mn-ea"/>
                            </a:rPr>
                            <a:t>12-17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marL="91436" marR="91436" marT="45702" marB="45702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  <a:tr h="59023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+mn-ea"/>
                              <a:ea typeface="+mn-ea"/>
                            </a:rPr>
                            <a:t>500</a:t>
                          </a:r>
                          <a:r>
                            <a:rPr lang="zh-CN" altLang="en-US" sz="2400" dirty="0">
                              <a:latin typeface="+mn-ea"/>
                              <a:ea typeface="+mn-ea"/>
                            </a:rPr>
                            <a:t>以上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marL="91436" marR="91436" marT="45702" marB="45702" anchor="ctr">
                        <a:lnL w="9525" cap="flat" cmpd="sng" algn="ctr">
                          <a:noFill/>
                          <a:prstDash val="solid"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dirty="0">
                              <a:latin typeface="+mn-ea"/>
                              <a:ea typeface="+mn-ea"/>
                            </a:rPr>
                            <a:t>17-30</a:t>
                          </a:r>
                          <a:endParaRPr lang="zh-CN" altLang="en-US" sz="2400" dirty="0">
                            <a:latin typeface="+mn-ea"/>
                            <a:ea typeface="+mn-ea"/>
                          </a:endParaRPr>
                        </a:p>
                      </a:txBody>
                      <a:tcPr marL="91436" marR="91436" marT="45702" marB="45702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458" name="Group 2"/>
          <p:cNvGrpSpPr/>
          <p:nvPr/>
        </p:nvGrpSpPr>
        <p:grpSpPr bwMode="auto">
          <a:xfrm>
            <a:off x="701675" y="2276793"/>
            <a:ext cx="4714877" cy="492125"/>
            <a:chOff x="0" y="-39"/>
            <a:chExt cx="2970" cy="310"/>
          </a:xfrm>
        </p:grpSpPr>
        <p:sp>
          <p:nvSpPr>
            <p:cNvPr id="20503" name="Text Box 3"/>
            <p:cNvSpPr txBox="1"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-39"/>
              <a:ext cx="297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第  个子区间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   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的长度为</a:t>
              </a:r>
              <a:endPara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graphicFrame>
          <p:nvGraphicFramePr>
            <p:cNvPr id="20504" name="Object 4"/>
            <p:cNvGraphicFramePr>
              <a:graphicFrameLocks noChangeAspect="1"/>
            </p:cNvGraphicFramePr>
            <p:nvPr>
              <p:custDataLst>
                <p:tags r:id="rId2"/>
              </p:custDataLst>
            </p:nvPr>
          </p:nvGraphicFramePr>
          <p:xfrm>
            <a:off x="320" y="57"/>
            <a:ext cx="8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280035" progId="Equation.DSMT4">
                    <p:embed/>
                  </p:oleObj>
                </mc:Choice>
                <mc:Fallback>
                  <p:oleObj name="" r:id="rId3" imgW="127000" imgH="280035" progId="Equation.DSMT4">
                    <p:embed/>
                    <p:pic>
                      <p:nvPicPr>
                        <p:cNvPr id="0" name="图片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" y="57"/>
                          <a:ext cx="8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5" name="Object 5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1327" y="21"/>
            <a:ext cx="5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6" imgW="902335" imgH="394335" progId="Equation.DSMT4">
                    <p:embed/>
                  </p:oleObj>
                </mc:Choice>
                <mc:Fallback>
                  <p:oleObj name="" r:id="rId6" imgW="902335" imgH="394335" progId="Equation.DSMT4">
                    <p:embed/>
                    <p:pic>
                      <p:nvPicPr>
                        <p:cNvPr id="0" name="图片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7" y="21"/>
                          <a:ext cx="5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0" name="Object 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641600" y="2964180"/>
          <a:ext cx="3492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9" imgW="3491230" imgH="393700" progId="Equation.DSMT4">
                  <p:embed/>
                </p:oleObj>
              </mc:Choice>
              <mc:Fallback>
                <p:oleObj name="" r:id="rId9" imgW="3491230" imgH="393700" progId="Equation.DSMT4">
                  <p:embed/>
                  <p:pic>
                    <p:nvPicPr>
                      <p:cNvPr id="0" name="图片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2964180"/>
                        <a:ext cx="3492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1" name="Text Box 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77863" y="3448368"/>
            <a:ext cx="4476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若取各子区间长度相等，则有</a:t>
            </a:r>
            <a:endParaRPr lang="zh-CN" altLang="zh-CN" sz="2600" b="1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graphicFrame>
        <p:nvGraphicFramePr>
          <p:cNvPr id="16392" name="Object 8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698750" y="3937318"/>
          <a:ext cx="33401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3" imgW="3340100" imgH="787400" progId="Equation.DSMT4">
                  <p:embed/>
                </p:oleObj>
              </mc:Choice>
              <mc:Fallback>
                <p:oleObj name="" r:id="rId13" imgW="3340100" imgH="787400" progId="Equation.DSMT4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3937318"/>
                        <a:ext cx="33401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3" name="Group 9"/>
          <p:cNvGrpSpPr/>
          <p:nvPr/>
        </p:nvGrpSpPr>
        <p:grpSpPr bwMode="auto">
          <a:xfrm>
            <a:off x="717550" y="4585018"/>
            <a:ext cx="4214816" cy="787400"/>
            <a:chOff x="0" y="0"/>
            <a:chExt cx="2655" cy="496"/>
          </a:xfrm>
        </p:grpSpPr>
        <p:sp>
          <p:nvSpPr>
            <p:cNvPr id="20500" name="Text Box 10"/>
            <p:cNvSpPr txBox="1"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0" y="71"/>
              <a:ext cx="265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记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    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称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</a:t>
              </a:r>
              <a:r>
                <a:rPr lang="zh-CN" altLang="en-US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为</a:t>
              </a:r>
              <a:r>
                <a:rPr lang="zh-CN" altLang="zh-CN" sz="2600" b="1" dirty="0">
                  <a:solidFill>
                    <a:schemeClr val="accent6"/>
                  </a:solidFill>
                  <a:latin typeface="楷体_GB2312"/>
                  <a:ea typeface="楷体_GB2312"/>
                  <a:cs typeface="楷体_GB2312"/>
                </a:rPr>
                <a:t>组距。</a:t>
              </a:r>
              <a:endParaRPr lang="zh-CN" altLang="zh-CN" sz="2600" b="1" dirty="0">
                <a:solidFill>
                  <a:schemeClr val="accent6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graphicFrame>
          <p:nvGraphicFramePr>
            <p:cNvPr id="20501" name="Object 11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278" y="0"/>
            <a:ext cx="912" cy="4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17" imgW="1449705" imgH="788670" progId="Equation.DSMT4">
                    <p:embed/>
                  </p:oleObj>
                </mc:Choice>
                <mc:Fallback>
                  <p:oleObj name="" r:id="rId17" imgW="1449705" imgH="788670" progId="Equation.DSMT4">
                    <p:embed/>
                    <p:pic>
                      <p:nvPicPr>
                        <p:cNvPr id="0" name="图片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" y="0"/>
                          <a:ext cx="912" cy="4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02" name="Object 12"/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1478" y="152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20" imgW="356235" imgH="292735" progId="Equation.DSMT4">
                    <p:embed/>
                  </p:oleObj>
                </mc:Choice>
                <mc:Fallback>
                  <p:oleObj name="" r:id="rId20" imgW="356235" imgH="292735" progId="Equation.DSMT4">
                    <p:embed/>
                    <p:pic>
                      <p:nvPicPr>
                        <p:cNvPr id="0" name="图片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8" y="152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97" name="Rectangle 13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579218" y="4691380"/>
            <a:ext cx="15049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此时分点</a:t>
            </a:r>
            <a:endParaRPr lang="zh-CN" altLang="zh-CN" sz="2600" b="1" dirty="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graphicFrame>
        <p:nvGraphicFramePr>
          <p:cNvPr id="16398" name="Object 14"/>
          <p:cNvGraphicFramePr>
            <a:graphicFrameLocks noChangeAspect="1"/>
          </p:cNvGraphicFramePr>
          <p:nvPr>
            <p:custDataLst>
              <p:tags r:id="rId23"/>
            </p:custDataLst>
          </p:nvPr>
        </p:nvGraphicFramePr>
        <p:xfrm>
          <a:off x="2813050" y="5315268"/>
          <a:ext cx="3327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24" imgW="3326130" imgH="393700" progId="Equation.DSMT4">
                  <p:embed/>
                </p:oleObj>
              </mc:Choice>
              <mc:Fallback>
                <p:oleObj name="" r:id="rId24" imgW="3326130" imgH="393700" progId="Equation.DSMT4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050" y="5315268"/>
                        <a:ext cx="33274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99" name="Group 15"/>
          <p:cNvGrpSpPr/>
          <p:nvPr/>
        </p:nvGrpSpPr>
        <p:grpSpPr bwMode="auto">
          <a:xfrm>
            <a:off x="723900" y="5675630"/>
            <a:ext cx="7389813" cy="492125"/>
            <a:chOff x="0" y="0"/>
            <a:chExt cx="4655" cy="310"/>
          </a:xfrm>
        </p:grpSpPr>
        <p:sp>
          <p:nvSpPr>
            <p:cNvPr id="20497" name="Text Box 16"/>
            <p:cNvSpPr txBox="1"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0" y="0"/>
              <a:ext cx="465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 b="1" dirty="0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注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：分点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应比样本观测值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</a:t>
              </a:r>
              <a:r>
                <a:rPr lang="zh-CN" altLang="zh-CN" sz="2600" b="1" dirty="0">
                  <a:solidFill>
                    <a:srgbClr val="FF0000"/>
                  </a:solidFill>
                  <a:latin typeface="楷体_GB2312"/>
                  <a:ea typeface="楷体_GB2312"/>
                  <a:cs typeface="楷体_GB2312"/>
                </a:rPr>
                <a:t>多取一位有效数字。</a:t>
              </a:r>
              <a:endParaRPr lang="zh-CN" altLang="zh-CN" sz="2600" b="1" dirty="0">
                <a:solidFill>
                  <a:srgbClr val="FF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graphicFrame>
          <p:nvGraphicFramePr>
            <p:cNvPr id="20498" name="Object 17"/>
            <p:cNvGraphicFramePr>
              <a:graphicFrameLocks noChangeAspect="1"/>
            </p:cNvGraphicFramePr>
            <p:nvPr>
              <p:custDataLst>
                <p:tags r:id="rId27"/>
              </p:custDataLst>
            </p:nvPr>
          </p:nvGraphicFramePr>
          <p:xfrm>
            <a:off x="933" y="37"/>
            <a:ext cx="12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28" imgW="191135" imgH="394335" progId="Equation.DSMT4">
                    <p:embed/>
                  </p:oleObj>
                </mc:Choice>
                <mc:Fallback>
                  <p:oleObj name="" r:id="rId28" imgW="191135" imgH="394335" progId="Equation.DSMT4">
                    <p:embed/>
                    <p:pic>
                      <p:nvPicPr>
                        <p:cNvPr id="0" name="图片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" y="37"/>
                          <a:ext cx="12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9" name="Object 18"/>
            <p:cNvGraphicFramePr>
              <a:graphicFrameLocks noChangeAspect="1"/>
            </p:cNvGraphicFramePr>
            <p:nvPr>
              <p:custDataLst>
                <p:tags r:id="rId30"/>
              </p:custDataLst>
            </p:nvPr>
          </p:nvGraphicFramePr>
          <p:xfrm>
            <a:off x="2533" y="29"/>
            <a:ext cx="1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31" imgW="254635" imgH="394335" progId="Equation.DSMT4">
                    <p:embed/>
                  </p:oleObj>
                </mc:Choice>
                <mc:Fallback>
                  <p:oleObj name="" r:id="rId31" imgW="254635" imgH="394335" progId="Equation.DSMT4">
                    <p:embed/>
                    <p:pic>
                      <p:nvPicPr>
                        <p:cNvPr id="0" name="图片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33" y="29"/>
                          <a:ext cx="16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90" name="Rectangle 24"/>
          <p:cNvSpPr>
            <a:spLocks noChangeArrowheads="1"/>
          </p:cNvSpPr>
          <p:nvPr>
            <p:custDataLst>
              <p:tags r:id="rId33"/>
            </p:custDataLst>
          </p:nvPr>
        </p:nvSpPr>
        <p:spPr bwMode="auto">
          <a:xfrm>
            <a:off x="1135063" y="405130"/>
            <a:ext cx="23304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（3）选取分点</a:t>
            </a:r>
            <a:endParaRPr lang="zh-CN" altLang="zh-CN" sz="2600" b="1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graphicFrame>
        <p:nvGraphicFramePr>
          <p:cNvPr id="27" name="Object 25"/>
          <p:cNvGraphicFramePr>
            <a:graphicFrameLocks noChangeAspect="1"/>
          </p:cNvGraphicFramePr>
          <p:nvPr>
            <p:custDataLst>
              <p:tags r:id="rId34"/>
            </p:custDataLst>
          </p:nvPr>
        </p:nvGraphicFramePr>
        <p:xfrm>
          <a:off x="1731963" y="863918"/>
          <a:ext cx="4711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5" imgW="4709795" imgH="393700" progId="Equation.DSMT4">
                  <p:embed/>
                </p:oleObj>
              </mc:Choice>
              <mc:Fallback>
                <p:oleObj name="" r:id="rId35" imgW="4709795" imgH="393700" progId="Equation.DSMT4">
                  <p:embed/>
                  <p:pic>
                    <p:nvPicPr>
                      <p:cNvPr id="0" name="图片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963" y="863918"/>
                        <a:ext cx="4711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" name="Group 26"/>
          <p:cNvGrpSpPr/>
          <p:nvPr/>
        </p:nvGrpSpPr>
        <p:grpSpPr bwMode="auto">
          <a:xfrm>
            <a:off x="661988" y="1271905"/>
            <a:ext cx="4210052" cy="500063"/>
            <a:chOff x="0" y="0"/>
            <a:chExt cx="2652" cy="315"/>
          </a:xfrm>
        </p:grpSpPr>
        <p:sp>
          <p:nvSpPr>
            <p:cNvPr id="20494" name="Text Box 27"/>
            <p:cNvSpPr txBox="1">
              <a:spLocks noChangeArrowheads="1"/>
            </p:cNvSpPr>
            <p:nvPr>
              <p:custDataLst>
                <p:tags r:id="rId37"/>
              </p:custDataLst>
            </p:nvPr>
          </p:nvSpPr>
          <p:spPr bwMode="auto">
            <a:xfrm>
              <a:off x="0" y="0"/>
              <a:ext cx="265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把区间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分为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个子区间</a:t>
              </a:r>
              <a:endPara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graphicFrame>
          <p:nvGraphicFramePr>
            <p:cNvPr id="20495" name="Object 28"/>
            <p:cNvGraphicFramePr>
              <a:graphicFrameLocks noChangeAspect="1"/>
            </p:cNvGraphicFramePr>
            <p:nvPr>
              <p:custDataLst>
                <p:tags r:id="rId38"/>
              </p:custDataLst>
            </p:nvPr>
          </p:nvGraphicFramePr>
          <p:xfrm>
            <a:off x="698" y="19"/>
            <a:ext cx="46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" r:id="rId39" imgW="737870" imgH="470535" progId="Equation.DSMT4">
                    <p:embed/>
                  </p:oleObj>
                </mc:Choice>
                <mc:Fallback>
                  <p:oleObj name="" r:id="rId39" imgW="737870" imgH="470535" progId="Equation.DSMT4">
                    <p:embed/>
                    <p:pic>
                      <p:nvPicPr>
                        <p:cNvPr id="0" name="图片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8" y="19"/>
                          <a:ext cx="464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96" name="Object 29"/>
            <p:cNvGraphicFramePr>
              <a:graphicFrameLocks noChangeAspect="1"/>
            </p:cNvGraphicFramePr>
            <p:nvPr>
              <p:custDataLst>
                <p:tags r:id="rId41"/>
              </p:custDataLst>
            </p:nvPr>
          </p:nvGraphicFramePr>
          <p:xfrm>
            <a:off x="1627" y="80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" r:id="rId42" imgW="216535" imgH="305435" progId="Equation.DSMT4">
                    <p:embed/>
                  </p:oleObj>
                </mc:Choice>
                <mc:Fallback>
                  <p:oleObj name="" r:id="rId42" imgW="216535" imgH="305435" progId="Equation.DSMT4">
                    <p:embed/>
                    <p:pic>
                      <p:nvPicPr>
                        <p:cNvPr id="0" name="图片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7" y="80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Object 30"/>
          <p:cNvGraphicFramePr>
            <a:graphicFrameLocks noChangeAspect="1"/>
          </p:cNvGraphicFramePr>
          <p:nvPr>
            <p:custDataLst>
              <p:tags r:id="rId44"/>
            </p:custDataLst>
          </p:nvPr>
        </p:nvGraphicFramePr>
        <p:xfrm>
          <a:off x="1882775" y="1883093"/>
          <a:ext cx="4457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45" imgW="4455795" imgH="393700" progId="Equation.DSMT4">
                  <p:embed/>
                </p:oleObj>
              </mc:Choice>
              <mc:Fallback>
                <p:oleObj name="" r:id="rId45" imgW="4455795" imgH="393700" progId="Equation.DSMT4">
                  <p:embed/>
                  <p:pic>
                    <p:nvPicPr>
                      <p:cNvPr id="0" name="图片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2775" y="1883093"/>
                        <a:ext cx="4457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1" grpId="0" bldLvl="0" animBg="1" autoUpdateAnimBg="0"/>
      <p:bldP spid="16397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6403" name="Group 19"/>
          <p:cNvGrpSpPr/>
          <p:nvPr/>
        </p:nvGrpSpPr>
        <p:grpSpPr bwMode="auto">
          <a:xfrm>
            <a:off x="569467" y="692150"/>
            <a:ext cx="8742365" cy="492125"/>
            <a:chOff x="0" y="0"/>
            <a:chExt cx="5507" cy="310"/>
          </a:xfrm>
        </p:grpSpPr>
        <p:sp>
          <p:nvSpPr>
            <p:cNvPr id="21516" name="Rectangle 20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0" y="0"/>
              <a:ext cx="550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（4）数出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    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落在每个子区间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 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内的频数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，</a:t>
              </a:r>
              <a:endPara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graphicFrame>
          <p:nvGraphicFramePr>
            <p:cNvPr id="21517" name="Object 21"/>
            <p:cNvGraphicFramePr>
              <a:graphicFrameLocks noChangeAspect="1"/>
            </p:cNvGraphicFramePr>
            <p:nvPr>
              <p:custDataLst>
                <p:tags r:id="rId2"/>
              </p:custDataLst>
            </p:nvPr>
          </p:nvGraphicFramePr>
          <p:xfrm>
            <a:off x="979" y="35"/>
            <a:ext cx="944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498600" imgH="393700" progId="Equation.DSMT4">
                    <p:embed/>
                  </p:oleObj>
                </mc:Choice>
                <mc:Fallback>
                  <p:oleObj name="" r:id="rId3" imgW="1498600" imgH="393700" progId="Equation.DSMT4">
                    <p:embed/>
                    <p:pic>
                      <p:nvPicPr>
                        <p:cNvPr id="0" name="图片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9" y="35"/>
                          <a:ext cx="944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8" name="Object 22"/>
            <p:cNvGraphicFramePr>
              <a:graphicFrameLocks noChangeAspect="1"/>
            </p:cNvGraphicFramePr>
            <p:nvPr>
              <p:custDataLst>
                <p:tags r:id="rId5"/>
              </p:custDataLst>
            </p:nvPr>
          </p:nvGraphicFramePr>
          <p:xfrm>
            <a:off x="3471" y="45"/>
            <a:ext cx="5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6" imgW="902335" imgH="394335" progId="Equation.DSMT4">
                    <p:embed/>
                  </p:oleObj>
                </mc:Choice>
                <mc:Fallback>
                  <p:oleObj name="" r:id="rId6" imgW="902335" imgH="394335" progId="Equation.DSMT4">
                    <p:embed/>
                    <p:pic>
                      <p:nvPicPr>
                        <p:cNvPr id="0" name="图片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71" y="45"/>
                          <a:ext cx="5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9" name="Object 23"/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4871" y="43"/>
            <a:ext cx="16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9" imgW="254635" imgH="394335" progId="Equation.DSMT4">
                    <p:embed/>
                  </p:oleObj>
                </mc:Choice>
                <mc:Fallback>
                  <p:oleObj name="" r:id="rId9" imgW="254635" imgH="394335" progId="Equation.DSMT4">
                    <p:embed/>
                    <p:pic>
                      <p:nvPicPr>
                        <p:cNvPr id="0" name="图片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1" y="43"/>
                          <a:ext cx="16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408" name="Text Box 24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7504" y="1284288"/>
            <a:ext cx="18351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再算出频率</a:t>
            </a:r>
            <a:endParaRPr lang="zh-CN" altLang="zh-CN" sz="2600" b="1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graphicFrame>
        <p:nvGraphicFramePr>
          <p:cNvPr id="16409" name="Object 25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2369692" y="1849438"/>
          <a:ext cx="2908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3" imgW="2908300" imgH="787400" progId="Equation.DSMT4">
                  <p:embed/>
                </p:oleObj>
              </mc:Choice>
              <mc:Fallback>
                <p:oleObj name="" r:id="rId13" imgW="2908300" imgH="787400" progId="Equation.DSMT4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9692" y="1849438"/>
                        <a:ext cx="2908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" name="Group 2"/>
          <p:cNvGrpSpPr/>
          <p:nvPr/>
        </p:nvGrpSpPr>
        <p:grpSpPr bwMode="auto">
          <a:xfrm>
            <a:off x="160338" y="2936875"/>
            <a:ext cx="9091612" cy="1849438"/>
            <a:chOff x="-46" y="0"/>
            <a:chExt cx="5727" cy="1165"/>
          </a:xfrm>
        </p:grpSpPr>
        <p:sp>
          <p:nvSpPr>
            <p:cNvPr id="21510" name="Rectangle 3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0" y="0"/>
              <a:ext cx="568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  （5）在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轴上画出各个分点              ，并以各</a:t>
              </a:r>
              <a:endPara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graphicFrame>
          <p:nvGraphicFramePr>
            <p:cNvPr id="21511" name="Object 4"/>
            <p:cNvGraphicFramePr>
              <a:graphicFrameLocks noChangeAspect="1"/>
            </p:cNvGraphicFramePr>
            <p:nvPr>
              <p:custDataLst>
                <p:tags r:id="rId16"/>
              </p:custDataLst>
            </p:nvPr>
          </p:nvGraphicFramePr>
          <p:xfrm>
            <a:off x="1170" y="71"/>
            <a:ext cx="26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17" imgW="419735" imgH="292735" progId="Equation.DSMT4">
                    <p:embed/>
                  </p:oleObj>
                </mc:Choice>
                <mc:Fallback>
                  <p:oleObj name="" r:id="rId17" imgW="419735" imgH="292735" progId="Equation.DSMT4">
                    <p:embed/>
                    <p:pic>
                      <p:nvPicPr>
                        <p:cNvPr id="0" name="图片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70" y="71"/>
                          <a:ext cx="26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2" name="Object 5"/>
            <p:cNvGraphicFramePr>
              <a:graphicFrameLocks noChangeAspect="1"/>
            </p:cNvGraphicFramePr>
            <p:nvPr>
              <p:custDataLst>
                <p:tags r:id="rId19"/>
              </p:custDataLst>
            </p:nvPr>
          </p:nvGraphicFramePr>
          <p:xfrm>
            <a:off x="3153" y="30"/>
            <a:ext cx="1440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20" imgW="2287270" imgH="469900" progId="Equation.DSMT4">
                    <p:embed/>
                  </p:oleObj>
                </mc:Choice>
                <mc:Fallback>
                  <p:oleObj name="" r:id="rId20" imgW="2287270" imgH="469900" progId="Equation.DSMT4">
                    <p:embed/>
                    <p:pic>
                      <p:nvPicPr>
                        <p:cNvPr id="0" name="图片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53" y="30"/>
                          <a:ext cx="1440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3" name="Object 6"/>
            <p:cNvGraphicFramePr>
              <a:graphicFrameLocks noChangeAspect="1"/>
            </p:cNvGraphicFramePr>
            <p:nvPr>
              <p:custDataLst>
                <p:tags r:id="rId22"/>
              </p:custDataLst>
            </p:nvPr>
          </p:nvGraphicFramePr>
          <p:xfrm>
            <a:off x="669" y="516"/>
            <a:ext cx="5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23" imgW="902335" imgH="394335" progId="Equation.DSMT4">
                    <p:embed/>
                  </p:oleObj>
                </mc:Choice>
                <mc:Fallback>
                  <p:oleObj name="" r:id="rId23" imgW="902335" imgH="394335" progId="Equation.DSMT4">
                    <p:embed/>
                    <p:pic>
                      <p:nvPicPr>
                        <p:cNvPr id="0" name="图片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9" y="516"/>
                          <a:ext cx="5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4" name="Object 7"/>
            <p:cNvGraphicFramePr>
              <a:graphicFrameLocks noChangeAspect="1"/>
            </p:cNvGraphicFramePr>
            <p:nvPr>
              <p:custDataLst>
                <p:tags r:id="rId24"/>
              </p:custDataLst>
            </p:nvPr>
          </p:nvGraphicFramePr>
          <p:xfrm>
            <a:off x="2076" y="348"/>
            <a:ext cx="672" cy="5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" r:id="rId25" imgW="1068070" imgH="877570" progId="Equation.DSMT4">
                    <p:embed/>
                  </p:oleObj>
                </mc:Choice>
                <mc:Fallback>
                  <p:oleObj name="" r:id="rId25" imgW="1068070" imgH="877570" progId="Equation.DSMT4">
                    <p:embed/>
                    <p:pic>
                      <p:nvPicPr>
                        <p:cNvPr id="0" name="图片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6" y="348"/>
                          <a:ext cx="672" cy="5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5" name="Rectangle 8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-46" y="395"/>
              <a:ext cx="5569" cy="7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子区间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  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为底，以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 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为高做小矩形，这样做出的所有小矩形构成了直方图。            </a:t>
              </a:r>
              <a:endPara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08" grpId="0" bldLvl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7" name="Text Box 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25500" y="476250"/>
            <a:ext cx="19129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600" b="1" dirty="0">
                <a:solidFill>
                  <a:schemeClr val="accent6"/>
                </a:solidFill>
                <a:latin typeface="楷体_GB2312"/>
                <a:ea typeface="楷体_GB2312"/>
                <a:cs typeface="楷体_GB2312"/>
              </a:rPr>
              <a:t>直方图作用</a:t>
            </a:r>
            <a:endParaRPr lang="zh-CN" altLang="zh-CN" sz="2600" b="1" dirty="0">
              <a:solidFill>
                <a:schemeClr val="accent6"/>
              </a:solidFill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17418" name="Group 10"/>
          <p:cNvGrpSpPr/>
          <p:nvPr/>
        </p:nvGrpSpPr>
        <p:grpSpPr bwMode="auto">
          <a:xfrm>
            <a:off x="139700" y="979488"/>
            <a:ext cx="8824913" cy="885825"/>
            <a:chOff x="0" y="0"/>
            <a:chExt cx="5559" cy="558"/>
          </a:xfrm>
        </p:grpSpPr>
        <p:sp>
          <p:nvSpPr>
            <p:cNvPr id="22542" name="Text Box 11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0" y="0"/>
              <a:ext cx="5559" cy="5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  第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     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  个小矩形的面积等于样本观测值落在该子区间内的频率。</a:t>
              </a:r>
              <a:endPara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graphicFrame>
          <p:nvGraphicFramePr>
            <p:cNvPr id="22543" name="Object 12"/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714" y="12"/>
            <a:ext cx="121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4" imgW="1931035" imgH="469900" progId="Equation.DSMT4">
                    <p:embed/>
                  </p:oleObj>
                </mc:Choice>
                <mc:Fallback>
                  <p:oleObj name="" r:id="rId4" imgW="1931035" imgH="469900" progId="Equation.DSMT4">
                    <p:embed/>
                    <p:pic>
                      <p:nvPicPr>
                        <p:cNvPr id="0" name="图片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" y="12"/>
                          <a:ext cx="121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1" name="Text Box 13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9625" y="1965325"/>
            <a:ext cx="4476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所有小矩形的面积之和等于1.</a:t>
            </a:r>
            <a:endParaRPr lang="zh-CN" altLang="zh-CN" sz="2600" b="1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grpSp>
        <p:nvGrpSpPr>
          <p:cNvPr id="17422" name="Group 14"/>
          <p:cNvGrpSpPr/>
          <p:nvPr/>
        </p:nvGrpSpPr>
        <p:grpSpPr bwMode="auto">
          <a:xfrm>
            <a:off x="214313" y="2560638"/>
            <a:ext cx="8975726" cy="927100"/>
            <a:chOff x="0" y="0"/>
            <a:chExt cx="5654" cy="584"/>
          </a:xfrm>
        </p:grpSpPr>
        <p:sp>
          <p:nvSpPr>
            <p:cNvPr id="22536" name="Text Box 15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364" y="0"/>
              <a:ext cx="5290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当样本容量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充分大时，随机变量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落在第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个小区间</a:t>
              </a:r>
              <a:endPara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graphicFrame>
          <p:nvGraphicFramePr>
            <p:cNvPr id="22537" name="Object 16"/>
            <p:cNvGraphicFramePr>
              <a:graphicFrameLocks noChangeAspect="1"/>
            </p:cNvGraphicFramePr>
            <p:nvPr>
              <p:custDataLst>
                <p:tags r:id="rId8"/>
              </p:custDataLst>
            </p:nvPr>
          </p:nvGraphicFramePr>
          <p:xfrm>
            <a:off x="1520" y="113"/>
            <a:ext cx="128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" r:id="rId9" imgW="203835" imgH="216535" progId="Equation.DSMT4">
                    <p:embed/>
                  </p:oleObj>
                </mc:Choice>
                <mc:Fallback>
                  <p:oleObj name="" r:id="rId9" imgW="203835" imgH="216535" progId="Equation.DSMT4">
                    <p:embed/>
                    <p:pic>
                      <p:nvPicPr>
                        <p:cNvPr id="0" name="图片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0" y="113"/>
                          <a:ext cx="128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8" name="Object 17"/>
            <p:cNvGraphicFramePr>
              <a:graphicFrameLocks noChangeAspect="1"/>
            </p:cNvGraphicFramePr>
            <p:nvPr>
              <p:custDataLst>
                <p:tags r:id="rId11"/>
              </p:custDataLst>
            </p:nvPr>
          </p:nvGraphicFramePr>
          <p:xfrm>
            <a:off x="3724" y="84"/>
            <a:ext cx="20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12" imgW="318135" imgH="280035" progId="Equation.DSMT4">
                    <p:embed/>
                  </p:oleObj>
                </mc:Choice>
                <mc:Fallback>
                  <p:oleObj name="" r:id="rId12" imgW="318135" imgH="280035" progId="Equation.DSMT4">
                    <p:embed/>
                    <p:pic>
                      <p:nvPicPr>
                        <p:cNvPr id="0" name="图片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24" y="84"/>
                          <a:ext cx="20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9" name="Object 18"/>
            <p:cNvGraphicFramePr>
              <a:graphicFrameLocks noChangeAspect="1"/>
            </p:cNvGraphicFramePr>
            <p:nvPr>
              <p:custDataLst>
                <p:tags r:id="rId14"/>
              </p:custDataLst>
            </p:nvPr>
          </p:nvGraphicFramePr>
          <p:xfrm>
            <a:off x="4615" y="77"/>
            <a:ext cx="80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" r:id="rId15" imgW="127000" imgH="280035" progId="Equation.DSMT4">
                    <p:embed/>
                  </p:oleObj>
                </mc:Choice>
                <mc:Fallback>
                  <p:oleObj name="" r:id="rId15" imgW="127000" imgH="280035" progId="Equation.DSMT4">
                    <p:embed/>
                    <p:pic>
                      <p:nvPicPr>
                        <p:cNvPr id="0" name="图片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15" y="77"/>
                          <a:ext cx="80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Object 19"/>
            <p:cNvGraphicFramePr>
              <a:graphicFrameLocks noChangeAspect="1"/>
            </p:cNvGraphicFramePr>
            <p:nvPr>
              <p:custDataLst>
                <p:tags r:id="rId17"/>
              </p:custDataLst>
            </p:nvPr>
          </p:nvGraphicFramePr>
          <p:xfrm>
            <a:off x="0" y="321"/>
            <a:ext cx="5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" r:id="rId18" imgW="902335" imgH="394335" progId="Equation.DSMT4">
                    <p:embed/>
                  </p:oleObj>
                </mc:Choice>
                <mc:Fallback>
                  <p:oleObj name="" r:id="rId18" imgW="902335" imgH="394335" progId="Equation.DSMT4">
                    <p:embed/>
                    <p:pic>
                      <p:nvPicPr>
                        <p:cNvPr id="0" name="图片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321"/>
                          <a:ext cx="5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541" name="Text Box 20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43" y="276"/>
              <a:ext cx="2820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 b="1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内的频率近似等于其概率，即</a:t>
              </a:r>
              <a:endPara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</p:grpSp>
      <p:sp>
        <p:nvSpPr>
          <p:cNvPr id="17429" name="Text Box 21"/>
          <p:cNvSpPr txBox="1"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763588" y="4379913"/>
            <a:ext cx="71183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600" b="1">
                <a:solidFill>
                  <a:srgbClr val="FF0000"/>
                </a:solidFill>
                <a:latin typeface="楷体_GB2312"/>
                <a:ea typeface="楷体_GB2312"/>
                <a:cs typeface="楷体_GB2312"/>
              </a:rPr>
              <a:t>所以直方图可以大致反映随机变量的概率分布。</a:t>
            </a:r>
            <a:endParaRPr lang="zh-CN" altLang="zh-CN" sz="2600" b="1">
              <a:solidFill>
                <a:srgbClr val="FF0000"/>
              </a:solidFill>
              <a:latin typeface="楷体_GB2312"/>
              <a:ea typeface="楷体_GB2312"/>
              <a:cs typeface="楷体_GB2312"/>
            </a:endParaRPr>
          </a:p>
        </p:txBody>
      </p:sp>
      <p:graphicFrame>
        <p:nvGraphicFramePr>
          <p:cNvPr id="17430" name="Object 22"/>
          <p:cNvGraphicFramePr>
            <a:graphicFrameLocks noChangeAspect="1"/>
          </p:cNvGraphicFramePr>
          <p:nvPr>
            <p:custDataLst>
              <p:tags r:id="rId22"/>
            </p:custDataLst>
          </p:nvPr>
        </p:nvGraphicFramePr>
        <p:xfrm>
          <a:off x="1982614" y="3642501"/>
          <a:ext cx="5178772" cy="638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23" imgW="2056765" imgH="254000" progId="Equation.DSMT4">
                  <p:embed/>
                </p:oleObj>
              </mc:Choice>
              <mc:Fallback>
                <p:oleObj name="" r:id="rId23" imgW="2056765" imgH="254000" progId="Equation.DSMT4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614" y="3642501"/>
                        <a:ext cx="5178772" cy="638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7" grpId="0" bldLvl="0" animBg="1" autoUpdateAnimBg="0"/>
      <p:bldP spid="17421" grpId="0" bldLvl="0" animBg="1" autoUpdateAnimBg="0"/>
      <p:bldP spid="17429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6055" y="333375"/>
            <a:ext cx="8921750" cy="49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 </a:t>
            </a:r>
            <a:r>
              <a:rPr lang="zh-CN" altLang="en-US" sz="2600" b="1" dirty="0">
                <a:solidFill>
                  <a:srgbClr val="1D41D5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例</a:t>
            </a:r>
            <a:r>
              <a:rPr lang="en-US" altLang="zh-CN" sz="2600" b="1" dirty="0">
                <a:solidFill>
                  <a:srgbClr val="1D41D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6.2.1</a:t>
            </a:r>
            <a:r>
              <a:rPr lang="zh-CN" altLang="en-US" sz="2600" b="1" dirty="0">
                <a:solidFill>
                  <a:schemeClr val="accent6"/>
                </a:solidFill>
                <a:latin typeface="楷体_GB2312"/>
                <a:ea typeface="楷体_GB2312"/>
                <a:cs typeface="楷体_GB2312"/>
              </a:rPr>
              <a:t>  </a:t>
            </a:r>
            <a:r>
              <a:rPr lang="zh-CN" altLang="en-US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某门课程有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120</a:t>
            </a:r>
            <a:r>
              <a:rPr lang="zh-CN" altLang="en-US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人参加考试，考试成绩 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 </a:t>
            </a:r>
            <a:r>
              <a:rPr lang="zh-CN" altLang="en-US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如下：</a:t>
            </a:r>
            <a:endParaRPr lang="zh-CN" altLang="en-US" sz="2600" b="1" dirty="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31763" y="5733256"/>
            <a:ext cx="8815387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试根据这些数据作出直方图，并根据直方图估计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X </a:t>
            </a: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的分布．</a:t>
            </a:r>
            <a:endParaRPr lang="zh-CN" altLang="zh-CN" sz="2600" b="1" dirty="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3556" name="Text Box 4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259632" y="846138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86  83  77  81  81  80  79  82  82  81</a:t>
            </a:r>
            <a:endParaRPr lang="zh-CN" altLang="zh-CN" sz="2600" b="1" dirty="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3557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259632" y="1241425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83  65  64  78  75  82  80  80  77  81</a:t>
            </a:r>
            <a:endParaRPr lang="zh-CN" altLang="zh-CN" sz="2600" b="1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3558" name="Text Box 6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259632" y="1660525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81  87  82  78  80  81  87  81  77  78</a:t>
            </a:r>
            <a:endParaRPr lang="zh-CN" altLang="zh-CN" sz="2600" b="1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1259632" y="2092325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77  78  77  77  77  71  95  78  81  79</a:t>
            </a:r>
            <a:endParaRPr lang="zh-CN" altLang="zh-CN" sz="2600" b="1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3560" name="Text Box 8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1259632" y="2514600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80  77  76  82  80  82  84  79  90  82</a:t>
            </a:r>
            <a:endParaRPr lang="zh-CN" altLang="zh-CN" sz="2600" b="1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3561" name="Text Box 9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259632" y="2932113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79  82  79  86  76  78  83  75  82  78</a:t>
            </a:r>
            <a:endParaRPr lang="zh-CN" altLang="zh-CN" sz="2600" b="1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3562" name="Text Box 10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1259632" y="3349625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73  83  81  81  83  89  81  86  82  82</a:t>
            </a:r>
            <a:endParaRPr lang="zh-CN" altLang="zh-CN" sz="2600" b="1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3563" name="Text Box 11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259632" y="3783013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78  84  84  84  81  81  74  78  78  80</a:t>
            </a:r>
            <a:endParaRPr lang="zh-CN" altLang="zh-CN" sz="2600" b="1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3564" name="Text Box 12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259632" y="4186238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74  78  75  79  85  75  74  71  88  82</a:t>
            </a:r>
            <a:endParaRPr lang="zh-CN" altLang="zh-CN" sz="2600" b="1" dirty="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3565" name="Text Box 13"/>
          <p:cNvSpPr txBox="1"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1259632" y="4551363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76  85  73  78  81  79  77  78  81  87</a:t>
            </a:r>
            <a:endParaRPr lang="zh-CN" altLang="zh-CN" sz="2600" b="1" dirty="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3566" name="Text Box 14"/>
          <p:cNvSpPr txBox="1"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1259632" y="4891088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75  83  90  80  85  81  77  78  82  84</a:t>
            </a:r>
            <a:endParaRPr lang="zh-CN" altLang="zh-CN" sz="2600" b="1" dirty="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23567" name="Text Box 15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259632" y="5243513"/>
            <a:ext cx="65182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85  84  82  85  84  82  85  84  78  78</a:t>
            </a:r>
            <a:endParaRPr lang="zh-CN" altLang="zh-CN" sz="2600" b="1" dirty="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sp>
        <p:nvSpPr>
          <p:cNvPr id="18448" name="Rectangle 16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2532036" y="1292579"/>
            <a:ext cx="482600" cy="392112"/>
          </a:xfrm>
          <a:prstGeom prst="rect">
            <a:avLst/>
          </a:prstGeom>
          <a:solidFill>
            <a:srgbClr val="FF00FF">
              <a:alpha val="41176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449" name="Rectangle 1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5266408" y="2128801"/>
            <a:ext cx="482600" cy="392113"/>
          </a:xfrm>
          <a:prstGeom prst="rect">
            <a:avLst/>
          </a:prstGeom>
          <a:solidFill>
            <a:srgbClr val="FF00FF">
              <a:alpha val="41176"/>
            </a:srgbClr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8" grpId="0" bldLvl="0" animBg="1"/>
      <p:bldP spid="18449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68300" y="332105"/>
            <a:ext cx="8812213" cy="109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   </a:t>
            </a:r>
            <a:r>
              <a:rPr lang="zh-CN" altLang="zh-CN" sz="2600" b="1" u="sng" dirty="0">
                <a:solidFill>
                  <a:schemeClr val="accent6"/>
                </a:solidFill>
                <a:latin typeface="楷体_GB2312"/>
                <a:ea typeface="楷体_GB2312"/>
                <a:cs typeface="楷体_GB2312"/>
              </a:rPr>
              <a:t>解</a:t>
            </a: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 从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n</a:t>
            </a:r>
            <a:r>
              <a:rPr lang="zh-CN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=120</a:t>
            </a: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个数据中找出</a:t>
            </a:r>
            <a:endParaRPr lang="en-US" altLang="zh-CN" sz="2600" b="1" dirty="0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  <a:p>
            <a:pPr>
              <a:spcBef>
                <a:spcPct val="50000"/>
              </a:spcBef>
            </a:pP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最小值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（1）</a:t>
            </a:r>
            <a:r>
              <a:rPr lang="zh-CN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64</a:t>
            </a:r>
            <a:r>
              <a: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及最大值</a:t>
            </a:r>
            <a:r>
              <a:rPr lang="zh-CN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zh-CN" sz="26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（120）</a:t>
            </a:r>
            <a:r>
              <a:rPr lang="zh-CN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95．</a:t>
            </a:r>
            <a:endParaRPr lang="zh-CN" altLang="zh-CN" sz="2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459" name="Rectangle 3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54038" y="1413193"/>
            <a:ext cx="6610350" cy="64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40000"/>
              </a:lnSpc>
              <a:spcBef>
                <a:spcPct val="50000"/>
              </a:spcBef>
            </a:pPr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  取 </a:t>
            </a:r>
            <a:r>
              <a:rPr lang="zh-CN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a </a:t>
            </a:r>
            <a:r>
              <a:rPr lang="zh-CN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= 63.5, </a:t>
            </a:r>
            <a:r>
              <a:rPr lang="zh-CN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b </a:t>
            </a:r>
            <a:r>
              <a:rPr lang="zh-CN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= 95.5,</a:t>
            </a:r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分 </a:t>
            </a:r>
            <a:r>
              <a:rPr lang="zh-CN" altLang="zh-CN" sz="2600" b="1" i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k </a:t>
            </a:r>
            <a:r>
              <a:rPr lang="zh-CN" altLang="zh-CN" sz="2600" b="1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楷体_GB2312"/>
              </a:rPr>
              <a:t>= 16</a:t>
            </a:r>
            <a:r>
              <a:rPr lang="zh-CN" altLang="zh-CN" sz="2600" b="1">
                <a:solidFill>
                  <a:srgbClr val="000000"/>
                </a:solidFill>
                <a:latin typeface="楷体_GB2312"/>
                <a:ea typeface="楷体_GB2312"/>
                <a:cs typeface="楷体_GB2312"/>
              </a:rPr>
              <a:t> 组，组距</a:t>
            </a:r>
            <a:endParaRPr lang="zh-CN" altLang="zh-CN" sz="2600" b="1">
              <a:solidFill>
                <a:srgbClr val="000000"/>
              </a:solidFill>
              <a:latin typeface="楷体_GB2312"/>
              <a:ea typeface="楷体_GB2312"/>
              <a:cs typeface="楷体_GB2312"/>
            </a:endParaRP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2571750" y="2060893"/>
          <a:ext cx="26416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4" imgW="2641600" imgH="787400" progId="Equation.DSMT4">
                  <p:embed/>
                </p:oleObj>
              </mc:Choice>
              <mc:Fallback>
                <p:oleObj name="" r:id="rId4" imgW="2641600" imgH="787400" progId="Equation.DSMT4">
                  <p:embed/>
                  <p:pic>
                    <p:nvPicPr>
                      <p:cNvPr id="0" name="图片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2060893"/>
                        <a:ext cx="26416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1" name="Group 5"/>
          <p:cNvGrpSpPr/>
          <p:nvPr/>
        </p:nvGrpSpPr>
        <p:grpSpPr bwMode="auto">
          <a:xfrm>
            <a:off x="492125" y="3100705"/>
            <a:ext cx="3213101" cy="3289300"/>
            <a:chOff x="8" y="0"/>
            <a:chExt cx="2024" cy="2072"/>
          </a:xfrm>
        </p:grpSpPr>
        <p:sp>
          <p:nvSpPr>
            <p:cNvPr id="24597" name="Rectangle 6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38" y="0"/>
              <a:ext cx="199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分组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(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  <a:r>
                <a:rPr lang="zh-CN" altLang="zh-CN" sz="26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r>
                <a:rPr lang="zh-CN" altLang="zh-CN" sz="26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-1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,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  <a:r>
                <a:rPr lang="zh-CN" altLang="zh-CN" sz="26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]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 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频数</a:t>
              </a:r>
              <a:endPara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24598" name="Rectangle 7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4" y="294"/>
              <a:ext cx="180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63.5~65.5 </a:t>
              </a:r>
              <a:r>
                <a:rPr lang="zh-CN" altLang="zh-CN" sz="2600">
                  <a:solidFill>
                    <a:srgbClr val="000000"/>
                  </a:solidFill>
                  <a:ea typeface="楷体_GB2312"/>
                  <a:cs typeface="楷体_GB2312"/>
                </a:rPr>
                <a:t>            </a:t>
              </a:r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2</a:t>
              </a:r>
              <a:endParaRPr lang="zh-CN" altLang="zh-CN" sz="2600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4599" name="Rectangle 8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7" y="535"/>
              <a:ext cx="180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65.5~67.5</a:t>
              </a:r>
              <a:r>
                <a:rPr lang="zh-CN" altLang="zh-CN" sz="2600">
                  <a:solidFill>
                    <a:srgbClr val="000000"/>
                  </a:solidFill>
                  <a:ea typeface="楷体_GB2312"/>
                  <a:cs typeface="楷体_GB2312"/>
                </a:rPr>
                <a:t>             </a:t>
              </a:r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0</a:t>
              </a:r>
              <a:endParaRPr lang="zh-CN" altLang="zh-CN" sz="2600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4600" name="Rectangle 9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17" y="739"/>
              <a:ext cx="180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67.5~69.5</a:t>
              </a:r>
              <a:r>
                <a:rPr lang="zh-CN" altLang="zh-CN" sz="2600">
                  <a:solidFill>
                    <a:srgbClr val="000000"/>
                  </a:solidFill>
                  <a:ea typeface="楷体_GB2312"/>
                  <a:cs typeface="楷体_GB2312"/>
                </a:rPr>
                <a:t>             </a:t>
              </a:r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0</a:t>
              </a:r>
              <a:endParaRPr lang="zh-CN" altLang="zh-CN" sz="2600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4601" name="Rectangle 10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>
              <a:off x="21" y="935"/>
              <a:ext cx="180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69.5~71.5</a:t>
              </a:r>
              <a:r>
                <a:rPr lang="zh-CN" altLang="zh-CN" sz="2600">
                  <a:solidFill>
                    <a:srgbClr val="000000"/>
                  </a:solidFill>
                  <a:ea typeface="楷体_GB2312"/>
                  <a:cs typeface="楷体_GB2312"/>
                </a:rPr>
                <a:t>             </a:t>
              </a:r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2</a:t>
              </a:r>
              <a:endParaRPr lang="zh-CN" altLang="zh-CN" sz="2600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4602" name="Rectangle 1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13" y="1145"/>
              <a:ext cx="180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71.5~73.5</a:t>
              </a:r>
              <a:r>
                <a:rPr lang="zh-CN" altLang="zh-CN" sz="2600">
                  <a:solidFill>
                    <a:srgbClr val="000000"/>
                  </a:solidFill>
                  <a:ea typeface="楷体_GB2312"/>
                  <a:cs typeface="楷体_GB2312"/>
                </a:rPr>
                <a:t>             </a:t>
              </a:r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2</a:t>
              </a:r>
              <a:endParaRPr lang="zh-CN" altLang="zh-CN" sz="2600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4603" name="Rectangle 12"/>
            <p:cNvSpPr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12" y="1345"/>
              <a:ext cx="194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73.5~75.5</a:t>
              </a:r>
              <a:r>
                <a:rPr lang="zh-CN" altLang="zh-CN" sz="2600">
                  <a:solidFill>
                    <a:srgbClr val="000000"/>
                  </a:solidFill>
                  <a:ea typeface="楷体_GB2312"/>
                  <a:cs typeface="楷体_GB2312"/>
                </a:rPr>
                <a:t>             </a:t>
              </a:r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8</a:t>
              </a:r>
              <a:endParaRPr lang="zh-CN" altLang="zh-CN" sz="2600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4604" name="Rectangle 13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8" y="1546"/>
              <a:ext cx="185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75.5~77.5</a:t>
              </a:r>
              <a:r>
                <a:rPr lang="zh-CN" altLang="zh-CN" sz="2600">
                  <a:solidFill>
                    <a:srgbClr val="000000"/>
                  </a:solidFill>
                  <a:ea typeface="楷体_GB2312"/>
                  <a:cs typeface="楷体_GB2312"/>
                </a:rPr>
                <a:t>            </a:t>
              </a:r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13</a:t>
              </a:r>
              <a:endParaRPr lang="zh-CN" altLang="zh-CN" sz="2600">
                <a:solidFill>
                  <a:srgbClr val="000000"/>
                </a:solidFill>
                <a:latin typeface="Times New Roman" panose="02020603050405020304" pitchFamily="18" charset="0"/>
                <a:ea typeface="楷体_GB2312"/>
                <a:cs typeface="Times New Roman" panose="02020603050405020304" pitchFamily="18" charset="0"/>
              </a:endParaRPr>
            </a:p>
          </p:txBody>
        </p:sp>
        <p:sp>
          <p:nvSpPr>
            <p:cNvPr id="24605" name="Rectangle 14"/>
            <p:cNvSpPr>
              <a:spLocks noChangeArrowheads="1"/>
            </p:cNvSpPr>
            <p:nvPr>
              <p:custDataLst>
                <p:tags r:id="rId14"/>
              </p:custDataLst>
            </p:nvPr>
          </p:nvSpPr>
          <p:spPr bwMode="auto">
            <a:xfrm>
              <a:off x="10" y="1748"/>
              <a:ext cx="185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77.5~79.5</a:t>
              </a:r>
              <a:r>
                <a:rPr lang="zh-CN" altLang="zh-CN" sz="2600">
                  <a:solidFill>
                    <a:srgbClr val="000000"/>
                  </a:solidFill>
                  <a:ea typeface="楷体_GB2312"/>
                  <a:cs typeface="楷体_GB2312"/>
                </a:rPr>
                <a:t>            </a:t>
              </a:r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23</a:t>
              </a:r>
              <a:endParaRPr lang="zh-CN" altLang="zh-CN" sz="2600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grpSp>
          <p:nvGrpSpPr>
            <p:cNvPr id="24606" name="Group 15"/>
            <p:cNvGrpSpPr/>
            <p:nvPr/>
          </p:nvGrpSpPr>
          <p:grpSpPr bwMode="auto">
            <a:xfrm>
              <a:off x="11" y="7"/>
              <a:ext cx="1925" cy="2065"/>
              <a:chOff x="0" y="0"/>
              <a:chExt cx="1925" cy="2065"/>
            </a:xfrm>
          </p:grpSpPr>
          <p:sp>
            <p:nvSpPr>
              <p:cNvPr id="24607" name="Line 16"/>
              <p:cNvSpPr>
                <a:spLocks noChangeShapeType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4" y="312"/>
                <a:ext cx="188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8" name="Line 17"/>
              <p:cNvSpPr>
                <a:spLocks noChangeShapeType="1"/>
              </p:cNvSpPr>
              <p:nvPr>
                <p:custDataLst>
                  <p:tags r:id="rId16"/>
                </p:custDataLst>
              </p:nvPr>
            </p:nvSpPr>
            <p:spPr bwMode="auto">
              <a:xfrm>
                <a:off x="0" y="2064"/>
                <a:ext cx="188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09" name="Line 18"/>
              <p:cNvSpPr>
                <a:spLocks noChangeShapeType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40" y="0"/>
                <a:ext cx="1885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610" name="Line 19"/>
              <p:cNvSpPr>
                <a:spLocks noChangeShapeType="1"/>
              </p:cNvSpPr>
              <p:nvPr>
                <p:custDataLst>
                  <p:tags r:id="rId18"/>
                </p:custDataLst>
              </p:nvPr>
            </p:nvSpPr>
            <p:spPr bwMode="auto">
              <a:xfrm>
                <a:off x="1259" y="16"/>
                <a:ext cx="0" cy="204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19476" name="Group 20"/>
          <p:cNvGrpSpPr/>
          <p:nvPr/>
        </p:nvGrpSpPr>
        <p:grpSpPr bwMode="auto">
          <a:xfrm>
            <a:off x="5146676" y="3081655"/>
            <a:ext cx="3305177" cy="3289300"/>
            <a:chOff x="55" y="0"/>
            <a:chExt cx="2082" cy="2072"/>
          </a:xfrm>
        </p:grpSpPr>
        <p:sp>
          <p:nvSpPr>
            <p:cNvPr id="24583" name="Rectangle 2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90" y="0"/>
              <a:ext cx="2047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分组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(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  <a:r>
                <a:rPr lang="zh-CN" altLang="zh-CN" sz="26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r>
                <a:rPr lang="zh-CN" altLang="zh-CN" sz="2600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-1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,</a:t>
              </a:r>
              <a:r>
                <a:rPr lang="zh-CN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t</a:t>
              </a:r>
              <a:r>
                <a:rPr lang="zh-CN" altLang="zh-CN" sz="26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i</a:t>
              </a:r>
              <a:r>
                <a:rPr lang="zh-CN" altLang="zh-CN" sz="26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楷体_GB2312"/>
                </a:rPr>
                <a:t>]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</a:t>
              </a:r>
              <a:r>
                <a:rPr lang="en-US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   </a:t>
              </a:r>
              <a:r>
                <a:rPr lang="zh-CN" altLang="zh-CN" sz="2600" b="1" dirty="0">
                  <a:solidFill>
                    <a:srgbClr val="000000"/>
                  </a:solidFill>
                  <a:latin typeface="楷体_GB2312"/>
                  <a:ea typeface="楷体_GB2312"/>
                  <a:cs typeface="楷体_GB2312"/>
                </a:rPr>
                <a:t>频数</a:t>
              </a:r>
              <a:endParaRPr lang="zh-CN" altLang="zh-CN" sz="2600" b="1" dirty="0">
                <a:solidFill>
                  <a:srgbClr val="000000"/>
                </a:solidFill>
                <a:latin typeface="楷体_GB2312"/>
                <a:ea typeface="楷体_GB2312"/>
                <a:cs typeface="楷体_GB2312"/>
              </a:endParaRPr>
            </a:p>
          </p:txBody>
        </p:sp>
        <p:sp>
          <p:nvSpPr>
            <p:cNvPr id="24584" name="Rectangle 22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5" y="289"/>
              <a:ext cx="185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79.5~81.5</a:t>
              </a:r>
              <a:r>
                <a:rPr lang="zh-CN" altLang="zh-CN" sz="2600">
                  <a:solidFill>
                    <a:srgbClr val="000000"/>
                  </a:solidFill>
                  <a:ea typeface="楷体_GB2312"/>
                  <a:cs typeface="楷体_GB2312"/>
                </a:rPr>
                <a:t>            </a:t>
              </a:r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24</a:t>
              </a:r>
              <a:endParaRPr lang="zh-CN" altLang="zh-CN" sz="2600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4585" name="Rectangle 23"/>
            <p:cNvSpPr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61" y="502"/>
              <a:ext cx="185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81.5~83.5</a:t>
              </a:r>
              <a:r>
                <a:rPr lang="zh-CN" altLang="zh-CN" sz="2600">
                  <a:solidFill>
                    <a:srgbClr val="000000"/>
                  </a:solidFill>
                  <a:ea typeface="楷体_GB2312"/>
                  <a:cs typeface="楷体_GB2312"/>
                </a:rPr>
                <a:t>            </a:t>
              </a:r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21</a:t>
              </a:r>
              <a:endParaRPr lang="zh-CN" altLang="zh-CN" sz="2600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4586" name="Rectangle 24"/>
            <p:cNvSpPr>
              <a:spLocks noChangeArrowheads="1"/>
            </p:cNvSpPr>
            <p:nvPr>
              <p:custDataLst>
                <p:tags r:id="rId22"/>
              </p:custDataLst>
            </p:nvPr>
          </p:nvSpPr>
          <p:spPr bwMode="auto">
            <a:xfrm>
              <a:off x="61" y="723"/>
              <a:ext cx="185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83.5~85.5</a:t>
              </a:r>
              <a:r>
                <a:rPr lang="zh-CN" altLang="zh-CN" sz="2600">
                  <a:solidFill>
                    <a:srgbClr val="000000"/>
                  </a:solidFill>
                  <a:ea typeface="楷体_GB2312"/>
                  <a:cs typeface="楷体_GB2312"/>
                </a:rPr>
                <a:t>            </a:t>
              </a:r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14</a:t>
              </a:r>
              <a:endParaRPr lang="zh-CN" altLang="zh-CN" sz="2600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4587" name="Rectangle 25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68" y="934"/>
              <a:ext cx="180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85.5~87.5</a:t>
              </a:r>
              <a:r>
                <a:rPr lang="zh-CN" altLang="zh-CN" sz="2600">
                  <a:solidFill>
                    <a:srgbClr val="000000"/>
                  </a:solidFill>
                  <a:ea typeface="楷体_GB2312"/>
                  <a:cs typeface="楷体_GB2312"/>
                </a:rPr>
                <a:t>             </a:t>
              </a:r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6</a:t>
              </a:r>
              <a:endParaRPr lang="zh-CN" altLang="zh-CN" sz="2600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4588" name="Rectangle 26"/>
            <p:cNvSpPr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78" y="1143"/>
              <a:ext cx="180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87.5~89.5</a:t>
              </a:r>
              <a:r>
                <a:rPr lang="zh-CN" altLang="zh-CN" sz="2600">
                  <a:solidFill>
                    <a:srgbClr val="000000"/>
                  </a:solidFill>
                  <a:ea typeface="楷体_GB2312"/>
                  <a:cs typeface="楷体_GB2312"/>
                </a:rPr>
                <a:t>             </a:t>
              </a:r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2</a:t>
              </a:r>
              <a:endParaRPr lang="zh-CN" altLang="zh-CN" sz="2600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4589" name="Rectangle 27"/>
            <p:cNvSpPr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78" y="1345"/>
              <a:ext cx="180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89.5~91.5</a:t>
              </a:r>
              <a:r>
                <a:rPr lang="zh-CN" altLang="zh-CN" sz="2600">
                  <a:solidFill>
                    <a:srgbClr val="000000"/>
                  </a:solidFill>
                  <a:ea typeface="楷体_GB2312"/>
                  <a:cs typeface="楷体_GB2312"/>
                </a:rPr>
                <a:t>             </a:t>
              </a:r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2</a:t>
              </a:r>
              <a:endParaRPr lang="zh-CN" altLang="zh-CN" sz="2600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4590" name="Rectangle 28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86" y="1522"/>
              <a:ext cx="1808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91.5~93.5</a:t>
              </a:r>
              <a:r>
                <a:rPr lang="zh-CN" altLang="zh-CN" sz="2600">
                  <a:solidFill>
                    <a:srgbClr val="000000"/>
                  </a:solidFill>
                  <a:ea typeface="楷体_GB2312"/>
                  <a:cs typeface="楷体_GB2312"/>
                </a:rPr>
                <a:t>             </a:t>
              </a:r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0</a:t>
              </a:r>
              <a:endParaRPr lang="zh-CN" altLang="zh-CN" sz="2600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sp>
          <p:nvSpPr>
            <p:cNvPr id="24591" name="Rectangle 29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90" y="1712"/>
              <a:ext cx="1803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93.5~95.5 </a:t>
              </a:r>
              <a:r>
                <a:rPr lang="zh-CN" altLang="zh-CN" sz="2600">
                  <a:solidFill>
                    <a:srgbClr val="000000"/>
                  </a:solidFill>
                  <a:ea typeface="楷体_GB2312"/>
                  <a:cs typeface="楷体_GB2312"/>
                </a:rPr>
                <a:t>            </a:t>
              </a:r>
              <a:r>
                <a:rPr lang="zh-CN" altLang="zh-CN" sz="2600">
                  <a:solidFill>
                    <a:srgbClr val="000000"/>
                  </a:solidFill>
                  <a:latin typeface="Times New Roman" panose="02020603050405020304" pitchFamily="18" charset="0"/>
                  <a:ea typeface="楷体_GB2312"/>
                  <a:cs typeface="Times New Roman" panose="02020603050405020304" pitchFamily="18" charset="0"/>
                </a:rPr>
                <a:t>1</a:t>
              </a:r>
              <a:endParaRPr lang="zh-CN" altLang="zh-CN" sz="2600">
                <a:solidFill>
                  <a:srgbClr val="000000"/>
                </a:solidFill>
                <a:ea typeface="楷体_GB2312"/>
                <a:cs typeface="楷体_GB2312"/>
              </a:endParaRPr>
            </a:p>
          </p:txBody>
        </p:sp>
        <p:grpSp>
          <p:nvGrpSpPr>
            <p:cNvPr id="24592" name="Group 30"/>
            <p:cNvGrpSpPr/>
            <p:nvPr/>
          </p:nvGrpSpPr>
          <p:grpSpPr bwMode="auto">
            <a:xfrm>
              <a:off x="63" y="7"/>
              <a:ext cx="2041" cy="2065"/>
              <a:chOff x="44" y="0"/>
              <a:chExt cx="2041" cy="2065"/>
            </a:xfrm>
          </p:grpSpPr>
          <p:sp>
            <p:nvSpPr>
              <p:cNvPr id="24593" name="Line 31"/>
              <p:cNvSpPr>
                <a:spLocks noChangeShapeType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9" y="312"/>
                <a:ext cx="2004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4" name="Line 32"/>
              <p:cNvSpPr>
                <a:spLocks noChangeShapeType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45" y="2064"/>
                <a:ext cx="2040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5" name="Line 33"/>
              <p:cNvSpPr>
                <a:spLocks noChangeShapeType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44" y="0"/>
                <a:ext cx="2016" cy="0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596" name="Line 34"/>
              <p:cNvSpPr>
                <a:spLocks noChangeShapeType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1259" y="16"/>
                <a:ext cx="0" cy="204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ldLvl="0" animBg="1" autoUpdateAnimBg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PP_MARK_KEY" val="df744cb2-7e00-4ba9-b0c1-79b2e4f6af2d"/>
  <p:tag name="COMMONDATA" val="eyJoZGlkIjoiZDBhM2U4NjYwMTRkZjhlMTRkZjY1NzExZGM1NDcwNjUifQ==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2616</Words>
  <Application>WPS 演示</Application>
  <PresentationFormat>全屏显示(4:3)</PresentationFormat>
  <Paragraphs>266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28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42</vt:i4>
      </vt:variant>
      <vt:variant>
        <vt:lpstr>幻灯片标题</vt:lpstr>
      </vt:variant>
      <vt:variant>
        <vt:i4>18</vt:i4>
      </vt:variant>
    </vt:vector>
  </HeadingPairs>
  <TitlesOfParts>
    <vt:vector size="89" baseType="lpstr">
      <vt:lpstr>Arial</vt:lpstr>
      <vt:lpstr>宋体</vt:lpstr>
      <vt:lpstr>Wingdings</vt:lpstr>
      <vt:lpstr>Calibri</vt:lpstr>
      <vt:lpstr>Times New Roman</vt:lpstr>
      <vt:lpstr>黑体</vt:lpstr>
      <vt:lpstr>楷体_GB2312</vt:lpstr>
      <vt:lpstr>新宋体</vt:lpstr>
      <vt:lpstr>楷体_GB2312</vt:lpstr>
      <vt:lpstr>Cambria Math</vt:lpstr>
      <vt:lpstr>Wingdings 2</vt:lpstr>
      <vt:lpstr>华文细黑</vt:lpstr>
      <vt:lpstr>微软雅黑</vt:lpstr>
      <vt:lpstr>Arial Unicode MS</vt:lpstr>
      <vt:lpstr>Yu Gothic UI Light</vt:lpstr>
      <vt:lpstr>Yu Gothic UI Semilight</vt:lpstr>
      <vt:lpstr>Arial Rounded MT Bold</vt:lpstr>
      <vt:lpstr>Arial Narrow</vt:lpstr>
      <vt:lpstr>MingLiU_HKSCS-ExtB</vt:lpstr>
      <vt:lpstr>Malgun Gothic</vt:lpstr>
      <vt:lpstr>方正姚体</vt:lpstr>
      <vt:lpstr>隶书</vt:lpstr>
      <vt:lpstr>等线 Light</vt:lpstr>
      <vt:lpstr>幼圆</vt:lpstr>
      <vt:lpstr>华文隶书</vt:lpstr>
      <vt:lpstr>华文楷体</vt:lpstr>
      <vt:lpstr>华文彩云</vt:lpstr>
      <vt:lpstr>华文宋体</vt:lpstr>
      <vt:lpstr>Office 主题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Excel.Chart.8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49</cp:revision>
  <dcterms:created xsi:type="dcterms:W3CDTF">2012-09-17T11:32:00Z</dcterms:created>
  <dcterms:modified xsi:type="dcterms:W3CDTF">2023-04-18T08:46:34Z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B839F520B60B4C939D0CC6D555C57B35</vt:lpwstr>
  </property>
  <property fmtid="{D5CDD505-2E9C-101B-9397-08002B2CF9AE}" pid="3" name="KSOProductBuildVer">
    <vt:lpwstr>2052-11.1.0.14036</vt:lpwstr>
  </property>
</Properties>
</file>