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99" r:id="rId3"/>
    <p:sldId id="549" r:id="rId4"/>
    <p:sldId id="537" r:id="rId5"/>
    <p:sldId id="548" r:id="rId6"/>
    <p:sldId id="565" r:id="rId7"/>
    <p:sldId id="547" r:id="rId8"/>
    <p:sldId id="546" r:id="rId9"/>
    <p:sldId id="545" r:id="rId10"/>
    <p:sldId id="544" r:id="rId11"/>
    <p:sldId id="543" r:id="rId12"/>
    <p:sldId id="542" r:id="rId13"/>
    <p:sldId id="541" r:id="rId14"/>
    <p:sldId id="540" r:id="rId15"/>
    <p:sldId id="539" r:id="rId16"/>
    <p:sldId id="538" r:id="rId17"/>
    <p:sldId id="550" r:id="rId18"/>
    <p:sldId id="551" r:id="rId19"/>
    <p:sldId id="552" r:id="rId20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29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124"/>
        <p:guide pos="29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8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3.e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tags" Target="../tags/tag39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22.bin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tags" Target="../tags/tag43.xml"/><Relationship Id="rId7" Type="http://schemas.openxmlformats.org/officeDocument/2006/relationships/image" Target="../media/image27.wmf"/><Relationship Id="rId6" Type="http://schemas.openxmlformats.org/officeDocument/2006/relationships/oleObject" Target="../embeddings/oleObject25.bin"/><Relationship Id="rId5" Type="http://schemas.openxmlformats.org/officeDocument/2006/relationships/tags" Target="../tags/tag42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2" Type="http://schemas.openxmlformats.org/officeDocument/2006/relationships/tags" Target="../tags/tag41.xml"/><Relationship Id="rId17" Type="http://schemas.openxmlformats.org/officeDocument/2006/relationships/vmlDrawing" Target="../drawings/vmlDrawing9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image" Target="../media/image29.wmf"/><Relationship Id="rId12" Type="http://schemas.openxmlformats.org/officeDocument/2006/relationships/oleObject" Target="../embeddings/oleObject27.bin"/><Relationship Id="rId11" Type="http://schemas.openxmlformats.org/officeDocument/2006/relationships/tags" Target="../tags/tag44.xml"/><Relationship Id="rId10" Type="http://schemas.openxmlformats.org/officeDocument/2006/relationships/image" Target="../media/image28.wmf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oleObject" Target="../embeddings/oleObject30.bin"/><Relationship Id="rId7" Type="http://schemas.openxmlformats.org/officeDocument/2006/relationships/tags" Target="../tags/tag49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4" Type="http://schemas.openxmlformats.org/officeDocument/2006/relationships/tags" Target="../tags/tag48.xml"/><Relationship Id="rId3" Type="http://schemas.openxmlformats.org/officeDocument/2006/relationships/image" Target="../media/image30.wmf"/><Relationship Id="rId2" Type="http://schemas.openxmlformats.org/officeDocument/2006/relationships/oleObject" Target="../embeddings/oleObject28.bin"/><Relationship Id="rId13" Type="http://schemas.openxmlformats.org/officeDocument/2006/relationships/vmlDrawing" Target="../drawings/vmlDrawing10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3.png"/><Relationship Id="rId10" Type="http://schemas.openxmlformats.org/officeDocument/2006/relationships/tags" Target="../tags/tag50.xml"/><Relationship Id="rId1" Type="http://schemas.openxmlformats.org/officeDocument/2006/relationships/tags" Target="../tags/tag4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image" Target="../media/image35.wmf"/><Relationship Id="rId6" Type="http://schemas.openxmlformats.org/officeDocument/2006/relationships/oleObject" Target="../embeddings/oleObject32.bin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image" Target="../media/image34.wmf"/><Relationship Id="rId2" Type="http://schemas.openxmlformats.org/officeDocument/2006/relationships/oleObject" Target="../embeddings/oleObject31.bin"/><Relationship Id="rId13" Type="http://schemas.openxmlformats.org/officeDocument/2006/relationships/vmlDrawing" Target="../drawings/vmlDrawing1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6.wmf"/><Relationship Id="rId10" Type="http://schemas.openxmlformats.org/officeDocument/2006/relationships/oleObject" Target="../embeddings/oleObject33.bin"/><Relationship Id="rId1" Type="http://schemas.openxmlformats.org/officeDocument/2006/relationships/tags" Target="../tags/tag5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oleObject" Target="../embeddings/oleObject36.bin"/><Relationship Id="rId7" Type="http://schemas.openxmlformats.org/officeDocument/2006/relationships/tags" Target="../tags/tag58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5.bin"/><Relationship Id="rId4" Type="http://schemas.openxmlformats.org/officeDocument/2006/relationships/tags" Target="../tags/tag57.xml"/><Relationship Id="rId3" Type="http://schemas.openxmlformats.org/officeDocument/2006/relationships/image" Target="../media/image37.wmf"/><Relationship Id="rId25" Type="http://schemas.openxmlformats.org/officeDocument/2006/relationships/vmlDrawing" Target="../drawings/vmlDrawing12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43.emf"/><Relationship Id="rId22" Type="http://schemas.openxmlformats.org/officeDocument/2006/relationships/oleObject" Target="../embeddings/oleObject40.bin"/><Relationship Id="rId21" Type="http://schemas.openxmlformats.org/officeDocument/2006/relationships/tags" Target="../tags/tag64.xml"/><Relationship Id="rId20" Type="http://schemas.openxmlformats.org/officeDocument/2006/relationships/image" Target="../media/image42.wmf"/><Relationship Id="rId2" Type="http://schemas.openxmlformats.org/officeDocument/2006/relationships/oleObject" Target="../embeddings/oleObject34.bin"/><Relationship Id="rId19" Type="http://schemas.openxmlformats.org/officeDocument/2006/relationships/oleObject" Target="../embeddings/oleObject39.bin"/><Relationship Id="rId18" Type="http://schemas.openxmlformats.org/officeDocument/2006/relationships/tags" Target="../tags/tag63.xml"/><Relationship Id="rId17" Type="http://schemas.openxmlformats.org/officeDocument/2006/relationships/image" Target="../media/image41.wmf"/><Relationship Id="rId16" Type="http://schemas.openxmlformats.org/officeDocument/2006/relationships/oleObject" Target="../embeddings/oleObject38.bin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image" Target="../media/image40.wmf"/><Relationship Id="rId12" Type="http://schemas.openxmlformats.org/officeDocument/2006/relationships/oleObject" Target="../embeddings/oleObject37.bin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tags" Target="../tags/tag5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oleObject" Target="../embeddings/oleObject43.bin"/><Relationship Id="rId7" Type="http://schemas.openxmlformats.org/officeDocument/2006/relationships/tags" Target="../tags/tag67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2.bin"/><Relationship Id="rId4" Type="http://schemas.openxmlformats.org/officeDocument/2006/relationships/tags" Target="../tags/tag66.xml"/><Relationship Id="rId3" Type="http://schemas.openxmlformats.org/officeDocument/2006/relationships/image" Target="../media/image44.wmf"/><Relationship Id="rId2" Type="http://schemas.openxmlformats.org/officeDocument/2006/relationships/oleObject" Target="../embeddings/oleObject41.bin"/><Relationship Id="rId18" Type="http://schemas.openxmlformats.org/officeDocument/2006/relationships/vmlDrawing" Target="../drawings/vmlDrawing1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15" Type="http://schemas.openxmlformats.org/officeDocument/2006/relationships/oleObject" Target="../embeddings/oleObject45.bin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44.bin"/><Relationship Id="rId10" Type="http://schemas.openxmlformats.org/officeDocument/2006/relationships/tags" Target="../tags/tag68.xml"/><Relationship Id="rId1" Type="http://schemas.openxmlformats.org/officeDocument/2006/relationships/tags" Target="../tags/tag6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tags" Target="../tags/tag74.xml"/><Relationship Id="rId7" Type="http://schemas.openxmlformats.org/officeDocument/2006/relationships/image" Target="../media/image50.wmf"/><Relationship Id="rId6" Type="http://schemas.openxmlformats.org/officeDocument/2006/relationships/oleObject" Target="../embeddings/oleObject47.bin"/><Relationship Id="rId5" Type="http://schemas.openxmlformats.org/officeDocument/2006/relationships/tags" Target="../tags/tag73.xml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6.bin"/><Relationship Id="rId2" Type="http://schemas.openxmlformats.org/officeDocument/2006/relationships/tags" Target="../tags/tag72.xml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image" Target="../media/image51.wmf"/><Relationship Id="rId1" Type="http://schemas.openxmlformats.org/officeDocument/2006/relationships/tags" Target="../tags/tag7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9.bin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2.wmf"/><Relationship Id="rId7" Type="http://schemas.openxmlformats.org/officeDocument/2006/relationships/oleObject" Target="../embeddings/oleObject2.bin"/><Relationship Id="rId6" Type="http://schemas.openxmlformats.org/officeDocument/2006/relationships/tags" Target="../tags/tag7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.wmf"/><Relationship Id="rId10" Type="http://schemas.openxmlformats.org/officeDocument/2006/relationships/oleObject" Target="../embeddings/oleObject3.bin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tags" Target="../tags/tag12.xml"/><Relationship Id="rId7" Type="http://schemas.openxmlformats.org/officeDocument/2006/relationships/image" Target="../media/image5.wmf"/><Relationship Id="rId6" Type="http://schemas.openxmlformats.org/officeDocument/2006/relationships/oleObject" Target="../embeddings/oleObject5.bin"/><Relationship Id="rId5" Type="http://schemas.openxmlformats.org/officeDocument/2006/relationships/tags" Target="../tags/tag11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tags" Target="../tags/tag10.xml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.wmf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4.xml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../media/image12.wmf"/><Relationship Id="rId6" Type="http://schemas.openxmlformats.org/officeDocument/2006/relationships/oleObject" Target="../embeddings/oleObject12.bin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14.bin"/><Relationship Id="rId12" Type="http://schemas.openxmlformats.org/officeDocument/2006/relationships/tags" Target="../tags/tag20.xml"/><Relationship Id="rId11" Type="http://schemas.openxmlformats.org/officeDocument/2006/relationships/image" Target="../media/image13.wmf"/><Relationship Id="rId10" Type="http://schemas.openxmlformats.org/officeDocument/2006/relationships/oleObject" Target="../embeddings/oleObject13.bin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24.xml"/><Relationship Id="rId7" Type="http://schemas.openxmlformats.org/officeDocument/2006/relationships/image" Target="../media/image16.wmf"/><Relationship Id="rId6" Type="http://schemas.openxmlformats.org/officeDocument/2006/relationships/oleObject" Target="../embeddings/oleObject16.bin"/><Relationship Id="rId5" Type="http://schemas.openxmlformats.org/officeDocument/2006/relationships/tags" Target="../tags/tag23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tags" Target="../tags/tag22.xml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../media/image19.wmf"/><Relationship Id="rId6" Type="http://schemas.openxmlformats.org/officeDocument/2006/relationships/oleObject" Target="../embeddings/oleObject18.bin"/><Relationship Id="rId5" Type="http://schemas.openxmlformats.org/officeDocument/2006/relationships/tags" Target="../tags/tag27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2" Type="http://schemas.openxmlformats.org/officeDocument/2006/relationships/tags" Target="../tags/tag26.xml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32.xml"/><Relationship Id="rId13" Type="http://schemas.openxmlformats.org/officeDocument/2006/relationships/image" Target="../media/image20.wmf"/><Relationship Id="rId12" Type="http://schemas.openxmlformats.org/officeDocument/2006/relationships/oleObject" Target="../embeddings/oleObject19.bin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wmf"/><Relationship Id="rId6" Type="http://schemas.openxmlformats.org/officeDocument/2006/relationships/oleObject" Target="../embeddings/oleObject21.bin"/><Relationship Id="rId5" Type="http://schemas.openxmlformats.org/officeDocument/2006/relationships/tags" Target="../tags/tag35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496820" y="2208530"/>
            <a:ext cx="459676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一、 区间估计的基本概念</a:t>
            </a:r>
            <a:r>
              <a:rPr lang="zh-CN" alt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32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2496820" y="2926080"/>
            <a:ext cx="51704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典型例题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374333" y="1069340"/>
            <a:ext cx="822960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第三节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参数的区间估计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507615" y="3658870"/>
            <a:ext cx="51704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小结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ldLvl="0" animBg="1"/>
      <p:bldP spid="5122" grpId="0" bldLvl="0" animBg="1"/>
      <p:bldP spid="5123" grpId="0" bldLvl="0" animBg="1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539552" y="620688"/>
                <a:ext cx="8136904" cy="2593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（</a:t>
                </a:r>
                <a:r>
                  <a:rPr lang="en-US" altLang="zh-CN" sz="2800" b="1" dirty="0"/>
                  <a:t>3</a:t>
                </a:r>
                <a:r>
                  <a:rPr lang="zh-CN" altLang="en-US" sz="2800" b="1" dirty="0"/>
                  <a:t>）若能从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𝒁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800" b="1" dirty="0"/>
                  <a:t>得到等价的不等式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8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800" b="1" dirty="0"/>
                  <a:t>, 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都是统计量，那么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就是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800" b="1" dirty="0"/>
                  <a:t>的一个置信度为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800" b="1" dirty="0"/>
                  <a:t>的置信区间。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539552" y="620688"/>
                <a:ext cx="8136904" cy="2593980"/>
              </a:xfrm>
              <a:prstGeom prst="rect">
                <a:avLst/>
              </a:prstGeom>
              <a:blipFill rotWithShape="1">
                <a:blip r:embed="rId3"/>
                <a:stretch>
                  <a:fillRect l="-5" t="-11" r="6" b="-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63492" name="Object 1028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36613" y="685800"/>
          <a:ext cx="7721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7721600" imgH="977900" progId="Equation.3">
                  <p:embed/>
                </p:oleObj>
              </mc:Choice>
              <mc:Fallback>
                <p:oleObj name="Equation" r:id="rId2" imgW="7721600" imgH="9779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685800"/>
                        <a:ext cx="7721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1030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42963" y="1947044"/>
          <a:ext cx="7721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7721600" imgH="977900" progId="Equation.3">
                  <p:embed/>
                </p:oleObj>
              </mc:Choice>
              <mc:Fallback>
                <p:oleObj name="Equation" r:id="rId5" imgW="7721600" imgH="9779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1947044"/>
                        <a:ext cx="7721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8" name="Text Box 1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1850" y="3248343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0504" name="Object 2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04875" y="1395730"/>
          <a:ext cx="78232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7823200" imgH="1612900" progId="Equation.3">
                  <p:embed/>
                </p:oleObj>
              </mc:Choice>
              <mc:Fallback>
                <p:oleObj name="Equation" r:id="rId3" imgW="7823200" imgH="1612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395730"/>
                        <a:ext cx="78232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6" name="Object 26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485900" y="3340418"/>
          <a:ext cx="391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6" imgW="3911600" imgH="431800" progId="Equation.3">
                  <p:embed/>
                </p:oleObj>
              </mc:Choice>
              <mc:Fallback>
                <p:oleObj name="Equation" r:id="rId6" imgW="3911600" imgH="431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340418"/>
                        <a:ext cx="391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7" name="Object 27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1150" y="3935730"/>
          <a:ext cx="3467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9" imgW="3467100" imgH="850900" progId="Equation.3">
                  <p:embed/>
                </p:oleObj>
              </mc:Choice>
              <mc:Fallback>
                <p:oleObj name="Equation" r:id="rId9" imgW="3467100" imgH="850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3935730"/>
                        <a:ext cx="3467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8" name="Object 28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55750" y="4989830"/>
          <a:ext cx="699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2" imgW="6997700" imgH="850900" progId="Equation.3">
                  <p:embed/>
                </p:oleObj>
              </mc:Choice>
              <mc:Fallback>
                <p:oleObj name="Equation" r:id="rId12" imgW="6997700" imgH="8509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4989830"/>
                        <a:ext cx="6997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Text Box 1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31850" y="137191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512" name="Rectangle 3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38200" y="678498"/>
            <a:ext cx="7561263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pPr algn="ctr"/>
            <a:r>
              <a:rPr lang="zh-CN" altLang="en-US" sz="3200" b="1"/>
              <a:t>二、典型例题</a:t>
            </a: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8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43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08200" y="4408805"/>
          <a:ext cx="3437890" cy="937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1816100" imgH="495300" progId="Equation.3">
                  <p:embed/>
                </p:oleObj>
              </mc:Choice>
              <mc:Fallback>
                <p:oleObj name="Equation" r:id="rId2" imgW="1816100" imgH="495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408805"/>
                        <a:ext cx="3437890" cy="937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158240" y="5665470"/>
          <a:ext cx="5819140" cy="891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2984500" imgH="457200" progId="Equation.3">
                  <p:embed/>
                </p:oleObj>
              </mc:Choice>
              <mc:Fallback>
                <p:oleObj name="Equation" r:id="rId5" imgW="29845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240" y="5665470"/>
                        <a:ext cx="5819140" cy="891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933450" y="549910"/>
          <a:ext cx="636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8" imgW="6362700" imgH="393700" progId="Equation.3">
                  <p:embed/>
                </p:oleObj>
              </mc:Choice>
              <mc:Fallback>
                <p:oleObj name="Equation" r:id="rId8" imgW="63627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549910"/>
                        <a:ext cx="636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48" name="Picture 8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25538"/>
            <a:ext cx="7689850" cy="29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3251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047115" y="843280"/>
          <a:ext cx="662305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3175000" imgH="698500" progId="Equation.3">
                  <p:embed/>
                </p:oleObj>
              </mc:Choice>
              <mc:Fallback>
                <p:oleObj name="Equation" r:id="rId2" imgW="3175000" imgH="698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115" y="843280"/>
                        <a:ext cx="6623050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73125" y="2979738"/>
            <a:ext cx="472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这样的置信区间常写成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646930" y="2877185"/>
          <a:ext cx="1643380" cy="75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6" imgW="1002665" imgH="457200" progId="Equation.3">
                  <p:embed/>
                </p:oleObj>
              </mc:Choice>
              <mc:Fallback>
                <p:oleObj name="Equation" r:id="rId6" imgW="1002665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930" y="2877185"/>
                        <a:ext cx="1643380" cy="750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52488" y="4005263"/>
            <a:ext cx="4710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其置信区间的长度为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4238625" y="3924935"/>
          <a:ext cx="1461770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0" imgW="812800" imgH="431800" progId="Equation.3">
                  <p:embed/>
                </p:oleObj>
              </mc:Choice>
              <mc:Fallback>
                <p:oleObj name="Equation" r:id="rId10" imgW="8128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3924935"/>
                        <a:ext cx="1461770" cy="777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ldLvl="0" animBg="1" autoUpdateAnimBg="0"/>
      <p:bldP spid="53254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4274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66775" y="1511300"/>
          <a:ext cx="7161213" cy="485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2" imgW="2540000" imgH="203200" progId="Equation.3">
                  <p:embed/>
                </p:oleObj>
              </mc:Choice>
              <mc:Fallback>
                <p:oleObj name="公式" r:id="rId2" imgW="25400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1511300"/>
                        <a:ext cx="7161213" cy="485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101850" y="2294890"/>
          <a:ext cx="4262120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892300" imgH="228600" progId="Equation.3">
                  <p:embed/>
                </p:oleObj>
              </mc:Choice>
              <mc:Fallback>
                <p:oleObj name="Equation" r:id="rId5" imgW="18923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2294890"/>
                        <a:ext cx="4262120" cy="514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863600" y="3044825"/>
          <a:ext cx="7975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8" imgW="7975600" imgH="901700" progId="Equation.3">
                  <p:embed/>
                </p:oleObj>
              </mc:Choice>
              <mc:Fallback>
                <p:oleObj name="Equation" r:id="rId8" imgW="7975600" imgH="901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044825"/>
                        <a:ext cx="7975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11213" y="4181475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由一个样本值算得样本均值的观察值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6781800" y="4298950"/>
          <a:ext cx="1333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2" imgW="1333500" imgH="368300" progId="Equation.3">
                  <p:embed/>
                </p:oleObj>
              </mc:Choice>
              <mc:Fallback>
                <p:oleObj name="Equation" r:id="rId12" imgW="13335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298950"/>
                        <a:ext cx="1333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 Box 7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38200" y="5095875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则置信区间为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3082925" y="5213350"/>
          <a:ext cx="193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6" imgW="1930400" imgH="393700" progId="Equation.3">
                  <p:embed/>
                </p:oleObj>
              </mc:Choice>
              <mc:Fallback>
                <p:oleObj name="Equation" r:id="rId16" imgW="19304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5213350"/>
                        <a:ext cx="1930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5189538" y="5219700"/>
          <a:ext cx="248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9" imgW="2489200" imgH="419100" progId="Equation.3">
                  <p:embed/>
                </p:oleObj>
              </mc:Choice>
              <mc:Fallback>
                <p:oleObj name="Equation" r:id="rId19" imgW="24892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5219700"/>
                        <a:ext cx="2489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914400" y="895350"/>
          <a:ext cx="769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22" imgW="5217795" imgH="294640" progId="Equation.3">
                  <p:embed/>
                </p:oleObj>
              </mc:Choice>
              <mc:Fallback>
                <p:oleObj name="Equation" r:id="rId22" imgW="5217795" imgH="294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95350"/>
                        <a:ext cx="769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ldLvl="0" animBg="1" autoUpdateAnimBg="0"/>
      <p:bldP spid="54279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5298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14425" y="781050"/>
          <a:ext cx="526161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2" imgW="1790700" imgH="203200" progId="Equation.3">
                  <p:embed/>
                </p:oleObj>
              </mc:Choice>
              <mc:Fallback>
                <p:oleObj name="公式" r:id="rId2" imgW="17907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781050"/>
                        <a:ext cx="526161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692910" y="1473835"/>
          <a:ext cx="5724525" cy="95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2819400" imgH="469900" progId="Equation.3">
                  <p:embed/>
                </p:oleObj>
              </mc:Choice>
              <mc:Fallback>
                <p:oleObj name="Equation" r:id="rId5" imgW="28194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910" y="1473835"/>
                        <a:ext cx="5724525" cy="954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609725" y="2513330"/>
          <a:ext cx="5665470" cy="845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8" imgW="2895600" imgH="431800" progId="Equation.3">
                  <p:embed/>
                </p:oleObj>
              </mc:Choice>
              <mc:Fallback>
                <p:oleObj name="Equation" r:id="rId8" imgW="2895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2513330"/>
                        <a:ext cx="5665470" cy="845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17650" y="3550920"/>
          <a:ext cx="7119620" cy="1494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1" imgW="3327400" imgH="698500" progId="Equation.3">
                  <p:embed/>
                </p:oleObj>
              </mc:Choice>
              <mc:Fallback>
                <p:oleObj name="Equation" r:id="rId11" imgW="3327400" imgH="698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550920"/>
                        <a:ext cx="7119620" cy="1494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6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52488" y="5376863"/>
            <a:ext cx="4710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其置信区间的长度为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4186555" y="5239385"/>
          <a:ext cx="2197735" cy="858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5" imgW="1104900" imgH="431800" progId="Equation.3">
                  <p:embed/>
                </p:oleObj>
              </mc:Choice>
              <mc:Fallback>
                <p:oleObj name="Equation" r:id="rId15" imgW="11049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555" y="5239385"/>
                        <a:ext cx="2197735" cy="858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73125" y="98425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比较两个置信区间的长度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868998" y="2581910"/>
          <a:ext cx="7459345" cy="92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3467100" imgH="431800" progId="Equation.3">
                  <p:embed/>
                </p:oleObj>
              </mc:Choice>
              <mc:Fallback>
                <p:oleObj name="Equation" r:id="rId3" imgW="3467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998" y="2581910"/>
                        <a:ext cx="7459345" cy="929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348740" y="1701165"/>
          <a:ext cx="3807460" cy="824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6" imgW="1993900" imgH="431800" progId="Equation.3">
                  <p:embed/>
                </p:oleObj>
              </mc:Choice>
              <mc:Fallback>
                <p:oleObj name="Equation" r:id="rId6" imgW="1993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740" y="1701165"/>
                        <a:ext cx="3807460" cy="824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990600" y="3733800"/>
          <a:ext cx="193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9" imgW="1930400" imgH="431800" progId="Equation.3">
                  <p:embed/>
                </p:oleObj>
              </mc:Choice>
              <mc:Fallback>
                <p:oleObj name="Equation" r:id="rId9" imgW="19304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33800"/>
                        <a:ext cx="193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084513" y="3686175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置信区间短表示估计的精度高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6327" name="Text Box 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73125" y="4267200"/>
            <a:ext cx="76962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说明: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对于概率密度的图形是单峰且关于纵坐标轴对称的情况, 易证取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和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关于原点对称时,能使置信区间长度最小.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bldLvl="0" animBg="1" autoUpdateAnimBg="0"/>
      <p:bldP spid="56327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827088" y="669925"/>
            <a:ext cx="7773987" cy="58483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chemeClr val="tx1"/>
                </a:solidFill>
              </a:rPr>
              <a:t>三、小结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73125" y="1600200"/>
            <a:ext cx="7543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      点估计不能反映估计的精度, 故而本节引入了区间估计.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01788" y="4633913"/>
            <a:ext cx="685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求置信区间的一般步骤(分三步).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132267" y="2852936"/>
          <a:ext cx="7949683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5" imgW="84124800" imgH="16764000" progId="Equation.3">
                  <p:embed/>
                </p:oleObj>
              </mc:Choice>
              <mc:Fallback>
                <p:oleObj name="公式" r:id="rId5" imgW="84124800" imgH="1676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267" y="2852936"/>
                        <a:ext cx="7949683" cy="1584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ldLvl="0" animBg="1" autoUpdateAnimBg="0"/>
      <p:bldP spid="62469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2"/>
          <p:cNvSpPr txBox="1"/>
          <p:nvPr>
            <p:custDataLst>
              <p:tags r:id="rId1"/>
            </p:custDataLst>
          </p:nvPr>
        </p:nvSpPr>
        <p:spPr>
          <a:xfrm>
            <a:off x="379413" y="1204913"/>
            <a:ext cx="8145145" cy="1568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        对于一个未知参数</a:t>
            </a:r>
            <a:r>
              <a:rPr lang="el-GR" altLang="zh-CN" sz="2400" b="1" i="1" dirty="0">
                <a:latin typeface="Times New Roman" panose="02020603050405020304" pitchFamily="18" charset="0"/>
              </a:rPr>
              <a:t>θ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利用参数的点估计法可给出</a:t>
            </a:r>
            <a:r>
              <a:rPr lang="el-GR" altLang="zh-CN" sz="2400" b="1" i="1" dirty="0">
                <a:latin typeface="Times New Roman" panose="02020603050405020304" pitchFamily="18" charset="0"/>
              </a:rPr>
              <a:t>θ</a:t>
            </a:r>
            <a:r>
              <a:rPr lang="zh-CN" altLang="en-US" sz="2400" b="1" dirty="0">
                <a:latin typeface="Times New Roman" panose="02020603050405020304" pitchFamily="18" charset="0"/>
              </a:rPr>
              <a:t>的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点估计量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r>
              <a:rPr lang="zh-CN" altLang="en-US" sz="2400" b="1" dirty="0">
                <a:latin typeface="Times New Roman" panose="02020603050405020304" pitchFamily="18" charset="0"/>
              </a:rPr>
              <a:t>当样本观测值给定后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可进一步得到</a:t>
            </a:r>
            <a:r>
              <a:rPr lang="el-GR" altLang="zh-CN" sz="2400" b="1" i="1" dirty="0">
                <a:latin typeface="Times New Roman" panose="02020603050405020304" pitchFamily="18" charset="0"/>
              </a:rPr>
              <a:t>θ</a:t>
            </a:r>
            <a:r>
              <a:rPr lang="zh-CN" altLang="en-US" sz="2400" b="1" dirty="0">
                <a:latin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点估计值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人们不以得到点估计值为满足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还要求知道它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与</a:t>
            </a:r>
            <a:r>
              <a:rPr lang="el-GR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θ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的真值有无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误差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误差是多少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3"/>
          <p:cNvSpPr txBox="1"/>
          <p:nvPr>
            <p:custDataLst>
              <p:tags r:id="rId2"/>
            </p:custDataLst>
          </p:nvPr>
        </p:nvSpPr>
        <p:spPr>
          <a:xfrm>
            <a:off x="255588" y="4883150"/>
            <a:ext cx="866394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在区间估计理论中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被广泛接受的一种观点是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置信区间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(confidence interval)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它由奈曼</a:t>
            </a:r>
            <a:r>
              <a:rPr lang="en-US" altLang="zh-CN" sz="2400" b="1" dirty="0">
                <a:latin typeface="Times New Roman" panose="02020603050405020304" pitchFamily="18" charset="0"/>
              </a:rPr>
              <a:t>(Neyman)</a:t>
            </a:r>
            <a:r>
              <a:rPr lang="zh-CN" altLang="en-US" sz="2400" b="1" dirty="0">
                <a:latin typeface="Times New Roman" panose="02020603050405020304" pitchFamily="18" charset="0"/>
              </a:rPr>
              <a:t>于</a:t>
            </a:r>
            <a:r>
              <a:rPr lang="en-US" altLang="zh-CN" sz="2400" b="1" dirty="0">
                <a:latin typeface="Times New Roman" panose="02020603050405020304" pitchFamily="18" charset="0"/>
              </a:rPr>
              <a:t>1934</a:t>
            </a:r>
            <a:r>
              <a:rPr lang="zh-CN" altLang="en-US" sz="2400" b="1" dirty="0">
                <a:latin typeface="Times New Roman" panose="02020603050405020304" pitchFamily="18" charset="0"/>
              </a:rPr>
              <a:t>年引入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8" name="TextBox 5"/>
          <p:cNvSpPr txBox="1"/>
          <p:nvPr>
            <p:custDataLst>
              <p:tags r:id="rId3"/>
            </p:custDataLst>
          </p:nvPr>
        </p:nvSpPr>
        <p:spPr>
          <a:xfrm>
            <a:off x="420688" y="3030538"/>
            <a:ext cx="8145145" cy="11068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即人们希望估计出一个范围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并希望知道这个范围包含参数</a:t>
            </a:r>
            <a:r>
              <a:rPr lang="el-GR" altLang="zh-CN" sz="2400" b="1" i="1" dirty="0">
                <a:latin typeface="Times New Roman" panose="02020603050405020304" pitchFamily="18" charset="0"/>
              </a:rPr>
              <a:t>θ</a:t>
            </a:r>
            <a:endParaRPr lang="en-US" altLang="zh-CN" sz="2400" b="1" i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真值的可信程度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r>
              <a:rPr lang="zh-CN" altLang="en-US" sz="2400" b="1" dirty="0">
                <a:latin typeface="Times New Roman" panose="02020603050405020304" pitchFamily="18" charset="0"/>
              </a:rPr>
              <a:t> 为此引入估计的另一种形式</a:t>
            </a:r>
            <a:r>
              <a:rPr lang="en-US" altLang="zh-CN" sz="2400" b="1" dirty="0">
                <a:latin typeface="Times New Roman" panose="02020603050405020304" pitchFamily="18" charset="0"/>
              </a:rPr>
              <a:t>---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区间估计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485775" y="462280"/>
            <a:ext cx="8159750" cy="52324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tx1"/>
                </a:solidFill>
              </a:rPr>
              <a:t>一、区间估计的基本概念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7181" name="Text Box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7060" y="1070928"/>
            <a:ext cx="5735638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1D41D5"/>
                </a:solidFill>
                <a:latin typeface="Times New Roman" panose="02020603050405020304" pitchFamily="18" charset="0"/>
              </a:rPr>
              <a:t>1.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置信区间的定义</a:t>
            </a:r>
            <a:endParaRPr kumimoji="1" lang="zh-CN" altLang="en-US" sz="28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182" name="Object 14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11813" y="1772920"/>
          <a:ext cx="7848872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4" imgW="81076800" imgH="28651200" progId="Equation.DSMT4">
                  <p:embed/>
                </p:oleObj>
              </mc:Choice>
              <mc:Fallback>
                <p:oleObj name="Equation" r:id="rId4" imgW="81076800" imgH="2865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13" y="1772920"/>
                        <a:ext cx="7848872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35890" y="4590098"/>
          <a:ext cx="46050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7" imgW="2082800" imgH="203200" progId="Equation.3">
                  <p:embed/>
                </p:oleObj>
              </mc:Choice>
              <mc:Fallback>
                <p:oleObj name="公式" r:id="rId7" imgW="2082800" imgH="203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" y="4590098"/>
                        <a:ext cx="4605020" cy="430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30810" y="5224145"/>
          <a:ext cx="9001125" cy="135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公式" r:id="rId10" imgW="4279900" imgH="673100" progId="Equation.3">
                  <p:embed/>
                </p:oleObj>
              </mc:Choice>
              <mc:Fallback>
                <p:oleObj name="公式" r:id="rId10" imgW="4279900" imgH="673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" y="5224145"/>
                        <a:ext cx="9001125" cy="1356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1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19" name="Text Box 1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2963" y="7620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关于定义的说明</a:t>
            </a:r>
            <a:endParaRPr kumimoji="1" lang="zh-CN" altLang="en-US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1520" name="Object 16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830138" y="1358900"/>
          <a:ext cx="784631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3" imgW="83210400" imgH="10972800" progId="Equation.3">
                  <p:embed/>
                </p:oleObj>
              </mc:Choice>
              <mc:Fallback>
                <p:oleObj name="公式" r:id="rId3" imgW="83210400" imgH="10972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138" y="1358900"/>
                        <a:ext cx="784631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54710" y="2537460"/>
          <a:ext cx="7524750" cy="147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6" imgW="3441700" imgH="673100" progId="Equation.3">
                  <p:embed/>
                </p:oleObj>
              </mc:Choice>
              <mc:Fallback>
                <p:oleObj name="公式" r:id="rId6" imgW="3441700" imgH="673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710" y="2537460"/>
                        <a:ext cx="7524750" cy="1477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842010" y="4202430"/>
          <a:ext cx="7035800" cy="94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9" imgW="3416300" imgH="469900" progId="Equation.3">
                  <p:embed/>
                </p:oleObj>
              </mc:Choice>
              <mc:Fallback>
                <p:oleObj name="公式" r:id="rId9" imgW="3416300" imgH="46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010" y="4202430"/>
                        <a:ext cx="7035800" cy="941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27405" y="26162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1D41D5"/>
                </a:solidFill>
              </a:rPr>
              <a:t>例</a:t>
            </a:r>
            <a:endParaRPr lang="zh-CN" altLang="en-US" sz="2800" b="1">
              <a:solidFill>
                <a:srgbClr val="1D41D5"/>
              </a:solidFill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7020" y="981710"/>
          <a:ext cx="885698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318000" imgH="241300" progId="Equation.KSEE3">
                  <p:embed/>
                </p:oleObj>
              </mc:Choice>
              <mc:Fallback>
                <p:oleObj name="" r:id="rId1" imgW="43180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7020" y="981710"/>
                        <a:ext cx="885698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7568" y="1773873"/>
          <a:ext cx="7789545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3797300" imgH="241300" progId="Equation.KSEE3">
                  <p:embed/>
                </p:oleObj>
              </mc:Choice>
              <mc:Fallback>
                <p:oleObj name="" r:id="rId3" imgW="37973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7568" y="1773873"/>
                        <a:ext cx="7789545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00175" y="2565718"/>
          <a:ext cx="6487160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3162300" imgH="241300" progId="Equation.KSEE3">
                  <p:embed/>
                </p:oleObj>
              </mc:Choice>
              <mc:Fallback>
                <p:oleObj name="" r:id="rId5" imgW="31623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0175" y="2565718"/>
                        <a:ext cx="6487160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1950" y="3195003"/>
          <a:ext cx="6277610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3060065" imgH="241300" progId="Equation.KSEE3">
                  <p:embed/>
                </p:oleObj>
              </mc:Choice>
              <mc:Fallback>
                <p:oleObj name="" r:id="rId7" imgW="30600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1950" y="3195003"/>
                        <a:ext cx="6277610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61085" y="388112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(1,5), 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0275" y="5722620"/>
            <a:ext cx="6897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对于一个具体的区间，或者包含真值，或者不包含真值，无概率可言。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1116330" y="443865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(0,4),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993140" y="506793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(-1,3),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13280" y="456692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cs typeface="Arial" panose="020B0604020202020204" pitchFamily="34" charset="0"/>
              </a:rPr>
              <a:t>√</a:t>
            </a:r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40280" y="520319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cs typeface="Arial" panose="020B0604020202020204" pitchFamily="34" charset="0"/>
              </a:rPr>
              <a:t>√</a:t>
            </a:r>
            <a:endParaRPr lang="zh-CN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68" name="Object 16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11212" y="692696"/>
          <a:ext cx="8505096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2" imgW="95402400" imgH="16154400" progId="Equation.3">
                  <p:embed/>
                </p:oleObj>
              </mc:Choice>
              <mc:Fallback>
                <p:oleObj name="公式" r:id="rId2" imgW="95402400" imgH="16154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2" y="692696"/>
                        <a:ext cx="8505096" cy="144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Text Box 1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5717" y="2276872"/>
            <a:ext cx="8332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若反复抽样多次(各次得到的样本容量相等,都是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3570" name="Object 18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27584" y="2894763"/>
          <a:ext cx="5742440" cy="53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6" imgW="56692800" imgH="5486400" progId="Equation.3">
                  <p:embed/>
                </p:oleObj>
              </mc:Choice>
              <mc:Fallback>
                <p:oleObj name="公式" r:id="rId6" imgW="56692800" imgH="5486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894763"/>
                        <a:ext cx="5742440" cy="53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2" name="Text Box 2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96354" y="4062810"/>
            <a:ext cx="746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按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伯努利大数定理</a:t>
            </a:r>
            <a:r>
              <a:rPr kumimoji="1" lang="zh-CN" altLang="en-US" sz="2800" b="1">
                <a:latin typeface="Times New Roman" panose="02020603050405020304" pitchFamily="18" charset="0"/>
              </a:rPr>
              <a:t>, 在这样多的区间中,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3573" name="Object 2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775718" y="4789885"/>
          <a:ext cx="815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0" imgW="8216900" imgH="431800" progId="Equation.3">
                  <p:embed/>
                </p:oleObj>
              </mc:Choice>
              <mc:Fallback>
                <p:oleObj name="Equation" r:id="rId10" imgW="8216900" imgH="431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718" y="4789885"/>
                        <a:ext cx="815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4" name="Object 22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877317" y="3543697"/>
          <a:ext cx="805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3" imgW="8293100" imgH="431800" progId="Equation.3">
                  <p:embed/>
                </p:oleObj>
              </mc:Choice>
              <mc:Fallback>
                <p:oleObj name="Equation" r:id="rId13" imgW="8293100" imgH="431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317" y="3543697"/>
                        <a:ext cx="805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9" grpId="0" bldLvl="0" animBg="1" autoUpdateAnimBg="0"/>
      <p:bldP spid="23572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71538" y="928688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例如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57400" y="993775"/>
          <a:ext cx="485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4851400" imgH="406400" progId="Equation.3">
                  <p:embed/>
                </p:oleObj>
              </mc:Choice>
              <mc:Fallback>
                <p:oleObj name="Equation" r:id="rId3" imgW="4851400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93775"/>
                        <a:ext cx="485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942975" y="1484313"/>
          <a:ext cx="775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6" imgW="7759700" imgH="419100" progId="Equation.3">
                  <p:embed/>
                </p:oleObj>
              </mc:Choice>
              <mc:Fallback>
                <p:oleObj name="公式" r:id="rId6" imgW="77597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1484313"/>
                        <a:ext cx="775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23" name="Picture 7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16113"/>
            <a:ext cx="7689850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26"/>
          <p:cNvGrpSpPr/>
          <p:nvPr/>
        </p:nvGrpSpPr>
        <p:grpSpPr>
          <a:xfrm>
            <a:off x="147638" y="676910"/>
            <a:ext cx="8081963" cy="887413"/>
            <a:chOff x="147638" y="174625"/>
            <a:chExt cx="8081964" cy="887413"/>
          </a:xfrm>
        </p:grpSpPr>
        <p:sp>
          <p:nvSpPr>
            <p:cNvPr id="2072" name="Text Box 6"/>
            <p:cNvSpPr txBox="1"/>
            <p:nvPr>
              <p:custDataLst>
                <p:tags r:id="rId1"/>
              </p:custDataLst>
            </p:nvPr>
          </p:nvSpPr>
          <p:spPr>
            <a:xfrm>
              <a:off x="1168401" y="174625"/>
              <a:ext cx="7061201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  <a:buFont typeface="Wingdings" panose="05000000000000000000" pitchFamily="2" charset="2"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置信区间的长度           反映了估计精度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 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        越小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55" name="Object 17"/>
            <p:cNvGraphicFramePr/>
            <p:nvPr>
              <p:custDataLst>
                <p:tags r:id="rId2"/>
              </p:custDataLst>
            </p:nvPr>
          </p:nvGraphicFramePr>
          <p:xfrm>
            <a:off x="3432810" y="228600"/>
            <a:ext cx="8509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3" imgW="850265" imgH="405765" progId="Equation.DSMT4">
                    <p:embed/>
                  </p:oleObj>
                </mc:Choice>
                <mc:Fallback>
                  <p:oleObj name="" r:id="rId3" imgW="850265" imgH="405765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32810" y="228600"/>
                          <a:ext cx="850900" cy="406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18"/>
            <p:cNvGraphicFramePr/>
            <p:nvPr>
              <p:custDataLst>
                <p:tags r:id="rId5"/>
              </p:custDataLst>
            </p:nvPr>
          </p:nvGraphicFramePr>
          <p:xfrm>
            <a:off x="6511290" y="242965"/>
            <a:ext cx="8509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6" imgW="850265" imgH="393700" progId="Equation.DSMT4">
                    <p:embed/>
                  </p:oleObj>
                </mc:Choice>
                <mc:Fallback>
                  <p:oleObj name="" r:id="rId6" imgW="850265" imgH="3937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511290" y="242965"/>
                          <a:ext cx="850900" cy="3937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3" name="Rectangle 19"/>
            <p:cNvSpPr/>
            <p:nvPr>
              <p:custDataLst>
                <p:tags r:id="rId8"/>
              </p:custDataLst>
            </p:nvPr>
          </p:nvSpPr>
          <p:spPr>
            <a:xfrm>
              <a:off x="147638" y="601663"/>
              <a:ext cx="2095500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估计精度越高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.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组合 27"/>
          <p:cNvGrpSpPr/>
          <p:nvPr/>
        </p:nvGrpSpPr>
        <p:grpSpPr>
          <a:xfrm>
            <a:off x="150813" y="1716088"/>
            <a:ext cx="8033774" cy="899962"/>
            <a:chOff x="150813" y="998538"/>
            <a:chExt cx="8033228" cy="900269"/>
          </a:xfrm>
        </p:grpSpPr>
        <p:sp>
          <p:nvSpPr>
            <p:cNvPr id="2070" name="Rectangle 20"/>
            <p:cNvSpPr/>
            <p:nvPr>
              <p:custDataLst>
                <p:tags r:id="rId9"/>
              </p:custDataLst>
            </p:nvPr>
          </p:nvSpPr>
          <p:spPr>
            <a:xfrm>
              <a:off x="1203326" y="998538"/>
              <a:ext cx="6980715" cy="4605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 </a:t>
              </a:r>
              <a:r>
                <a:rPr lang="zh-CN" altLang="en-US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反映了估计的可靠度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 </a:t>
              </a:r>
              <a:r>
                <a:rPr lang="zh-CN" altLang="en-US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越小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, 1</a:t>
              </a:r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-  </a:t>
              </a:r>
              <a:r>
                <a:rPr lang="zh-CN" altLang="en-US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越大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zh-CN" altLang="en-US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估计的可</a:t>
              </a:r>
              <a:endPara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71" name="Rectangle 21"/>
            <p:cNvSpPr/>
            <p:nvPr>
              <p:custDataLst>
                <p:tags r:id="rId10"/>
              </p:custDataLst>
            </p:nvPr>
          </p:nvSpPr>
          <p:spPr>
            <a:xfrm>
              <a:off x="150813" y="1438275"/>
              <a:ext cx="7139454" cy="4605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靠度越高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zh-CN" altLang="en-US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同时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zh-CN" altLang="en-US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     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往往增大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因而估计精度降低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.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54" name="Object 22"/>
            <p:cNvGraphicFramePr/>
            <p:nvPr>
              <p:custDataLst>
                <p:tags r:id="rId11"/>
              </p:custDataLst>
            </p:nvPr>
          </p:nvGraphicFramePr>
          <p:xfrm>
            <a:off x="2375550" y="1490663"/>
            <a:ext cx="8509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2" imgW="850265" imgH="405765" progId="Equation.DSMT4">
                    <p:embed/>
                  </p:oleObj>
                </mc:Choice>
                <mc:Fallback>
                  <p:oleObj name="" r:id="rId12" imgW="850265" imgH="405765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375550" y="1490663"/>
                          <a:ext cx="850900" cy="406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255" name="Rectangle 23"/>
          <p:cNvSpPr/>
          <p:nvPr>
            <p:custDataLst>
              <p:tags r:id="rId14"/>
            </p:custDataLst>
          </p:nvPr>
        </p:nvSpPr>
        <p:spPr>
          <a:xfrm>
            <a:off x="207963" y="3667125"/>
            <a:ext cx="8763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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确定后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置信区间选取方法不唯一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常选最小的一个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4475" y="2726055"/>
            <a:ext cx="7487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一般是在保证可靠度的条件下尽可能提高精度。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90" name="Text Box 1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93763" y="876300"/>
            <a:ext cx="7183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2.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求置信区间的一般步骤</a:t>
            </a:r>
            <a:r>
              <a:rPr kumimoji="1"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(共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步)</a:t>
            </a:r>
            <a:endParaRPr kumimoji="1" lang="zh-CN" altLang="en-US" sz="32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4591" name="Object 15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81050" y="1600200"/>
          <a:ext cx="75565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7556500" imgH="2095500" progId="Equation.3">
                  <p:embed/>
                </p:oleObj>
              </mc:Choice>
              <mc:Fallback>
                <p:oleObj name="Equation" r:id="rId3" imgW="7556500" imgH="2095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600200"/>
                        <a:ext cx="75565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762000" y="4122738"/>
          <a:ext cx="7645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6" imgW="7645400" imgH="1003300" progId="Equation.3">
                  <p:embed/>
                </p:oleObj>
              </mc:Choice>
              <mc:Fallback>
                <p:oleObj name="Equation" r:id="rId6" imgW="7645400" imgH="1003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22738"/>
                        <a:ext cx="7645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PP_MARK_KEY" val="df744cb2-7e00-4ba9-b0c1-79b2e4f6af2d"/>
  <p:tag name="COMMONDATA" val="eyJoZGlkIjoiZDBhM2U4NjYwMTRkZjhlMTRkZjY1NzExZGM1NDcwNjU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991</Words>
  <Application>WPS 演示</Application>
  <PresentationFormat>全屏显示(4:3)</PresentationFormat>
  <Paragraphs>90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49</vt:i4>
      </vt:variant>
      <vt:variant>
        <vt:lpstr>幻灯片标题</vt:lpstr>
      </vt:variant>
      <vt:variant>
        <vt:i4>18</vt:i4>
      </vt:variant>
    </vt:vector>
  </HeadingPairs>
  <TitlesOfParts>
    <vt:vector size="79" baseType="lpstr">
      <vt:lpstr>Arial</vt:lpstr>
      <vt:lpstr>宋体</vt:lpstr>
      <vt:lpstr>Wingdings</vt:lpstr>
      <vt:lpstr>Calibri</vt:lpstr>
      <vt:lpstr>Times New Roman</vt:lpstr>
      <vt:lpstr>黑体</vt:lpstr>
      <vt:lpstr>Symbol</vt:lpstr>
      <vt:lpstr>Cambria Math</vt:lpstr>
      <vt:lpstr>微软雅黑</vt:lpstr>
      <vt:lpstr>Arial Unicode MS</vt:lpstr>
      <vt:lpstr>Yu Gothic UI Light</vt:lpstr>
      <vt:lpstr>Office 主题</vt:lpstr>
      <vt:lpstr>Equation.DSMT4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65</cp:revision>
  <dcterms:created xsi:type="dcterms:W3CDTF">2012-09-17T11:32:00Z</dcterms:created>
  <dcterms:modified xsi:type="dcterms:W3CDTF">2023-05-14T22:18:19Z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5430769A198D4E70989CF6D8163E29A0</vt:lpwstr>
  </property>
  <property fmtid="{D5CDD505-2E9C-101B-9397-08002B2CF9AE}" pid="3" name="KSOProductBuildVer">
    <vt:lpwstr>2052-11.1.0.14036</vt:lpwstr>
  </property>
</Properties>
</file>