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61" r:id="rId3"/>
    <p:sldId id="358" r:id="rId4"/>
    <p:sldId id="399" r:id="rId5"/>
    <p:sldId id="299" r:id="rId6"/>
    <p:sldId id="359" r:id="rId7"/>
    <p:sldId id="361" r:id="rId8"/>
    <p:sldId id="360" r:id="rId9"/>
    <p:sldId id="338" r:id="rId10"/>
    <p:sldId id="340" r:id="rId11"/>
    <p:sldId id="341" r:id="rId12"/>
    <p:sldId id="342" r:id="rId13"/>
    <p:sldId id="343" r:id="rId14"/>
    <p:sldId id="420" r:id="rId15"/>
    <p:sldId id="387" r:id="rId16"/>
    <p:sldId id="344" r:id="rId17"/>
    <p:sldId id="345" r:id="rId18"/>
    <p:sldId id="346" r:id="rId19"/>
    <p:sldId id="347" r:id="rId20"/>
    <p:sldId id="348" r:id="rId21"/>
    <p:sldId id="422" r:id="rId22"/>
    <p:sldId id="349" r:id="rId23"/>
    <p:sldId id="350" r:id="rId24"/>
    <p:sldId id="421" r:id="rId25"/>
    <p:sldId id="396" r:id="rId26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29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120"/>
        <p:guide pos="29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33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8" Type="http://schemas.openxmlformats.org/officeDocument/2006/relationships/image" Target="../media/image55.wmf"/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1" Type="http://schemas.openxmlformats.org/officeDocument/2006/relationships/image" Target="../media/image58.wmf"/><Relationship Id="rId10" Type="http://schemas.openxmlformats.org/officeDocument/2006/relationships/image" Target="../media/image57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.wmf"/><Relationship Id="rId4" Type="http://schemas.openxmlformats.org/officeDocument/2006/relationships/image" Target="../media/image19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wmf"/><Relationship Id="rId8" Type="http://schemas.openxmlformats.org/officeDocument/2006/relationships/oleObject" Target="../embeddings/oleObject13.bin"/><Relationship Id="rId7" Type="http://schemas.openxmlformats.org/officeDocument/2006/relationships/tags" Target="../tags/tag48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2.bin"/><Relationship Id="rId4" Type="http://schemas.openxmlformats.org/officeDocument/2006/relationships/tags" Target="../tags/tag47.xml"/><Relationship Id="rId3" Type="http://schemas.openxmlformats.org/officeDocument/2006/relationships/image" Target="../media/image10.wmf"/><Relationship Id="rId2" Type="http://schemas.openxmlformats.org/officeDocument/2006/relationships/oleObject" Target="../embeddings/oleObject11.bin"/><Relationship Id="rId15" Type="http://schemas.openxmlformats.org/officeDocument/2006/relationships/vmlDrawing" Target="../drawings/vmlDrawing4.v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50.xml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4.bin"/><Relationship Id="rId10" Type="http://schemas.openxmlformats.org/officeDocument/2006/relationships/tags" Target="../tags/tag49.xml"/><Relationship Id="rId1" Type="http://schemas.openxmlformats.org/officeDocument/2006/relationships/tags" Target="../tags/tag4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oleObject" Target="../embeddings/oleObject17.bin"/><Relationship Id="rId7" Type="http://schemas.openxmlformats.org/officeDocument/2006/relationships/tags" Target="../tags/tag53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6.bin"/><Relationship Id="rId4" Type="http://schemas.openxmlformats.org/officeDocument/2006/relationships/tags" Target="../tags/tag52.xml"/><Relationship Id="rId3" Type="http://schemas.openxmlformats.org/officeDocument/2006/relationships/image" Target="../media/image14.wmf"/><Relationship Id="rId21" Type="http://schemas.openxmlformats.org/officeDocument/2006/relationships/vmlDrawing" Target="../drawings/vmlDrawing5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15.bin"/><Relationship Id="rId19" Type="http://schemas.openxmlformats.org/officeDocument/2006/relationships/image" Target="../media/image19.wmf"/><Relationship Id="rId18" Type="http://schemas.openxmlformats.org/officeDocument/2006/relationships/oleObject" Target="../embeddings/oleObject20.bin"/><Relationship Id="rId17" Type="http://schemas.openxmlformats.org/officeDocument/2006/relationships/tags" Target="../tags/tag57.xml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9.bin"/><Relationship Id="rId14" Type="http://schemas.openxmlformats.org/officeDocument/2006/relationships/tags" Target="../tags/tag56.xml"/><Relationship Id="rId13" Type="http://schemas.openxmlformats.org/officeDocument/2006/relationships/image" Target="../media/image17.wmf"/><Relationship Id="rId12" Type="http://schemas.openxmlformats.org/officeDocument/2006/relationships/oleObject" Target="../embeddings/oleObject18.bin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5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oleObject" Target="../embeddings/oleObject23.bin"/><Relationship Id="rId7" Type="http://schemas.openxmlformats.org/officeDocument/2006/relationships/tags" Target="../tags/tag60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2.bin"/><Relationship Id="rId4" Type="http://schemas.openxmlformats.org/officeDocument/2006/relationships/tags" Target="../tags/tag59.xml"/><Relationship Id="rId3" Type="http://schemas.openxmlformats.org/officeDocument/2006/relationships/image" Target="../media/image20.wmf"/><Relationship Id="rId2" Type="http://schemas.openxmlformats.org/officeDocument/2006/relationships/oleObject" Target="../embeddings/oleObject21.bin"/><Relationship Id="rId19" Type="http://schemas.openxmlformats.org/officeDocument/2006/relationships/vmlDrawing" Target="../drawings/vmlDrawing6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64.xml"/><Relationship Id="rId16" Type="http://schemas.openxmlformats.org/officeDocument/2006/relationships/tags" Target="../tags/tag63.xml"/><Relationship Id="rId15" Type="http://schemas.openxmlformats.org/officeDocument/2006/relationships/image" Target="../media/image24.wmf"/><Relationship Id="rId14" Type="http://schemas.openxmlformats.org/officeDocument/2006/relationships/oleObject" Target="../embeddings/oleObject25.bin"/><Relationship Id="rId13" Type="http://schemas.openxmlformats.org/officeDocument/2006/relationships/tags" Target="../tags/tag62.xml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24.bin"/><Relationship Id="rId10" Type="http://schemas.openxmlformats.org/officeDocument/2006/relationships/tags" Target="../tags/tag61.xml"/><Relationship Id="rId1" Type="http://schemas.openxmlformats.org/officeDocument/2006/relationships/tags" Target="../tags/tag5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oleObject" Target="../embeddings/oleObject28.bin"/><Relationship Id="rId7" Type="http://schemas.openxmlformats.org/officeDocument/2006/relationships/image" Target="../media/image26.wmf"/><Relationship Id="rId6" Type="http://schemas.openxmlformats.org/officeDocument/2006/relationships/oleObject" Target="../embeddings/oleObject27.bin"/><Relationship Id="rId5" Type="http://schemas.openxmlformats.org/officeDocument/2006/relationships/tags" Target="../tags/tag67.xml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6.bin"/><Relationship Id="rId2" Type="http://schemas.openxmlformats.org/officeDocument/2006/relationships/tags" Target="../tags/tag66.xml"/><Relationship Id="rId17" Type="http://schemas.openxmlformats.org/officeDocument/2006/relationships/vmlDrawing" Target="../drawings/vmlDrawing7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8.wmf"/><Relationship Id="rId14" Type="http://schemas.openxmlformats.org/officeDocument/2006/relationships/oleObject" Target="../embeddings/oleObject30.bin"/><Relationship Id="rId13" Type="http://schemas.openxmlformats.org/officeDocument/2006/relationships/tags" Target="../tags/tag69.xml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29.bin"/><Relationship Id="rId10" Type="http://schemas.openxmlformats.org/officeDocument/2006/relationships/tags" Target="../tags/tag68.xml"/><Relationship Id="rId1" Type="http://schemas.openxmlformats.org/officeDocument/2006/relationships/tags" Target="../tags/tag6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74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1.bin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.wmf"/><Relationship Id="rId8" Type="http://schemas.openxmlformats.org/officeDocument/2006/relationships/oleObject" Target="../embeddings/oleObject33.bin"/><Relationship Id="rId7" Type="http://schemas.openxmlformats.org/officeDocument/2006/relationships/tags" Target="../tags/tag79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2.bin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7" Type="http://schemas.openxmlformats.org/officeDocument/2006/relationships/vmlDrawing" Target="../drawings/vmlDrawing9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image" Target="../media/image32.wmf"/><Relationship Id="rId12" Type="http://schemas.openxmlformats.org/officeDocument/2006/relationships/oleObject" Target="../embeddings/oleObject34.bin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tags" Target="../tags/tag7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0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3.wmf"/><Relationship Id="rId6" Type="http://schemas.openxmlformats.org/officeDocument/2006/relationships/oleObject" Target="../embeddings/oleObject35.bin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7.bin"/><Relationship Id="rId4" Type="http://schemas.openxmlformats.org/officeDocument/2006/relationships/tags" Target="../tags/tag95.xml"/><Relationship Id="rId3" Type="http://schemas.openxmlformats.org/officeDocument/2006/relationships/image" Target="../media/image34.wmf"/><Relationship Id="rId2" Type="http://schemas.openxmlformats.org/officeDocument/2006/relationships/oleObject" Target="../embeddings/oleObject36.bin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39.bin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image" Target="../media/image36.wmf"/><Relationship Id="rId1" Type="http://schemas.openxmlformats.org/officeDocument/2006/relationships/tags" Target="../tags/tag9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oleObject" Target="../embeddings/oleObject42.bin"/><Relationship Id="rId7" Type="http://schemas.openxmlformats.org/officeDocument/2006/relationships/tags" Target="../tags/tag102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1.bin"/><Relationship Id="rId4" Type="http://schemas.openxmlformats.org/officeDocument/2006/relationships/tags" Target="../tags/tag101.xml"/><Relationship Id="rId3" Type="http://schemas.openxmlformats.org/officeDocument/2006/relationships/image" Target="../media/image38.wmf"/><Relationship Id="rId2" Type="http://schemas.openxmlformats.org/officeDocument/2006/relationships/oleObject" Target="../embeddings/oleObject40.bin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43.bin"/><Relationship Id="rId10" Type="http://schemas.openxmlformats.org/officeDocument/2006/relationships/tags" Target="../tags/tag103.xml"/><Relationship Id="rId1" Type="http://schemas.openxmlformats.org/officeDocument/2006/relationships/tags" Target="../tags/tag10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3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3.wmf"/><Relationship Id="rId6" Type="http://schemas.openxmlformats.org/officeDocument/2006/relationships/oleObject" Target="../embeddings/oleObject45.bin"/><Relationship Id="rId5" Type="http://schemas.openxmlformats.org/officeDocument/2006/relationships/tags" Target="../tags/tag106.xml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4.bin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image" Target="../media/image45.wmf"/><Relationship Id="rId6" Type="http://schemas.openxmlformats.org/officeDocument/2006/relationships/oleObject" Target="../embeddings/oleObject47.bin"/><Relationship Id="rId5" Type="http://schemas.openxmlformats.org/officeDocument/2006/relationships/tags" Target="../tags/tag109.xml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6.bin"/><Relationship Id="rId2" Type="http://schemas.openxmlformats.org/officeDocument/2006/relationships/tags" Target="../tags/tag108.xml"/><Relationship Id="rId16" Type="http://schemas.openxmlformats.org/officeDocument/2006/relationships/vmlDrawing" Target="../drawings/vmlDrawing1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7.wmf"/><Relationship Id="rId13" Type="http://schemas.openxmlformats.org/officeDocument/2006/relationships/oleObject" Target="../embeddings/oleObject49.bin"/><Relationship Id="rId12" Type="http://schemas.openxmlformats.org/officeDocument/2006/relationships/tags" Target="../tags/tag112.xml"/><Relationship Id="rId11" Type="http://schemas.openxmlformats.org/officeDocument/2006/relationships/image" Target="../media/image46.wmf"/><Relationship Id="rId10" Type="http://schemas.openxmlformats.org/officeDocument/2006/relationships/oleObject" Target="../embeddings/oleObject48.bin"/><Relationship Id="rId1" Type="http://schemas.openxmlformats.org/officeDocument/2006/relationships/tags" Target="../tags/tag10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tags" Target="../tags/tag116.xml"/><Relationship Id="rId7" Type="http://schemas.openxmlformats.org/officeDocument/2006/relationships/image" Target="../media/image49.wmf"/><Relationship Id="rId6" Type="http://schemas.openxmlformats.org/officeDocument/2006/relationships/oleObject" Target="../embeddings/oleObject51.bin"/><Relationship Id="rId5" Type="http://schemas.openxmlformats.org/officeDocument/2006/relationships/tags" Target="../tags/tag115.xml"/><Relationship Id="rId44" Type="http://schemas.openxmlformats.org/officeDocument/2006/relationships/vmlDrawing" Target="../drawings/vmlDrawing15.vml"/><Relationship Id="rId43" Type="http://schemas.openxmlformats.org/officeDocument/2006/relationships/slideLayout" Target="../slideLayouts/slideLayout7.xml"/><Relationship Id="rId42" Type="http://schemas.openxmlformats.org/officeDocument/2006/relationships/tags" Target="../tags/tag132.xml"/><Relationship Id="rId41" Type="http://schemas.openxmlformats.org/officeDocument/2006/relationships/image" Target="../media/image58.wmf"/><Relationship Id="rId40" Type="http://schemas.openxmlformats.org/officeDocument/2006/relationships/oleObject" Target="../embeddings/oleObject60.bin"/><Relationship Id="rId4" Type="http://schemas.openxmlformats.org/officeDocument/2006/relationships/image" Target="../media/image48.wmf"/><Relationship Id="rId39" Type="http://schemas.openxmlformats.org/officeDocument/2006/relationships/tags" Target="../tags/tag131.xml"/><Relationship Id="rId38" Type="http://schemas.openxmlformats.org/officeDocument/2006/relationships/tags" Target="../tags/tag130.xml"/><Relationship Id="rId37" Type="http://schemas.openxmlformats.org/officeDocument/2006/relationships/image" Target="../media/image57.wmf"/><Relationship Id="rId36" Type="http://schemas.openxmlformats.org/officeDocument/2006/relationships/oleObject" Target="../embeddings/oleObject59.bin"/><Relationship Id="rId35" Type="http://schemas.openxmlformats.org/officeDocument/2006/relationships/tags" Target="../tags/tag129.xml"/><Relationship Id="rId34" Type="http://schemas.openxmlformats.org/officeDocument/2006/relationships/tags" Target="../tags/tag128.xml"/><Relationship Id="rId33" Type="http://schemas.openxmlformats.org/officeDocument/2006/relationships/image" Target="../media/image56.wmf"/><Relationship Id="rId32" Type="http://schemas.openxmlformats.org/officeDocument/2006/relationships/oleObject" Target="../embeddings/oleObject58.bin"/><Relationship Id="rId31" Type="http://schemas.openxmlformats.org/officeDocument/2006/relationships/tags" Target="../tags/tag127.xml"/><Relationship Id="rId30" Type="http://schemas.openxmlformats.org/officeDocument/2006/relationships/tags" Target="../tags/tag126.xml"/><Relationship Id="rId3" Type="http://schemas.openxmlformats.org/officeDocument/2006/relationships/oleObject" Target="../embeddings/oleObject50.bin"/><Relationship Id="rId29" Type="http://schemas.openxmlformats.org/officeDocument/2006/relationships/image" Target="../media/image55.wmf"/><Relationship Id="rId28" Type="http://schemas.openxmlformats.org/officeDocument/2006/relationships/oleObject" Target="../embeddings/oleObject57.bin"/><Relationship Id="rId27" Type="http://schemas.openxmlformats.org/officeDocument/2006/relationships/tags" Target="../tags/tag125.xml"/><Relationship Id="rId26" Type="http://schemas.openxmlformats.org/officeDocument/2006/relationships/tags" Target="../tags/tag124.xml"/><Relationship Id="rId25" Type="http://schemas.openxmlformats.org/officeDocument/2006/relationships/image" Target="../media/image54.wmf"/><Relationship Id="rId24" Type="http://schemas.openxmlformats.org/officeDocument/2006/relationships/oleObject" Target="../embeddings/oleObject56.bin"/><Relationship Id="rId23" Type="http://schemas.openxmlformats.org/officeDocument/2006/relationships/tags" Target="../tags/tag123.xml"/><Relationship Id="rId22" Type="http://schemas.openxmlformats.org/officeDocument/2006/relationships/tags" Target="../tags/tag122.xml"/><Relationship Id="rId21" Type="http://schemas.openxmlformats.org/officeDocument/2006/relationships/image" Target="../media/image53.wmf"/><Relationship Id="rId20" Type="http://schemas.openxmlformats.org/officeDocument/2006/relationships/oleObject" Target="../embeddings/oleObject55.bin"/><Relationship Id="rId2" Type="http://schemas.openxmlformats.org/officeDocument/2006/relationships/tags" Target="../tags/tag114.xml"/><Relationship Id="rId19" Type="http://schemas.openxmlformats.org/officeDocument/2006/relationships/tags" Target="../tags/tag121.xml"/><Relationship Id="rId18" Type="http://schemas.openxmlformats.org/officeDocument/2006/relationships/tags" Target="../tags/tag120.xml"/><Relationship Id="rId17" Type="http://schemas.openxmlformats.org/officeDocument/2006/relationships/image" Target="../media/image52.wmf"/><Relationship Id="rId16" Type="http://schemas.openxmlformats.org/officeDocument/2006/relationships/oleObject" Target="../embeddings/oleObject54.bin"/><Relationship Id="rId15" Type="http://schemas.openxmlformats.org/officeDocument/2006/relationships/tags" Target="../tags/tag119.xml"/><Relationship Id="rId14" Type="http://schemas.openxmlformats.org/officeDocument/2006/relationships/image" Target="../media/image51.wmf"/><Relationship Id="rId13" Type="http://schemas.openxmlformats.org/officeDocument/2006/relationships/oleObject" Target="../embeddings/oleObject53.bin"/><Relationship Id="rId12" Type="http://schemas.openxmlformats.org/officeDocument/2006/relationships/tags" Target="../tags/tag118.xml"/><Relationship Id="rId11" Type="http://schemas.openxmlformats.org/officeDocument/2006/relationships/tags" Target="../tags/tag117.xml"/><Relationship Id="rId10" Type="http://schemas.openxmlformats.org/officeDocument/2006/relationships/image" Target="../media/image50.wmf"/><Relationship Id="rId1" Type="http://schemas.openxmlformats.org/officeDocument/2006/relationships/tags" Target="../tags/tag1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wmf"/><Relationship Id="rId8" Type="http://schemas.openxmlformats.org/officeDocument/2006/relationships/oleObject" Target="../embeddings/oleObject2.bin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image" Target="../media/image1.wmf"/><Relationship Id="rId3" Type="http://schemas.openxmlformats.org/officeDocument/2006/relationships/oleObject" Target="../embeddings/oleObject1.bin"/><Relationship Id="rId2" Type="http://schemas.openxmlformats.org/officeDocument/2006/relationships/tags" Target="../tags/tag6.xml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4.xml"/><Relationship Id="rId15" Type="http://schemas.openxmlformats.org/officeDocument/2006/relationships/image" Target="../media/image3.wmf"/><Relationship Id="rId14" Type="http://schemas.openxmlformats.org/officeDocument/2006/relationships/oleObject" Target="../embeddings/oleObject3.bin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4.bin"/><Relationship Id="rId24" Type="http://schemas.openxmlformats.org/officeDocument/2006/relationships/vmlDrawing" Target="../drawings/vmlDrawing2.vml"/><Relationship Id="rId23" Type="http://schemas.openxmlformats.org/officeDocument/2006/relationships/slideLayout" Target="../slideLayouts/slideLayout7.xml"/><Relationship Id="rId22" Type="http://schemas.openxmlformats.org/officeDocument/2006/relationships/tags" Target="../tags/tag34.xml"/><Relationship Id="rId21" Type="http://schemas.openxmlformats.org/officeDocument/2006/relationships/tags" Target="../tags/tag33.xml"/><Relationship Id="rId20" Type="http://schemas.openxmlformats.org/officeDocument/2006/relationships/tags" Target="../tags/tag32.xml"/><Relationship Id="rId2" Type="http://schemas.openxmlformats.org/officeDocument/2006/relationships/tags" Target="../tags/tag18.xml"/><Relationship Id="rId19" Type="http://schemas.openxmlformats.org/officeDocument/2006/relationships/tags" Target="../tags/tag31.xml"/><Relationship Id="rId18" Type="http://schemas.openxmlformats.org/officeDocument/2006/relationships/tags" Target="../tags/tag30.xml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image" Target="../media/image4.wmf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7.bin"/><Relationship Id="rId4" Type="http://schemas.openxmlformats.org/officeDocument/2006/relationships/tags" Target="../tags/tag37.xml"/><Relationship Id="rId3" Type="http://schemas.openxmlformats.org/officeDocument/2006/relationships/image" Target="../media/image5.wmf"/><Relationship Id="rId22" Type="http://schemas.openxmlformats.org/officeDocument/2006/relationships/vmlDrawing" Target="../drawings/vmlDrawing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9" Type="http://schemas.openxmlformats.org/officeDocument/2006/relationships/oleObject" Target="../embeddings/oleObject10.bin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9.bin"/><Relationship Id="rId12" Type="http://schemas.openxmlformats.org/officeDocument/2006/relationships/tags" Target="../tags/tag41.xml"/><Relationship Id="rId11" Type="http://schemas.openxmlformats.org/officeDocument/2006/relationships/tags" Target="../tags/tag40.xml"/><Relationship Id="rId10" Type="http://schemas.openxmlformats.org/officeDocument/2006/relationships/image" Target="../media/image7.wmf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2" name="Text Box 4"/>
          <p:cNvSpPr txBox="1"/>
          <p:nvPr/>
        </p:nvSpPr>
        <p:spPr>
          <a:xfrm>
            <a:off x="1764665" y="2847975"/>
            <a:ext cx="6732588" cy="521970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一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、假设检验的基本概念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2531" name="Rectangle 5"/>
          <p:cNvSpPr/>
          <p:nvPr/>
        </p:nvSpPr>
        <p:spPr>
          <a:xfrm>
            <a:off x="1260475" y="1264920"/>
            <a:ext cx="6729413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None/>
            </a:pPr>
            <a:r>
              <a:rPr lang="zh-CN" altLang="en-US" sz="3200" b="1" dirty="0">
                <a:solidFill>
                  <a:srgbClr val="4A933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第八章  假设检验</a:t>
            </a:r>
            <a:endParaRPr lang="zh-CN" altLang="en-US" sz="3200" b="1" dirty="0">
              <a:solidFill>
                <a:srgbClr val="4A9337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Text Box 4"/>
          <p:cNvSpPr txBox="1"/>
          <p:nvPr/>
        </p:nvSpPr>
        <p:spPr>
          <a:xfrm>
            <a:off x="1771015" y="3836035"/>
            <a:ext cx="6732588" cy="521970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二、正态总体参数的假设检验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9635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14400" y="1125538"/>
          <a:ext cx="426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2" imgW="4267200" imgH="431800" progId="Equation.3">
                  <p:embed/>
                </p:oleObj>
              </mc:Choice>
              <mc:Fallback>
                <p:oleObj name="" r:id="rId2" imgW="4267200" imgH="431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1125538"/>
                        <a:ext cx="4267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14400" y="1782763"/>
          <a:ext cx="596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5" imgW="5969000" imgH="444500" progId="Equation.3">
                  <p:embed/>
                </p:oleObj>
              </mc:Choice>
              <mc:Fallback>
                <p:oleObj name="" r:id="rId5" imgW="5969000" imgH="4445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782763"/>
                        <a:ext cx="5969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914400" y="2316163"/>
          <a:ext cx="4584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8" imgW="4584700" imgH="850900" progId="Equation.3">
                  <p:embed/>
                </p:oleObj>
              </mc:Choice>
              <mc:Fallback>
                <p:oleObj name="" r:id="rId8" imgW="4584700" imgH="8509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4400" y="2316163"/>
                        <a:ext cx="4584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806450" y="3182938"/>
          <a:ext cx="8280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1" imgW="8280400" imgH="863600" progId="Equation.3">
                  <p:embed/>
                </p:oleObj>
              </mc:Choice>
              <mc:Fallback>
                <p:oleObj name="" r:id="rId11" imgW="8280400" imgH="8636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6450" y="3182938"/>
                        <a:ext cx="828040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Text Box 7"/>
          <p:cNvSpPr txBox="1"/>
          <p:nvPr>
            <p:custDataLst>
              <p:tags r:id="rId13"/>
            </p:custDataLst>
          </p:nvPr>
        </p:nvSpPr>
        <p:spPr>
          <a:xfrm>
            <a:off x="796925" y="4194175"/>
            <a:ext cx="7315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于是可以选定一个适当的正数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70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14400" y="268605"/>
          <a:ext cx="69723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" imgW="6972300" imgH="876300" progId="Equation.3">
                  <p:embed/>
                </p:oleObj>
              </mc:Choice>
              <mc:Fallback>
                <p:oleObj name="" r:id="rId2" imgW="6972300" imgH="8763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268605"/>
                        <a:ext cx="69723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14400" y="1297305"/>
          <a:ext cx="7835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5" imgW="7835900" imgH="876300" progId="Equation.3">
                  <p:embed/>
                </p:oleObj>
              </mc:Choice>
              <mc:Fallback>
                <p:oleObj name="" r:id="rId5" imgW="7835900" imgH="8763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297305"/>
                        <a:ext cx="78359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183005" y="2318385"/>
          <a:ext cx="5503545" cy="98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8" imgW="2489200" imgH="444500" progId="Equation.3">
                  <p:embed/>
                </p:oleObj>
              </mc:Choice>
              <mc:Fallback>
                <p:oleObj name="" r:id="rId8" imgW="2489200" imgH="4445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83005" y="2318385"/>
                        <a:ext cx="5503545" cy="982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1" name="Text Box 5"/>
          <p:cNvSpPr txBox="1"/>
          <p:nvPr>
            <p:custDataLst>
              <p:tags r:id="rId10"/>
            </p:custDataLst>
          </p:nvPr>
        </p:nvSpPr>
        <p:spPr>
          <a:xfrm>
            <a:off x="762000" y="4908550"/>
            <a:ext cx="601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由标准正态分布分位点的定义得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0662" name="Object 6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6033770" y="4951095"/>
          <a:ext cx="125222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2" imgW="596900" imgH="228600" progId="Equation.3">
                  <p:embed/>
                </p:oleObj>
              </mc:Choice>
              <mc:Fallback>
                <p:oleObj name="" r:id="rId12" imgW="596900" imgH="228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033770" y="4951095"/>
                        <a:ext cx="1252220" cy="480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966470" y="5772785"/>
          <a:ext cx="7138670" cy="970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5" imgW="3429000" imgH="457200" progId="Equation.3">
                  <p:embed/>
                </p:oleObj>
              </mc:Choice>
              <mc:Fallback>
                <p:oleObj name="" r:id="rId15" imgW="3429000" imgH="457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66470" y="5772785"/>
                        <a:ext cx="7138670" cy="9709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45820" y="3411855"/>
            <a:ext cx="72193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对于给定的小概率值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(0&lt;α&lt;1), </a:t>
            </a:r>
            <a:r>
              <a:rPr lang="zh-CN" altLang="en-US" sz="2800" b="1">
                <a:cs typeface="Arial" panose="020B0604020202020204" pitchFamily="34" charset="0"/>
              </a:rPr>
              <a:t>令</a:t>
            </a:r>
            <a:endParaRPr lang="zh-CN" altLang="en-US" sz="2800" b="1">
              <a:cs typeface="Arial" panose="020B0604020202020204" pitchFamily="34" charset="0"/>
            </a:endParaRPr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2900680" y="4078605"/>
          <a:ext cx="2319020" cy="61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8" imgW="1104900" imgH="292100" progId="Equation.3">
                  <p:embed/>
                </p:oleObj>
              </mc:Choice>
              <mc:Fallback>
                <p:oleObj name="" r:id="rId18" imgW="1104900" imgH="2921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900680" y="4078605"/>
                        <a:ext cx="2319020" cy="613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682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79475" y="1550988"/>
          <a:ext cx="419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" imgW="4191000" imgH="419100" progId="Equation.3">
                  <p:embed/>
                </p:oleObj>
              </mc:Choice>
              <mc:Fallback>
                <p:oleObj name="" r:id="rId2" imgW="4191000" imgH="419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9475" y="1550988"/>
                        <a:ext cx="41910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087120" y="2225040"/>
          <a:ext cx="377063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1587500" imgH="228600" progId="Equation.3">
                  <p:embed/>
                </p:oleObj>
              </mc:Choice>
              <mc:Fallback>
                <p:oleObj name="" r:id="rId5" imgW="1587500" imgH="2286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87120" y="2225040"/>
                        <a:ext cx="377063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132840" y="3039745"/>
          <a:ext cx="3034665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8" imgW="1447800" imgH="215900" progId="Equation.3">
                  <p:embed/>
                </p:oleObj>
              </mc:Choice>
              <mc:Fallback>
                <p:oleObj name="" r:id="rId8" imgW="1447800" imgH="2159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32840" y="3039745"/>
                        <a:ext cx="3034665" cy="452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99085" y="3900805"/>
          <a:ext cx="3595370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1" imgW="1612900" imgH="215900" progId="Equation.3">
                  <p:embed/>
                </p:oleObj>
              </mc:Choice>
              <mc:Fallback>
                <p:oleObj name="" r:id="rId11" imgW="1612900" imgH="2159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9085" y="3900805"/>
                        <a:ext cx="3595370" cy="481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3706495" y="3700145"/>
          <a:ext cx="5389880" cy="89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4" imgW="2768600" imgH="457200" progId="Equation.3">
                  <p:embed/>
                </p:oleObj>
              </mc:Choice>
              <mc:Fallback>
                <p:oleObj name="" r:id="rId14" imgW="2768600" imgH="457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06495" y="3700145"/>
                        <a:ext cx="5389880" cy="890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Rectangle 9"/>
          <p:cNvSpPr/>
          <p:nvPr>
            <p:custDataLst>
              <p:tags r:id="rId16"/>
            </p:custDataLst>
          </p:nvPr>
        </p:nvSpPr>
        <p:spPr>
          <a:xfrm>
            <a:off x="782638" y="4689475"/>
            <a:ext cx="6934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于是拒绝假设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认为这批零件不合格。</a:t>
            </a:r>
            <a:endParaRPr lang="zh-CN" altLang="en-US" sz="28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8200" name="Text Box 10"/>
          <p:cNvSpPr txBox="1"/>
          <p:nvPr>
            <p:custDataLst>
              <p:tags r:id="rId17"/>
            </p:custDataLst>
          </p:nvPr>
        </p:nvSpPr>
        <p:spPr>
          <a:xfrm>
            <a:off x="817563" y="838200"/>
            <a:ext cx="50498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假设检验过程如下: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96888" y="293053"/>
            <a:ext cx="7702550" cy="5835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tx1"/>
                </a:solidFill>
              </a:rPr>
              <a:t>二、假设检验的相关概念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60423" name="Object 7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61963" y="1891983"/>
          <a:ext cx="8435975" cy="1330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4191000" imgH="660400" progId="Equation.3">
                  <p:embed/>
                </p:oleObj>
              </mc:Choice>
              <mc:Fallback>
                <p:oleObj name="" r:id="rId3" imgW="4191000" imgH="6604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1963" y="1891983"/>
                        <a:ext cx="8435975" cy="1330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63600" y="3309620"/>
          <a:ext cx="7017385" cy="1451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3403600" imgH="698500" progId="Equation.3">
                  <p:embed/>
                </p:oleObj>
              </mc:Choice>
              <mc:Fallback>
                <p:oleObj name="" r:id="rId6" imgW="3403600" imgH="6985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3600" y="3309620"/>
                        <a:ext cx="7017385" cy="1451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661670" y="4827270"/>
          <a:ext cx="7708900" cy="1366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8" imgW="3974465" imgH="698500" progId="Equation.3">
                  <p:embed/>
                </p:oleObj>
              </mc:Choice>
              <mc:Fallback>
                <p:oleObj name="" r:id="rId8" imgW="3974465" imgH="6985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1670" y="4827270"/>
                        <a:ext cx="7708900" cy="13665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546475" y="1136650"/>
          <a:ext cx="2319020" cy="61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1" imgW="1104900" imgH="292100" progId="Equation.3">
                  <p:embed/>
                </p:oleObj>
              </mc:Choice>
              <mc:Fallback>
                <p:oleObj name="" r:id="rId11" imgW="1104900" imgH="2921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46475" y="1136650"/>
                        <a:ext cx="2319020" cy="613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99135" y="1183005"/>
            <a:ext cx="304800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/>
              <a:t>在例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8.1.1</a:t>
            </a:r>
            <a:r>
              <a:rPr lang="zh-CN" altLang="en-US" sz="2600" b="1"/>
              <a:t>中，为使</a:t>
            </a:r>
            <a:endParaRPr lang="zh-CN" altLang="en-US" sz="2600" b="1"/>
          </a:p>
        </p:txBody>
      </p:sp>
      <p:sp>
        <p:nvSpPr>
          <p:cNvPr id="9" name="线形标注 1 8"/>
          <p:cNvSpPr/>
          <p:nvPr/>
        </p:nvSpPr>
        <p:spPr>
          <a:xfrm>
            <a:off x="6537325" y="876935"/>
            <a:ext cx="1343660" cy="611505"/>
          </a:xfrm>
          <a:prstGeom prst="borderCallout1">
            <a:avLst>
              <a:gd name="adj1" fmla="val 18750"/>
              <a:gd name="adj2" fmla="val -8333"/>
              <a:gd name="adj3" fmla="val 89615"/>
              <a:gd name="adj4" fmla="val -5847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800" b="1">
                <a:solidFill>
                  <a:srgbClr val="FF0000"/>
                </a:solidFill>
              </a:rPr>
              <a:t>显著性水平</a:t>
            </a:r>
            <a:endParaRPr lang="zh-CN" altLang="en-US" sz="1800" b="1">
              <a:solidFill>
                <a:srgbClr val="FF0000"/>
              </a:solidFill>
            </a:endParaRPr>
          </a:p>
        </p:txBody>
      </p:sp>
      <p:graphicFrame>
        <p:nvGraphicFramePr>
          <p:cNvPr id="61447" name="Object 7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-64770" y="6309360"/>
          <a:ext cx="9095740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4" imgW="4635500" imgH="228600" progId="Equation.3">
                  <p:embed/>
                </p:oleObj>
              </mc:Choice>
              <mc:Fallback>
                <p:oleObj name="" r:id="rId14" imgW="4635500" imgH="2286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-64770" y="6309360"/>
                        <a:ext cx="9095740" cy="448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20" name="Text Box 4"/>
          <p:cNvSpPr txBox="1"/>
          <p:nvPr>
            <p:custDataLst>
              <p:tags r:id="rId1"/>
            </p:custDataLst>
          </p:nvPr>
        </p:nvSpPr>
        <p:spPr>
          <a:xfrm>
            <a:off x="873125" y="519430"/>
            <a:ext cx="42322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显著性水平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α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960120" y="1377315"/>
            <a:ext cx="5338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=P</a:t>
            </a:r>
            <a:r>
              <a:rPr lang="en-US" altLang="zh-CN" sz="2800" b="1">
                <a:cs typeface="Arial" panose="020B0604020202020204" pitchFamily="34" charset="0"/>
              </a:rPr>
              <a:t>{</a:t>
            </a:r>
            <a:r>
              <a:rPr lang="zh-CN" altLang="en-US" sz="2800" b="1">
                <a:cs typeface="Arial" panose="020B0604020202020204" pitchFamily="34" charset="0"/>
              </a:rPr>
              <a:t>小概率事件</a:t>
            </a:r>
            <a:r>
              <a:rPr lang="en-US" altLang="zh-CN" sz="2800" b="1">
                <a:cs typeface="Arial" panose="020B0604020202020204" pitchFamily="34" charset="0"/>
              </a:rPr>
              <a:t>|</a:t>
            </a:r>
            <a:r>
              <a:rPr lang="zh-CN" altLang="en-US" sz="2800" b="1">
                <a:cs typeface="Arial" panose="020B0604020202020204" pitchFamily="34" charset="0"/>
              </a:rPr>
              <a:t>假设成立</a:t>
            </a:r>
            <a:r>
              <a:rPr lang="en-US" altLang="zh-CN" sz="2800" b="1">
                <a:cs typeface="Arial" panose="020B0604020202020204" pitchFamily="34" charset="0"/>
              </a:rPr>
              <a:t>}</a:t>
            </a:r>
            <a:r>
              <a:rPr lang="zh-CN" altLang="en-US" sz="2800" b="1">
                <a:cs typeface="Arial" panose="020B0604020202020204" pitchFamily="34" charset="0"/>
              </a:rPr>
              <a:t>，</a:t>
            </a:r>
            <a:endParaRPr lang="zh-CN" altLang="en-US" sz="2800" b="1"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11568" y="3621088"/>
            <a:ext cx="4327525" cy="522288"/>
            <a:chOff x="205" y="2733"/>
            <a:chExt cx="2726" cy="329"/>
          </a:xfrm>
        </p:grpSpPr>
        <p:sp>
          <p:nvSpPr>
            <p:cNvPr id="4" name="文本框 3"/>
            <p:cNvSpPr txBox="1"/>
            <p:nvPr>
              <p:custDataLst>
                <p:tags r:id="rId3"/>
              </p:custDataLst>
            </p:nvPr>
          </p:nvSpPr>
          <p:spPr>
            <a:xfrm>
              <a:off x="346" y="2733"/>
              <a:ext cx="258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通常取为</a:t>
              </a: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0.01</a:t>
              </a:r>
              <a:r>
                <a:rPr lang="zh-CN" altLang="en-US" sz="2800" dirty="0"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0.05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或</a:t>
              </a:r>
              <a:r>
                <a:rPr lang="en-US" altLang="zh-CN" sz="2800">
                  <a:latin typeface="Times New Roman" panose="02020603050405020304" pitchFamily="18" charset="0"/>
                  <a:ea typeface="楷体_GB2312" pitchFamily="49" charset="-122"/>
                </a:rPr>
                <a:t>0.1.</a:t>
              </a:r>
              <a:endParaRPr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5" name="对象 4"/>
            <p:cNvGraphicFramePr/>
            <p:nvPr>
              <p:custDataLst>
                <p:tags r:id="rId4"/>
              </p:custDataLst>
            </p:nvPr>
          </p:nvGraphicFramePr>
          <p:xfrm>
            <a:off x="205" y="2810"/>
            <a:ext cx="1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5" imgW="254000" imgH="228600" progId="Equation.DSMT4">
                    <p:embed/>
                  </p:oleObj>
                </mc:Choice>
                <mc:Fallback>
                  <p:oleObj name="" r:id="rId5" imgW="254000" imgH="228600" progId="Equation.DSMT4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5" y="2810"/>
                          <a:ext cx="160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701040" y="2249170"/>
            <a:ext cx="797052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cs typeface="Arial" panose="020B0604020202020204" pitchFamily="34" charset="0"/>
              </a:rPr>
              <a:t>α越小（大），小概率事件越不容易（容易）发生，越容易拒绝（</a:t>
            </a:r>
            <a:r>
              <a:rPr lang="zh-CN" altLang="en-US" sz="2800" b="1">
                <a:cs typeface="Arial" panose="020B0604020202020204" pitchFamily="34" charset="0"/>
              </a:rPr>
              <a:t>接受）原假设。</a:t>
            </a:r>
            <a:endParaRPr lang="zh-CN" altLang="en-US" sz="2800" b="1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/>
      <p:bldP spid="2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TextBox 25"/>
          <p:cNvSpPr txBox="1"/>
          <p:nvPr>
            <p:custDataLst>
              <p:tags r:id="rId1"/>
            </p:custDataLst>
          </p:nvPr>
        </p:nvSpPr>
        <p:spPr>
          <a:xfrm>
            <a:off x="357188" y="2675890"/>
            <a:ext cx="7646035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当检验统计量取某个区域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W</a:t>
            </a:r>
            <a:r>
              <a:rPr lang="zh-CN" altLang="en-US" sz="2400" b="1" dirty="0">
                <a:latin typeface="Times New Roman" panose="02020603050405020304" pitchFamily="18" charset="0"/>
              </a:rPr>
              <a:t>中的值时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我们就拒绝原假设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则称区域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W</a:t>
            </a:r>
            <a:r>
              <a:rPr lang="zh-CN" altLang="en-US" sz="2400" b="1" dirty="0">
                <a:latin typeface="Times New Roman" panose="02020603050405020304" pitchFamily="18" charset="0"/>
              </a:rPr>
              <a:t>为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拒绝域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r>
              <a:rPr lang="zh-CN" altLang="en-US" sz="2400" b="1" dirty="0">
                <a:latin typeface="Times New Roman" panose="02020603050405020304" pitchFamily="18" charset="0"/>
              </a:rPr>
              <a:t>拒绝域的边界点称为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临界点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>
            <p:custDataLst>
              <p:tags r:id="rId2"/>
            </p:custDataLst>
          </p:nvPr>
        </p:nvSpPr>
        <p:spPr>
          <a:xfrm>
            <a:off x="350838" y="3745230"/>
            <a:ext cx="724027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当检验统计量的值不属于拒绝域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W</a:t>
            </a:r>
            <a:r>
              <a:rPr lang="zh-CN" altLang="en-US" sz="2400" b="1" dirty="0">
                <a:latin typeface="Times New Roman" panose="02020603050405020304" pitchFamily="18" charset="0"/>
              </a:rPr>
              <a:t>（即属于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W</a:t>
            </a:r>
            <a:r>
              <a:rPr lang="en-US" altLang="zh-CN" sz="2400" b="1" i="1" baseline="30000" dirty="0">
                <a:latin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</a:rPr>
              <a:t>）时，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我们就接受原假设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则称此区域为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接受域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3499" name="Text Box 11"/>
          <p:cNvSpPr txBox="1"/>
          <p:nvPr>
            <p:custDataLst>
              <p:tags r:id="rId3"/>
            </p:custDataLst>
          </p:nvPr>
        </p:nvSpPr>
        <p:spPr>
          <a:xfrm>
            <a:off x="936625" y="4766628"/>
            <a:ext cx="3505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如在前面实例中,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3500" name="Object 1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303655" y="5493385"/>
          <a:ext cx="2938145" cy="45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5" imgW="1473200" imgH="228600" progId="Equation.3">
                  <p:embed/>
                </p:oleObj>
              </mc:Choice>
              <mc:Fallback>
                <p:oleObj name="" r:id="rId5" imgW="1473200" imgH="228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3655" y="5493385"/>
                        <a:ext cx="2938145" cy="455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1" name="Object 13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306830" y="6199505"/>
          <a:ext cx="379222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8" imgW="1993900" imgH="228600" progId="Equation.3">
                  <p:embed/>
                </p:oleObj>
              </mc:Choice>
              <mc:Fallback>
                <p:oleObj name="" r:id="rId8" imgW="1993900" imgH="2286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06830" y="6199505"/>
                        <a:ext cx="379222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>
            <p:custDataLst>
              <p:tags r:id="rId10"/>
            </p:custDataLst>
          </p:nvPr>
        </p:nvSpPr>
        <p:spPr>
          <a:xfrm>
            <a:off x="317500" y="302895"/>
            <a:ext cx="783336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假设检验就是根据样本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构造</a:t>
            </a:r>
            <a:r>
              <a:rPr lang="zh-CN" altLang="en-US" sz="2400" b="1" dirty="0">
                <a:latin typeface="Times New Roman" panose="02020603050405020304" pitchFamily="18" charset="0"/>
              </a:rPr>
              <a:t>一个适当的统计量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按照某种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规则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决定是接受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拒绝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</a:rPr>
              <a:t>还是拒绝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</a:rPr>
              <a:t>接受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), </a:t>
            </a:r>
            <a:r>
              <a:rPr lang="zh-CN" altLang="en-US" sz="2400" b="1" dirty="0">
                <a:latin typeface="Times New Roman" panose="02020603050405020304" pitchFamily="18" charset="0"/>
              </a:rPr>
              <a:t>所使用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的统计量称为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检验统计量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.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5905" name="对象 165904"/>
          <p:cNvGraphicFramePr/>
          <p:nvPr>
            <p:custDataLst>
              <p:tags r:id="rId11"/>
            </p:custDataLst>
          </p:nvPr>
        </p:nvGraphicFramePr>
        <p:xfrm>
          <a:off x="1633538" y="1463993"/>
          <a:ext cx="1498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2" imgW="1497965" imgH="901065" progId="Equation.DSMT4">
                  <p:embed/>
                </p:oleObj>
              </mc:Choice>
              <mc:Fallback>
                <p:oleObj name="" r:id="rId12" imgW="1497965" imgH="901065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33538" y="1463993"/>
                        <a:ext cx="14986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5914" name="组合 165913"/>
          <p:cNvGrpSpPr/>
          <p:nvPr/>
        </p:nvGrpSpPr>
        <p:grpSpPr>
          <a:xfrm>
            <a:off x="3317875" y="1646555"/>
            <a:ext cx="3359150" cy="460375"/>
            <a:chOff x="2090" y="1670"/>
            <a:chExt cx="2116" cy="290"/>
          </a:xfrm>
        </p:grpSpPr>
        <p:sp>
          <p:nvSpPr>
            <p:cNvPr id="165906" name="直接连接符 165905"/>
            <p:cNvSpPr/>
            <p:nvPr>
              <p:custDataLst>
                <p:tags r:id="rId14"/>
              </p:custDataLst>
            </p:nvPr>
          </p:nvSpPr>
          <p:spPr>
            <a:xfrm>
              <a:off x="2090" y="1844"/>
              <a:ext cx="74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5907" name="文本框 165906"/>
            <p:cNvSpPr txBox="1"/>
            <p:nvPr>
              <p:custDataLst>
                <p:tags r:id="rId15"/>
              </p:custDataLst>
            </p:nvPr>
          </p:nvSpPr>
          <p:spPr>
            <a:xfrm>
              <a:off x="2934" y="1670"/>
              <a:ext cx="127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检验统计量。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63499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 Box 8"/>
          <p:cNvSpPr txBox="1"/>
          <p:nvPr>
            <p:custDataLst>
              <p:tags r:id="rId1"/>
            </p:custDataLst>
          </p:nvPr>
        </p:nvSpPr>
        <p:spPr>
          <a:xfrm>
            <a:off x="873125" y="259715"/>
            <a:ext cx="49942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两类错误及记号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4521" name="Text Box 9"/>
          <p:cNvSpPr txBox="1"/>
          <p:nvPr>
            <p:custDataLst>
              <p:tags r:id="rId2"/>
            </p:custDataLst>
          </p:nvPr>
        </p:nvSpPr>
        <p:spPr>
          <a:xfrm>
            <a:off x="914400" y="872490"/>
            <a:ext cx="7543800" cy="1494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假设检验作决策的依据是样本， 样本取值有随机性，因而假设检验所作出的决定有可能是错误的。 这种错误有两类：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64522" name="Text Box 10"/>
          <p:cNvSpPr txBox="1"/>
          <p:nvPr>
            <p:custDataLst>
              <p:tags r:id="rId3"/>
            </p:custDataLst>
          </p:nvPr>
        </p:nvSpPr>
        <p:spPr>
          <a:xfrm>
            <a:off x="497205" y="2540635"/>
            <a:ext cx="8068310" cy="20478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(1)   当原假设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为真, 观察值却落入拒绝域, 而作出了拒绝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的判断, 此类错误称做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第一类错误</a:t>
            </a:r>
            <a:r>
              <a:rPr lang="zh-CN" altLang="en-US" sz="2400" b="1" dirty="0">
                <a:latin typeface="Times New Roman" panose="02020603050405020304" pitchFamily="18" charset="0"/>
              </a:rPr>
              <a:t>, 又叫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弃真错误</a:t>
            </a:r>
            <a:r>
              <a:rPr lang="zh-CN" altLang="en-US" sz="2400" b="1" dirty="0">
                <a:latin typeface="Times New Roman" panose="02020603050405020304" pitchFamily="18" charset="0"/>
              </a:rPr>
              <a:t>, 这类错误是“以真为假”。 犯第一类错误的概率</a:t>
            </a:r>
            <a:r>
              <a:rPr lang="en-US" altLang="zh-CN" sz="2400" b="1" dirty="0">
                <a:latin typeface="Times New Roman" panose="02020603050405020304" pitchFamily="18" charset="0"/>
              </a:rPr>
              <a:t>P{</a:t>
            </a:r>
            <a:r>
              <a:rPr lang="zh-CN" altLang="en-US" sz="2400" b="1" dirty="0">
                <a:latin typeface="Times New Roman" panose="02020603050405020304" pitchFamily="18" charset="0"/>
              </a:rPr>
              <a:t>拒绝</a:t>
            </a:r>
            <a:r>
              <a:rPr lang="en-US" altLang="zh-CN" sz="2400" b="1" dirty="0">
                <a:latin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|H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为真</a:t>
            </a: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不</a:t>
            </a:r>
            <a:r>
              <a:rPr lang="zh-CN" altLang="en-US" sz="2400" b="1" dirty="0">
                <a:latin typeface="Times New Roman" panose="02020603050405020304" pitchFamily="18" charset="0"/>
              </a:rPr>
              <a:t>超过显著性水平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8" name="Text Box 2"/>
          <p:cNvSpPr txBox="1"/>
          <p:nvPr/>
        </p:nvSpPr>
        <p:spPr>
          <a:xfrm>
            <a:off x="503555" y="4639310"/>
            <a:ext cx="7875905" cy="14941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(2)   当原假设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 </a:t>
            </a:r>
            <a:r>
              <a:rPr lang="zh-CN" altLang="en-US" sz="2400" b="1" dirty="0">
                <a:latin typeface="Times New Roman" panose="02020603050405020304" pitchFamily="18" charset="0"/>
              </a:rPr>
              <a:t>不真, 而观察值却落入接受域, 而作出了接受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的判断, 此类错误称做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第二类错误</a:t>
            </a:r>
            <a:r>
              <a:rPr lang="zh-CN" altLang="en-US" sz="2400" b="1" dirty="0">
                <a:latin typeface="Times New Roman" panose="02020603050405020304" pitchFamily="18" charset="0"/>
              </a:rPr>
              <a:t>, 又叫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取伪错误</a:t>
            </a:r>
            <a:r>
              <a:rPr lang="zh-CN" altLang="en-US" sz="2400" b="1" dirty="0">
                <a:latin typeface="Times New Roman" panose="02020603050405020304" pitchFamily="18" charset="0"/>
              </a:rPr>
              <a:t>, 这类错误是“以假为真”。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sym typeface="Math1" pitchFamily="2" charset="2"/>
              </a:rPr>
              <a:t>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4757" name="Rectangle 5"/>
          <p:cNvSpPr/>
          <p:nvPr>
            <p:custDataLst>
              <p:tags r:id="rId4"/>
            </p:custDataLst>
          </p:nvPr>
        </p:nvSpPr>
        <p:spPr>
          <a:xfrm>
            <a:off x="952500" y="6261418"/>
            <a:ext cx="40106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犯第二类错误的概率记为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400" b="1" dirty="0">
                <a:latin typeface="Times New Roman" panose="02020603050405020304" pitchFamily="18" charset="0"/>
              </a:rPr>
              <a:t>  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769485" y="6309995"/>
          <a:ext cx="3735070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6" imgW="2082800" imgH="228600" progId="Equation.3">
                  <p:embed/>
                </p:oleObj>
              </mc:Choice>
              <mc:Fallback>
                <p:oleObj name="" r:id="rId6" imgW="2082800" imgH="2286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69485" y="6309995"/>
                        <a:ext cx="3735070" cy="410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/>
      <p:bldP spid="64522" grpId="0"/>
      <p:bldP spid="14338" grpId="0"/>
      <p:bldP spid="747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274" name="Group 11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66800" y="2756535"/>
          <a:ext cx="7302500" cy="2514600"/>
        </p:xfrm>
        <a:graphic>
          <a:graphicData uri="http://schemas.openxmlformats.org/drawingml/2006/table">
            <a:tbl>
              <a:tblPr/>
              <a:tblGrid>
                <a:gridCol w="2311400"/>
                <a:gridCol w="2311400"/>
                <a:gridCol w="2679700"/>
              </a:tblGrid>
              <a:tr h="62865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真实情况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(未知)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所    作    决    策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628650">
                <a:tc v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接受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拒绝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为真</a:t>
                      </a:r>
                      <a:endParaRPr kumimoji="0" lang="zh-CN" altLang="en-US" sz="2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正确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犯第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类错误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8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不真</a:t>
                      </a:r>
                      <a:endParaRPr kumimoji="0" lang="zh-CN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犯第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II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类错误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正确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199" name="Text Box 39"/>
          <p:cNvSpPr txBox="1"/>
          <p:nvPr>
            <p:custDataLst>
              <p:tags r:id="rId2"/>
            </p:custDataLst>
          </p:nvPr>
        </p:nvSpPr>
        <p:spPr>
          <a:xfrm>
            <a:off x="2782888" y="1802448"/>
            <a:ext cx="502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假设检验的两类错误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 Box 2"/>
          <p:cNvSpPr txBox="1"/>
          <p:nvPr/>
        </p:nvSpPr>
        <p:spPr>
          <a:xfrm>
            <a:off x="914400" y="2412365"/>
            <a:ext cx="56388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显著性检验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5783" name="Text Box 7"/>
          <p:cNvSpPr txBox="1"/>
          <p:nvPr>
            <p:custDataLst>
              <p:tags r:id="rId1"/>
            </p:custDataLst>
          </p:nvPr>
        </p:nvSpPr>
        <p:spPr>
          <a:xfrm>
            <a:off x="838200" y="3161030"/>
            <a:ext cx="7620000" cy="1494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在给定样本容量的情况下，只对</a:t>
            </a:r>
            <a:r>
              <a:rPr lang="zh-CN" altLang="en-US" sz="2400" b="1" dirty="0">
                <a:latin typeface="Times New Roman" panose="02020603050405020304" pitchFamily="18" charset="0"/>
                <a:sym typeface="Math1" pitchFamily="2" charset="2"/>
              </a:rPr>
              <a:t>犯第一类错误的概率加以控制（使其不超过给定的显著性水平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Math1" pitchFamily="2" charset="2"/>
              </a:rPr>
              <a:t>α</a:t>
            </a:r>
            <a:r>
              <a:rPr lang="zh-CN" altLang="en-US" sz="2400" b="1" dirty="0">
                <a:latin typeface="Times New Roman" panose="02020603050405020304" pitchFamily="18" charset="0"/>
                <a:sym typeface="Math1" pitchFamily="2" charset="2"/>
              </a:rPr>
              <a:t>）, 而不考虑犯第二类错误的概率的检验, 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Math1" pitchFamily="2" charset="2"/>
              </a:rPr>
              <a:t>显著性检验</a:t>
            </a:r>
            <a:r>
              <a:rPr lang="zh-CN" altLang="en-US" sz="2400" b="1" dirty="0">
                <a:latin typeface="Times New Roman" panose="02020603050405020304" pitchFamily="18" charset="0"/>
                <a:sym typeface="Math1" pitchFamily="2" charset="2"/>
              </a:rPr>
              <a:t>.</a:t>
            </a:r>
            <a:endParaRPr lang="zh-CN" altLang="en-US" sz="2400" b="1" dirty="0">
              <a:latin typeface="Times New Roman" panose="02020603050405020304" pitchFamily="18" charset="0"/>
              <a:sym typeface="Math1" pitchFamily="2" charset="2"/>
            </a:endParaRPr>
          </a:p>
        </p:txBody>
      </p:sp>
      <p:sp>
        <p:nvSpPr>
          <p:cNvPr id="74756" name="Text Box 4"/>
          <p:cNvSpPr txBox="1"/>
          <p:nvPr>
            <p:custDataLst>
              <p:tags r:id="rId2"/>
            </p:custDataLst>
          </p:nvPr>
        </p:nvSpPr>
        <p:spPr>
          <a:xfrm>
            <a:off x="914400" y="325120"/>
            <a:ext cx="7543800" cy="1050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当样本容量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b="1" dirty="0">
                <a:latin typeface="Times New Roman" panose="02020603050405020304" pitchFamily="18" charset="0"/>
              </a:rPr>
              <a:t>一定时,</a:t>
            </a:r>
            <a:r>
              <a:rPr lang="zh-CN" altLang="en-US" sz="2400" b="1" dirty="0">
                <a:latin typeface="Times New Roman" panose="02020603050405020304" pitchFamily="18" charset="0"/>
                <a:sym typeface="Math1" pitchFamily="2" charset="2"/>
              </a:rPr>
              <a:t> 若减少犯某一类错误的概率, 则犯另一类错误的概率往往增大.</a:t>
            </a:r>
            <a:endParaRPr lang="en-US" altLang="zh-CN" sz="2400" b="1" dirty="0">
              <a:latin typeface="Times New Roman" panose="02020603050405020304" pitchFamily="18" charset="0"/>
              <a:sym typeface="Math1" pitchFamily="2" charset="2"/>
            </a:endParaRPr>
          </a:p>
        </p:txBody>
      </p:sp>
      <p:sp>
        <p:nvSpPr>
          <p:cNvPr id="74758" name="Text Box 6"/>
          <p:cNvSpPr txBox="1"/>
          <p:nvPr>
            <p:custDataLst>
              <p:tags r:id="rId3"/>
            </p:custDataLst>
          </p:nvPr>
        </p:nvSpPr>
        <p:spPr>
          <a:xfrm>
            <a:off x="914400" y="1591310"/>
            <a:ext cx="801433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Math1" pitchFamily="2" charset="2"/>
              </a:rPr>
              <a:t>若要使犯两类错误的概率都减小, 除非增加样本容量.</a:t>
            </a:r>
            <a:endParaRPr lang="zh-CN" altLang="en-US" sz="2400" b="1" dirty="0">
              <a:latin typeface="Times New Roman" panose="02020603050405020304" pitchFamily="18" charset="0"/>
              <a:sym typeface="Math1" pitchFamily="2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4110" y="4955540"/>
            <a:ext cx="5347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若做出接受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/>
              <a:t>的结论，则结论较可靠。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1117600" y="5584825"/>
            <a:ext cx="5347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若做出接受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b="1"/>
              <a:t>的结论，结论未必可靠。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3" grpId="0"/>
      <p:bldP spid="74756" grpId="0"/>
      <p:bldP spid="74758" grpId="0"/>
      <p:bldP spid="15362" grpId="0"/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ext Box 2"/>
          <p:cNvSpPr txBox="1"/>
          <p:nvPr/>
        </p:nvSpPr>
        <p:spPr>
          <a:xfrm>
            <a:off x="637223" y="3277870"/>
            <a:ext cx="667067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右边检验与左边检验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09980" y="4046855"/>
          <a:ext cx="71024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" imgW="3314700" imgH="444500" progId="Equation.3">
                  <p:embed/>
                </p:oleObj>
              </mc:Choice>
              <mc:Fallback>
                <p:oleObj name="" r:id="rId2" imgW="3314700" imgH="4445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9980" y="4046855"/>
                        <a:ext cx="7102475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038225" y="5175885"/>
          <a:ext cx="7167880" cy="961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3314700" imgH="444500" progId="Equation.3">
                  <p:embed/>
                </p:oleObj>
              </mc:Choice>
              <mc:Fallback>
                <p:oleObj name="" r:id="rId5" imgW="3314700" imgH="4445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8225" y="5175885"/>
                        <a:ext cx="7167880" cy="961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Text Box 5"/>
          <p:cNvSpPr txBox="1"/>
          <p:nvPr>
            <p:custDataLst>
              <p:tags r:id="rId7"/>
            </p:custDataLst>
          </p:nvPr>
        </p:nvSpPr>
        <p:spPr>
          <a:xfrm>
            <a:off x="838200" y="6325870"/>
            <a:ext cx="746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右边检验与左边检验统称为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单边检验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5779" name="Object 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859790" y="993775"/>
          <a:ext cx="711581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9" imgW="3352800" imgH="469900" progId="Equation.3">
                  <p:embed/>
                </p:oleObj>
              </mc:Choice>
              <mc:Fallback>
                <p:oleObj name="" r:id="rId9" imgW="3352800" imgH="4699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9790" y="993775"/>
                        <a:ext cx="7115810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Rectangle 6"/>
          <p:cNvSpPr/>
          <p:nvPr>
            <p:custDataLst>
              <p:tags r:id="rId11"/>
            </p:custDataLst>
          </p:nvPr>
        </p:nvSpPr>
        <p:spPr>
          <a:xfrm>
            <a:off x="914400" y="299085"/>
            <a:ext cx="643731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双边备择假设与双边假设检验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846138" y="2066290"/>
          <a:ext cx="6602095" cy="970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3" imgW="3022600" imgH="444500" progId="Equation.3">
                  <p:embed/>
                </p:oleObj>
              </mc:Choice>
              <mc:Fallback>
                <p:oleObj name="" r:id="rId13" imgW="3022600" imgH="4445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46138" y="2066290"/>
                        <a:ext cx="6602095" cy="9709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  <p:bldP spid="75782" grpId="0"/>
      <p:bldP spid="163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331788" y="1312863"/>
            <a:ext cx="803656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        在总体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的分布完全未知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或只知其分布但不知其参数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的情况下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为了推断总体的某些未知特性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我们需对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的分布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或分布中的参数作出某种假设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254635" y="4179888"/>
            <a:ext cx="859917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我们要建立一个检验法则，然后根据样本观测值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利用统计分析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的方法检验这一假设是否合理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</a:rPr>
              <a:t>从而作出接受或者拒绝这一假设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的决策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287338" y="2879725"/>
            <a:ext cx="7985760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例如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提出总体服从泊松分布的假设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又如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对正态总体提出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latin typeface="Times New Roman" panose="02020603050405020304" pitchFamily="18" charset="0"/>
              </a:rPr>
              <a:t>数学期望等于</a:t>
            </a:r>
            <a:r>
              <a:rPr lang="el-GR" altLang="zh-CN" sz="2400" b="1" dirty="0">
                <a:latin typeface="Times New Roman" panose="02020603050405020304" pitchFamily="18" charset="0"/>
              </a:rPr>
              <a:t>μ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的假设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2110" y="5835015"/>
            <a:ext cx="7292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假设检验是作出这一决策的过程.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97610" y="808990"/>
            <a:ext cx="304800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/>
              <a:t>在假设检验中</a:t>
            </a:r>
            <a:endParaRPr lang="zh-CN" altLang="en-US" sz="2600" b="1"/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283970" y="1479550"/>
          <a:ext cx="5606415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" imgW="2616200" imgH="228600" progId="Equation.3">
                  <p:embed/>
                </p:oleObj>
              </mc:Choice>
              <mc:Fallback>
                <p:oleObj name="" r:id="rId2" imgW="2616200" imgH="2286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83970" y="1479550"/>
                        <a:ext cx="5606415" cy="490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260475" y="2119630"/>
          <a:ext cx="5144135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400300" imgH="228600" progId="Equation.3">
                  <p:embed/>
                </p:oleObj>
              </mc:Choice>
              <mc:Fallback>
                <p:oleObj name="" r:id="rId5" imgW="2400300" imgH="2286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60475" y="2119630"/>
                        <a:ext cx="5144135" cy="490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311910" y="2829560"/>
            <a:ext cx="552831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/>
              <a:t>的检验法则与检验效果是一致的。</a:t>
            </a:r>
            <a:endParaRPr lang="zh-CN" altLang="en-US" sz="2600" b="1"/>
          </a:p>
        </p:txBody>
      </p:sp>
      <p:sp>
        <p:nvSpPr>
          <p:cNvPr id="6" name="文本框 5"/>
          <p:cNvSpPr txBox="1"/>
          <p:nvPr/>
        </p:nvSpPr>
        <p:spPr>
          <a:xfrm>
            <a:off x="1324610" y="3877945"/>
            <a:ext cx="304800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/>
              <a:t>同样</a:t>
            </a:r>
            <a:r>
              <a:rPr lang="zh-CN" altLang="en-US" sz="2600" b="1"/>
              <a:t>地，</a:t>
            </a:r>
            <a:endParaRPr lang="zh-CN" altLang="en-US" sz="2600" b="1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410970" y="4548505"/>
          <a:ext cx="5606415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8" imgW="2616200" imgH="228600" progId="Equation.3">
                  <p:embed/>
                </p:oleObj>
              </mc:Choice>
              <mc:Fallback>
                <p:oleObj name="" r:id="rId8" imgW="2616200" imgH="2286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10970" y="4548505"/>
                        <a:ext cx="5606415" cy="490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387475" y="5188585"/>
          <a:ext cx="5144135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2400300" imgH="228600" progId="Equation.3">
                  <p:embed/>
                </p:oleObj>
              </mc:Choice>
              <mc:Fallback>
                <p:oleObj name="" r:id="rId11" imgW="2400300" imgH="2286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87475" y="5188585"/>
                        <a:ext cx="5144135" cy="4902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438910" y="5898515"/>
            <a:ext cx="5528310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600" b="1"/>
              <a:t>的检验法则与检验效果</a:t>
            </a:r>
            <a:r>
              <a:rPr lang="zh-CN" altLang="en-US" sz="2600" b="1"/>
              <a:t>也是一致的。</a:t>
            </a:r>
            <a:endParaRPr lang="zh-CN" altLang="en-US" sz="2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 Box 2"/>
          <p:cNvSpPr txBox="1"/>
          <p:nvPr>
            <p:custDataLst>
              <p:tags r:id="rId1"/>
            </p:custDataLst>
          </p:nvPr>
        </p:nvSpPr>
        <p:spPr>
          <a:xfrm>
            <a:off x="852488" y="762000"/>
            <a:ext cx="493871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单边检验的拒绝域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720090" y="1664970"/>
          <a:ext cx="7607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" imgW="7607300" imgH="1016000" progId="Equation.3">
                  <p:embed/>
                </p:oleObj>
              </mc:Choice>
              <mc:Fallback>
                <p:oleObj name="" r:id="rId3" imgW="7607300" imgH="10160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0090" y="1664970"/>
                        <a:ext cx="76073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003618" y="3127375"/>
          <a:ext cx="6860540" cy="1969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6" imgW="3035300" imgH="862965" progId="Equation.3">
                  <p:embed/>
                </p:oleObj>
              </mc:Choice>
              <mc:Fallback>
                <p:oleObj name="" r:id="rId6" imgW="3035300" imgH="86296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03618" y="3127375"/>
                        <a:ext cx="6860540" cy="1969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27088" y="513716"/>
            <a:ext cx="7772400" cy="5835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tx1"/>
                </a:solidFill>
              </a:rPr>
              <a:t>三、假设检验的一般步骤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08050" y="1471930"/>
          <a:ext cx="7683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7683500" imgH="1003300" progId="Equation.3">
                  <p:embed/>
                </p:oleObj>
              </mc:Choice>
              <mc:Fallback>
                <p:oleObj name="" r:id="rId3" imgW="7683500" imgH="10033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8050" y="1471930"/>
                        <a:ext cx="7683500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1" name="Object 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87413" y="2711768"/>
          <a:ext cx="626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6" imgW="6261100" imgH="431800" progId="Equation.3">
                  <p:embed/>
                </p:oleObj>
              </mc:Choice>
              <mc:Fallback>
                <p:oleObj name="" r:id="rId6" imgW="6261100" imgH="4318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7413" y="2711768"/>
                        <a:ext cx="6261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Text Box 6"/>
          <p:cNvSpPr txBox="1"/>
          <p:nvPr>
            <p:custDataLst>
              <p:tags r:id="rId8"/>
            </p:custDataLst>
          </p:nvPr>
        </p:nvSpPr>
        <p:spPr>
          <a:xfrm>
            <a:off x="824230" y="3366135"/>
            <a:ext cx="709803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3.  确定检验统计量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latin typeface="Times New Roman" panose="02020603050405020304" pitchFamily="18" charset="0"/>
              </a:rPr>
              <a:t>（其选取与原假设</a:t>
            </a:r>
            <a:r>
              <a:rPr lang="zh-CN" altLang="en-US" sz="2800" b="1" dirty="0">
                <a:latin typeface="Times New Roman" panose="02020603050405020304" pitchFamily="18" charset="0"/>
              </a:rPr>
              <a:t>有关）以及拒绝域形式;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0903" name="Object 7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864870" y="4570730"/>
          <a:ext cx="7657465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0" imgW="3213100" imgH="228600" progId="Equation.3">
                  <p:embed/>
                </p:oleObj>
              </mc:Choice>
              <mc:Fallback>
                <p:oleObj name="" r:id="rId10" imgW="3213100" imgH="2286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64870" y="4570730"/>
                        <a:ext cx="7657465" cy="544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4" name="Object 8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832485" y="5480685"/>
          <a:ext cx="7939405" cy="1013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3" imgW="3581400" imgH="457200" progId="Equation.3">
                  <p:embed/>
                </p:oleObj>
              </mc:Choice>
              <mc:Fallback>
                <p:oleObj name="" r:id="rId13" imgW="3581400" imgH="4572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2485" y="5480685"/>
                        <a:ext cx="7939405" cy="10134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99870" y="545465"/>
            <a:ext cx="5988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原假设与备择假设是不对称的。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395605" y="51054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注：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86840" y="1329690"/>
            <a:ext cx="6762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决定谁是原假设，依赖于立场、惯例、方便性。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1453515" y="214820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1D41D5"/>
                </a:solidFill>
              </a:rPr>
              <a:t>1. </a:t>
            </a:r>
            <a:r>
              <a:rPr lang="zh-CN" altLang="en-US" sz="2400" b="1">
                <a:solidFill>
                  <a:srgbClr val="1D41D5"/>
                </a:solidFill>
              </a:rPr>
              <a:t>保护原假设。</a:t>
            </a:r>
            <a:endParaRPr lang="zh-CN" altLang="en-US" sz="2400" b="1">
              <a:solidFill>
                <a:srgbClr val="1D41D5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60500" y="2764155"/>
            <a:ext cx="70999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如果错误地拒绝假设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/>
              <a:t>比错误地拒绝假设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/>
              <a:t>带来更严重的后果</a:t>
            </a:r>
            <a:r>
              <a:rPr lang="en-US" altLang="zh-CN" sz="2400" b="1"/>
              <a:t>---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/>
              <a:t>选作原假设。</a:t>
            </a:r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1568450" y="3691255"/>
            <a:ext cx="59201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例如：</a:t>
            </a:r>
            <a:r>
              <a:rPr lang="zh-CN" altLang="en-US" sz="2400" b="1">
                <a:solidFill>
                  <a:schemeClr val="tx1"/>
                </a:solidFill>
              </a:rPr>
              <a:t>假设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solidFill>
                  <a:schemeClr val="tx1"/>
                </a:solidFill>
              </a:rPr>
              <a:t>：新药有某种毒副作用。</a:t>
            </a:r>
            <a:endParaRPr lang="zh-CN" altLang="en-US" sz="2400" b="1">
              <a:solidFill>
                <a:schemeClr val="tx1"/>
              </a:solidFill>
            </a:endParaRPr>
          </a:p>
          <a:p>
            <a:r>
              <a:rPr lang="en-US" altLang="zh-CN" sz="2400" b="1">
                <a:sym typeface="+mn-ea"/>
              </a:rPr>
              <a:t>           </a:t>
            </a:r>
            <a:r>
              <a:rPr lang="zh-CN" altLang="en-US" sz="2400" b="1">
                <a:sym typeface="+mn-ea"/>
              </a:rPr>
              <a:t>假设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lang="zh-CN" altLang="en-US" sz="2400" b="1">
                <a:sym typeface="+mn-ea"/>
              </a:rPr>
              <a:t>：新药</a:t>
            </a:r>
            <a:r>
              <a:rPr lang="zh-CN" altLang="en-US" sz="2400" b="1">
                <a:sym typeface="+mn-ea"/>
              </a:rPr>
              <a:t>无某种毒副作用。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47290" y="467042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假设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solidFill>
                  <a:srgbClr val="FF0000"/>
                </a:solidFill>
              </a:rPr>
              <a:t>选作原假设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  <a:endParaRPr lang="en-US" altLang="zh-CN" sz="2400" b="1" baseline="-25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80515" y="543242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1D41D5"/>
                </a:solidFill>
              </a:rPr>
              <a:t>2. </a:t>
            </a:r>
            <a:r>
              <a:rPr lang="zh-CN" altLang="en-US" sz="2400" b="1">
                <a:solidFill>
                  <a:srgbClr val="1D41D5"/>
                </a:solidFill>
              </a:rPr>
              <a:t>原假设为维持</a:t>
            </a:r>
            <a:r>
              <a:rPr lang="zh-CN" altLang="en-US" sz="2400" b="1">
                <a:solidFill>
                  <a:srgbClr val="1D41D5"/>
                </a:solidFill>
              </a:rPr>
              <a:t>现状。</a:t>
            </a:r>
            <a:endParaRPr lang="zh-CN" altLang="en-US" sz="2400" b="1">
              <a:solidFill>
                <a:srgbClr val="1D41D5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3525" y="5976620"/>
            <a:ext cx="93065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为解释某些现象或效果的存在性，原假设常取为</a:t>
            </a:r>
            <a:r>
              <a:rPr lang="en-US" altLang="zh-CN" sz="2400" b="1"/>
              <a:t>“</a:t>
            </a:r>
            <a:r>
              <a:rPr lang="zh-CN" altLang="en-US" sz="2400" b="1"/>
              <a:t>无效果</a:t>
            </a:r>
            <a:r>
              <a:rPr lang="en-US" altLang="zh-CN" sz="2400" b="1"/>
              <a:t>”</a:t>
            </a:r>
            <a:r>
              <a:rPr lang="zh-CN" altLang="en-US" sz="2400" b="1"/>
              <a:t>、</a:t>
            </a:r>
            <a:r>
              <a:rPr lang="en-US" altLang="zh-CN" sz="2400" b="1"/>
              <a:t>“</a:t>
            </a:r>
            <a:r>
              <a:rPr lang="zh-CN" altLang="en-US" sz="2400" b="1"/>
              <a:t>无改进</a:t>
            </a:r>
            <a:r>
              <a:rPr lang="en-US" altLang="zh-CN" sz="2400" b="1"/>
              <a:t>”</a:t>
            </a:r>
            <a:r>
              <a:rPr lang="zh-CN" altLang="en-US" sz="2400" b="1"/>
              <a:t>、</a:t>
            </a:r>
            <a:r>
              <a:rPr lang="en-US" altLang="zh-CN" sz="2400" b="1"/>
              <a:t>“</a:t>
            </a:r>
            <a:r>
              <a:rPr lang="zh-CN" altLang="en-US" sz="2400" b="1"/>
              <a:t>无差异</a:t>
            </a:r>
            <a:r>
              <a:rPr lang="en-US" altLang="zh-CN" sz="2400" b="1"/>
              <a:t>”</a:t>
            </a:r>
            <a:r>
              <a:rPr lang="zh-CN" altLang="en-US" sz="2400" b="1"/>
              <a:t>，拒绝原假设表示有</a:t>
            </a:r>
            <a:r>
              <a:rPr lang="zh-CN" altLang="en-US" sz="2400" b="1"/>
              <a:t>有利证据支持备择</a:t>
            </a:r>
            <a:r>
              <a:rPr lang="zh-CN" altLang="en-US" sz="2400" b="1"/>
              <a:t>假设。</a:t>
            </a:r>
            <a:endParaRPr lang="zh-CN" altLang="en-US" sz="2400" b="1"/>
          </a:p>
        </p:txBody>
      </p:sp>
      <p:sp>
        <p:nvSpPr>
          <p:cNvPr id="11" name="文本框 10"/>
          <p:cNvSpPr txBox="1"/>
          <p:nvPr/>
        </p:nvSpPr>
        <p:spPr>
          <a:xfrm>
            <a:off x="363855" y="2155190"/>
            <a:ext cx="997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1D41D5"/>
                </a:solidFill>
              </a:rPr>
              <a:t>原则</a:t>
            </a:r>
            <a:endParaRPr lang="en-US" altLang="zh-CN" sz="2400" b="1">
              <a:solidFill>
                <a:srgbClr val="1D41D5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0855" y="5425440"/>
            <a:ext cx="9696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1D41D5"/>
                </a:solidFill>
              </a:rPr>
              <a:t>原则</a:t>
            </a:r>
            <a:endParaRPr lang="en-US" altLang="zh-CN" sz="2400" b="1">
              <a:solidFill>
                <a:srgbClr val="1D41D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3" grpId="0"/>
      <p:bldP spid="4" grpId="0"/>
      <p:bldP spid="5" grpId="0"/>
      <p:bldP spid="6" grpId="0"/>
      <p:bldP spid="7" grpId="0"/>
      <p:bldP spid="8" grpId="0"/>
      <p:bldP spid="12" grpId="0"/>
      <p:bldP spid="9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214630" y="248920"/>
            <a:ext cx="8351520" cy="1197610"/>
            <a:chOff x="338" y="392"/>
            <a:chExt cx="13152" cy="1886"/>
          </a:xfrm>
        </p:grpSpPr>
        <p:sp>
          <p:nvSpPr>
            <p:cNvPr id="8218" name="Rectangle 4"/>
            <p:cNvSpPr/>
            <p:nvPr>
              <p:custDataLst>
                <p:tags r:id="rId1"/>
              </p:custDataLst>
            </p:nvPr>
          </p:nvSpPr>
          <p:spPr>
            <a:xfrm>
              <a:off x="338" y="392"/>
              <a:ext cx="13153" cy="18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     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8.1.2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某工厂生产的固体燃料推进器的燃烧率服从正态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分布                                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  ,                   ,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现在用新方法生产了一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批推进器，从中抽取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=25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只，测得燃烧率的样本均值为 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00" name="Object 5"/>
            <p:cNvGraphicFramePr/>
            <p:nvPr>
              <p:custDataLst>
                <p:tags r:id="rId2"/>
              </p:custDataLst>
            </p:nvPr>
          </p:nvGraphicFramePr>
          <p:xfrm>
            <a:off x="1508" y="997"/>
            <a:ext cx="4500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3" imgW="2856230" imgH="431800" progId="Equation.DSMT4">
                    <p:embed/>
                  </p:oleObj>
                </mc:Choice>
                <mc:Fallback>
                  <p:oleObj name="" r:id="rId3" imgW="2856230" imgH="4318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08" y="997"/>
                          <a:ext cx="4500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1" name="Object 6"/>
            <p:cNvGraphicFramePr/>
            <p:nvPr>
              <p:custDataLst>
                <p:tags r:id="rId5"/>
              </p:custDataLst>
            </p:nvPr>
          </p:nvGraphicFramePr>
          <p:xfrm>
            <a:off x="6193" y="1049"/>
            <a:ext cx="218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6" imgW="1383030" imgH="304800" progId="Equation.DSMT4">
                    <p:embed/>
                  </p:oleObj>
                </mc:Choice>
                <mc:Fallback>
                  <p:oleObj name="" r:id="rId6" imgW="1383030" imgH="3048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193" y="1049"/>
                          <a:ext cx="2180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组合 7"/>
          <p:cNvGrpSpPr/>
          <p:nvPr/>
        </p:nvGrpSpPr>
        <p:grpSpPr>
          <a:xfrm>
            <a:off x="200025" y="1423035"/>
            <a:ext cx="8356600" cy="1215390"/>
            <a:chOff x="315" y="2354"/>
            <a:chExt cx="13160" cy="1914"/>
          </a:xfrm>
        </p:grpSpPr>
        <p:graphicFrame>
          <p:nvGraphicFramePr>
            <p:cNvPr id="8202" name="Object 7"/>
            <p:cNvGraphicFramePr/>
            <p:nvPr>
              <p:custDataLst>
                <p:tags r:id="rId8"/>
              </p:custDataLst>
            </p:nvPr>
          </p:nvGraphicFramePr>
          <p:xfrm>
            <a:off x="423" y="2354"/>
            <a:ext cx="2823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9" imgW="1891665" imgH="381000" progId="Equation.DSMT4">
                    <p:embed/>
                  </p:oleObj>
                </mc:Choice>
                <mc:Fallback>
                  <p:oleObj name="" r:id="rId9" imgW="1891665" imgH="3810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3" y="2354"/>
                          <a:ext cx="2823" cy="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9" name="Rectangle 9"/>
            <p:cNvSpPr/>
            <p:nvPr>
              <p:custDataLst>
                <p:tags r:id="rId11"/>
              </p:custDataLst>
            </p:nvPr>
          </p:nvSpPr>
          <p:spPr>
            <a:xfrm>
              <a:off x="315" y="2382"/>
              <a:ext cx="13160" cy="18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                      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．设在新方法下总体的标准差仍为                    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问这批新推进器的燃烧率是否较以往生产的推进器的燃烧率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有显著提高？取显著性水平             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．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203" name="Object 10"/>
            <p:cNvGraphicFramePr/>
            <p:nvPr>
              <p:custDataLst>
                <p:tags r:id="rId12"/>
              </p:custDataLst>
            </p:nvPr>
          </p:nvGraphicFramePr>
          <p:xfrm>
            <a:off x="10440" y="2454"/>
            <a:ext cx="242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3" imgW="1535430" imgH="304800" progId="Equation.DSMT4">
                    <p:embed/>
                  </p:oleObj>
                </mc:Choice>
                <mc:Fallback>
                  <p:oleObj name="" r:id="rId13" imgW="1535430" imgH="3048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440" y="2454"/>
                          <a:ext cx="2420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4" name="Object 11"/>
            <p:cNvGraphicFramePr/>
            <p:nvPr>
              <p:custDataLst>
                <p:tags r:id="rId15"/>
              </p:custDataLst>
            </p:nvPr>
          </p:nvGraphicFramePr>
          <p:xfrm>
            <a:off x="6278" y="3644"/>
            <a:ext cx="1820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6" imgW="1155065" imgH="292100" progId="Equation.DSMT4">
                    <p:embed/>
                  </p:oleObj>
                </mc:Choice>
                <mc:Fallback>
                  <p:oleObj name="" r:id="rId16" imgW="1155065" imgH="2921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6278" y="3644"/>
                          <a:ext cx="1820" cy="4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6"/>
          <p:cNvGrpSpPr/>
          <p:nvPr/>
        </p:nvGrpSpPr>
        <p:grpSpPr>
          <a:xfrm>
            <a:off x="869950" y="2725103"/>
            <a:ext cx="4386263" cy="460375"/>
            <a:chOff x="548" y="1573"/>
            <a:chExt cx="2763" cy="290"/>
          </a:xfrm>
        </p:grpSpPr>
        <p:sp>
          <p:nvSpPr>
            <p:cNvPr id="8217" name="Rectangle 12"/>
            <p:cNvSpPr/>
            <p:nvPr>
              <p:custDataLst>
                <p:tags r:id="rId18"/>
              </p:custDataLst>
            </p:nvPr>
          </p:nvSpPr>
          <p:spPr>
            <a:xfrm>
              <a:off x="548" y="1573"/>
              <a:ext cx="276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解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               ，依题意检验假设为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9" name="Object 13"/>
            <p:cNvGraphicFramePr/>
            <p:nvPr>
              <p:custDataLst>
                <p:tags r:id="rId19"/>
              </p:custDataLst>
            </p:nvPr>
          </p:nvGraphicFramePr>
          <p:xfrm>
            <a:off x="859" y="1614"/>
            <a:ext cx="6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20" imgW="1028065" imgH="393700" progId="Equation.DSMT4">
                    <p:embed/>
                  </p:oleObj>
                </mc:Choice>
                <mc:Fallback>
                  <p:oleObj name="" r:id="rId20" imgW="1028065" imgH="393700" progId="Equation.DSMT4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859" y="1614"/>
                          <a:ext cx="64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7"/>
          <p:cNvGrpSpPr/>
          <p:nvPr/>
        </p:nvGrpSpPr>
        <p:grpSpPr>
          <a:xfrm>
            <a:off x="1419225" y="3183890"/>
            <a:ext cx="5259388" cy="441325"/>
            <a:chOff x="894" y="1870"/>
            <a:chExt cx="3313" cy="278"/>
          </a:xfrm>
        </p:grpSpPr>
        <p:sp>
          <p:nvSpPr>
            <p:cNvPr id="8216" name="Rectangle 14"/>
            <p:cNvSpPr/>
            <p:nvPr>
              <p:custDataLst>
                <p:tags r:id="rId22"/>
              </p:custDataLst>
            </p:nvPr>
          </p:nvSpPr>
          <p:spPr>
            <a:xfrm>
              <a:off x="894" y="1905"/>
              <a:ext cx="3313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H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0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：          （即新方法未提高燃烧率）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8" name="Object 15"/>
            <p:cNvGraphicFramePr/>
            <p:nvPr>
              <p:custDataLst>
                <p:tags r:id="rId23"/>
              </p:custDataLst>
            </p:nvPr>
          </p:nvGraphicFramePr>
          <p:xfrm>
            <a:off x="1422" y="1870"/>
            <a:ext cx="5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24" imgW="888365" imgH="393700" progId="Equation.DSMT4">
                    <p:embed/>
                  </p:oleObj>
                </mc:Choice>
                <mc:Fallback>
                  <p:oleObj name="" r:id="rId24" imgW="888365" imgH="393700" progId="Equation.DSMT4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1422" y="1870"/>
                          <a:ext cx="560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8"/>
          <p:cNvGrpSpPr/>
          <p:nvPr/>
        </p:nvGrpSpPr>
        <p:grpSpPr>
          <a:xfrm>
            <a:off x="1423988" y="3583940"/>
            <a:ext cx="5183188" cy="460375"/>
            <a:chOff x="897" y="2122"/>
            <a:chExt cx="3265" cy="290"/>
          </a:xfrm>
        </p:grpSpPr>
        <p:sp>
          <p:nvSpPr>
            <p:cNvPr id="8215" name="Rectangle 16"/>
            <p:cNvSpPr/>
            <p:nvPr>
              <p:custDataLst>
                <p:tags r:id="rId26"/>
              </p:custDataLst>
            </p:nvPr>
          </p:nvSpPr>
          <p:spPr>
            <a:xfrm>
              <a:off x="897" y="2122"/>
              <a:ext cx="326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i="1" dirty="0">
                  <a:latin typeface="Times New Roman" panose="02020603050405020304" pitchFamily="18" charset="0"/>
                </a:rPr>
                <a:t>H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：         （即新方法提高了燃烧率）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7" name="Object 17"/>
            <p:cNvGraphicFramePr/>
            <p:nvPr>
              <p:custDataLst>
                <p:tags r:id="rId27"/>
              </p:custDataLst>
            </p:nvPr>
          </p:nvGraphicFramePr>
          <p:xfrm>
            <a:off x="1402" y="2134"/>
            <a:ext cx="5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28" imgW="888365" imgH="393700" progId="Equation.DSMT4">
                    <p:embed/>
                  </p:oleObj>
                </mc:Choice>
                <mc:Fallback>
                  <p:oleObj name="" r:id="rId28" imgW="888365" imgH="393700" progId="Equation.DSMT4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402" y="2134"/>
                          <a:ext cx="560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8978" name="Rectangle 18"/>
          <p:cNvSpPr/>
          <p:nvPr>
            <p:custDataLst>
              <p:tags r:id="rId30"/>
            </p:custDataLst>
          </p:nvPr>
        </p:nvSpPr>
        <p:spPr>
          <a:xfrm>
            <a:off x="219075" y="4017328"/>
            <a:ext cx="5692140" cy="3860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</a:rPr>
              <a:t>这是一个右边检验问题，其检验统计量为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8979" name="Object 19"/>
          <p:cNvGraphicFramePr/>
          <p:nvPr>
            <p:custDataLst>
              <p:tags r:id="rId31"/>
            </p:custDataLst>
          </p:nvPr>
        </p:nvGraphicFramePr>
        <p:xfrm>
          <a:off x="2736850" y="4382453"/>
          <a:ext cx="2743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32" imgW="2741930" imgH="901065" progId="Equation.DSMT4">
                  <p:embed/>
                </p:oleObj>
              </mc:Choice>
              <mc:Fallback>
                <p:oleObj name="" r:id="rId32" imgW="2741930" imgH="901065" progId="Equation.DSMT4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736850" y="4382453"/>
                        <a:ext cx="27432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9"/>
          <p:cNvGrpSpPr/>
          <p:nvPr/>
        </p:nvGrpSpPr>
        <p:grpSpPr>
          <a:xfrm>
            <a:off x="173038" y="5176203"/>
            <a:ext cx="4378325" cy="481013"/>
            <a:chOff x="109" y="3125"/>
            <a:chExt cx="2758" cy="303"/>
          </a:xfrm>
        </p:grpSpPr>
        <p:sp>
          <p:nvSpPr>
            <p:cNvPr id="8214" name="Rectangle 21"/>
            <p:cNvSpPr/>
            <p:nvPr>
              <p:custDataLst>
                <p:tags r:id="rId34"/>
              </p:custDataLst>
            </p:nvPr>
          </p:nvSpPr>
          <p:spPr>
            <a:xfrm>
              <a:off x="109" y="3125"/>
              <a:ext cx="88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拒绝域为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196" name="Object 22"/>
            <p:cNvGraphicFramePr/>
            <p:nvPr>
              <p:custDataLst>
                <p:tags r:id="rId35"/>
              </p:custDataLst>
            </p:nvPr>
          </p:nvGraphicFramePr>
          <p:xfrm>
            <a:off x="1155" y="3180"/>
            <a:ext cx="17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36" imgW="2716530" imgH="393700" progId="Equation.DSMT4">
                    <p:embed/>
                  </p:oleObj>
                </mc:Choice>
                <mc:Fallback>
                  <p:oleObj name="" r:id="rId36" imgW="2716530" imgH="393700" progId="Equation.DSMT4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1155" y="3180"/>
                          <a:ext cx="1712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8984" name="Rectangle 24"/>
          <p:cNvSpPr/>
          <p:nvPr>
            <p:custDataLst>
              <p:tags r:id="rId38"/>
            </p:custDataLst>
          </p:nvPr>
        </p:nvSpPr>
        <p:spPr>
          <a:xfrm>
            <a:off x="196850" y="6420803"/>
            <a:ext cx="6456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所以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认为这批新推进器较以往提高了燃烧率．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7" name="Group 30"/>
          <p:cNvGrpSpPr/>
          <p:nvPr/>
        </p:nvGrpSpPr>
        <p:grpSpPr>
          <a:xfrm>
            <a:off x="206375" y="5603240"/>
            <a:ext cx="6200775" cy="838200"/>
            <a:chOff x="130" y="3394"/>
            <a:chExt cx="3906" cy="528"/>
          </a:xfrm>
        </p:grpSpPr>
        <p:graphicFrame>
          <p:nvGraphicFramePr>
            <p:cNvPr id="8195" name="Object 23"/>
            <p:cNvGraphicFramePr/>
            <p:nvPr>
              <p:custDataLst>
                <p:tags r:id="rId39"/>
              </p:custDataLst>
            </p:nvPr>
          </p:nvGraphicFramePr>
          <p:xfrm>
            <a:off x="708" y="3394"/>
            <a:ext cx="332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40" imgW="5283200" imgH="838200" progId="Equation.DSMT4">
                    <p:embed/>
                  </p:oleObj>
                </mc:Choice>
                <mc:Fallback>
                  <p:oleObj name="" r:id="rId40" imgW="5283200" imgH="838200" progId="Equation.DSMT4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708" y="3394"/>
                          <a:ext cx="3328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3" name="Text Box 25"/>
            <p:cNvSpPr txBox="1"/>
            <p:nvPr>
              <p:custDataLst>
                <p:tags r:id="rId42"/>
              </p:custDataLst>
            </p:nvPr>
          </p:nvSpPr>
          <p:spPr>
            <a:xfrm>
              <a:off x="130" y="3489"/>
              <a:ext cx="3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</a:rPr>
                <a:t>而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8" grpId="0"/>
      <p:bldP spid="1689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03605" y="1535430"/>
            <a:ext cx="71405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假设检验：根据试验目的提出假设，通过试验结果提供的信息（</a:t>
            </a:r>
            <a:r>
              <a:rPr lang="zh-CN" altLang="en-US" sz="2800" b="1"/>
              <a:t>样本）对假设作出推断，作出拒绝或接受假设的</a:t>
            </a:r>
            <a:r>
              <a:rPr lang="zh-CN" altLang="en-US" sz="2800" b="1"/>
              <a:t>决策。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09800" y="2710815"/>
            <a:ext cx="464566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一、 假设检验的基本原理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32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2209800" y="3428365"/>
            <a:ext cx="51704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假设检验的相关概念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87313" y="1356360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假设检验的基本概念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52345" y="4156710"/>
            <a:ext cx="51704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假设检验的一般步骤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1" name="Rectangle 41"/>
          <p:cNvSpPr/>
          <p:nvPr>
            <p:custDataLst>
              <p:tags r:id="rId1"/>
            </p:custDataLst>
          </p:nvPr>
        </p:nvSpPr>
        <p:spPr>
          <a:xfrm>
            <a:off x="212725" y="937578"/>
            <a:ext cx="8774113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某产品出厂检验规定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次品率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不超过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4%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才能出厂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现从一万件产品中任意抽查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件发现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件次品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问该批产品能否出厂？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92" name="Object 44"/>
          <p:cNvGraphicFramePr/>
          <p:nvPr>
            <p:custDataLst>
              <p:tags r:id="rId2"/>
            </p:custDataLst>
          </p:nvPr>
        </p:nvGraphicFramePr>
        <p:xfrm>
          <a:off x="1270000" y="2822258"/>
          <a:ext cx="4051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" imgW="4049395" imgH="444500" progId="Equation.DSMT4">
                  <p:embed/>
                </p:oleObj>
              </mc:Choice>
              <mc:Fallback>
                <p:oleObj name="" r:id="rId3" imgW="4049395" imgH="4445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0000" y="2822258"/>
                        <a:ext cx="40513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3" name="Rectangle 45"/>
          <p:cNvSpPr/>
          <p:nvPr>
            <p:custDataLst>
              <p:tags r:id="rId5"/>
            </p:custDataLst>
          </p:nvPr>
        </p:nvSpPr>
        <p:spPr>
          <a:xfrm>
            <a:off x="169863" y="3320733"/>
            <a:ext cx="87487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这是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小概率事件</a:t>
            </a:r>
            <a:r>
              <a:rPr lang="zh-CN" altLang="en-US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,  </a:t>
            </a:r>
            <a:r>
              <a:rPr lang="zh-CN" altLang="en-US" sz="2400" b="1" dirty="0">
                <a:latin typeface="Times New Roman" panose="02020603050405020304" pitchFamily="18" charset="0"/>
              </a:rPr>
              <a:t>一般在一次试验中是不会发生的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043" name="Rectangle 46"/>
          <p:cNvSpPr/>
          <p:nvPr/>
        </p:nvSpPr>
        <p:spPr>
          <a:xfrm>
            <a:off x="225425" y="3803650"/>
            <a:ext cx="5931535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现一次试验竟然发生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故认为原假设不成立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96" name="Rectangle 48"/>
          <p:cNvSpPr/>
          <p:nvPr>
            <p:custDataLst>
              <p:tags r:id="rId6"/>
            </p:custDataLst>
          </p:nvPr>
        </p:nvSpPr>
        <p:spPr>
          <a:xfrm>
            <a:off x="854075" y="5458460"/>
            <a:ext cx="53086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 </a:t>
            </a:r>
            <a:r>
              <a:rPr lang="zh-CN" altLang="en-US" sz="2400" b="1" dirty="0">
                <a:latin typeface="Times New Roman" panose="02020603050405020304" pitchFamily="18" charset="0"/>
              </a:rPr>
              <a:t> 本检验方法是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概率意义下的反证法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60"/>
          <p:cNvGrpSpPr/>
          <p:nvPr/>
        </p:nvGrpSpPr>
        <p:grpSpPr>
          <a:xfrm>
            <a:off x="819150" y="2330133"/>
            <a:ext cx="2854325" cy="476250"/>
            <a:chOff x="516" y="1215"/>
            <a:chExt cx="1798" cy="300"/>
          </a:xfrm>
        </p:grpSpPr>
        <p:graphicFrame>
          <p:nvGraphicFramePr>
            <p:cNvPr id="1029" name="Object 43"/>
            <p:cNvGraphicFramePr/>
            <p:nvPr>
              <p:custDataLst>
                <p:tags r:id="rId7"/>
              </p:custDataLst>
            </p:nvPr>
          </p:nvGraphicFramePr>
          <p:xfrm>
            <a:off x="1245" y="1215"/>
            <a:ext cx="90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8" imgW="608965" imgH="203200" progId="Equation.DSMT4">
                    <p:embed/>
                  </p:oleObj>
                </mc:Choice>
                <mc:Fallback>
                  <p:oleObj name="" r:id="rId8" imgW="608965" imgH="203200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245" y="1215"/>
                          <a:ext cx="90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40" name="Group 57"/>
            <p:cNvGrpSpPr/>
            <p:nvPr/>
          </p:nvGrpSpPr>
          <p:grpSpPr>
            <a:xfrm>
              <a:off x="516" y="1217"/>
              <a:ext cx="1798" cy="290"/>
              <a:chOff x="516" y="1217"/>
              <a:chExt cx="1798" cy="290"/>
            </a:xfrm>
          </p:grpSpPr>
          <p:sp>
            <p:nvSpPr>
              <p:cNvPr id="1041" name="Rectangle 42"/>
              <p:cNvSpPr/>
              <p:nvPr>
                <p:custDataLst>
                  <p:tags r:id="rId10"/>
                </p:custDataLst>
              </p:nvPr>
            </p:nvSpPr>
            <p:spPr>
              <a:xfrm>
                <a:off x="516" y="1217"/>
                <a:ext cx="1798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解</a:t>
                </a:r>
                <a:r>
                  <a:rPr lang="zh-CN" altLang="en-US" sz="2400" b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 假设                  则</a:t>
                </a:r>
                <a:endPara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2" name="Rectangle 51"/>
              <p:cNvSpPr/>
              <p:nvPr>
                <p:custDataLst>
                  <p:tags r:id="rId11"/>
                </p:custDataLst>
              </p:nvPr>
            </p:nvSpPr>
            <p:spPr>
              <a:xfrm>
                <a:off x="1247" y="1227"/>
                <a:ext cx="842" cy="275"/>
              </a:xfrm>
              <a:prstGeom prst="rect">
                <a:avLst/>
              </a:prstGeom>
              <a:noFill/>
              <a:ln w="254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sz="2400" b="1" dirty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Group 58"/>
          <p:cNvGrpSpPr/>
          <p:nvPr/>
        </p:nvGrpSpPr>
        <p:grpSpPr>
          <a:xfrm>
            <a:off x="5394325" y="2807970"/>
            <a:ext cx="963613" cy="436563"/>
            <a:chOff x="3398" y="1550"/>
            <a:chExt cx="607" cy="275"/>
          </a:xfrm>
        </p:grpSpPr>
        <p:sp>
          <p:nvSpPr>
            <p:cNvPr id="1039" name="Rectangle 52"/>
            <p:cNvSpPr/>
            <p:nvPr>
              <p:custDataLst>
                <p:tags r:id="rId12"/>
              </p:custDataLst>
            </p:nvPr>
          </p:nvSpPr>
          <p:spPr>
            <a:xfrm>
              <a:off x="3524" y="1550"/>
              <a:ext cx="481" cy="275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8" name="Object 54"/>
            <p:cNvGraphicFramePr/>
            <p:nvPr>
              <p:custDataLst>
                <p:tags r:id="rId13"/>
              </p:custDataLst>
            </p:nvPr>
          </p:nvGraphicFramePr>
          <p:xfrm>
            <a:off x="3398" y="1593"/>
            <a:ext cx="52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4" imgW="837565" imgH="292100" progId="Equation.DSMT4">
                    <p:embed/>
                  </p:oleObj>
                </mc:Choice>
                <mc:Fallback>
                  <p:oleObj name="" r:id="rId14" imgW="837565" imgH="292100" progId="Equation.DSMT4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398" y="1593"/>
                          <a:ext cx="528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8" name="Rectangle 40"/>
          <p:cNvSpPr/>
          <p:nvPr>
            <p:custDataLst>
              <p:tags r:id="rId16"/>
            </p:custDataLst>
          </p:nvPr>
        </p:nvSpPr>
        <p:spPr>
          <a:xfrm>
            <a:off x="423863" y="926148"/>
            <a:ext cx="7950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引例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5280" y="4321175"/>
            <a:ext cx="8791575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即该批产品次品率p&gt;0.04,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该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批产品不能出厂.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3" grpId="0"/>
      <p:bldP spid="2096" grpId="0"/>
      <p:bldP spid="1043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96888" y="364808"/>
            <a:ext cx="7853362" cy="5835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chemeClr val="tx1"/>
                </a:solidFill>
              </a:rPr>
              <a:t>一、假设检验的基本原理与方法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196" name="Text Box 28"/>
          <p:cNvSpPr txBox="1"/>
          <p:nvPr>
            <p:custDataLst>
              <p:tags r:id="rId2"/>
            </p:custDataLst>
          </p:nvPr>
        </p:nvSpPr>
        <p:spPr>
          <a:xfrm>
            <a:off x="828358" y="2104073"/>
            <a:ext cx="7345362" cy="9772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实际推断原理:“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一个小概率事件在一次试验中几乎是不可能发生的</a:t>
            </a:r>
            <a:r>
              <a:rPr lang="zh-CN" altLang="en-US" sz="2400" b="1" dirty="0">
                <a:latin typeface="Times New Roman" panose="02020603050405020304" pitchFamily="18" charset="0"/>
              </a:rPr>
              <a:t>”.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2965" y="1313180"/>
            <a:ext cx="1768475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1D41D5"/>
                </a:solidFill>
              </a:rPr>
              <a:t>基本原理：</a:t>
            </a:r>
            <a:endParaRPr lang="zh-CN" altLang="en-US" sz="2800" b="1">
              <a:solidFill>
                <a:srgbClr val="1D41D5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8210" y="3305810"/>
            <a:ext cx="1768475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1D41D5"/>
                </a:solidFill>
              </a:rPr>
              <a:t>基本</a:t>
            </a:r>
            <a:r>
              <a:rPr lang="zh-CN" altLang="en-US" sz="2800" b="1">
                <a:solidFill>
                  <a:srgbClr val="1D41D5"/>
                </a:solidFill>
              </a:rPr>
              <a:t>方法：</a:t>
            </a:r>
            <a:endParaRPr lang="zh-CN" altLang="en-US" sz="2800" b="1">
              <a:solidFill>
                <a:srgbClr val="1D41D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32735" y="3354070"/>
            <a:ext cx="4026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概率意义下的反证法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2338070" y="410146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400" b="1"/>
              <a:t> </a:t>
            </a:r>
            <a:r>
              <a:rPr lang="zh-CN" altLang="en-US" sz="2400" b="1"/>
              <a:t>提出假设；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2372360" y="4658995"/>
            <a:ext cx="5382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400" b="1"/>
              <a:t> </a:t>
            </a:r>
            <a:r>
              <a:rPr lang="zh-CN" altLang="en-US" sz="2400" b="1"/>
              <a:t>根据试验结果（样本）计算</a:t>
            </a:r>
            <a:r>
              <a:rPr lang="zh-CN" altLang="en-US" sz="2400" b="1"/>
              <a:t>概率；</a:t>
            </a:r>
            <a:endParaRPr lang="zh-CN" altLang="en-US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2376805" y="5202555"/>
            <a:ext cx="53822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altLang="zh-CN" sz="2400" b="1"/>
              <a:t> </a:t>
            </a:r>
            <a:r>
              <a:rPr lang="zh-CN" altLang="en-US" sz="2400" b="1"/>
              <a:t>推断小概率事件是否</a:t>
            </a:r>
            <a:r>
              <a:rPr lang="zh-CN" altLang="en-US" sz="2400" b="1"/>
              <a:t>发生？</a:t>
            </a:r>
            <a:endParaRPr lang="zh-CN" altLang="en-US" sz="2400" b="1"/>
          </a:p>
        </p:txBody>
      </p:sp>
      <p:sp>
        <p:nvSpPr>
          <p:cNvPr id="8" name="文本框 7"/>
          <p:cNvSpPr txBox="1"/>
          <p:nvPr/>
        </p:nvSpPr>
        <p:spPr>
          <a:xfrm>
            <a:off x="2391410" y="5795645"/>
            <a:ext cx="3048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若</a:t>
            </a:r>
            <a:r>
              <a:rPr lang="zh-CN" altLang="en-US" sz="2400" b="1">
                <a:solidFill>
                  <a:srgbClr val="1D41D5"/>
                </a:solidFill>
              </a:rPr>
              <a:t>发生</a:t>
            </a:r>
            <a:r>
              <a:rPr lang="zh-CN" altLang="en-US" sz="2400" b="1"/>
              <a:t>，</a:t>
            </a:r>
            <a:r>
              <a:rPr lang="zh-CN" altLang="en-US" sz="2400" b="1">
                <a:solidFill>
                  <a:srgbClr val="1D41D5"/>
                </a:solidFill>
              </a:rPr>
              <a:t>拒绝</a:t>
            </a:r>
            <a:r>
              <a:rPr lang="zh-CN" altLang="en-US" sz="2400" b="1"/>
              <a:t>假设；</a:t>
            </a:r>
            <a:r>
              <a:rPr lang="zh-CN" altLang="en-US" sz="2400" b="1">
                <a:solidFill>
                  <a:srgbClr val="FF0000"/>
                </a:solidFill>
              </a:rPr>
              <a:t>不发生</a:t>
            </a:r>
            <a:r>
              <a:rPr lang="zh-CN" altLang="en-US" sz="2400" b="1"/>
              <a:t>，</a:t>
            </a:r>
            <a:r>
              <a:rPr lang="zh-CN" altLang="en-US" sz="2400" b="1">
                <a:solidFill>
                  <a:srgbClr val="FF0000"/>
                </a:solidFill>
              </a:rPr>
              <a:t>接受</a:t>
            </a:r>
            <a:r>
              <a:rPr lang="zh-CN" altLang="en-US" sz="2400" b="1"/>
              <a:t>假设。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6" grpId="0"/>
      <p:bldP spid="3" grpId="0" animBg="1"/>
      <p:bldP spid="4" grpId="0"/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2823" name="Rectangle 7"/>
          <p:cNvSpPr/>
          <p:nvPr>
            <p:custDataLst>
              <p:tags r:id="rId1"/>
            </p:custDataLst>
          </p:nvPr>
        </p:nvSpPr>
        <p:spPr>
          <a:xfrm>
            <a:off x="1898650" y="1557338"/>
            <a:ext cx="24015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原假设</a:t>
            </a:r>
            <a:r>
              <a:rPr lang="zh-CN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零假设 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5021263" y="1530350"/>
            <a:ext cx="2227262" cy="515938"/>
            <a:chOff x="3181" y="238"/>
            <a:chExt cx="1403" cy="325"/>
          </a:xfrm>
        </p:grpSpPr>
        <p:graphicFrame>
          <p:nvGraphicFramePr>
            <p:cNvPr id="2051" name="Object 5"/>
            <p:cNvGraphicFramePr/>
            <p:nvPr>
              <p:custDataLst>
                <p:tags r:id="rId2"/>
              </p:custDataLst>
            </p:nvPr>
          </p:nvGraphicFramePr>
          <p:xfrm>
            <a:off x="3684" y="263"/>
            <a:ext cx="90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1" name="" r:id="rId3" imgW="608965" imgH="203200" progId="Equation.DSMT4">
                    <p:embed/>
                  </p:oleObj>
                </mc:Choice>
                <mc:Fallback>
                  <p:oleObj name="" r:id="rId3" imgW="608965" imgH="203200" progId="Equation.DSMT4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684" y="263"/>
                          <a:ext cx="900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5" name="Rectangle 6"/>
            <p:cNvSpPr/>
            <p:nvPr>
              <p:custDataLst>
                <p:tags r:id="rId5"/>
              </p:custDataLst>
            </p:nvPr>
          </p:nvSpPr>
          <p:spPr>
            <a:xfrm>
              <a:off x="3686" y="275"/>
              <a:ext cx="842" cy="275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066" name="Rectangle 8"/>
            <p:cNvSpPr/>
            <p:nvPr>
              <p:custDataLst>
                <p:tags r:id="rId6"/>
              </p:custDataLst>
            </p:nvPr>
          </p:nvSpPr>
          <p:spPr>
            <a:xfrm>
              <a:off x="3181" y="238"/>
              <a:ext cx="43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H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: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62826" name="Rectangle 10"/>
          <p:cNvSpPr/>
          <p:nvPr>
            <p:custDataLst>
              <p:tags r:id="rId7"/>
            </p:custDataLst>
          </p:nvPr>
        </p:nvSpPr>
        <p:spPr>
          <a:xfrm>
            <a:off x="1865313" y="2101850"/>
            <a:ext cx="293751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Math1"/>
              </a:rPr>
              <a:t>备择假设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sym typeface="Math1"/>
              </a:rPr>
              <a:t>或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Math1"/>
              </a:rPr>
              <a:t>对立假设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sym typeface="Math1"/>
            </a:endParaRPr>
          </a:p>
        </p:txBody>
      </p:sp>
      <p:grpSp>
        <p:nvGrpSpPr>
          <p:cNvPr id="3" name="Group 28"/>
          <p:cNvGrpSpPr/>
          <p:nvPr/>
        </p:nvGrpSpPr>
        <p:grpSpPr>
          <a:xfrm>
            <a:off x="4994275" y="2117725"/>
            <a:ext cx="2227263" cy="501650"/>
            <a:chOff x="3164" y="608"/>
            <a:chExt cx="1403" cy="316"/>
          </a:xfrm>
        </p:grpSpPr>
        <p:graphicFrame>
          <p:nvGraphicFramePr>
            <p:cNvPr id="2050" name="Object 9"/>
            <p:cNvGraphicFramePr/>
            <p:nvPr>
              <p:custDataLst>
                <p:tags r:id="rId8"/>
              </p:custDataLst>
            </p:nvPr>
          </p:nvGraphicFramePr>
          <p:xfrm>
            <a:off x="3648" y="624"/>
            <a:ext cx="919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9" imgW="621665" imgH="203200" progId="Equation.DSMT4">
                    <p:embed/>
                  </p:oleObj>
                </mc:Choice>
                <mc:Fallback>
                  <p:oleObj name="" r:id="rId9" imgW="621665" imgH="203200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648" y="624"/>
                          <a:ext cx="919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4" name="Rectangle 11"/>
            <p:cNvSpPr/>
            <p:nvPr>
              <p:custDataLst>
                <p:tags r:id="rId11"/>
              </p:custDataLst>
            </p:nvPr>
          </p:nvSpPr>
          <p:spPr>
            <a:xfrm>
              <a:off x="3164" y="608"/>
              <a:ext cx="43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H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4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:</a:t>
              </a:r>
              <a:endPara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4" name="Group 32"/>
          <p:cNvGrpSpPr/>
          <p:nvPr/>
        </p:nvGrpSpPr>
        <p:grpSpPr>
          <a:xfrm>
            <a:off x="1068388" y="1674813"/>
            <a:ext cx="830262" cy="703263"/>
            <a:chOff x="673" y="329"/>
            <a:chExt cx="523" cy="443"/>
          </a:xfrm>
        </p:grpSpPr>
        <p:cxnSp>
          <p:nvCxnSpPr>
            <p:cNvPr id="2062" name="AutoShape 13"/>
            <p:cNvCxnSpPr>
              <a:stCxn id="162823" idx="1"/>
              <a:endCxn id="162826" idx="1"/>
            </p:cNvCxnSpPr>
            <p:nvPr>
              <p:custDataLst>
                <p:tags r:id="rId12"/>
              </p:custDataLst>
            </p:nvPr>
          </p:nvCxnSpPr>
          <p:spPr>
            <a:xfrm rot="10800000" flipV="1">
              <a:off x="1175" y="355"/>
              <a:ext cx="21" cy="343"/>
            </a:xfrm>
            <a:prstGeom prst="bentConnector3">
              <a:avLst>
                <a:gd name="adj1" fmla="val 820194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triangle" w="med" len="med"/>
              <a:tailEnd type="triangle" w="med" len="med"/>
            </a:ln>
          </p:spPr>
        </p:cxnSp>
        <p:sp>
          <p:nvSpPr>
            <p:cNvPr id="2063" name="Text Box 14"/>
            <p:cNvSpPr txBox="1"/>
            <p:nvPr>
              <p:custDataLst>
                <p:tags r:id="rId13"/>
              </p:custDataLst>
            </p:nvPr>
          </p:nvSpPr>
          <p:spPr>
            <a:xfrm>
              <a:off x="673" y="329"/>
              <a:ext cx="348" cy="44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 wrap="none">
              <a:spAutoFit/>
            </a:bodyPr>
            <a:p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对立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2831" name="Rectangle 15"/>
          <p:cNvSpPr/>
          <p:nvPr>
            <p:custDataLst>
              <p:tags r:id="rId14"/>
            </p:custDataLst>
          </p:nvPr>
        </p:nvSpPr>
        <p:spPr>
          <a:xfrm>
            <a:off x="158750" y="2697480"/>
            <a:ext cx="26314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假设检验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的任务：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2832" name="Rectangle 16"/>
          <p:cNvSpPr/>
          <p:nvPr>
            <p:custDataLst>
              <p:tags r:id="rId15"/>
            </p:custDataLst>
          </p:nvPr>
        </p:nvSpPr>
        <p:spPr>
          <a:xfrm>
            <a:off x="2703513" y="2719705"/>
            <a:ext cx="61087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必须在原假设与</a:t>
            </a:r>
            <a:r>
              <a:rPr lang="zh-CN" altLang="zh-CN" sz="2400" b="1" dirty="0">
                <a:latin typeface="Times New Roman" panose="02020603050405020304" pitchFamily="18" charset="0"/>
                <a:sym typeface="Math1"/>
              </a:rPr>
              <a:t>备择假设</a:t>
            </a:r>
            <a:r>
              <a:rPr lang="zh-CN" altLang="en-US" sz="2400" b="1" dirty="0">
                <a:latin typeface="Times New Roman" panose="02020603050405020304" pitchFamily="18" charset="0"/>
              </a:rPr>
              <a:t>之间作一选择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>
            <p:custDataLst>
              <p:tags r:id="rId16"/>
            </p:custDataLst>
          </p:nvPr>
        </p:nvSpPr>
        <p:spPr>
          <a:xfrm>
            <a:off x="596900" y="401955"/>
            <a:ext cx="6983095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</a:rPr>
              <a:t>对总体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的分布或分布中的未知参数提出假设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称为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统计假设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.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2845" name="组合 162844"/>
          <p:cNvGrpSpPr/>
          <p:nvPr/>
        </p:nvGrpSpPr>
        <p:grpSpPr>
          <a:xfrm>
            <a:off x="267335" y="3420745"/>
            <a:ext cx="8213725" cy="1716088"/>
            <a:chOff x="96" y="1296"/>
            <a:chExt cx="5174" cy="1081"/>
          </a:xfrm>
        </p:grpSpPr>
        <p:sp>
          <p:nvSpPr>
            <p:cNvPr id="162833" name="矩形 162832"/>
            <p:cNvSpPr/>
            <p:nvPr>
              <p:custDataLst>
                <p:tags r:id="rId17"/>
              </p:custDataLst>
            </p:nvPr>
          </p:nvSpPr>
          <p:spPr>
            <a:xfrm>
              <a:off x="528" y="1296"/>
              <a:ext cx="474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在原假设下，利用样本观测值对实际问题进行分析，如</a:t>
              </a:r>
              <a:endParaRPr lang="zh-CN" altLang="en-US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2834" name="文本框 162833"/>
            <p:cNvSpPr txBox="1"/>
            <p:nvPr>
              <p:custDataLst>
                <p:tags r:id="rId18"/>
              </p:custDataLst>
            </p:nvPr>
          </p:nvSpPr>
          <p:spPr>
            <a:xfrm>
              <a:off x="107" y="1564"/>
              <a:ext cx="51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果发生小概率事件，则拒绝接受原假设（接受备择假设）。</a:t>
              </a:r>
              <a:endParaRPr lang="zh-CN" altLang="en-US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2835" name="矩形 162834"/>
            <p:cNvSpPr/>
            <p:nvPr>
              <p:custDataLst>
                <p:tags r:id="rId19"/>
              </p:custDataLst>
            </p:nvPr>
          </p:nvSpPr>
          <p:spPr>
            <a:xfrm>
              <a:off x="96" y="1853"/>
              <a:ext cx="4935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l"/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如果发生大概率事件，则接受原假设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（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  <a:sym typeface="+mn-ea"/>
                </a:rPr>
                <a:t>拒绝备择假设）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。</a:t>
              </a:r>
              <a:endParaRPr lang="zh-CN" altLang="en-US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l"/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这种统计推断的问题</a:t>
              </a:r>
              <a:endParaRPr lang="zh-CN" altLang="en-US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62836" name="文本框 162835"/>
            <p:cNvSpPr txBox="1"/>
            <p:nvPr>
              <p:custDataLst>
                <p:tags r:id="rId20"/>
              </p:custDataLst>
            </p:nvPr>
          </p:nvSpPr>
          <p:spPr>
            <a:xfrm>
              <a:off x="1881" y="2087"/>
              <a:ext cx="185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称为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假设检验问题。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5" name="TextBox 29"/>
          <p:cNvSpPr txBox="1"/>
          <p:nvPr>
            <p:custDataLst>
              <p:tags r:id="rId21"/>
            </p:custDataLst>
          </p:nvPr>
        </p:nvSpPr>
        <p:spPr>
          <a:xfrm>
            <a:off x="318135" y="5441950"/>
            <a:ext cx="86074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/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参数假设检验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----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只对总体中的参数提出假设进行检验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。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Box 29"/>
          <p:cNvSpPr txBox="1"/>
          <p:nvPr>
            <p:custDataLst>
              <p:tags r:id="rId22"/>
            </p:custDataLst>
          </p:nvPr>
        </p:nvSpPr>
        <p:spPr>
          <a:xfrm>
            <a:off x="285115" y="6142990"/>
            <a:ext cx="84632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/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非参数假设检验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----</a:t>
            </a:r>
            <a:r>
              <a:rPr lang="zh-CN" altLang="en-US" sz="2400" b="1" dirty="0">
                <a:latin typeface="Times New Roman" panose="02020603050405020304" pitchFamily="18" charset="0"/>
              </a:rPr>
              <a:t>对总体的分布提出假设进行检验。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2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3" grpId="0"/>
      <p:bldP spid="162826" grpId="0"/>
      <p:bldP spid="162831" grpId="0"/>
      <p:bldP spid="162832" grpId="0"/>
      <p:bldP spid="28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/>
          <p:nvPr>
            <p:custDataLst>
              <p:tags r:id="rId1"/>
            </p:custDataLst>
          </p:nvPr>
        </p:nvSpPr>
        <p:spPr>
          <a:xfrm>
            <a:off x="627380" y="618490"/>
            <a:ext cx="7585075" cy="4225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8.1.1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某车间生产一种零件，其长度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</a:rPr>
              <a:t>是一个随机变量</a:t>
            </a:r>
            <a:r>
              <a:rPr lang="zh-CN" altLang="en-US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~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,0.5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), </a:t>
            </a:r>
            <a:r>
              <a:rPr lang="zh-CN" altLang="en-US" sz="2800" b="1" dirty="0">
                <a:latin typeface="Times New Roman" panose="02020603050405020304" pitchFamily="18" charset="0"/>
              </a:rPr>
              <a:t>要求标准长度为</a:t>
            </a:r>
            <a:r>
              <a:rPr lang="en-US" altLang="zh-CN" sz="2800" b="1" dirty="0">
                <a:latin typeface="Times New Roman" panose="02020603050405020304" pitchFamily="18" charset="0"/>
              </a:rPr>
              <a:t>100cm</a:t>
            </a:r>
            <a:r>
              <a:rPr lang="zh-CN" altLang="en-US" sz="2800" b="1" dirty="0">
                <a:latin typeface="宋体" panose="02010600030101010101" pitchFamily="2" charset="-122"/>
              </a:rPr>
              <a:t>.现从一批数量很大的零件中随机抽查</a:t>
            </a:r>
            <a:r>
              <a:rPr lang="en-US" altLang="zh-CN" sz="2800" b="1" dirty="0">
                <a:latin typeface="宋体" panose="02010600030101010101" pitchFamily="2" charset="-122"/>
              </a:rPr>
              <a:t>9</a:t>
            </a:r>
            <a:r>
              <a:rPr lang="zh-CN" altLang="en-US" sz="2800" b="1" dirty="0">
                <a:latin typeface="宋体" panose="02010600030101010101" pitchFamily="2" charset="-122"/>
              </a:rPr>
              <a:t>件，测得它们的长度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单位：</a:t>
            </a:r>
            <a:r>
              <a:rPr lang="en-US" altLang="zh-CN" sz="2800" b="1" dirty="0">
                <a:latin typeface="宋体" panose="02010600030101010101" pitchFamily="2" charset="-122"/>
              </a:rPr>
              <a:t>cm)</a:t>
            </a:r>
            <a:r>
              <a:rPr lang="zh-CN" altLang="en-US" sz="2800" b="1" dirty="0">
                <a:latin typeface="宋体" panose="02010600030101010101" pitchFamily="2" charset="-122"/>
              </a:rPr>
              <a:t>如下：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99.3</a:t>
            </a: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</a:rPr>
              <a:t>10</a:t>
            </a:r>
            <a:r>
              <a:rPr lang="zh-CN" altLang="en-US" sz="2800" b="1" dirty="0">
                <a:latin typeface="宋体" panose="02010600030101010101" pitchFamily="2" charset="-122"/>
              </a:rPr>
              <a:t>0.</a:t>
            </a:r>
            <a:r>
              <a:rPr lang="en-US" altLang="zh-CN" sz="2800" b="1" dirty="0">
                <a:latin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</a:rPr>
              <a:t>99</a:t>
            </a:r>
            <a:r>
              <a:rPr lang="zh-CN" altLang="en-US" sz="2800" b="1" dirty="0">
                <a:latin typeface="宋体" panose="02010600030101010101" pitchFamily="2" charset="-122"/>
              </a:rPr>
              <a:t>.</a:t>
            </a:r>
            <a:r>
              <a:rPr lang="en-US" altLang="zh-CN" sz="2800" b="1" dirty="0">
                <a:latin typeface="宋体" panose="02010600030101010101" pitchFamily="2" charset="-122"/>
              </a:rPr>
              <a:t>9</a:t>
            </a: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</a:rPr>
              <a:t>99</a:t>
            </a:r>
            <a:r>
              <a:rPr lang="zh-CN" altLang="en-US" sz="2800" b="1" dirty="0">
                <a:latin typeface="宋体" panose="02010600030101010101" pitchFamily="2" charset="-122"/>
              </a:rPr>
              <a:t>.2  </a:t>
            </a:r>
            <a:r>
              <a:rPr lang="en-US" altLang="zh-CN" sz="2800" b="1" dirty="0">
                <a:latin typeface="宋体" panose="02010600030101010101" pitchFamily="2" charset="-122"/>
              </a:rPr>
              <a:t>99</a:t>
            </a:r>
            <a:r>
              <a:rPr lang="zh-CN" altLang="en-US" sz="2800" b="1" dirty="0">
                <a:latin typeface="宋体" panose="02010600030101010101" pitchFamily="2" charset="-122"/>
              </a:rPr>
              <a:t>.</a:t>
            </a:r>
            <a:r>
              <a:rPr lang="en-US" altLang="zh-CN" sz="2800" b="1" dirty="0">
                <a:latin typeface="宋体" panose="02010600030101010101" pitchFamily="2" charset="-122"/>
              </a:rPr>
              <a:t>6</a:t>
            </a: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</a:rPr>
              <a:t>99</a:t>
            </a:r>
            <a:r>
              <a:rPr lang="zh-CN" altLang="en-US" sz="2800" b="1" dirty="0">
                <a:latin typeface="宋体" panose="02010600030101010101" pitchFamily="2" charset="-122"/>
              </a:rPr>
              <a:t>.1  </a:t>
            </a:r>
            <a:r>
              <a:rPr lang="en-US" altLang="zh-CN" sz="2800" b="1" dirty="0">
                <a:latin typeface="宋体" panose="02010600030101010101" pitchFamily="2" charset="-122"/>
              </a:rPr>
              <a:t>99</a:t>
            </a:r>
            <a:r>
              <a:rPr lang="zh-CN" altLang="en-US" sz="2800" b="1" dirty="0">
                <a:latin typeface="宋体" panose="02010600030101010101" pitchFamily="2" charset="-122"/>
              </a:rPr>
              <a:t>.</a:t>
            </a:r>
            <a:r>
              <a:rPr lang="en-US" altLang="zh-CN" sz="2800" b="1" dirty="0">
                <a:latin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</a:rPr>
              <a:t>10</a:t>
            </a:r>
            <a:r>
              <a:rPr lang="zh-CN" altLang="en-US" sz="2800" b="1" dirty="0">
                <a:latin typeface="宋体" panose="02010600030101010101" pitchFamily="2" charset="-122"/>
              </a:rPr>
              <a:t>0.</a:t>
            </a:r>
            <a:r>
              <a:rPr lang="en-US" altLang="zh-CN" sz="2800" b="1" dirty="0">
                <a:latin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宋体" panose="02010600030101010101" pitchFamily="2" charset="-122"/>
              </a:rPr>
              <a:t>99</a:t>
            </a:r>
            <a:r>
              <a:rPr lang="zh-CN" altLang="en-US" sz="2800" b="1" dirty="0">
                <a:latin typeface="宋体" panose="02010600030101010101" pitchFamily="2" charset="-122"/>
              </a:rPr>
              <a:t>.</a:t>
            </a:r>
            <a:r>
              <a:rPr lang="en-US" altLang="zh-CN" sz="2800" b="1" dirty="0">
                <a:latin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宋体" panose="02010600030101010101" pitchFamily="2" charset="-122"/>
              </a:rPr>
              <a:t>,  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问能否认为这批零件是合格的（取显著性水平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="1" dirty="0">
                <a:latin typeface="宋体" panose="02010600030101010101" pitchFamily="2" charset="-122"/>
              </a:rPr>
              <a:t>=0.05</a:t>
            </a:r>
            <a:r>
              <a:rPr lang="zh-CN" altLang="en-US" sz="2800" b="1" dirty="0">
                <a:latin typeface="宋体" panose="02010600030101010101" pitchFamily="2" charset="-122"/>
              </a:rPr>
              <a:t>）?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8612" name="Object 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055370" y="1155700"/>
          <a:ext cx="2972435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" imgW="1371600" imgH="228600" progId="Equation.3">
                  <p:embed/>
                </p:oleObj>
              </mc:Choice>
              <mc:Fallback>
                <p:oleObj name="" r:id="rId2" imgW="1371600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5370" y="1155700"/>
                        <a:ext cx="2972435" cy="495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164013" y="1204278"/>
          <a:ext cx="210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2108200" imgH="431800" progId="Equation.3">
                  <p:embed/>
                </p:oleObj>
              </mc:Choice>
              <mc:Fallback>
                <p:oleObj name="" r:id="rId5" imgW="2108200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64013" y="1204278"/>
                        <a:ext cx="2108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Text Box 6"/>
          <p:cNvSpPr txBox="1"/>
          <p:nvPr>
            <p:custDataLst>
              <p:tags r:id="rId7"/>
            </p:custDataLst>
          </p:nvPr>
        </p:nvSpPr>
        <p:spPr>
          <a:xfrm>
            <a:off x="811213" y="2016125"/>
            <a:ext cx="403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问题</a:t>
            </a:r>
            <a:r>
              <a:rPr lang="zh-CN" altLang="en-US" sz="2800" b="1" dirty="0">
                <a:latin typeface="Times New Roman" panose="02020603050405020304" pitchFamily="18" charset="0"/>
              </a:rPr>
              <a:t>:  根据样本值判断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8615" name="Object 7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513580" y="2020570"/>
          <a:ext cx="341439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9" imgW="1498600" imgH="215900" progId="Equation.3">
                  <p:embed/>
                </p:oleObj>
              </mc:Choice>
              <mc:Fallback>
                <p:oleObj name="" r:id="rId9" imgW="1498600" imgH="2159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13580" y="2020570"/>
                        <a:ext cx="3414395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Text Box 8"/>
          <p:cNvSpPr txBox="1"/>
          <p:nvPr>
            <p:custDataLst>
              <p:tags r:id="rId11"/>
            </p:custDataLst>
          </p:nvPr>
        </p:nvSpPr>
        <p:spPr>
          <a:xfrm>
            <a:off x="668020" y="2625725"/>
            <a:ext cx="41478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提出两个互为对立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的假设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8617" name="Object 9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4727575" y="2670175"/>
          <a:ext cx="4412615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3" imgW="2133600" imgH="228600" progId="Equation.3">
                  <p:embed/>
                </p:oleObj>
              </mc:Choice>
              <mc:Fallback>
                <p:oleObj name="" r:id="rId13" imgW="2133600" imgH="228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27575" y="2670175"/>
                        <a:ext cx="4412615" cy="4724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Text Box 10"/>
          <p:cNvSpPr txBox="1"/>
          <p:nvPr>
            <p:custDataLst>
              <p:tags r:id="rId15"/>
            </p:custDataLst>
          </p:nvPr>
        </p:nvSpPr>
        <p:spPr>
          <a:xfrm>
            <a:off x="811213" y="3233738"/>
            <a:ext cx="75438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再利用已知样本作出判断是接受假设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 </a:t>
            </a:r>
            <a:r>
              <a:rPr lang="en-US" altLang="zh-CN" sz="2800" b="1" dirty="0">
                <a:latin typeface="Times New Roman" panose="02020603050405020304" pitchFamily="18" charset="0"/>
              </a:rPr>
              <a:t>( </a:t>
            </a:r>
            <a:r>
              <a:rPr lang="zh-CN" altLang="en-US" sz="2800" b="1" dirty="0">
                <a:latin typeface="Times New Roman" panose="02020603050405020304" pitchFamily="18" charset="0"/>
              </a:rPr>
              <a:t>拒绝假设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</a:rPr>
              <a:t>) , </a:t>
            </a:r>
            <a:r>
              <a:rPr lang="zh-CN" altLang="en-US" sz="2800" b="1" dirty="0">
                <a:latin typeface="Times New Roman" panose="02020603050405020304" pitchFamily="18" charset="0"/>
              </a:rPr>
              <a:t>还是拒绝假设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接受假设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800" b="1" dirty="0">
                <a:latin typeface="Times New Roman" panose="02020603050405020304" pitchFamily="18" charset="0"/>
              </a:rPr>
              <a:t>). </a:t>
            </a:r>
            <a:endParaRPr lang="zh-CN" altLang="en-US" sz="28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68619" name="Rectangle 11"/>
          <p:cNvSpPr/>
          <p:nvPr>
            <p:custDataLst>
              <p:tags r:id="rId16"/>
            </p:custDataLst>
          </p:nvPr>
        </p:nvSpPr>
        <p:spPr>
          <a:xfrm>
            <a:off x="850900" y="4324350"/>
            <a:ext cx="4572000" cy="604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如果作出的判断是接受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endParaRPr lang="zh-CN" altLang="en-US" sz="2800" b="1" dirty="0">
              <a:latin typeface="Times New Roman" panose="02020603050405020304" pitchFamily="18" charset="0"/>
              <a:sym typeface="Math1" pitchFamily="2" charset="2"/>
            </a:endParaRPr>
          </a:p>
        </p:txBody>
      </p:sp>
      <p:sp>
        <p:nvSpPr>
          <p:cNvPr id="68620" name="Rectangle 12"/>
          <p:cNvSpPr/>
          <p:nvPr>
            <p:custDataLst>
              <p:tags r:id="rId17"/>
            </p:custDataLst>
          </p:nvPr>
        </p:nvSpPr>
        <p:spPr>
          <a:xfrm>
            <a:off x="811213" y="4946650"/>
            <a:ext cx="77724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sym typeface="Math1" pitchFamily="2" charset="2"/>
              </a:rPr>
              <a:t>即认为这批零件是合格的, 否则, 认为是不合格的.</a:t>
            </a:r>
            <a:endParaRPr lang="zh-CN" altLang="en-US" sz="2800" b="1" dirty="0">
              <a:latin typeface="Times New Roman" panose="02020603050405020304" pitchFamily="18" charset="0"/>
              <a:sym typeface="Math1" pitchFamily="2" charset="2"/>
            </a:endParaRPr>
          </a:p>
        </p:txBody>
      </p:sp>
      <p:graphicFrame>
        <p:nvGraphicFramePr>
          <p:cNvPr id="68621" name="Object 13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5219700" y="4468813"/>
          <a:ext cx="186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9" imgW="1866265" imgH="444500" progId="Equation.3">
                  <p:embed/>
                </p:oleObj>
              </mc:Choice>
              <mc:Fallback>
                <p:oleObj name="" r:id="rId19" imgW="1866265" imgH="4445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19700" y="4468813"/>
                        <a:ext cx="18669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/>
      <p:bldP spid="68616" grpId="0"/>
      <p:bldP spid="68618" grpId="0"/>
      <p:bldP spid="68619" grpId="0"/>
      <p:bldP spid="68620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PP_MARK_KEY" val="df744cb2-7e00-4ba9-b0c1-79b2e4f6af2d"/>
  <p:tag name="COMMONDATA" val="eyJoZGlkIjoiZDBhM2U4NjYwMTRkZjhlMTRkZjY1NzExZGM1NDcwNjUifQ==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2829</Words>
  <Application>WPS 演示</Application>
  <PresentationFormat>全屏显示(4:3)</PresentationFormat>
  <Paragraphs>260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60</vt:i4>
      </vt:variant>
      <vt:variant>
        <vt:lpstr>幻灯片标题</vt:lpstr>
      </vt:variant>
      <vt:variant>
        <vt:i4>24</vt:i4>
      </vt:variant>
    </vt:vector>
  </HeadingPairs>
  <TitlesOfParts>
    <vt:vector size="99" baseType="lpstr">
      <vt:lpstr>Arial</vt:lpstr>
      <vt:lpstr>宋体</vt:lpstr>
      <vt:lpstr>Wingdings</vt:lpstr>
      <vt:lpstr>Calibri</vt:lpstr>
      <vt:lpstr>Times New Roman</vt:lpstr>
      <vt:lpstr>黑体</vt:lpstr>
      <vt:lpstr>Symbol</vt:lpstr>
      <vt:lpstr>Math1</vt:lpstr>
      <vt:lpstr>Segoe Print</vt:lpstr>
      <vt:lpstr>楷体_GB2312</vt:lpstr>
      <vt:lpstr>Math1</vt:lpstr>
      <vt:lpstr>微软雅黑</vt:lpstr>
      <vt:lpstr>Arial Unicode MS</vt:lpstr>
      <vt:lpstr>新宋体</vt:lpstr>
      <vt:lpstr>Office 主题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67</cp:revision>
  <dcterms:created xsi:type="dcterms:W3CDTF">2012-09-17T11:32:00Z</dcterms:created>
  <dcterms:modified xsi:type="dcterms:W3CDTF">2023-05-21T09:09:14Z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57CF7C4D9FB94915923D66280CBDC6BE</vt:lpwstr>
  </property>
  <property fmtid="{D5CDD505-2E9C-101B-9397-08002B2CF9AE}" pid="3" name="KSOProductBuildVer">
    <vt:lpwstr>2052-11.1.0.14309</vt:lpwstr>
  </property>
</Properties>
</file>