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1" r:id="rId5"/>
  </p:sldMasterIdLst>
  <p:sldIdLst>
    <p:sldId id="269" r:id="rId6"/>
    <p:sldId id="270" r:id="rId7"/>
    <p:sldId id="257" r:id="rId8"/>
    <p:sldId id="263" r:id="rId9"/>
    <p:sldId id="264" r:id="rId10"/>
    <p:sldId id="265" r:id="rId11"/>
    <p:sldId id="258" r:id="rId12"/>
    <p:sldId id="268" r:id="rId13"/>
    <p:sldId id="271" r:id="rId14"/>
    <p:sldId id="260" r:id="rId15"/>
    <p:sldId id="261" r:id="rId16"/>
    <p:sldId id="262" r:id="rId17"/>
    <p:sldId id="273" r:id="rId18"/>
    <p:sldId id="274" r:id="rId19"/>
    <p:sldId id="266" r:id="rId20"/>
    <p:sldId id="267" r:id="rId21"/>
    <p:sldId id="272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0 w 1722"/>
                <a:gd name="T1" fmla="*/ 33 h 66"/>
                <a:gd name="T2" fmla="*/ 1640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0 w 1722"/>
                <a:gd name="T9" fmla="*/ 33 h 66"/>
                <a:gd name="T10" fmla="*/ 1640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4 w 975"/>
                <a:gd name="T1" fmla="*/ 48 h 101"/>
                <a:gd name="T2" fmla="*/ 93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4 w 975"/>
                <a:gd name="T9" fmla="*/ 48 h 101"/>
                <a:gd name="T10" fmla="*/ 93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9 w 2141"/>
                <a:gd name="T7" fmla="*/ 0 h 198"/>
                <a:gd name="T8" fmla="*/ 205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1 w 2517"/>
                <a:gd name="T1" fmla="*/ 276 h 276"/>
                <a:gd name="T2" fmla="*/ 2394 w 2517"/>
                <a:gd name="T3" fmla="*/ 204 h 276"/>
                <a:gd name="T4" fmla="*/ 2137 w 2517"/>
                <a:gd name="T5" fmla="*/ 0 h 276"/>
                <a:gd name="T6" fmla="*/ 0 w 2517"/>
                <a:gd name="T7" fmla="*/ 276 h 276"/>
                <a:gd name="T8" fmla="*/ 2071 w 2517"/>
                <a:gd name="T9" fmla="*/ 276 h 276"/>
                <a:gd name="T10" fmla="*/ 207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8 w 729"/>
                <a:gd name="T7" fmla="*/ 240 h 240"/>
                <a:gd name="T8" fmla="*/ 68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8 w 729"/>
                <a:gd name="T1" fmla="*/ 318 h 318"/>
                <a:gd name="T2" fmla="*/ 68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8 w 729"/>
                <a:gd name="T9" fmla="*/ 318 h 318"/>
                <a:gd name="T10" fmla="*/ 68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45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745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A220E90-0392-4909-861D-123036A59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98999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00DD8E1-C617-4216-B518-A7E58FD0C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5993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7FB497-0437-47F6-B968-B68B886F1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54074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0 w 1722"/>
                <a:gd name="T1" fmla="*/ 33 h 66"/>
                <a:gd name="T2" fmla="*/ 1640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0 w 1722"/>
                <a:gd name="T9" fmla="*/ 33 h 66"/>
                <a:gd name="T10" fmla="*/ 1640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4 w 975"/>
                <a:gd name="T1" fmla="*/ 48 h 101"/>
                <a:gd name="T2" fmla="*/ 93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4 w 975"/>
                <a:gd name="T9" fmla="*/ 48 h 101"/>
                <a:gd name="T10" fmla="*/ 93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9 w 2141"/>
                <a:gd name="T7" fmla="*/ 0 h 198"/>
                <a:gd name="T8" fmla="*/ 205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1 w 2517"/>
                <a:gd name="T1" fmla="*/ 276 h 276"/>
                <a:gd name="T2" fmla="*/ 2394 w 2517"/>
                <a:gd name="T3" fmla="*/ 204 h 276"/>
                <a:gd name="T4" fmla="*/ 2137 w 2517"/>
                <a:gd name="T5" fmla="*/ 0 h 276"/>
                <a:gd name="T6" fmla="*/ 0 w 2517"/>
                <a:gd name="T7" fmla="*/ 276 h 276"/>
                <a:gd name="T8" fmla="*/ 2071 w 2517"/>
                <a:gd name="T9" fmla="*/ 276 h 276"/>
                <a:gd name="T10" fmla="*/ 207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8 w 729"/>
                <a:gd name="T7" fmla="*/ 240 h 240"/>
                <a:gd name="T8" fmla="*/ 68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8 w 729"/>
                <a:gd name="T1" fmla="*/ 318 h 318"/>
                <a:gd name="T2" fmla="*/ 68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8 w 729"/>
                <a:gd name="T9" fmla="*/ 318 h 318"/>
                <a:gd name="T10" fmla="*/ 68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45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745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A220E90-0392-4909-861D-123036A59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376978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F7F9898-006D-468F-97FC-D77146EB2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327607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A89B65-D917-4012-A646-C29ABA022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79359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582E94-BBEC-4FA7-BA77-AB30833DF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671576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C750CC-79B4-47CD-B13E-811FB08FC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24421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10BDFF-E0E2-473B-AC6F-1776AE414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623183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DD7955-970E-4FFB-BFE7-EBCE48C48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2781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8B0389-F906-4459-B874-1238F0B8F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22292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F7F9898-006D-468F-97FC-D77146EB2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394095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3EEBD6-8185-4325-B704-5B0ADF1F2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69672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00DD8E1-C617-4216-B518-A7E58FD0C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454867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7FB497-0437-47F6-B968-B68B886F1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551151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0 w 1722"/>
                <a:gd name="T1" fmla="*/ 33 h 66"/>
                <a:gd name="T2" fmla="*/ 1640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0 w 1722"/>
                <a:gd name="T9" fmla="*/ 33 h 66"/>
                <a:gd name="T10" fmla="*/ 1640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4 w 975"/>
                <a:gd name="T1" fmla="*/ 48 h 101"/>
                <a:gd name="T2" fmla="*/ 93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4 w 975"/>
                <a:gd name="T9" fmla="*/ 48 h 101"/>
                <a:gd name="T10" fmla="*/ 93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9 w 2141"/>
                <a:gd name="T7" fmla="*/ 0 h 198"/>
                <a:gd name="T8" fmla="*/ 205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1 w 2517"/>
                <a:gd name="T1" fmla="*/ 276 h 276"/>
                <a:gd name="T2" fmla="*/ 2394 w 2517"/>
                <a:gd name="T3" fmla="*/ 204 h 276"/>
                <a:gd name="T4" fmla="*/ 2137 w 2517"/>
                <a:gd name="T5" fmla="*/ 0 h 276"/>
                <a:gd name="T6" fmla="*/ 0 w 2517"/>
                <a:gd name="T7" fmla="*/ 276 h 276"/>
                <a:gd name="T8" fmla="*/ 2071 w 2517"/>
                <a:gd name="T9" fmla="*/ 276 h 276"/>
                <a:gd name="T10" fmla="*/ 207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8 w 729"/>
                <a:gd name="T7" fmla="*/ 240 h 240"/>
                <a:gd name="T8" fmla="*/ 68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8 w 729"/>
                <a:gd name="T1" fmla="*/ 318 h 318"/>
                <a:gd name="T2" fmla="*/ 68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8 w 729"/>
                <a:gd name="T9" fmla="*/ 318 h 318"/>
                <a:gd name="T10" fmla="*/ 68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45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745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A220E90-0392-4909-861D-123036A59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053244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F7F9898-006D-468F-97FC-D77146EB2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454121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A89B65-D917-4012-A646-C29ABA022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553521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582E94-BBEC-4FA7-BA77-AB30833DF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111384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C750CC-79B4-47CD-B13E-811FB08FC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76708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10BDFF-E0E2-473B-AC6F-1776AE414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032559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DD7955-970E-4FFB-BFE7-EBCE48C48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22261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A89B65-D917-4012-A646-C29ABA022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018938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8B0389-F906-4459-B874-1238F0B8F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860779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3EEBD6-8185-4325-B704-5B0ADF1F2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194232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00DD8E1-C617-4216-B518-A7E58FD0C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834242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7FB497-0437-47F6-B968-B68B886F1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811589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A3C7C-9E7A-47A0-8E53-FC203A9458A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30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9FEE2-A3D6-480C-926A-0C965DC7A5E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8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F138-05D8-498B-860A-F59EC346599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67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F926-6793-44FE-A0E5-993E7C06E74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25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FC935-199B-4E58-A732-568FE979253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692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EBC5-E75F-4D98-ACB4-25DCAB04374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7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582E94-BBEC-4FA7-BA77-AB30833DF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986035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19CB4-A6EE-4D20-8940-B34A8AD9B27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11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D4D46-57A0-48A2-A4AF-D230A2406DC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D4FD-5754-4B1B-AC4A-75F39F590BA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3246A-47E8-4F6E-8604-C96DCA7EFCF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369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E5303-DEEE-4C92-B761-7A2367D6A63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7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DBE2-FD42-40AC-A5A8-FB7BFB1B804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007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A3C7C-9E7A-47A0-8E53-FC203A9458A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13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9FEE2-A3D6-480C-926A-0C965DC7A5E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46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F138-05D8-498B-860A-F59EC346599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018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F926-6793-44FE-A0E5-993E7C06E74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8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C750CC-79B4-47CD-B13E-811FB08FC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134517"/>
      </p:ext>
    </p:extLst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FC935-199B-4E58-A732-568FE979253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544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EBC5-E75F-4D98-ACB4-25DCAB04374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15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19CB4-A6EE-4D20-8940-B34A8AD9B27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594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D4D46-57A0-48A2-A4AF-D230A2406DC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86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D4FD-5754-4B1B-AC4A-75F39F590BA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226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3246A-47E8-4F6E-8604-C96DCA7EFCF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60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E5303-DEEE-4C92-B761-7A2367D6A63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716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DBE2-FD42-40AC-A5A8-FB7BFB1B804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10BDFF-E0E2-473B-AC6F-1776AE414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37339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DD7955-970E-4FFB-BFE7-EBCE48C48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80356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8B0389-F906-4459-B874-1238F0B8F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92230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3EEBD6-8185-4325-B704-5B0ADF1F2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3659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0 w 1722"/>
                <a:gd name="T1" fmla="*/ 33 h 66"/>
                <a:gd name="T2" fmla="*/ 1640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0 w 1722"/>
                <a:gd name="T9" fmla="*/ 33 h 66"/>
                <a:gd name="T10" fmla="*/ 1640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4 w 975"/>
                <a:gd name="T1" fmla="*/ 48 h 101"/>
                <a:gd name="T2" fmla="*/ 93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4 w 975"/>
                <a:gd name="T9" fmla="*/ 48 h 101"/>
                <a:gd name="T10" fmla="*/ 93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9 w 2141"/>
                <a:gd name="T7" fmla="*/ 0 h 198"/>
                <a:gd name="T8" fmla="*/ 205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1 w 2517"/>
                <a:gd name="T1" fmla="*/ 276 h 276"/>
                <a:gd name="T2" fmla="*/ 2394 w 2517"/>
                <a:gd name="T3" fmla="*/ 204 h 276"/>
                <a:gd name="T4" fmla="*/ 2137 w 2517"/>
                <a:gd name="T5" fmla="*/ 0 h 276"/>
                <a:gd name="T6" fmla="*/ 0 w 2517"/>
                <a:gd name="T7" fmla="*/ 276 h 276"/>
                <a:gd name="T8" fmla="*/ 2071 w 2517"/>
                <a:gd name="T9" fmla="*/ 276 h 276"/>
                <a:gd name="T10" fmla="*/ 207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8 w 729"/>
                <a:gd name="T7" fmla="*/ 240 h 240"/>
                <a:gd name="T8" fmla="*/ 68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8 w 729"/>
                <a:gd name="T1" fmla="*/ 318 h 318"/>
                <a:gd name="T2" fmla="*/ 68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8 w 729"/>
                <a:gd name="T9" fmla="*/ 318 h 318"/>
                <a:gd name="T10" fmla="*/ 68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5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7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116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642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4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4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42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642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643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72EE4-0DBD-499F-8BBC-BB7C8C66148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440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0 w 1722"/>
                <a:gd name="T1" fmla="*/ 33 h 66"/>
                <a:gd name="T2" fmla="*/ 1640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0 w 1722"/>
                <a:gd name="T9" fmla="*/ 33 h 66"/>
                <a:gd name="T10" fmla="*/ 1640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4 w 975"/>
                <a:gd name="T1" fmla="*/ 48 h 101"/>
                <a:gd name="T2" fmla="*/ 93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4 w 975"/>
                <a:gd name="T9" fmla="*/ 48 h 101"/>
                <a:gd name="T10" fmla="*/ 93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9 w 2141"/>
                <a:gd name="T7" fmla="*/ 0 h 198"/>
                <a:gd name="T8" fmla="*/ 205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1 w 2517"/>
                <a:gd name="T1" fmla="*/ 276 h 276"/>
                <a:gd name="T2" fmla="*/ 2394 w 2517"/>
                <a:gd name="T3" fmla="*/ 204 h 276"/>
                <a:gd name="T4" fmla="*/ 2137 w 2517"/>
                <a:gd name="T5" fmla="*/ 0 h 276"/>
                <a:gd name="T6" fmla="*/ 0 w 2517"/>
                <a:gd name="T7" fmla="*/ 276 h 276"/>
                <a:gd name="T8" fmla="*/ 2071 w 2517"/>
                <a:gd name="T9" fmla="*/ 276 h 276"/>
                <a:gd name="T10" fmla="*/ 207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8 w 729"/>
                <a:gd name="T7" fmla="*/ 240 h 240"/>
                <a:gd name="T8" fmla="*/ 68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8 w 729"/>
                <a:gd name="T1" fmla="*/ 318 h 318"/>
                <a:gd name="T2" fmla="*/ 68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8 w 729"/>
                <a:gd name="T9" fmla="*/ 318 h 318"/>
                <a:gd name="T10" fmla="*/ 68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5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7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116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642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4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4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42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642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643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72EE4-0DBD-499F-8BBC-BB7C8C66148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60198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0 w 1722"/>
                <a:gd name="T1" fmla="*/ 33 h 66"/>
                <a:gd name="T2" fmla="*/ 1640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0 w 1722"/>
                <a:gd name="T9" fmla="*/ 33 h 66"/>
                <a:gd name="T10" fmla="*/ 1640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4 w 975"/>
                <a:gd name="T1" fmla="*/ 48 h 101"/>
                <a:gd name="T2" fmla="*/ 93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4 w 975"/>
                <a:gd name="T9" fmla="*/ 48 h 101"/>
                <a:gd name="T10" fmla="*/ 93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9 w 2141"/>
                <a:gd name="T7" fmla="*/ 0 h 198"/>
                <a:gd name="T8" fmla="*/ 205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1 w 2517"/>
                <a:gd name="T1" fmla="*/ 276 h 276"/>
                <a:gd name="T2" fmla="*/ 2394 w 2517"/>
                <a:gd name="T3" fmla="*/ 204 h 276"/>
                <a:gd name="T4" fmla="*/ 2137 w 2517"/>
                <a:gd name="T5" fmla="*/ 0 h 276"/>
                <a:gd name="T6" fmla="*/ 0 w 2517"/>
                <a:gd name="T7" fmla="*/ 276 h 276"/>
                <a:gd name="T8" fmla="*/ 2071 w 2517"/>
                <a:gd name="T9" fmla="*/ 276 h 276"/>
                <a:gd name="T10" fmla="*/ 207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0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8 w 729"/>
                <a:gd name="T7" fmla="*/ 240 h 240"/>
                <a:gd name="T8" fmla="*/ 68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8 w 729"/>
                <a:gd name="T1" fmla="*/ 318 h 318"/>
                <a:gd name="T2" fmla="*/ 68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8 w 729"/>
                <a:gd name="T9" fmla="*/ 318 h 318"/>
                <a:gd name="T10" fmla="*/ 68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5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7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1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2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116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642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42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4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4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42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642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643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72EE4-0DBD-499F-8BBC-BB7C8C66148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9585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AE5CE7-1E71-4D77-94E8-5EB3BA1FF2A4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671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AE5CE7-1E71-4D77-94E8-5EB3BA1FF2A4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1380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359229" y="97972"/>
            <a:ext cx="8327571" cy="6145666"/>
          </a:xfrm>
        </p:spPr>
        <p:txBody>
          <a:bodyPr/>
          <a:lstStyle/>
          <a:p>
            <a:pPr algn="l"/>
            <a:r>
              <a:rPr lang="zh-CN" altLang="en-US" sz="3000" dirty="0" smtClean="0">
                <a:solidFill>
                  <a:srgbClr val="FFC000"/>
                </a:solidFill>
              </a:rPr>
              <a:t>习题</a:t>
            </a:r>
            <a:r>
              <a:rPr lang="en-US" altLang="zh-CN" sz="3000" dirty="0" smtClean="0">
                <a:solidFill>
                  <a:srgbClr val="FFC000"/>
                </a:solidFill>
              </a:rPr>
              <a:t>3.2-1</a:t>
            </a:r>
            <a:r>
              <a:rPr lang="zh-CN" altLang="zh-CN" sz="3000" dirty="0">
                <a:solidFill>
                  <a:srgbClr val="FFC000"/>
                </a:solidFill>
                <a:effectLst/>
              </a:rPr>
              <a:t>指出下列表达式中的自由变量和约束变量，并指明量词的作用域</a:t>
            </a:r>
            <a:r>
              <a:rPr lang="zh-CN" altLang="zh-CN" sz="3000" dirty="0" smtClean="0">
                <a:effectLst/>
              </a:rPr>
              <a:t>：</a:t>
            </a:r>
            <a:endParaRPr lang="en-US" altLang="zh-CN" sz="3000" dirty="0" smtClean="0">
              <a:effectLst/>
            </a:endParaRPr>
          </a:p>
          <a:p>
            <a:pPr algn="l">
              <a:spcBef>
                <a:spcPts val="0"/>
              </a:spcBef>
            </a:pPr>
            <a:r>
              <a:rPr lang="en-US" altLang="zh-CN" sz="3000" dirty="0" smtClean="0">
                <a:effectLst/>
              </a:rPr>
              <a:t>(1) (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3000" dirty="0" err="1">
                <a:effectLst/>
              </a:rPr>
              <a:t>xP</a:t>
            </a:r>
            <a:r>
              <a:rPr lang="en-US" altLang="zh-CN" sz="3000" dirty="0">
                <a:effectLst/>
              </a:rPr>
              <a:t>(x)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</a:t>
            </a:r>
            <a:r>
              <a:rPr lang="en-US" altLang="zh-CN" sz="3000" dirty="0" err="1">
                <a:effectLst/>
              </a:rPr>
              <a:t>xQ</a:t>
            </a:r>
            <a:r>
              <a:rPr lang="en-US" altLang="zh-CN" sz="3000" dirty="0">
                <a:effectLst/>
              </a:rPr>
              <a:t>(x))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</a:t>
            </a:r>
            <a:r>
              <a:rPr lang="en-US" altLang="zh-CN" sz="3000" dirty="0">
                <a:effectLst/>
              </a:rPr>
              <a:t>(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3000" dirty="0" err="1">
                <a:effectLst/>
              </a:rPr>
              <a:t>xP</a:t>
            </a:r>
            <a:r>
              <a:rPr lang="en-US" altLang="zh-CN" sz="3000" dirty="0">
                <a:effectLst/>
              </a:rPr>
              <a:t>(x)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3000" dirty="0">
                <a:effectLst/>
              </a:rPr>
              <a:t>Q(y))</a:t>
            </a:r>
            <a:endParaRPr lang="zh-CN" altLang="zh-CN" sz="3000" dirty="0">
              <a:effectLst/>
            </a:endParaRPr>
          </a:p>
          <a:p>
            <a:pPr algn="l">
              <a:spcBef>
                <a:spcPts val="0"/>
              </a:spcBef>
            </a:pPr>
            <a:r>
              <a:rPr lang="en-US" altLang="zh-CN" sz="3000" dirty="0" smtClean="0">
                <a:effectLst/>
              </a:rPr>
              <a:t>(2) </a:t>
            </a:r>
            <a:r>
              <a:rPr lang="en-US" altLang="zh-CN" sz="3000" dirty="0" smtClean="0">
                <a:effectLst/>
                <a:sym typeface="Symbol" panose="05050102010706020507" pitchFamily="18" charset="2"/>
              </a:rPr>
              <a:t></a:t>
            </a:r>
            <a:r>
              <a:rPr lang="en-US" altLang="zh-CN" sz="3000" dirty="0" err="1">
                <a:effectLst/>
              </a:rPr>
              <a:t>x</a:t>
            </a:r>
            <a:r>
              <a:rPr lang="en-US" altLang="zh-CN" sz="3000" dirty="0" err="1">
                <a:effectLst/>
                <a:sym typeface="Symbol" panose="05050102010706020507" pitchFamily="18" charset="2"/>
              </a:rPr>
              <a:t></a:t>
            </a:r>
            <a:r>
              <a:rPr lang="en-US" altLang="zh-CN" sz="3000" dirty="0" err="1">
                <a:effectLst/>
              </a:rPr>
              <a:t>y</a:t>
            </a:r>
            <a:r>
              <a:rPr lang="en-US" altLang="zh-CN" sz="3000" dirty="0">
                <a:effectLst/>
              </a:rPr>
              <a:t>((P(x)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3000" dirty="0">
                <a:effectLst/>
              </a:rPr>
              <a:t>Q(y))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</a:t>
            </a:r>
            <a:r>
              <a:rPr lang="en-US" altLang="zh-CN" sz="3000" dirty="0" err="1">
                <a:effectLst/>
              </a:rPr>
              <a:t>zR</a:t>
            </a:r>
            <a:r>
              <a:rPr lang="en-US" altLang="zh-CN" sz="3000" dirty="0">
                <a:effectLst/>
              </a:rPr>
              <a:t>(z</a:t>
            </a:r>
            <a:r>
              <a:rPr lang="en-US" altLang="zh-CN" sz="3200" dirty="0" smtClean="0">
                <a:effectLst/>
              </a:rPr>
              <a:t>))</a:t>
            </a:r>
          </a:p>
          <a:p>
            <a:pPr algn="l"/>
            <a:r>
              <a:rPr lang="zh-CN" altLang="zh-CN" sz="3000" dirty="0" smtClean="0">
                <a:effectLst/>
              </a:rPr>
              <a:t>解</a:t>
            </a:r>
            <a:r>
              <a:rPr lang="zh-CN" altLang="zh-CN" sz="3000" dirty="0">
                <a:effectLst/>
              </a:rPr>
              <a:t>： </a:t>
            </a:r>
            <a:endParaRPr lang="en-US" altLang="zh-CN" sz="3000" dirty="0" smtClean="0">
              <a:effectLst/>
            </a:endParaRPr>
          </a:p>
          <a:p>
            <a:pPr algn="l"/>
            <a:r>
              <a:rPr lang="en-US" altLang="zh-CN" sz="3000" dirty="0" smtClean="0">
                <a:effectLst/>
              </a:rPr>
              <a:t>(1)</a:t>
            </a:r>
            <a:r>
              <a:rPr lang="zh-CN" altLang="zh-CN" sz="3000" dirty="0" smtClean="0">
                <a:effectLst/>
              </a:rPr>
              <a:t>中</a:t>
            </a:r>
            <a:r>
              <a:rPr lang="zh-CN" altLang="zh-CN" sz="3000" dirty="0">
                <a:effectLst/>
              </a:rPr>
              <a:t>的自由变量是</a:t>
            </a:r>
            <a:r>
              <a:rPr lang="en-US" altLang="zh-CN" sz="3000" dirty="0">
                <a:effectLst/>
              </a:rPr>
              <a:t>Q(y)</a:t>
            </a:r>
            <a:r>
              <a:rPr lang="zh-CN" altLang="zh-CN" sz="3000" dirty="0">
                <a:effectLst/>
              </a:rPr>
              <a:t>中的</a:t>
            </a:r>
            <a:r>
              <a:rPr lang="en-US" altLang="zh-CN" sz="3000" dirty="0">
                <a:effectLst/>
              </a:rPr>
              <a:t>y</a:t>
            </a:r>
            <a:r>
              <a:rPr lang="zh-CN" altLang="zh-CN" sz="3000" dirty="0">
                <a:effectLst/>
              </a:rPr>
              <a:t>，约束变量是</a:t>
            </a:r>
            <a:r>
              <a:rPr lang="en-US" altLang="zh-CN" sz="3000" dirty="0">
                <a:effectLst/>
              </a:rPr>
              <a:t>P(x)</a:t>
            </a:r>
            <a:r>
              <a:rPr lang="zh-CN" altLang="zh-CN" sz="3000" dirty="0">
                <a:effectLst/>
              </a:rPr>
              <a:t>、</a:t>
            </a:r>
            <a:r>
              <a:rPr lang="en-US" altLang="zh-CN" sz="3000" dirty="0">
                <a:effectLst/>
              </a:rPr>
              <a:t>Q(x))</a:t>
            </a:r>
            <a:r>
              <a:rPr lang="zh-CN" altLang="zh-CN" sz="3000" dirty="0">
                <a:effectLst/>
              </a:rPr>
              <a:t>和</a:t>
            </a:r>
            <a:r>
              <a:rPr lang="en-US" altLang="zh-CN" sz="3000" dirty="0">
                <a:effectLst/>
              </a:rPr>
              <a:t>P(x)</a:t>
            </a:r>
            <a:r>
              <a:rPr lang="zh-CN" altLang="zh-CN" sz="3000" dirty="0">
                <a:effectLst/>
              </a:rPr>
              <a:t>中的</a:t>
            </a:r>
            <a:r>
              <a:rPr lang="en-US" altLang="zh-CN" sz="3000" dirty="0">
                <a:effectLst/>
              </a:rPr>
              <a:t>x</a:t>
            </a:r>
            <a:r>
              <a:rPr lang="zh-CN" altLang="zh-CN" sz="3000" dirty="0">
                <a:effectLst/>
              </a:rPr>
              <a:t>，第一个量词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3000" dirty="0">
                <a:effectLst/>
              </a:rPr>
              <a:t>x</a:t>
            </a:r>
            <a:r>
              <a:rPr lang="zh-CN" altLang="zh-CN" sz="3000" dirty="0">
                <a:effectLst/>
              </a:rPr>
              <a:t>的作用域是</a:t>
            </a:r>
            <a:r>
              <a:rPr lang="en-US" altLang="zh-CN" sz="3000" dirty="0">
                <a:effectLst/>
              </a:rPr>
              <a:t>P(x)</a:t>
            </a:r>
            <a:r>
              <a:rPr lang="zh-CN" altLang="zh-CN" sz="3000" dirty="0">
                <a:effectLst/>
              </a:rPr>
              <a:t>，第</a:t>
            </a:r>
            <a:r>
              <a:rPr lang="en-US" altLang="zh-CN" sz="3000" dirty="0">
                <a:effectLst/>
              </a:rPr>
              <a:t>2</a:t>
            </a:r>
            <a:r>
              <a:rPr lang="zh-CN" altLang="zh-CN" sz="3000" dirty="0">
                <a:effectLst/>
              </a:rPr>
              <a:t>个量词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</a:t>
            </a:r>
            <a:r>
              <a:rPr lang="en-US" altLang="zh-CN" sz="3000" dirty="0">
                <a:effectLst/>
              </a:rPr>
              <a:t>x</a:t>
            </a:r>
            <a:r>
              <a:rPr lang="zh-CN" altLang="zh-CN" sz="3000" dirty="0">
                <a:effectLst/>
              </a:rPr>
              <a:t>的作用域是</a:t>
            </a:r>
            <a:r>
              <a:rPr lang="en-US" altLang="zh-CN" sz="3000" dirty="0">
                <a:effectLst/>
              </a:rPr>
              <a:t>Q(x)</a:t>
            </a:r>
            <a:r>
              <a:rPr lang="zh-CN" altLang="zh-CN" sz="3000" dirty="0">
                <a:effectLst/>
              </a:rPr>
              <a:t>，第三个量词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3000" dirty="0">
                <a:effectLst/>
              </a:rPr>
              <a:t>x</a:t>
            </a:r>
            <a:r>
              <a:rPr lang="zh-CN" altLang="zh-CN" sz="3000" dirty="0">
                <a:effectLst/>
              </a:rPr>
              <a:t>的作用域是</a:t>
            </a:r>
            <a:r>
              <a:rPr lang="en-US" altLang="zh-CN" sz="3000" dirty="0">
                <a:effectLst/>
              </a:rPr>
              <a:t>P(x)</a:t>
            </a:r>
            <a:r>
              <a:rPr lang="zh-CN" altLang="zh-CN" sz="3000" dirty="0">
                <a:effectLst/>
              </a:rPr>
              <a:t>。</a:t>
            </a:r>
          </a:p>
          <a:p>
            <a:pPr algn="l"/>
            <a:r>
              <a:rPr lang="en-US" altLang="zh-CN" sz="3000" dirty="0" smtClean="0">
                <a:effectLst/>
              </a:rPr>
              <a:t>(2)</a:t>
            </a:r>
            <a:r>
              <a:rPr lang="zh-CN" altLang="zh-CN" sz="3000" dirty="0" smtClean="0">
                <a:effectLst/>
              </a:rPr>
              <a:t>此</a:t>
            </a:r>
            <a:r>
              <a:rPr lang="zh-CN" altLang="zh-CN" sz="3000" dirty="0">
                <a:effectLst/>
              </a:rPr>
              <a:t>式中没有自由变量，</a:t>
            </a:r>
            <a:r>
              <a:rPr lang="en-US" altLang="zh-CN" sz="3000" dirty="0">
                <a:effectLst/>
              </a:rPr>
              <a:t>x</a:t>
            </a:r>
            <a:r>
              <a:rPr lang="zh-CN" altLang="zh-CN" sz="3000" dirty="0">
                <a:effectLst/>
              </a:rPr>
              <a:t>，</a:t>
            </a:r>
            <a:r>
              <a:rPr lang="en-US" altLang="zh-CN" sz="3000" dirty="0">
                <a:effectLst/>
              </a:rPr>
              <a:t>y</a:t>
            </a:r>
            <a:r>
              <a:rPr lang="zh-CN" altLang="zh-CN" sz="3000" dirty="0">
                <a:effectLst/>
              </a:rPr>
              <a:t>，</a:t>
            </a:r>
            <a:r>
              <a:rPr lang="en-US" altLang="zh-CN" sz="3000" dirty="0">
                <a:effectLst/>
              </a:rPr>
              <a:t>z</a:t>
            </a:r>
            <a:r>
              <a:rPr lang="zh-CN" altLang="zh-CN" sz="3000" dirty="0">
                <a:effectLst/>
              </a:rPr>
              <a:t>都是约束变量，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</a:t>
            </a:r>
            <a:r>
              <a:rPr lang="en-US" altLang="zh-CN" sz="3000" dirty="0">
                <a:effectLst/>
              </a:rPr>
              <a:t>x</a:t>
            </a:r>
            <a:r>
              <a:rPr lang="zh-CN" altLang="zh-CN" sz="3000" dirty="0">
                <a:effectLst/>
              </a:rPr>
              <a:t>和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3000" dirty="0">
                <a:effectLst/>
              </a:rPr>
              <a:t>y</a:t>
            </a:r>
            <a:r>
              <a:rPr lang="zh-CN" altLang="zh-CN" sz="3000" dirty="0">
                <a:effectLst/>
              </a:rPr>
              <a:t>的作用域都是</a:t>
            </a:r>
            <a:r>
              <a:rPr lang="en-US" altLang="zh-CN" sz="3000" dirty="0">
                <a:effectLst/>
              </a:rPr>
              <a:t> (P(x)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3000" dirty="0">
                <a:effectLst/>
              </a:rPr>
              <a:t>Q(y))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</a:t>
            </a:r>
            <a:r>
              <a:rPr lang="en-US" altLang="zh-CN" sz="3000" dirty="0" err="1">
                <a:effectLst/>
              </a:rPr>
              <a:t>zR</a:t>
            </a:r>
            <a:r>
              <a:rPr lang="en-US" altLang="zh-CN" sz="3000" dirty="0">
                <a:effectLst/>
              </a:rPr>
              <a:t>(z)</a:t>
            </a:r>
            <a:r>
              <a:rPr lang="zh-CN" altLang="zh-CN" sz="3000" dirty="0">
                <a:effectLst/>
              </a:rPr>
              <a:t>，而</a:t>
            </a:r>
            <a:r>
              <a:rPr lang="en-US" altLang="zh-CN" sz="30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3000" dirty="0">
                <a:effectLst/>
              </a:rPr>
              <a:t>z</a:t>
            </a:r>
            <a:r>
              <a:rPr lang="zh-CN" altLang="zh-CN" sz="3000" dirty="0">
                <a:effectLst/>
              </a:rPr>
              <a:t>的作用域是</a:t>
            </a:r>
            <a:r>
              <a:rPr lang="en-US" altLang="zh-CN" sz="3000" dirty="0">
                <a:effectLst/>
              </a:rPr>
              <a:t>R(z)</a:t>
            </a:r>
            <a:r>
              <a:rPr lang="zh-CN" altLang="zh-CN" sz="3000" dirty="0">
                <a:effectLst/>
              </a:rPr>
              <a:t>。</a:t>
            </a:r>
          </a:p>
          <a:p>
            <a:pPr algn="l">
              <a:spcBef>
                <a:spcPts val="0"/>
              </a:spcBef>
            </a:pPr>
            <a:endParaRPr lang="zh-CN" altLang="zh-CN" sz="3200" dirty="0">
              <a:effectLst/>
            </a:endParaRPr>
          </a:p>
          <a:p>
            <a:pPr algn="l"/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20E90-0392-4909-861D-123036A59F8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871428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5749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C000"/>
                </a:solidFill>
                <a:latin typeface="Times New Roman" pitchFamily="18" charset="0"/>
              </a:rPr>
              <a:t>习题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itchFamily="18" charset="0"/>
              </a:rPr>
              <a:t>3.2-7  </a:t>
            </a:r>
          </a:p>
          <a:p>
            <a:pPr marL="0" indent="0" eaLnBrk="1" hangingPunct="1">
              <a:buNone/>
              <a:defRPr/>
            </a:pPr>
            <a:r>
              <a:rPr lang="zh-CN" altLang="zh-CN" sz="3200" dirty="0" smtClean="0">
                <a:solidFill>
                  <a:srgbClr val="FFC000"/>
                </a:solidFill>
              </a:rPr>
              <a:t>若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</a:t>
            </a:r>
            <a:r>
              <a:rPr lang="en-US" altLang="zh-CN" sz="3200" dirty="0" smtClean="0">
                <a:solidFill>
                  <a:srgbClr val="FFC000"/>
                </a:solidFill>
              </a:rPr>
              <a:t>x(P(x)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</a:t>
            </a:r>
            <a:r>
              <a:rPr lang="en-US" altLang="zh-CN" sz="3200" dirty="0" smtClean="0">
                <a:solidFill>
                  <a:srgbClr val="FFC000"/>
                </a:solidFill>
              </a:rPr>
              <a:t>Q(x))</a:t>
            </a:r>
            <a:r>
              <a:rPr lang="zh-CN" altLang="zh-CN" sz="3200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</a:t>
            </a:r>
            <a:r>
              <a:rPr lang="en-US" altLang="zh-CN" sz="3200" dirty="0" smtClean="0">
                <a:solidFill>
                  <a:srgbClr val="FFC000"/>
                </a:solidFill>
              </a:rPr>
              <a:t>y(P(y)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</a:t>
            </a:r>
            <a:r>
              <a:rPr lang="en-US" altLang="zh-CN" sz="3200" dirty="0" smtClean="0">
                <a:solidFill>
                  <a:srgbClr val="FFC000"/>
                </a:solidFill>
              </a:rPr>
              <a:t>R(y))</a:t>
            </a:r>
            <a:r>
              <a:rPr lang="zh-CN" altLang="zh-CN" sz="3200" dirty="0" smtClean="0">
                <a:solidFill>
                  <a:srgbClr val="FFC000"/>
                </a:solidFill>
              </a:rPr>
              <a:t>在某解释</a:t>
            </a:r>
            <a:r>
              <a:rPr lang="en-US" altLang="zh-CN" sz="3200" dirty="0" smtClean="0">
                <a:solidFill>
                  <a:srgbClr val="FFC000"/>
                </a:solidFill>
              </a:rPr>
              <a:t>I</a:t>
            </a:r>
            <a:r>
              <a:rPr lang="zh-CN" altLang="zh-CN" sz="3200" dirty="0" smtClean="0">
                <a:solidFill>
                  <a:srgbClr val="FFC000"/>
                </a:solidFill>
              </a:rPr>
              <a:t>下取</a:t>
            </a:r>
            <a:r>
              <a:rPr lang="en-US" altLang="zh-CN" sz="3200" dirty="0" smtClean="0">
                <a:solidFill>
                  <a:srgbClr val="FFC000"/>
                </a:solidFill>
              </a:rPr>
              <a:t>1</a:t>
            </a:r>
            <a:r>
              <a:rPr lang="zh-CN" altLang="zh-CN" sz="3200" dirty="0" smtClean="0">
                <a:solidFill>
                  <a:srgbClr val="FFC000"/>
                </a:solidFill>
              </a:rPr>
              <a:t>值</a:t>
            </a:r>
            <a:r>
              <a:rPr lang="zh-CN" altLang="zh-CN" sz="3200" dirty="0" smtClean="0">
                <a:solidFill>
                  <a:srgbClr val="FFC000"/>
                </a:solidFill>
              </a:rPr>
              <a:t>，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3200" dirty="0" smtClean="0">
                <a:solidFill>
                  <a:srgbClr val="FFC000"/>
                </a:solidFill>
              </a:rPr>
              <a:t>(1)</a:t>
            </a:r>
            <a:r>
              <a:rPr lang="zh-CN" altLang="zh-CN" sz="3200" dirty="0" smtClean="0">
                <a:solidFill>
                  <a:srgbClr val="FFC000"/>
                </a:solidFill>
              </a:rPr>
              <a:t>则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</a:t>
            </a:r>
            <a:r>
              <a:rPr lang="en-US" altLang="zh-CN" sz="3200" dirty="0" smtClean="0">
                <a:solidFill>
                  <a:srgbClr val="FFC000"/>
                </a:solidFill>
              </a:rPr>
              <a:t>z(Q(z)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</a:t>
            </a:r>
            <a:r>
              <a:rPr lang="en-US" altLang="zh-CN" sz="3200" dirty="0" smtClean="0">
                <a:solidFill>
                  <a:srgbClr val="FFC000"/>
                </a:solidFill>
              </a:rPr>
              <a:t>R(z))</a:t>
            </a:r>
            <a:r>
              <a:rPr lang="zh-CN" altLang="zh-CN" sz="3200" dirty="0" smtClean="0">
                <a:solidFill>
                  <a:srgbClr val="FFC000"/>
                </a:solidFill>
              </a:rPr>
              <a:t>是否在</a:t>
            </a:r>
            <a:r>
              <a:rPr lang="en-US" altLang="zh-CN" sz="3200" dirty="0" smtClean="0">
                <a:solidFill>
                  <a:srgbClr val="FFC000"/>
                </a:solidFill>
              </a:rPr>
              <a:t>I</a:t>
            </a:r>
            <a:r>
              <a:rPr lang="zh-CN" altLang="zh-CN" sz="3200" dirty="0" smtClean="0">
                <a:solidFill>
                  <a:srgbClr val="FFC000"/>
                </a:solidFill>
              </a:rPr>
              <a:t>下取</a:t>
            </a:r>
            <a:r>
              <a:rPr lang="en-US" altLang="zh-CN" sz="3200" dirty="0" smtClean="0">
                <a:solidFill>
                  <a:srgbClr val="FFC000"/>
                </a:solidFill>
              </a:rPr>
              <a:t>1</a:t>
            </a:r>
            <a:r>
              <a:rPr lang="zh-CN" altLang="zh-CN" sz="3200" dirty="0" smtClean="0">
                <a:solidFill>
                  <a:srgbClr val="FFC000"/>
                </a:solidFill>
              </a:rPr>
              <a:t>值？其中</a:t>
            </a:r>
            <a:r>
              <a:rPr lang="en-US" altLang="zh-CN" sz="3200" dirty="0" smtClean="0">
                <a:solidFill>
                  <a:srgbClr val="FFC000"/>
                </a:solidFill>
              </a:rPr>
              <a:t>P</a:t>
            </a:r>
            <a:r>
              <a:rPr lang="zh-CN" altLang="zh-CN" sz="3200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dirty="0" smtClean="0">
                <a:solidFill>
                  <a:srgbClr val="FFC000"/>
                </a:solidFill>
              </a:rPr>
              <a:t>Q</a:t>
            </a:r>
            <a:r>
              <a:rPr lang="zh-CN" altLang="zh-CN" sz="3200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dirty="0" smtClean="0">
                <a:solidFill>
                  <a:srgbClr val="FFC000"/>
                </a:solidFill>
              </a:rPr>
              <a:t>R</a:t>
            </a:r>
            <a:r>
              <a:rPr lang="zh-CN" altLang="zh-CN" sz="3200" dirty="0" smtClean="0">
                <a:solidFill>
                  <a:srgbClr val="FFC000"/>
                </a:solidFill>
              </a:rPr>
              <a:t>的定义域中有两个元素</a:t>
            </a:r>
            <a:r>
              <a:rPr lang="zh-CN" altLang="zh-CN" sz="3200" dirty="0" smtClean="0">
                <a:solidFill>
                  <a:srgbClr val="FFC000"/>
                </a:solidFill>
              </a:rPr>
              <a:t>。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3200" dirty="0" smtClean="0">
                <a:solidFill>
                  <a:srgbClr val="FFC000"/>
                </a:solidFill>
              </a:rPr>
              <a:t>(2)</a:t>
            </a:r>
            <a:r>
              <a:rPr lang="en-US" altLang="zh-CN" sz="3200" dirty="0" smtClean="0">
                <a:solidFill>
                  <a:srgbClr val="FFC000"/>
                </a:solidFill>
              </a:rPr>
              <a:t> </a:t>
            </a:r>
            <a:r>
              <a:rPr lang="zh-CN" altLang="zh-CN" sz="3200" dirty="0" smtClean="0">
                <a:solidFill>
                  <a:srgbClr val="FFC000"/>
                </a:solidFill>
              </a:rPr>
              <a:t>若</a:t>
            </a:r>
            <a:r>
              <a:rPr lang="zh-CN" altLang="zh-CN" sz="3200" dirty="0" smtClean="0">
                <a:solidFill>
                  <a:srgbClr val="FFC000"/>
                </a:solidFill>
              </a:rPr>
              <a:t>将存在量词都换为全称量词，结果</a:t>
            </a:r>
            <a:r>
              <a:rPr lang="zh-CN" altLang="zh-CN" dirty="0" smtClean="0">
                <a:solidFill>
                  <a:srgbClr val="FFC000"/>
                </a:solidFill>
              </a:rPr>
              <a:t>怎样？</a:t>
            </a:r>
          </a:p>
          <a:p>
            <a:pPr eaLnBrk="1" hangingPunct="1">
              <a:defRPr/>
            </a:pP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335CB-C600-4199-B5FC-A1E0DBF1C37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1144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52438"/>
            <a:ext cx="9144000" cy="6248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 smtClean="0"/>
              <a:t>(1)</a:t>
            </a:r>
            <a:r>
              <a:rPr lang="zh-CN" altLang="zh-CN" sz="3000" dirty="0" smtClean="0"/>
              <a:t>若</a:t>
            </a:r>
            <a:r>
              <a:rPr lang="en-US" altLang="zh-CN" sz="3000" dirty="0" smtClean="0">
                <a:sym typeface="Symbol"/>
              </a:rPr>
              <a:t></a:t>
            </a:r>
            <a:r>
              <a:rPr lang="en-US" altLang="zh-CN" sz="3000" dirty="0" smtClean="0"/>
              <a:t>x(P(x)</a:t>
            </a:r>
            <a:r>
              <a:rPr lang="en-US" altLang="zh-CN" sz="3000" dirty="0" smtClean="0">
                <a:sym typeface="Symbol"/>
              </a:rPr>
              <a:t></a:t>
            </a:r>
            <a:r>
              <a:rPr lang="en-US" altLang="zh-CN" sz="3000" dirty="0" smtClean="0"/>
              <a:t>Q(x))</a:t>
            </a:r>
            <a:r>
              <a:rPr lang="zh-CN" altLang="zh-CN" sz="3000" dirty="0" smtClean="0"/>
              <a:t>，</a:t>
            </a:r>
            <a:r>
              <a:rPr lang="en-US" altLang="zh-CN" sz="3000" dirty="0" smtClean="0">
                <a:sym typeface="Symbol"/>
              </a:rPr>
              <a:t></a:t>
            </a:r>
            <a:r>
              <a:rPr lang="en-US" altLang="zh-CN" sz="3000" dirty="0" smtClean="0"/>
              <a:t>y(P(y)</a:t>
            </a:r>
            <a:r>
              <a:rPr lang="en-US" altLang="zh-CN" sz="3000" dirty="0" smtClean="0">
                <a:sym typeface="Symbol"/>
              </a:rPr>
              <a:t></a:t>
            </a:r>
            <a:r>
              <a:rPr lang="en-US" altLang="zh-CN" sz="3000" dirty="0" smtClean="0"/>
              <a:t>R(y))</a:t>
            </a:r>
            <a:r>
              <a:rPr lang="zh-CN" altLang="zh-CN" sz="3000" dirty="0" smtClean="0"/>
              <a:t>在某解释</a:t>
            </a:r>
            <a:r>
              <a:rPr lang="en-US" altLang="zh-CN" sz="3000" dirty="0" smtClean="0"/>
              <a:t>I</a:t>
            </a:r>
            <a:r>
              <a:rPr lang="zh-CN" altLang="zh-CN" sz="3000" dirty="0" smtClean="0"/>
              <a:t>下取</a:t>
            </a:r>
            <a:r>
              <a:rPr lang="en-US" altLang="zh-CN" sz="3000" dirty="0" smtClean="0"/>
              <a:t>1</a:t>
            </a:r>
            <a:r>
              <a:rPr lang="zh-CN" altLang="zh-CN" sz="3000" dirty="0" smtClean="0"/>
              <a:t>值，则</a:t>
            </a:r>
            <a:r>
              <a:rPr lang="en-US" altLang="zh-CN" sz="3000" dirty="0" smtClean="0">
                <a:sym typeface="Symbol"/>
              </a:rPr>
              <a:t></a:t>
            </a:r>
            <a:r>
              <a:rPr lang="en-US" altLang="zh-CN" sz="3000" dirty="0" smtClean="0"/>
              <a:t>z(Q(z)</a:t>
            </a:r>
            <a:r>
              <a:rPr lang="en-US" altLang="zh-CN" sz="3000" dirty="0" smtClean="0">
                <a:sym typeface="Symbol"/>
              </a:rPr>
              <a:t></a:t>
            </a:r>
            <a:r>
              <a:rPr lang="en-US" altLang="zh-CN" sz="3000" dirty="0" smtClean="0"/>
              <a:t>R(z))</a:t>
            </a:r>
            <a:r>
              <a:rPr lang="zh-CN" altLang="zh-CN" sz="3000" dirty="0" smtClean="0"/>
              <a:t>是否在</a:t>
            </a:r>
            <a:r>
              <a:rPr lang="en-US" altLang="zh-CN" sz="3000" dirty="0" smtClean="0"/>
              <a:t>I</a:t>
            </a:r>
            <a:r>
              <a:rPr lang="zh-CN" altLang="zh-CN" sz="3000" dirty="0" smtClean="0"/>
              <a:t>下取</a:t>
            </a:r>
            <a:r>
              <a:rPr lang="en-US" altLang="zh-CN" sz="3000" dirty="0" smtClean="0"/>
              <a:t>1</a:t>
            </a:r>
            <a:r>
              <a:rPr lang="zh-CN" altLang="zh-CN" sz="3000" dirty="0" smtClean="0"/>
              <a:t>值？其中</a:t>
            </a:r>
            <a:r>
              <a:rPr lang="en-US" altLang="zh-CN" sz="3000" dirty="0" smtClean="0"/>
              <a:t>P</a:t>
            </a:r>
            <a:r>
              <a:rPr lang="zh-CN" altLang="zh-CN" sz="3000" dirty="0" smtClean="0"/>
              <a:t>，</a:t>
            </a:r>
            <a:r>
              <a:rPr lang="en-US" altLang="zh-CN" sz="3000" dirty="0" smtClean="0"/>
              <a:t>Q</a:t>
            </a:r>
            <a:r>
              <a:rPr lang="zh-CN" altLang="zh-CN" sz="3000" dirty="0" smtClean="0"/>
              <a:t>，</a:t>
            </a:r>
            <a:r>
              <a:rPr lang="en-US" altLang="zh-CN" sz="3000" dirty="0" smtClean="0"/>
              <a:t>R</a:t>
            </a:r>
            <a:r>
              <a:rPr lang="zh-CN" altLang="zh-CN" sz="3000" dirty="0" smtClean="0"/>
              <a:t>的定义域中有两个元素。若将存在量词都换为全称量词，结果怎样？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答：不一定。例如：解释</a:t>
            </a:r>
            <a:r>
              <a:rPr lang="en-US" altLang="zh-CN" sz="3000" dirty="0" smtClean="0"/>
              <a:t>I</a:t>
            </a:r>
            <a:r>
              <a:rPr lang="en-US" altLang="zh-CN" sz="3000" baseline="-25000" dirty="0" smtClean="0"/>
              <a:t>1</a:t>
            </a:r>
            <a:r>
              <a:rPr lang="zh-CN" altLang="zh-CN" sz="3000" dirty="0" smtClean="0"/>
              <a:t>为：</a:t>
            </a:r>
            <a:r>
              <a:rPr lang="en-US" altLang="zh-CN" sz="3000" dirty="0" smtClean="0"/>
              <a:t>D={a</a:t>
            </a:r>
            <a:r>
              <a:rPr lang="zh-CN" altLang="zh-CN" sz="3000" dirty="0" smtClean="0"/>
              <a:t>，</a:t>
            </a:r>
            <a:r>
              <a:rPr lang="en-US" altLang="zh-CN" sz="3000" dirty="0" smtClean="0"/>
              <a:t>b}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zh-CN" sz="3000" dirty="0" smtClean="0"/>
          </a:p>
          <a:p>
            <a:pPr eaLnBrk="1" hangingPunct="1">
              <a:defRPr/>
            </a:pPr>
            <a:endParaRPr lang="en-US" altLang="zh-CN" sz="3000" dirty="0" smtClean="0"/>
          </a:p>
          <a:p>
            <a:pPr eaLnBrk="1" hangingPunct="1">
              <a:defRPr/>
            </a:pPr>
            <a:r>
              <a:rPr lang="zh-CN" altLang="zh-CN" sz="3000" dirty="0" smtClean="0"/>
              <a:t>解释</a:t>
            </a:r>
            <a:r>
              <a:rPr lang="en-US" altLang="zh-CN" sz="3000" dirty="0" smtClean="0"/>
              <a:t>I</a:t>
            </a:r>
            <a:r>
              <a:rPr lang="en-US" altLang="zh-CN" sz="3000" baseline="-25000" dirty="0" smtClean="0"/>
              <a:t>2</a:t>
            </a:r>
            <a:r>
              <a:rPr lang="zh-CN" altLang="zh-CN" sz="3000" dirty="0" smtClean="0"/>
              <a:t>为：</a:t>
            </a:r>
            <a:r>
              <a:rPr lang="en-US" altLang="zh-CN" sz="3000" dirty="0" smtClean="0"/>
              <a:t>D={a</a:t>
            </a:r>
            <a:r>
              <a:rPr lang="zh-CN" altLang="zh-CN" sz="3000" dirty="0" smtClean="0"/>
              <a:t>，</a:t>
            </a:r>
            <a:r>
              <a:rPr lang="en-US" altLang="zh-CN" sz="3000" dirty="0" smtClean="0"/>
              <a:t>b}</a:t>
            </a:r>
          </a:p>
          <a:p>
            <a:pPr eaLnBrk="1" hangingPunct="1">
              <a:defRPr/>
            </a:pPr>
            <a:endParaRPr lang="en-US" altLang="zh-CN" sz="3000" dirty="0" smtClean="0"/>
          </a:p>
          <a:p>
            <a:pPr eaLnBrk="1" hangingPunct="1">
              <a:defRPr/>
            </a:pPr>
            <a:endParaRPr lang="en-US" altLang="zh-CN" sz="3000" dirty="0" smtClean="0"/>
          </a:p>
          <a:p>
            <a:pPr eaLnBrk="1" hangingPunct="1">
              <a:defRPr/>
            </a:pPr>
            <a:r>
              <a:rPr lang="en-US" altLang="zh-CN" sz="3000" dirty="0" smtClean="0">
                <a:sym typeface="Symbol"/>
              </a:rPr>
              <a:t></a:t>
            </a:r>
            <a:r>
              <a:rPr lang="en-US" altLang="zh-CN" sz="3000" dirty="0" smtClean="0"/>
              <a:t>z(Q(z)</a:t>
            </a:r>
            <a:r>
              <a:rPr lang="en-US" altLang="zh-CN" sz="3000" dirty="0" smtClean="0">
                <a:sym typeface="Symbol"/>
              </a:rPr>
              <a:t></a:t>
            </a:r>
            <a:r>
              <a:rPr lang="en-US" altLang="zh-CN" sz="3000" dirty="0" smtClean="0"/>
              <a:t>R(z)) </a:t>
            </a:r>
            <a:r>
              <a:rPr lang="zh-CN" altLang="zh-CN" sz="3000" dirty="0" smtClean="0"/>
              <a:t>在</a:t>
            </a:r>
            <a:r>
              <a:rPr lang="en-US" altLang="zh-CN" sz="3000" dirty="0" smtClean="0"/>
              <a:t>I</a:t>
            </a:r>
            <a:r>
              <a:rPr lang="en-US" altLang="zh-CN" sz="3000" baseline="-25000" dirty="0" smtClean="0"/>
              <a:t>1</a:t>
            </a:r>
            <a:r>
              <a:rPr lang="zh-CN" altLang="zh-CN" sz="3000" dirty="0" smtClean="0"/>
              <a:t>下取</a:t>
            </a:r>
            <a:r>
              <a:rPr lang="en-US" altLang="zh-CN" sz="3000" dirty="0" smtClean="0"/>
              <a:t>0</a:t>
            </a:r>
            <a:r>
              <a:rPr lang="zh-CN" altLang="zh-CN" sz="3000" dirty="0" smtClean="0"/>
              <a:t>值</a:t>
            </a:r>
            <a:r>
              <a:rPr lang="en-US" altLang="zh-CN" sz="3000" dirty="0" smtClean="0"/>
              <a:t>,</a:t>
            </a:r>
            <a:r>
              <a:rPr lang="zh-CN" altLang="zh-CN" sz="3000" dirty="0" smtClean="0"/>
              <a:t>在</a:t>
            </a:r>
            <a:r>
              <a:rPr lang="en-US" altLang="zh-CN" sz="3000" dirty="0" smtClean="0"/>
              <a:t>I</a:t>
            </a:r>
            <a:r>
              <a:rPr lang="en-US" altLang="zh-CN" sz="3000" baseline="-25000" dirty="0" smtClean="0"/>
              <a:t>2</a:t>
            </a:r>
            <a:r>
              <a:rPr lang="zh-CN" altLang="zh-CN" sz="3000" dirty="0" smtClean="0"/>
              <a:t>下取</a:t>
            </a:r>
            <a:r>
              <a:rPr lang="en-US" altLang="zh-CN" sz="3000" dirty="0" smtClean="0"/>
              <a:t>1</a:t>
            </a:r>
            <a:r>
              <a:rPr lang="zh-CN" altLang="zh-CN" sz="3000" dirty="0" smtClean="0"/>
              <a:t>值</a:t>
            </a:r>
            <a:r>
              <a:rPr lang="en-US" altLang="zh-CN" sz="3000" dirty="0" smtClean="0"/>
              <a:t> .</a:t>
            </a:r>
            <a:endParaRPr lang="zh-CN" altLang="en-US" sz="3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88309"/>
              </p:ext>
            </p:extLst>
          </p:nvPr>
        </p:nvGraphicFramePr>
        <p:xfrm>
          <a:off x="870858" y="2905466"/>
          <a:ext cx="6096000" cy="115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09966"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P(a)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dirty="0" smtClean="0"/>
                        <a:t>P(b)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Q(a)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Q(b)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R(a)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R(b)</a:t>
                      </a:r>
                      <a:endParaRPr lang="zh-CN" altLang="en-US" sz="3000" dirty="0"/>
                    </a:p>
                  </a:txBody>
                  <a:tcPr marT="45717" marB="45717"/>
                </a:tc>
              </a:tr>
              <a:tr h="548909"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0</a:t>
                      </a:r>
                      <a:endParaRPr lang="zh-CN" altLang="en-US" sz="3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717" marB="45717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97298"/>
              </p:ext>
            </p:extLst>
          </p:nvPr>
        </p:nvGraphicFramePr>
        <p:xfrm>
          <a:off x="870858" y="4544333"/>
          <a:ext cx="6096000" cy="109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48482"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P(a)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P(b)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Q(a)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Q(b)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R(a)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R(b)</a:t>
                      </a:r>
                      <a:endParaRPr lang="zh-CN" altLang="en-US" sz="3000" dirty="0"/>
                    </a:p>
                  </a:txBody>
                  <a:tcPr marT="45669" marB="45669"/>
                </a:tc>
              </a:tr>
              <a:tr h="548482"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/>
                        <a:t>1</a:t>
                      </a:r>
                      <a:endParaRPr lang="zh-CN" altLang="en-US" sz="3000" dirty="0"/>
                    </a:p>
                  </a:txBody>
                  <a:tcPr marT="45669" marB="45669"/>
                </a:tc>
              </a:tr>
            </a:tbl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32585-A954-4CD0-86B2-92E89B0CE50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3975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6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(2)</a:t>
            </a:r>
            <a:r>
              <a:rPr lang="zh-CN" altLang="zh-CN" dirty="0" smtClean="0"/>
              <a:t>若将存在量词都换为全称量词，则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z(Q(z)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R(z))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I</a:t>
            </a:r>
            <a:r>
              <a:rPr lang="zh-CN" altLang="zh-CN" dirty="0" smtClean="0"/>
              <a:t>下必取</a:t>
            </a:r>
            <a:r>
              <a:rPr lang="en-US" altLang="zh-CN" dirty="0" smtClean="0"/>
              <a:t>1</a:t>
            </a:r>
            <a:r>
              <a:rPr lang="zh-CN" altLang="zh-CN" dirty="0" smtClean="0"/>
              <a:t>值。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证明：若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x(P(x)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Q(x))</a:t>
            </a:r>
            <a:r>
              <a:rPr lang="zh-CN" altLang="zh-CN" dirty="0" smtClean="0"/>
              <a:t>，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y(P(y)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R(y))</a:t>
            </a:r>
            <a:r>
              <a:rPr lang="zh-CN" altLang="zh-CN" dirty="0" smtClean="0"/>
              <a:t>在某解释</a:t>
            </a:r>
            <a:r>
              <a:rPr lang="en-US" altLang="zh-CN" dirty="0" smtClean="0"/>
              <a:t>I</a:t>
            </a:r>
            <a:r>
              <a:rPr lang="zh-CN" altLang="zh-CN" dirty="0" smtClean="0"/>
              <a:t>下取</a:t>
            </a:r>
            <a:r>
              <a:rPr lang="en-US" altLang="zh-CN" dirty="0" smtClean="0"/>
              <a:t>1</a:t>
            </a:r>
            <a:r>
              <a:rPr lang="zh-CN" altLang="zh-CN" dirty="0" smtClean="0"/>
              <a:t>值，则对于任意的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</a:t>
            </a:r>
            <a:r>
              <a:rPr lang="en-US" altLang="zh-CN" dirty="0" err="1" smtClean="0"/>
              <a:t>D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P(x)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Q(x)</a:t>
            </a:r>
            <a:r>
              <a:rPr lang="zh-CN" altLang="zh-CN" dirty="0" smtClean="0"/>
              <a:t>为真，则</a:t>
            </a:r>
            <a:r>
              <a:rPr lang="en-US" altLang="zh-CN" dirty="0" smtClean="0"/>
              <a:t>P(x)</a:t>
            </a:r>
            <a:r>
              <a:rPr lang="zh-CN" altLang="zh-CN" dirty="0" smtClean="0"/>
              <a:t>，</a:t>
            </a:r>
            <a:r>
              <a:rPr lang="en-US" altLang="zh-CN" dirty="0" smtClean="0"/>
              <a:t>Q(x)</a:t>
            </a:r>
            <a:r>
              <a:rPr lang="zh-CN" altLang="zh-CN" dirty="0" smtClean="0"/>
              <a:t>同时为真，即对于任意的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</a:t>
            </a:r>
            <a:r>
              <a:rPr lang="en-US" altLang="zh-CN" dirty="0" err="1" smtClean="0"/>
              <a:t>D</a:t>
            </a:r>
            <a:r>
              <a:rPr lang="zh-CN" altLang="zh-CN" dirty="0" smtClean="0"/>
              <a:t>，</a:t>
            </a:r>
            <a:r>
              <a:rPr lang="en-US" altLang="zh-CN" dirty="0" smtClean="0"/>
              <a:t>Q(x)</a:t>
            </a:r>
            <a:r>
              <a:rPr lang="zh-CN" altLang="zh-CN" dirty="0" smtClean="0"/>
              <a:t>为真，同理，对于任意的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/>
              </a:rPr>
              <a:t></a:t>
            </a:r>
            <a:r>
              <a:rPr lang="en-US" altLang="zh-CN" dirty="0" err="1" smtClean="0"/>
              <a:t>D</a:t>
            </a:r>
            <a:r>
              <a:rPr lang="zh-CN" altLang="zh-CN" dirty="0" smtClean="0"/>
              <a:t>，</a:t>
            </a:r>
            <a:r>
              <a:rPr lang="en-US" altLang="zh-CN" dirty="0" smtClean="0"/>
              <a:t>R (y)</a:t>
            </a:r>
            <a:r>
              <a:rPr lang="zh-CN" altLang="zh-CN" dirty="0" smtClean="0"/>
              <a:t>为真，所以对于任意的</a:t>
            </a:r>
            <a:r>
              <a:rPr lang="en-US" altLang="zh-CN" dirty="0" smtClean="0"/>
              <a:t>z </a:t>
            </a:r>
            <a:r>
              <a:rPr lang="en-US" altLang="zh-CN" dirty="0" smtClean="0">
                <a:sym typeface="Symbol"/>
              </a:rPr>
              <a:t></a:t>
            </a:r>
            <a:r>
              <a:rPr lang="en-US" altLang="zh-CN" dirty="0" smtClean="0"/>
              <a:t>D</a:t>
            </a:r>
            <a:r>
              <a:rPr lang="zh-CN" altLang="zh-CN" dirty="0" smtClean="0"/>
              <a:t>，</a:t>
            </a:r>
            <a:r>
              <a:rPr lang="en-US" altLang="zh-CN" dirty="0" smtClean="0"/>
              <a:t>Q(z)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R(z)</a:t>
            </a:r>
            <a:r>
              <a:rPr lang="zh-CN" altLang="zh-CN" dirty="0" smtClean="0"/>
              <a:t>为真，因此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z(Q(z)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R(z)) </a:t>
            </a:r>
            <a:r>
              <a:rPr lang="zh-CN" altLang="zh-CN" dirty="0" smtClean="0"/>
              <a:t>为真，即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z(Q(z)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R(z))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I</a:t>
            </a:r>
            <a:r>
              <a:rPr lang="zh-CN" altLang="zh-CN" dirty="0" smtClean="0"/>
              <a:t>下取</a:t>
            </a:r>
            <a:r>
              <a:rPr lang="en-US" altLang="zh-CN" dirty="0" smtClean="0"/>
              <a:t>1</a:t>
            </a:r>
            <a:r>
              <a:rPr lang="zh-CN" altLang="zh-CN" dirty="0" smtClean="0"/>
              <a:t>值。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AD7B6-F50A-4F66-897B-0F5D0C9A55C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1026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944"/>
            <a:ext cx="8229600" cy="5934982"/>
          </a:xfrm>
        </p:spPr>
        <p:txBody>
          <a:bodyPr/>
          <a:lstStyle/>
          <a:p>
            <a:pPr marL="0" lvl="0" indent="0">
              <a:spcAft>
                <a:spcPts val="0"/>
              </a:spcAft>
              <a:buSzPts val="900"/>
              <a:buNone/>
            </a:pPr>
            <a:r>
              <a:rPr lang="zh-CN" altLang="en-US" sz="3000" b="1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习题</a:t>
            </a:r>
            <a:r>
              <a:rPr lang="en-US" altLang="zh-CN" sz="3000" b="1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3.2-8 </a:t>
            </a:r>
            <a:r>
              <a:rPr lang="zh-CN" altLang="zh-CN" sz="3000" b="1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</a:t>
            </a:r>
            <a:r>
              <a:rPr lang="zh-CN" altLang="zh-CN" sz="30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将下列公式化成等价的前束范式：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yP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y))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zQ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(z)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R(x)))</a:t>
            </a:r>
            <a:r>
              <a:rPr lang="zh-CN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yP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zQ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(z))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R(x)))</a:t>
            </a:r>
            <a:endParaRPr lang="zh-CN" altLang="zh-CN" sz="3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yP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zQ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(z))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R(x)))</a:t>
            </a:r>
            <a:endParaRPr lang="zh-CN" altLang="zh-CN" sz="3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yP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 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Q(z))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R(x)))</a:t>
            </a:r>
            <a:endParaRPr lang="zh-CN" altLang="zh-CN" sz="3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(P(x</a:t>
            </a:r>
            <a:r>
              <a:rPr lang="zh-CN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 (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Q(z))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R(x)))</a:t>
            </a:r>
            <a:endParaRPr lang="zh-CN" altLang="zh-CN" sz="3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(P(x</a:t>
            </a:r>
            <a:r>
              <a:rPr lang="zh-CN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Q(z) 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R(x) )</a:t>
            </a:r>
            <a:endParaRPr lang="zh-CN" altLang="zh-CN" sz="3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F9898-006D-468F-97FC-D77146EB22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636879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308656"/>
            <a:ext cx="8605157" cy="5934982"/>
          </a:xfrm>
        </p:spPr>
        <p:txBody>
          <a:bodyPr/>
          <a:lstStyle/>
          <a:p>
            <a:pPr marL="0" lvl="0" indent="0">
              <a:spcAft>
                <a:spcPts val="0"/>
              </a:spcAft>
              <a:buSzPts val="900"/>
              <a:buNone/>
            </a:pPr>
            <a:r>
              <a:rPr lang="zh-CN" altLang="en-US" sz="3000" b="1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习题</a:t>
            </a:r>
            <a:r>
              <a:rPr lang="en-US" altLang="zh-CN" sz="3000" b="1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3.2-8 </a:t>
            </a:r>
            <a:r>
              <a:rPr lang="zh-CN" altLang="zh-CN" sz="3000" b="1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</a:t>
            </a:r>
            <a:r>
              <a:rPr lang="zh-CN" altLang="zh-CN" sz="30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将下列公式化成等价的前束范式：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zP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uQ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vQ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zh-CN" altLang="zh-CN" sz="3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(P(x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uQ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u))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vQ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v)))</a:t>
            </a:r>
            <a:endParaRPr lang="zh-CN" altLang="zh-CN" sz="3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(P(x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u))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vQ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v)))</a:t>
            </a:r>
            <a:endParaRPr lang="zh-CN" altLang="zh-CN" sz="3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(P(x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 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Q(y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v)))</a:t>
            </a:r>
            <a:endParaRPr lang="zh-CN" altLang="zh-CN" sz="3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(P(x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Q(y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v)))</a:t>
            </a:r>
            <a:endParaRPr lang="zh-CN" altLang="zh-CN" sz="3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F9898-006D-468F-97FC-D77146EB22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78668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7150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/>
                </a:solidFill>
              </a:rPr>
              <a:t>习题</a:t>
            </a:r>
            <a:r>
              <a:rPr lang="en-US" altLang="zh-CN" sz="3200" dirty="0" smtClean="0">
                <a:solidFill>
                  <a:schemeClr val="tx2"/>
                </a:solidFill>
              </a:rPr>
              <a:t>3.2-9</a:t>
            </a:r>
            <a:r>
              <a:rPr lang="zh-CN" altLang="zh-CN" sz="3200" dirty="0" smtClean="0">
                <a:solidFill>
                  <a:schemeClr val="tx2"/>
                </a:solidFill>
              </a:rPr>
              <a:t>找出下面公式的</a:t>
            </a:r>
            <a:r>
              <a:rPr lang="en-US" altLang="zh-CN" sz="3200" dirty="0" err="1" smtClean="0">
                <a:solidFill>
                  <a:schemeClr val="tx2"/>
                </a:solidFill>
              </a:rPr>
              <a:t>Skolem</a:t>
            </a:r>
            <a:r>
              <a:rPr lang="zh-CN" altLang="zh-CN" sz="3200" dirty="0" smtClean="0">
                <a:solidFill>
                  <a:schemeClr val="tx2"/>
                </a:solidFill>
              </a:rPr>
              <a:t>范式：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(1)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</a:t>
            </a:r>
            <a:r>
              <a:rPr lang="en-US" altLang="zh-CN" sz="3200" dirty="0" smtClean="0">
                <a:sym typeface="Symbol" panose="05050102010706020507" pitchFamily="18" charset="2"/>
              </a:rPr>
              <a:t></a:t>
            </a:r>
            <a:r>
              <a:rPr lang="en-US" altLang="zh-CN" sz="3200" dirty="0" err="1" smtClean="0"/>
              <a:t>y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zQ</a:t>
            </a:r>
            <a:r>
              <a:rPr lang="en-US" altLang="zh-CN" sz="3200" dirty="0" smtClean="0"/>
              <a:t>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z))</a:t>
            </a:r>
            <a:r>
              <a:rPr lang="zh-CN" altLang="zh-CN" sz="3200" dirty="0" smtClean="0"/>
              <a:t>；</a:t>
            </a:r>
            <a:r>
              <a:rPr lang="zh-CN" altLang="en-US" sz="3200" dirty="0" smtClean="0"/>
              <a:t>（方法一）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(x)) </a:t>
            </a:r>
            <a:r>
              <a:rPr lang="en-US" altLang="zh-CN" sz="3200" dirty="0" smtClean="0">
                <a:sym typeface="Symbol" panose="05050102010706020507" pitchFamily="18" charset="2"/>
              </a:rPr>
              <a:t></a:t>
            </a:r>
            <a:r>
              <a:rPr lang="en-US" altLang="zh-CN" sz="3200" dirty="0" err="1" smtClean="0"/>
              <a:t>y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zQ</a:t>
            </a:r>
            <a:r>
              <a:rPr lang="en-US" altLang="zh-CN" sz="3200" dirty="0" smtClean="0"/>
              <a:t>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z))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 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</a:t>
            </a:r>
            <a:r>
              <a:rPr lang="en-US" altLang="zh-CN" sz="3200" dirty="0" err="1" smtClean="0"/>
              <a:t>y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zQ</a:t>
            </a:r>
            <a:r>
              <a:rPr lang="en-US" altLang="zh-CN" sz="3200" dirty="0" smtClean="0"/>
              <a:t>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z)))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smtClean="0"/>
              <a:t>x(P(x) 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smtClean="0"/>
              <a:t>y</a:t>
            </a:r>
            <a:r>
              <a:rPr lang="en-US" altLang="zh-CN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zQ</a:t>
            </a:r>
            <a:r>
              <a:rPr lang="en-US" altLang="zh-CN" sz="3200" dirty="0" smtClean="0"/>
              <a:t>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z</a:t>
            </a:r>
            <a:r>
              <a:rPr lang="en-US" altLang="zh-CN" sz="3200" dirty="0" smtClean="0"/>
              <a:t>)))</a:t>
            </a:r>
          </a:p>
          <a:p>
            <a:pPr lvl="0">
              <a:buClr>
                <a:srgbClr val="FFCC00"/>
              </a:buClr>
              <a:buNone/>
            </a:pP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smtClean="0"/>
              <a:t>x</a:t>
            </a:r>
            <a:r>
              <a:rPr lang="en-US" altLang="zh-CN" sz="3200" dirty="0" smtClean="0">
                <a:solidFill>
                  <a:srgbClr val="FFFFFF"/>
                </a:solidFill>
              </a:rPr>
              <a:t>(P(x</a:t>
            </a:r>
            <a:r>
              <a:rPr lang="en-US" altLang="zh-CN" sz="3200" dirty="0">
                <a:solidFill>
                  <a:srgbClr val="FFFFFF"/>
                </a:solidFill>
              </a:rPr>
              <a:t>) 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srgbClr val="FFFFFF"/>
                </a:solidFill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>
                <a:solidFill>
                  <a:srgbClr val="FFFFFF"/>
                </a:solidFill>
              </a:rPr>
              <a:t>y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</a:t>
            </a:r>
            <a:r>
              <a:rPr lang="en-US" altLang="zh-CN" sz="3200" dirty="0" err="1" smtClean="0">
                <a:solidFill>
                  <a:srgbClr val="FFFFFF"/>
                </a:solidFill>
              </a:rPr>
              <a:t>z</a:t>
            </a:r>
            <a:r>
              <a:rPr lang="en-US" altLang="zh-CN" sz="3200" dirty="0" smtClean="0">
                <a:solidFill>
                  <a:srgbClr val="FFFFFF"/>
                </a:solidFill>
              </a:rPr>
              <a:t>(Q</a:t>
            </a:r>
            <a:r>
              <a:rPr lang="en-US" altLang="zh-CN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3200" dirty="0" smtClean="0">
                <a:solidFill>
                  <a:srgbClr val="FFFFFF"/>
                </a:solidFill>
              </a:rPr>
              <a:t>(</a:t>
            </a:r>
            <a:r>
              <a:rPr lang="en-US" altLang="zh-CN" sz="3200" dirty="0">
                <a:solidFill>
                  <a:srgbClr val="FFFFFF"/>
                </a:solidFill>
              </a:rPr>
              <a:t>y</a:t>
            </a:r>
            <a:r>
              <a:rPr lang="zh-CN" altLang="zh-CN" sz="3200" dirty="0">
                <a:solidFill>
                  <a:srgbClr val="FFFFFF"/>
                </a:solidFill>
              </a:rPr>
              <a:t>，</a:t>
            </a:r>
            <a:r>
              <a:rPr lang="en-US" altLang="zh-CN" sz="3200" dirty="0">
                <a:solidFill>
                  <a:srgbClr val="FFFFFF"/>
                </a:solidFill>
              </a:rPr>
              <a:t>z)))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y</a:t>
            </a:r>
            <a:r>
              <a:rPr lang="en-US" altLang="zh-CN" sz="3200" dirty="0" smtClean="0"/>
              <a:t> (P(x) 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</a:t>
            </a:r>
            <a:r>
              <a:rPr lang="en-US" altLang="zh-CN" sz="3200" dirty="0" smtClean="0"/>
              <a:t>z(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Q(y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z)))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y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</a:t>
            </a:r>
            <a:r>
              <a:rPr lang="en-US" altLang="zh-CN" sz="3200" dirty="0" smtClean="0"/>
              <a:t>z (P(x) 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Q(y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z))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200" dirty="0" smtClean="0"/>
              <a:t>用</a:t>
            </a:r>
            <a:r>
              <a:rPr lang="en-US" altLang="zh-CN" sz="3200" dirty="0" smtClean="0">
                <a:solidFill>
                  <a:schemeClr val="tx2"/>
                </a:solidFill>
              </a:rPr>
              <a:t>f(x</a:t>
            </a:r>
            <a:r>
              <a:rPr lang="zh-CN" altLang="zh-CN" sz="3200" dirty="0" smtClean="0">
                <a:solidFill>
                  <a:schemeClr val="tx2"/>
                </a:solidFill>
              </a:rPr>
              <a:t>，</a:t>
            </a:r>
            <a:r>
              <a:rPr lang="en-US" altLang="zh-CN" sz="3200" dirty="0" smtClean="0">
                <a:solidFill>
                  <a:schemeClr val="tx2"/>
                </a:solidFill>
              </a:rPr>
              <a:t>y)</a:t>
            </a:r>
            <a:r>
              <a:rPr lang="zh-CN" altLang="zh-CN" sz="3200" dirty="0" smtClean="0"/>
              <a:t>代替</a:t>
            </a:r>
            <a:r>
              <a:rPr lang="en-US" altLang="zh-CN" sz="3200" dirty="0" smtClean="0"/>
              <a:t>z</a:t>
            </a:r>
            <a:r>
              <a:rPr lang="zh-CN" altLang="zh-CN" sz="3200" dirty="0" smtClean="0">
                <a:solidFill>
                  <a:schemeClr val="tx2"/>
                </a:solidFill>
              </a:rPr>
              <a:t>得</a:t>
            </a:r>
            <a:r>
              <a:rPr lang="en-US" altLang="zh-CN" sz="3200" dirty="0" err="1" smtClean="0">
                <a:solidFill>
                  <a:schemeClr val="tx2"/>
                </a:solidFill>
              </a:rPr>
              <a:t>Skolem</a:t>
            </a:r>
            <a:r>
              <a:rPr lang="zh-CN" altLang="zh-CN" sz="3200" dirty="0" smtClean="0">
                <a:solidFill>
                  <a:schemeClr val="tx2"/>
                </a:solidFill>
              </a:rPr>
              <a:t>范式</a:t>
            </a:r>
            <a:r>
              <a:rPr lang="en-US" altLang="zh-CN" sz="3200" dirty="0" smtClean="0"/>
              <a:t>: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200" dirty="0" err="1" smtClean="0"/>
              <a:t>y</a:t>
            </a:r>
            <a:r>
              <a:rPr lang="en-US" altLang="zh-CN" sz="3200" dirty="0" smtClean="0"/>
              <a:t>(P(x) 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Q(y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f(x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y)))</a:t>
            </a:r>
            <a:endParaRPr lang="zh-CN" altLang="zh-CN" sz="32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00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r>
              <a:rPr lang="zh-CN" altLang="zh-CN" sz="3200" smtClean="0"/>
              <a:t>找出下面公式的</a:t>
            </a:r>
            <a:r>
              <a:rPr lang="en-US" altLang="zh-CN" sz="3200" smtClean="0"/>
              <a:t>Skolem</a:t>
            </a:r>
            <a:r>
              <a:rPr lang="zh-CN" altLang="zh-CN" sz="3200" smtClean="0"/>
              <a:t>范式：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(1)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(</a:t>
            </a:r>
            <a:r>
              <a:rPr lang="en-US" altLang="zh-CN" sz="3200" smtClean="0">
                <a:sym typeface="Symbol" panose="05050102010706020507" pitchFamily="18" charset="2"/>
              </a:rPr>
              <a:t></a:t>
            </a:r>
            <a:r>
              <a:rPr lang="en-US" altLang="zh-CN" sz="3200" smtClean="0"/>
              <a:t>xP(x)</a:t>
            </a:r>
            <a:r>
              <a:rPr lang="en-US" altLang="zh-CN" sz="3200" smtClean="0">
                <a:sym typeface="Symbol" panose="05050102010706020507" pitchFamily="18" charset="2"/>
              </a:rPr>
              <a:t></a:t>
            </a:r>
            <a:r>
              <a:rPr lang="en-US" altLang="zh-CN" sz="3200" smtClean="0"/>
              <a:t>y</a:t>
            </a:r>
            <a:r>
              <a:rPr lang="en-US" altLang="zh-CN" sz="3200" smtClean="0">
                <a:sym typeface="Symbol" panose="05050102010706020507" pitchFamily="18" charset="2"/>
              </a:rPr>
              <a:t></a:t>
            </a:r>
            <a:r>
              <a:rPr lang="en-US" altLang="zh-CN" sz="3200" smtClean="0"/>
              <a:t>zQ(y</a:t>
            </a:r>
            <a:r>
              <a:rPr lang="zh-CN" altLang="zh-CN" sz="3200" smtClean="0"/>
              <a:t>，</a:t>
            </a:r>
            <a:r>
              <a:rPr lang="en-US" altLang="zh-CN" sz="3200" smtClean="0"/>
              <a:t>z))</a:t>
            </a:r>
            <a:r>
              <a:rPr lang="zh-CN" altLang="zh-CN" sz="3200" smtClean="0"/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=</a:t>
            </a:r>
            <a:r>
              <a:rPr lang="en-US" altLang="zh-CN" sz="3200" smtClean="0">
                <a:sym typeface="Symbol" panose="05050102010706020507" pitchFamily="18" charset="2"/>
              </a:rPr>
              <a:t>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Symbol" panose="05050102010706020507" pitchFamily="18" charset="2"/>
              </a:rPr>
              <a:t></a:t>
            </a:r>
            <a:r>
              <a:rPr lang="en-US" altLang="zh-CN" sz="3200" smtClean="0"/>
              <a:t>y </a:t>
            </a:r>
            <a:r>
              <a:rPr lang="en-US" altLang="zh-CN" sz="3200" smtClean="0">
                <a:sym typeface="Symbol" panose="05050102010706020507" pitchFamily="18" charset="2"/>
              </a:rPr>
              <a:t></a:t>
            </a:r>
            <a:r>
              <a:rPr lang="en-US" altLang="zh-CN" sz="3200" smtClean="0"/>
              <a:t>z (P(x) 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Q(y</a:t>
            </a:r>
            <a:r>
              <a:rPr lang="zh-CN" altLang="zh-CN" sz="3200" smtClean="0"/>
              <a:t>，</a:t>
            </a:r>
            <a:r>
              <a:rPr lang="en-US" altLang="zh-CN" sz="3200" smtClean="0"/>
              <a:t>z))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smtClean="0">
                <a:solidFill>
                  <a:schemeClr val="tx2"/>
                </a:solidFill>
              </a:rPr>
              <a:t>●</a:t>
            </a:r>
            <a:r>
              <a:rPr lang="zh-CN" altLang="en-US" sz="3000" smtClean="0"/>
              <a:t>错误</a:t>
            </a:r>
            <a:r>
              <a:rPr lang="en-US" altLang="zh-CN" sz="3000" smtClean="0"/>
              <a:t>1:</a:t>
            </a:r>
            <a:r>
              <a:rPr lang="zh-CN" altLang="en-US" sz="3000" smtClean="0"/>
              <a:t>化成前束范式</a:t>
            </a:r>
            <a:r>
              <a:rPr lang="en-US" altLang="zh-CN" sz="3000" smtClean="0">
                <a:sym typeface="Symbol" panose="05050102010706020507" pitchFamily="18" charset="2"/>
              </a:rPr>
              <a:t></a:t>
            </a:r>
            <a:r>
              <a:rPr lang="en-US" altLang="zh-CN" sz="3000" smtClean="0"/>
              <a:t>x</a:t>
            </a:r>
            <a:r>
              <a:rPr lang="en-US" altLang="zh-CN" sz="3000" smtClean="0">
                <a:sym typeface="Symbol" panose="05050102010706020507" pitchFamily="18" charset="2"/>
              </a:rPr>
              <a:t></a:t>
            </a:r>
            <a:r>
              <a:rPr lang="en-US" altLang="zh-CN" sz="3000" smtClean="0"/>
              <a:t>y </a:t>
            </a:r>
            <a:r>
              <a:rPr lang="en-US" altLang="zh-CN" sz="3000" smtClean="0">
                <a:sym typeface="Symbol" panose="05050102010706020507" pitchFamily="18" charset="2"/>
              </a:rPr>
              <a:t></a:t>
            </a:r>
            <a:r>
              <a:rPr lang="en-US" altLang="zh-CN" sz="3000" smtClean="0"/>
              <a:t>z P(x) </a:t>
            </a:r>
            <a:r>
              <a:rPr lang="en-US" altLang="zh-CN" sz="3000" smtClean="0">
                <a:sym typeface="Symbol" panose="05050102010706020507" pitchFamily="18" charset="2"/>
              </a:rPr>
              <a:t></a:t>
            </a:r>
            <a:r>
              <a:rPr lang="en-US" altLang="zh-CN" sz="3000" smtClean="0"/>
              <a:t>Q(y</a:t>
            </a:r>
            <a:r>
              <a:rPr lang="zh-CN" altLang="zh-CN" sz="3000" smtClean="0"/>
              <a:t>，</a:t>
            </a:r>
            <a:r>
              <a:rPr lang="en-US" altLang="zh-CN" sz="3000" smtClean="0"/>
              <a:t>z)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     </a:t>
            </a:r>
            <a:r>
              <a:rPr lang="zh-CN" altLang="en-US" sz="3000" smtClean="0"/>
              <a:t>应该是</a:t>
            </a:r>
            <a:r>
              <a:rPr lang="en-US" altLang="zh-CN" sz="3000" smtClean="0">
                <a:sym typeface="Symbol" panose="05050102010706020507" pitchFamily="18" charset="2"/>
              </a:rPr>
              <a:t></a:t>
            </a:r>
            <a:r>
              <a:rPr lang="en-US" altLang="zh-CN" sz="3000" smtClean="0"/>
              <a:t>x</a:t>
            </a:r>
            <a:r>
              <a:rPr lang="en-US" altLang="zh-CN" sz="3000" smtClean="0">
                <a:sym typeface="Symbol" panose="05050102010706020507" pitchFamily="18" charset="2"/>
              </a:rPr>
              <a:t></a:t>
            </a:r>
            <a:r>
              <a:rPr lang="en-US" altLang="zh-CN" sz="3000" smtClean="0"/>
              <a:t>y </a:t>
            </a:r>
            <a:r>
              <a:rPr lang="en-US" altLang="zh-CN" sz="3000" smtClean="0">
                <a:sym typeface="Symbol" panose="05050102010706020507" pitchFamily="18" charset="2"/>
              </a:rPr>
              <a:t></a:t>
            </a:r>
            <a:r>
              <a:rPr lang="en-US" altLang="zh-CN" sz="3000" smtClean="0"/>
              <a:t>z </a:t>
            </a:r>
            <a:r>
              <a:rPr lang="en-US" altLang="zh-CN" sz="3000" smtClean="0">
                <a:solidFill>
                  <a:schemeClr val="tx2"/>
                </a:solidFill>
              </a:rPr>
              <a:t>(</a:t>
            </a:r>
            <a:r>
              <a:rPr lang="en-US" altLang="zh-CN" sz="3000" smtClean="0"/>
              <a:t> P(x) </a:t>
            </a:r>
            <a:r>
              <a:rPr lang="en-US" altLang="zh-CN" sz="3000" smtClean="0">
                <a:sym typeface="Symbol" panose="05050102010706020507" pitchFamily="18" charset="2"/>
              </a:rPr>
              <a:t></a:t>
            </a:r>
            <a:r>
              <a:rPr lang="en-US" altLang="zh-CN" sz="3000" smtClean="0"/>
              <a:t>Q(y</a:t>
            </a:r>
            <a:r>
              <a:rPr lang="zh-CN" altLang="zh-CN" sz="3000" smtClean="0"/>
              <a:t>，</a:t>
            </a:r>
            <a:r>
              <a:rPr lang="en-US" altLang="zh-CN" sz="3000" smtClean="0"/>
              <a:t>z) </a:t>
            </a:r>
            <a:r>
              <a:rPr lang="en-US" altLang="zh-CN" sz="3000" smtClean="0">
                <a:solidFill>
                  <a:schemeClr val="tx2"/>
                </a:solidFill>
              </a:rPr>
              <a:t>)</a:t>
            </a:r>
            <a:endParaRPr lang="zh-CN" altLang="zh-CN" sz="300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00" smtClean="0">
                <a:solidFill>
                  <a:schemeClr val="tx2"/>
                </a:solidFill>
              </a:rPr>
              <a:t>●</a:t>
            </a:r>
            <a:r>
              <a:rPr lang="zh-CN" altLang="en-US" sz="3000" smtClean="0"/>
              <a:t>错误</a:t>
            </a:r>
            <a:r>
              <a:rPr lang="en-US" altLang="zh-CN" sz="3000" smtClean="0"/>
              <a:t>2</a:t>
            </a:r>
            <a:r>
              <a:rPr lang="zh-CN" altLang="en-US" sz="3000" smtClean="0"/>
              <a:t>：</a:t>
            </a:r>
            <a:r>
              <a:rPr lang="en-US" altLang="zh-CN" sz="3000" smtClean="0">
                <a:solidFill>
                  <a:schemeClr val="tx2"/>
                </a:solidFill>
              </a:rPr>
              <a:t>=</a:t>
            </a:r>
            <a:r>
              <a:rPr lang="en-US" altLang="zh-CN" sz="3000" smtClean="0">
                <a:sym typeface="Symbol" panose="05050102010706020507" pitchFamily="18" charset="2"/>
              </a:rPr>
              <a:t></a:t>
            </a:r>
            <a:r>
              <a:rPr lang="en-US" altLang="zh-CN" sz="3000" smtClean="0"/>
              <a:t>x</a:t>
            </a:r>
            <a:r>
              <a:rPr lang="en-US" altLang="zh-CN" sz="3000" smtClean="0">
                <a:sym typeface="Symbol" panose="05050102010706020507" pitchFamily="18" charset="2"/>
              </a:rPr>
              <a:t></a:t>
            </a:r>
            <a:r>
              <a:rPr lang="en-US" altLang="zh-CN" sz="3000" smtClean="0"/>
              <a:t>y(P(x) </a:t>
            </a:r>
            <a:r>
              <a:rPr lang="en-US" altLang="zh-CN" sz="3000" smtClean="0">
                <a:sym typeface="Symbol" panose="05050102010706020507" pitchFamily="18" charset="2"/>
              </a:rPr>
              <a:t></a:t>
            </a:r>
            <a:r>
              <a:rPr lang="en-US" altLang="zh-CN" sz="3000" smtClean="0"/>
              <a:t>Q(y</a:t>
            </a:r>
            <a:r>
              <a:rPr lang="zh-CN" altLang="zh-CN" sz="3000" smtClean="0"/>
              <a:t>，</a:t>
            </a:r>
            <a:r>
              <a:rPr lang="en-US" altLang="zh-CN" sz="3000" smtClean="0"/>
              <a:t>f(x</a:t>
            </a:r>
            <a:r>
              <a:rPr lang="zh-CN" altLang="zh-CN" sz="3000" smtClean="0"/>
              <a:t>，</a:t>
            </a:r>
            <a:r>
              <a:rPr lang="en-US" altLang="zh-CN" sz="3000" smtClean="0"/>
              <a:t>y)))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smtClean="0"/>
              <a:t>    G</a:t>
            </a:r>
            <a:r>
              <a:rPr lang="zh-CN" altLang="en-US" sz="3000" smtClean="0"/>
              <a:t>与</a:t>
            </a:r>
            <a:r>
              <a:rPr lang="en-US" altLang="zh-CN" sz="3000" smtClean="0"/>
              <a:t>S</a:t>
            </a:r>
            <a:r>
              <a:rPr lang="zh-CN" altLang="en-US" sz="3000" smtClean="0"/>
              <a:t>不等价，不能直接写等号</a:t>
            </a:r>
            <a:endParaRPr lang="en-US" altLang="zh-CN" sz="30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smtClean="0">
                <a:solidFill>
                  <a:schemeClr val="tx2"/>
                </a:solidFill>
              </a:rPr>
              <a:t>●</a:t>
            </a:r>
            <a:r>
              <a:rPr lang="zh-CN" altLang="en-US" sz="3000" smtClean="0"/>
              <a:t>错误</a:t>
            </a:r>
            <a:r>
              <a:rPr lang="en-US" altLang="zh-CN" sz="3000" smtClean="0"/>
              <a:t>3</a:t>
            </a:r>
            <a:r>
              <a:rPr lang="zh-CN" altLang="en-US" sz="3000" smtClean="0"/>
              <a:t>：不写</a:t>
            </a:r>
            <a:r>
              <a:rPr lang="en-US" altLang="zh-CN" sz="3000" smtClean="0"/>
              <a:t>skolem</a:t>
            </a:r>
            <a:r>
              <a:rPr lang="zh-CN" altLang="en-US" sz="3000" smtClean="0"/>
              <a:t>函数</a:t>
            </a:r>
            <a:endParaRPr lang="en-US" altLang="zh-CN" sz="30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smtClean="0">
                <a:solidFill>
                  <a:schemeClr val="tx2"/>
                </a:solidFill>
              </a:rPr>
              <a:t>●</a:t>
            </a:r>
            <a:r>
              <a:rPr lang="zh-CN" altLang="en-US" sz="3000" smtClean="0"/>
              <a:t>错误</a:t>
            </a:r>
            <a:r>
              <a:rPr lang="en-US" altLang="zh-CN" sz="3000" smtClean="0"/>
              <a:t>4</a:t>
            </a:r>
            <a:r>
              <a:rPr lang="zh-CN" altLang="en-US" sz="3000" smtClean="0"/>
              <a:t>：函数写错</a:t>
            </a:r>
            <a:r>
              <a:rPr lang="en-US" altLang="zh-CN" sz="3000" smtClean="0"/>
              <a:t>, </a:t>
            </a:r>
            <a:r>
              <a:rPr lang="zh-CN" altLang="en-US" sz="3000" smtClean="0"/>
              <a:t>写用</a:t>
            </a:r>
            <a:r>
              <a:rPr lang="en-US" altLang="zh-CN" sz="3000" smtClean="0"/>
              <a:t>a</a:t>
            </a:r>
            <a:r>
              <a:rPr lang="zh-CN" altLang="en-US" sz="3000" smtClean="0"/>
              <a:t>代替</a:t>
            </a:r>
            <a:r>
              <a:rPr lang="en-US" altLang="zh-CN" sz="3000" smtClean="0"/>
              <a:t>Z</a:t>
            </a:r>
            <a:endParaRPr lang="zh-CN" altLang="en-US" sz="3000" smtClean="0"/>
          </a:p>
        </p:txBody>
      </p:sp>
    </p:spTree>
    <p:extLst>
      <p:ext uri="{BB962C8B-B14F-4D97-AF65-F5344CB8AC3E}">
        <p14:creationId xmlns:p14="http://schemas.microsoft.com/office/powerpoint/2010/main" val="34612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46957"/>
            <a:ext cx="8839200" cy="5949043"/>
          </a:xfrm>
        </p:spPr>
        <p:txBody>
          <a:bodyPr/>
          <a:lstStyle/>
          <a:p>
            <a:pPr lvl="0">
              <a:buClr>
                <a:srgbClr val="FFCC00"/>
              </a:buClr>
            </a:pPr>
            <a:r>
              <a:rPr lang="zh-CN" altLang="en-US" sz="2800" dirty="0">
                <a:solidFill>
                  <a:schemeClr val="tx2"/>
                </a:solidFill>
              </a:rPr>
              <a:t>习题</a:t>
            </a:r>
            <a:r>
              <a:rPr lang="en-US" altLang="zh-CN" sz="2800" dirty="0">
                <a:solidFill>
                  <a:schemeClr val="tx2"/>
                </a:solidFill>
              </a:rPr>
              <a:t>3.2-9</a:t>
            </a:r>
            <a:r>
              <a:rPr lang="zh-CN" altLang="zh-CN" sz="2800" dirty="0">
                <a:solidFill>
                  <a:schemeClr val="tx2"/>
                </a:solidFill>
              </a:rPr>
              <a:t>找出下面公式的</a:t>
            </a:r>
            <a:r>
              <a:rPr lang="en-US" altLang="zh-CN" sz="2800" dirty="0" err="1">
                <a:solidFill>
                  <a:schemeClr val="tx2"/>
                </a:solidFill>
              </a:rPr>
              <a:t>Skolem</a:t>
            </a:r>
            <a:r>
              <a:rPr lang="zh-CN" altLang="zh-CN" sz="2800" dirty="0">
                <a:solidFill>
                  <a:schemeClr val="tx2"/>
                </a:solidFill>
              </a:rPr>
              <a:t>范式：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E(x</a:t>
            </a: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y(E(y</a:t>
            </a: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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z(E(z</a:t>
            </a: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E(y</a:t>
            </a: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z)))))</a:t>
            </a:r>
            <a:endParaRPr lang="zh-CN" altLang="zh-CN" sz="25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E(x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y(E(y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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z(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E(z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E(y</a:t>
            </a: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)))))</a:t>
            </a:r>
            <a:endParaRPr lang="zh-CN" altLang="zh-CN" sz="25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x(E(x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y(E(y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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z(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E(z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)))))</a:t>
            </a:r>
            <a:endParaRPr lang="zh-CN" altLang="zh-CN" sz="25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(E(x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(E(y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E(z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))))</a:t>
            </a:r>
            <a:endParaRPr lang="zh-CN" altLang="zh-CN" sz="25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((E(x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E(y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 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(E(x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E(z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5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zh-CN" altLang="zh-CN" sz="25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f(x)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Skolem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范式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Skolem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范式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((E(x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E( f(x)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(E(x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E(z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g(x)) 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E( f(x)</a:t>
            </a:r>
            <a:r>
              <a:rPr lang="zh-CN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z)))</a:t>
            </a:r>
            <a:endParaRPr lang="zh-CN" altLang="zh-CN" sz="26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226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6091238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FFC000"/>
                </a:solidFill>
              </a:rPr>
              <a:t>习题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3.2-10   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假设</a:t>
            </a:r>
            <a:r>
              <a:rPr lang="en-US" altLang="zh-CN" sz="3200" b="1" dirty="0" smtClean="0">
                <a:solidFill>
                  <a:srgbClr val="FFC000"/>
                </a:solidFill>
                <a:sym typeface="Symbol"/>
              </a:rPr>
              <a:t></a:t>
            </a:r>
            <a:r>
              <a:rPr lang="en-US" altLang="zh-CN" sz="3200" b="1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3200" b="1" dirty="0" err="1" smtClean="0">
                <a:solidFill>
                  <a:srgbClr val="FFC000"/>
                </a:solidFill>
                <a:sym typeface="Symbol"/>
              </a:rPr>
              <a:t></a:t>
            </a:r>
            <a:r>
              <a:rPr lang="en-US" altLang="zh-CN" sz="3200" b="1" dirty="0" err="1" smtClean="0">
                <a:solidFill>
                  <a:srgbClr val="FFC000"/>
                </a:solidFill>
              </a:rPr>
              <a:t>yM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(x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y)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是公式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G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的前束范式，其中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M(x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y)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是仅仅包含变量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x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y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的母式。设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f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是不出现在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M(x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y)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中的函数符号，证明：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G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是恒真的当且仅当</a:t>
            </a:r>
            <a:r>
              <a:rPr lang="en-US" altLang="zh-CN" sz="3200" b="1" dirty="0" smtClean="0">
                <a:solidFill>
                  <a:srgbClr val="FFC000"/>
                </a:solidFill>
                <a:sym typeface="Symbol"/>
              </a:rPr>
              <a:t></a:t>
            </a:r>
            <a:r>
              <a:rPr lang="en-US" altLang="zh-CN" sz="3200" b="1" dirty="0" err="1" smtClean="0">
                <a:solidFill>
                  <a:srgbClr val="FFC000"/>
                </a:solidFill>
              </a:rPr>
              <a:t>xM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(x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f(x))</a:t>
            </a:r>
            <a:r>
              <a:rPr lang="zh-CN" altLang="zh-CN" sz="3200" b="1" dirty="0" smtClean="0">
                <a:solidFill>
                  <a:srgbClr val="FFC000"/>
                </a:solidFill>
              </a:rPr>
              <a:t>是恒真的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。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100" dirty="0" smtClean="0"/>
              <a:t>分析：要证</a:t>
            </a:r>
            <a:r>
              <a:rPr lang="en-US" altLang="zh-CN" sz="3100" dirty="0" smtClean="0"/>
              <a:t>G</a:t>
            </a:r>
            <a:r>
              <a:rPr lang="zh-CN" altLang="zh-CN" sz="3100" dirty="0" smtClean="0"/>
              <a:t>恒真当且仅当</a:t>
            </a:r>
            <a:r>
              <a:rPr lang="en-US" altLang="zh-CN" sz="3100" dirty="0" smtClean="0">
                <a:sym typeface="Symbol"/>
              </a:rPr>
              <a:t></a:t>
            </a:r>
            <a:r>
              <a:rPr lang="en-US" altLang="zh-CN" sz="3100" dirty="0" err="1" smtClean="0"/>
              <a:t>xM</a:t>
            </a:r>
            <a:r>
              <a:rPr lang="en-US" altLang="zh-CN" sz="3100" dirty="0" smtClean="0"/>
              <a:t>(x</a:t>
            </a:r>
            <a:r>
              <a:rPr lang="zh-CN" altLang="zh-CN" sz="3100" dirty="0" smtClean="0"/>
              <a:t>，</a:t>
            </a:r>
            <a:r>
              <a:rPr lang="en-US" altLang="zh-CN" sz="3100" dirty="0" smtClean="0"/>
              <a:t>f(x))</a:t>
            </a:r>
            <a:r>
              <a:rPr lang="zh-CN" altLang="zh-CN" sz="3100" dirty="0" smtClean="0"/>
              <a:t> 恒真</a:t>
            </a:r>
            <a:r>
              <a:rPr lang="zh-CN" altLang="en-US" sz="3100" dirty="0" smtClean="0"/>
              <a:t>，转而证明</a:t>
            </a:r>
            <a:r>
              <a:rPr lang="en-US" altLang="zh-CN" sz="3100" b="1" dirty="0" smtClean="0">
                <a:sym typeface="Symbol"/>
              </a:rPr>
              <a:t> </a:t>
            </a:r>
            <a:r>
              <a:rPr lang="en-US" altLang="zh-CN" sz="3100" b="1" dirty="0" smtClean="0"/>
              <a:t>G</a:t>
            </a:r>
            <a:r>
              <a:rPr lang="zh-CN" altLang="zh-CN" sz="3100" dirty="0" smtClean="0"/>
              <a:t>恒</a:t>
            </a:r>
            <a:r>
              <a:rPr lang="zh-CN" altLang="en-US" sz="3100" dirty="0" smtClean="0"/>
              <a:t>假</a:t>
            </a:r>
            <a:r>
              <a:rPr lang="zh-CN" altLang="zh-CN" sz="3100" dirty="0" smtClean="0"/>
              <a:t>当且仅当</a:t>
            </a:r>
            <a:r>
              <a:rPr lang="en-US" altLang="zh-CN" sz="3100" b="1" dirty="0" smtClean="0">
                <a:sym typeface="Symbol"/>
              </a:rPr>
              <a:t> </a:t>
            </a:r>
            <a:r>
              <a:rPr lang="en-US" altLang="zh-CN" sz="3100" b="1" dirty="0" err="1" smtClean="0"/>
              <a:t>xM</a:t>
            </a:r>
            <a:r>
              <a:rPr lang="en-US" altLang="zh-CN" sz="3100" b="1" dirty="0" smtClean="0"/>
              <a:t>(x</a:t>
            </a:r>
            <a:r>
              <a:rPr lang="zh-CN" altLang="zh-CN" sz="3100" b="1" dirty="0" smtClean="0"/>
              <a:t>，</a:t>
            </a:r>
            <a:r>
              <a:rPr lang="en-US" altLang="zh-CN" sz="3100" b="1" dirty="0" smtClean="0"/>
              <a:t>f(x))</a:t>
            </a:r>
            <a:r>
              <a:rPr lang="zh-CN" altLang="zh-CN" sz="3100" b="1" dirty="0" smtClean="0"/>
              <a:t> </a:t>
            </a:r>
            <a:r>
              <a:rPr lang="zh-CN" altLang="zh-CN" sz="3100" dirty="0" smtClean="0"/>
              <a:t>恒</a:t>
            </a:r>
            <a:r>
              <a:rPr lang="zh-CN" altLang="en-US" sz="3100" dirty="0" smtClean="0"/>
              <a:t>假</a:t>
            </a:r>
            <a:r>
              <a:rPr lang="en-US" altLang="zh-CN" sz="3100" dirty="0" smtClean="0"/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/>
              <a:t>证：因</a:t>
            </a:r>
            <a:r>
              <a:rPr lang="en-US" altLang="zh-CN" sz="3200" b="1" dirty="0" smtClean="0">
                <a:sym typeface="Symbol"/>
              </a:rPr>
              <a:t> </a:t>
            </a:r>
            <a:r>
              <a:rPr lang="en-US" altLang="zh-CN" sz="3200" b="1" dirty="0" smtClean="0"/>
              <a:t>G</a:t>
            </a: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/>
              </a:rPr>
              <a:t>(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/>
              </a:rPr>
              <a:t></a:t>
            </a:r>
            <a:r>
              <a:rPr lang="en-US" altLang="zh-CN" sz="3200" dirty="0" err="1" smtClean="0"/>
              <a:t>yM</a:t>
            </a:r>
            <a:r>
              <a:rPr lang="en-US" altLang="zh-CN" sz="3200" dirty="0" smtClean="0"/>
              <a:t>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y))=</a:t>
            </a:r>
            <a:r>
              <a:rPr lang="en-US" altLang="zh-CN" sz="3200" dirty="0" smtClean="0">
                <a:solidFill>
                  <a:srgbClr val="FFC000"/>
                </a:solidFill>
                <a:sym typeface="Symbol"/>
              </a:rPr>
              <a:t>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3200" dirty="0" err="1" smtClean="0">
                <a:solidFill>
                  <a:srgbClr val="FFC000"/>
                </a:solidFill>
                <a:sym typeface="Symbol"/>
              </a:rPr>
              <a:t>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y</a:t>
            </a:r>
            <a:r>
              <a:rPr lang="en-US" altLang="zh-CN" sz="3200" dirty="0" smtClean="0">
                <a:solidFill>
                  <a:srgbClr val="FFC000"/>
                </a:solidFill>
              </a:rPr>
              <a:t>(</a:t>
            </a:r>
            <a:r>
              <a:rPr lang="en-US" altLang="zh-CN" sz="3200" dirty="0" smtClean="0">
                <a:solidFill>
                  <a:srgbClr val="FFC000"/>
                </a:solidFill>
                <a:sym typeface="Symbol"/>
              </a:rPr>
              <a:t></a:t>
            </a:r>
            <a:r>
              <a:rPr lang="en-US" altLang="zh-CN" sz="3200" dirty="0" smtClean="0">
                <a:solidFill>
                  <a:srgbClr val="FFC000"/>
                </a:solidFill>
              </a:rPr>
              <a:t>M(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x,y</a:t>
            </a:r>
            <a:r>
              <a:rPr lang="en-US" altLang="zh-CN" sz="3200" dirty="0" smtClean="0">
                <a:solidFill>
                  <a:srgbClr val="FFC000"/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sym typeface="Symbol"/>
              </a:rPr>
              <a:t>而</a:t>
            </a:r>
            <a:r>
              <a:rPr lang="en-US" altLang="zh-CN" sz="3200" b="1" dirty="0" smtClean="0">
                <a:sym typeface="Symbol"/>
              </a:rPr>
              <a:t> </a:t>
            </a:r>
            <a:r>
              <a:rPr lang="en-US" altLang="zh-CN" sz="3200" b="1" dirty="0" err="1" smtClean="0"/>
              <a:t>xM</a:t>
            </a:r>
            <a:r>
              <a:rPr lang="en-US" altLang="zh-CN" sz="3200" b="1" dirty="0" smtClean="0"/>
              <a:t>(x</a:t>
            </a:r>
            <a:r>
              <a:rPr lang="zh-CN" altLang="zh-CN" sz="3200" b="1" dirty="0" smtClean="0"/>
              <a:t>，</a:t>
            </a:r>
            <a:r>
              <a:rPr lang="en-US" altLang="zh-CN" sz="3200" b="1" dirty="0" smtClean="0"/>
              <a:t>f(x))</a:t>
            </a:r>
            <a:r>
              <a:rPr lang="zh-CN" altLang="zh-CN" sz="3200" b="1" dirty="0" smtClean="0"/>
              <a:t> </a:t>
            </a:r>
            <a:r>
              <a:rPr lang="en-US" altLang="zh-CN" sz="3200" dirty="0" smtClean="0"/>
              <a:t>=</a:t>
            </a:r>
            <a:r>
              <a:rPr lang="en-US" altLang="zh-CN" sz="3200" dirty="0" smtClean="0">
                <a:solidFill>
                  <a:srgbClr val="FFC000"/>
                </a:solidFill>
                <a:sym typeface="Symbol"/>
              </a:rPr>
              <a:t></a:t>
            </a:r>
            <a:r>
              <a:rPr lang="en-US" altLang="zh-CN" sz="3200" dirty="0" smtClean="0">
                <a:solidFill>
                  <a:srgbClr val="FFC000"/>
                </a:solidFill>
              </a:rPr>
              <a:t>x(</a:t>
            </a:r>
            <a:r>
              <a:rPr lang="en-US" altLang="zh-CN" sz="3200" dirty="0" smtClean="0">
                <a:solidFill>
                  <a:srgbClr val="FFC000"/>
                </a:solidFill>
                <a:sym typeface="Symbol"/>
              </a:rPr>
              <a:t></a:t>
            </a:r>
            <a:r>
              <a:rPr lang="en-US" altLang="zh-CN" sz="3200" dirty="0" smtClean="0">
                <a:solidFill>
                  <a:srgbClr val="FFC000"/>
                </a:solidFill>
              </a:rPr>
              <a:t>M(x</a:t>
            </a:r>
            <a:r>
              <a:rPr lang="zh-CN" altLang="zh-CN" sz="3200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dirty="0" smtClean="0">
                <a:solidFill>
                  <a:srgbClr val="FFC000"/>
                </a:solidFill>
              </a:rPr>
              <a:t>f(x))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/>
              <a:t>又</a:t>
            </a:r>
            <a:r>
              <a:rPr lang="en-US" altLang="zh-CN" sz="3200" dirty="0" smtClean="0">
                <a:sym typeface="Symbol"/>
              </a:rPr>
              <a:t></a:t>
            </a:r>
            <a:r>
              <a:rPr lang="en-US" altLang="zh-CN" sz="3200" dirty="0" smtClean="0"/>
              <a:t>x(</a:t>
            </a:r>
            <a:r>
              <a:rPr lang="en-US" altLang="zh-CN" sz="3200" dirty="0" smtClean="0">
                <a:sym typeface="Symbol"/>
              </a:rPr>
              <a:t></a:t>
            </a:r>
            <a:r>
              <a:rPr lang="en-US" altLang="zh-CN" sz="3200" dirty="0" smtClean="0"/>
              <a:t>M(x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f(x)) </a:t>
            </a:r>
            <a:r>
              <a:rPr lang="zh-CN" altLang="en-US" sz="3200" dirty="0" smtClean="0"/>
              <a:t>为</a:t>
            </a:r>
            <a:r>
              <a:rPr lang="en-US" altLang="zh-CN" sz="3200" dirty="0" smtClean="0">
                <a:sym typeface="Symbol"/>
              </a:rPr>
              <a:t> </a:t>
            </a:r>
            <a:r>
              <a:rPr lang="en-US" altLang="zh-CN" sz="3200" dirty="0" smtClean="0"/>
              <a:t>G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Skolem</a:t>
            </a:r>
            <a:r>
              <a:rPr lang="zh-CN" altLang="en-US" sz="3200" dirty="0" smtClean="0"/>
              <a:t>范式，因此，二者恒假性等价。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/>
              <a:t>所以，</a:t>
            </a:r>
            <a:r>
              <a:rPr lang="en-US" altLang="zh-CN" sz="3200" dirty="0" smtClean="0"/>
              <a:t>G</a:t>
            </a:r>
            <a:r>
              <a:rPr lang="zh-CN" altLang="en-US" sz="3200" dirty="0" smtClean="0"/>
              <a:t>和</a:t>
            </a:r>
            <a:r>
              <a:rPr lang="en-US" altLang="zh-CN" sz="3200" dirty="0" smtClean="0">
                <a:sym typeface="Symbol"/>
              </a:rPr>
              <a:t></a:t>
            </a:r>
            <a:r>
              <a:rPr lang="en-US" altLang="zh-CN" sz="3200" dirty="0" err="1" smtClean="0"/>
              <a:t>xM</a:t>
            </a:r>
            <a:r>
              <a:rPr lang="en-US" altLang="zh-CN" sz="3200" dirty="0" smtClean="0"/>
              <a:t>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f(x))</a:t>
            </a:r>
            <a:r>
              <a:rPr lang="zh-CN" altLang="en-US" sz="3200" dirty="0" smtClean="0"/>
              <a:t>恒真性等价。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8FD50-AF5A-4FD6-A048-DBD95A3B839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2626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359229" y="97972"/>
            <a:ext cx="8327571" cy="6145666"/>
          </a:xfrm>
        </p:spPr>
        <p:txBody>
          <a:bodyPr/>
          <a:lstStyle/>
          <a:p>
            <a:pPr algn="l"/>
            <a:r>
              <a:rPr lang="zh-CN" altLang="en-US" sz="3000" dirty="0" smtClean="0">
                <a:solidFill>
                  <a:srgbClr val="FFC000"/>
                </a:solidFill>
              </a:rPr>
              <a:t>习题</a:t>
            </a:r>
            <a:r>
              <a:rPr lang="en-US" altLang="zh-CN" sz="3000" dirty="0" smtClean="0">
                <a:solidFill>
                  <a:srgbClr val="FFC000"/>
                </a:solidFill>
              </a:rPr>
              <a:t>3.2-1</a:t>
            </a:r>
            <a:r>
              <a:rPr lang="zh-CN" altLang="zh-CN" sz="3000" dirty="0">
                <a:solidFill>
                  <a:srgbClr val="FFC000"/>
                </a:solidFill>
                <a:effectLst/>
              </a:rPr>
              <a:t>指出下列表达式中的自由变量和约束变量，并指明量词的作用域</a:t>
            </a:r>
            <a:r>
              <a:rPr lang="zh-CN" altLang="zh-CN" sz="3000" dirty="0" smtClean="0">
                <a:solidFill>
                  <a:srgbClr val="FFC000"/>
                </a:solidFill>
                <a:effectLst/>
              </a:rPr>
              <a:t>：</a:t>
            </a:r>
            <a:endParaRPr lang="en-US" altLang="zh-CN" sz="3000" dirty="0" smtClean="0">
              <a:solidFill>
                <a:srgbClr val="FFC000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 A(z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</a:t>
            </a:r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yB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a))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en-US" altLang="zh-CN" sz="32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A(x)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yB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(5) (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</a:t>
            </a:r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z))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2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85725" algn="l">
              <a:spcAft>
                <a:spcPts val="0"/>
              </a:spcAft>
            </a:pPr>
            <a:r>
              <a:rPr lang="zh-CN" altLang="en-US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(3)z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是自由变量，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是约束变量，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的作用域是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5725" algn="l">
              <a:spcAft>
                <a:spcPts val="0"/>
              </a:spcAft>
            </a:pP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(4)x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是自由变量，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是约束变量，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的作用域是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A(x)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的作用域是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l"/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是自由变量并且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又是约束变量，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的作用域是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F(x)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的作用域是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的作用域是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H(x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</a:pPr>
            <a:endParaRPr lang="zh-CN" altLang="zh-CN" sz="3200" dirty="0">
              <a:effectLst/>
            </a:endParaRPr>
          </a:p>
          <a:p>
            <a:pPr algn="l"/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20E90-0392-4909-861D-123036A59F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92147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86800" cy="6248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solidFill>
                  <a:srgbClr val="FFC000"/>
                </a:solidFill>
                <a:latin typeface="Times New Roman" pitchFamily="18" charset="0"/>
              </a:rPr>
              <a:t>习题</a:t>
            </a:r>
            <a:r>
              <a:rPr lang="en-US" altLang="zh-CN" sz="3200" b="1" dirty="0" smtClean="0">
                <a:solidFill>
                  <a:srgbClr val="FFC000"/>
                </a:solidFill>
                <a:latin typeface="Times New Roman" pitchFamily="18" charset="0"/>
              </a:rPr>
              <a:t>3.2-2</a:t>
            </a:r>
            <a:r>
              <a:rPr lang="zh-CN" altLang="zh-CN" sz="3200" dirty="0" smtClean="0"/>
              <a:t>设</a:t>
            </a:r>
            <a:r>
              <a:rPr lang="en-US" altLang="zh-CN" sz="3200" dirty="0" smtClean="0"/>
              <a:t>I</a:t>
            </a:r>
            <a:r>
              <a:rPr lang="zh-CN" altLang="zh-CN" sz="3200" dirty="0" smtClean="0"/>
              <a:t>是如下一个解释：</a:t>
            </a:r>
            <a:r>
              <a:rPr lang="en-US" altLang="zh-CN" sz="3200" dirty="0" smtClean="0"/>
              <a:t>D={a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b}</a:t>
            </a:r>
            <a:endParaRPr lang="zh-CN" altLang="zh-CN" sz="32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</a:t>
            </a:r>
            <a:r>
              <a:rPr lang="en-US" altLang="zh-CN" sz="3200" u="sng" dirty="0" smtClean="0"/>
              <a:t>P(a</a:t>
            </a:r>
            <a:r>
              <a:rPr lang="zh-CN" altLang="zh-CN" sz="3200" u="sng" dirty="0" smtClean="0"/>
              <a:t>，</a:t>
            </a:r>
            <a:r>
              <a:rPr lang="en-US" altLang="zh-CN" sz="3200" u="sng" dirty="0" smtClean="0"/>
              <a:t>a)  P(a</a:t>
            </a:r>
            <a:r>
              <a:rPr lang="zh-CN" altLang="zh-CN" sz="3200" u="sng" dirty="0" smtClean="0"/>
              <a:t>，</a:t>
            </a:r>
            <a:r>
              <a:rPr lang="en-US" altLang="zh-CN" sz="3200" u="sng" dirty="0" smtClean="0"/>
              <a:t>b)  P(b</a:t>
            </a:r>
            <a:r>
              <a:rPr lang="zh-CN" altLang="zh-CN" sz="3200" u="sng" dirty="0" smtClean="0"/>
              <a:t>，</a:t>
            </a:r>
            <a:r>
              <a:rPr lang="en-US" altLang="zh-CN" sz="3200" u="sng" dirty="0" smtClean="0"/>
              <a:t>a)  P(b</a:t>
            </a:r>
            <a:r>
              <a:rPr lang="zh-CN" altLang="zh-CN" sz="3200" u="sng" dirty="0" smtClean="0"/>
              <a:t>，</a:t>
            </a:r>
            <a:r>
              <a:rPr lang="en-US" altLang="zh-CN" sz="3200" u="sng" dirty="0" smtClean="0"/>
              <a:t>b)</a:t>
            </a:r>
            <a:endParaRPr lang="zh-CN" altLang="zh-CN" sz="32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1                0             0             1</a:t>
            </a:r>
            <a:endParaRPr lang="zh-CN" altLang="zh-CN" sz="32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3200" dirty="0" smtClean="0"/>
              <a:t>试确定下列公式在</a:t>
            </a:r>
            <a:r>
              <a:rPr lang="en-US" altLang="zh-CN" sz="3200" dirty="0" smtClean="0"/>
              <a:t>I</a:t>
            </a:r>
            <a:r>
              <a:rPr lang="zh-CN" altLang="zh-CN" sz="3200" dirty="0" smtClean="0"/>
              <a:t>下的真值：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/>
              </a:rPr>
              <a:t>  </a:t>
            </a:r>
            <a:r>
              <a:rPr lang="en-US" altLang="zh-CN" sz="3200" dirty="0" smtClean="0">
                <a:sym typeface="Symbol"/>
              </a:rPr>
              <a:t>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/>
              </a:rPr>
              <a:t></a:t>
            </a:r>
            <a:r>
              <a:rPr lang="en-US" altLang="zh-CN" sz="3200" dirty="0" err="1" smtClean="0"/>
              <a:t>yP</a:t>
            </a:r>
            <a:r>
              <a:rPr lang="en-US" altLang="zh-CN" sz="3200" dirty="0" smtClean="0"/>
              <a:t>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y)</a:t>
            </a:r>
            <a:r>
              <a:rPr lang="zh-CN" altLang="zh-CN" sz="3200" dirty="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ym typeface="Symbol"/>
              </a:rPr>
              <a:t>  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/>
              </a:rPr>
              <a:t></a:t>
            </a:r>
            <a:r>
              <a:rPr lang="en-US" altLang="zh-CN" sz="3200" dirty="0" err="1" smtClean="0"/>
              <a:t>yP</a:t>
            </a:r>
            <a:r>
              <a:rPr lang="en-US" altLang="zh-CN" sz="3200" dirty="0" smtClean="0"/>
              <a:t>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y)</a:t>
            </a:r>
            <a:r>
              <a:rPr lang="zh-CN" altLang="zh-CN" sz="3200" dirty="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ym typeface="Symbol"/>
              </a:rPr>
              <a:t>  </a:t>
            </a:r>
            <a:r>
              <a:rPr lang="en-US" altLang="zh-CN" sz="3200" dirty="0" smtClean="0">
                <a:solidFill>
                  <a:srgbClr val="FFC000"/>
                </a:solidFill>
                <a:sym typeface="Symbol"/>
              </a:rPr>
              <a:t>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3200" dirty="0" err="1" smtClean="0">
                <a:solidFill>
                  <a:srgbClr val="FFC000"/>
                </a:solidFill>
                <a:sym typeface="Symbol"/>
              </a:rPr>
              <a:t>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yP</a:t>
            </a:r>
            <a:r>
              <a:rPr lang="en-US" altLang="zh-CN" sz="3200" dirty="0" smtClean="0">
                <a:solidFill>
                  <a:srgbClr val="FFC000"/>
                </a:solidFill>
              </a:rPr>
              <a:t>(x</a:t>
            </a:r>
            <a:r>
              <a:rPr lang="zh-CN" altLang="zh-CN" sz="3200" dirty="0" smtClean="0">
                <a:solidFill>
                  <a:srgbClr val="FFC000"/>
                </a:solidFill>
              </a:rPr>
              <a:t>，</a:t>
            </a:r>
            <a:r>
              <a:rPr lang="en-US" altLang="zh-CN" sz="3200" dirty="0" smtClean="0">
                <a:solidFill>
                  <a:srgbClr val="FFC000"/>
                </a:solidFill>
              </a:rPr>
              <a:t>y)</a:t>
            </a:r>
            <a:r>
              <a:rPr lang="zh-CN" altLang="zh-CN" sz="3200" dirty="0" smtClean="0">
                <a:solidFill>
                  <a:srgbClr val="FFC000"/>
                </a:solidFill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ym typeface="Symbol"/>
              </a:rPr>
              <a:t>  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/>
              </a:rPr>
              <a:t></a:t>
            </a:r>
            <a:r>
              <a:rPr lang="en-US" altLang="zh-CN" sz="3200" dirty="0" err="1" smtClean="0"/>
              <a:t>P</a:t>
            </a:r>
            <a:r>
              <a:rPr lang="en-US" altLang="zh-CN" sz="3200" dirty="0" smtClean="0"/>
              <a:t>(a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y)</a:t>
            </a:r>
            <a:r>
              <a:rPr lang="zh-CN" altLang="zh-CN" sz="3200" dirty="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ym typeface="Symbol"/>
              </a:rPr>
              <a:t>  </a:t>
            </a:r>
            <a:r>
              <a:rPr lang="en-US" altLang="zh-CN" sz="3200" dirty="0" err="1" smtClean="0"/>
              <a:t>x</a:t>
            </a:r>
            <a:r>
              <a:rPr lang="en-US" altLang="zh-CN" sz="3200" dirty="0" err="1" smtClean="0">
                <a:sym typeface="Symbol"/>
              </a:rPr>
              <a:t></a:t>
            </a:r>
            <a:r>
              <a:rPr lang="en-US" altLang="zh-CN" sz="3200" dirty="0" err="1" smtClean="0"/>
              <a:t>y</a:t>
            </a:r>
            <a:r>
              <a:rPr lang="en-US" altLang="zh-CN" sz="3200" dirty="0" smtClean="0"/>
              <a:t>(P(x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y)</a:t>
            </a:r>
            <a:r>
              <a:rPr lang="en-US" altLang="zh-CN" sz="3200" dirty="0" smtClean="0">
                <a:sym typeface="Symbol"/>
              </a:rPr>
              <a:t></a:t>
            </a:r>
            <a:r>
              <a:rPr lang="en-US" altLang="zh-CN" sz="3200" dirty="0" smtClean="0"/>
              <a:t>P(y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x))</a:t>
            </a:r>
            <a:r>
              <a:rPr lang="zh-CN" altLang="zh-CN" sz="3200" dirty="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ym typeface="Symbol"/>
              </a:rPr>
              <a:t>  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</a:t>
            </a:r>
            <a:r>
              <a:rPr lang="zh-CN" altLang="zh-CN" sz="3200" dirty="0" smtClean="0"/>
              <a:t>，</a:t>
            </a:r>
            <a:r>
              <a:rPr lang="en-US" altLang="zh-CN" sz="3200" dirty="0" smtClean="0"/>
              <a:t>x)    </a:t>
            </a:r>
            <a:endParaRPr lang="zh-CN" altLang="zh-CN" sz="32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3505200" y="2514600"/>
            <a:ext cx="3886200" cy="3632200"/>
            <a:chOff x="3505200" y="2514600"/>
            <a:chExt cx="3886200" cy="3632775"/>
          </a:xfrm>
        </p:grpSpPr>
        <p:sp>
          <p:nvSpPr>
            <p:cNvPr id="178182" name="TextBox 3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2133600" cy="2397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3200">
                  <a:solidFill>
                    <a:srgbClr val="FFFFFF"/>
                  </a:solidFill>
                </a:rPr>
                <a:t>真值为</a:t>
              </a:r>
              <a:r>
                <a:rPr lang="en-US" altLang="zh-CN" sz="3200">
                  <a:solidFill>
                    <a:srgbClr val="FFFFFF"/>
                  </a:solidFill>
                </a:rPr>
                <a:t>1</a:t>
              </a: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3200">
                  <a:solidFill>
                    <a:srgbClr val="FFFFFF"/>
                  </a:solidFill>
                </a:rPr>
                <a:t>真值为</a:t>
              </a:r>
              <a:r>
                <a:rPr lang="en-US" altLang="zh-CN" sz="3200">
                  <a:solidFill>
                    <a:srgbClr val="FFFFFF"/>
                  </a:solidFill>
                </a:rPr>
                <a:t>0</a:t>
              </a: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3200">
                  <a:solidFill>
                    <a:srgbClr val="FFC000"/>
                  </a:solidFill>
                </a:rPr>
                <a:t>真值为</a:t>
              </a:r>
              <a:r>
                <a:rPr lang="en-US" altLang="zh-CN" sz="3200">
                  <a:solidFill>
                    <a:srgbClr val="FFC000"/>
                  </a:solidFill>
                </a:rPr>
                <a:t>0</a:t>
              </a: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3200">
                  <a:solidFill>
                    <a:srgbClr val="FFFFFF"/>
                  </a:solidFill>
                </a:rPr>
                <a:t>真值为</a:t>
              </a:r>
              <a:r>
                <a:rPr lang="en-US" altLang="zh-CN" sz="3200">
                  <a:solidFill>
                    <a:srgbClr val="FFFFFF"/>
                  </a:solidFill>
                </a:rPr>
                <a:t>1</a:t>
              </a:r>
              <a:endParaRPr lang="zh-CN" altLang="en-US" sz="3000">
                <a:solidFill>
                  <a:srgbClr val="FFFFFF"/>
                </a:solidFill>
              </a:endParaRPr>
            </a:p>
          </p:txBody>
        </p:sp>
        <p:sp>
          <p:nvSpPr>
            <p:cNvPr id="178183" name="TextBox 5"/>
            <p:cNvSpPr txBox="1">
              <a:spLocks noChangeArrowheads="1"/>
            </p:cNvSpPr>
            <p:nvPr/>
          </p:nvSpPr>
          <p:spPr bwMode="auto">
            <a:xfrm>
              <a:off x="5562600" y="4977825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3200">
                  <a:solidFill>
                    <a:srgbClr val="FFFFFF"/>
                  </a:solidFill>
                </a:rPr>
                <a:t>真值为</a:t>
              </a:r>
              <a:r>
                <a:rPr lang="en-US" altLang="zh-CN" sz="3200">
                  <a:solidFill>
                    <a:srgbClr val="FFFFFF"/>
                  </a:solidFill>
                </a:rPr>
                <a:t>1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178184" name="TextBox 6"/>
            <p:cNvSpPr txBox="1">
              <a:spLocks noChangeArrowheads="1"/>
            </p:cNvSpPr>
            <p:nvPr/>
          </p:nvSpPr>
          <p:spPr bwMode="auto">
            <a:xfrm>
              <a:off x="3733800" y="5562600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zh-CN" sz="3200">
                  <a:solidFill>
                    <a:srgbClr val="FFFFFF"/>
                  </a:solidFill>
                </a:rPr>
                <a:t>真值为</a:t>
              </a:r>
              <a:r>
                <a:rPr lang="en-US" altLang="zh-CN" sz="3200">
                  <a:solidFill>
                    <a:srgbClr val="FFFFFF"/>
                  </a:solidFill>
                </a:rPr>
                <a:t>1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598A2-49F7-4BF3-A720-B38141A1BC9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4399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5715000"/>
          </a:xfrm>
        </p:spPr>
        <p:txBody>
          <a:bodyPr/>
          <a:lstStyle/>
          <a:p>
            <a:pPr marL="0" indent="0">
              <a:defRPr/>
            </a:pPr>
            <a:r>
              <a:rPr lang="zh-CN" altLang="en-US" sz="3200" dirty="0" smtClean="0">
                <a:solidFill>
                  <a:srgbClr val="FFC000"/>
                </a:solidFill>
              </a:rPr>
              <a:t>习题</a:t>
            </a:r>
            <a:r>
              <a:rPr lang="en-US" altLang="zh-CN" sz="3200" dirty="0" smtClean="0">
                <a:solidFill>
                  <a:srgbClr val="FFC000"/>
                </a:solidFill>
              </a:rPr>
              <a:t>3.2-3  </a:t>
            </a:r>
            <a:r>
              <a:rPr lang="zh-CN" altLang="zh-CN" sz="3200" dirty="0" smtClean="0">
                <a:solidFill>
                  <a:srgbClr val="FFC000"/>
                </a:solidFill>
              </a:rPr>
              <a:t>设</a:t>
            </a:r>
            <a:r>
              <a:rPr lang="en-US" altLang="zh-CN" sz="3200" dirty="0" smtClean="0">
                <a:solidFill>
                  <a:srgbClr val="FFC000"/>
                </a:solidFill>
              </a:rPr>
              <a:t>G=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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xP</a:t>
            </a:r>
            <a:r>
              <a:rPr lang="en-US" altLang="zh-CN" sz="3200" dirty="0" smtClean="0">
                <a:solidFill>
                  <a:srgbClr val="FFC000"/>
                </a:solidFill>
              </a:rPr>
              <a:t> (x)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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xP</a:t>
            </a:r>
            <a:r>
              <a:rPr lang="en-US" altLang="zh-CN" sz="3200" dirty="0" smtClean="0">
                <a:solidFill>
                  <a:srgbClr val="FFC000"/>
                </a:solidFill>
              </a:rPr>
              <a:t>(x)</a:t>
            </a:r>
            <a:r>
              <a:rPr lang="zh-CN" altLang="zh-CN" sz="3200" dirty="0" smtClean="0">
                <a:solidFill>
                  <a:srgbClr val="FFC000"/>
                </a:solidFill>
              </a:rPr>
              <a:t>。</a:t>
            </a:r>
            <a:br>
              <a:rPr lang="zh-CN" altLang="zh-CN" sz="3200" dirty="0" smtClean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(1)</a:t>
            </a:r>
            <a:r>
              <a:rPr lang="zh-CN" altLang="zh-CN" sz="3200" dirty="0" smtClean="0">
                <a:solidFill>
                  <a:srgbClr val="FFC000"/>
                </a:solidFill>
              </a:rPr>
              <a:t>若解释</a:t>
            </a:r>
            <a:r>
              <a:rPr lang="en-US" altLang="zh-CN" sz="3200" dirty="0" smtClean="0">
                <a:solidFill>
                  <a:srgbClr val="FFC000"/>
                </a:solidFill>
              </a:rPr>
              <a:t>I</a:t>
            </a:r>
            <a:r>
              <a:rPr lang="zh-CN" altLang="zh-CN" sz="3200" dirty="0" smtClean="0">
                <a:solidFill>
                  <a:srgbClr val="FFC000"/>
                </a:solidFill>
              </a:rPr>
              <a:t>的非空区域</a:t>
            </a:r>
            <a:r>
              <a:rPr lang="en-US" altLang="zh-CN" sz="3200" dirty="0" smtClean="0">
                <a:solidFill>
                  <a:srgbClr val="FFC000"/>
                </a:solidFill>
              </a:rPr>
              <a:t>D</a:t>
            </a:r>
            <a:r>
              <a:rPr lang="zh-CN" altLang="zh-CN" sz="3200" dirty="0" smtClean="0">
                <a:solidFill>
                  <a:srgbClr val="FFC000"/>
                </a:solidFill>
              </a:rPr>
              <a:t>包含仅仅一个元素，则</a:t>
            </a:r>
            <a:r>
              <a:rPr lang="en-US" altLang="zh-CN" sz="3200" dirty="0" smtClean="0">
                <a:solidFill>
                  <a:srgbClr val="FFC000"/>
                </a:solidFill>
              </a:rPr>
              <a:t>G</a:t>
            </a:r>
            <a:r>
              <a:rPr lang="zh-CN" altLang="zh-CN" sz="3200" dirty="0" smtClean="0">
                <a:solidFill>
                  <a:srgbClr val="FFC000"/>
                </a:solidFill>
              </a:rPr>
              <a:t>在</a:t>
            </a:r>
            <a:r>
              <a:rPr lang="en-US" altLang="zh-CN" sz="3200" dirty="0" smtClean="0">
                <a:solidFill>
                  <a:srgbClr val="FFC000"/>
                </a:solidFill>
              </a:rPr>
              <a:t>I</a:t>
            </a:r>
            <a:r>
              <a:rPr lang="zh-CN" altLang="zh-CN" sz="3200" dirty="0" smtClean="0">
                <a:solidFill>
                  <a:srgbClr val="FFC000"/>
                </a:solidFill>
              </a:rPr>
              <a:t>下取</a:t>
            </a:r>
            <a:r>
              <a:rPr lang="en-US" altLang="zh-CN" sz="3200" dirty="0" smtClean="0">
                <a:solidFill>
                  <a:srgbClr val="FFC000"/>
                </a:solidFill>
              </a:rPr>
              <a:t>1</a:t>
            </a:r>
            <a:r>
              <a:rPr lang="zh-CN" altLang="zh-CN" sz="3200" dirty="0" smtClean="0">
                <a:solidFill>
                  <a:srgbClr val="FFC000"/>
                </a:solidFill>
              </a:rPr>
              <a:t>值。</a:t>
            </a:r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r>
              <a:rPr lang="zh-CN" altLang="zh-CN" sz="3200" dirty="0" smtClean="0"/>
              <a:t>设</a:t>
            </a:r>
            <a:r>
              <a:rPr lang="en-US" altLang="zh-CN" sz="3200" dirty="0" smtClean="0"/>
              <a:t>D</a:t>
            </a:r>
            <a:r>
              <a:rPr lang="zh-CN" altLang="zh-CN" sz="3200" dirty="0" smtClean="0"/>
              <a:t>仅含的元素为</a:t>
            </a:r>
            <a:r>
              <a:rPr lang="en-US" altLang="zh-CN" sz="3200" dirty="0" smtClean="0"/>
              <a:t>a.    D={a}</a:t>
            </a:r>
          </a:p>
          <a:p>
            <a:pPr marL="0" indent="0">
              <a:defRPr/>
            </a:pPr>
            <a:r>
              <a:rPr lang="zh-CN" altLang="zh-CN" sz="3200" dirty="0" smtClean="0">
                <a:solidFill>
                  <a:schemeClr val="tx2"/>
                </a:solidFill>
              </a:rPr>
              <a:t>解</a:t>
            </a:r>
            <a:r>
              <a:rPr lang="zh-CN" altLang="en-US" sz="3200" dirty="0" smtClean="0">
                <a:solidFill>
                  <a:schemeClr val="tx2"/>
                </a:solidFill>
              </a:rPr>
              <a:t>法一</a:t>
            </a:r>
            <a:r>
              <a:rPr lang="zh-CN" altLang="zh-CN" sz="3200" dirty="0" smtClean="0"/>
              <a:t>： </a:t>
            </a: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TI(G)=TI(P(a)</a:t>
            </a:r>
            <a:r>
              <a:rPr lang="en-US" altLang="zh-CN" sz="3200" dirty="0" smtClean="0">
                <a:sym typeface="Symbol" pitchFamily="18" charset="2"/>
              </a:rPr>
              <a:t></a:t>
            </a:r>
            <a:r>
              <a:rPr lang="en-US" altLang="zh-CN" sz="3200" dirty="0" smtClean="0"/>
              <a:t>P(a))=1    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 √ ）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解法二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当  </a:t>
            </a:r>
            <a:r>
              <a:rPr lang="en-US" altLang="zh-CN" sz="3200" dirty="0" smtClean="0"/>
              <a:t>D={a} </a:t>
            </a:r>
            <a:r>
              <a:rPr lang="zh-CN" altLang="en-US" sz="3200" dirty="0" smtClean="0"/>
              <a:t>时，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sym typeface="Symbol" pitchFamily="18" charset="2"/>
              </a:rPr>
              <a:t>若</a:t>
            </a:r>
            <a:r>
              <a:rPr lang="en-US" altLang="zh-CN" sz="3200" dirty="0" smtClean="0">
                <a:sym typeface="Symbol" pitchFamily="18" charset="2"/>
              </a:rPr>
              <a:t>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 (x)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下为</a:t>
            </a:r>
            <a:r>
              <a:rPr lang="en-US" altLang="zh-CN" sz="3200" dirty="0" smtClean="0"/>
              <a:t>1,</a:t>
            </a:r>
            <a:r>
              <a:rPr lang="zh-CN" altLang="en-US" sz="3200" dirty="0" smtClean="0"/>
              <a:t>则</a:t>
            </a:r>
            <a:r>
              <a:rPr lang="en-US" altLang="zh-CN" sz="3200" dirty="0" smtClean="0">
                <a:sym typeface="Symbol" pitchFamily="18" charset="2"/>
              </a:rPr>
              <a:t>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 I</a:t>
            </a:r>
            <a:r>
              <a:rPr lang="zh-CN" altLang="en-US" sz="3200" dirty="0" smtClean="0"/>
              <a:t>下为</a:t>
            </a:r>
            <a:r>
              <a:rPr lang="en-US" altLang="zh-CN" sz="3200" dirty="0" smtClean="0"/>
              <a:t>1,G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下为</a:t>
            </a:r>
            <a:r>
              <a:rPr lang="en-US" altLang="zh-CN" sz="3200" dirty="0" smtClean="0"/>
              <a:t>1.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sym typeface="Symbol" pitchFamily="18" charset="2"/>
              </a:rPr>
              <a:t>若</a:t>
            </a:r>
            <a:r>
              <a:rPr lang="en-US" altLang="zh-CN" sz="3200" dirty="0" smtClean="0">
                <a:sym typeface="Symbol" pitchFamily="18" charset="2"/>
              </a:rPr>
              <a:t>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 (x)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下为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G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下为</a:t>
            </a:r>
            <a:r>
              <a:rPr lang="en-US" altLang="zh-CN" sz="3200" dirty="0" smtClean="0"/>
              <a:t>1.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（ √ ）</a:t>
            </a: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0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5715000"/>
          </a:xfrm>
        </p:spPr>
        <p:txBody>
          <a:bodyPr/>
          <a:lstStyle/>
          <a:p>
            <a:pPr marL="0" indent="0">
              <a:defRPr/>
            </a:pPr>
            <a:r>
              <a:rPr lang="zh-CN" altLang="en-US" sz="3200" dirty="0" smtClean="0">
                <a:solidFill>
                  <a:srgbClr val="FFC000"/>
                </a:solidFill>
              </a:rPr>
              <a:t>习题</a:t>
            </a:r>
            <a:r>
              <a:rPr lang="en-US" altLang="zh-CN" sz="3200" dirty="0" smtClean="0">
                <a:solidFill>
                  <a:srgbClr val="FFC000"/>
                </a:solidFill>
              </a:rPr>
              <a:t>3.2-3</a:t>
            </a:r>
            <a:r>
              <a:rPr lang="zh-CN" altLang="zh-CN" sz="3200" dirty="0" smtClean="0">
                <a:solidFill>
                  <a:srgbClr val="FFC000"/>
                </a:solidFill>
              </a:rPr>
              <a:t>设</a:t>
            </a:r>
            <a:r>
              <a:rPr lang="en-US" altLang="zh-CN" sz="3200" dirty="0" smtClean="0">
                <a:solidFill>
                  <a:srgbClr val="FFC000"/>
                </a:solidFill>
              </a:rPr>
              <a:t>G=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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xP</a:t>
            </a:r>
            <a:r>
              <a:rPr lang="en-US" altLang="zh-CN" sz="3200" dirty="0" smtClean="0">
                <a:solidFill>
                  <a:srgbClr val="FFC000"/>
                </a:solidFill>
              </a:rPr>
              <a:t> (x)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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xP</a:t>
            </a:r>
            <a:r>
              <a:rPr lang="en-US" altLang="zh-CN" sz="3200" dirty="0" smtClean="0">
                <a:solidFill>
                  <a:srgbClr val="FFC000"/>
                </a:solidFill>
              </a:rPr>
              <a:t>(x)</a:t>
            </a:r>
            <a:r>
              <a:rPr lang="zh-CN" altLang="zh-CN" sz="3200" dirty="0" smtClean="0">
                <a:solidFill>
                  <a:srgbClr val="FFC000"/>
                </a:solidFill>
              </a:rPr>
              <a:t>。</a:t>
            </a:r>
            <a:br>
              <a:rPr lang="zh-CN" altLang="zh-CN" sz="3200" dirty="0" smtClean="0">
                <a:solidFill>
                  <a:srgbClr val="FFC000"/>
                </a:solidFill>
              </a:rPr>
            </a:br>
            <a:r>
              <a:rPr lang="en-US" altLang="zh-CN" sz="3200" dirty="0" smtClean="0">
                <a:solidFill>
                  <a:srgbClr val="FFC000"/>
                </a:solidFill>
              </a:rPr>
              <a:t>(1)</a:t>
            </a:r>
            <a:r>
              <a:rPr lang="zh-CN" altLang="zh-CN" sz="3200" dirty="0" smtClean="0">
                <a:solidFill>
                  <a:srgbClr val="FFC000"/>
                </a:solidFill>
              </a:rPr>
              <a:t>若解释</a:t>
            </a:r>
            <a:r>
              <a:rPr lang="en-US" altLang="zh-CN" sz="3200" dirty="0" smtClean="0">
                <a:solidFill>
                  <a:srgbClr val="FFC000"/>
                </a:solidFill>
              </a:rPr>
              <a:t>I</a:t>
            </a:r>
            <a:r>
              <a:rPr lang="zh-CN" altLang="zh-CN" sz="3200" dirty="0" smtClean="0">
                <a:solidFill>
                  <a:srgbClr val="FFC000"/>
                </a:solidFill>
              </a:rPr>
              <a:t>的非空区域</a:t>
            </a:r>
            <a:r>
              <a:rPr lang="en-US" altLang="zh-CN" sz="3200" dirty="0" smtClean="0">
                <a:solidFill>
                  <a:srgbClr val="FFC000"/>
                </a:solidFill>
              </a:rPr>
              <a:t>D</a:t>
            </a:r>
            <a:r>
              <a:rPr lang="zh-CN" altLang="zh-CN" sz="3200" dirty="0" smtClean="0">
                <a:solidFill>
                  <a:srgbClr val="FFC000"/>
                </a:solidFill>
              </a:rPr>
              <a:t>包含仅仅一个元素，则</a:t>
            </a:r>
            <a:r>
              <a:rPr lang="en-US" altLang="zh-CN" sz="3200" dirty="0" smtClean="0">
                <a:solidFill>
                  <a:srgbClr val="FFC000"/>
                </a:solidFill>
              </a:rPr>
              <a:t>G</a:t>
            </a:r>
            <a:r>
              <a:rPr lang="zh-CN" altLang="zh-CN" sz="3200" dirty="0" smtClean="0">
                <a:solidFill>
                  <a:srgbClr val="FFC000"/>
                </a:solidFill>
              </a:rPr>
              <a:t>在</a:t>
            </a:r>
            <a:r>
              <a:rPr lang="en-US" altLang="zh-CN" sz="3200" dirty="0" smtClean="0">
                <a:solidFill>
                  <a:srgbClr val="FFC000"/>
                </a:solidFill>
              </a:rPr>
              <a:t>I</a:t>
            </a:r>
            <a:r>
              <a:rPr lang="zh-CN" altLang="zh-CN" sz="3200" dirty="0" smtClean="0">
                <a:solidFill>
                  <a:srgbClr val="FFC000"/>
                </a:solidFill>
              </a:rPr>
              <a:t>下取</a:t>
            </a:r>
            <a:r>
              <a:rPr lang="en-US" altLang="zh-CN" sz="3200" dirty="0" smtClean="0">
                <a:solidFill>
                  <a:srgbClr val="FFC000"/>
                </a:solidFill>
              </a:rPr>
              <a:t>1</a:t>
            </a:r>
            <a:r>
              <a:rPr lang="zh-CN" altLang="zh-CN" sz="3200" dirty="0" smtClean="0">
                <a:solidFill>
                  <a:srgbClr val="FFC000"/>
                </a:solidFill>
              </a:rPr>
              <a:t>值。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/>
              <a:t>解法三  ：</a:t>
            </a:r>
            <a:r>
              <a:rPr lang="en-US" altLang="zh-CN" sz="3200" dirty="0" smtClean="0"/>
              <a:t>G=</a:t>
            </a:r>
            <a:r>
              <a:rPr lang="en-US" altLang="zh-CN" sz="3200" dirty="0" smtClean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US" altLang="zh-CN" sz="3200" dirty="0" smtClean="0">
                <a:sym typeface="Symbol" pitchFamily="18" charset="2"/>
              </a:rPr>
              <a:t>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 (x)</a:t>
            </a:r>
            <a:r>
              <a:rPr lang="en-US" altLang="zh-CN" sz="3200" dirty="0" smtClean="0">
                <a:sym typeface="Symbol" pitchFamily="18" charset="2"/>
              </a:rPr>
              <a:t>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         =</a:t>
            </a:r>
            <a:r>
              <a:rPr lang="zh-CN" altLang="en-US" sz="3200" dirty="0" smtClean="0">
                <a:sym typeface="Symbol" pitchFamily="18" charset="2"/>
              </a:rPr>
              <a:t></a:t>
            </a:r>
            <a:r>
              <a:rPr lang="en-US" altLang="zh-CN" sz="3200" dirty="0" smtClean="0">
                <a:sym typeface="Symbol" pitchFamily="18" charset="2"/>
              </a:rPr>
              <a:t>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 (x)</a:t>
            </a:r>
            <a:r>
              <a:rPr lang="en-US" altLang="zh-CN" sz="3200" dirty="0" smtClean="0">
                <a:sym typeface="Symbol" pitchFamily="18" charset="2"/>
              </a:rPr>
              <a:t> 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         =</a:t>
            </a:r>
            <a:r>
              <a:rPr lang="en-US" altLang="zh-CN" sz="3200" dirty="0" smtClean="0">
                <a:sym typeface="Symbol" pitchFamily="18" charset="2"/>
              </a:rPr>
              <a:t></a:t>
            </a:r>
            <a:r>
              <a:rPr lang="en-US" altLang="zh-CN" sz="3200" dirty="0" smtClean="0"/>
              <a:t>x(</a:t>
            </a:r>
            <a:r>
              <a:rPr lang="zh-CN" altLang="en-US" sz="3200" dirty="0" smtClean="0">
                <a:sym typeface="Symbol" pitchFamily="18" charset="2"/>
              </a:rPr>
              <a:t></a:t>
            </a:r>
            <a:r>
              <a:rPr lang="en-US" altLang="zh-CN" sz="3200" dirty="0" smtClean="0"/>
              <a:t>P(x))</a:t>
            </a:r>
            <a:r>
              <a:rPr lang="en-US" altLang="zh-CN" sz="3200" dirty="0" smtClean="0">
                <a:sym typeface="Symbol" pitchFamily="18" charset="2"/>
              </a:rPr>
              <a:t> 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（ √ ）</a:t>
            </a: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         </a:t>
            </a:r>
            <a:r>
              <a:rPr lang="en-US" altLang="zh-CN" sz="3200" dirty="0" smtClean="0">
                <a:solidFill>
                  <a:srgbClr val="FFFF00"/>
                </a:solidFill>
              </a:rPr>
              <a:t>=</a:t>
            </a:r>
            <a:r>
              <a:rPr lang="en-US" altLang="zh-CN" sz="3200" dirty="0" smtClean="0">
                <a:solidFill>
                  <a:srgbClr val="FFFF00"/>
                </a:solidFill>
                <a:sym typeface="Symbol" pitchFamily="18" charset="2"/>
              </a:rPr>
              <a:t></a:t>
            </a:r>
            <a:r>
              <a:rPr lang="en-US" altLang="zh-CN" sz="3200" dirty="0" smtClean="0">
                <a:solidFill>
                  <a:srgbClr val="FFFF00"/>
                </a:solidFill>
              </a:rPr>
              <a:t>x(</a:t>
            </a:r>
            <a:r>
              <a:rPr lang="zh-CN" altLang="en-US" sz="3200" dirty="0" smtClean="0">
                <a:solidFill>
                  <a:srgbClr val="FFFF00"/>
                </a:solidFill>
                <a:sym typeface="Symbol" pitchFamily="18" charset="2"/>
              </a:rPr>
              <a:t></a:t>
            </a:r>
            <a:r>
              <a:rPr lang="en-US" altLang="zh-CN" sz="3200" dirty="0" smtClean="0">
                <a:solidFill>
                  <a:srgbClr val="FFFF00"/>
                </a:solidFill>
              </a:rPr>
              <a:t>P(x))</a:t>
            </a:r>
            <a:r>
              <a:rPr lang="en-US" altLang="zh-CN" sz="3200" dirty="0" smtClean="0">
                <a:solidFill>
                  <a:srgbClr val="FFFF00"/>
                </a:solidFill>
                <a:sym typeface="Symbol" pitchFamily="18" charset="2"/>
              </a:rPr>
              <a:t> </a:t>
            </a:r>
            <a:r>
              <a:rPr lang="en-US" altLang="zh-CN" sz="3200" dirty="0" smtClean="0">
                <a:solidFill>
                  <a:srgbClr val="FFFF00"/>
                </a:solidFill>
              </a:rPr>
              <a:t>P(x))    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）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         </a:t>
            </a:r>
            <a:r>
              <a:rPr lang="en-US" altLang="zh-CN" sz="3200" dirty="0" smtClean="0">
                <a:solidFill>
                  <a:srgbClr val="FFFF00"/>
                </a:solidFill>
              </a:rPr>
              <a:t>=1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         TI(G)=TI(</a:t>
            </a:r>
            <a:r>
              <a:rPr lang="en-US" altLang="zh-CN" sz="3200" dirty="0" smtClean="0">
                <a:sym typeface="Symbol" pitchFamily="18" charset="2"/>
              </a:rPr>
              <a:t></a:t>
            </a:r>
            <a:r>
              <a:rPr lang="en-US" altLang="zh-CN" sz="3200" dirty="0" smtClean="0"/>
              <a:t>x(</a:t>
            </a:r>
            <a:r>
              <a:rPr lang="zh-CN" altLang="en-US" sz="3200" dirty="0" smtClean="0">
                <a:sym typeface="Symbol" pitchFamily="18" charset="2"/>
              </a:rPr>
              <a:t></a:t>
            </a:r>
            <a:r>
              <a:rPr lang="en-US" altLang="zh-CN" sz="3200" dirty="0" smtClean="0"/>
              <a:t>P(x))</a:t>
            </a:r>
            <a:r>
              <a:rPr lang="en-US" altLang="zh-CN" sz="3200" dirty="0" smtClean="0">
                <a:sym typeface="Symbol" pitchFamily="18" charset="2"/>
              </a:rPr>
              <a:t> </a:t>
            </a:r>
            <a:r>
              <a:rPr lang="en-US" altLang="zh-CN" sz="3200" dirty="0" err="1" smtClean="0"/>
              <a:t>xP</a:t>
            </a:r>
            <a:r>
              <a:rPr lang="en-US" altLang="zh-CN" sz="3200" dirty="0" smtClean="0"/>
              <a:t>(x)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                          =TI(</a:t>
            </a:r>
            <a:r>
              <a:rPr lang="zh-CN" altLang="en-US" sz="3200" dirty="0" smtClean="0">
                <a:sym typeface="Symbol" pitchFamily="18" charset="2"/>
              </a:rPr>
              <a:t></a:t>
            </a:r>
            <a:r>
              <a:rPr lang="en-US" altLang="zh-CN" sz="3200" dirty="0" smtClean="0"/>
              <a:t>P(a)</a:t>
            </a:r>
            <a:r>
              <a:rPr lang="en-US" altLang="zh-CN" sz="3200" dirty="0" smtClean="0">
                <a:sym typeface="Symbol" pitchFamily="18" charset="2"/>
              </a:rPr>
              <a:t> </a:t>
            </a:r>
            <a:r>
              <a:rPr lang="en-US" altLang="zh-CN" sz="3200" dirty="0" smtClean="0"/>
              <a:t> P(a))=1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21507" name="左弧形箭头 25"/>
          <p:cNvSpPr>
            <a:spLocks noChangeArrowheads="1"/>
          </p:cNvSpPr>
          <p:nvPr/>
        </p:nvSpPr>
        <p:spPr bwMode="auto">
          <a:xfrm>
            <a:off x="1524000" y="3352800"/>
            <a:ext cx="990600" cy="1981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609600" y="304800"/>
            <a:ext cx="80772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FFC000"/>
                </a:solidFill>
              </a:rPr>
              <a:t>习题</a:t>
            </a:r>
            <a:r>
              <a:rPr lang="en-US" altLang="zh-CN" sz="3200" smtClean="0">
                <a:solidFill>
                  <a:srgbClr val="FFC000"/>
                </a:solidFill>
              </a:rPr>
              <a:t>3.2-3</a:t>
            </a:r>
            <a:r>
              <a:rPr lang="zh-CN" altLang="zh-CN" sz="3200" smtClean="0">
                <a:solidFill>
                  <a:srgbClr val="FFC000"/>
                </a:solidFill>
              </a:rPr>
              <a:t>设</a:t>
            </a:r>
            <a:r>
              <a:rPr lang="en-US" altLang="zh-CN" sz="3200" smtClean="0">
                <a:solidFill>
                  <a:srgbClr val="FFC000"/>
                </a:solidFill>
              </a:rPr>
              <a:t>G=</a:t>
            </a:r>
            <a:r>
              <a:rPr lang="en-US" altLang="zh-CN" sz="3200" smtClean="0">
                <a:solidFill>
                  <a:srgbClr val="FFC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3200" smtClean="0">
                <a:solidFill>
                  <a:srgbClr val="FFC000"/>
                </a:solidFill>
              </a:rPr>
              <a:t>xP (x)</a:t>
            </a:r>
            <a:r>
              <a:rPr lang="en-US" altLang="zh-CN" sz="3200" smtClean="0">
                <a:solidFill>
                  <a:srgbClr val="FFC000"/>
                </a:solidFill>
                <a:sym typeface="Symbol" panose="05050102010706020507" pitchFamily="18" charset="2"/>
              </a:rPr>
              <a:t></a:t>
            </a:r>
            <a:r>
              <a:rPr lang="en-US" altLang="zh-CN" sz="3200" smtClean="0">
                <a:solidFill>
                  <a:srgbClr val="FFC000"/>
                </a:solidFill>
              </a:rPr>
              <a:t>xP(x)</a:t>
            </a:r>
            <a:r>
              <a:rPr lang="zh-CN" altLang="zh-CN" sz="3200" smtClean="0">
                <a:solidFill>
                  <a:srgbClr val="FFC000"/>
                </a:solidFill>
              </a:rPr>
              <a:t>。</a:t>
            </a:r>
            <a:endParaRPr lang="en-US" altLang="zh-CN" sz="320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FFC000"/>
                </a:solidFill>
              </a:rPr>
              <a:t>(2)</a:t>
            </a:r>
            <a:r>
              <a:rPr lang="zh-CN" altLang="zh-CN" sz="3200" smtClean="0">
                <a:solidFill>
                  <a:srgbClr val="FFC000"/>
                </a:solidFill>
              </a:rPr>
              <a:t>设</a:t>
            </a:r>
            <a:r>
              <a:rPr lang="en-US" altLang="zh-CN" sz="3200" smtClean="0">
                <a:solidFill>
                  <a:srgbClr val="FFC000"/>
                </a:solidFill>
              </a:rPr>
              <a:t>D={a</a:t>
            </a:r>
            <a:r>
              <a:rPr lang="zh-CN" altLang="zh-CN" sz="3200" smtClean="0">
                <a:solidFill>
                  <a:srgbClr val="FFC000"/>
                </a:solidFill>
              </a:rPr>
              <a:t>，</a:t>
            </a:r>
            <a:r>
              <a:rPr lang="en-US" altLang="zh-CN" sz="3200" smtClean="0">
                <a:solidFill>
                  <a:srgbClr val="FFC000"/>
                </a:solidFill>
              </a:rPr>
              <a:t>b}</a:t>
            </a:r>
            <a:r>
              <a:rPr lang="zh-CN" altLang="zh-CN" sz="3200" smtClean="0">
                <a:solidFill>
                  <a:srgbClr val="FFC000"/>
                </a:solidFill>
              </a:rPr>
              <a:t>，试找出一个</a:t>
            </a:r>
            <a:r>
              <a:rPr lang="en-US" altLang="zh-CN" sz="3200" smtClean="0">
                <a:solidFill>
                  <a:srgbClr val="FFC000"/>
                </a:solidFill>
              </a:rPr>
              <a:t>D</a:t>
            </a:r>
            <a:r>
              <a:rPr lang="zh-CN" altLang="zh-CN" sz="3200" smtClean="0">
                <a:solidFill>
                  <a:srgbClr val="FFC000"/>
                </a:solidFill>
              </a:rPr>
              <a:t>上的解释</a:t>
            </a:r>
            <a:r>
              <a:rPr lang="en-US" altLang="zh-CN" sz="3200" smtClean="0">
                <a:solidFill>
                  <a:srgbClr val="FFC000"/>
                </a:solidFill>
              </a:rPr>
              <a:t>I</a:t>
            </a:r>
            <a:r>
              <a:rPr lang="zh-CN" altLang="zh-CN" sz="3200" smtClean="0">
                <a:solidFill>
                  <a:srgbClr val="FFC000"/>
                </a:solidFill>
              </a:rPr>
              <a:t>，使</a:t>
            </a:r>
            <a:r>
              <a:rPr lang="en-US" altLang="zh-CN" sz="3200" smtClean="0">
                <a:solidFill>
                  <a:srgbClr val="FFC000"/>
                </a:solidFill>
              </a:rPr>
              <a:t>G</a:t>
            </a:r>
            <a:r>
              <a:rPr lang="zh-CN" altLang="zh-CN" sz="3200" smtClean="0">
                <a:solidFill>
                  <a:srgbClr val="FFC000"/>
                </a:solidFill>
              </a:rPr>
              <a:t>在</a:t>
            </a:r>
            <a:r>
              <a:rPr lang="en-US" altLang="zh-CN" sz="3200" smtClean="0">
                <a:solidFill>
                  <a:srgbClr val="FFC000"/>
                </a:solidFill>
              </a:rPr>
              <a:t>I</a:t>
            </a:r>
            <a:r>
              <a:rPr lang="zh-CN" altLang="zh-CN" sz="3200" smtClean="0">
                <a:solidFill>
                  <a:srgbClr val="FFC000"/>
                </a:solidFill>
              </a:rPr>
              <a:t>下取</a:t>
            </a:r>
            <a:r>
              <a:rPr lang="en-US" altLang="zh-CN" sz="3200" smtClean="0">
                <a:solidFill>
                  <a:srgbClr val="FFC000"/>
                </a:solidFill>
              </a:rPr>
              <a:t>0</a:t>
            </a:r>
            <a:r>
              <a:rPr lang="zh-CN" altLang="zh-CN" sz="3200" smtClean="0">
                <a:solidFill>
                  <a:srgbClr val="FFC000"/>
                </a:solidFill>
              </a:rPr>
              <a:t>值。</a:t>
            </a:r>
            <a:endParaRPr lang="en-US" altLang="zh-CN" sz="320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u="sng" smtClean="0"/>
              <a:t>P(a)   P(b)  </a:t>
            </a:r>
            <a:r>
              <a:rPr lang="en-US" altLang="zh-CN" smtClean="0"/>
              <a:t> </a:t>
            </a:r>
            <a:r>
              <a:rPr lang="zh-CN" altLang="en-US" smtClean="0"/>
              <a:t>或    </a:t>
            </a:r>
            <a:r>
              <a:rPr lang="en-US" altLang="zh-CN" u="sng" smtClean="0"/>
              <a:t> P(a)   P(b) </a:t>
            </a:r>
            <a:endParaRPr lang="en-US" altLang="zh-CN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1        0                0         1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T</a:t>
            </a:r>
            <a:r>
              <a:rPr lang="en-US" altLang="zh-CN" sz="2400" smtClean="0"/>
              <a:t>I</a:t>
            </a:r>
            <a:r>
              <a:rPr lang="en-US" altLang="zh-CN" smtClean="0"/>
              <a:t>(G)=T</a:t>
            </a:r>
            <a:r>
              <a:rPr lang="en-US" altLang="zh-CN" sz="2400" smtClean="0"/>
              <a:t>I</a:t>
            </a:r>
            <a:r>
              <a:rPr lang="en-US" altLang="zh-CN" smtClean="0"/>
              <a:t> (</a:t>
            </a:r>
            <a:r>
              <a:rPr lang="en-US" altLang="zh-CN" smtClean="0">
                <a:sym typeface="Symbol" panose="05050102010706020507" pitchFamily="18" charset="2"/>
              </a:rPr>
              <a:t></a:t>
            </a:r>
            <a:r>
              <a:rPr lang="en-US" altLang="zh-CN" smtClean="0"/>
              <a:t>xP (x)</a:t>
            </a:r>
            <a:r>
              <a:rPr lang="en-US" altLang="zh-CN" smtClean="0">
                <a:sym typeface="Symbol" panose="05050102010706020507" pitchFamily="18" charset="2"/>
              </a:rPr>
              <a:t></a:t>
            </a:r>
            <a:r>
              <a:rPr lang="en-US" altLang="zh-CN" smtClean="0"/>
              <a:t>xP(x))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=T</a:t>
            </a:r>
            <a:r>
              <a:rPr lang="en-US" altLang="zh-CN" sz="2400" smtClean="0"/>
              <a:t>I</a:t>
            </a:r>
            <a:r>
              <a:rPr lang="en-US" altLang="zh-CN" smtClean="0"/>
              <a:t>((P(a)</a:t>
            </a:r>
            <a:r>
              <a:rPr lang="en-US" altLang="zh-CN" smtClean="0">
                <a:sym typeface="Symbol" panose="05050102010706020507" pitchFamily="18" charset="2"/>
              </a:rPr>
              <a:t> </a:t>
            </a:r>
            <a:r>
              <a:rPr lang="en-US" altLang="zh-CN" smtClean="0"/>
              <a:t>P(b))</a:t>
            </a:r>
            <a:r>
              <a:rPr lang="en-US" altLang="zh-CN" smtClean="0">
                <a:sym typeface="Symbol" panose="05050102010706020507" pitchFamily="18" charset="2"/>
              </a:rPr>
              <a:t> </a:t>
            </a:r>
            <a:r>
              <a:rPr lang="en-US" altLang="zh-CN" smtClean="0"/>
              <a:t>(P(a)</a:t>
            </a:r>
            <a:r>
              <a:rPr lang="en-US" altLang="zh-CN" smtClean="0">
                <a:sym typeface="Symbol" panose="05050102010706020507" pitchFamily="18" charset="2"/>
              </a:rPr>
              <a:t> ∧</a:t>
            </a:r>
            <a:r>
              <a:rPr lang="en-US" altLang="zh-CN" smtClean="0"/>
              <a:t>P(b))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=(10) (1∧0)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=0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004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673725"/>
          </a:xfrm>
        </p:spPr>
        <p:txBody>
          <a:bodyPr/>
          <a:lstStyle/>
          <a:p>
            <a:pPr>
              <a:defRPr/>
            </a:pPr>
            <a:r>
              <a:rPr lang="zh-CN" altLang="en-US" sz="3300" b="1" dirty="0" smtClean="0">
                <a:solidFill>
                  <a:srgbClr val="FFC000"/>
                </a:solidFill>
                <a:latin typeface="Times New Roman" pitchFamily="18" charset="0"/>
              </a:rPr>
              <a:t>习题</a:t>
            </a:r>
            <a:r>
              <a:rPr lang="en-US" altLang="zh-CN" sz="3300" b="1" dirty="0" smtClean="0">
                <a:solidFill>
                  <a:srgbClr val="FFC000"/>
                </a:solidFill>
                <a:latin typeface="Times New Roman" pitchFamily="18" charset="0"/>
              </a:rPr>
              <a:t>3.2-5</a:t>
            </a:r>
            <a:endParaRPr lang="en-US" altLang="zh-CN" sz="3300" b="1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3300" b="1" dirty="0" smtClean="0">
                <a:solidFill>
                  <a:srgbClr val="FFC000"/>
                </a:solidFill>
              </a:rPr>
              <a:t>设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G</a:t>
            </a:r>
            <a:r>
              <a:rPr lang="en-US" altLang="zh-CN" sz="3300" b="1" baseline="-25000" dirty="0" smtClean="0">
                <a:solidFill>
                  <a:srgbClr val="FFC000"/>
                </a:solidFill>
              </a:rPr>
              <a:t>1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=</a:t>
            </a:r>
            <a:r>
              <a:rPr lang="en-US" altLang="zh-CN" sz="3300" b="1" dirty="0" smtClean="0">
                <a:solidFill>
                  <a:srgbClr val="FFC000"/>
                </a:solidFill>
                <a:sym typeface="Symbol"/>
              </a:rPr>
              <a:t>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x(P(x)</a:t>
            </a:r>
            <a:r>
              <a:rPr lang="en-US" altLang="zh-CN" sz="3300" b="1" dirty="0" smtClean="0">
                <a:solidFill>
                  <a:srgbClr val="FFC000"/>
                </a:solidFill>
                <a:sym typeface="Symbol"/>
              </a:rPr>
              <a:t>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Q(x))</a:t>
            </a:r>
            <a:r>
              <a:rPr lang="zh-CN" altLang="zh-CN" sz="33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G</a:t>
            </a:r>
            <a:r>
              <a:rPr lang="en-US" altLang="zh-CN" sz="3300" b="1" baseline="-25000" dirty="0" smtClean="0">
                <a:solidFill>
                  <a:srgbClr val="FFC000"/>
                </a:solidFill>
              </a:rPr>
              <a:t>2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=</a:t>
            </a:r>
            <a:r>
              <a:rPr lang="en-US" altLang="zh-CN" sz="3300" b="1" dirty="0" smtClean="0">
                <a:solidFill>
                  <a:srgbClr val="FFC000"/>
                </a:solidFill>
                <a:sym typeface="Symbol"/>
              </a:rPr>
              <a:t>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Q(a)</a:t>
            </a:r>
            <a:r>
              <a:rPr lang="zh-CN" altLang="zh-CN" sz="3300" b="1" dirty="0" smtClean="0">
                <a:solidFill>
                  <a:srgbClr val="FFC000"/>
                </a:solidFill>
              </a:rPr>
              <a:t>，证</a:t>
            </a:r>
            <a:r>
              <a:rPr lang="zh-CN" altLang="en-US" sz="3300" b="1" dirty="0" smtClean="0">
                <a:solidFill>
                  <a:srgbClr val="FFC000"/>
                </a:solidFill>
              </a:rPr>
              <a:t>明：</a:t>
            </a:r>
            <a:r>
              <a:rPr lang="en-US" altLang="zh-CN" sz="3300" b="1" dirty="0" smtClean="0">
                <a:solidFill>
                  <a:srgbClr val="FFC000"/>
                </a:solidFill>
                <a:sym typeface="Symbol"/>
              </a:rPr>
              <a:t>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P(a)</a:t>
            </a:r>
            <a:r>
              <a:rPr lang="zh-CN" altLang="zh-CN" sz="3300" b="1" dirty="0" smtClean="0">
                <a:solidFill>
                  <a:srgbClr val="FFC000"/>
                </a:solidFill>
              </a:rPr>
              <a:t>是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G</a:t>
            </a:r>
            <a:r>
              <a:rPr lang="en-US" altLang="zh-CN" sz="3300" b="1" baseline="-25000" dirty="0" smtClean="0">
                <a:solidFill>
                  <a:srgbClr val="FFC000"/>
                </a:solidFill>
              </a:rPr>
              <a:t>1</a:t>
            </a:r>
            <a:r>
              <a:rPr lang="zh-CN" altLang="zh-CN" sz="3300" b="1" dirty="0" smtClean="0">
                <a:solidFill>
                  <a:srgbClr val="FFC000"/>
                </a:solidFill>
              </a:rPr>
              <a:t>和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G</a:t>
            </a:r>
            <a:r>
              <a:rPr lang="en-US" altLang="zh-CN" sz="3300" b="1" baseline="-25000" dirty="0" smtClean="0">
                <a:solidFill>
                  <a:srgbClr val="FFC000"/>
                </a:solidFill>
              </a:rPr>
              <a:t>2</a:t>
            </a:r>
            <a:r>
              <a:rPr lang="zh-CN" altLang="zh-CN" sz="3300" b="1" dirty="0" smtClean="0">
                <a:solidFill>
                  <a:srgbClr val="FFC000"/>
                </a:solidFill>
              </a:rPr>
              <a:t>的逻辑结果。</a:t>
            </a:r>
          </a:p>
          <a:p>
            <a:pPr>
              <a:defRPr/>
            </a:pPr>
            <a:r>
              <a:rPr lang="zh-CN" altLang="zh-CN" sz="3300" b="1" dirty="0" smtClean="0"/>
              <a:t>证明：</a:t>
            </a:r>
            <a:endParaRPr lang="en-US" altLang="zh-CN" sz="3300" b="1" dirty="0" smtClean="0"/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b="1" dirty="0" smtClean="0"/>
              <a:t>  </a:t>
            </a:r>
            <a:r>
              <a:rPr lang="zh-CN" altLang="zh-CN" sz="3300" b="1" dirty="0" smtClean="0"/>
              <a:t>反证法：若解释</a:t>
            </a:r>
            <a:r>
              <a:rPr lang="en-US" altLang="zh-CN" sz="3300" b="1" dirty="0" smtClean="0"/>
              <a:t>I</a:t>
            </a:r>
            <a:r>
              <a:rPr lang="zh-CN" altLang="zh-CN" sz="3300" b="1" dirty="0" smtClean="0"/>
              <a:t>满足</a:t>
            </a:r>
            <a:r>
              <a:rPr lang="en-US" altLang="zh-CN" sz="3300" b="1" dirty="0" smtClean="0"/>
              <a:t>G</a:t>
            </a:r>
            <a:r>
              <a:rPr lang="en-US" altLang="zh-CN" sz="3300" b="1" baseline="-25000" dirty="0" smtClean="0"/>
              <a:t>1</a:t>
            </a:r>
            <a:r>
              <a:rPr lang="en-US" altLang="zh-CN" sz="3300" b="1" dirty="0" smtClean="0"/>
              <a:t> </a:t>
            </a:r>
            <a:r>
              <a:rPr lang="en-US" altLang="zh-CN" sz="3300" b="1" dirty="0" smtClean="0">
                <a:sym typeface="Symbol"/>
              </a:rPr>
              <a:t></a:t>
            </a:r>
            <a:r>
              <a:rPr lang="en-US" altLang="zh-CN" sz="3300" b="1" dirty="0" smtClean="0"/>
              <a:t>G</a:t>
            </a:r>
            <a:r>
              <a:rPr lang="en-US" altLang="zh-CN" sz="3300" b="1" baseline="-25000" dirty="0" smtClean="0"/>
              <a:t>2</a:t>
            </a:r>
            <a:r>
              <a:rPr lang="zh-CN" altLang="zh-CN" sz="3300" b="1" dirty="0" smtClean="0"/>
              <a:t>，而弄假</a:t>
            </a:r>
            <a:r>
              <a:rPr lang="en-US" altLang="zh-CN" sz="3300" b="1" dirty="0" smtClean="0">
                <a:sym typeface="Symbol"/>
              </a:rPr>
              <a:t></a:t>
            </a:r>
            <a:r>
              <a:rPr lang="en-US" altLang="zh-CN" sz="3300" b="1" dirty="0" smtClean="0"/>
              <a:t>P(a)</a:t>
            </a:r>
            <a:r>
              <a:rPr lang="zh-CN" altLang="zh-CN" sz="3300" b="1" dirty="0" smtClean="0"/>
              <a:t>，则在解释</a:t>
            </a:r>
            <a:r>
              <a:rPr lang="en-US" altLang="zh-CN" sz="3300" b="1" dirty="0" smtClean="0"/>
              <a:t>I</a:t>
            </a:r>
            <a:r>
              <a:rPr lang="zh-CN" altLang="zh-CN" sz="3300" b="1" dirty="0" smtClean="0"/>
              <a:t>下，</a:t>
            </a:r>
            <a:r>
              <a:rPr lang="en-US" altLang="zh-CN" sz="3300" b="1" dirty="0" smtClean="0"/>
              <a:t>P(a)</a:t>
            </a:r>
            <a:r>
              <a:rPr lang="zh-CN" altLang="zh-CN" sz="3300" b="1" dirty="0" smtClean="0"/>
              <a:t>为真</a:t>
            </a:r>
            <a:r>
              <a:rPr lang="zh-CN" altLang="en-US" sz="3300" b="1" dirty="0" smtClean="0"/>
              <a:t>；而</a:t>
            </a:r>
            <a:r>
              <a:rPr lang="en-US" altLang="zh-CN" sz="3300" b="1" dirty="0" smtClean="0"/>
              <a:t>G</a:t>
            </a:r>
            <a:r>
              <a:rPr lang="en-US" altLang="zh-CN" sz="3300" b="1" baseline="-25000" dirty="0" smtClean="0"/>
              <a:t>2</a:t>
            </a:r>
            <a:r>
              <a:rPr lang="zh-CN" altLang="en-US" sz="3300" b="1" dirty="0" smtClean="0"/>
              <a:t>在</a:t>
            </a:r>
            <a:r>
              <a:rPr lang="en-US" altLang="zh-CN" sz="3300" b="1" dirty="0" smtClean="0"/>
              <a:t>I</a:t>
            </a:r>
            <a:r>
              <a:rPr lang="zh-CN" altLang="en-US" sz="3300" b="1" dirty="0" smtClean="0"/>
              <a:t>下</a:t>
            </a:r>
            <a:r>
              <a:rPr lang="zh-CN" altLang="zh-CN" sz="3300" b="1" dirty="0" smtClean="0"/>
              <a:t>为真，所以</a:t>
            </a:r>
            <a:r>
              <a:rPr lang="en-US" altLang="zh-CN" sz="3300" b="1" dirty="0" smtClean="0"/>
              <a:t>Q(a)</a:t>
            </a:r>
            <a:r>
              <a:rPr lang="zh-CN" altLang="zh-CN" sz="3300" b="1" dirty="0" smtClean="0"/>
              <a:t>为假。故</a:t>
            </a:r>
            <a:r>
              <a:rPr lang="en-US" altLang="zh-CN" sz="3300" b="1" dirty="0" smtClean="0"/>
              <a:t>P(a)</a:t>
            </a:r>
            <a:r>
              <a:rPr lang="en-US" altLang="zh-CN" sz="3300" b="1" dirty="0" smtClean="0">
                <a:sym typeface="Symbol"/>
              </a:rPr>
              <a:t></a:t>
            </a:r>
            <a:r>
              <a:rPr lang="en-US" altLang="zh-CN" sz="3300" b="1" dirty="0" smtClean="0"/>
              <a:t>Q(a</a:t>
            </a:r>
            <a:r>
              <a:rPr lang="en-US" altLang="zh-CN" sz="3300" b="1" dirty="0" smtClean="0">
                <a:solidFill>
                  <a:srgbClr val="FFC000"/>
                </a:solidFill>
              </a:rPr>
              <a:t>)</a:t>
            </a:r>
            <a:r>
              <a:rPr lang="zh-CN" altLang="zh-CN" sz="3300" b="1" dirty="0" smtClean="0"/>
              <a:t>为假，</a:t>
            </a:r>
            <a:r>
              <a:rPr lang="zh-CN" altLang="en-US" sz="3300" b="1" dirty="0" smtClean="0"/>
              <a:t>即</a:t>
            </a:r>
            <a:r>
              <a:rPr lang="en-US" altLang="zh-CN" sz="3300" b="1" dirty="0" smtClean="0">
                <a:sym typeface="Symbol"/>
              </a:rPr>
              <a:t></a:t>
            </a:r>
            <a:r>
              <a:rPr lang="en-US" altLang="zh-CN" sz="3300" b="1" dirty="0" smtClean="0"/>
              <a:t>x(P(x)</a:t>
            </a:r>
            <a:r>
              <a:rPr lang="en-US" altLang="zh-CN" sz="3300" b="1" dirty="0" smtClean="0">
                <a:sym typeface="Symbol"/>
              </a:rPr>
              <a:t></a:t>
            </a:r>
            <a:r>
              <a:rPr lang="en-US" altLang="zh-CN" sz="3300" b="1" dirty="0" smtClean="0"/>
              <a:t>Q(x))</a:t>
            </a:r>
            <a:r>
              <a:rPr lang="zh-CN" altLang="en-US" sz="3300" b="1" dirty="0" smtClean="0"/>
              <a:t>为假，即</a:t>
            </a:r>
            <a:r>
              <a:rPr lang="en-US" altLang="zh-CN" sz="3300" b="1" dirty="0" smtClean="0"/>
              <a:t>G</a:t>
            </a:r>
            <a:r>
              <a:rPr lang="en-US" altLang="zh-CN" sz="3300" b="1" baseline="-25000" dirty="0" smtClean="0"/>
              <a:t>1</a:t>
            </a:r>
            <a:r>
              <a:rPr lang="zh-CN" altLang="zh-CN" sz="3300" b="1" dirty="0" smtClean="0"/>
              <a:t>为假，这与解释</a:t>
            </a:r>
            <a:r>
              <a:rPr lang="en-US" altLang="zh-CN" sz="3300" b="1" dirty="0" smtClean="0"/>
              <a:t>I</a:t>
            </a:r>
            <a:r>
              <a:rPr lang="zh-CN" altLang="zh-CN" sz="3300" b="1" dirty="0" smtClean="0"/>
              <a:t>满足</a:t>
            </a:r>
            <a:r>
              <a:rPr lang="en-US" altLang="zh-CN" sz="3300" b="1" dirty="0" smtClean="0"/>
              <a:t>G</a:t>
            </a:r>
            <a:r>
              <a:rPr lang="en-US" altLang="zh-CN" sz="3300" b="1" baseline="-25000" dirty="0" smtClean="0"/>
              <a:t>1</a:t>
            </a:r>
            <a:r>
              <a:rPr lang="zh-CN" altLang="zh-CN" sz="3300" b="1" dirty="0" smtClean="0"/>
              <a:t>矛盾。从而结论得证。</a:t>
            </a:r>
          </a:p>
          <a:p>
            <a:pPr>
              <a:defRPr/>
            </a:pPr>
            <a:endParaRPr lang="en-US" altLang="zh-CN" sz="3200" dirty="0" smtClean="0"/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B60D2-E49B-43EE-8E3A-7AD241C58E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5591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07" y="179615"/>
            <a:ext cx="8768443" cy="630282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 smtClean="0">
                <a:solidFill>
                  <a:srgbClr val="FFC000"/>
                </a:solidFill>
              </a:rPr>
              <a:t>习题</a:t>
            </a:r>
            <a:r>
              <a:rPr lang="en-US" altLang="zh-CN" sz="3000" dirty="0" smtClean="0">
                <a:solidFill>
                  <a:srgbClr val="FFC000"/>
                </a:solidFill>
              </a:rPr>
              <a:t>3.2-6 </a:t>
            </a:r>
            <a:r>
              <a:rPr lang="zh-CN" altLang="zh-CN" sz="30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证明下列等价式或蕴涵式，其中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A(x)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B(x)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表示含自由变量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的公式，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表示不含变量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不论是自由的还是约束的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的公式。</a:t>
            </a: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(6) (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effectLst/>
              </a:rPr>
              <a:t>xA</a:t>
            </a:r>
            <a:r>
              <a:rPr lang="en-US" altLang="zh-CN" sz="2800" dirty="0">
                <a:effectLst/>
              </a:rPr>
              <a:t>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</a:t>
            </a:r>
            <a:r>
              <a:rPr lang="en-US" altLang="zh-CN" sz="2800" dirty="0" err="1">
                <a:effectLst/>
              </a:rPr>
              <a:t>xB</a:t>
            </a:r>
            <a:r>
              <a:rPr lang="en-US" altLang="zh-CN" sz="2800" dirty="0">
                <a:effectLst/>
              </a:rPr>
              <a:t>(x))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</a:t>
            </a:r>
            <a:r>
              <a:rPr lang="en-US" altLang="zh-CN" sz="2800" dirty="0">
                <a:effectLst/>
              </a:rPr>
              <a:t>x(A(x)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B(x))</a:t>
            </a:r>
            <a:r>
              <a:rPr lang="zh-CN" altLang="zh-CN" sz="2800" dirty="0">
                <a:effectLst/>
              </a:rPr>
              <a:t>；</a:t>
            </a:r>
          </a:p>
          <a:p>
            <a:pPr marL="0" indent="0">
              <a:buNone/>
            </a:pPr>
            <a:r>
              <a:rPr lang="zh-CN" altLang="zh-CN" sz="2800" dirty="0">
                <a:effectLst/>
              </a:rPr>
              <a:t>证明：</a:t>
            </a:r>
          </a:p>
          <a:p>
            <a:pPr marL="0" indent="0">
              <a:buNone/>
            </a:pPr>
            <a:r>
              <a:rPr lang="zh-CN" altLang="zh-CN" sz="2800" dirty="0">
                <a:effectLst/>
              </a:rPr>
              <a:t>若解释</a:t>
            </a:r>
            <a:r>
              <a:rPr lang="en-US" altLang="zh-CN" sz="2800" dirty="0">
                <a:effectLst/>
              </a:rPr>
              <a:t>I</a:t>
            </a:r>
            <a:r>
              <a:rPr lang="zh-CN" altLang="zh-CN" sz="2800" dirty="0">
                <a:effectLst/>
              </a:rPr>
              <a:t>满足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effectLst/>
              </a:rPr>
              <a:t>xA</a:t>
            </a:r>
            <a:r>
              <a:rPr lang="en-US" altLang="zh-CN" sz="2800" dirty="0">
                <a:effectLst/>
              </a:rPr>
              <a:t>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</a:t>
            </a:r>
            <a:r>
              <a:rPr lang="en-US" altLang="zh-CN" sz="2800" dirty="0" err="1">
                <a:effectLst/>
              </a:rPr>
              <a:t>xB</a:t>
            </a:r>
            <a:r>
              <a:rPr lang="en-US" altLang="zh-CN" sz="2800" dirty="0">
                <a:effectLst/>
              </a:rPr>
              <a:t>(x)</a:t>
            </a:r>
            <a:r>
              <a:rPr lang="zh-CN" altLang="zh-CN" sz="2800" dirty="0">
                <a:effectLst/>
              </a:rPr>
              <a:t>，</a:t>
            </a:r>
          </a:p>
          <a:p>
            <a:pPr marL="0" indent="0">
              <a:buNone/>
            </a:pPr>
            <a:r>
              <a:rPr lang="en-US" altLang="zh-CN" sz="2800" dirty="0">
                <a:effectLst/>
                <a:sym typeface="Wingdings 2" panose="05020102010507070707" pitchFamily="18" charset="2"/>
              </a:rPr>
              <a:t></a:t>
            </a:r>
            <a:r>
              <a:rPr lang="zh-CN" altLang="zh-CN" sz="2800" dirty="0">
                <a:effectLst/>
              </a:rPr>
              <a:t>若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effectLst/>
              </a:rPr>
              <a:t>xB</a:t>
            </a:r>
            <a:r>
              <a:rPr lang="en-US" altLang="zh-CN" sz="2800" dirty="0">
                <a:effectLst/>
              </a:rPr>
              <a:t>(x)</a:t>
            </a:r>
            <a:r>
              <a:rPr lang="zh-CN" altLang="zh-CN" sz="2800" dirty="0">
                <a:effectLst/>
              </a:rPr>
              <a:t>为真；即对任意的</a:t>
            </a:r>
            <a:r>
              <a:rPr lang="en-US" altLang="zh-CN" sz="2800" dirty="0" err="1">
                <a:effectLst/>
              </a:rPr>
              <a:t>x</a:t>
            </a:r>
            <a:r>
              <a:rPr lang="en-US" altLang="zh-CN" sz="2800" dirty="0" err="1">
                <a:effectLst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ffectLst/>
              </a:rPr>
              <a:t>D</a:t>
            </a:r>
            <a:r>
              <a:rPr lang="zh-CN" altLang="zh-CN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B(x)</a:t>
            </a:r>
            <a:r>
              <a:rPr lang="zh-CN" altLang="zh-CN" sz="2800" dirty="0">
                <a:effectLst/>
              </a:rPr>
              <a:t>为真，则对任意的</a:t>
            </a:r>
            <a:r>
              <a:rPr lang="en-US" altLang="zh-CN" sz="2800" dirty="0" err="1">
                <a:effectLst/>
              </a:rPr>
              <a:t>x</a:t>
            </a:r>
            <a:r>
              <a:rPr lang="en-US" altLang="zh-CN" sz="2800" dirty="0" err="1">
                <a:effectLst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ffectLst/>
              </a:rPr>
              <a:t>D</a:t>
            </a:r>
            <a:r>
              <a:rPr lang="zh-CN" altLang="zh-CN" sz="2800" dirty="0">
                <a:effectLst/>
              </a:rPr>
              <a:t>，无论</a:t>
            </a:r>
            <a:r>
              <a:rPr lang="en-US" altLang="zh-CN" sz="2800" dirty="0">
                <a:effectLst/>
              </a:rPr>
              <a:t>A(x)</a:t>
            </a:r>
            <a:r>
              <a:rPr lang="zh-CN" altLang="zh-CN" sz="2800" dirty="0">
                <a:effectLst/>
              </a:rPr>
              <a:t>为何值，都有</a:t>
            </a:r>
            <a:r>
              <a:rPr lang="en-US" altLang="zh-CN" sz="2800" dirty="0">
                <a:effectLst/>
              </a:rPr>
              <a:t>A(x)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B(x)</a:t>
            </a:r>
            <a:r>
              <a:rPr lang="zh-CN" altLang="zh-CN" sz="2800" dirty="0">
                <a:effectLst/>
              </a:rPr>
              <a:t>为真，所以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effectLst/>
              </a:rPr>
              <a:t>x (A(x)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B(x))</a:t>
            </a:r>
            <a:r>
              <a:rPr lang="zh-CN" altLang="zh-CN" sz="2800" dirty="0">
                <a:effectLst/>
              </a:rPr>
              <a:t>为真；</a:t>
            </a:r>
          </a:p>
          <a:p>
            <a:pPr marL="0" indent="0">
              <a:buNone/>
            </a:pPr>
            <a:r>
              <a:rPr lang="en-US" altLang="zh-CN" sz="2800" dirty="0">
                <a:effectLst/>
                <a:sym typeface="Wingdings 2" panose="05020102010507070707" pitchFamily="18" charset="2"/>
              </a:rPr>
              <a:t></a:t>
            </a:r>
            <a:r>
              <a:rPr lang="zh-CN" altLang="zh-CN" sz="2800" dirty="0">
                <a:effectLst/>
              </a:rPr>
              <a:t>若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effectLst/>
              </a:rPr>
              <a:t>xA</a:t>
            </a:r>
            <a:r>
              <a:rPr lang="en-US" altLang="zh-CN" sz="2800" dirty="0">
                <a:effectLst/>
              </a:rPr>
              <a:t>(x)</a:t>
            </a:r>
            <a:r>
              <a:rPr lang="zh-CN" altLang="zh-CN" sz="2800" dirty="0">
                <a:effectLst/>
              </a:rPr>
              <a:t>为假，则对任意的</a:t>
            </a:r>
            <a:r>
              <a:rPr lang="en-US" altLang="zh-CN" sz="2800" dirty="0" err="1">
                <a:effectLst/>
              </a:rPr>
              <a:t>x</a:t>
            </a:r>
            <a:r>
              <a:rPr lang="en-US" altLang="zh-CN" sz="2800" dirty="0" err="1">
                <a:effectLst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ffectLst/>
              </a:rPr>
              <a:t>D</a:t>
            </a:r>
            <a:r>
              <a:rPr lang="zh-CN" altLang="zh-CN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A (x)</a:t>
            </a:r>
            <a:r>
              <a:rPr lang="zh-CN" altLang="zh-CN" sz="2800" dirty="0">
                <a:effectLst/>
              </a:rPr>
              <a:t>为假，则对任意的</a:t>
            </a:r>
            <a:r>
              <a:rPr lang="en-US" altLang="zh-CN" sz="2800" dirty="0" err="1">
                <a:effectLst/>
              </a:rPr>
              <a:t>x</a:t>
            </a:r>
            <a:r>
              <a:rPr lang="en-US" altLang="zh-CN" sz="2800" dirty="0" err="1">
                <a:effectLst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ffectLst/>
              </a:rPr>
              <a:t>D</a:t>
            </a:r>
            <a:r>
              <a:rPr lang="zh-CN" altLang="zh-CN" sz="2800" dirty="0">
                <a:effectLst/>
              </a:rPr>
              <a:t>，无论</a:t>
            </a:r>
            <a:r>
              <a:rPr lang="en-US" altLang="zh-CN" sz="2800" dirty="0">
                <a:effectLst/>
              </a:rPr>
              <a:t>B (x)</a:t>
            </a:r>
            <a:r>
              <a:rPr lang="zh-CN" altLang="zh-CN" sz="2800" dirty="0">
                <a:effectLst/>
              </a:rPr>
              <a:t>为何值，都有</a:t>
            </a:r>
            <a:r>
              <a:rPr lang="en-US" altLang="zh-CN" sz="2800" dirty="0">
                <a:effectLst/>
              </a:rPr>
              <a:t>A(x)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B(x)</a:t>
            </a:r>
            <a:r>
              <a:rPr lang="zh-CN" altLang="zh-CN" sz="2800" dirty="0">
                <a:effectLst/>
              </a:rPr>
              <a:t>为真，所以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effectLst/>
              </a:rPr>
              <a:t>x (A(x)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B(x))</a:t>
            </a:r>
            <a:r>
              <a:rPr lang="zh-CN" altLang="zh-CN" sz="2800" dirty="0">
                <a:effectLst/>
              </a:rPr>
              <a:t>为真。</a:t>
            </a:r>
          </a:p>
          <a:p>
            <a:pPr marL="0" indent="0">
              <a:buNone/>
            </a:pPr>
            <a:r>
              <a:rPr lang="zh-CN" altLang="zh-CN" sz="2800" dirty="0">
                <a:effectLst/>
              </a:rPr>
              <a:t>因此，</a:t>
            </a:r>
            <a:r>
              <a:rPr lang="en-US" altLang="zh-CN" sz="2800" dirty="0">
                <a:effectLst/>
              </a:rPr>
              <a:t>(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effectLst/>
              </a:rPr>
              <a:t>xA</a:t>
            </a:r>
            <a:r>
              <a:rPr lang="en-US" altLang="zh-CN" sz="2800" dirty="0">
                <a:effectLst/>
              </a:rPr>
              <a:t>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</a:t>
            </a:r>
            <a:r>
              <a:rPr lang="en-US" altLang="zh-CN" sz="2800" dirty="0" err="1">
                <a:effectLst/>
              </a:rPr>
              <a:t>xB</a:t>
            </a:r>
            <a:r>
              <a:rPr lang="en-US" altLang="zh-CN" sz="2800" dirty="0">
                <a:effectLst/>
              </a:rPr>
              <a:t>(x))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</a:t>
            </a:r>
            <a:r>
              <a:rPr lang="en-US" altLang="zh-CN" sz="2800" dirty="0">
                <a:effectLst/>
              </a:rPr>
              <a:t>x(A(x)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B(x))</a:t>
            </a:r>
            <a:r>
              <a:rPr lang="zh-CN" altLang="zh-CN" sz="2800" dirty="0">
                <a:effectLst/>
              </a:rPr>
              <a:t>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F9898-006D-468F-97FC-D77146EB228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55816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257" y="310244"/>
            <a:ext cx="8572500" cy="5820682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86D1EC"/>
              </a:buClr>
            </a:pPr>
            <a:r>
              <a:rPr lang="zh-CN" altLang="en-US" sz="3000" dirty="0">
                <a:solidFill>
                  <a:srgbClr val="FFC000"/>
                </a:solidFill>
              </a:rPr>
              <a:t>习题</a:t>
            </a:r>
            <a:r>
              <a:rPr lang="en-US" altLang="zh-CN" sz="3000" dirty="0">
                <a:solidFill>
                  <a:srgbClr val="FFC000"/>
                </a:solidFill>
              </a:rPr>
              <a:t>3.2-6 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试证明下列等价式或蕴涵式，其中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A(x)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B(x)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表示含自由变量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的公式，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表示不含变量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不论是自由的还是约束的</a:t>
            </a:r>
            <a:r>
              <a:rPr lang="en-US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30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的公式。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7) 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xB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x(A(x)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B(x))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若解释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xB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xB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至少有一个为真，不妨设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A(x)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为真，则对任意的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(x)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为真，则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A(x)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B(x) 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为真，所以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(A(x) 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B(x))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为真；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</a:t>
            </a:r>
            <a:r>
              <a:rPr lang="en-US" altLang="zh-CN" sz="3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xB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(x))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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x(A(x)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B(x))</a:t>
            </a: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F9898-006D-468F-97FC-D77146EB22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92950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2365</Words>
  <Application>Microsoft Office PowerPoint</Application>
  <PresentationFormat>全屏显示(4:3)</PresentationFormat>
  <Paragraphs>169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宋体</vt:lpstr>
      <vt:lpstr>Arial</vt:lpstr>
      <vt:lpstr>Arial Black</vt:lpstr>
      <vt:lpstr>Symbol</vt:lpstr>
      <vt:lpstr>Times New Roman</vt:lpstr>
      <vt:lpstr>Wingdings</vt:lpstr>
      <vt:lpstr>Wingdings 2</vt:lpstr>
      <vt:lpstr>Beam</vt:lpstr>
      <vt:lpstr>1_Beam</vt:lpstr>
      <vt:lpstr>2_Beam</vt:lpstr>
      <vt:lpstr>Network Blitz</vt:lpstr>
      <vt:lpstr>1_Network Blitz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11</cp:revision>
  <dcterms:created xsi:type="dcterms:W3CDTF">2022-05-01T05:14:09Z</dcterms:created>
  <dcterms:modified xsi:type="dcterms:W3CDTF">2022-05-01T06:14:36Z</dcterms:modified>
</cp:coreProperties>
</file>