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3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14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theme/theme15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theme/theme16.xml" ContentType="application/vnd.openxmlformats-officedocument.theme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17.xml" ContentType="application/vnd.openxmlformats-officedocument.theme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35" r:id="rId2"/>
    <p:sldMasterId id="2147483747" r:id="rId3"/>
    <p:sldMasterId id="2147483760" r:id="rId4"/>
    <p:sldMasterId id="2147483773" r:id="rId5"/>
    <p:sldMasterId id="2147483786" r:id="rId6"/>
    <p:sldMasterId id="2147483799" r:id="rId7"/>
    <p:sldMasterId id="2147483812" r:id="rId8"/>
    <p:sldMasterId id="2147483825" r:id="rId9"/>
    <p:sldMasterId id="2147483838" r:id="rId10"/>
    <p:sldMasterId id="2147483851" r:id="rId11"/>
    <p:sldMasterId id="2147483864" r:id="rId12"/>
    <p:sldMasterId id="2147483890" r:id="rId13"/>
    <p:sldMasterId id="2147483903" r:id="rId14"/>
    <p:sldMasterId id="2147483916" r:id="rId15"/>
    <p:sldMasterId id="2147483928" r:id="rId16"/>
    <p:sldMasterId id="2147483940" r:id="rId17"/>
    <p:sldMasterId id="2147483952" r:id="rId18"/>
  </p:sldMasterIdLst>
  <p:notesMasterIdLst>
    <p:notesMasterId r:id="rId86"/>
  </p:notesMasterIdLst>
  <p:sldIdLst>
    <p:sldId id="338" r:id="rId19"/>
    <p:sldId id="339" r:id="rId20"/>
    <p:sldId id="340" r:id="rId21"/>
    <p:sldId id="341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296" r:id="rId32"/>
    <p:sldId id="297" r:id="rId33"/>
    <p:sldId id="298" r:id="rId34"/>
    <p:sldId id="299" r:id="rId35"/>
    <p:sldId id="300" r:id="rId36"/>
    <p:sldId id="292" r:id="rId37"/>
    <p:sldId id="293" r:id="rId38"/>
    <p:sldId id="294" r:id="rId39"/>
    <p:sldId id="295" r:id="rId40"/>
    <p:sldId id="257" r:id="rId41"/>
    <p:sldId id="258" r:id="rId42"/>
    <p:sldId id="259" r:id="rId43"/>
    <p:sldId id="260" r:id="rId44"/>
    <p:sldId id="324" r:id="rId45"/>
    <p:sldId id="325" r:id="rId46"/>
    <p:sldId id="326" r:id="rId47"/>
    <p:sldId id="327" r:id="rId48"/>
    <p:sldId id="328" r:id="rId49"/>
    <p:sldId id="336" r:id="rId50"/>
    <p:sldId id="337" r:id="rId51"/>
    <p:sldId id="313" r:id="rId52"/>
    <p:sldId id="314" r:id="rId53"/>
    <p:sldId id="319" r:id="rId54"/>
    <p:sldId id="320" r:id="rId55"/>
    <p:sldId id="316" r:id="rId56"/>
    <p:sldId id="317" r:id="rId57"/>
    <p:sldId id="315" r:id="rId58"/>
    <p:sldId id="342" r:id="rId59"/>
    <p:sldId id="343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21" r:id="rId68"/>
    <p:sldId id="322" r:id="rId69"/>
    <p:sldId id="323" r:id="rId70"/>
    <p:sldId id="273" r:id="rId71"/>
    <p:sldId id="274" r:id="rId72"/>
    <p:sldId id="275" r:id="rId73"/>
    <p:sldId id="276" r:id="rId74"/>
    <p:sldId id="277" r:id="rId75"/>
    <p:sldId id="278" r:id="rId76"/>
    <p:sldId id="279" r:id="rId77"/>
    <p:sldId id="280" r:id="rId78"/>
    <p:sldId id="281" r:id="rId79"/>
    <p:sldId id="282" r:id="rId80"/>
    <p:sldId id="284" r:id="rId81"/>
    <p:sldId id="285" r:id="rId82"/>
    <p:sldId id="286" r:id="rId83"/>
    <p:sldId id="287" r:id="rId84"/>
    <p:sldId id="288" r:id="rId8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8.xml"/><Relationship Id="rId21" Type="http://schemas.openxmlformats.org/officeDocument/2006/relationships/slide" Target="slides/slide3.xml"/><Relationship Id="rId42" Type="http://schemas.openxmlformats.org/officeDocument/2006/relationships/slide" Target="slides/slide24.xml"/><Relationship Id="rId47" Type="http://schemas.openxmlformats.org/officeDocument/2006/relationships/slide" Target="slides/slide29.xml"/><Relationship Id="rId63" Type="http://schemas.openxmlformats.org/officeDocument/2006/relationships/slide" Target="slides/slide45.xml"/><Relationship Id="rId68" Type="http://schemas.openxmlformats.org/officeDocument/2006/relationships/slide" Target="slides/slide50.xml"/><Relationship Id="rId84" Type="http://schemas.openxmlformats.org/officeDocument/2006/relationships/slide" Target="slides/slide66.xml"/><Relationship Id="rId89" Type="http://schemas.openxmlformats.org/officeDocument/2006/relationships/theme" Target="theme/theme1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4.xml"/><Relationship Id="rId37" Type="http://schemas.openxmlformats.org/officeDocument/2006/relationships/slide" Target="slides/slide19.xml"/><Relationship Id="rId53" Type="http://schemas.openxmlformats.org/officeDocument/2006/relationships/slide" Target="slides/slide35.xml"/><Relationship Id="rId58" Type="http://schemas.openxmlformats.org/officeDocument/2006/relationships/slide" Target="slides/slide40.xml"/><Relationship Id="rId74" Type="http://schemas.openxmlformats.org/officeDocument/2006/relationships/slide" Target="slides/slide56.xml"/><Relationship Id="rId79" Type="http://schemas.openxmlformats.org/officeDocument/2006/relationships/slide" Target="slides/slide61.xml"/><Relationship Id="rId5" Type="http://schemas.openxmlformats.org/officeDocument/2006/relationships/slideMaster" Target="slideMasters/slideMaster5.xml"/><Relationship Id="rId90" Type="http://schemas.openxmlformats.org/officeDocument/2006/relationships/tableStyles" Target="tableStyles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slide" Target="slides/slide17.xml"/><Relationship Id="rId43" Type="http://schemas.openxmlformats.org/officeDocument/2006/relationships/slide" Target="slides/slide25.xml"/><Relationship Id="rId48" Type="http://schemas.openxmlformats.org/officeDocument/2006/relationships/slide" Target="slides/slide30.xml"/><Relationship Id="rId56" Type="http://schemas.openxmlformats.org/officeDocument/2006/relationships/slide" Target="slides/slide38.xml"/><Relationship Id="rId64" Type="http://schemas.openxmlformats.org/officeDocument/2006/relationships/slide" Target="slides/slide46.xml"/><Relationship Id="rId69" Type="http://schemas.openxmlformats.org/officeDocument/2006/relationships/slide" Target="slides/slide51.xml"/><Relationship Id="rId77" Type="http://schemas.openxmlformats.org/officeDocument/2006/relationships/slide" Target="slides/slide5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3.xml"/><Relationship Id="rId72" Type="http://schemas.openxmlformats.org/officeDocument/2006/relationships/slide" Target="slides/slide54.xml"/><Relationship Id="rId80" Type="http://schemas.openxmlformats.org/officeDocument/2006/relationships/slide" Target="slides/slide62.xml"/><Relationship Id="rId85" Type="http://schemas.openxmlformats.org/officeDocument/2006/relationships/slide" Target="slides/slide67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slide" Target="slides/slide20.xml"/><Relationship Id="rId46" Type="http://schemas.openxmlformats.org/officeDocument/2006/relationships/slide" Target="slides/slide28.xml"/><Relationship Id="rId59" Type="http://schemas.openxmlformats.org/officeDocument/2006/relationships/slide" Target="slides/slide41.xml"/><Relationship Id="rId67" Type="http://schemas.openxmlformats.org/officeDocument/2006/relationships/slide" Target="slides/slide49.xml"/><Relationship Id="rId20" Type="http://schemas.openxmlformats.org/officeDocument/2006/relationships/slide" Target="slides/slide2.xml"/><Relationship Id="rId41" Type="http://schemas.openxmlformats.org/officeDocument/2006/relationships/slide" Target="slides/slide23.xml"/><Relationship Id="rId54" Type="http://schemas.openxmlformats.org/officeDocument/2006/relationships/slide" Target="slides/slide36.xml"/><Relationship Id="rId62" Type="http://schemas.openxmlformats.org/officeDocument/2006/relationships/slide" Target="slides/slide44.xml"/><Relationship Id="rId70" Type="http://schemas.openxmlformats.org/officeDocument/2006/relationships/slide" Target="slides/slide52.xml"/><Relationship Id="rId75" Type="http://schemas.openxmlformats.org/officeDocument/2006/relationships/slide" Target="slides/slide57.xml"/><Relationship Id="rId83" Type="http://schemas.openxmlformats.org/officeDocument/2006/relationships/slide" Target="slides/slide65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slide" Target="slides/slide18.xml"/><Relationship Id="rId49" Type="http://schemas.openxmlformats.org/officeDocument/2006/relationships/slide" Target="slides/slide31.xml"/><Relationship Id="rId57" Type="http://schemas.openxmlformats.org/officeDocument/2006/relationships/slide" Target="slides/slide39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3.xml"/><Relationship Id="rId44" Type="http://schemas.openxmlformats.org/officeDocument/2006/relationships/slide" Target="slides/slide26.xml"/><Relationship Id="rId52" Type="http://schemas.openxmlformats.org/officeDocument/2006/relationships/slide" Target="slides/slide34.xml"/><Relationship Id="rId60" Type="http://schemas.openxmlformats.org/officeDocument/2006/relationships/slide" Target="slides/slide42.xml"/><Relationship Id="rId65" Type="http://schemas.openxmlformats.org/officeDocument/2006/relationships/slide" Target="slides/slide47.xml"/><Relationship Id="rId73" Type="http://schemas.openxmlformats.org/officeDocument/2006/relationships/slide" Target="slides/slide55.xml"/><Relationship Id="rId78" Type="http://schemas.openxmlformats.org/officeDocument/2006/relationships/slide" Target="slides/slide60.xml"/><Relationship Id="rId81" Type="http://schemas.openxmlformats.org/officeDocument/2006/relationships/slide" Target="slides/slide63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21.xml"/><Relationship Id="rId34" Type="http://schemas.openxmlformats.org/officeDocument/2006/relationships/slide" Target="slides/slide16.xml"/><Relationship Id="rId50" Type="http://schemas.openxmlformats.org/officeDocument/2006/relationships/slide" Target="slides/slide32.xml"/><Relationship Id="rId55" Type="http://schemas.openxmlformats.org/officeDocument/2006/relationships/slide" Target="slides/slide37.xml"/><Relationship Id="rId76" Type="http://schemas.openxmlformats.org/officeDocument/2006/relationships/slide" Target="slides/slide58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3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1.xml"/><Relationship Id="rId24" Type="http://schemas.openxmlformats.org/officeDocument/2006/relationships/slide" Target="slides/slide6.xml"/><Relationship Id="rId40" Type="http://schemas.openxmlformats.org/officeDocument/2006/relationships/slide" Target="slides/slide22.xml"/><Relationship Id="rId45" Type="http://schemas.openxmlformats.org/officeDocument/2006/relationships/slide" Target="slides/slide27.xml"/><Relationship Id="rId66" Type="http://schemas.openxmlformats.org/officeDocument/2006/relationships/slide" Target="slides/slide48.xml"/><Relationship Id="rId87" Type="http://schemas.openxmlformats.org/officeDocument/2006/relationships/presProps" Target="presProps.xml"/><Relationship Id="rId61" Type="http://schemas.openxmlformats.org/officeDocument/2006/relationships/slide" Target="slides/slide43.xml"/><Relationship Id="rId82" Type="http://schemas.openxmlformats.org/officeDocument/2006/relationships/slide" Target="slides/slide64.xml"/><Relationship Id="rId19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5B297-69BD-47FA-9FDF-040DAF82ADD8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9E2F7-264F-494C-AC70-EECD5B987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5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C2AC3A1-EED1-42F9-962B-CA5FA1D8077E}" type="slidenum">
              <a:rPr lang="en-US" altLang="zh-CN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14</a:t>
            </a:fld>
            <a:endParaRPr lang="en-US" altLang="zh-CN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44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6F606AF-3047-4979-9A4C-3EE4703447F7}" type="slidenum">
              <a:rPr lang="en-US" altLang="zh-CN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15</a:t>
            </a:fld>
            <a:endParaRPr lang="en-US" altLang="zh-CN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996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5378944-0EE5-4DDF-A224-33247F6DF069}" type="slidenum">
              <a:rPr lang="en-US" altLang="zh-CN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16</a:t>
            </a:fld>
            <a:endParaRPr lang="en-US" altLang="zh-CN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82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88CC4E8-D5F0-42B3-9C74-DBD8FF95C8B5}" type="slidenum">
              <a:rPr lang="en-US" altLang="zh-CN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19</a:t>
            </a:fld>
            <a:endParaRPr lang="en-US" altLang="zh-CN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24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A91FE99-0E64-4FAB-826B-6E9669D2810F}" type="slidenum">
              <a:rPr lang="en-US" altLang="zh-CN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20</a:t>
            </a:fld>
            <a:endParaRPr lang="en-US" altLang="zh-CN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33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AAFA850-7A69-4F7D-9144-7FED7E1F92AE}" type="slidenum">
              <a:rPr lang="en-US" altLang="zh-CN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21</a:t>
            </a:fld>
            <a:endParaRPr lang="en-US" altLang="zh-CN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859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A543526-0F00-4125-B777-001CC868E55D}" type="slidenum">
              <a:rPr lang="en-US" altLang="zh-CN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22</a:t>
            </a:fld>
            <a:endParaRPr lang="en-US" altLang="zh-CN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3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9F8D8C6-810C-4F2E-BAEF-E1DA1B14C29E}" type="slidenum">
              <a:rPr lang="en-US" altLang="zh-CN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24</a:t>
            </a:fld>
            <a:endParaRPr lang="en-US" altLang="zh-CN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095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8207DC3-9E0B-4040-9E47-99FF0071264F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72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86 w 1722"/>
                <a:gd name="T1" fmla="*/ 48 h 66"/>
                <a:gd name="T2" fmla="*/ 1686 w 1722"/>
                <a:gd name="T3" fmla="*/ 42 h 66"/>
                <a:gd name="T4" fmla="*/ 0 w 1722"/>
                <a:gd name="T5" fmla="*/ 0 h 66"/>
                <a:gd name="T6" fmla="*/ 0 w 1722"/>
                <a:gd name="T7" fmla="*/ 33 h 66"/>
                <a:gd name="T8" fmla="*/ 1686 w 1722"/>
                <a:gd name="T9" fmla="*/ 48 h 66"/>
                <a:gd name="T10" fmla="*/ 1686 w 1722"/>
                <a:gd name="T11" fmla="*/ 48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57 w 975"/>
                <a:gd name="T1" fmla="*/ 48 h 101"/>
                <a:gd name="T2" fmla="*/ 957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57 w 975"/>
                <a:gd name="T9" fmla="*/ 48 h 101"/>
                <a:gd name="T10" fmla="*/ 957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0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05 w 2141"/>
                <a:gd name="T7" fmla="*/ 0 h 198"/>
                <a:gd name="T8" fmla="*/ 210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28 w 2517"/>
                <a:gd name="T1" fmla="*/ 276 h 276"/>
                <a:gd name="T2" fmla="*/ 2463 w 2517"/>
                <a:gd name="T3" fmla="*/ 204 h 276"/>
                <a:gd name="T4" fmla="*/ 2206 w 2517"/>
                <a:gd name="T5" fmla="*/ 0 h 276"/>
                <a:gd name="T6" fmla="*/ 0 w 2517"/>
                <a:gd name="T7" fmla="*/ 276 h 276"/>
                <a:gd name="T8" fmla="*/ 2128 w 2517"/>
                <a:gd name="T9" fmla="*/ 276 h 276"/>
                <a:gd name="T10" fmla="*/ 2128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11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11 w 729"/>
                <a:gd name="T7" fmla="*/ 240 h 240"/>
                <a:gd name="T8" fmla="*/ 711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11 w 729"/>
                <a:gd name="T1" fmla="*/ 318 h 318"/>
                <a:gd name="T2" fmla="*/ 711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11 w 729"/>
                <a:gd name="T9" fmla="*/ 318 h 318"/>
                <a:gd name="T10" fmla="*/ 711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94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258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259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A88C87C-9CD9-4FBB-9111-5DD94E81F9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0369477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6FEF409-1A66-4135-89D2-F92773E514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923435"/>
      </p:ext>
    </p:extLst>
  </p:cSld>
  <p:clrMapOvr>
    <a:masterClrMapping/>
  </p:clrMapOvr>
  <p:transition>
    <p:blinds dir="vert"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4F7D8-9BD9-4636-AEB2-A26451D24C2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50968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502C4-4BE9-4DCA-B25E-BFAC8FEF879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53616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27A55-10B6-4EF2-8DFD-8A6C22301BA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87869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02437-DBDC-4E62-A366-6B27C6EE22A0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99204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CA3E9-408A-4AB5-8B18-6A8E79B52CA7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62251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303EF-92F5-4083-A112-BB0B36434031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5614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CBE97-4C8A-4796-841B-33C85314C02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57166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772400" cy="8239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57197-FE65-46D2-9BDD-E58735779507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8107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52 h 4320"/>
                <a:gd name="T2" fmla="*/ 1737 w 1737"/>
                <a:gd name="T3" fmla="*/ 446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5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08 h 4320"/>
                <a:gd name="T2" fmla="*/ 1737 w 1737"/>
                <a:gd name="T3" fmla="*/ 441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0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521 h 4420"/>
                <a:gd name="T2" fmla="*/ 1739 w 1739"/>
                <a:gd name="T3" fmla="*/ 352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52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84 h 4338"/>
                <a:gd name="T4" fmla="*/ 2080 w 2080"/>
                <a:gd name="T5" fmla="*/ 418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B2EE2-5D89-4CE8-A008-44A4E8BD20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056409"/>
      </p:ext>
    </p:extLst>
  </p:cSld>
  <p:clrMapOvr>
    <a:masterClrMapping/>
  </p:clrMapOvr>
  <p:transition>
    <p:random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B9A13-650D-4412-A5B7-E015BAFD80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2364709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4988" y="277813"/>
            <a:ext cx="2259012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363" y="277813"/>
            <a:ext cx="6626225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CE9592F-F28C-4355-B64A-046BA70A83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492104"/>
      </p:ext>
    </p:extLst>
  </p:cSld>
  <p:clrMapOvr>
    <a:masterClrMapping/>
  </p:clrMapOvr>
  <p:transition>
    <p:blinds dir="vert"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562E2-D7F5-44A3-A248-47D079C8DA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5595185"/>
      </p:ext>
    </p:extLst>
  </p:cSld>
  <p:clrMapOvr>
    <a:masterClrMapping/>
  </p:clrMapOvr>
  <p:transition>
    <p:random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DECE6-34B4-4FFA-AE25-725462933B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632360"/>
      </p:ext>
    </p:extLst>
  </p:cSld>
  <p:clrMapOvr>
    <a:masterClrMapping/>
  </p:clrMapOvr>
  <p:transition>
    <p:random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849B9-3AA4-41EE-BD0E-5008A4A479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2772218"/>
      </p:ext>
    </p:extLst>
  </p:cSld>
  <p:clrMapOvr>
    <a:masterClrMapping/>
  </p:clrMapOvr>
  <p:transition>
    <p:random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65A8F-A045-44C2-A06F-B140E762A9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87395"/>
      </p:ext>
    </p:extLst>
  </p:cSld>
  <p:clrMapOvr>
    <a:masterClrMapping/>
  </p:clrMapOvr>
  <p:transition>
    <p:random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385D3-5302-417D-8A80-A8695CD8CA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0351418"/>
      </p:ext>
    </p:extLst>
  </p:cSld>
  <p:clrMapOvr>
    <a:masterClrMapping/>
  </p:clrMapOvr>
  <p:transition>
    <p:random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FFBC2-A9A1-4DCB-9665-FF68A91487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035136"/>
      </p:ext>
    </p:extLst>
  </p:cSld>
  <p:clrMapOvr>
    <a:masterClrMapping/>
  </p:clrMapOvr>
  <p:transition>
    <p:random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2E33E-178A-41C6-84D0-A897BE797A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716916"/>
      </p:ext>
    </p:extLst>
  </p:cSld>
  <p:clrMapOvr>
    <a:masterClrMapping/>
  </p:clrMapOvr>
  <p:transition>
    <p:random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7C393-BDCB-48B1-B0FD-C57641DE63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768626"/>
      </p:ext>
    </p:extLst>
  </p:cSld>
  <p:clrMapOvr>
    <a:masterClrMapping/>
  </p:clrMapOvr>
  <p:transition>
    <p:random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D9AA7-3715-433C-9687-F8100DEB9D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357799"/>
      </p:ext>
    </p:extLst>
  </p:cSld>
  <p:clrMapOvr>
    <a:masterClrMapping/>
  </p:clrMapOvr>
  <p:transition>
    <p:random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31B36-6119-4473-ADD3-B0B1BE5B4A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7175683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750" y="277813"/>
            <a:ext cx="89852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363" y="1600200"/>
            <a:ext cx="438785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389437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9615A3B-49A2-49E3-9257-3FFCE309E1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3910529"/>
      </p:ext>
    </p:extLst>
  </p:cSld>
  <p:clrMapOvr>
    <a:masterClrMapping/>
  </p:clrMapOvr>
  <p:transition>
    <p:blinds dir="vert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52 h 4320"/>
                <a:gd name="T2" fmla="*/ 1737 w 1737"/>
                <a:gd name="T3" fmla="*/ 446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5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08 h 4320"/>
                <a:gd name="T2" fmla="*/ 1737 w 1737"/>
                <a:gd name="T3" fmla="*/ 441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0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521 h 4420"/>
                <a:gd name="T2" fmla="*/ 1739 w 1739"/>
                <a:gd name="T3" fmla="*/ 352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52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84 h 4338"/>
                <a:gd name="T4" fmla="*/ 2080 w 2080"/>
                <a:gd name="T5" fmla="*/ 418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B2EE2-5D89-4CE8-A008-44A4E8BD20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714794"/>
      </p:ext>
    </p:extLst>
  </p:cSld>
  <p:clrMapOvr>
    <a:masterClrMapping/>
  </p:clrMapOvr>
  <p:transition>
    <p:random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B9A13-650D-4412-A5B7-E015BAFD80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7729506"/>
      </p:ext>
    </p:extLst>
  </p:cSld>
  <p:clrMapOvr>
    <a:masterClrMapping/>
  </p:clrMapOvr>
  <p:transition>
    <p:random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562E2-D7F5-44A3-A248-47D079C8DA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7614982"/>
      </p:ext>
    </p:extLst>
  </p:cSld>
  <p:clrMapOvr>
    <a:masterClrMapping/>
  </p:clrMapOvr>
  <p:transition>
    <p:random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DECE6-34B4-4FFA-AE25-725462933B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725986"/>
      </p:ext>
    </p:extLst>
  </p:cSld>
  <p:clrMapOvr>
    <a:masterClrMapping/>
  </p:clrMapOvr>
  <p:transition>
    <p:random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849B9-3AA4-41EE-BD0E-5008A4A479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577807"/>
      </p:ext>
    </p:extLst>
  </p:cSld>
  <p:clrMapOvr>
    <a:masterClrMapping/>
  </p:clrMapOvr>
  <p:transition>
    <p:random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65A8F-A045-44C2-A06F-B140E762A9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761909"/>
      </p:ext>
    </p:extLst>
  </p:cSld>
  <p:clrMapOvr>
    <a:masterClrMapping/>
  </p:clrMapOvr>
  <p:transition>
    <p:random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385D3-5302-417D-8A80-A8695CD8CA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026565"/>
      </p:ext>
    </p:extLst>
  </p:cSld>
  <p:clrMapOvr>
    <a:masterClrMapping/>
  </p:clrMapOvr>
  <p:transition>
    <p:random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FFBC2-A9A1-4DCB-9665-FF68A91487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252472"/>
      </p:ext>
    </p:extLst>
  </p:cSld>
  <p:clrMapOvr>
    <a:masterClrMapping/>
  </p:clrMapOvr>
  <p:transition>
    <p:random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2E33E-178A-41C6-84D0-A897BE797A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061303"/>
      </p:ext>
    </p:extLst>
  </p:cSld>
  <p:clrMapOvr>
    <a:masterClrMapping/>
  </p:clrMapOvr>
  <p:transition>
    <p:random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7C393-BDCB-48B1-B0FD-C57641DE63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803776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617 h 4320"/>
                <a:gd name="T2" fmla="*/ 1737 w 1737"/>
                <a:gd name="T3" fmla="*/ 46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1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16 h 4320"/>
                <a:gd name="T2" fmla="*/ 1737 w 1737"/>
                <a:gd name="T3" fmla="*/ 452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1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751 h 4420"/>
                <a:gd name="T2" fmla="*/ 1739 w 1739"/>
                <a:gd name="T3" fmla="*/ 275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75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27 h 4338"/>
                <a:gd name="T4" fmla="*/ 2080 w 2080"/>
                <a:gd name="T5" fmla="*/ 4027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5D906-EF11-4D48-8F79-B79851C941C0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60759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D9AA7-3715-433C-9687-F8100DEB9D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80151"/>
      </p:ext>
    </p:extLst>
  </p:cSld>
  <p:clrMapOvr>
    <a:masterClrMapping/>
  </p:clrMapOvr>
  <p:transition>
    <p:random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31B36-6119-4473-ADD3-B0B1BE5B4A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180279"/>
      </p:ext>
    </p:extLst>
  </p:cSld>
  <p:clrMapOvr>
    <a:masterClrMapping/>
  </p:clrMapOvr>
  <p:transition>
    <p:random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52 h 4320"/>
                <a:gd name="T2" fmla="*/ 1737 w 1737"/>
                <a:gd name="T3" fmla="*/ 446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5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08 h 4320"/>
                <a:gd name="T2" fmla="*/ 1737 w 1737"/>
                <a:gd name="T3" fmla="*/ 441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0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521 h 4420"/>
                <a:gd name="T2" fmla="*/ 1739 w 1739"/>
                <a:gd name="T3" fmla="*/ 352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52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84 h 4338"/>
                <a:gd name="T4" fmla="*/ 2080 w 2080"/>
                <a:gd name="T5" fmla="*/ 418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B2EE2-5D89-4CE8-A008-44A4E8BD20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8378912"/>
      </p:ext>
    </p:extLst>
  </p:cSld>
  <p:clrMapOvr>
    <a:masterClrMapping/>
  </p:clrMapOvr>
  <p:transition>
    <p:random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B9A13-650D-4412-A5B7-E015BAFD80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7885440"/>
      </p:ext>
    </p:extLst>
  </p:cSld>
  <p:clrMapOvr>
    <a:masterClrMapping/>
  </p:clrMapOvr>
  <p:transition>
    <p:random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562E2-D7F5-44A3-A248-47D079C8DA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9038514"/>
      </p:ext>
    </p:extLst>
  </p:cSld>
  <p:clrMapOvr>
    <a:masterClrMapping/>
  </p:clrMapOvr>
  <p:transition>
    <p:random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DECE6-34B4-4FFA-AE25-725462933B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620669"/>
      </p:ext>
    </p:extLst>
  </p:cSld>
  <p:clrMapOvr>
    <a:masterClrMapping/>
  </p:clrMapOvr>
  <p:transition>
    <p:random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849B9-3AA4-41EE-BD0E-5008A4A479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2983200"/>
      </p:ext>
    </p:extLst>
  </p:cSld>
  <p:clrMapOvr>
    <a:masterClrMapping/>
  </p:clrMapOvr>
  <p:transition>
    <p:random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65A8F-A045-44C2-A06F-B140E762A9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341618"/>
      </p:ext>
    </p:extLst>
  </p:cSld>
  <p:clrMapOvr>
    <a:masterClrMapping/>
  </p:clrMapOvr>
  <p:transition>
    <p:random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385D3-5302-417D-8A80-A8695CD8CA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4084973"/>
      </p:ext>
    </p:extLst>
  </p:cSld>
  <p:clrMapOvr>
    <a:masterClrMapping/>
  </p:clrMapOvr>
  <p:transition>
    <p:random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FFBC2-A9A1-4DCB-9665-FF68A91487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701743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94C4A-0D72-437B-A5C0-DD066BAC9C9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225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2E33E-178A-41C6-84D0-A897BE797A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374324"/>
      </p:ext>
    </p:extLst>
  </p:cSld>
  <p:clrMapOvr>
    <a:masterClrMapping/>
  </p:clrMapOvr>
  <p:transition>
    <p:random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7C393-BDCB-48B1-B0FD-C57641DE63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7376320"/>
      </p:ext>
    </p:extLst>
  </p:cSld>
  <p:clrMapOvr>
    <a:masterClrMapping/>
  </p:clrMapOvr>
  <p:transition>
    <p:random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D9AA7-3715-433C-9687-F8100DEB9D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34735"/>
      </p:ext>
    </p:extLst>
  </p:cSld>
  <p:clrMapOvr>
    <a:masterClrMapping/>
  </p:clrMapOvr>
  <p:transition>
    <p:random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31B36-6119-4473-ADD3-B0B1BE5B4A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086887"/>
      </p:ext>
    </p:extLst>
  </p:cSld>
  <p:clrMapOvr>
    <a:masterClrMapping/>
  </p:clrMapOvr>
  <p:transition>
    <p:random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06 w 1722"/>
                <a:gd name="T1" fmla="*/ 58 h 66"/>
                <a:gd name="T2" fmla="*/ 1706 w 1722"/>
                <a:gd name="T3" fmla="*/ 52 h 66"/>
                <a:gd name="T4" fmla="*/ 0 w 1722"/>
                <a:gd name="T5" fmla="*/ 0 h 66"/>
                <a:gd name="T6" fmla="*/ 0 w 1722"/>
                <a:gd name="T7" fmla="*/ 40 h 66"/>
                <a:gd name="T8" fmla="*/ 1706 w 1722"/>
                <a:gd name="T9" fmla="*/ 58 h 66"/>
                <a:gd name="T10" fmla="*/ 1706 w 1722"/>
                <a:gd name="T11" fmla="*/ 58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67 w 975"/>
                <a:gd name="T1" fmla="*/ 48 h 101"/>
                <a:gd name="T2" fmla="*/ 967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67 w 975"/>
                <a:gd name="T9" fmla="*/ 48 h 101"/>
                <a:gd name="T10" fmla="*/ 967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2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25 w 2141"/>
                <a:gd name="T7" fmla="*/ 0 h 198"/>
                <a:gd name="T8" fmla="*/ 212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58 w 2517"/>
                <a:gd name="T1" fmla="*/ 276 h 276"/>
                <a:gd name="T2" fmla="*/ 2493 w 2517"/>
                <a:gd name="T3" fmla="*/ 204 h 276"/>
                <a:gd name="T4" fmla="*/ 2236 w 2517"/>
                <a:gd name="T5" fmla="*/ 0 h 276"/>
                <a:gd name="T6" fmla="*/ 0 w 2517"/>
                <a:gd name="T7" fmla="*/ 276 h 276"/>
                <a:gd name="T8" fmla="*/ 2158 w 2517"/>
                <a:gd name="T9" fmla="*/ 276 h 276"/>
                <a:gd name="T10" fmla="*/ 2158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1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1 w 729"/>
                <a:gd name="T7" fmla="*/ 240 h 240"/>
                <a:gd name="T8" fmla="*/ 721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1 w 729"/>
                <a:gd name="T1" fmla="*/ 318 h 318"/>
                <a:gd name="T2" fmla="*/ 721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1 w 729"/>
                <a:gd name="T9" fmla="*/ 318 h 318"/>
                <a:gd name="T10" fmla="*/ 721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4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258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259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D36B4EF-381E-4053-93B9-B5237DE64F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591661"/>
      </p:ext>
    </p:extLst>
  </p:cSld>
  <p:clrMapOvr>
    <a:masterClrMapping/>
  </p:clrMapOvr>
  <p:transition>
    <p:blinds dir="vert"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E537E0B-51BD-4F58-96E1-C79344B769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969947"/>
      </p:ext>
    </p:extLst>
  </p:cSld>
  <p:clrMapOvr>
    <a:masterClrMapping/>
  </p:clrMapOvr>
  <p:transition>
    <p:blinds dir="vert"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6CB5AD3-222D-4DE0-AA85-00BF7E524B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0002630"/>
      </p:ext>
    </p:extLst>
  </p:cSld>
  <p:clrMapOvr>
    <a:masterClrMapping/>
  </p:clrMapOvr>
  <p:transition>
    <p:blinds dir="vert"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363" y="1600200"/>
            <a:ext cx="438785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389437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747520E-8C86-4F3C-9984-5B8DD9B5F2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31603"/>
      </p:ext>
    </p:extLst>
  </p:cSld>
  <p:clrMapOvr>
    <a:masterClrMapping/>
  </p:clrMapOvr>
  <p:transition>
    <p:blinds dir="vert"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9DEE46E-FDE4-4596-BF74-2AA435FCAB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9634738"/>
      </p:ext>
    </p:extLst>
  </p:cSld>
  <p:clrMapOvr>
    <a:masterClrMapping/>
  </p:clrMapOvr>
  <p:transition>
    <p:blinds dir="vert"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3A92576-2E9C-4F1A-B2D2-CF33C3FC5D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842367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B5F0D-7039-4A49-9EED-BF5C3625B6C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96060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A18EE31-2716-4B96-95A3-2478E95043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315025"/>
      </p:ext>
    </p:extLst>
  </p:cSld>
  <p:clrMapOvr>
    <a:masterClrMapping/>
  </p:clrMapOvr>
  <p:transition>
    <p:blinds dir="vert"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54ABEC9-02BB-4700-B4A8-2F2E97A3F1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8781942"/>
      </p:ext>
    </p:extLst>
  </p:cSld>
  <p:clrMapOvr>
    <a:masterClrMapping/>
  </p:clrMapOvr>
  <p:transition>
    <p:blinds dir="vert"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48DE5CD-9407-4D11-990A-B78040B7B0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8740413"/>
      </p:ext>
    </p:extLst>
  </p:cSld>
  <p:clrMapOvr>
    <a:masterClrMapping/>
  </p:clrMapOvr>
  <p:transition>
    <p:blinds dir="vert"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C143D5B-F7DD-4A48-A2FD-2DFAB7BF3D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069912"/>
      </p:ext>
    </p:extLst>
  </p:cSld>
  <p:clrMapOvr>
    <a:masterClrMapping/>
  </p:clrMapOvr>
  <p:transition>
    <p:blinds dir="vert"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4988" y="277813"/>
            <a:ext cx="2259012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363" y="277813"/>
            <a:ext cx="6626225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3E33ECD-24D5-48C1-AB43-97CD7BE248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685212"/>
      </p:ext>
    </p:extLst>
  </p:cSld>
  <p:clrMapOvr>
    <a:masterClrMapping/>
  </p:clrMapOvr>
  <p:transition>
    <p:blinds dir="vert"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750" y="277813"/>
            <a:ext cx="89852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363" y="1600200"/>
            <a:ext cx="438785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389437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8A032A4-B559-4852-BA6B-531ABE6CEF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136273"/>
      </p:ext>
    </p:extLst>
  </p:cSld>
  <p:clrMapOvr>
    <a:masterClrMapping/>
  </p:clrMapOvr>
  <p:transition>
    <p:blinds dir="vert"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08 w 1722"/>
                <a:gd name="T1" fmla="*/ 59 h 66"/>
                <a:gd name="T2" fmla="*/ 1708 w 1722"/>
                <a:gd name="T3" fmla="*/ 53 h 66"/>
                <a:gd name="T4" fmla="*/ 0 w 1722"/>
                <a:gd name="T5" fmla="*/ 0 h 66"/>
                <a:gd name="T6" fmla="*/ 0 w 1722"/>
                <a:gd name="T7" fmla="*/ 41 h 66"/>
                <a:gd name="T8" fmla="*/ 1708 w 1722"/>
                <a:gd name="T9" fmla="*/ 59 h 66"/>
                <a:gd name="T10" fmla="*/ 1708 w 1722"/>
                <a:gd name="T11" fmla="*/ 59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68 w 975"/>
                <a:gd name="T1" fmla="*/ 48 h 101"/>
                <a:gd name="T2" fmla="*/ 968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68 w 975"/>
                <a:gd name="T9" fmla="*/ 48 h 101"/>
                <a:gd name="T10" fmla="*/ 968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27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27 w 2141"/>
                <a:gd name="T7" fmla="*/ 0 h 198"/>
                <a:gd name="T8" fmla="*/ 2127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61 w 2517"/>
                <a:gd name="T1" fmla="*/ 276 h 276"/>
                <a:gd name="T2" fmla="*/ 2496 w 2517"/>
                <a:gd name="T3" fmla="*/ 204 h 276"/>
                <a:gd name="T4" fmla="*/ 2239 w 2517"/>
                <a:gd name="T5" fmla="*/ 0 h 276"/>
                <a:gd name="T6" fmla="*/ 0 w 2517"/>
                <a:gd name="T7" fmla="*/ 276 h 276"/>
                <a:gd name="T8" fmla="*/ 2161 w 2517"/>
                <a:gd name="T9" fmla="*/ 276 h 276"/>
                <a:gd name="T10" fmla="*/ 2161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2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2 w 729"/>
                <a:gd name="T7" fmla="*/ 240 h 240"/>
                <a:gd name="T8" fmla="*/ 722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2 w 729"/>
                <a:gd name="T1" fmla="*/ 318 h 318"/>
                <a:gd name="T2" fmla="*/ 722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2 w 729"/>
                <a:gd name="T9" fmla="*/ 318 h 318"/>
                <a:gd name="T10" fmla="*/ 722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5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258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259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276EB063-0E05-4805-86C6-6D179CA8A848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05004"/>
      </p:ext>
    </p:extLst>
  </p:cSld>
  <p:clrMapOvr>
    <a:masterClrMapping/>
  </p:clrMapOvr>
  <p:transition>
    <p:blinds dir="vert"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30A6C-07B1-446E-BEAC-4B83278637DA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072371"/>
      </p:ext>
    </p:extLst>
  </p:cSld>
  <p:clrMapOvr>
    <a:masterClrMapping/>
  </p:clrMapOvr>
  <p:transition>
    <p:blinds dir="vert"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A7D4D-ABE9-4F9B-8B67-FA3DDAF3F684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564075"/>
      </p:ext>
    </p:extLst>
  </p:cSld>
  <p:clrMapOvr>
    <a:masterClrMapping/>
  </p:clrMapOvr>
  <p:transition>
    <p:blinds dir="vert"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363" y="1600200"/>
            <a:ext cx="438785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389437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10808-9E64-4B11-BA23-9C1BD87AC164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31286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98BFA-3519-463F-BB67-52E27300A82D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66525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5566C-9183-4167-9DD6-9D23EEFC573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14225"/>
      </p:ext>
    </p:extLst>
  </p:cSld>
  <p:clrMapOvr>
    <a:masterClrMapping/>
  </p:clrMapOvr>
  <p:transition>
    <p:blinds dir="vert"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DF2A9-0697-4D81-950B-33E7C2394540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453335"/>
      </p:ext>
    </p:extLst>
  </p:cSld>
  <p:clrMapOvr>
    <a:masterClrMapping/>
  </p:clrMapOvr>
  <p:transition>
    <p:blinds dir="vert"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4674A-8CB4-4FE7-8F3F-95F5D570C2F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978351"/>
      </p:ext>
    </p:extLst>
  </p:cSld>
  <p:clrMapOvr>
    <a:masterClrMapping/>
  </p:clrMapOvr>
  <p:transition>
    <p:blinds dir="vert"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CEFAA-45DA-48C8-AB08-29C5DD402FAA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00466"/>
      </p:ext>
    </p:extLst>
  </p:cSld>
  <p:clrMapOvr>
    <a:masterClrMapping/>
  </p:clrMapOvr>
  <p:transition>
    <p:blinds dir="vert"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082A3-4612-406C-95D0-841FD404F71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105421"/>
      </p:ext>
    </p:extLst>
  </p:cSld>
  <p:clrMapOvr>
    <a:masterClrMapping/>
  </p:clrMapOvr>
  <p:transition>
    <p:blinds dir="vert"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A9049-8000-4F57-B268-DB12A7605697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454127"/>
      </p:ext>
    </p:extLst>
  </p:cSld>
  <p:clrMapOvr>
    <a:masterClrMapping/>
  </p:clrMapOvr>
  <p:transition>
    <p:blinds dir="vert"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4988" y="277813"/>
            <a:ext cx="2259012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363" y="277813"/>
            <a:ext cx="6626225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E0CC-682B-4666-A562-D1B13C9B0DB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52006"/>
      </p:ext>
    </p:extLst>
  </p:cSld>
  <p:clrMapOvr>
    <a:masterClrMapping/>
  </p:clrMapOvr>
  <p:transition>
    <p:blinds dir="vert"/>
  </p:transition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750" y="277813"/>
            <a:ext cx="89852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363" y="1600200"/>
            <a:ext cx="438785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389437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20E71-4F2C-423F-97A4-ADD71A76837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949598"/>
      </p:ext>
    </p:extLst>
  </p:cSld>
  <p:clrMapOvr>
    <a:masterClrMapping/>
  </p:clrMapOvr>
  <p:transition>
    <p:blinds dir="vert"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75 h 4320"/>
                <a:gd name="T2" fmla="*/ 1737 w 1737"/>
                <a:gd name="T3" fmla="*/ 458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7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89 h 4320"/>
                <a:gd name="T2" fmla="*/ 1737 w 1737"/>
                <a:gd name="T3" fmla="*/ 450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8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926 h 4420"/>
                <a:gd name="T2" fmla="*/ 1739 w 1739"/>
                <a:gd name="T3" fmla="*/ 29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926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66 h 4338"/>
                <a:gd name="T4" fmla="*/ 2080 w 2080"/>
                <a:gd name="T5" fmla="*/ 406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87C79-6C9C-4889-B9C6-A711F65408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6908985"/>
      </p:ext>
    </p:extLst>
  </p:cSld>
  <p:clrMapOvr>
    <a:masterClrMapping/>
  </p:clrMapOvr>
  <p:transition>
    <p:random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31A88-6409-4B5C-AFAB-4C4235BBA0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8467230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2AD41-F0A9-44FA-8A07-53940E614661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007577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D0C2A-86DE-48C5-9F29-01EC81A64F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187214"/>
      </p:ext>
    </p:extLst>
  </p:cSld>
  <p:clrMapOvr>
    <a:masterClrMapping/>
  </p:clrMapOvr>
  <p:transition>
    <p:random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A6581-9419-423B-BB28-42010B7FA1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147440"/>
      </p:ext>
    </p:extLst>
  </p:cSld>
  <p:clrMapOvr>
    <a:masterClrMapping/>
  </p:clrMapOvr>
  <p:transition>
    <p:random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9E744-B992-4DE6-B259-8E6D02C7B2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0106516"/>
      </p:ext>
    </p:extLst>
  </p:cSld>
  <p:clrMapOvr>
    <a:masterClrMapping/>
  </p:clrMapOvr>
  <p:transition>
    <p:random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90CEB-60C6-497C-92D5-7A3C3AFE09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79549"/>
      </p:ext>
    </p:extLst>
  </p:cSld>
  <p:clrMapOvr>
    <a:masterClrMapping/>
  </p:clrMapOvr>
  <p:transition>
    <p:random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6572B-CF1E-450C-8E34-07973F0780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657688"/>
      </p:ext>
    </p:extLst>
  </p:cSld>
  <p:clrMapOvr>
    <a:masterClrMapping/>
  </p:clrMapOvr>
  <p:transition>
    <p:random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5FB39-AA71-4D04-811A-8A77C90999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372718"/>
      </p:ext>
    </p:extLst>
  </p:cSld>
  <p:clrMapOvr>
    <a:masterClrMapping/>
  </p:clrMapOvr>
  <p:transition>
    <p:random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7FBFE-18CC-40F5-9331-DBB6A6B859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61486"/>
      </p:ext>
    </p:extLst>
  </p:cSld>
  <p:clrMapOvr>
    <a:masterClrMapping/>
  </p:clrMapOvr>
  <p:transition>
    <p:random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1AEC1-653E-4D9B-85B3-12D74C070E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877327"/>
      </p:ext>
    </p:extLst>
  </p:cSld>
  <p:clrMapOvr>
    <a:masterClrMapping/>
  </p:clrMapOvr>
  <p:transition>
    <p:random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D8CC4-4D78-4066-834C-1669EB0071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9883947"/>
      </p:ext>
    </p:extLst>
  </p:cSld>
  <p:clrMapOvr>
    <a:masterClrMapping/>
  </p:clrMapOvr>
  <p:transition>
    <p:random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75 h 4320"/>
                <a:gd name="T2" fmla="*/ 1737 w 1737"/>
                <a:gd name="T3" fmla="*/ 458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7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89 h 4320"/>
                <a:gd name="T2" fmla="*/ 1737 w 1737"/>
                <a:gd name="T3" fmla="*/ 450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8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926 h 4420"/>
                <a:gd name="T2" fmla="*/ 1739 w 1739"/>
                <a:gd name="T3" fmla="*/ 29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926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66 h 4338"/>
                <a:gd name="T4" fmla="*/ 2080 w 2080"/>
                <a:gd name="T5" fmla="*/ 406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D2D51-81FA-454C-82B0-E37AEF7BCD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380716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6B826-EF1A-422C-B62C-C5A55E74CD3A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0516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4EA18-8E13-4F61-B68B-1C754936BA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2290957"/>
      </p:ext>
    </p:extLst>
  </p:cSld>
  <p:clrMapOvr>
    <a:masterClrMapping/>
  </p:clrMapOvr>
  <p:transition>
    <p:random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36C68-C09C-4C44-998E-AF31807522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363738"/>
      </p:ext>
    </p:extLst>
  </p:cSld>
  <p:clrMapOvr>
    <a:masterClrMapping/>
  </p:clrMapOvr>
  <p:transition>
    <p:random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4161B-CBD4-4BB8-B5E8-A95BAC3BC1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286333"/>
      </p:ext>
    </p:extLst>
  </p:cSld>
  <p:clrMapOvr>
    <a:masterClrMapping/>
  </p:clrMapOvr>
  <p:transition>
    <p:random/>
  </p:transition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D824F-6084-44EE-9227-CF63BD2308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6014018"/>
      </p:ext>
    </p:extLst>
  </p:cSld>
  <p:clrMapOvr>
    <a:masterClrMapping/>
  </p:clrMapOvr>
  <p:transition>
    <p:random/>
  </p:transition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80153-5937-4407-8996-9D322736D1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8605124"/>
      </p:ext>
    </p:extLst>
  </p:cSld>
  <p:clrMapOvr>
    <a:masterClrMapping/>
  </p:clrMapOvr>
  <p:transition>
    <p:random/>
  </p:transition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805E0-3876-4FA9-9351-ABE3142FB0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653460"/>
      </p:ext>
    </p:extLst>
  </p:cSld>
  <p:clrMapOvr>
    <a:masterClrMapping/>
  </p:clrMapOvr>
  <p:transition>
    <p:random/>
  </p:transition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7B219-8A04-41E8-9598-110DCD2E2F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7492364"/>
      </p:ext>
    </p:extLst>
  </p:cSld>
  <p:clrMapOvr>
    <a:masterClrMapping/>
  </p:clrMapOvr>
  <p:transition>
    <p:random/>
  </p:transition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67A37-1AF5-4599-B94A-F1C10915AF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740046"/>
      </p:ext>
    </p:extLst>
  </p:cSld>
  <p:clrMapOvr>
    <a:masterClrMapping/>
  </p:clrMapOvr>
  <p:transition>
    <p:random/>
  </p:transition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8FC73-0BAA-4D4F-B296-79CA7AD07B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5687841"/>
      </p:ext>
    </p:extLst>
  </p:cSld>
  <p:clrMapOvr>
    <a:masterClrMapping/>
  </p:clrMapOvr>
  <p:transition>
    <p:random/>
  </p:transition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0A8A4-7A79-49E7-89C0-2AD11F6691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788054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691FE-5AEB-4610-AA53-BC7FDB0F062B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98510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617 h 4320"/>
                <a:gd name="T2" fmla="*/ 1737 w 1737"/>
                <a:gd name="T3" fmla="*/ 46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1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16 h 4320"/>
                <a:gd name="T2" fmla="*/ 1737 w 1737"/>
                <a:gd name="T3" fmla="*/ 452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1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751 h 4420"/>
                <a:gd name="T2" fmla="*/ 1739 w 1739"/>
                <a:gd name="T3" fmla="*/ 275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75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27 h 4338"/>
                <a:gd name="T4" fmla="*/ 2080 w 2080"/>
                <a:gd name="T5" fmla="*/ 4027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5D906-EF11-4D48-8F79-B79851C941C0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16865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94C4A-0D72-437B-A5C0-DD066BAC9C9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376404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B5F0D-7039-4A49-9EED-BF5C3625B6C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925388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98BFA-3519-463F-BB67-52E27300A82D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638622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2AD41-F0A9-44FA-8A07-53940E614661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999234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6B826-EF1A-422C-B62C-C5A55E74CD3A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036095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691FE-5AEB-4610-AA53-BC7FDB0F062B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16793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18CBB-7873-4B26-BFAB-42C890AEAD8D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38373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FE709-EA62-4A81-A3FE-F81E5D39715C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42465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E03A4-8399-43BC-BA34-00EAF916893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1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BE4130F-41AC-4D49-B4E4-58B2BFB4A2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715564"/>
      </p:ext>
    </p:extLst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18CBB-7873-4B26-BFAB-42C890AEAD8D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02305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B62C4-6C91-4421-AC84-8F7509460F30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02606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13 h 4320"/>
                <a:gd name="T2" fmla="*/ 1737 w 1737"/>
                <a:gd name="T3" fmla="*/ 4424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1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81 h 4320"/>
                <a:gd name="T2" fmla="*/ 1737 w 1737"/>
                <a:gd name="T3" fmla="*/ 4392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745 h 4420"/>
                <a:gd name="T2" fmla="*/ 1739 w 1739"/>
                <a:gd name="T3" fmla="*/ 3749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74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26 h 4338"/>
                <a:gd name="T4" fmla="*/ 2080 w 2080"/>
                <a:gd name="T5" fmla="*/ 422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C1760-66FC-48B3-9677-052BE4BA3F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331789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E6A81-4F95-4769-862C-38EEB7C77C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18249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59D67-7424-4D59-AB2E-60D2323DA5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9700794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D423F-4911-4EEC-8685-CF653E837D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34182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81B41-D092-4F94-B1A5-319EED6027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6392394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0FBE5-9BF6-45DE-BD71-33D8D79A2A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102962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1A4B2-089B-4D32-B4B0-796AE0B148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6378991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38068-0DBF-4F5A-AB87-E1648B5281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3406772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561FD-6323-43F8-8C6B-607247536C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731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FE709-EA62-4A81-A3FE-F81E5D39715C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900108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51400-0B55-464C-8F74-AC05E29CC0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784003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D2274-ADD0-41BF-9F26-FB40C8581C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4814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E03A4-8399-43BC-BA34-00EAF916893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5535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B62C4-6C91-4421-AC84-8F7509460F30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08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631 h 4320"/>
                <a:gd name="T2" fmla="*/ 1737 w 1737"/>
                <a:gd name="T3" fmla="*/ 464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3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25 h 4320"/>
                <a:gd name="T2" fmla="*/ 1737 w 1737"/>
                <a:gd name="T3" fmla="*/ 453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2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695 h 4420"/>
                <a:gd name="T2" fmla="*/ 1739 w 1739"/>
                <a:gd name="T3" fmla="*/ 2699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69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14 h 4338"/>
                <a:gd name="T4" fmla="*/ 2080 w 2080"/>
                <a:gd name="T5" fmla="*/ 401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12F20-FF13-4F34-B72A-EC77758645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50937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29B5F-2C0C-4ABD-9613-198831162E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0560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856B3-C410-4EE4-9188-110E9C7F03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5252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E8769-3E93-4297-9625-46924D9EA1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237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8DF60-F4CE-4007-B89E-2EA65D3A95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6593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0114B-F2C2-47B1-86CF-65640B2D73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96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BE1E29D-E9A6-45FC-B187-8E76C9EE40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136194"/>
      </p:ext>
    </p:extLst>
  </p:cSld>
  <p:clrMapOvr>
    <a:masterClrMapping/>
  </p:clrMapOvr>
  <p:transition>
    <p:blinds dir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2FFD7-3868-4A7B-8B2A-EA1F2AD5E4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44199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020DB-3DE4-41C8-9C67-6619EBD361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01438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DE1D7-A6EA-427A-934D-70255221BE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2203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3EB9C-DA0F-495E-A058-FA2C4B4341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93941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86959-910D-477A-9B02-06004A7341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17647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772400" cy="8239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2A64A-2367-4A9D-882A-64FEF25B15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6523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645 h 4320"/>
                <a:gd name="T2" fmla="*/ 1737 w 1737"/>
                <a:gd name="T3" fmla="*/ 465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4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34 h 4320"/>
                <a:gd name="T2" fmla="*/ 1737 w 1737"/>
                <a:gd name="T3" fmla="*/ 454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640 h 4420"/>
                <a:gd name="T2" fmla="*/ 1739 w 1739"/>
                <a:gd name="T3" fmla="*/ 2644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64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01 h 4338"/>
                <a:gd name="T4" fmla="*/ 2080 w 2080"/>
                <a:gd name="T5" fmla="*/ 4001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B0AB1-5A73-4321-B91D-EFC443A3D4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1211767"/>
      </p:ext>
    </p:extLst>
  </p:cSld>
  <p:clrMapOvr>
    <a:masterClrMapping/>
  </p:clrMapOvr>
  <p:transition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13A29-432D-4A79-B4E0-F104B3AF2C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912816"/>
      </p:ext>
    </p:extLst>
  </p:cSld>
  <p:clrMapOvr>
    <a:masterClrMapping/>
  </p:clrMapOvr>
  <p:transition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96FF2-5941-40D5-8403-1138E84F7B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730682"/>
      </p:ext>
    </p:extLst>
  </p:cSld>
  <p:clrMapOvr>
    <a:masterClrMapping/>
  </p:clrMapOvr>
  <p:transition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50256-9F77-421F-A8E9-0C0393A3AF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891570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363" y="1600200"/>
            <a:ext cx="438785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389437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B0AFC41-A035-45E8-87A5-1C2E3EF7B9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5227054"/>
      </p:ext>
    </p:extLst>
  </p:cSld>
  <p:clrMapOvr>
    <a:masterClrMapping/>
  </p:clrMapOvr>
  <p:transition>
    <p:blinds dir="vert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4EAAA-6119-44B6-9DA5-ED8974F54F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138888"/>
      </p:ext>
    </p:extLst>
  </p:cSld>
  <p:clrMapOvr>
    <a:masterClrMapping/>
  </p:clrMapOvr>
  <p:transition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3C7B0-9D34-4F3F-A6FE-9408800220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48550"/>
      </p:ext>
    </p:extLst>
  </p:cSld>
  <p:clrMapOvr>
    <a:masterClrMapping/>
  </p:clrMapOvr>
  <p:transition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FE954-D2C2-4584-B4A0-B279972531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271106"/>
      </p:ext>
    </p:extLst>
  </p:cSld>
  <p:clrMapOvr>
    <a:masterClrMapping/>
  </p:clrMapOvr>
  <p:transition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7C530-C295-48AC-BAA6-B746D6BE11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4054524"/>
      </p:ext>
    </p:extLst>
  </p:cSld>
  <p:clrMapOvr>
    <a:masterClrMapping/>
  </p:clrMapOvr>
  <p:transition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A082C-84DA-435E-9543-19DB20A2FF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623829"/>
      </p:ext>
    </p:extLst>
  </p:cSld>
  <p:clrMapOvr>
    <a:masterClrMapping/>
  </p:clrMapOvr>
  <p:transition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514FB-8AB0-4347-9400-545956CF47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5793947"/>
      </p:ext>
    </p:extLst>
  </p:cSld>
  <p:clrMapOvr>
    <a:masterClrMapping/>
  </p:clrMapOvr>
  <p:transition>
    <p:rand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F6770-8AE0-45AA-932D-88F5870CDC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850894"/>
      </p:ext>
    </p:extLst>
  </p:cSld>
  <p:clrMapOvr>
    <a:masterClrMapping/>
  </p:clrMapOvr>
  <p:transition>
    <p:rand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A828F-7DAC-4A78-A16D-4B3BDC9E27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9662726"/>
      </p:ext>
    </p:extLst>
  </p:cSld>
  <p:clrMapOvr>
    <a:masterClrMapping/>
  </p:clrMapOvr>
  <p:transition>
    <p:rand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74 w 1722"/>
                <a:gd name="T1" fmla="*/ 42 h 66"/>
                <a:gd name="T2" fmla="*/ 1674 w 1722"/>
                <a:gd name="T3" fmla="*/ 36 h 66"/>
                <a:gd name="T4" fmla="*/ 0 w 1722"/>
                <a:gd name="T5" fmla="*/ 0 h 66"/>
                <a:gd name="T6" fmla="*/ 0 w 1722"/>
                <a:gd name="T7" fmla="*/ 33 h 66"/>
                <a:gd name="T8" fmla="*/ 1674 w 1722"/>
                <a:gd name="T9" fmla="*/ 42 h 66"/>
                <a:gd name="T10" fmla="*/ 1674 w 1722"/>
                <a:gd name="T11" fmla="*/ 42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51 w 975"/>
                <a:gd name="T1" fmla="*/ 48 h 101"/>
                <a:gd name="T2" fmla="*/ 951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51 w 975"/>
                <a:gd name="T9" fmla="*/ 48 h 101"/>
                <a:gd name="T10" fmla="*/ 951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093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093 w 2141"/>
                <a:gd name="T7" fmla="*/ 0 h 198"/>
                <a:gd name="T8" fmla="*/ 2093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10 w 2517"/>
                <a:gd name="T1" fmla="*/ 276 h 276"/>
                <a:gd name="T2" fmla="*/ 2445 w 2517"/>
                <a:gd name="T3" fmla="*/ 204 h 276"/>
                <a:gd name="T4" fmla="*/ 2188 w 2517"/>
                <a:gd name="T5" fmla="*/ 0 h 276"/>
                <a:gd name="T6" fmla="*/ 0 w 2517"/>
                <a:gd name="T7" fmla="*/ 276 h 276"/>
                <a:gd name="T8" fmla="*/ 2110 w 2517"/>
                <a:gd name="T9" fmla="*/ 276 h 276"/>
                <a:gd name="T10" fmla="*/ 2110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05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05 w 729"/>
                <a:gd name="T7" fmla="*/ 240 h 240"/>
                <a:gd name="T8" fmla="*/ 705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05 w 729"/>
                <a:gd name="T1" fmla="*/ 318 h 318"/>
                <a:gd name="T2" fmla="*/ 705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05 w 729"/>
                <a:gd name="T9" fmla="*/ 318 h 318"/>
                <a:gd name="T10" fmla="*/ 705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88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258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259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9903DC9-1904-4891-9491-7DB7DA12FF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447642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4826503-7B2C-4C6B-A31E-8E2C4D21F0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55076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86E92B-3D56-413C-86C5-D0D0BBCA91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633350"/>
      </p:ext>
    </p:extLst>
  </p:cSld>
  <p:clrMapOvr>
    <a:masterClrMapping/>
  </p:clrMapOvr>
  <p:transition>
    <p:blinds dir="vert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035E98E-8BEA-4C34-BEB1-2A562723FE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1676845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363" y="1600200"/>
            <a:ext cx="438785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389437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2C9E4C9-BA14-4025-B368-43D823AFE9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1026458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682C5AF-0F47-4D70-B837-C9BE91BBB5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89897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2EEAA90-EBEE-4F58-B6F6-3FF130F39B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194171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654D271-BCB9-4E10-B3EE-612D018BB1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049249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A25566F-F083-4C1E-B219-62339C144D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4707202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5F9CF11-EB27-4BC7-A5A6-74196CA72C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451446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AB0F5B9-3B47-4B22-92C4-6869FEA62B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989863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4988" y="277813"/>
            <a:ext cx="2259012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363" y="277813"/>
            <a:ext cx="6626225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D6EB5FA-5502-41DA-A3B8-DAB568669D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87622"/>
      </p:ext>
    </p:extLst>
  </p:cSld>
  <p:clrMapOvr>
    <a:masterClrMapping/>
  </p:clrMapOvr>
  <p:transition>
    <p:blinds dir="vert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750" y="277813"/>
            <a:ext cx="89852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363" y="1600200"/>
            <a:ext cx="438785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389437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F04E07F-A029-4ED3-88BD-5945AD7AD6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6204651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EAA4FB5-92BC-47C7-9B51-F735DBD165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048716"/>
      </p:ext>
    </p:extLst>
  </p:cSld>
  <p:clrMapOvr>
    <a:masterClrMapping/>
  </p:clrMapOvr>
  <p:transition>
    <p:blinds dir="vert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96 w 1722"/>
                <a:gd name="T1" fmla="*/ 53 h 66"/>
                <a:gd name="T2" fmla="*/ 1696 w 1722"/>
                <a:gd name="T3" fmla="*/ 47 h 66"/>
                <a:gd name="T4" fmla="*/ 0 w 1722"/>
                <a:gd name="T5" fmla="*/ 0 h 66"/>
                <a:gd name="T6" fmla="*/ 0 w 1722"/>
                <a:gd name="T7" fmla="*/ 35 h 66"/>
                <a:gd name="T8" fmla="*/ 1696 w 1722"/>
                <a:gd name="T9" fmla="*/ 53 h 66"/>
                <a:gd name="T10" fmla="*/ 1696 w 1722"/>
                <a:gd name="T11" fmla="*/ 5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62 w 975"/>
                <a:gd name="T1" fmla="*/ 48 h 101"/>
                <a:gd name="T2" fmla="*/ 962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62 w 975"/>
                <a:gd name="T9" fmla="*/ 48 h 101"/>
                <a:gd name="T10" fmla="*/ 962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1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15 w 2141"/>
                <a:gd name="T7" fmla="*/ 0 h 198"/>
                <a:gd name="T8" fmla="*/ 211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43 w 2517"/>
                <a:gd name="T1" fmla="*/ 276 h 276"/>
                <a:gd name="T2" fmla="*/ 2478 w 2517"/>
                <a:gd name="T3" fmla="*/ 204 h 276"/>
                <a:gd name="T4" fmla="*/ 2221 w 2517"/>
                <a:gd name="T5" fmla="*/ 0 h 276"/>
                <a:gd name="T6" fmla="*/ 0 w 2517"/>
                <a:gd name="T7" fmla="*/ 276 h 276"/>
                <a:gd name="T8" fmla="*/ 2143 w 2517"/>
                <a:gd name="T9" fmla="*/ 276 h 276"/>
                <a:gd name="T10" fmla="*/ 2143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16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16 w 729"/>
                <a:gd name="T7" fmla="*/ 240 h 240"/>
                <a:gd name="T8" fmla="*/ 716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16 w 729"/>
                <a:gd name="T1" fmla="*/ 318 h 318"/>
                <a:gd name="T2" fmla="*/ 716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16 w 729"/>
                <a:gd name="T9" fmla="*/ 318 h 318"/>
                <a:gd name="T10" fmla="*/ 716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99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258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259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36D6AFF-8236-4CE1-8690-033873375A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3033240"/>
      </p:ext>
    </p:extLst>
  </p:cSld>
  <p:clrMapOvr>
    <a:masterClrMapping/>
  </p:clrMapOvr>
  <p:transition>
    <p:blinds dir="vert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480A2C-338F-4853-9020-E9DB258DF8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32631"/>
      </p:ext>
    </p:extLst>
  </p:cSld>
  <p:clrMapOvr>
    <a:masterClrMapping/>
  </p:clrMapOvr>
  <p:transition>
    <p:blinds dir="vert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80EF8BC-D0B3-440F-9A63-3F51E29367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5951849"/>
      </p:ext>
    </p:extLst>
  </p:cSld>
  <p:clrMapOvr>
    <a:masterClrMapping/>
  </p:clrMapOvr>
  <p:transition>
    <p:blinds dir="vert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363" y="1600200"/>
            <a:ext cx="438785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389437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F2382EF-EF76-4618-B488-77A6F37E3B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706652"/>
      </p:ext>
    </p:extLst>
  </p:cSld>
  <p:clrMapOvr>
    <a:masterClrMapping/>
  </p:clrMapOvr>
  <p:transition>
    <p:blinds dir="vert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9701FD0-9057-43BB-955A-0FCD2F8AC9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070798"/>
      </p:ext>
    </p:extLst>
  </p:cSld>
  <p:clrMapOvr>
    <a:masterClrMapping/>
  </p:clrMapOvr>
  <p:transition>
    <p:blinds dir="vert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DCA774C-D4C5-4DD5-AA6E-852F248DF3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6682868"/>
      </p:ext>
    </p:extLst>
  </p:cSld>
  <p:clrMapOvr>
    <a:masterClrMapping/>
  </p:clrMapOvr>
  <p:transition>
    <p:blinds dir="vert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46F8645-2230-4E27-A3F4-B283E92777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16654"/>
      </p:ext>
    </p:extLst>
  </p:cSld>
  <p:clrMapOvr>
    <a:masterClrMapping/>
  </p:clrMapOvr>
  <p:transition>
    <p:blinds dir="vert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B774DF8-C2B7-4FD8-B02D-737A3DB224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058023"/>
      </p:ext>
    </p:extLst>
  </p:cSld>
  <p:clrMapOvr>
    <a:masterClrMapping/>
  </p:clrMapOvr>
  <p:transition>
    <p:blinds dir="vert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D93476F-FCE1-4676-B3EE-6E41EA3351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615004"/>
      </p:ext>
    </p:extLst>
  </p:cSld>
  <p:clrMapOvr>
    <a:masterClrMapping/>
  </p:clrMapOvr>
  <p:transition>
    <p:blinds dir="vert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944BFF2-0458-41CD-A0D3-D4AD753CD4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171818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2E25078-D9DB-4538-9D4E-AAA182DBE9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1253760"/>
      </p:ext>
    </p:extLst>
  </p:cSld>
  <p:clrMapOvr>
    <a:masterClrMapping/>
  </p:clrMapOvr>
  <p:transition>
    <p:blinds dir="vert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4988" y="277813"/>
            <a:ext cx="2259012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363" y="277813"/>
            <a:ext cx="6626225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90F3937-BA2D-4702-AD3C-EB64E66D65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818632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750" y="277813"/>
            <a:ext cx="89852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363" y="1600200"/>
            <a:ext cx="438785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389437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89D245F-9810-4028-9B11-429D3FF1F4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0670298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39 h 4320"/>
                <a:gd name="T2" fmla="*/ 1737 w 1737"/>
                <a:gd name="T3" fmla="*/ 445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3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99 h 4320"/>
                <a:gd name="T2" fmla="*/ 1737 w 1737"/>
                <a:gd name="T3" fmla="*/ 441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9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594 h 4420"/>
                <a:gd name="T2" fmla="*/ 1739 w 1739"/>
                <a:gd name="T3" fmla="*/ 3598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594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98 h 4338"/>
                <a:gd name="T4" fmla="*/ 2080 w 2080"/>
                <a:gd name="T5" fmla="*/ 419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AD1FB-4FB8-463B-BC33-F7941F67160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34826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D2734-9DAA-4C59-B5C5-469C72FB9048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9526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EAC72-033B-4F72-9F82-0E05C6CA0571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75036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69A44-FCB2-4193-BD97-B48CDB7802A6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8188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1ECA8-6351-4213-8B02-F5A1EDDCDD6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4950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1FB30-9903-457A-A5A5-65168194943E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17966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8ECA1-75EC-4512-82F4-A9949E0390DC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50532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DC0BF-3297-4304-B22D-6D9D2818B27B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08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825811C-E8CE-41C5-A2B2-650321E0C1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672143"/>
      </p:ext>
    </p:extLst>
  </p:cSld>
  <p:clrMapOvr>
    <a:masterClrMapping/>
  </p:clrMapOvr>
  <p:transition>
    <p:blinds dir="vert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675D2-7B96-4E1F-82B9-24CB04B7FAF0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2553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1A4CA-DD32-42E4-838A-3CC882EA041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8355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31192-2D5B-40E5-B7FC-39CCE5C4770E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6774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772400" cy="8239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76E77-BEAA-4679-9852-25F04AFF9CB1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507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05 h 4320"/>
                <a:gd name="T2" fmla="*/ 1737 w 1737"/>
                <a:gd name="T3" fmla="*/ 451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0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44 h 4320"/>
                <a:gd name="T2" fmla="*/ 1737 w 1737"/>
                <a:gd name="T3" fmla="*/ 445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4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243 h 4420"/>
                <a:gd name="T2" fmla="*/ 1739 w 1739"/>
                <a:gd name="T3" fmla="*/ 3247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24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31 h 4338"/>
                <a:gd name="T4" fmla="*/ 2080 w 2080"/>
                <a:gd name="T5" fmla="*/ 4131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B6CE8-110E-4182-BD26-04334F7D535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6951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E9A08-65AD-41D3-9359-D305BD514BC6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83926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7AD24-2EA3-4F47-8F0F-4A1A0CB9112E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6482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CE47F-B220-4901-A9D0-A5C77B7454AD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0514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4FFDE-E13F-4D87-BCF7-9503F5654BCF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23336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08F39-CB85-4E6D-9D8C-AD0BFE15F6BD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36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C2358D4-07C5-4455-8CF0-0B03E0B203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104288"/>
      </p:ext>
    </p:extLst>
  </p:cSld>
  <p:clrMapOvr>
    <a:masterClrMapping/>
  </p:clrMapOvr>
  <p:transition>
    <p:blinds dir="vert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7F480-0429-4B5C-8116-EBA2C88B039A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28596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75F22-3E04-402A-9A5E-BC84EA3FE9A7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60970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B170D-C8E0-4C5E-9D85-24D64FDF4971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78737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CAFE6-64BF-4CB3-BCDD-9E5DF1C56ECB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21769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ED1D-BDBD-4C79-ADBA-FB12FF7D4BF6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8649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772400" cy="8239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39956-714B-4474-91D6-8A2F50073D8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5246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91 h 4320"/>
                <a:gd name="T2" fmla="*/ 1737 w 1737"/>
                <a:gd name="T3" fmla="*/ 450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9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35 h 4320"/>
                <a:gd name="T2" fmla="*/ 1737 w 1737"/>
                <a:gd name="T3" fmla="*/ 44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310 h 4420"/>
                <a:gd name="T2" fmla="*/ 1739 w 1739"/>
                <a:gd name="T3" fmla="*/ 3314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31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44 h 4338"/>
                <a:gd name="T4" fmla="*/ 2080 w 2080"/>
                <a:gd name="T5" fmla="*/ 414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D9EAB-06BF-4E56-9BA5-402C0B9C7A2B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79915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E8B7B-1B88-498F-86D6-1482441D69C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53753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7CEC5-D4CC-4584-A07D-9635070E028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53180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B2F74-A956-4924-ACAB-191039496DD8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17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image" Target="../media/image1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5.xml"/><Relationship Id="rId3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4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72.xml"/><Relationship Id="rId10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6.xml"/><Relationship Id="rId3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85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80.xml"/><Relationship Id="rId1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4.xml"/><Relationship Id="rId11" Type="http://schemas.openxmlformats.org/officeDocument/2006/relationships/slideLayout" Target="../slideLayouts/slideLayout189.xml"/><Relationship Id="rId5" Type="http://schemas.openxmlformats.org/officeDocument/2006/relationships/slideLayout" Target="../slideLayouts/slideLayout183.xml"/><Relationship Id="rId10" Type="http://schemas.openxmlformats.org/officeDocument/2006/relationships/slideLayout" Target="../slideLayouts/slideLayout188.xml"/><Relationship Id="rId4" Type="http://schemas.openxmlformats.org/officeDocument/2006/relationships/slideLayout" Target="../slideLayouts/slideLayout182.xml"/><Relationship Id="rId9" Type="http://schemas.openxmlformats.org/officeDocument/2006/relationships/slideLayout" Target="../slideLayouts/slideLayout187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7.xml"/><Relationship Id="rId3" Type="http://schemas.openxmlformats.org/officeDocument/2006/relationships/slideLayout" Target="../slideLayouts/slideLayout192.xml"/><Relationship Id="rId7" Type="http://schemas.openxmlformats.org/officeDocument/2006/relationships/slideLayout" Target="../slideLayouts/slideLayout196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91.xml"/><Relationship Id="rId1" Type="http://schemas.openxmlformats.org/officeDocument/2006/relationships/slideLayout" Target="../slideLayouts/slideLayout190.xml"/><Relationship Id="rId6" Type="http://schemas.openxmlformats.org/officeDocument/2006/relationships/slideLayout" Target="../slideLayouts/slideLayout195.xml"/><Relationship Id="rId11" Type="http://schemas.openxmlformats.org/officeDocument/2006/relationships/slideLayout" Target="../slideLayouts/slideLayout200.xml"/><Relationship Id="rId5" Type="http://schemas.openxmlformats.org/officeDocument/2006/relationships/slideLayout" Target="../slideLayouts/slideLayout194.xml"/><Relationship Id="rId10" Type="http://schemas.openxmlformats.org/officeDocument/2006/relationships/slideLayout" Target="../slideLayouts/slideLayout199.xml"/><Relationship Id="rId4" Type="http://schemas.openxmlformats.org/officeDocument/2006/relationships/slideLayout" Target="../slideLayouts/slideLayout193.xml"/><Relationship Id="rId9" Type="http://schemas.openxmlformats.org/officeDocument/2006/relationships/slideLayout" Target="../slideLayouts/slideLayout198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8.xml"/><Relationship Id="rId3" Type="http://schemas.openxmlformats.org/officeDocument/2006/relationships/slideLayout" Target="../slideLayouts/slideLayout203.xml"/><Relationship Id="rId7" Type="http://schemas.openxmlformats.org/officeDocument/2006/relationships/slideLayout" Target="../slideLayouts/slideLayout207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201.xml"/><Relationship Id="rId6" Type="http://schemas.openxmlformats.org/officeDocument/2006/relationships/slideLayout" Target="../slideLayouts/slideLayout206.xml"/><Relationship Id="rId11" Type="http://schemas.openxmlformats.org/officeDocument/2006/relationships/slideLayout" Target="../slideLayouts/slideLayout211.xml"/><Relationship Id="rId5" Type="http://schemas.openxmlformats.org/officeDocument/2006/relationships/slideLayout" Target="../slideLayouts/slideLayout205.xml"/><Relationship Id="rId10" Type="http://schemas.openxmlformats.org/officeDocument/2006/relationships/slideLayout" Target="../slideLayouts/slideLayout210.xml"/><Relationship Id="rId4" Type="http://schemas.openxmlformats.org/officeDocument/2006/relationships/slideLayout" Target="../slideLayouts/slideLayout204.xml"/><Relationship Id="rId9" Type="http://schemas.openxmlformats.org/officeDocument/2006/relationships/slideLayout" Target="../slideLayouts/slideLayout20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819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9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9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79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86 w 1722"/>
                <a:gd name="T1" fmla="*/ 48 h 66"/>
                <a:gd name="T2" fmla="*/ 1686 w 1722"/>
                <a:gd name="T3" fmla="*/ 42 h 66"/>
                <a:gd name="T4" fmla="*/ 0 w 1722"/>
                <a:gd name="T5" fmla="*/ 0 h 66"/>
                <a:gd name="T6" fmla="*/ 0 w 1722"/>
                <a:gd name="T7" fmla="*/ 33 h 66"/>
                <a:gd name="T8" fmla="*/ 1686 w 1722"/>
                <a:gd name="T9" fmla="*/ 48 h 66"/>
                <a:gd name="T10" fmla="*/ 1686 w 1722"/>
                <a:gd name="T11" fmla="*/ 48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1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57 w 975"/>
                <a:gd name="T1" fmla="*/ 48 h 101"/>
                <a:gd name="T2" fmla="*/ 957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57 w 975"/>
                <a:gd name="T9" fmla="*/ 48 h 101"/>
                <a:gd name="T10" fmla="*/ 957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82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0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05 w 2141"/>
                <a:gd name="T7" fmla="*/ 0 h 198"/>
                <a:gd name="T8" fmla="*/ 210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4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28 w 2517"/>
                <a:gd name="T1" fmla="*/ 276 h 276"/>
                <a:gd name="T2" fmla="*/ 2463 w 2517"/>
                <a:gd name="T3" fmla="*/ 204 h 276"/>
                <a:gd name="T4" fmla="*/ 2206 w 2517"/>
                <a:gd name="T5" fmla="*/ 0 h 276"/>
                <a:gd name="T6" fmla="*/ 0 w 2517"/>
                <a:gd name="T7" fmla="*/ 276 h 276"/>
                <a:gd name="T8" fmla="*/ 2128 w 2517"/>
                <a:gd name="T9" fmla="*/ 276 h 276"/>
                <a:gd name="T10" fmla="*/ 2128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6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11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11 w 729"/>
                <a:gd name="T7" fmla="*/ 240 h 240"/>
                <a:gd name="T8" fmla="*/ 711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8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11 w 729"/>
                <a:gd name="T1" fmla="*/ 318 h 318"/>
                <a:gd name="T2" fmla="*/ 711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11 w 729"/>
                <a:gd name="T9" fmla="*/ 318 h 318"/>
                <a:gd name="T10" fmla="*/ 711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2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4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8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201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94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2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203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2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3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7212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823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3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823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158750" y="277813"/>
            <a:ext cx="89852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23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363" y="1600200"/>
            <a:ext cx="8929687" cy="453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3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3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3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1FFD17-B4EC-444D-AFF6-13A9AB062CDC}" type="slidenum">
              <a:rPr lang="en-US" altLang="zh-CN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09100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b="1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Ø"/>
        <a:defRPr sz="3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Times New Roman" panose="02020603050405020304" pitchFamily="18" charset="0"/>
        <a:buChar char="♫"/>
        <a:defRPr sz="28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3080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52 h 4320"/>
                <a:gd name="T2" fmla="*/ 1737 w 1737"/>
                <a:gd name="T3" fmla="*/ 446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5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08 h 4320"/>
                <a:gd name="T2" fmla="*/ 1737 w 1737"/>
                <a:gd name="T3" fmla="*/ 441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0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521 h 4420"/>
                <a:gd name="T2" fmla="*/ 1739 w 1739"/>
                <a:gd name="T3" fmla="*/ 352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52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84 h 4338"/>
                <a:gd name="T4" fmla="*/ 2080 w 2080"/>
                <a:gd name="T5" fmla="*/ 418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092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3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4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5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91D0D9-BC9F-4BD4-8D04-A8DA955A393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169604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3080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52 h 4320"/>
                <a:gd name="T2" fmla="*/ 1737 w 1737"/>
                <a:gd name="T3" fmla="*/ 446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5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08 h 4320"/>
                <a:gd name="T2" fmla="*/ 1737 w 1737"/>
                <a:gd name="T3" fmla="*/ 441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0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521 h 4420"/>
                <a:gd name="T2" fmla="*/ 1739 w 1739"/>
                <a:gd name="T3" fmla="*/ 352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52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84 h 4338"/>
                <a:gd name="T4" fmla="*/ 2080 w 2080"/>
                <a:gd name="T5" fmla="*/ 418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092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3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4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5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91D0D9-BC9F-4BD4-8D04-A8DA955A393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08660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3080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52 h 4320"/>
                <a:gd name="T2" fmla="*/ 1737 w 1737"/>
                <a:gd name="T3" fmla="*/ 446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5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08 h 4320"/>
                <a:gd name="T2" fmla="*/ 1737 w 1737"/>
                <a:gd name="T3" fmla="*/ 441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0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521 h 4420"/>
                <a:gd name="T2" fmla="*/ 1739 w 1739"/>
                <a:gd name="T3" fmla="*/ 352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52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84 h 4338"/>
                <a:gd name="T4" fmla="*/ 2080 w 2080"/>
                <a:gd name="T5" fmla="*/ 418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092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3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4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5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91D0D9-BC9F-4BD4-8D04-A8DA955A393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58346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819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9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9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79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06 w 1722"/>
                <a:gd name="T1" fmla="*/ 58 h 66"/>
                <a:gd name="T2" fmla="*/ 1706 w 1722"/>
                <a:gd name="T3" fmla="*/ 52 h 66"/>
                <a:gd name="T4" fmla="*/ 0 w 1722"/>
                <a:gd name="T5" fmla="*/ 0 h 66"/>
                <a:gd name="T6" fmla="*/ 0 w 1722"/>
                <a:gd name="T7" fmla="*/ 40 h 66"/>
                <a:gd name="T8" fmla="*/ 1706 w 1722"/>
                <a:gd name="T9" fmla="*/ 58 h 66"/>
                <a:gd name="T10" fmla="*/ 1706 w 1722"/>
                <a:gd name="T11" fmla="*/ 58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1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67 w 975"/>
                <a:gd name="T1" fmla="*/ 48 h 101"/>
                <a:gd name="T2" fmla="*/ 967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67 w 975"/>
                <a:gd name="T9" fmla="*/ 48 h 101"/>
                <a:gd name="T10" fmla="*/ 967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82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2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25 w 2141"/>
                <a:gd name="T7" fmla="*/ 0 h 198"/>
                <a:gd name="T8" fmla="*/ 212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4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58 w 2517"/>
                <a:gd name="T1" fmla="*/ 276 h 276"/>
                <a:gd name="T2" fmla="*/ 2493 w 2517"/>
                <a:gd name="T3" fmla="*/ 204 h 276"/>
                <a:gd name="T4" fmla="*/ 2236 w 2517"/>
                <a:gd name="T5" fmla="*/ 0 h 276"/>
                <a:gd name="T6" fmla="*/ 0 w 2517"/>
                <a:gd name="T7" fmla="*/ 276 h 276"/>
                <a:gd name="T8" fmla="*/ 2158 w 2517"/>
                <a:gd name="T9" fmla="*/ 276 h 276"/>
                <a:gd name="T10" fmla="*/ 2158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6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1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1 w 729"/>
                <a:gd name="T7" fmla="*/ 240 h 240"/>
                <a:gd name="T8" fmla="*/ 721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8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1 w 729"/>
                <a:gd name="T1" fmla="*/ 318 h 318"/>
                <a:gd name="T2" fmla="*/ 721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1 w 729"/>
                <a:gd name="T9" fmla="*/ 318 h 318"/>
                <a:gd name="T10" fmla="*/ 721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2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4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8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201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4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2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203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2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3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7212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823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3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823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158750" y="277813"/>
            <a:ext cx="89852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23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363" y="1600200"/>
            <a:ext cx="8929687" cy="453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3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3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3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9F87DC-8E26-484F-87A4-708CD46CD666}" type="slidenum">
              <a:rPr lang="en-US" altLang="zh-CN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229336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b="1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Ø"/>
        <a:defRPr sz="3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Times New Roman" panose="02020603050405020304" pitchFamily="18" charset="0"/>
        <a:buChar char="♫"/>
        <a:defRPr sz="28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819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9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9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08 w 1722"/>
                <a:gd name="T1" fmla="*/ 59 h 66"/>
                <a:gd name="T2" fmla="*/ 1708 w 1722"/>
                <a:gd name="T3" fmla="*/ 53 h 66"/>
                <a:gd name="T4" fmla="*/ 0 w 1722"/>
                <a:gd name="T5" fmla="*/ 0 h 66"/>
                <a:gd name="T6" fmla="*/ 0 w 1722"/>
                <a:gd name="T7" fmla="*/ 41 h 66"/>
                <a:gd name="T8" fmla="*/ 1708 w 1722"/>
                <a:gd name="T9" fmla="*/ 59 h 66"/>
                <a:gd name="T10" fmla="*/ 1708 w 1722"/>
                <a:gd name="T11" fmla="*/ 59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9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7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68 w 975"/>
                <a:gd name="T1" fmla="*/ 48 h 101"/>
                <a:gd name="T2" fmla="*/ 968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68 w 975"/>
                <a:gd name="T9" fmla="*/ 48 h 101"/>
                <a:gd name="T10" fmla="*/ 968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8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27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27 w 2141"/>
                <a:gd name="T7" fmla="*/ 0 h 198"/>
                <a:gd name="T8" fmla="*/ 2127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0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61 w 2517"/>
                <a:gd name="T1" fmla="*/ 276 h 276"/>
                <a:gd name="T2" fmla="*/ 2496 w 2517"/>
                <a:gd name="T3" fmla="*/ 204 h 276"/>
                <a:gd name="T4" fmla="*/ 2239 w 2517"/>
                <a:gd name="T5" fmla="*/ 0 h 276"/>
                <a:gd name="T6" fmla="*/ 0 w 2517"/>
                <a:gd name="T7" fmla="*/ 276 h 276"/>
                <a:gd name="T8" fmla="*/ 2161 w 2517"/>
                <a:gd name="T9" fmla="*/ 276 h 276"/>
                <a:gd name="T10" fmla="*/ 2161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2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2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2 w 729"/>
                <a:gd name="T7" fmla="*/ 240 h 240"/>
                <a:gd name="T8" fmla="*/ 722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2 w 729"/>
                <a:gd name="T1" fmla="*/ 318 h 318"/>
                <a:gd name="T2" fmla="*/ 722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2 w 729"/>
                <a:gd name="T9" fmla="*/ 318 h 318"/>
                <a:gd name="T10" fmla="*/ 722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48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0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4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7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5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59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3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068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823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3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823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158750" y="277813"/>
            <a:ext cx="89852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23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363" y="1600200"/>
            <a:ext cx="8929687" cy="453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3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823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823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C892AC-940D-47CB-AAB8-5D4FB80D5B30}" type="slidenum">
              <a:rPr lang="en-US" altLang="zh-CN">
                <a:solidFill>
                  <a:srgbClr val="FFFFFF"/>
                </a:solidFill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49326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b="1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Ø"/>
        <a:defRPr sz="3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Times New Roman" panose="02020603050405020304" pitchFamily="18" charset="0"/>
        <a:buChar char="♫"/>
        <a:defRPr sz="28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4104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75 h 4320"/>
                <a:gd name="T2" fmla="*/ 1737 w 1737"/>
                <a:gd name="T3" fmla="*/ 458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7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89 h 4320"/>
                <a:gd name="T2" fmla="*/ 1737 w 1737"/>
                <a:gd name="T3" fmla="*/ 450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8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926 h 4420"/>
                <a:gd name="T2" fmla="*/ 1739 w 1739"/>
                <a:gd name="T3" fmla="*/ 29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926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66 h 4338"/>
                <a:gd name="T4" fmla="*/ 2080 w 2080"/>
                <a:gd name="T5" fmla="*/ 406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4116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17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18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19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035387-636E-4010-B91B-3E5AD28EC5D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08740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ransition>
    <p:rand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5128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75 h 4320"/>
                <a:gd name="T2" fmla="*/ 1737 w 1737"/>
                <a:gd name="T3" fmla="*/ 458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7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89 h 4320"/>
                <a:gd name="T2" fmla="*/ 1737 w 1737"/>
                <a:gd name="T3" fmla="*/ 450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8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926 h 4420"/>
                <a:gd name="T2" fmla="*/ 1739 w 1739"/>
                <a:gd name="T3" fmla="*/ 29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926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66 h 4338"/>
                <a:gd name="T4" fmla="*/ 2080 w 2080"/>
                <a:gd name="T5" fmla="*/ 406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5140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1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2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3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174047-5397-4C9A-BE91-9021FD029CE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043924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ransition>
    <p:rand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617 h 4320"/>
                <a:gd name="T2" fmla="*/ 1737 w 1737"/>
                <a:gd name="T3" fmla="*/ 46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1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16 h 4320"/>
                <a:gd name="T2" fmla="*/ 1737 w 1737"/>
                <a:gd name="T3" fmla="*/ 452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1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751 h 4420"/>
                <a:gd name="T2" fmla="*/ 1739 w 1739"/>
                <a:gd name="T3" fmla="*/ 275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75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27 h 4338"/>
                <a:gd name="T4" fmla="*/ 2080 w 2080"/>
                <a:gd name="T5" fmla="*/ 4027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63D632-9D66-4DA5-B017-879247CEA484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8279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7176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13 h 4320"/>
                <a:gd name="T2" fmla="*/ 1737 w 1737"/>
                <a:gd name="T3" fmla="*/ 4424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1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77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81 h 4320"/>
                <a:gd name="T2" fmla="*/ 1737 w 1737"/>
                <a:gd name="T3" fmla="*/ 4392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78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745 h 4420"/>
                <a:gd name="T2" fmla="*/ 1739 w 1739"/>
                <a:gd name="T3" fmla="*/ 3749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74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79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26 h 4338"/>
                <a:gd name="T4" fmla="*/ 2080 w 2080"/>
                <a:gd name="T5" fmla="*/ 422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7188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89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90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91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rgbClr val="FFFFFF"/>
                </a:solidFill>
                <a:latin typeface="+mn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+mn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21D135-64EB-42F9-B0D8-EEFD82E5BF3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50408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617 h 4320"/>
                <a:gd name="T2" fmla="*/ 1737 w 1737"/>
                <a:gd name="T3" fmla="*/ 46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1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16 h 4320"/>
                <a:gd name="T2" fmla="*/ 1737 w 1737"/>
                <a:gd name="T3" fmla="*/ 452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1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751 h 4420"/>
                <a:gd name="T2" fmla="*/ 1739 w 1739"/>
                <a:gd name="T3" fmla="*/ 275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75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27 h 4338"/>
                <a:gd name="T4" fmla="*/ 2080 w 2080"/>
                <a:gd name="T5" fmla="*/ 4027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63D632-9D66-4DA5-B017-879247CEA484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11194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2056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631 h 4320"/>
                <a:gd name="T2" fmla="*/ 1737 w 1737"/>
                <a:gd name="T3" fmla="*/ 464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3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25 h 4320"/>
                <a:gd name="T2" fmla="*/ 1737 w 1737"/>
                <a:gd name="T3" fmla="*/ 453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2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695 h 4420"/>
                <a:gd name="T2" fmla="*/ 1739 w 1739"/>
                <a:gd name="T3" fmla="*/ 2699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69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14 h 4338"/>
                <a:gd name="T4" fmla="*/ 2080 w 2080"/>
                <a:gd name="T5" fmla="*/ 401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068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069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070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071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7772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83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rgbClr val="FFFFFF"/>
                </a:solidFill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98855B-8A5D-4899-AE76-85B55D11C0C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355141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v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3080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645 h 4320"/>
                <a:gd name="T2" fmla="*/ 1737 w 1737"/>
                <a:gd name="T3" fmla="*/ 465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4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34 h 4320"/>
                <a:gd name="T2" fmla="*/ 1737 w 1737"/>
                <a:gd name="T3" fmla="*/ 454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640 h 4420"/>
                <a:gd name="T2" fmla="*/ 1739 w 1739"/>
                <a:gd name="T3" fmla="*/ 2644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64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01 h 4338"/>
                <a:gd name="T4" fmla="*/ 2080 w 2080"/>
                <a:gd name="T5" fmla="*/ 4001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092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3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4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5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3E4378-C6EF-4253-8A2B-93E039CB213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186264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transition>
    <p:rand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819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9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9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3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74 w 1722"/>
                <a:gd name="T1" fmla="*/ 42 h 66"/>
                <a:gd name="T2" fmla="*/ 1674 w 1722"/>
                <a:gd name="T3" fmla="*/ 36 h 66"/>
                <a:gd name="T4" fmla="*/ 0 w 1722"/>
                <a:gd name="T5" fmla="*/ 0 h 66"/>
                <a:gd name="T6" fmla="*/ 0 w 1722"/>
                <a:gd name="T7" fmla="*/ 33 h 66"/>
                <a:gd name="T8" fmla="*/ 1674 w 1722"/>
                <a:gd name="T9" fmla="*/ 42 h 66"/>
                <a:gd name="T10" fmla="*/ 1674 w 1722"/>
                <a:gd name="T11" fmla="*/ 42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5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51 w 975"/>
                <a:gd name="T1" fmla="*/ 48 h 101"/>
                <a:gd name="T2" fmla="*/ 951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51 w 975"/>
                <a:gd name="T9" fmla="*/ 48 h 101"/>
                <a:gd name="T10" fmla="*/ 951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6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093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093 w 2141"/>
                <a:gd name="T7" fmla="*/ 0 h 198"/>
                <a:gd name="T8" fmla="*/ 2093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8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10 w 2517"/>
                <a:gd name="T1" fmla="*/ 276 h 276"/>
                <a:gd name="T2" fmla="*/ 2445 w 2517"/>
                <a:gd name="T3" fmla="*/ 204 h 276"/>
                <a:gd name="T4" fmla="*/ 2188 w 2517"/>
                <a:gd name="T5" fmla="*/ 0 h 276"/>
                <a:gd name="T6" fmla="*/ 0 w 2517"/>
                <a:gd name="T7" fmla="*/ 276 h 276"/>
                <a:gd name="T8" fmla="*/ 2110 w 2517"/>
                <a:gd name="T9" fmla="*/ 276 h 276"/>
                <a:gd name="T10" fmla="*/ 2110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0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05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05 w 729"/>
                <a:gd name="T7" fmla="*/ 240 h 240"/>
                <a:gd name="T8" fmla="*/ 705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2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05 w 729"/>
                <a:gd name="T1" fmla="*/ 318 h 318"/>
                <a:gd name="T2" fmla="*/ 705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05 w 729"/>
                <a:gd name="T9" fmla="*/ 318 h 318"/>
                <a:gd name="T10" fmla="*/ 705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6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8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2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5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88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2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7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2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3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0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823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3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823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158750" y="277813"/>
            <a:ext cx="89852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23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363" y="1600200"/>
            <a:ext cx="8929687" cy="453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3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3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3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E428EA-2BDA-45D5-B55A-6C1E8A5C0E65}" type="slidenum">
              <a:rPr lang="en-US" altLang="zh-CN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87603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b="1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Ø"/>
        <a:defRPr sz="3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Times New Roman" panose="02020603050405020304" pitchFamily="18" charset="0"/>
        <a:buChar char="♫"/>
        <a:defRPr sz="28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819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9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9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27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96 w 1722"/>
                <a:gd name="T1" fmla="*/ 53 h 66"/>
                <a:gd name="T2" fmla="*/ 1696 w 1722"/>
                <a:gd name="T3" fmla="*/ 47 h 66"/>
                <a:gd name="T4" fmla="*/ 0 w 1722"/>
                <a:gd name="T5" fmla="*/ 0 h 66"/>
                <a:gd name="T6" fmla="*/ 0 w 1722"/>
                <a:gd name="T7" fmla="*/ 35 h 66"/>
                <a:gd name="T8" fmla="*/ 1696 w 1722"/>
                <a:gd name="T9" fmla="*/ 53 h 66"/>
                <a:gd name="T10" fmla="*/ 1696 w 1722"/>
                <a:gd name="T11" fmla="*/ 5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29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62 w 975"/>
                <a:gd name="T1" fmla="*/ 48 h 101"/>
                <a:gd name="T2" fmla="*/ 962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62 w 975"/>
                <a:gd name="T9" fmla="*/ 48 h 101"/>
                <a:gd name="T10" fmla="*/ 962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0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1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15 w 2141"/>
                <a:gd name="T7" fmla="*/ 0 h 198"/>
                <a:gd name="T8" fmla="*/ 211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32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43 w 2517"/>
                <a:gd name="T1" fmla="*/ 276 h 276"/>
                <a:gd name="T2" fmla="*/ 2478 w 2517"/>
                <a:gd name="T3" fmla="*/ 204 h 276"/>
                <a:gd name="T4" fmla="*/ 2221 w 2517"/>
                <a:gd name="T5" fmla="*/ 0 h 276"/>
                <a:gd name="T6" fmla="*/ 0 w 2517"/>
                <a:gd name="T7" fmla="*/ 276 h 276"/>
                <a:gd name="T8" fmla="*/ 2143 w 2517"/>
                <a:gd name="T9" fmla="*/ 276 h 276"/>
                <a:gd name="T10" fmla="*/ 2143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34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16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16 w 729"/>
                <a:gd name="T7" fmla="*/ 240 h 240"/>
                <a:gd name="T8" fmla="*/ 716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36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16 w 729"/>
                <a:gd name="T1" fmla="*/ 318 h 318"/>
                <a:gd name="T2" fmla="*/ 716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16 w 729"/>
                <a:gd name="T9" fmla="*/ 318 h 318"/>
                <a:gd name="T10" fmla="*/ 716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40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42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46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49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99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2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51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2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3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9260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823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3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823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158750" y="277813"/>
            <a:ext cx="89852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23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363" y="1600200"/>
            <a:ext cx="8929687" cy="453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3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3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3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2B66AC-00E0-44D8-B664-4E7498B4E40E}" type="slidenum">
              <a:rPr lang="en-US" altLang="zh-CN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82630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b="1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Ø"/>
        <a:defRPr sz="3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Times New Roman" panose="02020603050405020304" pitchFamily="18" charset="0"/>
        <a:buChar char="♫"/>
        <a:defRPr sz="28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39 h 4320"/>
                <a:gd name="T2" fmla="*/ 1737 w 1737"/>
                <a:gd name="T3" fmla="*/ 445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3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99 h 4320"/>
                <a:gd name="T2" fmla="*/ 1737 w 1737"/>
                <a:gd name="T3" fmla="*/ 441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9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594 h 4420"/>
                <a:gd name="T2" fmla="*/ 1739 w 1739"/>
                <a:gd name="T3" fmla="*/ 3598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594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98 h 4338"/>
                <a:gd name="T4" fmla="*/ 2080 w 2080"/>
                <a:gd name="T5" fmla="*/ 419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7772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83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51161F-0848-4316-9D9F-EAEF6648F925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54653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v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05 h 4320"/>
                <a:gd name="T2" fmla="*/ 1737 w 1737"/>
                <a:gd name="T3" fmla="*/ 451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0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44 h 4320"/>
                <a:gd name="T2" fmla="*/ 1737 w 1737"/>
                <a:gd name="T3" fmla="*/ 445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4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243 h 4420"/>
                <a:gd name="T2" fmla="*/ 1739 w 1739"/>
                <a:gd name="T3" fmla="*/ 3247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24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31 h 4338"/>
                <a:gd name="T4" fmla="*/ 2080 w 2080"/>
                <a:gd name="T5" fmla="*/ 4131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7772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83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D1C344-240E-4569-AEDE-DDE41D7E1BBA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30195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v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91 h 4320"/>
                <a:gd name="T2" fmla="*/ 1737 w 1737"/>
                <a:gd name="T3" fmla="*/ 450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9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35 h 4320"/>
                <a:gd name="T2" fmla="*/ 1737 w 1737"/>
                <a:gd name="T3" fmla="*/ 44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310 h 4420"/>
                <a:gd name="T2" fmla="*/ 1739 w 1739"/>
                <a:gd name="T3" fmla="*/ 3314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31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44 h 4338"/>
                <a:gd name="T4" fmla="*/ 2080 w 2080"/>
                <a:gd name="T5" fmla="*/ 414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7772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83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293C34-60CF-4152-B2AC-151225DE4E46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39460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v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20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6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09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19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03994" y="914400"/>
            <a:ext cx="8789988" cy="4724400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rPr>
              <a:t>若</a:t>
            </a: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rPr>
              <a:t>a</a:t>
            </a: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rPr>
              <a:t>和</a:t>
            </a: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rPr>
              <a:t>n</a:t>
            </a: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rPr>
              <a:t>互质，则</a:t>
            </a: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rPr>
              <a:t>a</a:t>
            </a:r>
            <a:r>
              <a:rPr lang="en-US" altLang="zh-CN" sz="3000" baseline="30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Symbol" panose="05050102010706020507" pitchFamily="18" charset="2"/>
              </a:rPr>
              <a:t></a:t>
            </a:r>
            <a:r>
              <a:rPr lang="en-US" altLang="zh-CN" sz="3000" baseline="30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rPr>
              <a:t>(n)</a:t>
            </a: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  <a:sym typeface="Symbol" panose="05050102010706020507" pitchFamily="18" charset="2"/>
              </a:rPr>
              <a:t></a:t>
            </a: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j-cs"/>
              </a:rPr>
              <a:t>1(mod n)</a:t>
            </a:r>
            <a:endParaRPr lang="en-US" altLang="zh-CN" sz="3000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endParaRPr lang="en-US" altLang="zh-CN" sz="3000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，…，r</a:t>
            </a:r>
            <a:r>
              <a:rPr lang="en-US" altLang="zh-CN" sz="3000" baseline="-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(n)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mod n 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的一个简化剩余系，则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  (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000" baseline="-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, n)=1，i=1，…，</a:t>
            </a:r>
            <a:r>
              <a:rPr lang="en-US" altLang="zh-CN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(n)，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从而</a:t>
            </a:r>
            <a:r>
              <a:rPr lang="zh-CN" altLang="en-US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…r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(n)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，n)=1。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再看</a:t>
            </a: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,…,</a:t>
            </a:r>
            <a:r>
              <a:rPr lang="en-US" altLang="zh-CN" sz="3000" dirty="0" err="1" smtClean="0">
                <a:solidFill>
                  <a:srgbClr val="FFFFFF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smtClean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baseline="-30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(n)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3000" dirty="0" err="1" smtClean="0">
                <a:solidFill>
                  <a:srgbClr val="FFFF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00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3000" dirty="0" err="1" smtClean="0">
                <a:solidFill>
                  <a:srgbClr val="FFFFFF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时，往证</a:t>
            </a:r>
            <a:r>
              <a:rPr lang="en-US" altLang="zh-CN" sz="3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(mod n)</a:t>
            </a: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 反证。若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(mod n)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，则因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互质，得</a:t>
            </a:r>
            <a:r>
              <a:rPr lang="en-US" altLang="zh-CN" sz="3000" dirty="0" err="1" smtClean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000" baseline="-30000" dirty="0" err="1" smtClean="0">
                <a:solidFill>
                  <a:srgbClr val="FFFF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000" dirty="0" err="1" smtClean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err="1" smtClean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000" baseline="-30000" dirty="0" err="1" smtClean="0">
                <a:solidFill>
                  <a:srgbClr val="FFFFFF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(mod n)，</a:t>
            </a: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矛盾。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dirty="0" smtClean="0">
              <a:latin typeface="Times New Roman" panose="02020603050405020304" pitchFamily="18" charset="0"/>
            </a:endParaRPr>
          </a:p>
        </p:txBody>
      </p:sp>
      <p:sp>
        <p:nvSpPr>
          <p:cNvPr id="96260" name="Line 9"/>
          <p:cNvSpPr>
            <a:spLocks noChangeShapeType="1"/>
          </p:cNvSpPr>
          <p:nvPr/>
        </p:nvSpPr>
        <p:spPr bwMode="auto">
          <a:xfrm flipH="1">
            <a:off x="3581400" y="3810000"/>
            <a:ext cx="152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626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FFAC7C8-3B29-4DE3-A4BC-933CFAD3B4DB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定理5.4.</a:t>
            </a:r>
            <a:r>
              <a:rPr lang="en-US" altLang="zh-CN" sz="4000" dirty="0" smtClean="0">
                <a:latin typeface="+mj-ea"/>
              </a:rPr>
              <a:t>7</a:t>
            </a:r>
            <a:r>
              <a:rPr lang="zh-CN" altLang="en-US" sz="4000" dirty="0" smtClean="0">
                <a:latin typeface="+mj-ea"/>
              </a:rPr>
              <a:t> 费马</a:t>
            </a:r>
            <a:r>
              <a:rPr lang="en-US" altLang="zh-CN" sz="4000" dirty="0" smtClean="0">
                <a:latin typeface="+mj-ea"/>
              </a:rPr>
              <a:t>-</a:t>
            </a:r>
            <a:r>
              <a:rPr lang="zh-CN" altLang="en-US" sz="4000" dirty="0" smtClean="0">
                <a:latin typeface="+mj-ea"/>
              </a:rPr>
              <a:t>欧拉定理</a:t>
            </a:r>
          </a:p>
        </p:txBody>
      </p:sp>
    </p:spTree>
    <p:extLst>
      <p:ext uri="{BB962C8B-B14F-4D97-AF65-F5344CB8AC3E}">
        <p14:creationId xmlns:p14="http://schemas.microsoft.com/office/powerpoint/2010/main" val="341084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79603" y="70078"/>
            <a:ext cx="8964612" cy="6559322"/>
          </a:xfrm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FFCC00"/>
              </a:buClr>
              <a:buSzTx/>
              <a:buNone/>
            </a:pPr>
            <a:r>
              <a:rPr lang="en-US" altLang="zh-CN" sz="3000" dirty="0" smtClean="0"/>
              <a:t>5</a:t>
            </a:r>
            <a:r>
              <a:rPr lang="zh-CN" altLang="en-US" sz="3000" dirty="0"/>
              <a:t>：</a:t>
            </a:r>
            <a:r>
              <a:rPr lang="en-US" altLang="zh-CN" sz="2500" dirty="0" smtClean="0">
                <a:solidFill>
                  <a:srgbClr val="FFCC00"/>
                </a:solidFill>
                <a:latin typeface="Arial"/>
              </a:rPr>
              <a:t>l(v</a:t>
            </a:r>
            <a:r>
              <a:rPr lang="en-US" altLang="zh-CN" sz="2500" dirty="0">
                <a:solidFill>
                  <a:srgbClr val="FFCC00"/>
                </a:solidFill>
                <a:latin typeface="Arial"/>
              </a:rPr>
              <a:t>) = min{ l(v), l(</a:t>
            </a:r>
            <a:r>
              <a:rPr lang="en-US" altLang="zh-CN" sz="2500" dirty="0" err="1">
                <a:solidFill>
                  <a:srgbClr val="FFCC00"/>
                </a:solidFill>
                <a:latin typeface="Arial"/>
              </a:rPr>
              <a:t>ui</a:t>
            </a:r>
            <a:r>
              <a:rPr lang="en-US" altLang="zh-CN" sz="2500" dirty="0">
                <a:solidFill>
                  <a:srgbClr val="FFCC00"/>
                </a:solidFill>
                <a:latin typeface="Arial"/>
              </a:rPr>
              <a:t>)+w(</a:t>
            </a:r>
            <a:r>
              <a:rPr lang="en-US" altLang="zh-CN" sz="2500" dirty="0" err="1">
                <a:solidFill>
                  <a:srgbClr val="FFCC00"/>
                </a:solidFill>
                <a:latin typeface="Arial"/>
              </a:rPr>
              <a:t>ui</a:t>
            </a:r>
            <a:r>
              <a:rPr lang="en-US" altLang="zh-CN" sz="2500" dirty="0">
                <a:solidFill>
                  <a:srgbClr val="FFCC00"/>
                </a:solidFill>
                <a:latin typeface="Arial"/>
              </a:rPr>
              <a:t>, v) }</a:t>
            </a:r>
          </a:p>
          <a:p>
            <a:pPr lvl="0">
              <a:buClr>
                <a:srgbClr val="FFCC00"/>
              </a:buClr>
            </a:pPr>
            <a:endParaRPr lang="en-US" altLang="zh-CN" sz="2500" dirty="0">
              <a:solidFill>
                <a:srgbClr val="FFFFFF"/>
              </a:solidFill>
            </a:endParaRPr>
          </a:p>
          <a:p>
            <a:endParaRPr lang="en-US" altLang="zh-CN" sz="30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500" i="1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500" i="1" dirty="0" smtClean="0"/>
              <a:t>l</a:t>
            </a:r>
            <a:r>
              <a:rPr lang="en-US" altLang="zh-CN" sz="2500" dirty="0" smtClean="0"/>
              <a:t>(C3)=min{</a:t>
            </a:r>
            <a:r>
              <a:rPr lang="en-US" altLang="zh-CN" sz="2500" i="1" dirty="0" smtClean="0"/>
              <a:t>l</a:t>
            </a:r>
            <a:r>
              <a:rPr lang="en-US" altLang="zh-CN" sz="2500" dirty="0" smtClean="0"/>
              <a:t>(C3),</a:t>
            </a:r>
            <a:r>
              <a:rPr lang="en-US" altLang="zh-CN" sz="2500" i="1" dirty="0" smtClean="0"/>
              <a:t>l</a:t>
            </a:r>
            <a:r>
              <a:rPr lang="en-US" altLang="zh-CN" sz="2500" dirty="0" smtClean="0"/>
              <a:t>(C2)+w(C2C3)}=</a:t>
            </a:r>
            <a:r>
              <a:rPr lang="en-US" altLang="zh-CN" sz="2500" dirty="0" smtClean="0">
                <a:solidFill>
                  <a:schemeClr val="tx2"/>
                </a:solidFill>
              </a:rPr>
              <a:t>min{45,35+15}=45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500" dirty="0" smtClean="0"/>
              <a:t>C1</a:t>
            </a:r>
            <a:r>
              <a:rPr lang="zh-CN" altLang="en-US" sz="2500" dirty="0" smtClean="0"/>
              <a:t>到</a:t>
            </a:r>
            <a:r>
              <a:rPr lang="en-US" altLang="zh-CN" sz="2500" dirty="0" smtClean="0"/>
              <a:t>C3</a:t>
            </a:r>
            <a:r>
              <a:rPr lang="zh-CN" altLang="en-US" sz="2500" dirty="0" smtClean="0"/>
              <a:t>的最短路</a:t>
            </a:r>
            <a:r>
              <a:rPr lang="en-US" altLang="zh-CN" sz="2500" dirty="0" smtClean="0">
                <a:sym typeface="Wingdings" panose="05000000000000000000" pitchFamily="2" charset="2"/>
              </a:rPr>
              <a:t>:</a:t>
            </a:r>
            <a:r>
              <a:rPr lang="zh-CN" altLang="en-US" sz="2500" dirty="0" smtClean="0">
                <a:sym typeface="Wingdings" panose="05000000000000000000" pitchFamily="2" charset="2"/>
              </a:rPr>
              <a:t>（</a:t>
            </a:r>
            <a:r>
              <a:rPr lang="en-US" altLang="zh-CN" sz="2500" dirty="0" smtClean="0">
                <a:sym typeface="Wingdings" panose="05000000000000000000" pitchFamily="2" charset="2"/>
              </a:rPr>
              <a:t>C1, C6, C4, C3</a:t>
            </a:r>
            <a:r>
              <a:rPr lang="zh-CN" altLang="en-US" sz="2500" dirty="0" smtClean="0">
                <a:sym typeface="Wingdings" panose="05000000000000000000" pitchFamily="2" charset="2"/>
              </a:rPr>
              <a:t>）</a:t>
            </a:r>
            <a:r>
              <a:rPr lang="en-US" altLang="zh-CN" sz="2500" dirty="0" smtClean="0">
                <a:sym typeface="Wingdings" panose="05000000000000000000" pitchFamily="2" charset="2"/>
              </a:rPr>
              <a:t>, (C1, C5, C4, C3)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500" dirty="0" smtClean="0">
                <a:sym typeface="Wingdings" panose="05000000000000000000" pitchFamily="2" charset="2"/>
              </a:rPr>
              <a:t>                                     (C1, C5,  C3)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500" dirty="0" smtClean="0"/>
              <a:t>C1</a:t>
            </a:r>
            <a:r>
              <a:rPr lang="zh-CN" altLang="en-US" sz="2500" dirty="0" smtClean="0"/>
              <a:t>到</a:t>
            </a:r>
            <a:r>
              <a:rPr lang="en-US" altLang="zh-CN" sz="2500" dirty="0" smtClean="0"/>
              <a:t>C3</a:t>
            </a:r>
            <a:r>
              <a:rPr lang="zh-CN" altLang="en-US" sz="2500" dirty="0" smtClean="0"/>
              <a:t>的距离</a:t>
            </a:r>
            <a:r>
              <a:rPr lang="zh-CN" altLang="en-US" sz="2500" dirty="0" smtClean="0">
                <a:sym typeface="Wingdings" panose="05000000000000000000" pitchFamily="2" charset="2"/>
              </a:rPr>
              <a:t>：</a:t>
            </a:r>
            <a:r>
              <a:rPr lang="en-US" altLang="zh-CN" sz="2500" dirty="0" smtClean="0">
                <a:sym typeface="Wingdings" panose="05000000000000000000" pitchFamily="2" charset="2"/>
              </a:rPr>
              <a:t>45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500" dirty="0" smtClean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5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04" y="70078"/>
            <a:ext cx="3991111" cy="2032316"/>
          </a:xfrm>
          <a:prstGeom prst="rect">
            <a:avLst/>
          </a:prstGeom>
          <a:solidFill>
            <a:schemeClr val="tx1"/>
          </a:solidFill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343520"/>
              </p:ext>
            </p:extLst>
          </p:nvPr>
        </p:nvGraphicFramePr>
        <p:xfrm>
          <a:off x="79599" y="3585032"/>
          <a:ext cx="8964616" cy="28346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57211"/>
                <a:gridCol w="2016584"/>
                <a:gridCol w="1869621"/>
                <a:gridCol w="971550"/>
                <a:gridCol w="832757"/>
                <a:gridCol w="996043"/>
                <a:gridCol w="840922"/>
                <a:gridCol w="879928"/>
              </a:tblGrid>
              <a:tr h="37084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zh-CN" altLang="en-US" sz="25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/>
                          </a:solidFill>
                        </a:rPr>
                        <a:t>S’</a:t>
                      </a:r>
                      <a:endParaRPr lang="zh-CN" altLang="en-US" sz="25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500" i="1" dirty="0" smtClean="0">
                          <a:solidFill>
                            <a:schemeClr val="bg2"/>
                          </a:solidFill>
                        </a:rPr>
                        <a:t>l</a:t>
                      </a:r>
                      <a:r>
                        <a:rPr lang="en-US" altLang="zh-CN" sz="2500" dirty="0" smtClean="0">
                          <a:solidFill>
                            <a:schemeClr val="bg2"/>
                          </a:solidFill>
                        </a:rPr>
                        <a:t>(C2)</a:t>
                      </a:r>
                      <a:endParaRPr lang="zh-CN" altLang="en-US" sz="25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i="1" dirty="0" smtClean="0">
                          <a:solidFill>
                            <a:schemeClr val="bg2"/>
                          </a:solidFill>
                        </a:rPr>
                        <a:t>l</a:t>
                      </a:r>
                      <a:r>
                        <a:rPr lang="en-US" altLang="zh-CN" sz="2500" dirty="0" smtClean="0">
                          <a:solidFill>
                            <a:schemeClr val="bg2"/>
                          </a:solidFill>
                        </a:rPr>
                        <a:t>(C3)</a:t>
                      </a:r>
                      <a:endParaRPr lang="zh-CN" altLang="en-US" sz="25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i="1" dirty="0" smtClean="0">
                          <a:solidFill>
                            <a:schemeClr val="bg2"/>
                          </a:solidFill>
                        </a:rPr>
                        <a:t>l</a:t>
                      </a:r>
                      <a:r>
                        <a:rPr lang="en-US" altLang="zh-CN" sz="2500" dirty="0" smtClean="0">
                          <a:solidFill>
                            <a:schemeClr val="bg2"/>
                          </a:solidFill>
                        </a:rPr>
                        <a:t>(C4)</a:t>
                      </a:r>
                      <a:endParaRPr lang="zh-CN" altLang="en-US" sz="25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i="1" dirty="0" smtClean="0">
                          <a:solidFill>
                            <a:schemeClr val="bg2"/>
                          </a:solidFill>
                        </a:rPr>
                        <a:t>l</a:t>
                      </a:r>
                      <a:r>
                        <a:rPr lang="en-US" altLang="zh-CN" sz="2500" dirty="0" smtClean="0">
                          <a:solidFill>
                            <a:schemeClr val="bg2"/>
                          </a:solidFill>
                        </a:rPr>
                        <a:t>(C5)</a:t>
                      </a:r>
                      <a:endParaRPr lang="zh-CN" altLang="en-US" sz="25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i="1" dirty="0" smtClean="0">
                          <a:solidFill>
                            <a:schemeClr val="bg2"/>
                          </a:solidFill>
                        </a:rPr>
                        <a:t>l</a:t>
                      </a:r>
                      <a:r>
                        <a:rPr lang="en-US" altLang="zh-CN" sz="2500" dirty="0" smtClean="0">
                          <a:solidFill>
                            <a:schemeClr val="bg2"/>
                          </a:solidFill>
                        </a:rPr>
                        <a:t>(C6)</a:t>
                      </a:r>
                      <a:endParaRPr lang="zh-CN" altLang="en-US" sz="25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1</a:t>
                      </a:r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zh-CN" altLang="en-US" sz="2500" b="0" i="0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srgbClr val="000066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宋体" charset="-122"/>
                        </a:rPr>
                        <a:t>∞</a:t>
                      </a:r>
                      <a:endParaRPr lang="zh-CN" altLang="en-US" sz="25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宋体" charset="-122"/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zh-CN" altLang="en-US" sz="25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2</a:t>
                      </a:r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1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6</a:t>
                      </a:r>
                      <a:endParaRPr lang="zh-CN" altLang="en-US" sz="2500" baseline="-250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2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3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4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5</a:t>
                      </a:r>
                      <a:endParaRPr lang="zh-CN" altLang="en-US" sz="2500" baseline="-250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35</a:t>
                      </a:r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宋体" charset="-122"/>
                        </a:rPr>
                        <a:t>∞</a:t>
                      </a:r>
                      <a:endParaRPr lang="zh-CN" altLang="en-US" sz="25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宋体" charset="-122"/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35</a:t>
                      </a:r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  <a:endParaRPr lang="zh-CN" altLang="en-US" sz="25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91444" marR="91444" marT="45715" marB="4571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3</a:t>
                      </a:r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1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6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5</a:t>
                      </a:r>
                      <a:endParaRPr lang="zh-CN" altLang="en-US" sz="2500" baseline="-250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2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3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4</a:t>
                      </a:r>
                      <a:endParaRPr lang="zh-CN" altLang="en-US" sz="2500" baseline="-250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/>
                          </a:solidFill>
                        </a:rPr>
                        <a:t>35</a:t>
                      </a:r>
                      <a:endParaRPr lang="zh-CN" altLang="en-US" sz="2500" dirty="0">
                        <a:solidFill>
                          <a:schemeClr val="bg2"/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45</a:t>
                      </a:r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</a:rPr>
                        <a:t>35</a:t>
                      </a:r>
                      <a:endParaRPr lang="zh-CN" altLang="en-US" sz="25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91444" marR="91444" marT="45715" marB="4571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4</a:t>
                      </a:r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1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6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5</a:t>
                      </a:r>
                      <a:r>
                        <a:rPr lang="en-US" altLang="zh-CN" sz="2500" baseline="0" dirty="0" smtClean="0"/>
                        <a:t>C</a:t>
                      </a:r>
                      <a:r>
                        <a:rPr lang="en-US" altLang="zh-CN" sz="2500" baseline="-25000" dirty="0" smtClean="0"/>
                        <a:t>4</a:t>
                      </a:r>
                      <a:endParaRPr lang="zh-CN" altLang="en-US" sz="2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</a:rPr>
                        <a:t>35</a:t>
                      </a:r>
                      <a:endParaRPr lang="zh-CN" altLang="en-US" sz="25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45</a:t>
                      </a:r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5</a:t>
                      </a:r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1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6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5</a:t>
                      </a:r>
                      <a:r>
                        <a:rPr lang="en-US" altLang="zh-CN" sz="2500" baseline="0" dirty="0" smtClean="0"/>
                        <a:t>C</a:t>
                      </a:r>
                      <a:r>
                        <a:rPr lang="en-US" altLang="zh-CN" sz="2500" baseline="-25000" dirty="0" smtClean="0"/>
                        <a:t>4</a:t>
                      </a:r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</a:rPr>
                        <a:t>45</a:t>
                      </a:r>
                      <a:endParaRPr lang="zh-CN" altLang="en-US" sz="25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5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152400" y="404813"/>
            <a:ext cx="8839200" cy="5691187"/>
          </a:xfrm>
        </p:spPr>
        <p:txBody>
          <a:bodyPr/>
          <a:lstStyle/>
          <a:p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zh-CN" altLang="en-US" sz="30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47135"/>
              </p:ext>
            </p:extLst>
          </p:nvPr>
        </p:nvGraphicFramePr>
        <p:xfrm>
          <a:off x="152400" y="820477"/>
          <a:ext cx="8920841" cy="514191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02771"/>
                <a:gridCol w="2049236"/>
                <a:gridCol w="2008411"/>
                <a:gridCol w="860784"/>
                <a:gridCol w="939036"/>
                <a:gridCol w="939036"/>
                <a:gridCol w="860784"/>
                <a:gridCol w="860783"/>
              </a:tblGrid>
              <a:tr h="48767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S’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l(C</a:t>
                      </a:r>
                      <a:r>
                        <a:rPr lang="en-US" altLang="zh-CN" sz="250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l(C</a:t>
                      </a:r>
                      <a:r>
                        <a:rPr lang="en-US" altLang="zh-CN" sz="250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l(C</a:t>
                      </a:r>
                      <a:r>
                        <a:rPr lang="en-US" altLang="zh-CN" sz="250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l(C</a:t>
                      </a:r>
                      <a:r>
                        <a:rPr lang="en-US" altLang="zh-CN" sz="250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l(C</a:t>
                      </a:r>
                      <a:r>
                        <a:rPr lang="en-US" altLang="zh-CN" sz="2500" baseline="-25000" dirty="0" smtClean="0"/>
                        <a:t>6</a:t>
                      </a:r>
                      <a:r>
                        <a:rPr lang="en-US" altLang="zh-CN" sz="2500" dirty="0" smtClean="0"/>
                        <a:t>)</a:t>
                      </a:r>
                      <a:endParaRPr lang="zh-CN" altLang="en-US" sz="2500" dirty="0"/>
                    </a:p>
                  </a:txBody>
                  <a:tcPr marL="91444" marR="91444" marT="45715" marB="45715"/>
                </a:tc>
              </a:tr>
              <a:tr h="944869">
                <a:tc>
                  <a:txBody>
                    <a:bodyPr/>
                    <a:lstStyle/>
                    <a:p>
                      <a:r>
                        <a:rPr lang="en-US" altLang="zh-CN" sz="23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3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US" altLang="zh-CN" sz="280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CN" altLang="en-US" sz="2800" baseline="-25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US" altLang="zh-CN" sz="250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US" altLang="zh-CN" sz="250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US" altLang="zh-CN" sz="250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US" altLang="zh-CN" sz="250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US" altLang="zh-CN" sz="2500" baseline="-25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CN" altLang="en-US" sz="2500" baseline="-25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宋体" charset="-122"/>
                        </a:rPr>
                        <a:t>∞</a:t>
                      </a:r>
                      <a:endParaRPr lang="zh-CN" altLang="en-US" sz="25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宋体" charset="-122"/>
                      </a:endParaRPr>
                    </a:p>
                    <a:p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zh-CN" altLang="en-US" sz="25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</a:tr>
              <a:tr h="944869"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2</a:t>
                      </a:r>
                      <a:endParaRPr lang="zh-CN" altLang="en-US" sz="23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1</a:t>
                      </a: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6</a:t>
                      </a:r>
                      <a:endParaRPr lang="zh-CN" altLang="en-US" sz="2800" baseline="-250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2</a:t>
                      </a: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3</a:t>
                      </a: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4</a:t>
                      </a: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5</a:t>
                      </a:r>
                      <a:endParaRPr lang="zh-CN" altLang="en-US" sz="2800" baseline="-250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35</a:t>
                      </a:r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宋体" charset="-122"/>
                        </a:rPr>
                        <a:t>∞</a:t>
                      </a:r>
                      <a:endParaRPr lang="zh-CN" altLang="en-US" sz="25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宋体" charset="-122"/>
                      </a:endParaRPr>
                    </a:p>
                    <a:p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35</a:t>
                      </a:r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  <a:endParaRPr lang="zh-CN" altLang="en-US" sz="25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91444" marR="91444" marT="45715" marB="45715"/>
                </a:tc>
              </a:tr>
              <a:tr h="567564"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3</a:t>
                      </a:r>
                      <a:endParaRPr lang="zh-CN" altLang="en-US" sz="23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1</a:t>
                      </a: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6</a:t>
                      </a: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5</a:t>
                      </a:r>
                      <a:endParaRPr lang="zh-CN" altLang="en-US" sz="2800" baseline="-250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2</a:t>
                      </a: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3</a:t>
                      </a: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4</a:t>
                      </a:r>
                      <a:endParaRPr lang="zh-CN" altLang="en-US" sz="2800" baseline="-250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</a:rPr>
                        <a:t>35</a:t>
                      </a:r>
                      <a:endParaRPr lang="zh-CN" altLang="en-US" sz="25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45</a:t>
                      </a:r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35</a:t>
                      </a:r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91444" marR="91444" marT="45715" marB="45715"/>
                </a:tc>
              </a:tr>
              <a:tr h="567564"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4</a:t>
                      </a:r>
                      <a:endParaRPr lang="zh-CN" altLang="en-US" sz="23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1</a:t>
                      </a: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6</a:t>
                      </a: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5</a:t>
                      </a: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2</a:t>
                      </a:r>
                      <a:endParaRPr lang="zh-CN" altLang="en-US" sz="2800" baseline="-250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3</a:t>
                      </a: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4</a:t>
                      </a:r>
                      <a:endParaRPr lang="zh-CN" altLang="en-US" sz="2800" baseline="-250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45</a:t>
                      </a:r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</a:rPr>
                        <a:t>35</a:t>
                      </a:r>
                      <a:endParaRPr lang="zh-CN" altLang="en-US" sz="25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91444" marR="91444" marT="45715" marB="45715"/>
                </a:tc>
              </a:tr>
              <a:tr h="899149"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5</a:t>
                      </a:r>
                      <a:endParaRPr lang="zh-CN" altLang="en-US" sz="23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1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6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5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2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4</a:t>
                      </a:r>
                      <a:endParaRPr lang="zh-CN" altLang="en-US" sz="2500" baseline="-25000" dirty="0" smtClean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3</a:t>
                      </a:r>
                      <a:endParaRPr lang="zh-CN" altLang="en-US" sz="2800" baseline="-250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</a:rPr>
                        <a:t>45</a:t>
                      </a:r>
                      <a:endParaRPr lang="zh-CN" altLang="en-US" sz="25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91444" marR="91444" marT="45715" marB="45715"/>
                </a:tc>
              </a:tr>
              <a:tr h="730228"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6</a:t>
                      </a:r>
                      <a:endParaRPr lang="zh-CN" altLang="en-US" sz="23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300" dirty="0" smtClean="0"/>
                        <a:t>C</a:t>
                      </a:r>
                      <a:r>
                        <a:rPr lang="en-US" altLang="zh-CN" sz="2300" baseline="-25000" dirty="0" smtClean="0"/>
                        <a:t>1</a:t>
                      </a:r>
                      <a:r>
                        <a:rPr lang="en-US" altLang="zh-CN" sz="2300" dirty="0" smtClean="0"/>
                        <a:t>C</a:t>
                      </a:r>
                      <a:r>
                        <a:rPr lang="en-US" altLang="zh-CN" sz="2300" baseline="-25000" dirty="0" smtClean="0"/>
                        <a:t>6</a:t>
                      </a:r>
                      <a:r>
                        <a:rPr lang="en-US" altLang="zh-CN" sz="2300" dirty="0" smtClean="0"/>
                        <a:t>C</a:t>
                      </a:r>
                      <a:r>
                        <a:rPr lang="en-US" altLang="zh-CN" sz="2300" baseline="-25000" dirty="0" smtClean="0"/>
                        <a:t>5</a:t>
                      </a:r>
                      <a:r>
                        <a:rPr lang="en-US" altLang="zh-CN" sz="2300" dirty="0" smtClean="0"/>
                        <a:t>C</a:t>
                      </a:r>
                      <a:r>
                        <a:rPr lang="en-US" altLang="zh-CN" sz="2300" baseline="-25000" dirty="0" smtClean="0"/>
                        <a:t>2</a:t>
                      </a:r>
                      <a:r>
                        <a:rPr lang="en-US" altLang="zh-CN" sz="2300" dirty="0" smtClean="0"/>
                        <a:t>C</a:t>
                      </a:r>
                      <a:r>
                        <a:rPr lang="en-US" altLang="zh-CN" sz="2300" baseline="-25000" dirty="0" smtClean="0"/>
                        <a:t>4</a:t>
                      </a:r>
                      <a:r>
                        <a:rPr lang="en-US" altLang="zh-CN" sz="2300" dirty="0" smtClean="0"/>
                        <a:t>C</a:t>
                      </a:r>
                      <a:r>
                        <a:rPr lang="en-US" altLang="zh-CN" sz="2300" baseline="-25000" dirty="0" smtClean="0"/>
                        <a:t>3</a:t>
                      </a:r>
                      <a:endParaRPr lang="zh-CN" altLang="en-US" sz="2300" baseline="-250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4" marR="91444" marT="45715" marB="45715"/>
                </a:tc>
              </a:tr>
            </a:tbl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62" y="157493"/>
            <a:ext cx="8832850" cy="52322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FFC000"/>
                </a:solidFill>
                <a:effectLst/>
                <a:latin typeface="+mn-lt"/>
              </a:rPr>
              <a:t>6:</a:t>
            </a:r>
            <a:endParaRPr lang="zh-CN" altLang="en-US" sz="2800" dirty="0">
              <a:solidFill>
                <a:srgbClr val="FFC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246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549275"/>
            <a:ext cx="8596313" cy="5546725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3000" dirty="0" smtClean="0"/>
              <a:t>C1</a:t>
            </a:r>
            <a:r>
              <a:rPr lang="zh-CN" altLang="en-US" sz="3000" dirty="0" smtClean="0"/>
              <a:t>到</a:t>
            </a:r>
            <a:r>
              <a:rPr lang="en-US" altLang="zh-CN" sz="3000" dirty="0" smtClean="0"/>
              <a:t>C2</a:t>
            </a:r>
            <a:r>
              <a:rPr lang="zh-CN" altLang="en-US" sz="3000" dirty="0" smtClean="0"/>
              <a:t>的最短路：</a:t>
            </a:r>
            <a:r>
              <a:rPr lang="en-US" altLang="zh-CN" sz="3000" dirty="0" smtClean="0"/>
              <a:t>(</a:t>
            </a:r>
            <a:r>
              <a:rPr lang="en-US" altLang="zh-CN" sz="3000" kern="1200" dirty="0" smtClean="0"/>
              <a:t>C</a:t>
            </a:r>
            <a:r>
              <a:rPr lang="en-US" altLang="zh-CN" sz="3000" kern="1200" baseline="-25000" dirty="0" smtClean="0"/>
              <a:t>1</a:t>
            </a:r>
            <a:r>
              <a:rPr lang="en-US" altLang="zh-CN" sz="3000" kern="1200" dirty="0" smtClean="0">
                <a:sym typeface="Symbol"/>
              </a:rPr>
              <a:t>,</a:t>
            </a:r>
            <a:r>
              <a:rPr lang="en-US" altLang="zh-CN" sz="3000" kern="1200" dirty="0" smtClean="0"/>
              <a:t>C</a:t>
            </a:r>
            <a:r>
              <a:rPr lang="en-US" altLang="zh-CN" sz="3000" kern="1200" baseline="-25000" dirty="0" smtClean="0"/>
              <a:t>6</a:t>
            </a:r>
            <a:r>
              <a:rPr lang="en-US" altLang="zh-CN" sz="3000" kern="1200" dirty="0" smtClean="0"/>
              <a:t> </a:t>
            </a:r>
            <a:r>
              <a:rPr lang="en-US" altLang="zh-CN" sz="3000" kern="1200" dirty="0" smtClean="0">
                <a:sym typeface="Symbol"/>
              </a:rPr>
              <a:t>,</a:t>
            </a:r>
            <a:r>
              <a:rPr lang="en-US" altLang="zh-CN" sz="3000" kern="1200" dirty="0" smtClean="0"/>
              <a:t>C</a:t>
            </a:r>
            <a:r>
              <a:rPr lang="en-US" altLang="zh-CN" sz="3000" kern="1200" baseline="-25000" dirty="0" smtClean="0"/>
              <a:t>2</a:t>
            </a:r>
            <a:r>
              <a:rPr lang="en-US" altLang="zh-CN" sz="3000" kern="1200" dirty="0" smtClean="0"/>
              <a:t>)</a:t>
            </a:r>
            <a:r>
              <a:rPr lang="zh-CN" altLang="en-US" sz="3000" kern="1200" dirty="0" smtClean="0"/>
              <a:t>，</a:t>
            </a:r>
            <a:r>
              <a:rPr lang="zh-CN" altLang="en-US" sz="3000" dirty="0" smtClean="0">
                <a:solidFill>
                  <a:schemeClr val="tx2"/>
                </a:solidFill>
              </a:rPr>
              <a:t>距离为</a:t>
            </a:r>
            <a:r>
              <a:rPr lang="en-US" altLang="zh-CN" sz="3000" dirty="0" smtClean="0">
                <a:solidFill>
                  <a:schemeClr val="tx2"/>
                </a:solidFill>
              </a:rPr>
              <a:t>35</a:t>
            </a:r>
            <a:endParaRPr lang="zh-CN" altLang="zh-CN" sz="3000" kern="100" dirty="0">
              <a:solidFill>
                <a:schemeClr val="tx2"/>
              </a:solidFill>
            </a:endParaRPr>
          </a:p>
          <a:p>
            <a:pPr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3000" dirty="0" smtClean="0"/>
              <a:t>C1</a:t>
            </a:r>
            <a:r>
              <a:rPr lang="zh-CN" altLang="en-US" sz="3000" dirty="0" smtClean="0"/>
              <a:t>到</a:t>
            </a:r>
            <a:r>
              <a:rPr lang="en-US" altLang="zh-CN" sz="3000" dirty="0" smtClean="0"/>
              <a:t>C3</a:t>
            </a:r>
            <a:r>
              <a:rPr lang="zh-CN" altLang="en-US" sz="3000" dirty="0" smtClean="0"/>
              <a:t>的最短路</a:t>
            </a:r>
            <a:r>
              <a:rPr lang="en-US" altLang="zh-CN" sz="3000" dirty="0" smtClean="0"/>
              <a:t>: (</a:t>
            </a:r>
            <a:r>
              <a:rPr lang="en-US" altLang="zh-CN" sz="3200" kern="100" dirty="0" smtClean="0"/>
              <a:t>C</a:t>
            </a:r>
            <a:r>
              <a:rPr lang="en-US" altLang="zh-CN" sz="3200" kern="100" baseline="-25000" dirty="0" smtClean="0"/>
              <a:t>1</a:t>
            </a:r>
            <a:r>
              <a:rPr lang="en-US" altLang="zh-CN" sz="3200" kern="100" dirty="0" smtClean="0">
                <a:sym typeface="Symbol"/>
              </a:rPr>
              <a:t>, </a:t>
            </a:r>
            <a:r>
              <a:rPr lang="en-US" altLang="zh-CN" sz="3200" kern="100" dirty="0" smtClean="0"/>
              <a:t>C</a:t>
            </a:r>
            <a:r>
              <a:rPr lang="en-US" altLang="zh-CN" sz="3200" kern="100" baseline="-25000" dirty="0" smtClean="0"/>
              <a:t>5</a:t>
            </a:r>
            <a:r>
              <a:rPr lang="en-US" altLang="zh-CN" sz="3200" kern="100" dirty="0" smtClean="0"/>
              <a:t> </a:t>
            </a:r>
            <a:r>
              <a:rPr lang="en-US" altLang="zh-CN" sz="3200" kern="100" dirty="0" smtClean="0">
                <a:sym typeface="Symbol"/>
              </a:rPr>
              <a:t>,</a:t>
            </a:r>
            <a:r>
              <a:rPr lang="en-US" altLang="zh-CN" sz="3200" kern="100" dirty="0" smtClean="0"/>
              <a:t>C</a:t>
            </a:r>
            <a:r>
              <a:rPr lang="en-US" altLang="zh-CN" sz="3200" kern="100" baseline="-25000" dirty="0" smtClean="0"/>
              <a:t>3</a:t>
            </a:r>
            <a:r>
              <a:rPr lang="en-US" altLang="zh-CN" sz="3200" kern="1200" dirty="0"/>
              <a:t>)</a:t>
            </a:r>
            <a:r>
              <a:rPr lang="zh-CN" altLang="en-US" sz="3200" dirty="0" smtClean="0"/>
              <a:t>或</a:t>
            </a:r>
            <a:r>
              <a:rPr lang="en-US" altLang="zh-CN" sz="3200" dirty="0" smtClean="0"/>
              <a:t>(</a:t>
            </a:r>
            <a:r>
              <a:rPr lang="en-US" altLang="zh-CN" sz="3200" kern="1200" dirty="0" smtClean="0"/>
              <a:t>C</a:t>
            </a:r>
            <a:r>
              <a:rPr lang="en-US" altLang="zh-CN" sz="3200" kern="1200" baseline="-25000" dirty="0" smtClean="0"/>
              <a:t>1</a:t>
            </a:r>
            <a:r>
              <a:rPr lang="en-US" altLang="zh-CN" sz="3200" kern="1200" dirty="0" smtClean="0">
                <a:sym typeface="Symbol"/>
              </a:rPr>
              <a:t>,</a:t>
            </a:r>
            <a:r>
              <a:rPr lang="en-US" altLang="zh-CN" sz="3200" kern="1200" dirty="0" smtClean="0"/>
              <a:t>C</a:t>
            </a:r>
            <a:r>
              <a:rPr lang="en-US" altLang="zh-CN" sz="3200" kern="1200" baseline="-25000" dirty="0" smtClean="0"/>
              <a:t>6</a:t>
            </a:r>
            <a:r>
              <a:rPr lang="en-US" altLang="zh-CN" sz="3200" kern="1200" dirty="0" smtClean="0">
                <a:sym typeface="Symbol"/>
              </a:rPr>
              <a:t>,</a:t>
            </a:r>
            <a:r>
              <a:rPr lang="en-US" altLang="zh-CN" sz="3200" kern="1200" dirty="0" smtClean="0"/>
              <a:t>C</a:t>
            </a:r>
            <a:r>
              <a:rPr lang="en-US" altLang="zh-CN" sz="3200" kern="1200" baseline="-25000" dirty="0" smtClean="0"/>
              <a:t>4</a:t>
            </a:r>
            <a:r>
              <a:rPr lang="en-US" altLang="zh-CN" sz="3200" kern="1200" dirty="0" smtClean="0">
                <a:sym typeface="Symbol"/>
              </a:rPr>
              <a:t>,</a:t>
            </a:r>
            <a:r>
              <a:rPr lang="en-US" altLang="zh-CN" sz="3200" kern="1200" dirty="0" smtClean="0"/>
              <a:t>C</a:t>
            </a:r>
            <a:r>
              <a:rPr lang="en-US" altLang="zh-CN" sz="3200" kern="1200" baseline="-25000" dirty="0" smtClean="0"/>
              <a:t>3</a:t>
            </a:r>
            <a:r>
              <a:rPr lang="en-US" altLang="zh-CN" sz="3200" kern="1200" dirty="0" smtClean="0"/>
              <a:t>)</a:t>
            </a:r>
            <a:r>
              <a:rPr lang="zh-CN" altLang="zh-CN" sz="3200" kern="1200" dirty="0" smtClean="0"/>
              <a:t>或</a:t>
            </a:r>
            <a:r>
              <a:rPr lang="en-US" altLang="zh-CN" sz="3200" kern="1200" dirty="0" smtClean="0"/>
              <a:t>(C</a:t>
            </a:r>
            <a:r>
              <a:rPr lang="en-US" altLang="zh-CN" sz="3200" kern="1200" baseline="-25000" dirty="0" smtClean="0"/>
              <a:t>1</a:t>
            </a:r>
            <a:r>
              <a:rPr lang="en-US" altLang="zh-CN" sz="3200" kern="1200" dirty="0" smtClean="0">
                <a:sym typeface="Symbol"/>
              </a:rPr>
              <a:t>,</a:t>
            </a:r>
            <a:r>
              <a:rPr lang="en-US" altLang="zh-CN" sz="3200" kern="1200" dirty="0" smtClean="0"/>
              <a:t>C</a:t>
            </a:r>
            <a:r>
              <a:rPr lang="en-US" altLang="zh-CN" sz="3200" kern="1200" baseline="-25000" dirty="0" smtClean="0"/>
              <a:t>5</a:t>
            </a:r>
            <a:r>
              <a:rPr lang="en-US" altLang="zh-CN" sz="3200" kern="1200" dirty="0" smtClean="0">
                <a:sym typeface="Symbol"/>
              </a:rPr>
              <a:t>,</a:t>
            </a:r>
            <a:r>
              <a:rPr lang="en-US" altLang="zh-CN" sz="3200" kern="1200" dirty="0" smtClean="0"/>
              <a:t>C</a:t>
            </a:r>
            <a:r>
              <a:rPr lang="en-US" altLang="zh-CN" sz="3200" kern="1200" baseline="-25000" dirty="0" smtClean="0"/>
              <a:t>4</a:t>
            </a:r>
            <a:r>
              <a:rPr lang="en-US" altLang="zh-CN" sz="3200" kern="1200" dirty="0" smtClean="0">
                <a:sym typeface="Symbol"/>
              </a:rPr>
              <a:t>,</a:t>
            </a:r>
            <a:r>
              <a:rPr lang="en-US" altLang="zh-CN" sz="3200" kern="1200" dirty="0" smtClean="0"/>
              <a:t>C</a:t>
            </a:r>
            <a:r>
              <a:rPr lang="en-US" altLang="zh-CN" sz="3200" kern="1200" baseline="-25000" dirty="0" smtClean="0"/>
              <a:t>3</a:t>
            </a:r>
            <a:r>
              <a:rPr lang="en-US" altLang="zh-CN" sz="3200" kern="1200" dirty="0">
                <a:solidFill>
                  <a:srgbClr val="FFFFFF"/>
                </a:solidFill>
              </a:rPr>
              <a:t> )</a:t>
            </a:r>
            <a:endParaRPr lang="zh-CN" altLang="zh-CN" sz="3200" kern="100" dirty="0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/>
              <a:t>   </a:t>
            </a:r>
            <a:r>
              <a:rPr lang="zh-CN" altLang="en-US" sz="3000" dirty="0" smtClean="0">
                <a:solidFill>
                  <a:schemeClr val="tx2"/>
                </a:solidFill>
              </a:rPr>
              <a:t>距离为</a:t>
            </a:r>
            <a:r>
              <a:rPr lang="en-US" altLang="zh-CN" sz="3000" dirty="0" smtClean="0">
                <a:solidFill>
                  <a:schemeClr val="tx2"/>
                </a:solidFill>
              </a:rPr>
              <a:t>45</a:t>
            </a:r>
            <a:endParaRPr lang="zh-CN" altLang="zh-CN" sz="3000" kern="100" dirty="0" smtClean="0">
              <a:solidFill>
                <a:schemeClr val="tx2"/>
              </a:solidFill>
            </a:endParaRPr>
          </a:p>
          <a:p>
            <a:pPr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sz="3000" dirty="0" smtClean="0"/>
              <a:t>C1</a:t>
            </a:r>
            <a:r>
              <a:rPr lang="zh-CN" altLang="en-US" sz="3000" dirty="0" smtClean="0"/>
              <a:t>到</a:t>
            </a:r>
            <a:r>
              <a:rPr lang="en-US" altLang="zh-CN" sz="3000" dirty="0" smtClean="0"/>
              <a:t>C4</a:t>
            </a:r>
            <a:r>
              <a:rPr lang="zh-CN" altLang="en-US" sz="3000" dirty="0" smtClean="0"/>
              <a:t>的最短路</a:t>
            </a:r>
            <a:r>
              <a:rPr lang="en-US" altLang="zh-CN" sz="3000" dirty="0" smtClean="0"/>
              <a:t>: (</a:t>
            </a:r>
            <a:r>
              <a:rPr lang="en-US" altLang="zh-CN" sz="3000" kern="100" dirty="0" smtClean="0"/>
              <a:t>C</a:t>
            </a:r>
            <a:r>
              <a:rPr lang="en-US" altLang="zh-CN" sz="3000" kern="100" baseline="-25000" dirty="0" smtClean="0"/>
              <a:t>1</a:t>
            </a:r>
            <a:r>
              <a:rPr lang="en-US" altLang="zh-CN" sz="3000" kern="100" dirty="0" smtClean="0">
                <a:sym typeface="Symbol"/>
              </a:rPr>
              <a:t>,</a:t>
            </a:r>
            <a:r>
              <a:rPr lang="en-US" altLang="zh-CN" sz="3000" kern="100" dirty="0" smtClean="0"/>
              <a:t>C</a:t>
            </a:r>
            <a:r>
              <a:rPr lang="en-US" altLang="zh-CN" sz="3000" kern="100" baseline="-25000" dirty="0" smtClean="0"/>
              <a:t>5</a:t>
            </a:r>
            <a:r>
              <a:rPr lang="en-US" altLang="zh-CN" sz="3000" kern="100" dirty="0" smtClean="0">
                <a:sym typeface="Symbol"/>
              </a:rPr>
              <a:t>,</a:t>
            </a:r>
            <a:r>
              <a:rPr lang="en-US" altLang="zh-CN" sz="3000" kern="100" dirty="0" smtClean="0"/>
              <a:t>C</a:t>
            </a:r>
            <a:r>
              <a:rPr lang="en-US" altLang="zh-CN" sz="3000" kern="100" baseline="-25000" dirty="0" smtClean="0"/>
              <a:t>4</a:t>
            </a:r>
            <a:r>
              <a:rPr lang="en-US" altLang="zh-CN" sz="3000" kern="100" dirty="0" smtClean="0"/>
              <a:t>)</a:t>
            </a:r>
            <a:r>
              <a:rPr lang="zh-CN" altLang="zh-CN" sz="3000" kern="100" dirty="0" smtClean="0"/>
              <a:t>或</a:t>
            </a:r>
            <a:r>
              <a:rPr lang="en-US" altLang="zh-CN" sz="3000" kern="100" dirty="0" smtClean="0"/>
              <a:t> (</a:t>
            </a:r>
            <a:r>
              <a:rPr lang="en-US" altLang="zh-CN" sz="3000" kern="1200" dirty="0" smtClean="0"/>
              <a:t>C</a:t>
            </a:r>
            <a:r>
              <a:rPr lang="en-US" altLang="zh-CN" sz="3000" kern="1200" baseline="-25000" dirty="0" smtClean="0"/>
              <a:t>1</a:t>
            </a:r>
            <a:r>
              <a:rPr lang="en-US" altLang="zh-CN" sz="3000" kern="1200" dirty="0" smtClean="0">
                <a:sym typeface="Symbol"/>
              </a:rPr>
              <a:t>,</a:t>
            </a:r>
            <a:r>
              <a:rPr lang="en-US" altLang="zh-CN" sz="3000" kern="1200" dirty="0" smtClean="0"/>
              <a:t>C</a:t>
            </a:r>
            <a:r>
              <a:rPr lang="en-US" altLang="zh-CN" sz="3000" kern="1200" baseline="-25000" dirty="0" smtClean="0"/>
              <a:t>6</a:t>
            </a:r>
            <a:r>
              <a:rPr lang="en-US" altLang="zh-CN" sz="3000" kern="1200" dirty="0" smtClean="0">
                <a:sym typeface="Symbol"/>
              </a:rPr>
              <a:t>,</a:t>
            </a:r>
            <a:r>
              <a:rPr lang="en-US" altLang="zh-CN" sz="3000" kern="1200" dirty="0" smtClean="0"/>
              <a:t>C</a:t>
            </a:r>
            <a:r>
              <a:rPr lang="en-US" altLang="zh-CN" sz="3000" kern="1200" baseline="-25000" dirty="0" smtClean="0"/>
              <a:t>4</a:t>
            </a:r>
            <a:r>
              <a:rPr lang="en-US" altLang="zh-CN" sz="3000" kern="1200" dirty="0" smtClean="0"/>
              <a:t>)</a:t>
            </a:r>
            <a:endParaRPr lang="zh-CN" altLang="zh-CN" sz="3000" kern="100" dirty="0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/>
              <a:t>    </a:t>
            </a:r>
            <a:r>
              <a:rPr lang="zh-CN" altLang="en-US" sz="3000" dirty="0" smtClean="0">
                <a:solidFill>
                  <a:schemeClr val="tx2"/>
                </a:solidFill>
              </a:rPr>
              <a:t>距离为</a:t>
            </a:r>
            <a:r>
              <a:rPr lang="en-US" altLang="zh-CN" sz="3000" dirty="0" smtClean="0">
                <a:solidFill>
                  <a:schemeClr val="tx2"/>
                </a:solidFill>
              </a:rPr>
              <a:t>35</a:t>
            </a:r>
            <a:endParaRPr lang="zh-CN" altLang="zh-CN" sz="3000" kern="100" dirty="0" smtClean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3000" dirty="0" smtClean="0"/>
              <a:t>C1</a:t>
            </a:r>
            <a:r>
              <a:rPr lang="zh-CN" altLang="en-US" sz="3000" dirty="0" smtClean="0"/>
              <a:t>到</a:t>
            </a:r>
            <a:r>
              <a:rPr lang="en-US" altLang="zh-CN" sz="3000" dirty="0" smtClean="0"/>
              <a:t>C5</a:t>
            </a:r>
            <a:r>
              <a:rPr lang="zh-CN" altLang="en-US" sz="3000" dirty="0" smtClean="0"/>
              <a:t>的最短路：</a:t>
            </a:r>
            <a:r>
              <a:rPr lang="en-US" altLang="zh-CN" sz="3000" dirty="0" smtClean="0"/>
              <a:t>(</a:t>
            </a:r>
            <a:r>
              <a:rPr lang="en-US" altLang="zh-CN" sz="3200" kern="1200" dirty="0" smtClean="0"/>
              <a:t>C</a:t>
            </a:r>
            <a:r>
              <a:rPr lang="en-US" altLang="zh-CN" sz="3200" kern="1200" baseline="-25000" dirty="0" smtClean="0"/>
              <a:t>1</a:t>
            </a:r>
            <a:r>
              <a:rPr lang="en-US" altLang="zh-CN" sz="3200" kern="1200" dirty="0" smtClean="0">
                <a:sym typeface="Symbol"/>
              </a:rPr>
              <a:t>,</a:t>
            </a:r>
            <a:r>
              <a:rPr lang="en-US" altLang="zh-CN" sz="3200" kern="1200" dirty="0" smtClean="0"/>
              <a:t>C</a:t>
            </a:r>
            <a:r>
              <a:rPr lang="en-US" altLang="zh-CN" sz="3200" kern="1200" baseline="-25000" dirty="0" smtClean="0"/>
              <a:t>5 </a:t>
            </a:r>
            <a:r>
              <a:rPr lang="en-US" altLang="zh-CN" sz="3000" kern="1200" dirty="0"/>
              <a:t>) </a:t>
            </a:r>
            <a:r>
              <a:rPr lang="zh-CN" altLang="en-US" sz="3000" kern="1200" dirty="0" smtClean="0"/>
              <a:t>，</a:t>
            </a:r>
            <a:r>
              <a:rPr lang="zh-CN" altLang="en-US" sz="3000" dirty="0" smtClean="0">
                <a:solidFill>
                  <a:schemeClr val="tx2"/>
                </a:solidFill>
              </a:rPr>
              <a:t>距离为</a:t>
            </a:r>
            <a:r>
              <a:rPr lang="en-US" altLang="zh-CN" sz="3000" dirty="0" smtClean="0">
                <a:solidFill>
                  <a:schemeClr val="tx2"/>
                </a:solidFill>
              </a:rPr>
              <a:t>25</a:t>
            </a:r>
            <a:endParaRPr lang="zh-CN" altLang="zh-CN" sz="3000" kern="100" dirty="0" smtClean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3000" dirty="0" smtClean="0"/>
              <a:t>C1</a:t>
            </a:r>
            <a:r>
              <a:rPr lang="zh-CN" altLang="en-US" sz="3000" dirty="0" smtClean="0"/>
              <a:t>到</a:t>
            </a:r>
            <a:r>
              <a:rPr lang="en-US" altLang="zh-CN" sz="3000" dirty="0" smtClean="0"/>
              <a:t>C6</a:t>
            </a:r>
            <a:r>
              <a:rPr lang="zh-CN" altLang="en-US" sz="3000" dirty="0" smtClean="0"/>
              <a:t>的最短路：</a:t>
            </a:r>
            <a:r>
              <a:rPr lang="en-US" altLang="zh-CN" sz="3000" dirty="0" smtClean="0"/>
              <a:t>(</a:t>
            </a:r>
            <a:r>
              <a:rPr lang="en-US" altLang="zh-CN" sz="3000" kern="1200" dirty="0" smtClean="0"/>
              <a:t>C</a:t>
            </a:r>
            <a:r>
              <a:rPr lang="en-US" altLang="zh-CN" sz="3000" kern="1200" baseline="-25000" dirty="0" smtClean="0"/>
              <a:t>1</a:t>
            </a:r>
            <a:r>
              <a:rPr lang="en-US" altLang="zh-CN" sz="3000" kern="1200" dirty="0" smtClean="0">
                <a:sym typeface="Symbol"/>
              </a:rPr>
              <a:t></a:t>
            </a:r>
            <a:r>
              <a:rPr lang="en-US" altLang="zh-CN" sz="3000" kern="1200" dirty="0" smtClean="0"/>
              <a:t>C</a:t>
            </a:r>
            <a:r>
              <a:rPr lang="en-US" altLang="zh-CN" sz="3000" kern="1200" baseline="-25000" dirty="0" smtClean="0"/>
              <a:t>6</a:t>
            </a:r>
            <a:r>
              <a:rPr lang="en-US" altLang="zh-CN" sz="3000" kern="1200" dirty="0" smtClean="0"/>
              <a:t> </a:t>
            </a:r>
            <a:r>
              <a:rPr lang="en-US" altLang="zh-CN" sz="3000" kern="1200" dirty="0"/>
              <a:t>) </a:t>
            </a:r>
            <a:r>
              <a:rPr lang="zh-CN" altLang="en-US" sz="3000" kern="1200" dirty="0" smtClean="0"/>
              <a:t>，</a:t>
            </a:r>
            <a:r>
              <a:rPr lang="zh-CN" altLang="en-US" sz="3000" dirty="0" smtClean="0">
                <a:solidFill>
                  <a:schemeClr val="tx2"/>
                </a:solidFill>
              </a:rPr>
              <a:t>距离为</a:t>
            </a:r>
            <a:r>
              <a:rPr lang="en-US" altLang="zh-CN" sz="3000" dirty="0" smtClean="0">
                <a:solidFill>
                  <a:schemeClr val="tx2"/>
                </a:solidFill>
              </a:rPr>
              <a:t>10</a:t>
            </a:r>
            <a:endParaRPr lang="zh-CN" altLang="zh-CN" sz="3000" kern="100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8044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385207"/>
            <a:ext cx="8839200" cy="4572000"/>
          </a:xfrm>
        </p:spPr>
        <p:txBody>
          <a:bodyPr/>
          <a:lstStyle/>
          <a:p>
            <a:r>
              <a:rPr lang="zh-CN" altLang="en-US" sz="3000" dirty="0" smtClean="0"/>
              <a:t>存在的问题：</a:t>
            </a:r>
            <a:endParaRPr lang="en-US" altLang="zh-CN" sz="3000" dirty="0" smtClean="0"/>
          </a:p>
          <a:p>
            <a:pPr marL="514350" indent="-514350">
              <a:buAutoNum type="arabicPeriod"/>
            </a:pPr>
            <a:r>
              <a:rPr lang="zh-CN" altLang="en-US" sz="3000" dirty="0" smtClean="0"/>
              <a:t>部分同学没有掌握</a:t>
            </a:r>
            <a:r>
              <a:rPr lang="en-US" altLang="zh-CN" sz="3000" dirty="0" smtClean="0"/>
              <a:t>Dijkstra</a:t>
            </a:r>
            <a:r>
              <a:rPr lang="zh-CN" altLang="en-US" sz="3000" dirty="0" smtClean="0"/>
              <a:t>算法，这个必须会。</a:t>
            </a:r>
            <a:endParaRPr lang="en-US" altLang="zh-CN" sz="3000" dirty="0" smtClean="0"/>
          </a:p>
          <a:p>
            <a:pPr marL="514350" indent="-514350">
              <a:buAutoNum type="arabicPeriod"/>
            </a:pPr>
            <a:r>
              <a:rPr lang="zh-CN" altLang="en-US" sz="3000" dirty="0"/>
              <a:t>最</a:t>
            </a:r>
            <a:r>
              <a:rPr lang="zh-CN" altLang="en-US" sz="3000" dirty="0" smtClean="0"/>
              <a:t>短路没有写全。</a:t>
            </a:r>
            <a:endParaRPr lang="en-US" altLang="zh-CN" sz="3000" dirty="0" smtClean="0"/>
          </a:p>
          <a:p>
            <a:pPr marL="514350" indent="-514350">
              <a:buAutoNum type="arabicPeriod"/>
            </a:pPr>
            <a:r>
              <a:rPr lang="zh-CN" altLang="en-US" sz="3000" dirty="0" smtClean="0"/>
              <a:t>最后一定要用文字写出</a:t>
            </a:r>
            <a:r>
              <a:rPr lang="en-US" altLang="zh-CN" sz="3000" dirty="0" smtClean="0"/>
              <a:t>C1</a:t>
            </a:r>
            <a:r>
              <a:rPr lang="zh-CN" altLang="en-US" sz="3000" dirty="0" smtClean="0"/>
              <a:t>到其它各点的最短路和距离。</a:t>
            </a:r>
            <a:endParaRPr lang="en-US" altLang="zh-CN" sz="3000" dirty="0" smtClean="0"/>
          </a:p>
          <a:p>
            <a:pPr marL="514350" indent="-514350">
              <a:buAutoNum type="arabicPeriod"/>
            </a:pPr>
            <a:r>
              <a:rPr lang="zh-CN" altLang="en-US" sz="3000" dirty="0"/>
              <a:t>给</a:t>
            </a:r>
            <a:r>
              <a:rPr lang="zh-CN" altLang="en-US" sz="3000" dirty="0" smtClean="0"/>
              <a:t>出</a:t>
            </a:r>
            <a:r>
              <a:rPr lang="zh-CN" altLang="en-US" sz="3000" dirty="0" smtClean="0">
                <a:solidFill>
                  <a:schemeClr val="tx2"/>
                </a:solidFill>
              </a:rPr>
              <a:t>一张整体</a:t>
            </a:r>
            <a:r>
              <a:rPr lang="zh-CN" altLang="en-US" sz="3000" dirty="0" smtClean="0"/>
              <a:t>表格，同时给出解题步骤。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74546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buFont typeface="Times New Roman" panose="02020603050405020304" pitchFamily="18" charset="0"/>
              <a:buChar char="♫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SzTx/>
              <a:buFontTx/>
              <a:buNone/>
              <a:defRPr/>
            </a:pPr>
            <a:fld id="{B293AAE6-51C3-40A9-B5B8-256E7F2F68AE}" type="slidenum">
              <a:rPr lang="en-US" altLang="zh-CN" sz="1200" smtClean="0">
                <a:solidFill>
                  <a:srgbClr val="FFFFFF"/>
                </a:solidFill>
                <a:ea typeface="宋体" panose="02010600030101010101" pitchFamily="2" charset="-122"/>
              </a:rPr>
              <a:pPr>
                <a:buClrTx/>
                <a:buSzTx/>
                <a:buFontTx/>
                <a:buNone/>
                <a:defRPr/>
              </a:pPr>
              <a:t>14</a:t>
            </a:fld>
            <a:endParaRPr lang="en-US" altLang="zh-CN" sz="1200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52400"/>
            <a:ext cx="883285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第</a:t>
            </a:r>
            <a:r>
              <a:rPr lang="en-US" altLang="zh-CN" sz="3600" dirty="0" smtClean="0">
                <a:solidFill>
                  <a:srgbClr val="FFC000"/>
                </a:solidFill>
                <a:effectLst/>
              </a:rPr>
              <a:t>7</a:t>
            </a: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次作业</a:t>
            </a:r>
            <a:endParaRPr lang="zh-CN" altLang="en-US" sz="3600" dirty="0">
              <a:solidFill>
                <a:srgbClr val="FFC000"/>
              </a:solidFill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363" y="1371600"/>
            <a:ext cx="8985250" cy="43434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 smtClean="0">
                <a:effectLst/>
              </a:rPr>
              <a:t>1. </a:t>
            </a:r>
            <a:r>
              <a:rPr lang="zh-CN" altLang="zh-CN" dirty="0" smtClean="0">
                <a:effectLst/>
              </a:rPr>
              <a:t>设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是</a:t>
            </a:r>
            <a:r>
              <a:rPr lang="en-US" altLang="zh-CN" dirty="0" smtClean="0">
                <a:effectLst/>
              </a:rPr>
              <a:t>n</a:t>
            </a:r>
            <a:r>
              <a:rPr lang="zh-CN" altLang="zh-CN" dirty="0" smtClean="0">
                <a:effectLst/>
              </a:rPr>
              <a:t>个点</a:t>
            </a:r>
            <a:r>
              <a:rPr lang="en-US" altLang="zh-CN" dirty="0" smtClean="0">
                <a:effectLst/>
              </a:rPr>
              <a:t>m</a:t>
            </a:r>
            <a:r>
              <a:rPr lang="zh-CN" altLang="zh-CN" dirty="0" smtClean="0">
                <a:effectLst/>
              </a:rPr>
              <a:t>条边的简单图，</a:t>
            </a:r>
            <a:r>
              <a:rPr lang="en-US" altLang="zh-CN" dirty="0" err="1" smtClean="0">
                <a:effectLst/>
              </a:rPr>
              <a:t>m</a:t>
            </a:r>
            <a:r>
              <a:rPr lang="en-US" altLang="zh-CN" dirty="0" err="1" smtClean="0">
                <a:effectLst/>
                <a:sym typeface="Symbol" panose="05050102010706020507" pitchFamily="18" charset="2"/>
              </a:rPr>
              <a:t></a:t>
            </a:r>
            <a:r>
              <a:rPr lang="en-US" altLang="zh-CN" dirty="0" err="1" smtClean="0">
                <a:effectLst/>
              </a:rPr>
              <a:t>n</a:t>
            </a:r>
            <a:r>
              <a:rPr lang="zh-CN" altLang="zh-CN" dirty="0" smtClean="0">
                <a:effectLst/>
              </a:rPr>
              <a:t>，</a:t>
            </a:r>
            <a:r>
              <a:rPr lang="zh-CN" altLang="en-US" dirty="0" smtClean="0">
                <a:effectLst/>
              </a:rPr>
              <a:t>则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中必有回路</a:t>
            </a:r>
            <a:r>
              <a:rPr lang="zh-CN" altLang="en-US" dirty="0" smtClean="0">
                <a:effectLst/>
              </a:rPr>
              <a:t>，对吗？       </a:t>
            </a:r>
            <a:endParaRPr lang="en-US" altLang="zh-CN" dirty="0" smtClean="0">
              <a:effectLst/>
            </a:endParaRPr>
          </a:p>
          <a:p>
            <a:pPr>
              <a:defRPr/>
            </a:pPr>
            <a:endParaRPr lang="en-US" altLang="zh-CN" dirty="0" smtClean="0">
              <a:effectLst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/>
              </a:rPr>
              <a:t>答：对</a:t>
            </a:r>
            <a:endParaRPr lang="en-US" altLang="zh-CN" dirty="0" smtClean="0">
              <a:effectLst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zh-CN" altLang="en-US" dirty="0" smtClean="0">
                <a:effectLst/>
              </a:rPr>
              <a:t>（注意</a:t>
            </a:r>
            <a:r>
              <a:rPr lang="zh-CN" altLang="en-US" dirty="0" smtClean="0">
                <a:effectLst/>
              </a:rPr>
              <a:t>：简答题，只要按照要求回答即可，不用写过程。如果题目明确要求写出为什么，要写原因，否则不用写原因</a:t>
            </a:r>
            <a:r>
              <a:rPr lang="zh-CN" altLang="en-US" dirty="0">
                <a:effectLst/>
              </a:rPr>
              <a:t>。）</a:t>
            </a:r>
            <a:endParaRPr lang="zh-CN" altLang="zh-CN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331194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buFont typeface="Times New Roman" panose="02020603050405020304" pitchFamily="18" charset="0"/>
              <a:buChar char="♫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SzTx/>
              <a:buFontTx/>
              <a:buNone/>
              <a:defRPr/>
            </a:pPr>
            <a:fld id="{381CB828-1908-4728-A55E-CFAF1FB5E9F1}" type="slidenum">
              <a:rPr lang="en-US" altLang="zh-CN" sz="1200" smtClean="0">
                <a:solidFill>
                  <a:srgbClr val="FFFFFF"/>
                </a:solidFill>
                <a:ea typeface="宋体" panose="02010600030101010101" pitchFamily="2" charset="-122"/>
              </a:rPr>
              <a:pPr>
                <a:buClrTx/>
                <a:buSzTx/>
                <a:buFontTx/>
                <a:buNone/>
                <a:defRPr/>
              </a:pPr>
              <a:t>15</a:t>
            </a:fld>
            <a:endParaRPr lang="en-US" altLang="zh-CN" sz="1200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3338" y="1143000"/>
            <a:ext cx="8929687" cy="48006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0" smtClean="0">
                <a:effectLst/>
              </a:rPr>
              <a:t>1. (</a:t>
            </a:r>
            <a:r>
              <a:rPr lang="zh-CN" altLang="en-US" dirty="0" smtClean="0">
                <a:effectLst/>
              </a:rPr>
              <a:t>方法一</a:t>
            </a:r>
            <a:r>
              <a:rPr lang="en-US" altLang="zh-CN" dirty="0" smtClean="0">
                <a:effectLst/>
              </a:rPr>
              <a:t>)</a:t>
            </a:r>
            <a:r>
              <a:rPr lang="zh-CN" altLang="zh-CN" dirty="0" smtClean="0">
                <a:effectLst/>
              </a:rPr>
              <a:t>证明：假设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没有回路，若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连通，则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是树，应该有</a:t>
            </a:r>
            <a:r>
              <a:rPr lang="en-US" altLang="zh-CN" dirty="0" smtClean="0">
                <a:effectLst/>
              </a:rPr>
              <a:t>n-1</a:t>
            </a:r>
            <a:r>
              <a:rPr lang="zh-CN" altLang="zh-CN" dirty="0" smtClean="0">
                <a:effectLst/>
              </a:rPr>
              <a:t>条边，与题设矛盾；若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不连通，假设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有</a:t>
            </a:r>
            <a:r>
              <a:rPr lang="en-US" altLang="zh-CN" dirty="0" smtClean="0">
                <a:effectLst/>
              </a:rPr>
              <a:t>k</a:t>
            </a:r>
            <a:r>
              <a:rPr lang="zh-CN" altLang="zh-CN" dirty="0" smtClean="0">
                <a:effectLst/>
              </a:rPr>
              <a:t>（</a:t>
            </a:r>
            <a:r>
              <a:rPr lang="en-US" altLang="zh-CN" dirty="0" smtClean="0">
                <a:effectLst/>
              </a:rPr>
              <a:t>k&gt;1</a:t>
            </a:r>
            <a:r>
              <a:rPr lang="zh-CN" altLang="zh-CN" dirty="0" smtClean="0">
                <a:effectLst/>
              </a:rPr>
              <a:t>）个连通分支</a:t>
            </a:r>
            <a:r>
              <a:rPr lang="en-US" altLang="zh-CN" dirty="0" smtClean="0">
                <a:effectLst/>
              </a:rPr>
              <a:t>G</a:t>
            </a:r>
            <a:r>
              <a:rPr lang="en-US" altLang="zh-CN" baseline="-25000" dirty="0" smtClean="0">
                <a:effectLst/>
              </a:rPr>
              <a:t>1</a:t>
            </a:r>
            <a:r>
              <a:rPr lang="en-US" altLang="zh-CN" dirty="0" smtClean="0">
                <a:effectLst/>
              </a:rPr>
              <a:t>,…,</a:t>
            </a:r>
            <a:r>
              <a:rPr lang="en-US" altLang="zh-CN" dirty="0" err="1" smtClean="0">
                <a:effectLst/>
              </a:rPr>
              <a:t>G</a:t>
            </a:r>
            <a:r>
              <a:rPr lang="en-US" altLang="zh-CN" baseline="-25000" dirty="0" err="1" smtClean="0">
                <a:effectLst/>
              </a:rPr>
              <a:t>k</a:t>
            </a:r>
            <a:r>
              <a:rPr lang="zh-CN" altLang="zh-CN" dirty="0" smtClean="0">
                <a:effectLst/>
              </a:rPr>
              <a:t>，分别有</a:t>
            </a:r>
            <a:r>
              <a:rPr lang="en-US" altLang="zh-CN" dirty="0" smtClean="0">
                <a:effectLst/>
              </a:rPr>
              <a:t> n</a:t>
            </a:r>
            <a:r>
              <a:rPr lang="en-US" altLang="zh-CN" baseline="-25000" dirty="0" smtClean="0">
                <a:effectLst/>
              </a:rPr>
              <a:t>1</a:t>
            </a:r>
            <a:r>
              <a:rPr lang="en-US" altLang="zh-CN" dirty="0" smtClean="0">
                <a:effectLst/>
              </a:rPr>
              <a:t>,…,</a:t>
            </a:r>
            <a:r>
              <a:rPr lang="en-US" altLang="zh-CN" dirty="0" err="1" smtClean="0">
                <a:effectLst/>
              </a:rPr>
              <a:t>n</a:t>
            </a:r>
            <a:r>
              <a:rPr lang="en-US" altLang="zh-CN" baseline="-25000" dirty="0" err="1" smtClean="0">
                <a:effectLst/>
              </a:rPr>
              <a:t>k</a:t>
            </a:r>
            <a:r>
              <a:rPr lang="zh-CN" altLang="zh-CN" dirty="0" smtClean="0">
                <a:effectLst/>
              </a:rPr>
              <a:t>个节点，则每个连通分支都是树，分别有</a:t>
            </a:r>
            <a:r>
              <a:rPr lang="en-US" altLang="zh-CN" dirty="0" smtClean="0">
                <a:effectLst/>
              </a:rPr>
              <a:t>n</a:t>
            </a:r>
            <a:r>
              <a:rPr lang="en-US" altLang="zh-CN" baseline="-25000" dirty="0" smtClean="0">
                <a:effectLst/>
              </a:rPr>
              <a:t>1</a:t>
            </a:r>
            <a:r>
              <a:rPr lang="en-US" altLang="zh-CN" dirty="0" smtClean="0">
                <a:effectLst/>
              </a:rPr>
              <a:t>-1,n</a:t>
            </a:r>
            <a:r>
              <a:rPr lang="en-US" altLang="zh-CN" baseline="-25000" dirty="0" smtClean="0">
                <a:effectLst/>
              </a:rPr>
              <a:t>2</a:t>
            </a:r>
            <a:r>
              <a:rPr lang="en-US" altLang="zh-CN" dirty="0" smtClean="0">
                <a:effectLst/>
              </a:rPr>
              <a:t>-1,…,n</a:t>
            </a:r>
            <a:r>
              <a:rPr lang="en-US" altLang="zh-CN" baseline="-25000" dirty="0" smtClean="0">
                <a:effectLst/>
              </a:rPr>
              <a:t>k</a:t>
            </a:r>
            <a:r>
              <a:rPr lang="en-US" altLang="zh-CN" dirty="0" smtClean="0">
                <a:effectLst/>
              </a:rPr>
              <a:t>-1</a:t>
            </a:r>
            <a:r>
              <a:rPr lang="zh-CN" altLang="zh-CN" dirty="0" smtClean="0">
                <a:effectLst/>
              </a:rPr>
              <a:t>条边，即图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有</a:t>
            </a:r>
            <a:r>
              <a:rPr lang="en-US" altLang="zh-CN" dirty="0" smtClean="0">
                <a:effectLst/>
              </a:rPr>
              <a:t>n</a:t>
            </a:r>
            <a:r>
              <a:rPr lang="en-US" altLang="zh-CN" baseline="-25000" dirty="0" smtClean="0">
                <a:effectLst/>
              </a:rPr>
              <a:t>1</a:t>
            </a:r>
            <a:r>
              <a:rPr lang="en-US" altLang="zh-CN" dirty="0" smtClean="0">
                <a:effectLst/>
              </a:rPr>
              <a:t>-1+n</a:t>
            </a:r>
            <a:r>
              <a:rPr lang="en-US" altLang="zh-CN" baseline="-25000" dirty="0" smtClean="0">
                <a:effectLst/>
              </a:rPr>
              <a:t>2</a:t>
            </a:r>
            <a:r>
              <a:rPr lang="en-US" altLang="zh-CN" dirty="0" smtClean="0">
                <a:effectLst/>
              </a:rPr>
              <a:t>-1+…+n</a:t>
            </a:r>
            <a:r>
              <a:rPr lang="en-US" altLang="zh-CN" baseline="-25000" dirty="0" smtClean="0">
                <a:effectLst/>
              </a:rPr>
              <a:t>k</a:t>
            </a:r>
            <a:r>
              <a:rPr lang="en-US" altLang="zh-CN" dirty="0" smtClean="0">
                <a:effectLst/>
              </a:rPr>
              <a:t>-1=n</a:t>
            </a:r>
            <a:r>
              <a:rPr lang="en-US" altLang="zh-CN" baseline="-25000" dirty="0" smtClean="0">
                <a:effectLst/>
              </a:rPr>
              <a:t>1</a:t>
            </a:r>
            <a:r>
              <a:rPr lang="en-US" altLang="zh-CN" dirty="0" smtClean="0">
                <a:effectLst/>
              </a:rPr>
              <a:t>+n</a:t>
            </a:r>
            <a:r>
              <a:rPr lang="en-US" altLang="zh-CN" baseline="-25000" dirty="0" smtClean="0">
                <a:effectLst/>
              </a:rPr>
              <a:t>2</a:t>
            </a:r>
            <a:r>
              <a:rPr lang="en-US" altLang="zh-CN" dirty="0" smtClean="0">
                <a:effectLst/>
              </a:rPr>
              <a:t>+…+</a:t>
            </a:r>
            <a:r>
              <a:rPr lang="en-US" altLang="zh-CN" dirty="0" err="1" smtClean="0">
                <a:effectLst/>
              </a:rPr>
              <a:t>n</a:t>
            </a:r>
            <a:r>
              <a:rPr lang="en-US" altLang="zh-CN" baseline="-25000" dirty="0" err="1" smtClean="0">
                <a:effectLst/>
              </a:rPr>
              <a:t>k</a:t>
            </a:r>
            <a:r>
              <a:rPr lang="en-US" altLang="zh-CN" dirty="0" smtClean="0">
                <a:effectLst/>
              </a:rPr>
              <a:t>-k=n-k</a:t>
            </a:r>
            <a:r>
              <a:rPr lang="zh-CN" altLang="zh-CN" dirty="0" smtClean="0">
                <a:effectLst/>
              </a:rPr>
              <a:t>条边，与题设矛盾。故假设不成立，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中必有回路。</a:t>
            </a:r>
          </a:p>
          <a:p>
            <a:pPr>
              <a:lnSpc>
                <a:spcPct val="120000"/>
              </a:lnSpc>
              <a:defRPr/>
            </a:pPr>
            <a:endParaRPr lang="zh-CN" altLang="en-US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52400"/>
            <a:ext cx="883285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第</a:t>
            </a:r>
            <a:r>
              <a:rPr lang="en-US" altLang="zh-CN" sz="3600" dirty="0" smtClean="0">
                <a:solidFill>
                  <a:srgbClr val="FFC000"/>
                </a:solidFill>
                <a:effectLst/>
              </a:rPr>
              <a:t>7</a:t>
            </a: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次作业</a:t>
            </a:r>
            <a:endParaRPr lang="zh-CN" alt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8493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buFont typeface="Times New Roman" panose="02020603050405020304" pitchFamily="18" charset="0"/>
              <a:buChar char="♫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SzTx/>
              <a:buFontTx/>
              <a:buNone/>
              <a:defRPr/>
            </a:pPr>
            <a:fld id="{107952BA-DB73-4013-940D-01BC75E20072}" type="slidenum">
              <a:rPr lang="en-US" altLang="zh-CN" sz="1200" smtClean="0">
                <a:solidFill>
                  <a:srgbClr val="FFFFFF"/>
                </a:solidFill>
                <a:ea typeface="宋体" panose="02010600030101010101" pitchFamily="2" charset="-122"/>
              </a:rPr>
              <a:pPr>
                <a:buClrTx/>
                <a:buSzTx/>
                <a:buFontTx/>
                <a:buNone/>
                <a:defRPr/>
              </a:pPr>
              <a:t>16</a:t>
            </a:fld>
            <a:endParaRPr lang="en-US" altLang="zh-CN" sz="1200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200" y="1143000"/>
            <a:ext cx="8929688" cy="4530725"/>
          </a:xfrm>
        </p:spPr>
        <p:txBody>
          <a:bodyPr/>
          <a:lstStyle/>
          <a:p>
            <a:pPr>
              <a:lnSpc>
                <a:spcPct val="125000"/>
              </a:lnSpc>
              <a:defRPr/>
            </a:pPr>
            <a:r>
              <a:rPr lang="en-US" altLang="zh-CN" dirty="0" smtClean="0">
                <a:effectLst/>
              </a:rPr>
              <a:t>1.(</a:t>
            </a:r>
            <a:r>
              <a:rPr lang="zh-CN" altLang="en-US" dirty="0" smtClean="0">
                <a:effectLst/>
              </a:rPr>
              <a:t>方法二</a:t>
            </a:r>
            <a:r>
              <a:rPr lang="en-US" altLang="zh-CN" dirty="0" smtClean="0">
                <a:effectLst/>
              </a:rPr>
              <a:t>)</a:t>
            </a:r>
            <a:r>
              <a:rPr lang="zh-CN" altLang="zh-CN" dirty="0" smtClean="0">
                <a:effectLst/>
              </a:rPr>
              <a:t>证明：设图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中边为</a:t>
            </a:r>
            <a:r>
              <a:rPr lang="en-US" altLang="zh-CN" i="1" dirty="0" smtClean="0">
                <a:effectLst/>
              </a:rPr>
              <a:t>l</a:t>
            </a:r>
            <a:r>
              <a:rPr lang="en-US" altLang="zh-CN" baseline="-25000" dirty="0" smtClean="0">
                <a:effectLst/>
              </a:rPr>
              <a:t>1</a:t>
            </a:r>
            <a:r>
              <a:rPr lang="en-US" altLang="zh-CN" dirty="0" smtClean="0">
                <a:effectLst/>
              </a:rPr>
              <a:t>,</a:t>
            </a:r>
            <a:r>
              <a:rPr lang="en-US" altLang="zh-CN" i="1" dirty="0" smtClean="0">
                <a:effectLst/>
              </a:rPr>
              <a:t>l</a:t>
            </a:r>
            <a:r>
              <a:rPr lang="en-US" altLang="zh-CN" baseline="-25000" dirty="0" smtClean="0">
                <a:effectLst/>
              </a:rPr>
              <a:t>2</a:t>
            </a:r>
            <a:r>
              <a:rPr lang="en-US" altLang="zh-CN" dirty="0" smtClean="0">
                <a:effectLst/>
              </a:rPr>
              <a:t>…</a:t>
            </a:r>
            <a:r>
              <a:rPr lang="en-US" altLang="zh-CN" i="1" dirty="0" smtClean="0">
                <a:effectLst/>
              </a:rPr>
              <a:t>l</a:t>
            </a:r>
            <a:r>
              <a:rPr lang="en-US" altLang="zh-CN" i="1" baseline="-25000" dirty="0" smtClean="0">
                <a:effectLst/>
              </a:rPr>
              <a:t>m</a:t>
            </a:r>
            <a:r>
              <a:rPr lang="zh-CN" altLang="zh-CN" dirty="0" smtClean="0">
                <a:effectLst/>
              </a:rPr>
              <a:t>，拿出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中的</a:t>
            </a:r>
            <a:r>
              <a:rPr lang="en-US" altLang="zh-CN" i="1" dirty="0" smtClean="0">
                <a:effectLst/>
              </a:rPr>
              <a:t>n</a:t>
            </a:r>
            <a:r>
              <a:rPr lang="zh-CN" altLang="zh-CN" dirty="0" smtClean="0">
                <a:effectLst/>
              </a:rPr>
              <a:t>个点</a:t>
            </a:r>
            <a:r>
              <a:rPr lang="en-US" altLang="zh-CN" i="1" dirty="0" smtClean="0">
                <a:effectLst/>
              </a:rPr>
              <a:t>v</a:t>
            </a:r>
            <a:r>
              <a:rPr lang="en-US" altLang="zh-CN" baseline="-25000" dirty="0" smtClean="0">
                <a:effectLst/>
              </a:rPr>
              <a:t>1</a:t>
            </a:r>
            <a:r>
              <a:rPr lang="en-US" altLang="zh-CN" dirty="0" smtClean="0">
                <a:effectLst/>
              </a:rPr>
              <a:t>,</a:t>
            </a:r>
            <a:r>
              <a:rPr lang="en-US" altLang="zh-CN" i="1" dirty="0" smtClean="0">
                <a:effectLst/>
              </a:rPr>
              <a:t>v</a:t>
            </a:r>
            <a:r>
              <a:rPr lang="en-US" altLang="zh-CN" baseline="-25000" dirty="0" smtClean="0">
                <a:effectLst/>
              </a:rPr>
              <a:t>2</a:t>
            </a:r>
            <a:r>
              <a:rPr lang="en-US" altLang="zh-CN" dirty="0" smtClean="0">
                <a:effectLst/>
              </a:rPr>
              <a:t>,…</a:t>
            </a:r>
            <a:r>
              <a:rPr lang="en-US" altLang="zh-CN" i="1" dirty="0" err="1" smtClean="0">
                <a:effectLst/>
              </a:rPr>
              <a:t>v</a:t>
            </a:r>
            <a:r>
              <a:rPr lang="en-US" altLang="zh-CN" i="1" baseline="-25000" dirty="0" err="1" smtClean="0">
                <a:effectLst/>
              </a:rPr>
              <a:t>n</a:t>
            </a:r>
            <a:r>
              <a:rPr lang="en-US" altLang="zh-CN" dirty="0" smtClean="0">
                <a:effectLst/>
              </a:rPr>
              <a:t>,</a:t>
            </a:r>
            <a:r>
              <a:rPr lang="zh-CN" altLang="zh-CN" dirty="0" smtClean="0">
                <a:effectLst/>
              </a:rPr>
              <a:t>，依次加入边</a:t>
            </a:r>
            <a:r>
              <a:rPr lang="en-US" altLang="zh-CN" i="1" dirty="0" smtClean="0">
                <a:effectLst/>
              </a:rPr>
              <a:t>l</a:t>
            </a:r>
            <a:r>
              <a:rPr lang="en-US" altLang="zh-CN" baseline="-25000" dirty="0" smtClean="0">
                <a:effectLst/>
              </a:rPr>
              <a:t>1</a:t>
            </a:r>
            <a:r>
              <a:rPr lang="en-US" altLang="zh-CN" dirty="0" smtClean="0">
                <a:effectLst/>
              </a:rPr>
              <a:t>,</a:t>
            </a:r>
            <a:r>
              <a:rPr lang="en-US" altLang="zh-CN" i="1" dirty="0" smtClean="0">
                <a:effectLst/>
              </a:rPr>
              <a:t>l</a:t>
            </a:r>
            <a:r>
              <a:rPr lang="en-US" altLang="zh-CN" baseline="-25000" dirty="0" smtClean="0">
                <a:effectLst/>
              </a:rPr>
              <a:t>2</a:t>
            </a:r>
            <a:r>
              <a:rPr lang="en-US" altLang="zh-CN" dirty="0" smtClean="0">
                <a:effectLst/>
              </a:rPr>
              <a:t>…</a:t>
            </a:r>
            <a:r>
              <a:rPr lang="en-US" altLang="zh-CN" i="1" dirty="0" smtClean="0">
                <a:effectLst/>
              </a:rPr>
              <a:t>l</a:t>
            </a:r>
            <a:r>
              <a:rPr lang="en-US" altLang="zh-CN" i="1" baseline="-25000" dirty="0" smtClean="0">
                <a:effectLst/>
              </a:rPr>
              <a:t>m</a:t>
            </a:r>
            <a:r>
              <a:rPr lang="zh-CN" altLang="zh-CN" dirty="0" smtClean="0">
                <a:effectLst/>
              </a:rPr>
              <a:t>，当加到某个</a:t>
            </a:r>
            <a:r>
              <a:rPr lang="en-US" altLang="zh-CN" i="1" dirty="0" smtClean="0">
                <a:effectLst/>
              </a:rPr>
              <a:t>l</a:t>
            </a:r>
            <a:r>
              <a:rPr lang="en-US" altLang="zh-CN" i="1" baseline="-25000" dirty="0" smtClean="0">
                <a:effectLst/>
              </a:rPr>
              <a:t>i</a:t>
            </a:r>
            <a:r>
              <a:rPr lang="zh-CN" altLang="zh-CN" dirty="0" smtClean="0">
                <a:effectLst/>
              </a:rPr>
              <a:t>时，若出现回路，则结论得证。否则，因为</a:t>
            </a:r>
            <a:r>
              <a:rPr lang="en-US" altLang="zh-CN" dirty="0" smtClean="0">
                <a:effectLst/>
              </a:rPr>
              <a:t>m</a:t>
            </a:r>
            <a:r>
              <a:rPr lang="zh-CN" altLang="zh-CN" dirty="0" smtClean="0">
                <a:effectLst/>
              </a:rPr>
              <a:t>≥</a:t>
            </a:r>
            <a:r>
              <a:rPr lang="en-US" altLang="zh-CN" dirty="0" smtClean="0">
                <a:effectLst/>
              </a:rPr>
              <a:t>n</a:t>
            </a:r>
            <a:r>
              <a:rPr lang="zh-CN" altLang="zh-CN" dirty="0" smtClean="0">
                <a:effectLst/>
              </a:rPr>
              <a:t>，当加到第</a:t>
            </a:r>
            <a:r>
              <a:rPr lang="en-US" altLang="zh-CN" dirty="0" smtClean="0">
                <a:effectLst/>
              </a:rPr>
              <a:t>n-1</a:t>
            </a:r>
            <a:r>
              <a:rPr lang="zh-CN" altLang="zh-CN" dirty="0" smtClean="0">
                <a:effectLst/>
              </a:rPr>
              <a:t>条边时，若此时没有形成回路，根据树的等价命题，图中无回路且有</a:t>
            </a:r>
            <a:r>
              <a:rPr lang="en-US" altLang="zh-CN" dirty="0" smtClean="0">
                <a:effectLst/>
              </a:rPr>
              <a:t>n-1</a:t>
            </a:r>
            <a:r>
              <a:rPr lang="zh-CN" altLang="zh-CN" dirty="0" smtClean="0">
                <a:effectLst/>
              </a:rPr>
              <a:t>条边，此时已经形成一棵树，再外加任意一条边，必定形成回路</a:t>
            </a:r>
            <a:r>
              <a:rPr lang="en-US" altLang="zh-CN" dirty="0" smtClean="0">
                <a:effectLst/>
              </a:rPr>
              <a:t>, </a:t>
            </a:r>
            <a:r>
              <a:rPr lang="zh-CN" altLang="zh-CN" dirty="0" smtClean="0">
                <a:effectLst/>
              </a:rPr>
              <a:t>因此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中必有回路。</a:t>
            </a: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52400"/>
            <a:ext cx="883285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第</a:t>
            </a:r>
            <a:r>
              <a:rPr lang="en-US" altLang="zh-CN" sz="3600" dirty="0" smtClean="0">
                <a:solidFill>
                  <a:srgbClr val="FFC000"/>
                </a:solidFill>
                <a:effectLst/>
              </a:rPr>
              <a:t>7</a:t>
            </a: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次作业</a:t>
            </a:r>
            <a:endParaRPr lang="zh-CN" alt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1125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63" y="762000"/>
            <a:ext cx="8929687" cy="45307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ffectLst/>
              </a:rPr>
              <a:t>2</a:t>
            </a:r>
            <a:r>
              <a:rPr lang="zh-CN" altLang="en-US" dirty="0" smtClean="0">
                <a:effectLst/>
              </a:rPr>
              <a:t>、</a:t>
            </a:r>
            <a:r>
              <a:rPr lang="zh-CN" altLang="zh-CN" dirty="0" smtClean="0">
                <a:effectLst/>
              </a:rPr>
              <a:t>具有</a:t>
            </a:r>
            <a:r>
              <a:rPr lang="en-US" altLang="zh-CN" dirty="0" smtClean="0">
                <a:effectLst/>
              </a:rPr>
              <a:t>2</a:t>
            </a:r>
            <a:r>
              <a:rPr lang="zh-CN" altLang="zh-CN" dirty="0" smtClean="0">
                <a:effectLst/>
              </a:rPr>
              <a:t>个以上顶点的有限树，至少有几个度为</a:t>
            </a:r>
            <a:r>
              <a:rPr lang="en-US" altLang="zh-CN" dirty="0" smtClean="0">
                <a:effectLst/>
              </a:rPr>
              <a:t>1</a:t>
            </a:r>
            <a:r>
              <a:rPr lang="zh-CN" altLang="zh-CN" dirty="0" smtClean="0">
                <a:effectLst/>
              </a:rPr>
              <a:t>的点？ </a:t>
            </a:r>
            <a:endParaRPr lang="en-US" altLang="zh-CN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/>
              </a:rPr>
              <a:t>答：</a:t>
            </a:r>
            <a:r>
              <a:rPr lang="en-US" altLang="zh-CN" dirty="0" smtClean="0">
                <a:effectLst/>
              </a:rPr>
              <a:t>2</a:t>
            </a:r>
            <a:r>
              <a:rPr lang="zh-CN" altLang="en-US" dirty="0" smtClean="0">
                <a:effectLst/>
              </a:rPr>
              <a:t>个</a:t>
            </a:r>
            <a:endParaRPr lang="en-US" altLang="zh-CN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 smtClean="0">
              <a:effectLst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ffectLst/>
              </a:rPr>
              <a:t>3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smtClean="0">
                <a:effectLst/>
              </a:rPr>
              <a:t> G</a:t>
            </a:r>
            <a:r>
              <a:rPr lang="zh-CN" altLang="zh-CN" dirty="0" smtClean="0">
                <a:effectLst/>
              </a:rPr>
              <a:t>是简单图，并且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有</a:t>
            </a:r>
            <a:r>
              <a:rPr lang="en-US" altLang="zh-CN" dirty="0" smtClean="0">
                <a:effectLst/>
              </a:rPr>
              <a:t>n</a:t>
            </a:r>
            <a:r>
              <a:rPr lang="zh-CN" altLang="zh-CN" dirty="0" smtClean="0">
                <a:effectLst/>
              </a:rPr>
              <a:t>个节点，</a:t>
            </a:r>
            <a:r>
              <a:rPr lang="en-US" altLang="zh-CN" dirty="0" smtClean="0">
                <a:effectLst/>
              </a:rPr>
              <a:t>n-1</a:t>
            </a:r>
            <a:r>
              <a:rPr lang="zh-CN" altLang="zh-CN" dirty="0" smtClean="0">
                <a:effectLst/>
              </a:rPr>
              <a:t>条边，问：</a:t>
            </a:r>
            <a:r>
              <a:rPr lang="en-US" altLang="zh-CN" dirty="0" smtClean="0">
                <a:effectLst/>
              </a:rPr>
              <a:t>G</a:t>
            </a:r>
            <a:r>
              <a:rPr lang="zh-CN" altLang="zh-CN" dirty="0" smtClean="0">
                <a:effectLst/>
              </a:rPr>
              <a:t>一定是树吗？ </a:t>
            </a:r>
            <a:endParaRPr lang="en-US" altLang="zh-CN" dirty="0" smtClean="0">
              <a:effectLst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altLang="zh-CN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/>
              </a:rPr>
              <a:t>答：不一定</a:t>
            </a:r>
            <a:endParaRPr lang="zh-CN" altLang="zh-CN" dirty="0" smtClean="0">
              <a:effectLst/>
            </a:endParaRPr>
          </a:p>
          <a:p>
            <a:pPr marL="0" indent="0">
              <a:defRPr/>
            </a:pPr>
            <a:endParaRPr kumimoji="1"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buFont typeface="Times New Roman" panose="02020603050405020304" pitchFamily="18" charset="0"/>
              <a:buChar char="♫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SzTx/>
              <a:buFontTx/>
              <a:buNone/>
              <a:defRPr/>
            </a:pPr>
            <a:fld id="{A13811DC-74AA-4137-B819-2D10F3EFC9B9}" type="slidenum">
              <a:rPr lang="en-US" altLang="zh-CN" sz="1200" smtClean="0">
                <a:solidFill>
                  <a:srgbClr val="FFFFFF"/>
                </a:solidFill>
                <a:ea typeface="宋体" panose="02010600030101010101" pitchFamily="2" charset="-122"/>
              </a:rPr>
              <a:pPr>
                <a:buClrTx/>
                <a:buSzTx/>
                <a:buFontTx/>
                <a:buNone/>
                <a:defRPr/>
              </a:pPr>
              <a:t>17</a:t>
            </a:fld>
            <a:endParaRPr lang="en-US" altLang="zh-CN" sz="1200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52400"/>
            <a:ext cx="883285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第</a:t>
            </a:r>
            <a:r>
              <a:rPr lang="en-US" altLang="zh-CN" sz="3600" dirty="0" smtClean="0">
                <a:solidFill>
                  <a:srgbClr val="FFC000"/>
                </a:solidFill>
                <a:effectLst/>
              </a:rPr>
              <a:t>7</a:t>
            </a: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次作业</a:t>
            </a:r>
            <a:endParaRPr lang="zh-CN" alt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2058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内容占位符 2"/>
          <p:cNvSpPr>
            <a:spLocks noGrp="1" noChangeArrowheads="1"/>
          </p:cNvSpPr>
          <p:nvPr>
            <p:ph idx="1"/>
          </p:nvPr>
        </p:nvSpPr>
        <p:spPr>
          <a:xfrm>
            <a:off x="204788" y="887413"/>
            <a:ext cx="8701087" cy="551338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 smtClean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zh-CN" altLang="zh-CN" dirty="0" smtClean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请给出</a:t>
            </a:r>
            <a:r>
              <a:rPr lang="zh-CN" altLang="en-US" dirty="0" smtClean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下面</a:t>
            </a:r>
            <a:r>
              <a:rPr lang="zh-CN" altLang="zh-CN" dirty="0" smtClean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权图中最优树的</a:t>
            </a:r>
            <a:r>
              <a:rPr lang="zh-CN" altLang="zh-CN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权值</a:t>
            </a:r>
            <a:r>
              <a:rPr lang="zh-CN" altLang="zh-CN" dirty="0" smtClean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解：</a:t>
            </a:r>
            <a:r>
              <a:rPr lang="en-US" altLang="zh-CN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47 </a:t>
            </a:r>
            <a:r>
              <a:rPr lang="zh-CN" altLang="en-US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（注意：题目要求给出权值！）</a:t>
            </a:r>
            <a:endParaRPr lang="en-US" altLang="zh-CN" dirty="0" smtClean="0">
              <a:solidFill>
                <a:srgbClr val="FFC000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 smtClean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buFont typeface="Times New Roman" panose="02020603050405020304" pitchFamily="18" charset="0"/>
              <a:buChar char="♫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SzTx/>
              <a:buFontTx/>
              <a:buNone/>
              <a:defRPr/>
            </a:pPr>
            <a:fld id="{4F1EEE8F-B3A0-4AA2-9E3D-8C1FE2B037F9}" type="slidenum">
              <a:rPr lang="en-US" altLang="zh-CN" sz="1200" smtClean="0">
                <a:solidFill>
                  <a:srgbClr val="FFFFFF"/>
                </a:solidFill>
                <a:ea typeface="宋体" panose="02010600030101010101" pitchFamily="2" charset="-122"/>
              </a:rPr>
              <a:pPr>
                <a:buClrTx/>
                <a:buSzTx/>
                <a:buFontTx/>
                <a:buNone/>
                <a:defRPr/>
              </a:pPr>
              <a:t>18</a:t>
            </a:fld>
            <a:endParaRPr lang="en-US" altLang="zh-CN" sz="1200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121860" name="组合 45"/>
          <p:cNvGrpSpPr>
            <a:grpSpLocks/>
          </p:cNvGrpSpPr>
          <p:nvPr/>
        </p:nvGrpSpPr>
        <p:grpSpPr bwMode="auto">
          <a:xfrm>
            <a:off x="1747838" y="1385888"/>
            <a:ext cx="4745037" cy="4518025"/>
            <a:chOff x="4110541" y="1252835"/>
            <a:chExt cx="4744409" cy="4517579"/>
          </a:xfrm>
        </p:grpSpPr>
        <p:sp>
          <p:nvSpPr>
            <p:cNvPr id="121862" name="椭圆 1"/>
            <p:cNvSpPr>
              <a:spLocks noChangeArrowheads="1"/>
            </p:cNvSpPr>
            <p:nvPr/>
          </p:nvSpPr>
          <p:spPr bwMode="auto">
            <a:xfrm>
              <a:off x="6248400" y="17526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76200" algn="ctr">
              <a:solidFill>
                <a:srgbClr val="FFFF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1863" name="椭圆 5"/>
            <p:cNvSpPr>
              <a:spLocks noChangeArrowheads="1"/>
            </p:cNvSpPr>
            <p:nvPr/>
          </p:nvSpPr>
          <p:spPr bwMode="auto">
            <a:xfrm>
              <a:off x="4419600" y="32004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76200" algn="ctr">
              <a:solidFill>
                <a:srgbClr val="FFFF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1864" name="椭圆 6"/>
            <p:cNvSpPr>
              <a:spLocks noChangeArrowheads="1"/>
            </p:cNvSpPr>
            <p:nvPr/>
          </p:nvSpPr>
          <p:spPr bwMode="auto">
            <a:xfrm>
              <a:off x="5257800" y="52578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76200" algn="ctr">
              <a:solidFill>
                <a:srgbClr val="FFFF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1865" name="椭圆 7"/>
            <p:cNvSpPr>
              <a:spLocks noChangeArrowheads="1"/>
            </p:cNvSpPr>
            <p:nvPr/>
          </p:nvSpPr>
          <p:spPr bwMode="auto">
            <a:xfrm>
              <a:off x="7543800" y="52578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76200" algn="ctr">
              <a:solidFill>
                <a:srgbClr val="FFFF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1866" name="椭圆 8"/>
            <p:cNvSpPr>
              <a:spLocks noChangeArrowheads="1"/>
            </p:cNvSpPr>
            <p:nvPr/>
          </p:nvSpPr>
          <p:spPr bwMode="auto">
            <a:xfrm>
              <a:off x="8305800" y="32004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76200" algn="ctr">
              <a:solidFill>
                <a:srgbClr val="FFFF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21867" name="直线连接符 9"/>
            <p:cNvCxnSpPr>
              <a:cxnSpLocks noChangeShapeType="1"/>
              <a:stCxn id="121862" idx="3"/>
            </p:cNvCxnSpPr>
            <p:nvPr/>
          </p:nvCxnSpPr>
          <p:spPr bwMode="auto">
            <a:xfrm flipH="1">
              <a:off x="4572000" y="1882682"/>
              <a:ext cx="1698718" cy="1317718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68" name="直线连接符 11"/>
            <p:cNvCxnSpPr>
              <a:cxnSpLocks/>
              <a:endCxn id="121866" idx="3"/>
            </p:cNvCxnSpPr>
            <p:nvPr/>
          </p:nvCxnSpPr>
          <p:spPr bwMode="auto">
            <a:xfrm>
              <a:off x="6400800" y="1905000"/>
              <a:ext cx="1927318" cy="1425482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69" name="直线连接符 16"/>
            <p:cNvCxnSpPr>
              <a:cxnSpLocks/>
              <a:stCxn id="121865" idx="0"/>
              <a:endCxn id="121866" idx="3"/>
            </p:cNvCxnSpPr>
            <p:nvPr/>
          </p:nvCxnSpPr>
          <p:spPr bwMode="auto">
            <a:xfrm flipV="1">
              <a:off x="7620000" y="3330482"/>
              <a:ext cx="708118" cy="1927318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70" name="直线连接符 20"/>
            <p:cNvCxnSpPr>
              <a:cxnSpLocks/>
            </p:cNvCxnSpPr>
            <p:nvPr/>
          </p:nvCxnSpPr>
          <p:spPr bwMode="auto">
            <a:xfrm>
              <a:off x="4572000" y="3330482"/>
              <a:ext cx="685800" cy="1927318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71" name="直线连接符 24"/>
            <p:cNvCxnSpPr>
              <a:cxnSpLocks/>
              <a:stCxn id="121864" idx="6"/>
              <a:endCxn id="121865" idx="2"/>
            </p:cNvCxnSpPr>
            <p:nvPr/>
          </p:nvCxnSpPr>
          <p:spPr bwMode="auto">
            <a:xfrm>
              <a:off x="5410200" y="5334000"/>
              <a:ext cx="2133600" cy="0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72" name="直线连接符 27"/>
            <p:cNvCxnSpPr>
              <a:cxnSpLocks/>
            </p:cNvCxnSpPr>
            <p:nvPr/>
          </p:nvCxnSpPr>
          <p:spPr bwMode="auto">
            <a:xfrm>
              <a:off x="4594225" y="3276600"/>
              <a:ext cx="3657600" cy="31564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73" name="直线连接符 31"/>
            <p:cNvCxnSpPr>
              <a:cxnSpLocks/>
              <a:stCxn id="121864" idx="7"/>
            </p:cNvCxnSpPr>
            <p:nvPr/>
          </p:nvCxnSpPr>
          <p:spPr bwMode="auto">
            <a:xfrm flipV="1">
              <a:off x="5387882" y="3352800"/>
              <a:ext cx="2863943" cy="1927318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74" name="直线连接符 34"/>
            <p:cNvCxnSpPr>
              <a:cxnSpLocks/>
              <a:stCxn id="121863" idx="5"/>
              <a:endCxn id="121865" idx="1"/>
            </p:cNvCxnSpPr>
            <p:nvPr/>
          </p:nvCxnSpPr>
          <p:spPr bwMode="auto">
            <a:xfrm>
              <a:off x="4549682" y="3330482"/>
              <a:ext cx="3016436" cy="1949636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75" name="直线连接符 39"/>
            <p:cNvCxnSpPr>
              <a:cxnSpLocks/>
              <a:stCxn id="121862" idx="4"/>
              <a:endCxn id="121864" idx="0"/>
            </p:cNvCxnSpPr>
            <p:nvPr/>
          </p:nvCxnSpPr>
          <p:spPr bwMode="auto">
            <a:xfrm flipH="1">
              <a:off x="5334000" y="1905000"/>
              <a:ext cx="990600" cy="3352800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876" name="直线连接符 42"/>
            <p:cNvCxnSpPr>
              <a:cxnSpLocks/>
              <a:endCxn id="121865" idx="0"/>
            </p:cNvCxnSpPr>
            <p:nvPr/>
          </p:nvCxnSpPr>
          <p:spPr bwMode="auto">
            <a:xfrm>
              <a:off x="6324600" y="1905000"/>
              <a:ext cx="1295400" cy="3352800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1877" name="文本框 44"/>
            <p:cNvSpPr txBox="1">
              <a:spLocks noChangeArrowheads="1"/>
            </p:cNvSpPr>
            <p:nvPr/>
          </p:nvSpPr>
          <p:spPr bwMode="auto">
            <a:xfrm>
              <a:off x="6120858" y="1252835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A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1878" name="文本框 46"/>
            <p:cNvSpPr txBox="1">
              <a:spLocks noChangeArrowheads="1"/>
            </p:cNvSpPr>
            <p:nvPr/>
          </p:nvSpPr>
          <p:spPr bwMode="auto">
            <a:xfrm>
              <a:off x="4110541" y="2627376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B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1879" name="文本框 47"/>
            <p:cNvSpPr txBox="1">
              <a:spLocks noChangeArrowheads="1"/>
            </p:cNvSpPr>
            <p:nvPr/>
          </p:nvSpPr>
          <p:spPr bwMode="auto">
            <a:xfrm>
              <a:off x="8465100" y="2845540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C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1880" name="文本框 48"/>
            <p:cNvSpPr txBox="1">
              <a:spLocks noChangeArrowheads="1"/>
            </p:cNvSpPr>
            <p:nvPr/>
          </p:nvSpPr>
          <p:spPr bwMode="auto">
            <a:xfrm>
              <a:off x="4850316" y="5300562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D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1881" name="文本框 49"/>
            <p:cNvSpPr txBox="1">
              <a:spLocks noChangeArrowheads="1"/>
            </p:cNvSpPr>
            <p:nvPr/>
          </p:nvSpPr>
          <p:spPr bwMode="auto">
            <a:xfrm>
              <a:off x="7617870" y="5308749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E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1882" name="文本框 50"/>
            <p:cNvSpPr txBox="1">
              <a:spLocks noChangeArrowheads="1"/>
            </p:cNvSpPr>
            <p:nvPr/>
          </p:nvSpPr>
          <p:spPr bwMode="auto">
            <a:xfrm>
              <a:off x="5083682" y="222146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28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1883" name="文本框 51"/>
            <p:cNvSpPr txBox="1">
              <a:spLocks noChangeArrowheads="1"/>
            </p:cNvSpPr>
            <p:nvPr/>
          </p:nvSpPr>
          <p:spPr bwMode="auto">
            <a:xfrm>
              <a:off x="4544861" y="4182030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8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1884" name="文本框 52"/>
            <p:cNvSpPr txBox="1">
              <a:spLocks noChangeArrowheads="1"/>
            </p:cNvSpPr>
            <p:nvPr/>
          </p:nvSpPr>
          <p:spPr bwMode="auto">
            <a:xfrm>
              <a:off x="6233659" y="5298089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10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1885" name="文本框 53"/>
            <p:cNvSpPr txBox="1">
              <a:spLocks noChangeArrowheads="1"/>
            </p:cNvSpPr>
            <p:nvPr/>
          </p:nvSpPr>
          <p:spPr bwMode="auto">
            <a:xfrm>
              <a:off x="7912620" y="424640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12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1886" name="文本框 54"/>
            <p:cNvSpPr txBox="1">
              <a:spLocks noChangeArrowheads="1"/>
            </p:cNvSpPr>
            <p:nvPr/>
          </p:nvSpPr>
          <p:spPr bwMode="auto">
            <a:xfrm>
              <a:off x="7242602" y="2217452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25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1887" name="文本框 55"/>
            <p:cNvSpPr txBox="1">
              <a:spLocks noChangeArrowheads="1"/>
            </p:cNvSpPr>
            <p:nvPr/>
          </p:nvSpPr>
          <p:spPr bwMode="auto">
            <a:xfrm>
              <a:off x="6159420" y="3053834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15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1888" name="文本框 56"/>
            <p:cNvSpPr txBox="1">
              <a:spLocks noChangeArrowheads="1"/>
            </p:cNvSpPr>
            <p:nvPr/>
          </p:nvSpPr>
          <p:spPr bwMode="auto">
            <a:xfrm>
              <a:off x="5580915" y="3483860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30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1889" name="文本框 57"/>
            <p:cNvSpPr txBox="1">
              <a:spLocks noChangeArrowheads="1"/>
            </p:cNvSpPr>
            <p:nvPr/>
          </p:nvSpPr>
          <p:spPr bwMode="auto">
            <a:xfrm>
              <a:off x="6810681" y="3503335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20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1890" name="文本框 58"/>
            <p:cNvSpPr txBox="1">
              <a:spLocks noChangeArrowheads="1"/>
            </p:cNvSpPr>
            <p:nvPr/>
          </p:nvSpPr>
          <p:spPr bwMode="auto">
            <a:xfrm>
              <a:off x="6648877" y="4050268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9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1891" name="文本框 59"/>
            <p:cNvSpPr txBox="1">
              <a:spLocks noChangeArrowheads="1"/>
            </p:cNvSpPr>
            <p:nvPr/>
          </p:nvSpPr>
          <p:spPr bwMode="auto">
            <a:xfrm>
              <a:off x="5832902" y="4065865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b="0">
                  <a:solidFill>
                    <a:srgbClr val="FFFFFF"/>
                  </a:solidFill>
                  <a:ea typeface="宋体" panose="02010600030101010101" pitchFamily="2" charset="-122"/>
                </a:rPr>
                <a:t>25</a:t>
              </a:r>
              <a:endParaRPr kumimoji="1"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52400"/>
            <a:ext cx="883285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第</a:t>
            </a:r>
            <a:r>
              <a:rPr lang="en-US" altLang="zh-CN" sz="3600" dirty="0" smtClean="0">
                <a:solidFill>
                  <a:srgbClr val="FFC000"/>
                </a:solidFill>
                <a:effectLst/>
              </a:rPr>
              <a:t>7</a:t>
            </a: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次作业</a:t>
            </a:r>
            <a:endParaRPr lang="zh-CN" alt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87151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" y="152400"/>
            <a:ext cx="8985250" cy="636588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FFC000"/>
                </a:solidFill>
              </a:rPr>
              <a:t>第</a:t>
            </a:r>
            <a:r>
              <a:rPr lang="en-US" altLang="zh-CN" sz="3600" dirty="0" smtClean="0">
                <a:solidFill>
                  <a:srgbClr val="FFC000"/>
                </a:solidFill>
              </a:rPr>
              <a:t>8</a:t>
            </a:r>
            <a:r>
              <a:rPr lang="zh-CN" altLang="en-US" sz="3600" dirty="0" smtClean="0">
                <a:solidFill>
                  <a:srgbClr val="FFC000"/>
                </a:solidFill>
              </a:rPr>
              <a:t>次作业</a:t>
            </a:r>
            <a:endParaRPr lang="zh-CN" altLang="en-US" sz="3600" dirty="0">
              <a:solidFill>
                <a:srgbClr val="FFC00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38113" y="793750"/>
            <a:ext cx="8929687" cy="553085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设图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个点，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条边，请问图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</a:t>
            </a:r>
            <a:r>
              <a:rPr lang="zh-CN" altLang="en-US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一定</a:t>
            </a:r>
            <a:r>
              <a:rPr lang="zh-CN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Hamilton</a:t>
            </a:r>
            <a:r>
              <a:rPr lang="zh-CN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图？那么至少有几条边才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一定</a:t>
            </a:r>
            <a:r>
              <a:rPr lang="en-US" altLang="zh-CN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Hamilton</a:t>
            </a:r>
            <a:r>
              <a:rPr lang="zh-CN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图？</a:t>
            </a:r>
            <a:endParaRPr lang="en-US" altLang="zh-CN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答：不一定，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zh-CN" altLang="en-US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条。</a:t>
            </a:r>
            <a:endParaRPr lang="en-US" altLang="zh-CN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分析：因为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个点的边数最多的非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Hamilton</a:t>
            </a:r>
            <a:r>
              <a:rPr lang="zh-CN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图是边数为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1/2*6*5+1=16</a:t>
            </a:r>
            <a:r>
              <a:rPr lang="zh-CN" altLang="en-US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buClr>
                <a:srgbClr val="FFCC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结论</a:t>
            </a:r>
            <a:r>
              <a:rPr lang="zh-CN" altLang="en-US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300" dirty="0">
                <a:solidFill>
                  <a:srgbClr val="FFFFFF"/>
                </a:solidFill>
                <a:effectLst/>
                <a:ea typeface="宋体"/>
              </a:rPr>
              <a:t>n</a:t>
            </a:r>
            <a:r>
              <a:rPr lang="zh-CN" altLang="zh-CN" sz="3300" dirty="0">
                <a:solidFill>
                  <a:srgbClr val="FFFFFF"/>
                </a:solidFill>
                <a:effectLst/>
                <a:ea typeface="宋体"/>
              </a:rPr>
              <a:t>个点的边数最多的非</a:t>
            </a:r>
            <a:r>
              <a:rPr lang="en-US" altLang="zh-CN" sz="3300" dirty="0">
                <a:solidFill>
                  <a:srgbClr val="FFFFFF"/>
                </a:solidFill>
                <a:effectLst/>
                <a:ea typeface="宋体"/>
              </a:rPr>
              <a:t>Hamilton</a:t>
            </a:r>
            <a:r>
              <a:rPr lang="zh-CN" altLang="zh-CN" sz="3300" dirty="0">
                <a:solidFill>
                  <a:srgbClr val="FFFFFF"/>
                </a:solidFill>
                <a:effectLst/>
                <a:ea typeface="宋体"/>
              </a:rPr>
              <a:t>图是边数为</a:t>
            </a:r>
            <a:r>
              <a:rPr lang="en-US" altLang="zh-CN" sz="3300" dirty="0">
                <a:solidFill>
                  <a:srgbClr val="FFFFFF"/>
                </a:solidFill>
                <a:effectLst/>
                <a:ea typeface="宋体"/>
              </a:rPr>
              <a:t> 1/2(n-1)(n-2)+1</a:t>
            </a:r>
            <a:r>
              <a:rPr lang="zh-CN" altLang="zh-CN" sz="3300" dirty="0">
                <a:solidFill>
                  <a:srgbClr val="FFFFFF"/>
                </a:solidFill>
                <a:effectLst/>
                <a:ea typeface="宋体"/>
              </a:rPr>
              <a:t>的图</a:t>
            </a:r>
            <a:r>
              <a:rPr lang="zh-CN" altLang="en-US" sz="3300" dirty="0">
                <a:solidFill>
                  <a:srgbClr val="FFFFFF"/>
                </a:solidFill>
                <a:effectLst/>
                <a:ea typeface="宋体"/>
              </a:rPr>
              <a:t>。</a:t>
            </a:r>
            <a:r>
              <a:rPr lang="en-US" altLang="zh-CN" sz="3300" dirty="0">
                <a:solidFill>
                  <a:srgbClr val="FFFFFF"/>
                </a:solidFill>
                <a:effectLst/>
                <a:ea typeface="宋体"/>
              </a:rPr>
              <a:t>(</a:t>
            </a:r>
            <a:r>
              <a:rPr lang="zh-CN" altLang="en-US" sz="3300" dirty="0">
                <a:solidFill>
                  <a:srgbClr val="FFFFFF"/>
                </a:solidFill>
                <a:effectLst/>
                <a:ea typeface="宋体"/>
              </a:rPr>
              <a:t>即</a:t>
            </a:r>
            <a:r>
              <a:rPr lang="en-US" altLang="zh-CN" sz="3300" dirty="0">
                <a:solidFill>
                  <a:srgbClr val="FFFFFF"/>
                </a:solidFill>
                <a:effectLst/>
                <a:ea typeface="宋体"/>
              </a:rPr>
              <a:t>n</a:t>
            </a:r>
            <a:r>
              <a:rPr lang="zh-CN" altLang="zh-CN" sz="3300" dirty="0">
                <a:solidFill>
                  <a:srgbClr val="FFFFFF"/>
                </a:solidFill>
                <a:effectLst/>
                <a:ea typeface="宋体"/>
              </a:rPr>
              <a:t>个点的边数最多的非</a:t>
            </a:r>
            <a:r>
              <a:rPr lang="en-US" altLang="zh-CN" sz="3300" dirty="0">
                <a:solidFill>
                  <a:srgbClr val="FFFFFF"/>
                </a:solidFill>
                <a:effectLst/>
                <a:ea typeface="宋体"/>
              </a:rPr>
              <a:t>Hamilton</a:t>
            </a:r>
            <a:r>
              <a:rPr lang="zh-CN" altLang="zh-CN" sz="3300" dirty="0">
                <a:solidFill>
                  <a:srgbClr val="FFFFFF"/>
                </a:solidFill>
                <a:effectLst/>
                <a:ea typeface="宋体"/>
              </a:rPr>
              <a:t>图</a:t>
            </a:r>
            <a:r>
              <a:rPr lang="zh-CN" altLang="en-US" sz="3300" dirty="0">
                <a:solidFill>
                  <a:srgbClr val="FFFFFF"/>
                </a:solidFill>
                <a:effectLst/>
                <a:ea typeface="宋体"/>
              </a:rPr>
              <a:t>是</a:t>
            </a:r>
            <a:r>
              <a:rPr lang="zh-CN" altLang="zh-CN" sz="3300" dirty="0">
                <a:solidFill>
                  <a:srgbClr val="FFFFFF"/>
                </a:solidFill>
                <a:effectLst/>
                <a:ea typeface="宋体"/>
              </a:rPr>
              <a:t>Ｃ</a:t>
            </a:r>
            <a:r>
              <a:rPr lang="en-US" altLang="zh-CN" sz="3300" baseline="-25000" dirty="0">
                <a:solidFill>
                  <a:srgbClr val="FFFFFF"/>
                </a:solidFill>
                <a:effectLst/>
                <a:ea typeface="宋体"/>
              </a:rPr>
              <a:t>1,n </a:t>
            </a:r>
            <a:r>
              <a:rPr lang="en-US" altLang="zh-CN" sz="3300" dirty="0">
                <a:solidFill>
                  <a:srgbClr val="FFFFFF"/>
                </a:solidFill>
                <a:effectLst/>
                <a:ea typeface="宋体"/>
              </a:rPr>
              <a:t>)</a:t>
            </a:r>
            <a:endParaRPr lang="zh-CN" altLang="en-US" sz="3300" dirty="0">
              <a:solidFill>
                <a:srgbClr val="FFFFFF"/>
              </a:solidFill>
              <a:effectLst/>
              <a:ea typeface="宋体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18E1AB6-5FE4-4BC1-9CA7-35A23C10EA9C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en-US" altLang="zh-CN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00994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255588" y="228600"/>
            <a:ext cx="8686800" cy="60848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endParaRPr lang="en-US" altLang="zh-CN" sz="3000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往证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一定属于某简化剩余类</a:t>
            </a: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=1，…，</a:t>
            </a:r>
            <a:r>
              <a:rPr lang="en-US" altLang="zh-CN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(n)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因为(</a:t>
            </a: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a, n)=1， 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000" baseline="-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, n)=1，</a:t>
            </a: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所以</a:t>
            </a:r>
            <a:r>
              <a:rPr lang="zh-CN" altLang="en-US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, n)=1。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必有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，…，r</a:t>
            </a:r>
            <a:r>
              <a:rPr lang="en-US" altLang="zh-CN" sz="3000" baseline="-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(n)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中某个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j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，使得</a:t>
            </a:r>
            <a:r>
              <a:rPr lang="en-US" altLang="zh-CN" sz="3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 </a:t>
            </a:r>
            <a:r>
              <a:rPr lang="en-US" altLang="zh-CN" sz="3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000" baseline="-30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(mod n)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。</a:t>
            </a:r>
            <a:endParaRPr lang="en-US" altLang="zh-CN" sz="3000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因此，</a:t>
            </a: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，…,</a:t>
            </a:r>
            <a:r>
              <a:rPr lang="en-US" altLang="zh-CN" sz="3000" dirty="0" err="1" smtClean="0">
                <a:solidFill>
                  <a:srgbClr val="FFFFFF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smtClean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baseline="-30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(n)</a:t>
            </a: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也作成</a:t>
            </a: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mod n </a:t>
            </a: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的一个简化剩余系（即是说，如果把剩余类中元素看成同一个元素的话， </a:t>
            </a: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,…,</a:t>
            </a:r>
            <a:r>
              <a:rPr lang="en-US" altLang="zh-CN" sz="3000" dirty="0" err="1" smtClean="0">
                <a:solidFill>
                  <a:srgbClr val="FFFFFF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smtClean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baseline="-30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(n)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，…，r</a:t>
            </a:r>
            <a:r>
              <a:rPr lang="en-US" altLang="zh-CN" sz="3000" baseline="-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(n)</a:t>
            </a: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一个重新排列</a:t>
            </a: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）。因此，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3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(n)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…r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(n) 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(mod n)。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而(</a:t>
            </a: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000" baseline="-30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…r</a:t>
            </a:r>
            <a:r>
              <a:rPr lang="en-US" altLang="zh-CN" sz="3000" baseline="-30000" dirty="0" smtClean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baseline="-30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(n)</a:t>
            </a:r>
            <a:r>
              <a:rPr lang="en-US" altLang="zh-CN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，n)=1，</a:t>
            </a: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故消去律成立，</a:t>
            </a:r>
            <a:endParaRPr lang="en-US" altLang="zh-CN" sz="3000" dirty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于是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000" baseline="300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baseline="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(n)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1(mod n)。</a:t>
            </a:r>
            <a:endParaRPr lang="zh-CN" altLang="en-US" sz="3000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7284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8E4030-0446-450F-B346-4959DA1B164F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31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68FA5FCB-E9CC-4536-9D94-8B1CCA1CE09E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20</a:t>
            </a:fld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108547" name="内容占位符 4"/>
          <p:cNvSpPr>
            <a:spLocks noGrp="1"/>
          </p:cNvSpPr>
          <p:nvPr>
            <p:ph idx="1"/>
          </p:nvPr>
        </p:nvSpPr>
        <p:spPr>
          <a:xfrm>
            <a:off x="204788" y="990600"/>
            <a:ext cx="8929687" cy="5562600"/>
          </a:xfrm>
        </p:spPr>
        <p:txBody>
          <a:bodyPr/>
          <a:lstStyle/>
          <a:p>
            <a:pPr marL="0" indent="0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请问以下所示的有向图是否是欧拉图？如果是，请指出欧拉路；否则说明为什么。</a:t>
            </a:r>
            <a:endParaRPr lang="en-US" altLang="zh-CN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/>
            <a:r>
              <a:rPr lang="zh-CN" altLang="zh-CN" smtClean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答：不是，因为该图不是平衡的</a:t>
            </a:r>
          </a:p>
        </p:txBody>
      </p:sp>
      <p:pic>
        <p:nvPicPr>
          <p:cNvPr id="108548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4102100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0800" y="152400"/>
            <a:ext cx="8985250" cy="636588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FFC000"/>
                </a:solidFill>
              </a:rPr>
              <a:t>第</a:t>
            </a:r>
            <a:r>
              <a:rPr lang="en-US" altLang="zh-CN" sz="3600" dirty="0" smtClean="0">
                <a:solidFill>
                  <a:srgbClr val="FFC000"/>
                </a:solidFill>
              </a:rPr>
              <a:t>8</a:t>
            </a:r>
            <a:r>
              <a:rPr lang="zh-CN" altLang="en-US" sz="3600" dirty="0" smtClean="0">
                <a:solidFill>
                  <a:srgbClr val="FFC000"/>
                </a:solidFill>
              </a:rPr>
              <a:t>次作业</a:t>
            </a:r>
            <a:endParaRPr lang="zh-CN" alt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626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F23F7E2-40B0-4025-954A-938B7B8CA773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21</a:t>
            </a:fld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47650" y="722313"/>
            <a:ext cx="8929688" cy="45307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写出连接图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2,8</a:t>
            </a:r>
            <a:r>
              <a:rPr lang="zh-CN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不减度序列</a:t>
            </a:r>
            <a:r>
              <a:rPr lang="zh-CN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，它是</a:t>
            </a:r>
            <a:r>
              <a:rPr lang="en-US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Hamilton</a:t>
            </a:r>
            <a:r>
              <a:rPr lang="zh-CN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图吗？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答：</a:t>
            </a:r>
            <a:r>
              <a:rPr lang="zh-CN" altLang="zh-CN" dirty="0" smtClean="0">
                <a:effectLst/>
              </a:rPr>
              <a:t>不减度序列为</a:t>
            </a:r>
            <a:r>
              <a:rPr lang="zh-CN" altLang="zh-CN" dirty="0" smtClean="0">
                <a:solidFill>
                  <a:srgbClr val="FFC000"/>
                </a:solidFill>
                <a:effectLst/>
              </a:rPr>
              <a:t>（</a:t>
            </a:r>
            <a:r>
              <a:rPr lang="en-US" altLang="zh-CN" dirty="0" smtClean="0">
                <a:effectLst/>
              </a:rPr>
              <a:t>2,2,5,5,5,5,7,7</a:t>
            </a:r>
            <a:r>
              <a:rPr lang="zh-CN" altLang="zh-CN" dirty="0" smtClean="0">
                <a:solidFill>
                  <a:srgbClr val="FFC000"/>
                </a:solidFill>
                <a:effectLst/>
              </a:rPr>
              <a:t>）</a:t>
            </a:r>
            <a:r>
              <a:rPr lang="zh-CN" altLang="zh-CN" dirty="0" smtClean="0">
                <a:effectLst/>
              </a:rPr>
              <a:t>，不是 </a:t>
            </a:r>
            <a:endParaRPr lang="zh-CN" altLang="en-US" dirty="0" smtClean="0"/>
          </a:p>
        </p:txBody>
      </p:sp>
      <p:grpSp>
        <p:nvGrpSpPr>
          <p:cNvPr id="110596" name="组合 121"/>
          <p:cNvGrpSpPr>
            <a:grpSpLocks/>
          </p:cNvGrpSpPr>
          <p:nvPr/>
        </p:nvGrpSpPr>
        <p:grpSpPr bwMode="auto">
          <a:xfrm>
            <a:off x="4191000" y="2659063"/>
            <a:ext cx="3810000" cy="2701925"/>
            <a:chOff x="4114800" y="2362200"/>
            <a:chExt cx="2438400" cy="1981200"/>
          </a:xfrm>
        </p:grpSpPr>
        <p:sp>
          <p:nvSpPr>
            <p:cNvPr id="110607" name="椭圆 2"/>
            <p:cNvSpPr>
              <a:spLocks noChangeArrowheads="1"/>
            </p:cNvSpPr>
            <p:nvPr/>
          </p:nvSpPr>
          <p:spPr bwMode="auto">
            <a:xfrm>
              <a:off x="4114800" y="28956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0608" name="椭圆 45"/>
            <p:cNvSpPr>
              <a:spLocks noChangeArrowheads="1"/>
            </p:cNvSpPr>
            <p:nvPr/>
          </p:nvSpPr>
          <p:spPr bwMode="auto">
            <a:xfrm>
              <a:off x="4114800" y="36576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0609" name="椭圆 48"/>
            <p:cNvSpPr>
              <a:spLocks noChangeArrowheads="1"/>
            </p:cNvSpPr>
            <p:nvPr/>
          </p:nvSpPr>
          <p:spPr bwMode="auto">
            <a:xfrm>
              <a:off x="4953000" y="28956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0610" name="椭圆 49"/>
            <p:cNvSpPr>
              <a:spLocks noChangeArrowheads="1"/>
            </p:cNvSpPr>
            <p:nvPr/>
          </p:nvSpPr>
          <p:spPr bwMode="auto">
            <a:xfrm>
              <a:off x="4953000" y="36576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0611" name="椭圆 50"/>
            <p:cNvSpPr>
              <a:spLocks noChangeArrowheads="1"/>
            </p:cNvSpPr>
            <p:nvPr/>
          </p:nvSpPr>
          <p:spPr bwMode="auto">
            <a:xfrm>
              <a:off x="6400800" y="28956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0612" name="椭圆 51"/>
            <p:cNvSpPr>
              <a:spLocks noChangeArrowheads="1"/>
            </p:cNvSpPr>
            <p:nvPr/>
          </p:nvSpPr>
          <p:spPr bwMode="auto">
            <a:xfrm>
              <a:off x="6400800" y="36576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0613" name="椭圆 52"/>
            <p:cNvSpPr>
              <a:spLocks noChangeArrowheads="1"/>
            </p:cNvSpPr>
            <p:nvPr/>
          </p:nvSpPr>
          <p:spPr bwMode="auto">
            <a:xfrm>
              <a:off x="5715000" y="23622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0614" name="椭圆 53"/>
            <p:cNvSpPr>
              <a:spLocks noChangeArrowheads="1"/>
            </p:cNvSpPr>
            <p:nvPr/>
          </p:nvSpPr>
          <p:spPr bwMode="auto">
            <a:xfrm>
              <a:off x="5715000" y="4191000"/>
              <a:ext cx="152400" cy="152400"/>
            </a:xfrm>
            <a:prstGeom prst="ellipse">
              <a:avLst/>
            </a:prstGeom>
            <a:solidFill>
              <a:srgbClr val="FFFF00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buClr>
                  <a:schemeClr val="tx1"/>
                </a:buClr>
                <a:buSzPct val="90000"/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1pPr>
              <a:lvl2pPr marL="742950" indent="-285750">
                <a:buFont typeface="Times New Roman" panose="02020603050405020304" pitchFamily="18" charset="0"/>
                <a:buChar char="♫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2pPr>
              <a:lvl3pPr marL="1143000" indent="-228600"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3pPr>
              <a:lvl4pPr marL="1600200" indent="-228600"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4pPr>
              <a:lvl5pPr marL="2057400" indent="-228600"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56" name="直线连接符 55"/>
            <p:cNvCxnSpPr>
              <a:stCxn id="110607" idx="6"/>
              <a:endCxn id="110609" idx="2"/>
            </p:cNvCxnSpPr>
            <p:nvPr/>
          </p:nvCxnSpPr>
          <p:spPr bwMode="auto">
            <a:xfrm>
              <a:off x="4267200" y="2972158"/>
              <a:ext cx="685800" cy="0"/>
            </a:xfrm>
            <a:prstGeom prst="line">
              <a:avLst/>
            </a:prstGeom>
            <a:ln w="12700"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616" name="直线连接符 57"/>
            <p:cNvCxnSpPr>
              <a:cxnSpLocks noChangeShapeType="1"/>
              <a:stCxn id="110607" idx="5"/>
              <a:endCxn id="110610" idx="1"/>
            </p:cNvCxnSpPr>
            <p:nvPr/>
          </p:nvCxnSpPr>
          <p:spPr bwMode="auto">
            <a:xfrm>
              <a:off x="4244882" y="3025682"/>
              <a:ext cx="730436" cy="6542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617" name="直线连接符 59"/>
            <p:cNvCxnSpPr>
              <a:cxnSpLocks noChangeShapeType="1"/>
              <a:stCxn id="110608" idx="6"/>
              <a:endCxn id="110610" idx="2"/>
            </p:cNvCxnSpPr>
            <p:nvPr/>
          </p:nvCxnSpPr>
          <p:spPr bwMode="auto">
            <a:xfrm>
              <a:off x="4267200" y="3733800"/>
              <a:ext cx="6858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618" name="直线连接符 62"/>
            <p:cNvCxnSpPr>
              <a:cxnSpLocks noChangeShapeType="1"/>
              <a:stCxn id="110608" idx="7"/>
              <a:endCxn id="110609" idx="3"/>
            </p:cNvCxnSpPr>
            <p:nvPr/>
          </p:nvCxnSpPr>
          <p:spPr bwMode="auto">
            <a:xfrm flipV="1">
              <a:off x="4244882" y="3025682"/>
              <a:ext cx="730436" cy="6542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619" name="直线连接符 65"/>
            <p:cNvCxnSpPr>
              <a:cxnSpLocks noChangeShapeType="1"/>
              <a:stCxn id="110613" idx="3"/>
              <a:endCxn id="110610" idx="7"/>
            </p:cNvCxnSpPr>
            <p:nvPr/>
          </p:nvCxnSpPr>
          <p:spPr bwMode="auto">
            <a:xfrm flipH="1">
              <a:off x="5083082" y="2492282"/>
              <a:ext cx="654236" cy="11876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620" name="直线连接符 69"/>
            <p:cNvCxnSpPr>
              <a:cxnSpLocks noChangeShapeType="1"/>
              <a:stCxn id="110611" idx="3"/>
              <a:endCxn id="110610" idx="7"/>
            </p:cNvCxnSpPr>
            <p:nvPr/>
          </p:nvCxnSpPr>
          <p:spPr bwMode="auto">
            <a:xfrm flipH="1">
              <a:off x="5083082" y="3025682"/>
              <a:ext cx="1340036" cy="6542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621" name="直线连接符 72"/>
            <p:cNvCxnSpPr>
              <a:cxnSpLocks noChangeShapeType="1"/>
              <a:stCxn id="110612" idx="2"/>
              <a:endCxn id="110610" idx="6"/>
            </p:cNvCxnSpPr>
            <p:nvPr/>
          </p:nvCxnSpPr>
          <p:spPr bwMode="auto">
            <a:xfrm flipH="1">
              <a:off x="5105400" y="3733800"/>
              <a:ext cx="12954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622" name="直线连接符 77"/>
            <p:cNvCxnSpPr>
              <a:cxnSpLocks noChangeShapeType="1"/>
              <a:stCxn id="110614" idx="2"/>
              <a:endCxn id="110610" idx="5"/>
            </p:cNvCxnSpPr>
            <p:nvPr/>
          </p:nvCxnSpPr>
          <p:spPr bwMode="auto">
            <a:xfrm flipH="1" flipV="1">
              <a:off x="5083082" y="3787682"/>
              <a:ext cx="631918" cy="47951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623" name="直线连接符 80"/>
            <p:cNvCxnSpPr>
              <a:cxnSpLocks noChangeShapeType="1"/>
              <a:endCxn id="110609" idx="7"/>
            </p:cNvCxnSpPr>
            <p:nvPr/>
          </p:nvCxnSpPr>
          <p:spPr bwMode="auto">
            <a:xfrm flipH="1">
              <a:off x="5083082" y="2492282"/>
              <a:ext cx="631918" cy="4256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624" name="直线连接符 85"/>
            <p:cNvCxnSpPr>
              <a:cxnSpLocks noChangeShapeType="1"/>
              <a:stCxn id="110609" idx="6"/>
              <a:endCxn id="110611" idx="2"/>
            </p:cNvCxnSpPr>
            <p:nvPr/>
          </p:nvCxnSpPr>
          <p:spPr bwMode="auto">
            <a:xfrm>
              <a:off x="5105400" y="2971800"/>
              <a:ext cx="12954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625" name="直线连接符 88"/>
            <p:cNvCxnSpPr>
              <a:cxnSpLocks noChangeShapeType="1"/>
              <a:stCxn id="110609" idx="5"/>
              <a:endCxn id="110612" idx="1"/>
            </p:cNvCxnSpPr>
            <p:nvPr/>
          </p:nvCxnSpPr>
          <p:spPr bwMode="auto">
            <a:xfrm>
              <a:off x="5083082" y="3025682"/>
              <a:ext cx="1340036" cy="6542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626" name="直线连接符 92"/>
            <p:cNvCxnSpPr>
              <a:cxnSpLocks noChangeShapeType="1"/>
              <a:stCxn id="110609" idx="5"/>
              <a:endCxn id="110614" idx="0"/>
            </p:cNvCxnSpPr>
            <p:nvPr/>
          </p:nvCxnSpPr>
          <p:spPr bwMode="auto">
            <a:xfrm>
              <a:off x="5083082" y="3025682"/>
              <a:ext cx="708118" cy="116531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627" name="直线连接符 98"/>
            <p:cNvCxnSpPr>
              <a:cxnSpLocks noChangeShapeType="1"/>
              <a:stCxn id="110613" idx="4"/>
              <a:endCxn id="110614" idx="0"/>
            </p:cNvCxnSpPr>
            <p:nvPr/>
          </p:nvCxnSpPr>
          <p:spPr bwMode="auto">
            <a:xfrm>
              <a:off x="5791200" y="2514600"/>
              <a:ext cx="0" cy="16764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628" name="直线连接符 101"/>
            <p:cNvCxnSpPr>
              <a:cxnSpLocks noChangeShapeType="1"/>
              <a:stCxn id="110613" idx="5"/>
              <a:endCxn id="110611" idx="1"/>
            </p:cNvCxnSpPr>
            <p:nvPr/>
          </p:nvCxnSpPr>
          <p:spPr bwMode="auto">
            <a:xfrm>
              <a:off x="5845082" y="2492282"/>
              <a:ext cx="578036" cy="4256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629" name="直线连接符 104"/>
            <p:cNvCxnSpPr>
              <a:cxnSpLocks noChangeShapeType="1"/>
              <a:stCxn id="110612" idx="0"/>
              <a:endCxn id="110611" idx="4"/>
            </p:cNvCxnSpPr>
            <p:nvPr/>
          </p:nvCxnSpPr>
          <p:spPr bwMode="auto">
            <a:xfrm flipV="1">
              <a:off x="6477000" y="3048000"/>
              <a:ext cx="0" cy="6096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630" name="直线连接符 107"/>
            <p:cNvCxnSpPr>
              <a:cxnSpLocks noChangeShapeType="1"/>
              <a:stCxn id="110614" idx="7"/>
              <a:endCxn id="110612" idx="3"/>
            </p:cNvCxnSpPr>
            <p:nvPr/>
          </p:nvCxnSpPr>
          <p:spPr bwMode="auto">
            <a:xfrm flipV="1">
              <a:off x="5845082" y="3787682"/>
              <a:ext cx="578036" cy="4256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631" name="直线连接符 110"/>
            <p:cNvCxnSpPr>
              <a:cxnSpLocks noChangeShapeType="1"/>
              <a:stCxn id="110609" idx="4"/>
              <a:endCxn id="110610" idx="0"/>
            </p:cNvCxnSpPr>
            <p:nvPr/>
          </p:nvCxnSpPr>
          <p:spPr bwMode="auto">
            <a:xfrm>
              <a:off x="5029200" y="3048000"/>
              <a:ext cx="0" cy="6096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632" name="直线连接符 113"/>
            <p:cNvCxnSpPr>
              <a:cxnSpLocks noChangeShapeType="1"/>
              <a:stCxn id="110613" idx="5"/>
              <a:endCxn id="110612" idx="1"/>
            </p:cNvCxnSpPr>
            <p:nvPr/>
          </p:nvCxnSpPr>
          <p:spPr bwMode="auto">
            <a:xfrm>
              <a:off x="5845082" y="2492282"/>
              <a:ext cx="578036" cy="118763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633" name="直线连接符 118"/>
            <p:cNvCxnSpPr>
              <a:cxnSpLocks noChangeShapeType="1"/>
              <a:stCxn id="110614" idx="7"/>
              <a:endCxn id="110611" idx="4"/>
            </p:cNvCxnSpPr>
            <p:nvPr/>
          </p:nvCxnSpPr>
          <p:spPr bwMode="auto">
            <a:xfrm flipV="1">
              <a:off x="5845082" y="3048000"/>
              <a:ext cx="631918" cy="116531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0597" name="矩形 123"/>
          <p:cNvSpPr>
            <a:spLocks noChangeArrowheads="1"/>
          </p:cNvSpPr>
          <p:nvPr/>
        </p:nvSpPr>
        <p:spPr bwMode="auto">
          <a:xfrm>
            <a:off x="3925888" y="5562600"/>
            <a:ext cx="914400" cy="533400"/>
          </a:xfrm>
          <a:prstGeom prst="rect">
            <a:avLst/>
          </a:prstGeom>
          <a:solidFill>
            <a:schemeClr val="bg1"/>
          </a:solidFill>
          <a:ln w="22225" algn="ctr">
            <a:solidFill>
              <a:srgbClr val="FFFF00"/>
            </a:solidFill>
            <a:round/>
            <a:headEnd/>
            <a:tailEnd/>
          </a:ln>
        </p:spPr>
        <p:txBody>
          <a:bodyPr wrap="none"/>
          <a:lstStyle>
            <a:lvl1pPr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buFont typeface="Times New Roman" panose="02020603050405020304" pitchFamily="18" charset="0"/>
              <a:buChar char="♫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10598" name="矩形 124"/>
          <p:cNvSpPr>
            <a:spLocks noChangeArrowheads="1"/>
          </p:cNvSpPr>
          <p:nvPr/>
        </p:nvSpPr>
        <p:spPr bwMode="auto">
          <a:xfrm>
            <a:off x="5257800" y="5562600"/>
            <a:ext cx="914400" cy="533400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FFFF00"/>
            </a:solidFill>
            <a:round/>
            <a:headEnd/>
            <a:tailEnd/>
          </a:ln>
        </p:spPr>
        <p:txBody>
          <a:bodyPr wrap="none"/>
          <a:lstStyle>
            <a:lvl1pPr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buFont typeface="Times New Roman" panose="02020603050405020304" pitchFamily="18" charset="0"/>
              <a:buChar char="♫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10599" name="矩形 125"/>
          <p:cNvSpPr>
            <a:spLocks noChangeArrowheads="1"/>
          </p:cNvSpPr>
          <p:nvPr/>
        </p:nvSpPr>
        <p:spPr bwMode="auto">
          <a:xfrm>
            <a:off x="6580188" y="5562600"/>
            <a:ext cx="914400" cy="533400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FFFF00"/>
            </a:solidFill>
            <a:round/>
            <a:headEnd/>
            <a:tailEnd/>
          </a:ln>
        </p:spPr>
        <p:txBody>
          <a:bodyPr wrap="none"/>
          <a:lstStyle>
            <a:lvl1pPr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1pPr>
            <a:lvl2pPr marL="742950" indent="-285750">
              <a:buFont typeface="Times New Roman" panose="02020603050405020304" pitchFamily="18" charset="0"/>
              <a:buChar char="♫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2pPr>
            <a:lvl3pPr marL="1143000" indent="-228600"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3pPr>
            <a:lvl4pPr marL="1600200" indent="-228600"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4pPr>
            <a:lvl5pPr marL="2057400" indent="-228600"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cxnSp>
        <p:nvCxnSpPr>
          <p:cNvPr id="110600" name="直线箭头连接符 127"/>
          <p:cNvCxnSpPr>
            <a:cxnSpLocks noChangeShapeType="1"/>
            <a:stCxn id="110597" idx="3"/>
            <a:endCxn id="110598" idx="1"/>
          </p:cNvCxnSpPr>
          <p:nvPr/>
        </p:nvCxnSpPr>
        <p:spPr bwMode="auto">
          <a:xfrm>
            <a:off x="4840288" y="5829300"/>
            <a:ext cx="4175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601" name="直线箭头连接符 129"/>
          <p:cNvCxnSpPr>
            <a:cxnSpLocks noChangeShapeType="1"/>
          </p:cNvCxnSpPr>
          <p:nvPr/>
        </p:nvCxnSpPr>
        <p:spPr bwMode="auto">
          <a:xfrm>
            <a:off x="6172200" y="5829300"/>
            <a:ext cx="4175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1" name="文本框 13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33800" y="5502868"/>
            <a:ext cx="1219200" cy="584775"/>
          </a:xfrm>
          <a:prstGeom prst="rect">
            <a:avLst/>
          </a:prstGeom>
          <a:blipFill>
            <a:blip r:embed="rId5"/>
            <a:stretch>
              <a:fillRect b="-6383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noFill/>
                <a:ea typeface="宋体" panose="02010600030101010101" pitchFamily="2" charset="-122"/>
              </a:rPr>
              <a:t> </a:t>
            </a:r>
          </a:p>
        </p:txBody>
      </p:sp>
      <p:sp>
        <p:nvSpPr>
          <p:cNvPr id="132" name="文本框 13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29213" y="5511225"/>
            <a:ext cx="1219200" cy="584775"/>
          </a:xfrm>
          <a:prstGeom prst="rect">
            <a:avLst/>
          </a:prstGeom>
          <a:blipFill>
            <a:blip r:embed="rId6"/>
            <a:stretch>
              <a:fillRect b="-4167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noFill/>
                <a:ea typeface="宋体" panose="02010600030101010101" pitchFamily="2" charset="-122"/>
              </a:rPr>
              <a:t> </a:t>
            </a:r>
          </a:p>
        </p:txBody>
      </p:sp>
      <p:sp>
        <p:nvSpPr>
          <p:cNvPr id="133" name="文本框 13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77000" y="5502868"/>
            <a:ext cx="1219200" cy="584775"/>
          </a:xfrm>
          <a:prstGeom prst="rect">
            <a:avLst/>
          </a:prstGeom>
          <a:blipFill>
            <a:blip r:embed="rId7"/>
            <a:stretch>
              <a:fillRect b="-4255"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noFill/>
                <a:ea typeface="宋体" panose="02010600030101010101" pitchFamily="2" charset="-122"/>
              </a:rPr>
              <a:t> </a:t>
            </a:r>
          </a:p>
        </p:txBody>
      </p:sp>
      <p:sp>
        <p:nvSpPr>
          <p:cNvPr id="40" name="标题 1"/>
          <p:cNvSpPr>
            <a:spLocks noGrp="1"/>
          </p:cNvSpPr>
          <p:nvPr>
            <p:ph type="title"/>
          </p:nvPr>
        </p:nvSpPr>
        <p:spPr>
          <a:xfrm>
            <a:off x="50800" y="152400"/>
            <a:ext cx="8985250" cy="636588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FFC000"/>
                </a:solidFill>
              </a:rPr>
              <a:t>第</a:t>
            </a:r>
            <a:r>
              <a:rPr lang="en-US" altLang="zh-CN" sz="3600" dirty="0" smtClean="0">
                <a:solidFill>
                  <a:srgbClr val="FFC000"/>
                </a:solidFill>
              </a:rPr>
              <a:t>8</a:t>
            </a:r>
            <a:r>
              <a:rPr lang="zh-CN" altLang="en-US" sz="3600" dirty="0" smtClean="0">
                <a:solidFill>
                  <a:srgbClr val="FFC000"/>
                </a:solidFill>
              </a:rPr>
              <a:t>次作业</a:t>
            </a:r>
            <a:endParaRPr lang="zh-CN" altLang="en-US" sz="3600" dirty="0">
              <a:solidFill>
                <a:srgbClr val="FFC000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914400" y="788988"/>
            <a:ext cx="7086600" cy="43640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ADB8FF">
                    <a:lumMod val="10000"/>
                  </a:srgbClr>
                </a:solidFill>
                <a:ea typeface="宋体" panose="02010600030101010101" pitchFamily="2" charset="-122"/>
              </a:rPr>
              <a:t>错误：</a:t>
            </a:r>
            <a:endParaRPr lang="en-US" altLang="zh-CN" sz="2800" dirty="0">
              <a:solidFill>
                <a:srgbClr val="ADB8FF">
                  <a:lumMod val="10000"/>
                </a:srgbClr>
              </a:solidFill>
              <a:ea typeface="宋体" panose="02010600030101010101" pitchFamily="2" charset="-122"/>
            </a:endParaRP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zh-CN" altLang="en-US" sz="2800" dirty="0">
                <a:solidFill>
                  <a:srgbClr val="ADB8FF">
                    <a:lumMod val="10000"/>
                  </a:srgbClr>
                </a:solidFill>
                <a:ea typeface="宋体" panose="02010600030101010101" pitchFamily="2" charset="-122"/>
              </a:rPr>
              <a:t>不写度序列</a:t>
            </a:r>
            <a:endParaRPr lang="en-US" altLang="zh-CN" sz="2800" dirty="0">
              <a:solidFill>
                <a:srgbClr val="ADB8FF">
                  <a:lumMod val="10000"/>
                </a:srgbClr>
              </a:solidFill>
              <a:ea typeface="宋体" panose="02010600030101010101" pitchFamily="2" charset="-122"/>
            </a:endParaRP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zh-CN" altLang="en-US" sz="2800" dirty="0">
                <a:solidFill>
                  <a:srgbClr val="ADB8FF">
                    <a:lumMod val="10000"/>
                  </a:srgbClr>
                </a:solidFill>
                <a:ea typeface="宋体" panose="02010600030101010101" pitchFamily="2" charset="-122"/>
              </a:rPr>
              <a:t>写错度序列</a:t>
            </a:r>
            <a:endParaRPr lang="en-US" altLang="zh-CN" sz="2800" dirty="0">
              <a:solidFill>
                <a:srgbClr val="ADB8FF">
                  <a:lumMod val="10000"/>
                </a:srgbClr>
              </a:solidFill>
              <a:ea typeface="宋体" panose="02010600030101010101" pitchFamily="2" charset="-122"/>
            </a:endParaRP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kumimoji="1" lang="zh-CN" altLang="en-US" sz="2800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度序列外面没有写小括号</a:t>
            </a:r>
            <a:endParaRPr kumimoji="1" lang="en-US" altLang="zh-CN" sz="2800">
              <a:solidFill>
                <a:srgbClr val="ADB8FF">
                  <a:lumMod val="10000"/>
                </a:srgb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 dirty="0">
              <a:solidFill>
                <a:srgbClr val="ADB8FF">
                  <a:lumMod val="10000"/>
                </a:srgbClr>
              </a:solidFill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rgbClr val="ADB8FF">
                    <a:lumMod val="10000"/>
                  </a:srgbClr>
                </a:solidFill>
                <a:ea typeface="宋体" panose="02010600030101010101" pitchFamily="2" charset="-122"/>
              </a:rPr>
              <a:t>注意：</a:t>
            </a:r>
            <a:endParaRPr lang="en-US" altLang="zh-CN" sz="2800" dirty="0">
              <a:solidFill>
                <a:srgbClr val="ADB8FF">
                  <a:lumMod val="10000"/>
                </a:srgbClr>
              </a:solidFill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 err="1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 err="1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m,n</a:t>
            </a:r>
            <a:r>
              <a:rPr lang="zh-CN" altLang="en-US" sz="2800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不是哈密顿图！引理 </a:t>
            </a:r>
            <a:r>
              <a:rPr lang="en-US" altLang="zh-CN" sz="2800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4.4.3 </a:t>
            </a:r>
            <a:r>
              <a:rPr lang="zh-CN" altLang="en-US" sz="2800" dirty="0">
                <a:solidFill>
                  <a:srgbClr val="ADB8FF">
                    <a:lumMod val="10000"/>
                  </a:srgb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有严格证明！</a:t>
            </a:r>
            <a:endParaRPr lang="zh-CN" altLang="en-US" sz="2800" dirty="0">
              <a:solidFill>
                <a:srgbClr val="ADB8FF">
                  <a:lumMod val="10000"/>
                </a:srgb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138816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EC1A13D-B1D8-484E-B3E3-9AB785BBF993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22</a:t>
            </a:fld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52400" y="879475"/>
            <a:ext cx="8929688" cy="4530725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在有向图中一定有根吗？有根的有向图中一定存在有向支撑树吗？</a:t>
            </a:r>
            <a:endParaRPr lang="en-US" altLang="zh-CN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答：</a:t>
            </a:r>
            <a:r>
              <a:rPr lang="zh-CN" altLang="zh-CN" dirty="0" smtClean="0">
                <a:effectLst/>
              </a:rPr>
              <a:t>不一定、一定 </a:t>
            </a:r>
            <a:endParaRPr lang="zh-CN" altLang="en-US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0800" y="152400"/>
            <a:ext cx="8985250" cy="636588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FFC000"/>
                </a:solidFill>
              </a:rPr>
              <a:t>第</a:t>
            </a:r>
            <a:r>
              <a:rPr lang="en-US" altLang="zh-CN" sz="3600" dirty="0" smtClean="0">
                <a:solidFill>
                  <a:srgbClr val="FFC000"/>
                </a:solidFill>
              </a:rPr>
              <a:t>8</a:t>
            </a:r>
            <a:r>
              <a:rPr lang="zh-CN" altLang="en-US" sz="3600" dirty="0" smtClean="0">
                <a:solidFill>
                  <a:srgbClr val="FFC000"/>
                </a:solidFill>
              </a:rPr>
              <a:t>次作业</a:t>
            </a:r>
            <a:endParaRPr lang="zh-CN" alt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933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13" y="28575"/>
            <a:ext cx="8985250" cy="809625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FFC000"/>
                </a:solidFill>
              </a:rPr>
              <a:t>第</a:t>
            </a:r>
            <a:r>
              <a:rPr lang="en-US" altLang="zh-CN" sz="3600" dirty="0" smtClean="0">
                <a:solidFill>
                  <a:srgbClr val="FFC000"/>
                </a:solidFill>
              </a:rPr>
              <a:t>9</a:t>
            </a:r>
            <a:r>
              <a:rPr lang="zh-CN" altLang="en-US" sz="3600" dirty="0" smtClean="0">
                <a:solidFill>
                  <a:srgbClr val="FFC000"/>
                </a:solidFill>
              </a:rPr>
              <a:t>次作业</a:t>
            </a:r>
            <a:endParaRPr lang="zh-CN" altLang="en-US" sz="3600" dirty="0">
              <a:solidFill>
                <a:srgbClr val="FFC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075" y="914400"/>
            <a:ext cx="8929688" cy="4530725"/>
          </a:xfrm>
        </p:spPr>
        <p:txBody>
          <a:bodyPr/>
          <a:lstStyle/>
          <a:p>
            <a:pPr algn="just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用辗转相除法求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1046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2683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的最高公因数并表示为它们的倍数和。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（写过程）</a:t>
            </a: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DEAC6-96E0-436F-A374-63511000ADC3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053330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913" y="55563"/>
            <a:ext cx="8929687" cy="6345237"/>
          </a:xfrm>
        </p:spPr>
        <p:txBody>
          <a:bodyPr/>
          <a:lstStyle/>
          <a:p>
            <a:pPr marL="0" indent="0">
              <a:buClr>
                <a:srgbClr val="FFFFFF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解：令</a:t>
            </a:r>
            <a:r>
              <a:rPr lang="en-US" altLang="zh-CN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2683</a:t>
            </a:r>
            <a:r>
              <a:rPr lang="zh-CN" altLang="zh-CN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1046</a:t>
            </a:r>
            <a:r>
              <a:rPr lang="zh-CN" altLang="zh-CN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，用辗转相除法求</a:t>
            </a:r>
            <a:r>
              <a:rPr lang="en-US" altLang="zh-CN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的最高公因数，并表示成其倍数和</a:t>
            </a:r>
            <a:r>
              <a:rPr lang="zh-CN" altLang="en-US" kern="100" dirty="0" smtClean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solidFill>
                <a:srgbClr val="FFFF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FFFFFF"/>
              </a:buClr>
              <a:buFont typeface="Wingdings" panose="05000000000000000000" pitchFamily="2" charset="2"/>
              <a:buNone/>
              <a:defRPr/>
            </a:pPr>
            <a:endParaRPr lang="en-US" altLang="zh-CN" kern="1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FFFFFF"/>
              </a:buClr>
              <a:buFont typeface="Wingdings" panose="05000000000000000000" pitchFamily="2" charset="2"/>
              <a:buNone/>
              <a:defRPr/>
            </a:pPr>
            <a:endParaRPr lang="en-US" altLang="zh-CN" kern="100" dirty="0" smtClean="0">
              <a:solidFill>
                <a:srgbClr val="FFFF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FFFFFF"/>
              </a:buClr>
              <a:buFont typeface="Wingdings" panose="05000000000000000000" pitchFamily="2" charset="2"/>
              <a:buNone/>
              <a:defRPr/>
            </a:pPr>
            <a:endParaRPr lang="en-US" altLang="zh-CN" kern="1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FFFFFF"/>
              </a:buClr>
              <a:buFont typeface="Wingdings" panose="05000000000000000000" pitchFamily="2" charset="2"/>
              <a:buNone/>
              <a:defRPr/>
            </a:pPr>
            <a:endParaRPr lang="en-US" altLang="zh-CN" kern="100" dirty="0" smtClean="0">
              <a:solidFill>
                <a:srgbClr val="FFFF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FFFFFF"/>
              </a:buClr>
              <a:buFont typeface="Wingdings" panose="05000000000000000000" pitchFamily="2" charset="2"/>
              <a:buNone/>
              <a:defRPr/>
            </a:pPr>
            <a:endParaRPr lang="en-US" altLang="zh-CN" kern="1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FFFFFF"/>
              </a:buClr>
              <a:buFont typeface="Wingdings" panose="05000000000000000000" pitchFamily="2" charset="2"/>
              <a:buNone/>
              <a:defRPr/>
            </a:pPr>
            <a:endParaRPr lang="en-US" altLang="zh-CN" kern="100" dirty="0" smtClean="0">
              <a:solidFill>
                <a:srgbClr val="FFFF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FFFFFF"/>
              </a:buClr>
              <a:buFont typeface="Wingdings" panose="05000000000000000000" pitchFamily="2" charset="2"/>
              <a:buNone/>
              <a:defRPr/>
            </a:pPr>
            <a:endParaRPr lang="en-US" altLang="zh-CN" kern="1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FFFFFF"/>
              </a:buClr>
              <a:buFont typeface="Wingdings" panose="05000000000000000000" pitchFamily="2" charset="2"/>
              <a:buNone/>
              <a:defRPr/>
            </a:pPr>
            <a:endParaRPr lang="en-US" altLang="zh-CN" kern="100" dirty="0" smtClean="0">
              <a:solidFill>
                <a:srgbClr val="FFFF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FFFFFF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FFFFFF"/>
                </a:solidFill>
                <a:effectLst/>
              </a:rPr>
              <a:t>a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和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b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的最高公因数为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1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，表为这两个数的倍数和为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1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＝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(-1)</a:t>
            </a:r>
            <a:r>
              <a:rPr lang="en-US" altLang="zh-CN" baseline="30000" dirty="0">
                <a:solidFill>
                  <a:srgbClr val="FFFFFF"/>
                </a:solidFill>
                <a:effectLst/>
              </a:rPr>
              <a:t>8-1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×423×2683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＋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(-1)</a:t>
            </a:r>
            <a:r>
              <a:rPr lang="en-US" altLang="zh-CN" baseline="30000" dirty="0">
                <a:solidFill>
                  <a:srgbClr val="FFFFFF"/>
                </a:solidFill>
                <a:effectLst/>
              </a:rPr>
              <a:t>8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×1085×1046</a:t>
            </a:r>
            <a:r>
              <a:rPr lang="zh-CN" altLang="zh-CN" dirty="0">
                <a:solidFill>
                  <a:srgbClr val="FFFFFF"/>
                </a:solidFill>
                <a:effectLst/>
              </a:rPr>
              <a:t>＝</a:t>
            </a:r>
            <a:r>
              <a:rPr lang="en-US" altLang="zh-CN" dirty="0">
                <a:solidFill>
                  <a:srgbClr val="FFC000"/>
                </a:solidFill>
                <a:effectLst/>
              </a:rPr>
              <a:t>(-423)×2683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＋</a:t>
            </a:r>
            <a:r>
              <a:rPr lang="en-US" altLang="zh-CN" dirty="0">
                <a:solidFill>
                  <a:srgbClr val="FFC000"/>
                </a:solidFill>
                <a:effectLst/>
              </a:rPr>
              <a:t>1085×1046</a:t>
            </a:r>
            <a:endParaRPr lang="zh-CN" altLang="zh-CN" dirty="0">
              <a:solidFill>
                <a:srgbClr val="FFC000"/>
              </a:solidFill>
              <a:effectLst/>
            </a:endParaRPr>
          </a:p>
          <a:p>
            <a:pPr marL="0" indent="0">
              <a:buClr>
                <a:srgbClr val="FFFFFF"/>
              </a:buClr>
              <a:buFont typeface="Wingdings" panose="05000000000000000000" pitchFamily="2" charset="2"/>
              <a:buNone/>
              <a:defRPr/>
            </a:pPr>
            <a:endParaRPr lang="en-US" altLang="zh-CN" kern="1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B2FE30-1974-4219-A0D4-41352E9C1056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57200" y="1185863"/>
          <a:ext cx="8075616" cy="358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8901"/>
                <a:gridCol w="482297"/>
                <a:gridCol w="826796"/>
                <a:gridCol w="826796"/>
                <a:gridCol w="826796"/>
                <a:gridCol w="654547"/>
                <a:gridCol w="654547"/>
                <a:gridCol w="654547"/>
                <a:gridCol w="826796"/>
                <a:gridCol w="999046"/>
                <a:gridCol w="654547"/>
              </a:tblGrid>
              <a:tr h="5002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k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>
                          <a:effectLst/>
                        </a:rPr>
                        <a:t>0</a:t>
                      </a:r>
                      <a:endParaRPr lang="zh-CN" sz="3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3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>
                          <a:effectLst/>
                        </a:rPr>
                        <a:t>2</a:t>
                      </a:r>
                      <a:endParaRPr lang="zh-CN" sz="3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3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>
                          <a:effectLst/>
                        </a:rPr>
                        <a:t>4</a:t>
                      </a:r>
                      <a:endParaRPr lang="zh-CN" sz="3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>
                          <a:effectLst/>
                        </a:rPr>
                        <a:t>5</a:t>
                      </a:r>
                      <a:endParaRPr lang="zh-CN" sz="3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>
                          <a:effectLst/>
                        </a:rPr>
                        <a:t>6</a:t>
                      </a:r>
                      <a:endParaRPr lang="zh-CN" sz="3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dist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7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8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>
                          <a:effectLst/>
                        </a:rPr>
                        <a:t>9</a:t>
                      </a:r>
                      <a:endParaRPr lang="zh-CN" sz="3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</a:tr>
              <a:tr h="803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 err="1">
                          <a:effectLst/>
                        </a:rPr>
                        <a:t>r</a:t>
                      </a:r>
                      <a:r>
                        <a:rPr lang="en-US" sz="3000" kern="100" baseline="-25000" dirty="0" err="1">
                          <a:effectLst/>
                        </a:rPr>
                        <a:t>k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 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591</a:t>
                      </a:r>
                      <a:endParaRPr lang="zh-CN" sz="3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455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136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47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42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5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30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3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1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0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</a:tr>
              <a:tr h="670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 err="1">
                          <a:effectLst/>
                        </a:rPr>
                        <a:t>q</a:t>
                      </a:r>
                      <a:r>
                        <a:rPr lang="en-US" sz="3000" kern="100" baseline="-25000" dirty="0" err="1">
                          <a:effectLst/>
                        </a:rPr>
                        <a:t>k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 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3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1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1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3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2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1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sz="3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dist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2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2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</a:tr>
              <a:tr h="803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>
                          <a:effectLst/>
                        </a:rPr>
                        <a:t>S</a:t>
                      </a:r>
                      <a:r>
                        <a:rPr lang="en-US" sz="3000" kern="100" baseline="-25000">
                          <a:effectLst/>
                        </a:rPr>
                        <a:t>k</a:t>
                      </a:r>
                      <a:endParaRPr lang="zh-CN" sz="3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>
                          <a:effectLst/>
                        </a:rPr>
                        <a:t>0</a:t>
                      </a:r>
                      <a:endParaRPr lang="zh-CN" sz="3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3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1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2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7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16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23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zh-CN" sz="3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423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 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</a:tr>
              <a:tr h="803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>
                          <a:effectLst/>
                        </a:rPr>
                        <a:t>T</a:t>
                      </a:r>
                      <a:r>
                        <a:rPr lang="en-US" sz="3000" kern="100" baseline="-25000">
                          <a:effectLst/>
                        </a:rPr>
                        <a:t>k</a:t>
                      </a:r>
                      <a:endParaRPr lang="zh-CN" sz="3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>
                          <a:effectLst/>
                        </a:rPr>
                        <a:t>1</a:t>
                      </a:r>
                      <a:endParaRPr lang="zh-CN" sz="3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3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>
                          <a:effectLst/>
                        </a:rPr>
                        <a:t>3</a:t>
                      </a:r>
                      <a:endParaRPr lang="zh-CN" sz="3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>
                          <a:effectLst/>
                        </a:rPr>
                        <a:t>5</a:t>
                      </a:r>
                      <a:endParaRPr lang="zh-CN" sz="3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>
                          <a:effectLst/>
                        </a:rPr>
                        <a:t>18</a:t>
                      </a:r>
                      <a:endParaRPr lang="zh-CN" sz="3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41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59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marL="0" algn="di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513</a:t>
                      </a:r>
                      <a:endParaRPr lang="zh-CN" sz="3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1085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 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7" marR="6856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0543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题存在的问题</a:t>
            </a:r>
            <a:endParaRPr lang="en-US" altLang="zh-CN" dirty="0" smtClean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n+1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，只需再求出</a:t>
            </a:r>
            <a:r>
              <a:rPr lang="en-US" altLang="zh-CN" dirty="0" smtClean="0"/>
              <a:t>q</a:t>
            </a:r>
            <a:r>
              <a:rPr lang="en-US" altLang="zh-CN" baseline="-25000" dirty="0" smtClean="0"/>
              <a:t>n+1</a:t>
            </a:r>
            <a:r>
              <a:rPr lang="zh-CN" altLang="en-US" dirty="0" smtClean="0"/>
              <a:t>。不能</a:t>
            </a:r>
            <a:r>
              <a:rPr lang="zh-CN" altLang="en-US" dirty="0"/>
              <a:t>再</a:t>
            </a:r>
            <a:r>
              <a:rPr lang="zh-CN" altLang="en-US" dirty="0" smtClean="0"/>
              <a:t>写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n+1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n+1  </a:t>
            </a:r>
            <a:r>
              <a:rPr lang="en-US" altLang="zh-CN" dirty="0" smtClean="0"/>
              <a:t>!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缺少实现表格</a:t>
            </a:r>
            <a:endParaRPr lang="en-US" altLang="zh-CN" dirty="0" smtClean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最后没有把最高公因数</a:t>
            </a:r>
            <a:r>
              <a:rPr lang="en-US" altLang="zh-CN" dirty="0" smtClean="0"/>
              <a:t>d</a:t>
            </a:r>
            <a:r>
              <a:rPr lang="zh-CN" altLang="en-US" dirty="0" smtClean="0"/>
              <a:t>表示成倍数和形式</a:t>
            </a: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10170-3323-48FB-A88D-B902BF6AB73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0627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88" y="838200"/>
            <a:ext cx="8929687" cy="4530725"/>
          </a:xfrm>
        </p:spPr>
        <p:txBody>
          <a:bodyPr/>
          <a:lstStyle/>
          <a:p>
            <a:pPr marL="0" indent="0">
              <a:lnSpc>
                <a:spcPct val="120000"/>
              </a:lnSpc>
              <a:buClr>
                <a:srgbClr val="FFFFFF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300" dirty="0">
                <a:solidFill>
                  <a:srgbClr val="FFFFFF"/>
                </a:solidFill>
              </a:rPr>
              <a:t>判断题：</a:t>
            </a:r>
            <a:endParaRPr lang="en-US" altLang="zh-CN" sz="3300" dirty="0">
              <a:solidFill>
                <a:srgbClr val="FFFFFF"/>
              </a:solidFill>
            </a:endParaRPr>
          </a:p>
          <a:p>
            <a:pPr marL="0" indent="0">
              <a:lnSpc>
                <a:spcPct val="120000"/>
              </a:lnSpc>
              <a:buClr>
                <a:srgbClr val="FFFFFF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300" dirty="0">
                <a:solidFill>
                  <a:srgbClr val="FFFFFF"/>
                </a:solidFill>
              </a:rPr>
              <a:t>2. </a:t>
            </a:r>
            <a:r>
              <a:rPr lang="en-US" altLang="zh-CN" sz="3300" dirty="0">
                <a:solidFill>
                  <a:srgbClr val="FFFFFF"/>
                </a:solidFill>
                <a:effectLst/>
              </a:rPr>
              <a:t>0</a:t>
            </a:r>
            <a:r>
              <a:rPr lang="zh-CN" altLang="zh-CN" sz="3300" dirty="0">
                <a:solidFill>
                  <a:srgbClr val="FFFFFF"/>
                </a:solidFill>
                <a:effectLst/>
              </a:rPr>
              <a:t>和</a:t>
            </a:r>
            <a:r>
              <a:rPr lang="en-US" altLang="zh-CN" sz="3300" dirty="0">
                <a:solidFill>
                  <a:srgbClr val="FFFFFF"/>
                </a:solidFill>
                <a:effectLst/>
              </a:rPr>
              <a:t>1 </a:t>
            </a:r>
            <a:r>
              <a:rPr lang="zh-CN" altLang="zh-CN" sz="3300" dirty="0">
                <a:solidFill>
                  <a:srgbClr val="FFFFFF"/>
                </a:solidFill>
                <a:effectLst/>
              </a:rPr>
              <a:t>是互质的</a:t>
            </a:r>
            <a:r>
              <a:rPr lang="en-US" altLang="zh-CN" sz="3300" dirty="0">
                <a:solidFill>
                  <a:srgbClr val="FFFFFF"/>
                </a:solidFill>
                <a:effectLst/>
              </a:rPr>
              <a:t>.</a:t>
            </a:r>
            <a:r>
              <a:rPr lang="zh-CN" altLang="zh-CN" sz="3300" dirty="0">
                <a:solidFill>
                  <a:srgbClr val="FFFFFF"/>
                </a:solidFill>
                <a:effectLst/>
              </a:rPr>
              <a:t>（</a:t>
            </a:r>
            <a:r>
              <a:rPr lang="en-US" altLang="zh-CN" sz="3300" dirty="0">
                <a:solidFill>
                  <a:srgbClr val="FFFFFF"/>
                </a:solidFill>
                <a:effectLst/>
              </a:rPr>
              <a:t>   </a:t>
            </a:r>
            <a:r>
              <a:rPr lang="zh-CN" altLang="zh-CN" sz="3300" dirty="0">
                <a:solidFill>
                  <a:srgbClr val="FFFFFF"/>
                </a:solidFill>
                <a:effectLst/>
              </a:rPr>
              <a:t>）</a:t>
            </a:r>
            <a:r>
              <a:rPr lang="zh-CN" altLang="en-US" sz="3300" dirty="0">
                <a:solidFill>
                  <a:srgbClr val="FFFFFF"/>
                </a:solidFill>
                <a:effectLst/>
              </a:rPr>
              <a:t>对</a:t>
            </a:r>
            <a:endParaRPr lang="en-US" altLang="zh-CN" sz="3300" dirty="0">
              <a:solidFill>
                <a:srgbClr val="FFFFFF"/>
              </a:solidFill>
              <a:effectLst/>
            </a:endParaRPr>
          </a:p>
          <a:p>
            <a:pPr marL="0" indent="0">
              <a:lnSpc>
                <a:spcPct val="120000"/>
              </a:lnSpc>
              <a:buClr>
                <a:srgbClr val="FFFFFF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300" dirty="0">
                <a:solidFill>
                  <a:srgbClr val="FFFFFF"/>
                </a:solidFill>
                <a:effectLst/>
              </a:rPr>
              <a:t>3. 0</a:t>
            </a:r>
            <a:r>
              <a:rPr lang="zh-CN" altLang="zh-CN" sz="3300" dirty="0">
                <a:solidFill>
                  <a:srgbClr val="FFFFFF"/>
                </a:solidFill>
                <a:effectLst/>
              </a:rPr>
              <a:t>和</a:t>
            </a:r>
            <a:r>
              <a:rPr lang="en-US" altLang="zh-CN" sz="3300" dirty="0">
                <a:solidFill>
                  <a:srgbClr val="FFFFFF"/>
                </a:solidFill>
                <a:effectLst/>
              </a:rPr>
              <a:t>100</a:t>
            </a:r>
            <a:r>
              <a:rPr lang="zh-CN" altLang="zh-CN" sz="3300" dirty="0">
                <a:solidFill>
                  <a:srgbClr val="FFFFFF"/>
                </a:solidFill>
                <a:effectLst/>
              </a:rPr>
              <a:t>的最高公因数是±</a:t>
            </a:r>
            <a:r>
              <a:rPr lang="en-US" altLang="zh-CN" sz="3300" dirty="0">
                <a:solidFill>
                  <a:srgbClr val="FFFFFF"/>
                </a:solidFill>
                <a:effectLst/>
              </a:rPr>
              <a:t>100</a:t>
            </a:r>
            <a:r>
              <a:rPr lang="zh-CN" altLang="zh-CN" sz="3300" dirty="0">
                <a:solidFill>
                  <a:srgbClr val="FFFFFF"/>
                </a:solidFill>
                <a:effectLst/>
              </a:rPr>
              <a:t>。（</a:t>
            </a:r>
            <a:r>
              <a:rPr lang="en-US" altLang="zh-CN" sz="3300" dirty="0">
                <a:solidFill>
                  <a:srgbClr val="FFFFFF"/>
                </a:solidFill>
                <a:effectLst/>
              </a:rPr>
              <a:t>   </a:t>
            </a:r>
            <a:r>
              <a:rPr lang="zh-CN" altLang="zh-CN" sz="3300" dirty="0">
                <a:solidFill>
                  <a:srgbClr val="FFFFFF"/>
                </a:solidFill>
                <a:effectLst/>
              </a:rPr>
              <a:t>）</a:t>
            </a:r>
            <a:r>
              <a:rPr lang="zh-CN" altLang="zh-CN" sz="3300" dirty="0" smtClean="0">
                <a:solidFill>
                  <a:srgbClr val="FFFFFF"/>
                </a:solidFill>
                <a:effectLst/>
              </a:rPr>
              <a:t>对</a:t>
            </a:r>
            <a:endParaRPr lang="en-US" altLang="zh-CN" sz="3300" dirty="0" smtClean="0">
              <a:solidFill>
                <a:srgbClr val="FFFFFF"/>
              </a:solidFill>
              <a:effectLst/>
            </a:endParaRPr>
          </a:p>
          <a:p>
            <a:pPr marL="0" indent="0">
              <a:lnSpc>
                <a:spcPct val="120000"/>
              </a:lnSpc>
              <a:buClr>
                <a:srgbClr val="FFFFFF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solidFill>
                  <a:srgbClr val="FFFFFF"/>
                </a:solidFill>
                <a:effectLst/>
              </a:rPr>
              <a:t>注意：</a:t>
            </a:r>
            <a:r>
              <a:rPr lang="en-US" altLang="zh-CN" sz="3300" dirty="0">
                <a:solidFill>
                  <a:srgbClr val="FFFFFF"/>
                </a:solidFill>
                <a:effectLst/>
              </a:rPr>
              <a:t> 0</a:t>
            </a:r>
            <a:r>
              <a:rPr lang="zh-CN" altLang="zh-CN" sz="3300" dirty="0">
                <a:solidFill>
                  <a:srgbClr val="FFFFFF"/>
                </a:solidFill>
                <a:effectLst/>
              </a:rPr>
              <a:t>和</a:t>
            </a:r>
            <a:r>
              <a:rPr lang="en-US" altLang="zh-CN" sz="3300" dirty="0">
                <a:solidFill>
                  <a:srgbClr val="FFFFFF"/>
                </a:solidFill>
                <a:effectLst/>
              </a:rPr>
              <a:t>100</a:t>
            </a:r>
            <a:r>
              <a:rPr lang="zh-CN" altLang="zh-CN" sz="3300" dirty="0">
                <a:solidFill>
                  <a:srgbClr val="FFFFFF"/>
                </a:solidFill>
                <a:effectLst/>
              </a:rPr>
              <a:t>的最高公因数</a:t>
            </a:r>
            <a:r>
              <a:rPr lang="zh-CN" altLang="zh-CN" sz="3300" dirty="0" smtClean="0">
                <a:solidFill>
                  <a:srgbClr val="FFFFFF"/>
                </a:solidFill>
                <a:effectLst/>
              </a:rPr>
              <a:t>是</a:t>
            </a:r>
            <a:r>
              <a:rPr lang="en-US" altLang="zh-CN" sz="3300" dirty="0" smtClean="0">
                <a:solidFill>
                  <a:srgbClr val="FFFFFF"/>
                </a:solidFill>
                <a:effectLst/>
              </a:rPr>
              <a:t>100</a:t>
            </a:r>
            <a:r>
              <a:rPr lang="zh-CN" altLang="en-US" sz="3300" dirty="0" smtClean="0">
                <a:solidFill>
                  <a:srgbClr val="FFFFFF"/>
                </a:solidFill>
                <a:effectLst/>
              </a:rPr>
              <a:t>是对的：</a:t>
            </a:r>
            <a:endParaRPr lang="en-US" altLang="zh-CN" sz="3300" dirty="0" smtClean="0">
              <a:solidFill>
                <a:srgbClr val="FFFFFF"/>
              </a:solidFill>
              <a:effectLst/>
            </a:endParaRPr>
          </a:p>
          <a:p>
            <a:pPr marL="0" indent="0">
              <a:lnSpc>
                <a:spcPct val="120000"/>
              </a:lnSpc>
              <a:buClr>
                <a:srgbClr val="FFFFFF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300" dirty="0">
                <a:solidFill>
                  <a:srgbClr val="FFFFFF"/>
                </a:solidFill>
                <a:effectLst/>
              </a:rPr>
              <a:t> </a:t>
            </a:r>
            <a:r>
              <a:rPr lang="en-US" altLang="zh-CN" sz="3300" dirty="0" smtClean="0">
                <a:solidFill>
                  <a:srgbClr val="FFFFFF"/>
                </a:solidFill>
                <a:effectLst/>
              </a:rPr>
              <a:t>           </a:t>
            </a:r>
            <a:r>
              <a:rPr lang="en-US" altLang="zh-CN" sz="3300" dirty="0">
                <a:solidFill>
                  <a:srgbClr val="FFFFFF"/>
                </a:solidFill>
                <a:effectLst/>
              </a:rPr>
              <a:t>0</a:t>
            </a:r>
            <a:r>
              <a:rPr lang="zh-CN" altLang="zh-CN" sz="3300" dirty="0">
                <a:solidFill>
                  <a:srgbClr val="FFFFFF"/>
                </a:solidFill>
                <a:effectLst/>
              </a:rPr>
              <a:t>和</a:t>
            </a:r>
            <a:r>
              <a:rPr lang="en-US" altLang="zh-CN" sz="3300" dirty="0">
                <a:solidFill>
                  <a:srgbClr val="FFFFFF"/>
                </a:solidFill>
                <a:effectLst/>
              </a:rPr>
              <a:t>100</a:t>
            </a:r>
            <a:r>
              <a:rPr lang="zh-CN" altLang="zh-CN" sz="3300" dirty="0">
                <a:solidFill>
                  <a:srgbClr val="FFFFFF"/>
                </a:solidFill>
                <a:effectLst/>
              </a:rPr>
              <a:t>的最高</a:t>
            </a:r>
            <a:r>
              <a:rPr lang="zh-CN" altLang="zh-CN" sz="3300" dirty="0" smtClean="0">
                <a:solidFill>
                  <a:srgbClr val="FFFFFF"/>
                </a:solidFill>
                <a:effectLst/>
              </a:rPr>
              <a:t>公因数</a:t>
            </a:r>
            <a:r>
              <a:rPr lang="zh-CN" altLang="zh-CN" sz="3300" dirty="0">
                <a:solidFill>
                  <a:srgbClr val="FFFFFF"/>
                </a:solidFill>
                <a:effectLst/>
              </a:rPr>
              <a:t>是±</a:t>
            </a:r>
            <a:r>
              <a:rPr lang="en-US" altLang="zh-CN" sz="3300" dirty="0" smtClean="0">
                <a:solidFill>
                  <a:srgbClr val="FFFFFF"/>
                </a:solidFill>
                <a:effectLst/>
              </a:rPr>
              <a:t>100</a:t>
            </a:r>
            <a:r>
              <a:rPr lang="zh-CN" altLang="en-US" sz="3300" dirty="0" smtClean="0">
                <a:solidFill>
                  <a:srgbClr val="FFFFFF"/>
                </a:solidFill>
                <a:effectLst/>
              </a:rPr>
              <a:t>是对的。</a:t>
            </a:r>
            <a:endParaRPr lang="en-US" altLang="zh-CN" sz="3300" dirty="0">
              <a:solidFill>
                <a:srgbClr val="FFFFFF"/>
              </a:solidFill>
              <a:effectLst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940E1-0518-4D27-BCB3-C04E2F1A97DC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6513" y="28575"/>
            <a:ext cx="8985250" cy="809625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rgbClr val="FFC000"/>
                </a:solidFill>
              </a:rPr>
              <a:t>第</a:t>
            </a:r>
            <a:r>
              <a:rPr lang="en-US" altLang="zh-CN" sz="3600" dirty="0" smtClean="0">
                <a:solidFill>
                  <a:srgbClr val="FFC000"/>
                </a:solidFill>
              </a:rPr>
              <a:t>9</a:t>
            </a:r>
            <a:r>
              <a:rPr lang="zh-CN" altLang="en-US" sz="3600" dirty="0" smtClean="0">
                <a:solidFill>
                  <a:srgbClr val="FFC000"/>
                </a:solidFill>
              </a:rPr>
              <a:t>次作业</a:t>
            </a:r>
            <a:endParaRPr lang="zh-CN" alt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47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350" y="914400"/>
            <a:ext cx="8929688" cy="4953000"/>
          </a:xfrm>
        </p:spPr>
        <p:txBody>
          <a:bodyPr/>
          <a:lstStyle/>
          <a:p>
            <a:pPr>
              <a:lnSpc>
                <a:spcPct val="114000"/>
              </a:lnSpc>
              <a:defRPr/>
            </a:pPr>
            <a:r>
              <a:rPr lang="en-US" altLang="zh-CN" sz="3300" dirty="0" smtClean="0"/>
              <a:t>1.</a:t>
            </a:r>
            <a:r>
              <a:rPr lang="zh-CN" altLang="zh-CN" sz="3300" dirty="0">
                <a:effectLst/>
              </a:rPr>
              <a:t>判定同余式</a:t>
            </a:r>
            <a:r>
              <a:rPr lang="en-US" altLang="zh-CN" sz="3300" dirty="0">
                <a:effectLst/>
              </a:rPr>
              <a:t>206</a:t>
            </a:r>
            <a:r>
              <a:rPr lang="en-US" altLang="zh-CN" sz="3300" i="1" dirty="0">
                <a:effectLst/>
              </a:rPr>
              <a:t>x</a:t>
            </a:r>
            <a:r>
              <a:rPr lang="en-US" altLang="zh-CN" sz="3300" dirty="0">
                <a:effectLst/>
              </a:rPr>
              <a:t>≡114(mod 422)</a:t>
            </a:r>
            <a:r>
              <a:rPr lang="zh-CN" altLang="zh-CN" sz="3300" dirty="0">
                <a:effectLst/>
              </a:rPr>
              <a:t>是否有解，如果存在请给出解</a:t>
            </a:r>
            <a:r>
              <a:rPr lang="zh-CN" altLang="zh-CN" sz="3300" dirty="0" smtClean="0">
                <a:effectLst/>
              </a:rPr>
              <a:t>。</a:t>
            </a:r>
            <a:endParaRPr lang="en-US" altLang="zh-CN" sz="3300" dirty="0" smtClean="0">
              <a:effectLst/>
            </a:endParaRPr>
          </a:p>
          <a:p>
            <a:pPr marL="0" indent="0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300" dirty="0"/>
              <a:t>解：</a:t>
            </a:r>
            <a:r>
              <a:rPr lang="zh-CN" altLang="zh-CN" sz="3300" dirty="0">
                <a:effectLst/>
              </a:rPr>
              <a:t>因为</a:t>
            </a:r>
            <a:r>
              <a:rPr lang="en-US" altLang="zh-CN" sz="3300" dirty="0">
                <a:effectLst/>
              </a:rPr>
              <a:t>(206, 422)=2</a:t>
            </a:r>
            <a:r>
              <a:rPr lang="zh-CN" altLang="zh-CN" sz="3300" dirty="0">
                <a:effectLst/>
              </a:rPr>
              <a:t>，且</a:t>
            </a:r>
            <a:r>
              <a:rPr lang="en-US" altLang="zh-CN" sz="3300" dirty="0">
                <a:effectLst/>
              </a:rPr>
              <a:t>2|114</a:t>
            </a:r>
            <a:r>
              <a:rPr lang="zh-CN" altLang="zh-CN" sz="3300" dirty="0">
                <a:effectLst/>
              </a:rPr>
              <a:t>，则该同余式有</a:t>
            </a:r>
            <a:r>
              <a:rPr lang="en-US" altLang="zh-CN" sz="3300" dirty="0">
                <a:effectLst/>
              </a:rPr>
              <a:t>2</a:t>
            </a:r>
            <a:r>
              <a:rPr lang="zh-CN" altLang="zh-CN" sz="3300" dirty="0">
                <a:effectLst/>
              </a:rPr>
              <a:t>个解。先求同余式</a:t>
            </a:r>
            <a:r>
              <a:rPr lang="en-US" altLang="zh-CN" sz="3300" dirty="0">
                <a:effectLst/>
              </a:rPr>
              <a:t>(206/2)</a:t>
            </a:r>
            <a:r>
              <a:rPr lang="en-US" altLang="zh-CN" sz="3300" i="1" dirty="0">
                <a:effectLst/>
              </a:rPr>
              <a:t>x</a:t>
            </a:r>
            <a:r>
              <a:rPr lang="en-US" altLang="zh-CN" sz="3300" dirty="0">
                <a:effectLst/>
              </a:rPr>
              <a:t>≡(114/2)(mod 422/2)</a:t>
            </a:r>
            <a:r>
              <a:rPr lang="zh-CN" altLang="zh-CN" sz="3300" dirty="0">
                <a:effectLst/>
              </a:rPr>
              <a:t>的解，即</a:t>
            </a:r>
            <a:r>
              <a:rPr lang="zh-CN" altLang="zh-CN" sz="3300" dirty="0" smtClean="0">
                <a:effectLst/>
              </a:rPr>
              <a:t>求。</a:t>
            </a:r>
            <a:endParaRPr lang="en-US" altLang="zh-CN" sz="3300" dirty="0" smtClean="0">
              <a:effectLst/>
            </a:endParaRPr>
          </a:p>
          <a:p>
            <a:pPr marL="0" indent="0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effectLst/>
              </a:rPr>
              <a:t>&lt;</a:t>
            </a:r>
            <a:r>
              <a:rPr lang="zh-CN" altLang="en-US" sz="3300" dirty="0" smtClean="0">
                <a:effectLst/>
              </a:rPr>
              <a:t>方法一</a:t>
            </a:r>
            <a:r>
              <a:rPr lang="en-US" altLang="zh-CN" sz="3300" dirty="0" smtClean="0">
                <a:effectLst/>
              </a:rPr>
              <a:t>&gt;</a:t>
            </a:r>
            <a:r>
              <a:rPr lang="zh-CN" altLang="en-US" sz="3300" dirty="0" smtClean="0">
                <a:effectLst/>
              </a:rPr>
              <a:t>利用合同性质，求解</a:t>
            </a:r>
            <a:endParaRPr lang="en-US" altLang="zh-CN" sz="3300" dirty="0" smtClean="0">
              <a:effectLst/>
            </a:endParaRPr>
          </a:p>
          <a:p>
            <a:pPr marL="0" indent="0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effectLst/>
              </a:rPr>
              <a:t>103</a:t>
            </a:r>
            <a:r>
              <a:rPr lang="en-US" altLang="zh-CN" sz="3300" i="1" dirty="0" smtClean="0">
                <a:effectLst/>
              </a:rPr>
              <a:t>x </a:t>
            </a:r>
            <a:r>
              <a:rPr lang="en-US" altLang="zh-CN" sz="3300" dirty="0">
                <a:effectLst/>
              </a:rPr>
              <a:t>≡ 57(mod 211)</a:t>
            </a:r>
            <a:endParaRPr lang="zh-CN" altLang="zh-CN" sz="3300" dirty="0">
              <a:effectLst/>
            </a:endParaRPr>
          </a:p>
          <a:p>
            <a:pPr>
              <a:lnSpc>
                <a:spcPct val="114000"/>
              </a:lnSpc>
              <a:defRPr/>
            </a:pPr>
            <a:endParaRPr lang="zh-CN" altLang="en-US" sz="33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F55794-4861-43DC-BC40-5DBEA5B2EC6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8750" y="76200"/>
            <a:ext cx="8985250" cy="636588"/>
          </a:xfrm>
        </p:spPr>
        <p:txBody>
          <a:bodyPr/>
          <a:lstStyle/>
          <a:p>
            <a:pPr>
              <a:defRPr/>
            </a:pPr>
            <a:r>
              <a:rPr lang="zh-CN" altLang="en-US" sz="4000" dirty="0" smtClean="0">
                <a:solidFill>
                  <a:srgbClr val="FFC000"/>
                </a:solidFill>
              </a:rPr>
              <a:t>第</a:t>
            </a:r>
            <a:r>
              <a:rPr lang="en-US" altLang="zh-CN" sz="4000" dirty="0" smtClean="0">
                <a:solidFill>
                  <a:srgbClr val="FFC000"/>
                </a:solidFill>
              </a:rPr>
              <a:t>10</a:t>
            </a:r>
            <a:r>
              <a:rPr lang="zh-CN" altLang="en-US" sz="4000" dirty="0" smtClean="0">
                <a:solidFill>
                  <a:srgbClr val="FFC000"/>
                </a:solidFill>
              </a:rPr>
              <a:t>次作业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8471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63" y="762000"/>
            <a:ext cx="8929687" cy="5938838"/>
          </a:xfrm>
        </p:spPr>
        <p:txBody>
          <a:bodyPr/>
          <a:lstStyle/>
          <a:p>
            <a:pPr>
              <a:defRPr/>
            </a:pPr>
            <a:r>
              <a:rPr lang="en-US" altLang="zh-CN" sz="3300" dirty="0">
                <a:solidFill>
                  <a:srgbClr val="FFFFFF"/>
                </a:solidFill>
                <a:effectLst/>
              </a:rPr>
              <a:t>103</a:t>
            </a:r>
            <a:r>
              <a:rPr lang="en-US" altLang="zh-CN" sz="3300" i="1" dirty="0">
                <a:solidFill>
                  <a:srgbClr val="FFFFFF"/>
                </a:solidFill>
                <a:effectLst/>
              </a:rPr>
              <a:t>x </a:t>
            </a:r>
            <a:r>
              <a:rPr lang="en-US" altLang="zh-CN" sz="3300" dirty="0">
                <a:solidFill>
                  <a:srgbClr val="FFFFFF"/>
                </a:solidFill>
                <a:effectLst/>
              </a:rPr>
              <a:t>≡ 57(mod 211</a:t>
            </a:r>
            <a:r>
              <a:rPr lang="en-US" altLang="zh-CN" sz="3300" dirty="0" smtClean="0">
                <a:solidFill>
                  <a:srgbClr val="FFFFFF"/>
                </a:solidFill>
                <a:effectLst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300" dirty="0">
                <a:solidFill>
                  <a:srgbClr val="FFFFFF"/>
                </a:solidFill>
                <a:effectLst/>
              </a:rPr>
              <a:t> </a:t>
            </a:r>
            <a:r>
              <a:rPr lang="en-US" altLang="zh-CN" sz="3300" dirty="0" smtClean="0">
                <a:solidFill>
                  <a:srgbClr val="FFFFFF"/>
                </a:solidFill>
                <a:effectLst/>
              </a:rPr>
              <a:t>  206x</a:t>
            </a:r>
            <a:r>
              <a:rPr lang="en-US" altLang="zh-CN" sz="3300" dirty="0">
                <a:solidFill>
                  <a:srgbClr val="FFFFFF"/>
                </a:solidFill>
                <a:effectLst/>
              </a:rPr>
              <a:t> </a:t>
            </a:r>
            <a:r>
              <a:rPr lang="en-US" altLang="zh-CN" sz="3300" dirty="0" smtClean="0">
                <a:solidFill>
                  <a:srgbClr val="FFFFFF"/>
                </a:solidFill>
                <a:effectLst/>
              </a:rPr>
              <a:t>≡114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effectLst/>
              </a:rPr>
              <a:t>(mod 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211</a:t>
            </a:r>
            <a:r>
              <a:rPr lang="en-US" altLang="zh-CN" dirty="0" smtClean="0">
                <a:solidFill>
                  <a:srgbClr val="FFFFFF"/>
                </a:solidFill>
                <a:effectLst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FFFFFF"/>
                </a:solidFill>
                <a:effectLst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effectLst/>
              </a:rPr>
              <a:t>  211x</a:t>
            </a:r>
            <a:r>
              <a:rPr lang="en-US" altLang="zh-CN" sz="3300" dirty="0" smtClean="0">
                <a:solidFill>
                  <a:srgbClr val="FFFFFF"/>
                </a:solidFill>
                <a:effectLst/>
              </a:rPr>
              <a:t> ≡0</a:t>
            </a:r>
            <a:r>
              <a:rPr lang="en-US" altLang="zh-CN" dirty="0" smtClean="0">
                <a:solidFill>
                  <a:srgbClr val="FFFFFF"/>
                </a:solidFill>
                <a:effectLst/>
              </a:rPr>
              <a:t> 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(mod 211</a:t>
            </a:r>
            <a:r>
              <a:rPr lang="en-US" altLang="zh-CN" dirty="0" smtClean="0">
                <a:solidFill>
                  <a:srgbClr val="FFFFFF"/>
                </a:solidFill>
                <a:effectLst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FFFFFF"/>
                </a:solidFill>
                <a:effectLst/>
              </a:rPr>
              <a:t>根据性质</a:t>
            </a:r>
            <a:r>
              <a:rPr lang="en-US" altLang="zh-CN" dirty="0" smtClean="0">
                <a:solidFill>
                  <a:srgbClr val="FFFFFF"/>
                </a:solidFill>
                <a:effectLst/>
              </a:rPr>
              <a:t>4</a:t>
            </a:r>
            <a:r>
              <a:rPr lang="zh-CN" altLang="en-US" dirty="0" smtClean="0">
                <a:solidFill>
                  <a:srgbClr val="FFFFFF"/>
                </a:solidFill>
                <a:effectLst/>
              </a:rPr>
              <a:t>，得</a:t>
            </a:r>
            <a:endParaRPr lang="en-US" altLang="zh-CN" dirty="0" smtClean="0">
              <a:solidFill>
                <a:srgbClr val="FFFFFF"/>
              </a:solidFill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FF"/>
                </a:solidFill>
                <a:effectLst/>
              </a:rPr>
              <a:t>        5x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effectLst/>
              </a:rPr>
              <a:t>≡-114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(mod 211)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  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5x </a:t>
            </a:r>
            <a:r>
              <a:rPr lang="en-US" altLang="zh-CN" dirty="0" smtClean="0">
                <a:solidFill>
                  <a:srgbClr val="FFFFFF"/>
                </a:solidFill>
                <a:effectLst/>
              </a:rPr>
              <a:t>≡97(mod 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211</a:t>
            </a:r>
            <a:r>
              <a:rPr lang="en-US" altLang="zh-CN" dirty="0" smtClean="0">
                <a:solidFill>
                  <a:srgbClr val="FFFFFF"/>
                </a:solidFill>
                <a:effectLst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FFFFFF"/>
                </a:solidFill>
                <a:effectLst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effectLst/>
              </a:rPr>
              <a:t>       5x ≡730(mod 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211</a:t>
            </a:r>
            <a:r>
              <a:rPr lang="en-US" altLang="zh-CN" dirty="0" smtClean="0">
                <a:solidFill>
                  <a:srgbClr val="FFFFFF"/>
                </a:solidFill>
                <a:effectLst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FFFFFF"/>
                </a:solidFill>
                <a:effectLst/>
              </a:rPr>
              <a:t>因</a:t>
            </a:r>
            <a:r>
              <a:rPr lang="en-US" altLang="zh-CN" dirty="0" smtClean="0">
                <a:solidFill>
                  <a:srgbClr val="FFFFFF"/>
                </a:solidFill>
                <a:effectLst/>
              </a:rPr>
              <a:t>5</a:t>
            </a:r>
            <a:r>
              <a:rPr lang="zh-CN" altLang="en-US" dirty="0" smtClean="0">
                <a:solidFill>
                  <a:srgbClr val="FFFFFF"/>
                </a:solidFill>
                <a:effectLst/>
              </a:rPr>
              <a:t>和</a:t>
            </a:r>
            <a:r>
              <a:rPr lang="en-US" altLang="zh-CN" dirty="0" smtClean="0">
                <a:solidFill>
                  <a:srgbClr val="FFFFFF"/>
                </a:solidFill>
                <a:effectLst/>
              </a:rPr>
              <a:t>211</a:t>
            </a:r>
            <a:r>
              <a:rPr lang="zh-CN" altLang="en-US" dirty="0" smtClean="0">
                <a:solidFill>
                  <a:srgbClr val="FFFFFF"/>
                </a:solidFill>
                <a:effectLst/>
              </a:rPr>
              <a:t>互质</a:t>
            </a:r>
            <a:r>
              <a:rPr lang="en-US" altLang="zh-CN" dirty="0" smtClean="0">
                <a:solidFill>
                  <a:srgbClr val="FFFFFF"/>
                </a:solidFill>
                <a:effectLst/>
              </a:rPr>
              <a:t>,</a:t>
            </a:r>
            <a:r>
              <a:rPr lang="zh-CN" altLang="en-US" dirty="0" smtClean="0">
                <a:solidFill>
                  <a:srgbClr val="FFFFFF"/>
                </a:solidFill>
                <a:effectLst/>
              </a:rPr>
              <a:t>根据性质</a:t>
            </a:r>
            <a:r>
              <a:rPr lang="en-US" altLang="zh-CN" dirty="0" smtClean="0">
                <a:solidFill>
                  <a:srgbClr val="FFFFFF"/>
                </a:solidFill>
                <a:effectLst/>
              </a:rPr>
              <a:t>10,</a:t>
            </a:r>
            <a:r>
              <a:rPr lang="zh-CN" altLang="en-US" dirty="0" smtClean="0">
                <a:solidFill>
                  <a:srgbClr val="FFFFFF"/>
                </a:solidFill>
                <a:effectLst/>
              </a:rPr>
              <a:t>得</a:t>
            </a:r>
            <a:r>
              <a:rPr lang="en-US" altLang="zh-CN" dirty="0" smtClean="0">
                <a:solidFill>
                  <a:srgbClr val="FFFFFF"/>
                </a:solidFill>
                <a:effectLst/>
              </a:rPr>
              <a:t>x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effectLst/>
              </a:rPr>
              <a:t>≡146 (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mod 211</a:t>
            </a:r>
            <a:r>
              <a:rPr lang="en-US" altLang="zh-CN" dirty="0" smtClean="0">
                <a:solidFill>
                  <a:srgbClr val="FFFFFF"/>
                </a:solidFill>
                <a:effectLst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FFFFFF"/>
                </a:solidFill>
                <a:effectLst/>
              </a:rPr>
              <a:t>故原合同式的解分别为：</a:t>
            </a:r>
            <a:endParaRPr lang="en-US" altLang="zh-CN" dirty="0" smtClean="0">
              <a:solidFill>
                <a:srgbClr val="FFFFFF"/>
              </a:solidFill>
              <a:effectLst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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146 (mod </a:t>
            </a:r>
            <a:r>
              <a:rPr lang="en-US" altLang="zh-CN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422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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146+422/2=357 (mod </a:t>
            </a:r>
            <a:r>
              <a:rPr lang="en-US" altLang="zh-CN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422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 smtClean="0">
              <a:solidFill>
                <a:srgbClr val="FFFFFF"/>
              </a:solidFill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>
              <a:solidFill>
                <a:srgbClr val="FFFFFF"/>
              </a:solidFill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 smtClean="0">
              <a:solidFill>
                <a:srgbClr val="FFFFFF"/>
              </a:solidFill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FFFFFF"/>
                </a:solidFill>
                <a:effectLst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effectLst/>
              </a:rPr>
              <a:t>  </a:t>
            </a:r>
            <a:endParaRPr lang="en-US" altLang="zh-CN" dirty="0">
              <a:solidFill>
                <a:srgbClr val="FFFFFF"/>
              </a:solidFill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BEBE6-51F1-4B13-98F6-BAC1896E318C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8750" y="76200"/>
            <a:ext cx="8985250" cy="636588"/>
          </a:xfrm>
        </p:spPr>
        <p:txBody>
          <a:bodyPr/>
          <a:lstStyle/>
          <a:p>
            <a:pPr>
              <a:defRPr/>
            </a:pPr>
            <a:r>
              <a:rPr lang="zh-CN" altLang="en-US" sz="4000" dirty="0" smtClean="0">
                <a:solidFill>
                  <a:srgbClr val="FFC000"/>
                </a:solidFill>
              </a:rPr>
              <a:t>第</a:t>
            </a:r>
            <a:r>
              <a:rPr lang="en-US" altLang="zh-CN" sz="4000" dirty="0" smtClean="0">
                <a:solidFill>
                  <a:srgbClr val="FFC000"/>
                </a:solidFill>
              </a:rPr>
              <a:t>10</a:t>
            </a:r>
            <a:r>
              <a:rPr lang="zh-CN" altLang="en-US" sz="4000" dirty="0" smtClean="0">
                <a:solidFill>
                  <a:srgbClr val="FFC000"/>
                </a:solidFill>
              </a:rPr>
              <a:t>次作业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68446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313" y="914400"/>
            <a:ext cx="8929687" cy="5329238"/>
          </a:xfrm>
        </p:spPr>
        <p:txBody>
          <a:bodyPr/>
          <a:lstStyle/>
          <a:p>
            <a:pPr>
              <a:lnSpc>
                <a:spcPct val="114000"/>
              </a:lnSpc>
              <a:buClr>
                <a:srgbClr val="FFFFFF"/>
              </a:buClr>
              <a:defRPr/>
            </a:pPr>
            <a:r>
              <a:rPr lang="zh-CN" altLang="zh-CN" sz="3300" dirty="0">
                <a:solidFill>
                  <a:srgbClr val="FFFFFF"/>
                </a:solidFill>
                <a:effectLst/>
              </a:rPr>
              <a:t>判定同余式</a:t>
            </a:r>
            <a:r>
              <a:rPr lang="en-US" altLang="zh-CN" sz="3300" dirty="0">
                <a:solidFill>
                  <a:srgbClr val="FFFFFF"/>
                </a:solidFill>
                <a:effectLst/>
              </a:rPr>
              <a:t>206</a:t>
            </a:r>
            <a:r>
              <a:rPr lang="en-US" altLang="zh-CN" sz="3300" i="1" dirty="0">
                <a:solidFill>
                  <a:srgbClr val="FFFFFF"/>
                </a:solidFill>
                <a:effectLst/>
              </a:rPr>
              <a:t>x</a:t>
            </a:r>
            <a:r>
              <a:rPr lang="en-US" altLang="zh-CN" sz="3300" dirty="0">
                <a:solidFill>
                  <a:srgbClr val="FFFFFF"/>
                </a:solidFill>
                <a:effectLst/>
              </a:rPr>
              <a:t>≡114(mod 422)</a:t>
            </a:r>
            <a:r>
              <a:rPr lang="zh-CN" altLang="zh-CN" sz="3300" dirty="0">
                <a:solidFill>
                  <a:srgbClr val="FFFFFF"/>
                </a:solidFill>
                <a:effectLst/>
              </a:rPr>
              <a:t>是否有解，如果存在请给出解。</a:t>
            </a:r>
            <a:endParaRPr lang="en-US" altLang="zh-CN" sz="3300" dirty="0">
              <a:solidFill>
                <a:srgbClr val="FFFFFF"/>
              </a:solidFill>
              <a:effectLst/>
            </a:endParaRPr>
          </a:p>
          <a:p>
            <a:pPr marL="0" indent="0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/>
              <a:t>解：</a:t>
            </a:r>
            <a:r>
              <a:rPr lang="zh-CN" altLang="zh-CN" sz="3300" dirty="0">
                <a:effectLst/>
              </a:rPr>
              <a:t>因为</a:t>
            </a:r>
            <a:r>
              <a:rPr lang="en-US" altLang="zh-CN" sz="3300" dirty="0">
                <a:effectLst/>
              </a:rPr>
              <a:t>(206, 422)=2</a:t>
            </a:r>
            <a:r>
              <a:rPr lang="zh-CN" altLang="zh-CN" sz="3300" dirty="0">
                <a:effectLst/>
              </a:rPr>
              <a:t>，且</a:t>
            </a:r>
            <a:r>
              <a:rPr lang="en-US" altLang="zh-CN" sz="3300" dirty="0">
                <a:effectLst/>
              </a:rPr>
              <a:t>2|114</a:t>
            </a:r>
            <a:r>
              <a:rPr lang="zh-CN" altLang="zh-CN" sz="3300" dirty="0">
                <a:effectLst/>
              </a:rPr>
              <a:t>，则该同余式有</a:t>
            </a:r>
            <a:r>
              <a:rPr lang="en-US" altLang="zh-CN" sz="3300" dirty="0">
                <a:effectLst/>
              </a:rPr>
              <a:t>2</a:t>
            </a:r>
            <a:r>
              <a:rPr lang="zh-CN" altLang="zh-CN" sz="3300" dirty="0">
                <a:effectLst/>
              </a:rPr>
              <a:t>个解。先求</a:t>
            </a:r>
            <a:r>
              <a:rPr lang="zh-CN" altLang="zh-CN" sz="3300" dirty="0" smtClean="0">
                <a:effectLst/>
              </a:rPr>
              <a:t>同余式</a:t>
            </a:r>
            <a:r>
              <a:rPr lang="en-US" altLang="zh-CN" sz="3300" dirty="0">
                <a:effectLst/>
              </a:rPr>
              <a:t>(206/2)</a:t>
            </a:r>
            <a:r>
              <a:rPr lang="en-US" altLang="zh-CN" sz="3300" i="1" dirty="0">
                <a:effectLst/>
              </a:rPr>
              <a:t>x</a:t>
            </a:r>
            <a:r>
              <a:rPr lang="en-US" altLang="zh-CN" sz="3300" dirty="0">
                <a:effectLst/>
              </a:rPr>
              <a:t>≡(114/2)(mod 422/2)</a:t>
            </a:r>
            <a:r>
              <a:rPr lang="zh-CN" altLang="zh-CN" sz="3300" dirty="0">
                <a:effectLst/>
              </a:rPr>
              <a:t>的解，即求</a:t>
            </a:r>
            <a:r>
              <a:rPr lang="en-US" altLang="zh-CN" sz="3300" dirty="0">
                <a:effectLst/>
              </a:rPr>
              <a:t>103</a:t>
            </a:r>
            <a:r>
              <a:rPr lang="en-US" altLang="zh-CN" sz="3300" i="1" dirty="0">
                <a:effectLst/>
              </a:rPr>
              <a:t>x </a:t>
            </a:r>
            <a:r>
              <a:rPr lang="en-US" altLang="zh-CN" sz="3300" dirty="0">
                <a:effectLst/>
              </a:rPr>
              <a:t>≡ 57(mod 211</a:t>
            </a:r>
            <a:r>
              <a:rPr lang="en-US" altLang="zh-CN" sz="3300" dirty="0" smtClean="0">
                <a:effectLst/>
              </a:rPr>
              <a:t>)</a:t>
            </a:r>
            <a:r>
              <a:rPr lang="zh-CN" altLang="zh-CN" sz="3300" dirty="0" smtClean="0">
                <a:effectLst/>
              </a:rPr>
              <a:t>。</a:t>
            </a:r>
            <a:endParaRPr lang="en-US" altLang="zh-CN" sz="3300" dirty="0" smtClean="0">
              <a:effectLst/>
            </a:endParaRPr>
          </a:p>
          <a:p>
            <a:pPr marL="0" indent="0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300" dirty="0">
                <a:effectLst/>
              </a:rPr>
              <a:t>&lt;</a:t>
            </a:r>
            <a:r>
              <a:rPr lang="zh-CN" altLang="en-US" sz="3300" dirty="0" smtClean="0">
                <a:effectLst/>
              </a:rPr>
              <a:t>方法二</a:t>
            </a:r>
            <a:r>
              <a:rPr lang="en-US" altLang="zh-CN" sz="3300" dirty="0" smtClean="0">
                <a:effectLst/>
              </a:rPr>
              <a:t>&gt;</a:t>
            </a:r>
          </a:p>
          <a:p>
            <a:pPr marL="0" indent="0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3300" dirty="0" smtClean="0">
                <a:effectLst/>
              </a:rPr>
              <a:t>由于</a:t>
            </a:r>
            <a:r>
              <a:rPr lang="en-US" altLang="zh-CN" sz="3300" dirty="0">
                <a:effectLst/>
              </a:rPr>
              <a:t>103</a:t>
            </a:r>
            <a:r>
              <a:rPr lang="zh-CN" altLang="zh-CN" sz="3300" dirty="0">
                <a:effectLst/>
              </a:rPr>
              <a:t>与</a:t>
            </a:r>
            <a:r>
              <a:rPr lang="en-US" altLang="zh-CN" sz="3300" dirty="0">
                <a:effectLst/>
              </a:rPr>
              <a:t>211</a:t>
            </a:r>
            <a:r>
              <a:rPr lang="zh-CN" altLang="zh-CN" sz="3300" dirty="0">
                <a:effectLst/>
              </a:rPr>
              <a:t>互质</a:t>
            </a:r>
            <a:r>
              <a:rPr lang="zh-CN" altLang="zh-CN" sz="3300" dirty="0" smtClean="0">
                <a:effectLst/>
              </a:rPr>
              <a:t>，先</a:t>
            </a:r>
            <a:r>
              <a:rPr lang="zh-CN" altLang="zh-CN" sz="3300" dirty="0">
                <a:effectLst/>
              </a:rPr>
              <a:t>将</a:t>
            </a:r>
            <a:r>
              <a:rPr lang="en-US" altLang="zh-CN" sz="3300" dirty="0">
                <a:effectLst/>
              </a:rPr>
              <a:t>103</a:t>
            </a:r>
            <a:r>
              <a:rPr lang="zh-CN" altLang="zh-CN" sz="3300" dirty="0">
                <a:effectLst/>
              </a:rPr>
              <a:t>与</a:t>
            </a:r>
            <a:r>
              <a:rPr lang="en-US" altLang="zh-CN" sz="3300" dirty="0">
                <a:effectLst/>
              </a:rPr>
              <a:t>211</a:t>
            </a:r>
            <a:r>
              <a:rPr lang="zh-CN" altLang="zh-CN" sz="3300" dirty="0">
                <a:effectLst/>
              </a:rPr>
              <a:t>的最大公因数</a:t>
            </a:r>
            <a:r>
              <a:rPr lang="en-US" altLang="zh-CN" sz="3300" dirty="0">
                <a:effectLst/>
              </a:rPr>
              <a:t>1</a:t>
            </a:r>
            <a:r>
              <a:rPr lang="zh-CN" altLang="zh-CN" sz="3300" dirty="0">
                <a:effectLst/>
              </a:rPr>
              <a:t>表示为它们的倍数和的形式。使用辗转相除方法逐次得商及余数并计算</a:t>
            </a:r>
            <a:r>
              <a:rPr lang="en-US" altLang="zh-CN" sz="3300" dirty="0" err="1" smtClean="0">
                <a:effectLst/>
              </a:rPr>
              <a:t>S</a:t>
            </a:r>
            <a:r>
              <a:rPr lang="en-US" altLang="zh-CN" sz="3300" baseline="-25000" dirty="0" err="1" smtClean="0">
                <a:effectLst/>
              </a:rPr>
              <a:t>k</a:t>
            </a:r>
            <a:r>
              <a:rPr lang="en-US" altLang="zh-CN" sz="3300" dirty="0" err="1" smtClean="0">
                <a:effectLst/>
              </a:rPr>
              <a:t>,T</a:t>
            </a:r>
            <a:r>
              <a:rPr lang="en-US" altLang="zh-CN" sz="3300" baseline="-25000" dirty="0" err="1" smtClean="0">
                <a:effectLst/>
              </a:rPr>
              <a:t>k</a:t>
            </a:r>
            <a:r>
              <a:rPr lang="zh-CN" altLang="zh-CN" sz="3300" dirty="0">
                <a:effectLst/>
              </a:rPr>
              <a:t>如下表所</a:t>
            </a:r>
            <a:r>
              <a:rPr lang="zh-CN" altLang="zh-CN" sz="3300" dirty="0" smtClean="0">
                <a:effectLst/>
              </a:rPr>
              <a:t>示</a:t>
            </a:r>
            <a:endParaRPr lang="en-US" altLang="zh-CN" sz="3300" dirty="0" smtClean="0">
              <a:effectLst/>
            </a:endParaRPr>
          </a:p>
          <a:p>
            <a:pPr marL="0" indent="0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endParaRPr lang="zh-CN" altLang="zh-CN" sz="3300" dirty="0">
              <a:effectLst/>
            </a:endParaRPr>
          </a:p>
          <a:p>
            <a:pPr marL="0" indent="0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300" dirty="0">
                <a:effectLst/>
              </a:rPr>
              <a:t> </a:t>
            </a:r>
            <a:endParaRPr lang="zh-CN" altLang="zh-CN" sz="3300" dirty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50E77-9B96-4BDD-AA1A-8DC88EF15AC0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8750" y="76200"/>
            <a:ext cx="8985250" cy="636588"/>
          </a:xfrm>
        </p:spPr>
        <p:txBody>
          <a:bodyPr/>
          <a:lstStyle/>
          <a:p>
            <a:pPr>
              <a:defRPr/>
            </a:pPr>
            <a:r>
              <a:rPr lang="zh-CN" altLang="en-US" sz="4000" dirty="0" smtClean="0">
                <a:solidFill>
                  <a:srgbClr val="FFC000"/>
                </a:solidFill>
              </a:rPr>
              <a:t>第</a:t>
            </a:r>
            <a:r>
              <a:rPr lang="en-US" altLang="zh-CN" sz="4000" dirty="0" smtClean="0">
                <a:solidFill>
                  <a:srgbClr val="FFC000"/>
                </a:solidFill>
              </a:rPr>
              <a:t>10</a:t>
            </a:r>
            <a:r>
              <a:rPr lang="zh-CN" altLang="en-US" sz="4000" dirty="0" smtClean="0">
                <a:solidFill>
                  <a:srgbClr val="FFC000"/>
                </a:solidFill>
              </a:rPr>
              <a:t>次作业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0693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685" y="685800"/>
            <a:ext cx="8763000" cy="5715000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取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n=12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a=7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，则</a:t>
            </a:r>
            <a:r>
              <a:rPr lang="zh-CN" altLang="en-US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(12)=4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，模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12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的一个简化剩余系为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=1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=5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=7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=11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3000" dirty="0" err="1" smtClean="0"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构成的简化剩余系为</a:t>
            </a:r>
          </a:p>
          <a:p>
            <a:pPr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3000" dirty="0" smtClean="0"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=7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=35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=49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=77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。</a:t>
            </a:r>
          </a:p>
          <a:p>
            <a:pPr algn="just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按照模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12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合同两个简化剩余系对应关系如下：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：    </a:t>
            </a:r>
            <a:r>
              <a:rPr lang="en-US" altLang="zh-CN" dirty="0" smtClean="0">
                <a:latin typeface="Times New Roman" panose="02020603050405020304" pitchFamily="18" charset="0"/>
              </a:rPr>
              <a:t>1     5    7     11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</a:rPr>
              <a:t> 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ar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：   </a:t>
            </a:r>
            <a:r>
              <a:rPr lang="en-US" altLang="zh-CN" dirty="0" smtClean="0">
                <a:latin typeface="Times New Roman" panose="02020603050405020304" pitchFamily="18" charset="0"/>
              </a:rPr>
              <a:t>7    35    49    77</a:t>
            </a:r>
          </a:p>
          <a:p>
            <a:pPr algn="just" eaLnBrk="1" hangingPunct="1">
              <a:spcBef>
                <a:spcPts val="0"/>
              </a:spcBef>
              <a:buNone/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即   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7</a:t>
            </a:r>
            <a:r>
              <a:rPr lang="en-US" altLang="zh-CN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7 (mod 12) 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49</a:t>
            </a:r>
            <a:r>
              <a:rPr lang="en-US" altLang="zh-CN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1 </a:t>
            </a:r>
            <a:r>
              <a:rPr lang="en-US" altLang="zh-CN" sz="3000" dirty="0">
                <a:latin typeface="Times New Roman" panose="02020603050405020304" pitchFamily="18" charset="0"/>
              </a:rPr>
              <a:t>(mod 12) </a:t>
            </a:r>
            <a:endParaRPr lang="en-US" altLang="zh-CN" sz="3000" dirty="0" smtClean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3000" dirty="0" smtClean="0">
                <a:latin typeface="Times New Roman" panose="02020603050405020304" pitchFamily="18" charset="0"/>
              </a:rPr>
              <a:t>    35</a:t>
            </a:r>
            <a:r>
              <a:rPr lang="en-US" altLang="zh-CN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11(mod 12) 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77 </a:t>
            </a:r>
            <a:r>
              <a:rPr lang="en-US" altLang="zh-CN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5 </a:t>
            </a:r>
            <a:r>
              <a:rPr lang="en-US" altLang="zh-CN" sz="3000" dirty="0">
                <a:latin typeface="Times New Roman" panose="02020603050405020304" pitchFamily="18" charset="0"/>
              </a:rPr>
              <a:t>(mod 12) </a:t>
            </a:r>
          </a:p>
          <a:p>
            <a:pPr algn="just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3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ar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(12)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…r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(12) 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(mod 12)。</a:t>
            </a:r>
            <a:endParaRPr lang="en-US" altLang="zh-CN" sz="3000" dirty="0" smtClean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故，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7</a:t>
            </a:r>
            <a:r>
              <a:rPr lang="en-US" altLang="zh-CN" sz="3000" baseline="30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1(mod 12) </a:t>
            </a:r>
          </a:p>
        </p:txBody>
      </p:sp>
      <p:sp>
        <p:nvSpPr>
          <p:cNvPr id="98307" name="Line 10"/>
          <p:cNvSpPr>
            <a:spLocks noChangeShapeType="1"/>
          </p:cNvSpPr>
          <p:nvPr/>
        </p:nvSpPr>
        <p:spPr bwMode="auto">
          <a:xfrm>
            <a:off x="2068877" y="3431177"/>
            <a:ext cx="1676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08" name="Line 11"/>
          <p:cNvSpPr>
            <a:spLocks noChangeShapeType="1"/>
          </p:cNvSpPr>
          <p:nvPr/>
        </p:nvSpPr>
        <p:spPr bwMode="auto">
          <a:xfrm flipV="1">
            <a:off x="2286000" y="3469277"/>
            <a:ext cx="982663" cy="7217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09" name="Line 12"/>
          <p:cNvSpPr>
            <a:spLocks noChangeShapeType="1"/>
          </p:cNvSpPr>
          <p:nvPr/>
        </p:nvSpPr>
        <p:spPr bwMode="auto">
          <a:xfrm flipV="1">
            <a:off x="3151188" y="3581400"/>
            <a:ext cx="963611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10" name="Line 13"/>
          <p:cNvSpPr>
            <a:spLocks noChangeShapeType="1"/>
          </p:cNvSpPr>
          <p:nvPr/>
        </p:nvSpPr>
        <p:spPr bwMode="auto">
          <a:xfrm>
            <a:off x="2777331" y="3469277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831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7FA492-48DC-43B8-99B4-E576DA737AE8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Times New Roman" pitchFamily="18" charset="0"/>
              </a:rPr>
              <a:t>例</a:t>
            </a:r>
            <a:endParaRPr lang="en-US" altLang="zh-CN" sz="40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34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63" y="152400"/>
            <a:ext cx="8929687" cy="6548438"/>
          </a:xfrm>
        </p:spPr>
        <p:txBody>
          <a:bodyPr/>
          <a:lstStyle/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tabLst>
                <a:tab pos="457200" algn="l"/>
              </a:tabLst>
              <a:defRPr/>
            </a:pPr>
            <a:endParaRPr lang="en-US" altLang="zh-CN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tabLst>
                <a:tab pos="457200" algn="l"/>
              </a:tabLst>
              <a:defRPr/>
            </a:pP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tabLst>
                <a:tab pos="457200" algn="l"/>
              </a:tabLst>
              <a:defRPr/>
            </a:pPr>
            <a:endParaRPr lang="en-US" altLang="zh-CN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tabLst>
                <a:tab pos="457200" algn="l"/>
              </a:tabLst>
              <a:defRPr/>
            </a:pPr>
            <a:endParaRPr lang="en-US" altLang="zh-CN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tabLst>
                <a:tab pos="457200" algn="l"/>
              </a:tabLst>
              <a:defRPr/>
            </a:pP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tabLst>
                <a:tab pos="457200" algn="l"/>
              </a:tabLst>
              <a:defRPr/>
            </a:pPr>
            <a:endParaRPr lang="en-US" altLang="zh-CN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tabLst>
                <a:tab pos="457200" algn="l"/>
              </a:tabLst>
              <a:defRPr/>
            </a:pPr>
            <a:endParaRPr lang="en-US" altLang="zh-CN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tabLst>
                <a:tab pos="457200" algn="l"/>
              </a:tabLst>
              <a:defRPr/>
            </a:pPr>
            <a:r>
              <a:rPr lang="zh-CN" altLang="zh-CN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因此，</a:t>
            </a:r>
            <a:r>
              <a:rPr lang="en-US" altLang="zh-CN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1=</a:t>
            </a:r>
            <a:r>
              <a:rPr lang="zh-CN" altLang="zh-CN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zh-CN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kern="100" baseline="30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×41×211+</a:t>
            </a:r>
            <a:r>
              <a:rPr lang="zh-CN" altLang="zh-CN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zh-CN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kern="100" baseline="30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×84×103</a:t>
            </a:r>
            <a:r>
              <a:rPr lang="zh-CN" altLang="en-US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tabLst>
                <a:tab pos="457200" algn="l"/>
              </a:tabLst>
              <a:defRPr/>
            </a:pPr>
            <a:r>
              <a:rPr lang="zh-CN" altLang="zh-CN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由此知，</a:t>
            </a:r>
            <a:r>
              <a:rPr lang="en-US" altLang="zh-CN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S=</a:t>
            </a:r>
            <a:r>
              <a:rPr lang="zh-CN" altLang="zh-CN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zh-CN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kern="100" baseline="30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×84</a:t>
            </a:r>
            <a:r>
              <a:rPr lang="zh-CN" altLang="zh-CN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，所以</a:t>
            </a:r>
            <a:r>
              <a:rPr lang="en-US" altLang="zh-CN" i="1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i="1" kern="100" dirty="0" err="1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sb</a:t>
            </a:r>
            <a:r>
              <a:rPr lang="en-US" altLang="zh-CN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=84×57=4788=211×22+146</a:t>
            </a:r>
            <a:r>
              <a:rPr lang="en-US" altLang="zh-CN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</a:t>
            </a:r>
            <a:r>
              <a:rPr lang="en-US" altLang="zh-CN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146(mod 211)</a:t>
            </a:r>
            <a:r>
              <a:rPr lang="zh-CN" altLang="zh-CN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zh-CN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故原同余式的解分别为：</a:t>
            </a:r>
            <a:endParaRPr lang="en-US" altLang="zh-CN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i="1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kern="100" baseline="-25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</a:t>
            </a:r>
            <a:r>
              <a:rPr lang="en-US" altLang="zh-CN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146 (mod 422)</a:t>
            </a:r>
            <a:r>
              <a:rPr lang="zh-CN" altLang="zh-CN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en-US" altLang="zh-CN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i="1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kern="100" baseline="-25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</a:t>
            </a:r>
            <a:r>
              <a:rPr lang="en-US" altLang="zh-CN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146+422/2=357 (mod 422)</a:t>
            </a:r>
            <a:r>
              <a:rPr lang="zh-CN" altLang="zh-CN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F777B-AC09-47C4-B0D8-A47B2E30498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819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152400"/>
            <a:ext cx="88614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0974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63" y="432708"/>
            <a:ext cx="8929687" cy="5698218"/>
          </a:xfrm>
        </p:spPr>
        <p:txBody>
          <a:bodyPr/>
          <a:lstStyle/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最后的解一定是</a:t>
            </a:r>
            <a:r>
              <a:rPr lang="en-US" altLang="zh-CN" dirty="0" smtClean="0"/>
              <a:t>(mod422),</a:t>
            </a:r>
            <a:r>
              <a:rPr lang="zh-CN" altLang="en-US" dirty="0" smtClean="0"/>
              <a:t>不是</a:t>
            </a:r>
            <a:r>
              <a:rPr lang="en-US" altLang="zh-CN" dirty="0">
                <a:solidFill>
                  <a:srgbClr val="FFFFFF"/>
                </a:solidFill>
              </a:rPr>
              <a:t>(</a:t>
            </a:r>
            <a:r>
              <a:rPr lang="en-US" altLang="zh-CN" dirty="0" smtClean="0">
                <a:solidFill>
                  <a:srgbClr val="FFFFFF"/>
                </a:solidFill>
              </a:rPr>
              <a:t>mod211)</a:t>
            </a:r>
            <a:r>
              <a:rPr lang="zh-CN" altLang="en-US" dirty="0" smtClean="0">
                <a:solidFill>
                  <a:srgbClr val="FFFFFF"/>
                </a:solidFill>
              </a:rPr>
              <a:t>。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FF"/>
                </a:solidFill>
              </a:rPr>
              <a:t>2.</a:t>
            </a:r>
            <a:r>
              <a:rPr lang="zh-CN" altLang="en-US" dirty="0" smtClean="0">
                <a:solidFill>
                  <a:srgbClr val="FFFFFF"/>
                </a:solidFill>
              </a:rPr>
              <a:t>写全</a:t>
            </a:r>
            <a:r>
              <a:rPr lang="en-US" altLang="zh-CN" dirty="0" smtClean="0">
                <a:solidFill>
                  <a:srgbClr val="FFFFFF"/>
                </a:solidFill>
              </a:rPr>
              <a:t>d</a:t>
            </a:r>
            <a:r>
              <a:rPr lang="zh-CN" altLang="en-US" dirty="0" smtClean="0">
                <a:solidFill>
                  <a:srgbClr val="FFFFFF"/>
                </a:solidFill>
              </a:rPr>
              <a:t>个解。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FFFF"/>
                </a:solidFill>
              </a:rPr>
              <a:t>3.</a:t>
            </a:r>
            <a:r>
              <a:rPr lang="zh-CN" altLang="en-US" smtClean="0">
                <a:solidFill>
                  <a:srgbClr val="FFFFFF"/>
                </a:solidFill>
              </a:rPr>
              <a:t>部分同学没有掌握解合同式方法，一定要会。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30A6C-07B1-446E-BEAC-4B83278637DA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9436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750" y="789895"/>
            <a:ext cx="8727622" cy="5682343"/>
          </a:xfrm>
        </p:spPr>
        <p:txBody>
          <a:bodyPr/>
          <a:lstStyle/>
          <a:p>
            <a:pPr lvl="0" algn="just">
              <a:lnSpc>
                <a:spcPct val="110000"/>
              </a:lnSpc>
              <a:spcAft>
                <a:spcPts val="0"/>
              </a:spcAft>
              <a:buClr>
                <a:srgbClr val="FFC000"/>
              </a:buClr>
            </a:pPr>
            <a:r>
              <a:rPr lang="zh-CN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求解同余式方程组</a:t>
            </a:r>
            <a:r>
              <a:rPr lang="zh-CN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300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just">
              <a:lnSpc>
                <a:spcPct val="110000"/>
              </a:lnSpc>
              <a:spcAft>
                <a:spcPts val="0"/>
              </a:spcAft>
              <a:buClr>
                <a:srgbClr val="FFC000"/>
              </a:buClr>
              <a:buNone/>
            </a:pP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x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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1(mod 3)</a:t>
            </a:r>
          </a:p>
          <a:p>
            <a:pPr marL="0" indent="0" algn="just">
              <a:lnSpc>
                <a:spcPct val="110000"/>
              </a:lnSpc>
              <a:spcAft>
                <a:spcPts val="0"/>
              </a:spcAft>
              <a:buClr>
                <a:srgbClr val="FFC000"/>
              </a:buClr>
              <a:buNone/>
            </a:pP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x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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2(mod 4)</a:t>
            </a:r>
          </a:p>
          <a:p>
            <a:pPr marL="0" indent="0" algn="just">
              <a:lnSpc>
                <a:spcPct val="110000"/>
              </a:lnSpc>
              <a:spcAft>
                <a:spcPts val="0"/>
              </a:spcAft>
              <a:buClr>
                <a:srgbClr val="FFC000"/>
              </a:buClr>
              <a:buNone/>
            </a:pP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2x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</a:t>
            </a:r>
            <a:r>
              <a:rPr lang="en-US" altLang="zh-CN" sz="3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1(mod </a:t>
            </a:r>
            <a:r>
              <a:rPr lang="en-US" altLang="zh-CN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5)</a:t>
            </a:r>
          </a:p>
          <a:p>
            <a:pPr marL="0" indent="0" algn="just">
              <a:lnSpc>
                <a:spcPct val="110000"/>
              </a:lnSpc>
              <a:spcAft>
                <a:spcPts val="0"/>
              </a:spcAft>
              <a:buClr>
                <a:srgbClr val="FFC000"/>
              </a:buClr>
              <a:buNone/>
            </a:pPr>
            <a:r>
              <a:rPr lang="zh-CN" altLang="en-US" sz="30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解：原同余式组等价于</a:t>
            </a:r>
            <a:endParaRPr lang="en-US" altLang="zh-CN" sz="3000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just">
              <a:lnSpc>
                <a:spcPct val="110000"/>
              </a:lnSpc>
              <a:spcAft>
                <a:spcPts val="0"/>
              </a:spcAft>
              <a:buClr>
                <a:srgbClr val="FFC000"/>
              </a:buClr>
              <a:buNone/>
            </a:pPr>
            <a:r>
              <a:rPr lang="en-US" altLang="zh-CN" sz="3000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000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</a:t>
            </a:r>
            <a:r>
              <a:rPr lang="en-US" altLang="zh-CN" sz="3000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1(mod 3)</a:t>
            </a:r>
          </a:p>
          <a:p>
            <a:pPr marL="0" lvl="0" indent="0" algn="just">
              <a:lnSpc>
                <a:spcPct val="110000"/>
              </a:lnSpc>
              <a:spcAft>
                <a:spcPts val="0"/>
              </a:spcAft>
              <a:buClr>
                <a:srgbClr val="FFC000"/>
              </a:buClr>
              <a:buNone/>
            </a:pPr>
            <a:r>
              <a:rPr lang="en-US" altLang="zh-CN" sz="3000" kern="100" dirty="0" smtClean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000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</a:t>
            </a:r>
            <a:r>
              <a:rPr lang="en-US" altLang="zh-CN" sz="3000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2(mod 4</a:t>
            </a:r>
            <a:r>
              <a:rPr lang="en-US" altLang="zh-CN" sz="3000" kern="100" dirty="0" smtClean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lvl="0" indent="0" algn="just">
              <a:lnSpc>
                <a:spcPct val="110000"/>
              </a:lnSpc>
              <a:spcAft>
                <a:spcPts val="0"/>
              </a:spcAft>
              <a:buClr>
                <a:srgbClr val="FFC000"/>
              </a:buClr>
              <a:buNone/>
            </a:pPr>
            <a:r>
              <a:rPr lang="en-US" altLang="zh-CN" sz="3000" kern="100" dirty="0" smtClean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000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</a:t>
            </a:r>
            <a:r>
              <a:rPr lang="en-US" altLang="zh-CN" sz="3000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kern="100" dirty="0" smtClean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3(mod </a:t>
            </a:r>
            <a:r>
              <a:rPr lang="en-US" altLang="zh-CN" sz="3000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3000" kern="100" dirty="0" smtClean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0" lvl="0" indent="0" eaLnBrk="1" hangingPunct="1">
              <a:spcBef>
                <a:spcPct val="20000"/>
              </a:spcBef>
              <a:buClr>
                <a:srgbClr val="FFCC00"/>
              </a:buClr>
              <a:buSzTx/>
              <a:buNone/>
              <a:defRPr/>
            </a:pPr>
            <a:r>
              <a:rPr kumimoji="1" lang="zh-CN" altLang="en-US" sz="3000" kern="0" dirty="0">
                <a:solidFill>
                  <a:srgbClr val="FFFFFF"/>
                </a:solidFill>
                <a:latin typeface="宋体" pitchFamily="2" charset="-122"/>
                <a:ea typeface="宋体"/>
              </a:rPr>
              <a:t>因为</a:t>
            </a:r>
            <a:r>
              <a:rPr kumimoji="1" lang="zh-CN" altLang="en-US" sz="3000" kern="0" dirty="0" smtClean="0">
                <a:solidFill>
                  <a:srgbClr val="FFFFFF"/>
                </a:solidFill>
                <a:latin typeface="宋体" pitchFamily="2" charset="-122"/>
                <a:ea typeface="宋体"/>
              </a:rPr>
              <a:t>模</a:t>
            </a:r>
            <a:r>
              <a:rPr kumimoji="1" lang="en-US" altLang="zh-CN" sz="3000" kern="0" dirty="0" smtClean="0">
                <a:solidFill>
                  <a:srgbClr val="FFFFFF"/>
                </a:solidFill>
                <a:latin typeface="Times New Roman" pitchFamily="18" charset="0"/>
                <a:ea typeface="宋体"/>
              </a:rPr>
              <a:t>3</a:t>
            </a:r>
            <a:r>
              <a:rPr kumimoji="1" lang="zh-CN" altLang="en-US" sz="3000" kern="0" dirty="0" smtClean="0">
                <a:solidFill>
                  <a:srgbClr val="FFFFFF"/>
                </a:solidFill>
                <a:latin typeface="宋体" pitchFamily="2" charset="-122"/>
                <a:ea typeface="宋体"/>
              </a:rPr>
              <a:t>，</a:t>
            </a:r>
            <a:r>
              <a:rPr kumimoji="1" lang="en-US" altLang="zh-CN" sz="3000" kern="0" dirty="0" smtClean="0">
                <a:solidFill>
                  <a:srgbClr val="FFFFFF"/>
                </a:solidFill>
                <a:latin typeface="Times New Roman" pitchFamily="18" charset="0"/>
                <a:ea typeface="宋体"/>
              </a:rPr>
              <a:t>4</a:t>
            </a:r>
            <a:r>
              <a:rPr kumimoji="1" lang="zh-CN" altLang="en-US" sz="3000" kern="0" dirty="0" smtClean="0">
                <a:solidFill>
                  <a:srgbClr val="FFFFFF"/>
                </a:solidFill>
                <a:latin typeface="宋体" pitchFamily="2" charset="-122"/>
                <a:ea typeface="宋体"/>
              </a:rPr>
              <a:t>，</a:t>
            </a:r>
            <a:r>
              <a:rPr kumimoji="1" lang="en-US" altLang="zh-CN" sz="3000" kern="0" dirty="0" smtClean="0">
                <a:solidFill>
                  <a:srgbClr val="FFFFFF"/>
                </a:solidFill>
                <a:latin typeface="Times New Roman" pitchFamily="18" charset="0"/>
                <a:ea typeface="宋体"/>
              </a:rPr>
              <a:t>5</a:t>
            </a:r>
            <a:r>
              <a:rPr kumimoji="1" lang="zh-CN" altLang="en-US" sz="3000" kern="0" dirty="0" smtClean="0">
                <a:solidFill>
                  <a:srgbClr val="FFFFFF"/>
                </a:solidFill>
                <a:latin typeface="宋体" pitchFamily="2" charset="-122"/>
                <a:ea typeface="宋体"/>
              </a:rPr>
              <a:t>两两</a:t>
            </a:r>
            <a:r>
              <a:rPr kumimoji="1" lang="zh-CN" altLang="en-US" sz="3000" kern="0" dirty="0">
                <a:solidFill>
                  <a:srgbClr val="FFFFFF"/>
                </a:solidFill>
                <a:latin typeface="宋体" pitchFamily="2" charset="-122"/>
                <a:ea typeface="宋体"/>
              </a:rPr>
              <a:t>互质，所以可以用上述定理的构造性证明过程求解。先求</a:t>
            </a:r>
            <a:r>
              <a:rPr kumimoji="1" lang="en-US" altLang="zh-CN" sz="3000" i="1" kern="0" dirty="0">
                <a:solidFill>
                  <a:srgbClr val="FFFFFF"/>
                </a:solidFill>
                <a:latin typeface="Times New Roman" pitchFamily="18" charset="0"/>
                <a:ea typeface="宋体"/>
              </a:rPr>
              <a:t>l</a:t>
            </a:r>
            <a:r>
              <a:rPr kumimoji="1" lang="en-US" altLang="zh-CN" sz="3000" kern="0" baseline="-30000" dirty="0">
                <a:solidFill>
                  <a:srgbClr val="FFFFFF"/>
                </a:solidFill>
                <a:latin typeface="Times New Roman" pitchFamily="18" charset="0"/>
                <a:ea typeface="宋体"/>
              </a:rPr>
              <a:t>1</a:t>
            </a:r>
            <a:r>
              <a:rPr kumimoji="1" lang="en-US" altLang="zh-CN" sz="3000" kern="0" dirty="0">
                <a:solidFill>
                  <a:srgbClr val="FFFFFF"/>
                </a:solidFill>
                <a:latin typeface="宋体" pitchFamily="2" charset="-122"/>
                <a:ea typeface="宋体"/>
              </a:rPr>
              <a:t>，</a:t>
            </a:r>
            <a:r>
              <a:rPr kumimoji="1" lang="en-US" altLang="zh-CN" sz="3000" i="1" kern="0" dirty="0">
                <a:solidFill>
                  <a:srgbClr val="FFFFFF"/>
                </a:solidFill>
                <a:latin typeface="Times New Roman" pitchFamily="18" charset="0"/>
                <a:ea typeface="宋体"/>
              </a:rPr>
              <a:t>l</a:t>
            </a:r>
            <a:r>
              <a:rPr kumimoji="1" lang="en-US" altLang="zh-CN" sz="3000" kern="0" baseline="-30000" dirty="0">
                <a:solidFill>
                  <a:srgbClr val="FFFFFF"/>
                </a:solidFill>
                <a:latin typeface="Times New Roman" pitchFamily="18" charset="0"/>
                <a:ea typeface="宋体"/>
              </a:rPr>
              <a:t>2</a:t>
            </a:r>
            <a:r>
              <a:rPr kumimoji="1" lang="en-US" altLang="zh-CN" sz="3000" kern="0" dirty="0">
                <a:solidFill>
                  <a:srgbClr val="FFFFFF"/>
                </a:solidFill>
                <a:latin typeface="宋体" pitchFamily="2" charset="-122"/>
                <a:ea typeface="宋体"/>
              </a:rPr>
              <a:t>，</a:t>
            </a:r>
            <a:r>
              <a:rPr kumimoji="1" lang="en-US" altLang="zh-CN" sz="3000" i="1" kern="0" dirty="0">
                <a:solidFill>
                  <a:srgbClr val="FFFFFF"/>
                </a:solidFill>
                <a:latin typeface="Times New Roman" pitchFamily="18" charset="0"/>
                <a:ea typeface="宋体"/>
              </a:rPr>
              <a:t>l</a:t>
            </a:r>
            <a:r>
              <a:rPr kumimoji="1" lang="en-US" altLang="zh-CN" sz="3000" kern="0" baseline="-30000" dirty="0">
                <a:solidFill>
                  <a:srgbClr val="FFFFFF"/>
                </a:solidFill>
                <a:latin typeface="Times New Roman" pitchFamily="18" charset="0"/>
                <a:ea typeface="宋体"/>
              </a:rPr>
              <a:t>3</a:t>
            </a:r>
            <a:r>
              <a:rPr kumimoji="1" lang="zh-CN" altLang="en-US" sz="3000" kern="0" dirty="0">
                <a:solidFill>
                  <a:srgbClr val="FFFFFF"/>
                </a:solidFill>
                <a:latin typeface="宋体" pitchFamily="2" charset="-122"/>
                <a:ea typeface="宋体"/>
              </a:rPr>
              <a:t>使得</a:t>
            </a:r>
            <a:r>
              <a:rPr kumimoji="1" lang="zh-CN" altLang="en-US" sz="3000" kern="0" dirty="0">
                <a:solidFill>
                  <a:srgbClr val="FFFFFF"/>
                </a:solidFill>
                <a:latin typeface="Times New Roman" pitchFamily="18" charset="0"/>
                <a:ea typeface="宋体"/>
              </a:rPr>
              <a:t> </a:t>
            </a:r>
            <a:endParaRPr kumimoji="1" lang="en-US" altLang="zh-CN" sz="3000" kern="0" dirty="0">
              <a:solidFill>
                <a:srgbClr val="FFFFFF"/>
              </a:solidFill>
              <a:latin typeface="Times New Roman" pitchFamily="18" charset="0"/>
              <a:ea typeface="宋体"/>
            </a:endParaRPr>
          </a:p>
          <a:p>
            <a:pPr marL="0" lvl="0" indent="0" algn="just">
              <a:lnSpc>
                <a:spcPct val="110000"/>
              </a:lnSpc>
              <a:spcAft>
                <a:spcPts val="0"/>
              </a:spcAft>
              <a:buClr>
                <a:srgbClr val="FFC000"/>
              </a:buClr>
              <a:buNone/>
            </a:pPr>
            <a:endParaRPr lang="en-US" altLang="zh-CN" sz="3000" kern="1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just">
              <a:lnSpc>
                <a:spcPct val="110000"/>
              </a:lnSpc>
              <a:spcAft>
                <a:spcPts val="0"/>
              </a:spcAft>
              <a:buClr>
                <a:srgbClr val="FFC000"/>
              </a:buClr>
              <a:buNone/>
            </a:pPr>
            <a:endParaRPr lang="en-US" altLang="zh-CN" kern="1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10000"/>
              </a:lnSpc>
              <a:spcAft>
                <a:spcPts val="0"/>
              </a:spcAft>
              <a:buClr>
                <a:srgbClr val="FFC000"/>
              </a:buClr>
              <a:buNone/>
            </a:pP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10000"/>
              </a:lnSpc>
              <a:spcAft>
                <a:spcPts val="0"/>
              </a:spcAft>
              <a:buClr>
                <a:srgbClr val="FFC000"/>
              </a:buClr>
              <a:buNone/>
            </a:pP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just">
              <a:lnSpc>
                <a:spcPct val="110000"/>
              </a:lnSpc>
              <a:spcAft>
                <a:spcPts val="0"/>
              </a:spcAft>
              <a:buClr>
                <a:srgbClr val="FFC000"/>
              </a:buClr>
              <a:buNone/>
            </a:pPr>
            <a:endParaRPr lang="en-US" altLang="zh-CN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just">
              <a:lnSpc>
                <a:spcPct val="110000"/>
              </a:lnSpc>
              <a:spcAft>
                <a:spcPts val="0"/>
              </a:spcAft>
              <a:buClr>
                <a:srgbClr val="FFC000"/>
              </a:buClr>
              <a:buNone/>
            </a:pPr>
            <a:endParaRPr lang="en-US" altLang="zh-CN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110000"/>
              </a:lnSpc>
              <a:spcAft>
                <a:spcPts val="0"/>
              </a:spcAft>
              <a:buClr>
                <a:srgbClr val="FFC000"/>
              </a:buClr>
            </a:pPr>
            <a:endParaRPr lang="en-US" altLang="zh-CN" kern="1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just">
              <a:lnSpc>
                <a:spcPct val="110000"/>
              </a:lnSpc>
              <a:spcAft>
                <a:spcPts val="0"/>
              </a:spcAft>
              <a:buClr>
                <a:srgbClr val="FFC000"/>
              </a:buClr>
              <a:buNone/>
            </a:pP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30A6C-07B1-446E-BEAC-4B83278637DA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58750" y="76200"/>
            <a:ext cx="8985250" cy="636588"/>
          </a:xfrm>
        </p:spPr>
        <p:txBody>
          <a:bodyPr/>
          <a:lstStyle/>
          <a:p>
            <a:pPr>
              <a:defRPr/>
            </a:pPr>
            <a:r>
              <a:rPr lang="zh-CN" altLang="en-US" sz="4000" dirty="0" smtClean="0">
                <a:solidFill>
                  <a:srgbClr val="FFC000"/>
                </a:solidFill>
              </a:rPr>
              <a:t>例</a:t>
            </a:r>
            <a:endParaRPr lang="zh-CN" altLang="en-US" sz="4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1852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078" y="326572"/>
            <a:ext cx="8645979" cy="580435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effectLst/>
              </a:rPr>
              <a:t>l</a:t>
            </a:r>
            <a:r>
              <a:rPr lang="en-US" altLang="zh-CN" sz="2800" baseline="-25000" dirty="0">
                <a:effectLst/>
              </a:rPr>
              <a:t>1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</a:t>
            </a:r>
            <a:r>
              <a:rPr lang="en-US" altLang="zh-CN" sz="2800" dirty="0">
                <a:effectLst/>
              </a:rPr>
              <a:t>1(mod 3)          l</a:t>
            </a:r>
            <a:r>
              <a:rPr lang="en-US" altLang="zh-CN" sz="2800" baseline="-25000" dirty="0">
                <a:effectLst/>
              </a:rPr>
              <a:t>2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</a:t>
            </a:r>
            <a:r>
              <a:rPr lang="en-US" altLang="zh-CN" sz="2800" dirty="0">
                <a:effectLst/>
              </a:rPr>
              <a:t>0(mod 3)      l</a:t>
            </a:r>
            <a:r>
              <a:rPr lang="en-US" altLang="zh-CN" sz="2800" baseline="-25000" dirty="0">
                <a:effectLst/>
              </a:rPr>
              <a:t>3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</a:t>
            </a:r>
            <a:r>
              <a:rPr lang="en-US" altLang="zh-CN" sz="2800" dirty="0">
                <a:effectLst/>
              </a:rPr>
              <a:t>0(mod 3)      </a:t>
            </a:r>
            <a:endParaRPr lang="zh-CN" altLang="zh-CN" sz="2800" dirty="0">
              <a:effectLst/>
            </a:endParaRPr>
          </a:p>
          <a:p>
            <a:pPr marL="0" indent="0">
              <a:buNone/>
            </a:pPr>
            <a:r>
              <a:rPr lang="en-US" altLang="zh-CN" sz="2800" dirty="0">
                <a:effectLst/>
              </a:rPr>
              <a:t>l</a:t>
            </a:r>
            <a:r>
              <a:rPr lang="en-US" altLang="zh-CN" sz="2800" baseline="-25000" dirty="0">
                <a:effectLst/>
              </a:rPr>
              <a:t>1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</a:t>
            </a:r>
            <a:r>
              <a:rPr lang="en-US" altLang="zh-CN" sz="2800" dirty="0">
                <a:effectLst/>
              </a:rPr>
              <a:t>0(mod 4)          l</a:t>
            </a:r>
            <a:r>
              <a:rPr lang="en-US" altLang="zh-CN" sz="2800" baseline="-25000" dirty="0">
                <a:effectLst/>
              </a:rPr>
              <a:t>2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</a:t>
            </a:r>
            <a:r>
              <a:rPr lang="en-US" altLang="zh-CN" sz="2800" dirty="0">
                <a:effectLst/>
              </a:rPr>
              <a:t>1(mod 4)      l</a:t>
            </a:r>
            <a:r>
              <a:rPr lang="en-US" altLang="zh-CN" sz="2800" baseline="-25000" dirty="0">
                <a:effectLst/>
              </a:rPr>
              <a:t>3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</a:t>
            </a:r>
            <a:r>
              <a:rPr lang="en-US" altLang="zh-CN" sz="2800" dirty="0">
                <a:effectLst/>
              </a:rPr>
              <a:t>0(mod 4)      </a:t>
            </a:r>
            <a:endParaRPr lang="zh-CN" altLang="zh-CN" sz="2800" dirty="0">
              <a:effectLst/>
            </a:endParaRPr>
          </a:p>
          <a:p>
            <a:pPr marL="0" indent="0">
              <a:buNone/>
            </a:pPr>
            <a:r>
              <a:rPr lang="en-US" altLang="zh-CN" sz="2800" dirty="0">
                <a:effectLst/>
              </a:rPr>
              <a:t>l</a:t>
            </a:r>
            <a:r>
              <a:rPr lang="en-US" altLang="zh-CN" sz="2800" baseline="-25000" dirty="0">
                <a:effectLst/>
              </a:rPr>
              <a:t>1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</a:t>
            </a:r>
            <a:r>
              <a:rPr lang="en-US" altLang="zh-CN" sz="2800" dirty="0">
                <a:effectLst/>
              </a:rPr>
              <a:t>0(mod 5)          l</a:t>
            </a:r>
            <a:r>
              <a:rPr lang="en-US" altLang="zh-CN" sz="2800" baseline="-25000" dirty="0">
                <a:effectLst/>
              </a:rPr>
              <a:t>2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</a:t>
            </a:r>
            <a:r>
              <a:rPr lang="en-US" altLang="zh-CN" sz="2800" dirty="0">
                <a:effectLst/>
              </a:rPr>
              <a:t>0(mod 5)      l</a:t>
            </a:r>
            <a:r>
              <a:rPr lang="en-US" altLang="zh-CN" sz="2800" baseline="-25000" dirty="0">
                <a:effectLst/>
              </a:rPr>
              <a:t>3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</a:t>
            </a:r>
            <a:r>
              <a:rPr lang="en-US" altLang="zh-CN" sz="2800" dirty="0">
                <a:effectLst/>
              </a:rPr>
              <a:t>1(mod 5)  </a:t>
            </a:r>
            <a:endParaRPr lang="en-US" altLang="zh-CN" sz="2800" dirty="0" smtClean="0">
              <a:effectLst/>
            </a:endParaRPr>
          </a:p>
          <a:p>
            <a:pPr marL="0" indent="0">
              <a:buNone/>
            </a:pPr>
            <a:endParaRPr lang="en-US" altLang="zh-CN" sz="2800" dirty="0">
              <a:effectLst/>
            </a:endParaRPr>
          </a:p>
          <a:p>
            <a:pPr marL="0" indent="0">
              <a:buNone/>
            </a:pPr>
            <a:r>
              <a:rPr lang="en-US" altLang="zh-CN" sz="2800" dirty="0" smtClean="0">
                <a:effectLst/>
              </a:rPr>
              <a:t>20c</a:t>
            </a:r>
            <a:r>
              <a:rPr lang="en-US" altLang="zh-CN" sz="2800" baseline="-25000" dirty="0" smtClean="0">
                <a:effectLst/>
              </a:rPr>
              <a:t>1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</a:t>
            </a:r>
            <a:r>
              <a:rPr lang="en-US" altLang="zh-CN" sz="2800" dirty="0" smtClean="0">
                <a:effectLst/>
              </a:rPr>
              <a:t>1(mod 3)</a:t>
            </a:r>
            <a:r>
              <a:rPr lang="zh-CN" altLang="zh-CN" sz="2800" dirty="0" smtClean="0">
                <a:effectLst/>
              </a:rPr>
              <a:t> </a:t>
            </a:r>
            <a:r>
              <a:rPr lang="en-US" altLang="zh-CN" sz="2800" dirty="0" smtClean="0">
                <a:effectLst/>
              </a:rPr>
              <a:t>   </a:t>
            </a:r>
            <a:r>
              <a:rPr lang="en-US" altLang="zh-CN" sz="2800" dirty="0">
                <a:effectLst/>
              </a:rPr>
              <a:t>15c</a:t>
            </a:r>
            <a:r>
              <a:rPr lang="en-US" altLang="zh-CN" sz="2800" baseline="-25000" dirty="0">
                <a:effectLst/>
              </a:rPr>
              <a:t>2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</a:t>
            </a:r>
            <a:r>
              <a:rPr lang="en-US" altLang="zh-CN" sz="2800" dirty="0" smtClean="0">
                <a:effectLst/>
              </a:rPr>
              <a:t>1(mod 4) </a:t>
            </a:r>
            <a:r>
              <a:rPr lang="zh-CN" altLang="zh-CN" sz="2800" dirty="0" smtClean="0">
                <a:effectLst/>
              </a:rPr>
              <a:t>  </a:t>
            </a:r>
            <a:r>
              <a:rPr lang="en-US" altLang="zh-CN" sz="2800" dirty="0">
                <a:effectLst/>
              </a:rPr>
              <a:t>12c</a:t>
            </a:r>
            <a:r>
              <a:rPr lang="en-US" altLang="zh-CN" sz="2800" baseline="-25000" dirty="0">
                <a:effectLst/>
              </a:rPr>
              <a:t>3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</a:t>
            </a:r>
            <a:r>
              <a:rPr lang="en-US" altLang="zh-CN" sz="2800" dirty="0" smtClean="0">
                <a:effectLst/>
              </a:rPr>
              <a:t>1(mod 5)</a:t>
            </a:r>
            <a:r>
              <a:rPr lang="zh-CN" altLang="zh-CN" sz="2800" dirty="0" smtClean="0">
                <a:effectLst/>
              </a:rPr>
              <a:t> </a:t>
            </a:r>
            <a:endParaRPr lang="zh-CN" altLang="zh-CN" sz="2800" dirty="0">
              <a:effectLst/>
            </a:endParaRPr>
          </a:p>
          <a:p>
            <a:pPr marL="0" indent="0">
              <a:buNone/>
            </a:pPr>
            <a:r>
              <a:rPr lang="en-US" altLang="zh-CN" sz="2800" dirty="0">
                <a:effectLst/>
              </a:rPr>
              <a:t>21c</a:t>
            </a:r>
            <a:r>
              <a:rPr lang="en-US" altLang="zh-CN" sz="2800" baseline="-25000" dirty="0">
                <a:effectLst/>
              </a:rPr>
              <a:t>1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</a:t>
            </a:r>
            <a:r>
              <a:rPr lang="en-US" altLang="zh-CN" sz="2800" dirty="0" smtClean="0">
                <a:effectLst/>
              </a:rPr>
              <a:t>0(mod 3)</a:t>
            </a:r>
            <a:r>
              <a:rPr lang="zh-CN" altLang="zh-CN" sz="2800" dirty="0" smtClean="0">
                <a:effectLst/>
              </a:rPr>
              <a:t> </a:t>
            </a:r>
            <a:r>
              <a:rPr lang="en-US" altLang="zh-CN" sz="2800" dirty="0" smtClean="0">
                <a:effectLst/>
              </a:rPr>
              <a:t>   </a:t>
            </a:r>
            <a:r>
              <a:rPr lang="en-US" altLang="zh-CN" sz="2800" dirty="0">
                <a:effectLst/>
              </a:rPr>
              <a:t>16c</a:t>
            </a:r>
            <a:r>
              <a:rPr lang="en-US" altLang="zh-CN" sz="2800" baseline="-25000" dirty="0">
                <a:effectLst/>
              </a:rPr>
              <a:t>2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</a:t>
            </a:r>
            <a:r>
              <a:rPr lang="en-US" altLang="zh-CN" sz="2800" dirty="0" smtClean="0">
                <a:effectLst/>
              </a:rPr>
              <a:t>0(mod 4)</a:t>
            </a:r>
            <a:r>
              <a:rPr lang="zh-CN" altLang="zh-CN" sz="2800" dirty="0" smtClean="0">
                <a:effectLst/>
              </a:rPr>
              <a:t>  </a:t>
            </a:r>
            <a:r>
              <a:rPr lang="en-US" altLang="zh-CN" sz="2800" dirty="0" smtClean="0">
                <a:effectLst/>
              </a:rPr>
              <a:t> 10c</a:t>
            </a:r>
            <a:r>
              <a:rPr lang="en-US" altLang="zh-CN" sz="2800" baseline="-25000" dirty="0" smtClean="0">
                <a:effectLst/>
              </a:rPr>
              <a:t>3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</a:t>
            </a:r>
            <a:r>
              <a:rPr lang="en-US" altLang="zh-CN" sz="2800" dirty="0" smtClean="0">
                <a:effectLst/>
              </a:rPr>
              <a:t>0(mod 5)</a:t>
            </a:r>
            <a:r>
              <a:rPr lang="zh-CN" altLang="zh-CN" sz="2800" dirty="0" smtClean="0">
                <a:effectLst/>
              </a:rPr>
              <a:t> </a:t>
            </a:r>
            <a:endParaRPr lang="zh-CN" altLang="zh-CN" sz="2800" dirty="0">
              <a:effectLst/>
            </a:endParaRPr>
          </a:p>
          <a:p>
            <a:pPr marL="0" indent="0">
              <a:buNone/>
            </a:pPr>
            <a:r>
              <a:rPr lang="en-US" altLang="zh-CN" sz="2800" dirty="0" smtClean="0">
                <a:effectLst/>
              </a:rPr>
              <a:t>c</a:t>
            </a:r>
            <a:r>
              <a:rPr lang="en-US" altLang="zh-CN" sz="2800" baseline="-25000" dirty="0" smtClean="0">
                <a:effectLst/>
              </a:rPr>
              <a:t>1 </a:t>
            </a:r>
            <a:r>
              <a:rPr lang="en-US" altLang="zh-CN" sz="2800" dirty="0" smtClean="0">
                <a:effectLst/>
                <a:sym typeface="Symbol" panose="05050102010706020507" pitchFamily="18" charset="2"/>
              </a:rPr>
              <a:t></a:t>
            </a:r>
            <a:r>
              <a:rPr lang="en-US" altLang="zh-CN" sz="2800" dirty="0" smtClean="0">
                <a:effectLst/>
              </a:rPr>
              <a:t>2(mod 3)</a:t>
            </a:r>
            <a:r>
              <a:rPr lang="zh-CN" altLang="zh-CN" sz="2800" dirty="0" smtClean="0">
                <a:effectLst/>
              </a:rPr>
              <a:t> </a:t>
            </a:r>
            <a:r>
              <a:rPr lang="en-US" altLang="zh-CN" sz="2800" dirty="0" smtClean="0">
                <a:effectLst/>
              </a:rPr>
              <a:t>        c</a:t>
            </a:r>
            <a:r>
              <a:rPr lang="en-US" altLang="zh-CN" sz="2800" baseline="-25000" dirty="0" smtClean="0">
                <a:effectLst/>
              </a:rPr>
              <a:t>2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</a:t>
            </a:r>
            <a:r>
              <a:rPr lang="en-US" altLang="zh-CN" sz="2800" dirty="0" smtClean="0">
                <a:effectLst/>
              </a:rPr>
              <a:t>3(mod 4)</a:t>
            </a:r>
            <a:r>
              <a:rPr lang="zh-CN" altLang="zh-CN" sz="2800" dirty="0" smtClean="0">
                <a:effectLst/>
              </a:rPr>
              <a:t> </a:t>
            </a:r>
            <a:r>
              <a:rPr lang="en-US" altLang="zh-CN" sz="2800" dirty="0" smtClean="0">
                <a:effectLst/>
              </a:rPr>
              <a:t>         c</a:t>
            </a:r>
            <a:r>
              <a:rPr lang="en-US" altLang="zh-CN" sz="2800" baseline="-25000" dirty="0" smtClean="0">
                <a:effectLst/>
              </a:rPr>
              <a:t>3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</a:t>
            </a:r>
            <a:r>
              <a:rPr lang="en-US" altLang="zh-CN" sz="2800" dirty="0" smtClean="0">
                <a:effectLst/>
              </a:rPr>
              <a:t>3(mod 5)</a:t>
            </a:r>
          </a:p>
          <a:p>
            <a:pPr marL="0" indent="0">
              <a:buNone/>
            </a:pPr>
            <a:r>
              <a:rPr lang="en-US" altLang="zh-CN" sz="2800" dirty="0">
                <a:effectLst/>
              </a:rPr>
              <a:t> </a:t>
            </a:r>
            <a:endParaRPr lang="zh-CN" altLang="zh-CN" sz="2800" dirty="0">
              <a:effectLst/>
            </a:endParaRPr>
          </a:p>
          <a:p>
            <a:pPr marL="0" indent="0">
              <a:buNone/>
            </a:pPr>
            <a:r>
              <a:rPr lang="en-US" altLang="zh-CN" sz="2800" dirty="0">
                <a:effectLst/>
              </a:rPr>
              <a:t>l</a:t>
            </a:r>
            <a:r>
              <a:rPr lang="en-US" altLang="zh-CN" sz="2800" baseline="-25000" dirty="0">
                <a:effectLst/>
              </a:rPr>
              <a:t>1</a:t>
            </a:r>
            <a:r>
              <a:rPr lang="en-US" altLang="zh-CN" sz="2800" dirty="0">
                <a:effectLst/>
              </a:rPr>
              <a:t>=20c</a:t>
            </a:r>
            <a:r>
              <a:rPr lang="en-US" altLang="zh-CN" sz="2800" baseline="-25000" dirty="0">
                <a:effectLst/>
              </a:rPr>
              <a:t>1</a:t>
            </a:r>
            <a:r>
              <a:rPr lang="en-US" altLang="zh-CN" sz="2800" dirty="0">
                <a:effectLst/>
              </a:rPr>
              <a:t>=40</a:t>
            </a:r>
            <a:endParaRPr lang="zh-CN" altLang="zh-CN" sz="2800" dirty="0">
              <a:effectLst/>
            </a:endParaRPr>
          </a:p>
          <a:p>
            <a:pPr marL="0" indent="0">
              <a:buNone/>
            </a:pPr>
            <a:r>
              <a:rPr lang="en-US" altLang="zh-CN" sz="2800" dirty="0">
                <a:effectLst/>
              </a:rPr>
              <a:t>l</a:t>
            </a:r>
            <a:r>
              <a:rPr lang="en-US" altLang="zh-CN" sz="2800" baseline="-25000" dirty="0">
                <a:effectLst/>
              </a:rPr>
              <a:t>2</a:t>
            </a:r>
            <a:r>
              <a:rPr lang="en-US" altLang="zh-CN" sz="2800" dirty="0">
                <a:effectLst/>
              </a:rPr>
              <a:t>=15c</a:t>
            </a:r>
            <a:r>
              <a:rPr lang="en-US" altLang="zh-CN" sz="2800" baseline="-25000" dirty="0">
                <a:effectLst/>
              </a:rPr>
              <a:t>2</a:t>
            </a:r>
            <a:r>
              <a:rPr lang="en-US" altLang="zh-CN" sz="2800" dirty="0">
                <a:effectLst/>
              </a:rPr>
              <a:t>=45</a:t>
            </a:r>
            <a:endParaRPr lang="zh-CN" altLang="zh-CN" sz="2800" dirty="0">
              <a:effectLst/>
            </a:endParaRPr>
          </a:p>
          <a:p>
            <a:pPr marL="0" indent="0">
              <a:buNone/>
            </a:pPr>
            <a:r>
              <a:rPr lang="en-US" altLang="zh-CN" sz="2800" dirty="0">
                <a:effectLst/>
              </a:rPr>
              <a:t>l</a:t>
            </a:r>
            <a:r>
              <a:rPr lang="en-US" altLang="zh-CN" sz="2800" baseline="-25000" dirty="0">
                <a:effectLst/>
              </a:rPr>
              <a:t>3</a:t>
            </a:r>
            <a:r>
              <a:rPr lang="en-US" altLang="zh-CN" sz="2800" dirty="0">
                <a:effectLst/>
              </a:rPr>
              <a:t>=12c</a:t>
            </a:r>
            <a:r>
              <a:rPr lang="en-US" altLang="zh-CN" sz="2800" baseline="-25000" dirty="0">
                <a:effectLst/>
              </a:rPr>
              <a:t>3</a:t>
            </a:r>
            <a:r>
              <a:rPr lang="en-US" altLang="zh-CN" sz="2800" dirty="0">
                <a:effectLst/>
              </a:rPr>
              <a:t>=36</a:t>
            </a:r>
            <a:endParaRPr lang="zh-CN" altLang="zh-CN" sz="2800" dirty="0">
              <a:effectLst/>
            </a:endParaRPr>
          </a:p>
          <a:p>
            <a:pPr marL="0" indent="0">
              <a:buNone/>
            </a:pPr>
            <a:r>
              <a:rPr lang="en-US" altLang="zh-CN" sz="2800" dirty="0">
                <a:effectLst/>
              </a:rPr>
              <a:t>x=1</a:t>
            </a:r>
            <a:r>
              <a:rPr lang="zh-CN" altLang="zh-CN" sz="2800" dirty="0">
                <a:effectLst/>
              </a:rPr>
              <a:t>×</a:t>
            </a:r>
            <a:r>
              <a:rPr lang="en-US" altLang="zh-CN" sz="2800" dirty="0">
                <a:effectLst/>
              </a:rPr>
              <a:t>40+2</a:t>
            </a:r>
            <a:r>
              <a:rPr lang="zh-CN" altLang="zh-CN" sz="2800" dirty="0">
                <a:effectLst/>
              </a:rPr>
              <a:t>×</a:t>
            </a:r>
            <a:r>
              <a:rPr lang="en-US" altLang="zh-CN" sz="2800" dirty="0">
                <a:effectLst/>
              </a:rPr>
              <a:t>45+3</a:t>
            </a:r>
            <a:r>
              <a:rPr lang="zh-CN" altLang="zh-CN" sz="2800" dirty="0">
                <a:effectLst/>
              </a:rPr>
              <a:t>×</a:t>
            </a:r>
            <a:r>
              <a:rPr lang="en-US" altLang="zh-CN" sz="2800" dirty="0">
                <a:effectLst/>
              </a:rPr>
              <a:t>36=238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</a:t>
            </a:r>
            <a:r>
              <a:rPr lang="en-US" altLang="zh-CN" sz="2800" dirty="0" smtClean="0">
                <a:effectLst/>
              </a:rPr>
              <a:t>58(mod 60)</a:t>
            </a:r>
            <a:endParaRPr lang="zh-CN" altLang="zh-CN" sz="2800" dirty="0">
              <a:effectLst/>
            </a:endParaRPr>
          </a:p>
          <a:p>
            <a:pPr marL="0" indent="0">
              <a:buNone/>
            </a:pPr>
            <a:r>
              <a:rPr lang="en-US" altLang="zh-CN" sz="2800" dirty="0" smtClean="0">
                <a:effectLst/>
              </a:rPr>
              <a:t>   </a:t>
            </a:r>
            <a:endParaRPr lang="zh-CN" altLang="zh-CN" sz="2800" dirty="0">
              <a:effectLst/>
            </a:endParaRPr>
          </a:p>
          <a:p>
            <a:endParaRPr lang="zh-CN" altLang="en-US" sz="3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30A6C-07B1-446E-BEAC-4B83278637DA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86600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04813"/>
            <a:ext cx="8610600" cy="5767387"/>
          </a:xfrm>
        </p:spPr>
        <p:txBody>
          <a:bodyPr/>
          <a:lstStyle/>
          <a:p>
            <a:pPr marL="514350" indent="-514350" eaLnBrk="1" hangingPunct="1">
              <a:buClr>
                <a:srgbClr val="FFCC00"/>
              </a:buClr>
              <a:buFont typeface="Wingdings" panose="05000000000000000000" pitchFamily="2" charset="2"/>
              <a:buNone/>
              <a:tabLst>
                <a:tab pos="860425" algn="l"/>
              </a:tabLst>
              <a:defRPr/>
            </a:pPr>
            <a:r>
              <a:rPr lang="zh-CN" altLang="en-US" sz="3000" dirty="0" smtClean="0"/>
              <a:t>怎么将公式</a:t>
            </a:r>
            <a:r>
              <a:rPr lang="en-US" altLang="zh-CN" sz="3000" dirty="0" smtClean="0"/>
              <a:t>G</a:t>
            </a:r>
            <a:r>
              <a:rPr lang="zh-CN" altLang="en-US" sz="3000" dirty="0" smtClean="0"/>
              <a:t>化成与其等价的前束范式？</a:t>
            </a:r>
            <a:endParaRPr lang="en-US" altLang="zh-CN" sz="3000" dirty="0" smtClean="0"/>
          </a:p>
          <a:p>
            <a:pPr marL="514350" indent="-514350" eaLnBrk="1" hangingPunct="1">
              <a:buClr>
                <a:srgbClr val="FFCC00"/>
              </a:buClr>
              <a:buFont typeface="Wingdings" panose="05000000000000000000" pitchFamily="2" charset="2"/>
              <a:buAutoNum type="arabicPeriod"/>
              <a:tabLst>
                <a:tab pos="860425" algn="l"/>
              </a:tabLst>
              <a:defRPr/>
            </a:pPr>
            <a:r>
              <a:rPr lang="zh-CN" altLang="en-US" sz="3000" dirty="0" smtClean="0"/>
              <a:t>使用基本等价式</a:t>
            </a:r>
            <a:br>
              <a:rPr lang="zh-CN" altLang="en-US" sz="3000" dirty="0" smtClean="0"/>
            </a:br>
            <a:r>
              <a:rPr lang="zh-CN" altLang="en-US" sz="3000" dirty="0" smtClean="0"/>
              <a:t>	</a:t>
            </a:r>
            <a:r>
              <a:rPr lang="en-US" altLang="zh-CN" sz="3000" dirty="0" smtClean="0"/>
              <a:t>(K</a:t>
            </a:r>
            <a:r>
              <a:rPr lang="en-US" altLang="zh-CN" sz="3000" dirty="0" smtClean="0">
                <a:solidFill>
                  <a:srgbClr val="FFC000"/>
                </a:solidFill>
                <a:sym typeface="Symbol" pitchFamily="18" charset="2"/>
              </a:rPr>
              <a:t></a:t>
            </a:r>
            <a:r>
              <a:rPr lang="en-US" altLang="zh-CN" sz="3000" dirty="0" smtClean="0"/>
              <a:t>H)=(K</a:t>
            </a:r>
            <a:r>
              <a:rPr lang="en-US" altLang="zh-CN" sz="3000" dirty="0" smtClean="0">
                <a:sym typeface="Symbol" pitchFamily="18" charset="2"/>
              </a:rPr>
              <a:t></a:t>
            </a:r>
            <a:r>
              <a:rPr lang="en-US" altLang="zh-CN" sz="3000" dirty="0" smtClean="0"/>
              <a:t>H)</a:t>
            </a:r>
            <a:r>
              <a:rPr lang="en-US" altLang="zh-CN" sz="3000" dirty="0" smtClean="0">
                <a:sym typeface="Symbol" pitchFamily="18" charset="2"/>
              </a:rPr>
              <a:t></a:t>
            </a:r>
            <a:r>
              <a:rPr lang="en-US" altLang="zh-CN" sz="3000" dirty="0" smtClean="0"/>
              <a:t>(H</a:t>
            </a:r>
            <a:r>
              <a:rPr lang="en-US" altLang="zh-CN" sz="3000" dirty="0" smtClean="0">
                <a:sym typeface="Symbol" pitchFamily="18" charset="2"/>
              </a:rPr>
              <a:t></a:t>
            </a:r>
            <a:r>
              <a:rPr lang="en-US" altLang="zh-CN" sz="3000" dirty="0" smtClean="0"/>
              <a:t>K)</a:t>
            </a:r>
            <a:br>
              <a:rPr lang="en-US" altLang="zh-CN" sz="3000" dirty="0" smtClean="0"/>
            </a:br>
            <a:r>
              <a:rPr lang="en-US" altLang="zh-CN" sz="3000" dirty="0" smtClean="0"/>
              <a:t>	(K</a:t>
            </a:r>
            <a:r>
              <a:rPr lang="en-US" altLang="zh-CN" sz="3000" dirty="0" smtClean="0">
                <a:solidFill>
                  <a:srgbClr val="FFC000"/>
                </a:solidFill>
                <a:sym typeface="Symbol" pitchFamily="18" charset="2"/>
              </a:rPr>
              <a:t></a:t>
            </a:r>
            <a:r>
              <a:rPr lang="en-US" altLang="zh-CN" sz="3000" dirty="0" smtClean="0"/>
              <a:t>H)=</a:t>
            </a:r>
            <a:r>
              <a:rPr lang="en-US" altLang="zh-CN" sz="3000" dirty="0" smtClean="0">
                <a:sym typeface="Symbol" pitchFamily="18" charset="2"/>
              </a:rPr>
              <a:t></a:t>
            </a:r>
            <a:r>
              <a:rPr lang="en-US" altLang="zh-CN" sz="3000" dirty="0" smtClean="0"/>
              <a:t>K</a:t>
            </a:r>
            <a:r>
              <a:rPr lang="en-US" altLang="zh-CN" sz="3000" dirty="0" smtClean="0">
                <a:sym typeface="Symbol" pitchFamily="18" charset="2"/>
              </a:rPr>
              <a:t></a:t>
            </a:r>
            <a:r>
              <a:rPr lang="en-US" altLang="zh-CN" sz="3000" dirty="0" smtClean="0"/>
              <a:t>H</a:t>
            </a:r>
            <a:br>
              <a:rPr lang="en-US" altLang="zh-CN" sz="3000" dirty="0" smtClean="0"/>
            </a:br>
            <a:r>
              <a:rPr lang="zh-CN" altLang="en-US" sz="3000" dirty="0" smtClean="0"/>
              <a:t>可将公式</a:t>
            </a:r>
            <a:r>
              <a:rPr lang="en-US" altLang="zh-CN" sz="3000" dirty="0" smtClean="0"/>
              <a:t>G</a:t>
            </a:r>
            <a:r>
              <a:rPr lang="zh-CN" altLang="en-US" sz="3000" dirty="0" smtClean="0"/>
              <a:t>中的</a:t>
            </a:r>
            <a:r>
              <a:rPr lang="zh-CN" altLang="en-US" sz="3000" dirty="0" smtClean="0">
                <a:sym typeface="Symbol" pitchFamily="18" charset="2"/>
              </a:rPr>
              <a:t></a:t>
            </a:r>
            <a:r>
              <a:rPr lang="zh-CN" altLang="en-US" sz="3000" dirty="0" smtClean="0"/>
              <a:t>和</a:t>
            </a:r>
            <a:r>
              <a:rPr lang="zh-CN" altLang="en-US" sz="3000" dirty="0" smtClean="0">
                <a:sym typeface="Symbol" pitchFamily="18" charset="2"/>
              </a:rPr>
              <a:t></a:t>
            </a:r>
            <a:r>
              <a:rPr lang="zh-CN" altLang="en-US" sz="3000" dirty="0" smtClean="0"/>
              <a:t>删除。</a:t>
            </a:r>
          </a:p>
          <a:p>
            <a:pPr marL="514350" indent="-514350" eaLnBrk="1" hangingPunct="1">
              <a:buClr>
                <a:srgbClr val="FFCC00"/>
              </a:buClr>
              <a:buFont typeface="Wingdings" panose="05000000000000000000" pitchFamily="2" charset="2"/>
              <a:buNone/>
              <a:tabLst>
                <a:tab pos="860425" algn="l"/>
              </a:tabLst>
              <a:defRPr/>
            </a:pPr>
            <a:r>
              <a:rPr lang="en-US" altLang="zh-CN" sz="3000" dirty="0" smtClean="0">
                <a:solidFill>
                  <a:srgbClr val="FFCC00"/>
                </a:solidFill>
              </a:rPr>
              <a:t>2.</a:t>
            </a:r>
            <a:r>
              <a:rPr lang="en-US" altLang="zh-CN" sz="3000" dirty="0" smtClean="0"/>
              <a:t> </a:t>
            </a:r>
            <a:r>
              <a:rPr lang="zh-CN" altLang="en-US" sz="3000" dirty="0" smtClean="0"/>
              <a:t>使用</a:t>
            </a:r>
            <a:r>
              <a:rPr lang="zh-CN" altLang="en-US" sz="3000" dirty="0" smtClean="0">
                <a:sym typeface="Symbol" pitchFamily="18" charset="2"/>
              </a:rPr>
              <a:t></a:t>
            </a:r>
            <a:r>
              <a:rPr lang="en-US" altLang="zh-CN" sz="3000" dirty="0" smtClean="0"/>
              <a:t>(</a:t>
            </a:r>
            <a:r>
              <a:rPr lang="en-US" altLang="zh-CN" sz="3000" dirty="0" smtClean="0">
                <a:sym typeface="Symbol" pitchFamily="18" charset="2"/>
              </a:rPr>
              <a:t></a:t>
            </a:r>
            <a:r>
              <a:rPr lang="en-US" altLang="zh-CN" sz="3000" dirty="0" smtClean="0"/>
              <a:t>H)=H</a:t>
            </a:r>
            <a:r>
              <a:rPr lang="zh-CN" altLang="en-US" sz="3000" dirty="0" smtClean="0"/>
              <a:t>，摩根律，引理</a:t>
            </a:r>
            <a:r>
              <a:rPr lang="en-US" altLang="zh-CN" sz="3000" dirty="0" smtClean="0"/>
              <a:t>3.2.1</a:t>
            </a:r>
            <a:r>
              <a:rPr lang="zh-CN" altLang="en-US" sz="3000" dirty="0" smtClean="0"/>
              <a:t>的公式</a:t>
            </a:r>
            <a:r>
              <a:rPr lang="en-US" altLang="zh-CN" sz="3000" dirty="0" smtClean="0"/>
              <a:t>(3)</a:t>
            </a:r>
            <a:r>
              <a:rPr lang="zh-CN" altLang="en-US" sz="3000" dirty="0" smtClean="0"/>
              <a:t>和</a:t>
            </a:r>
            <a:r>
              <a:rPr lang="en-US" altLang="zh-CN" sz="3000" dirty="0" smtClean="0"/>
              <a:t>(4)</a:t>
            </a:r>
            <a:r>
              <a:rPr lang="zh-CN" altLang="en-US" sz="3000" dirty="0" smtClean="0"/>
              <a:t>，可将公式中所有否定号</a:t>
            </a:r>
            <a:r>
              <a:rPr lang="zh-CN" altLang="en-US" sz="3000" dirty="0" smtClean="0">
                <a:sym typeface="Symbol" pitchFamily="18" charset="2"/>
              </a:rPr>
              <a:t></a:t>
            </a:r>
            <a:r>
              <a:rPr lang="zh-CN" altLang="en-US" sz="3000" dirty="0" smtClean="0"/>
              <a:t>放在原子之前。</a:t>
            </a:r>
          </a:p>
          <a:p>
            <a:pPr marL="0" indent="0" eaLnBrk="1" hangingPunct="1">
              <a:buClr>
                <a:srgbClr val="FFCC00"/>
              </a:buClr>
              <a:buFont typeface="Wingdings" panose="05000000000000000000" pitchFamily="2" charset="2"/>
              <a:buNone/>
              <a:tabLst>
                <a:tab pos="860425" algn="l"/>
              </a:tabLst>
              <a:defRPr/>
            </a:pPr>
            <a:r>
              <a:rPr lang="en-US" altLang="zh-CN" sz="3000" dirty="0" smtClean="0">
                <a:solidFill>
                  <a:srgbClr val="FFCC00"/>
                </a:solidFill>
              </a:rPr>
              <a:t>3.</a:t>
            </a:r>
            <a:r>
              <a:rPr lang="en-US" altLang="zh-CN" sz="3000" dirty="0" smtClean="0"/>
              <a:t> </a:t>
            </a:r>
            <a:r>
              <a:rPr lang="zh-CN" altLang="en-US" sz="3000" dirty="0" smtClean="0"/>
              <a:t>如果</a:t>
            </a:r>
            <a:r>
              <a:rPr lang="zh-CN" altLang="en-US" sz="3000" dirty="0" smtClean="0">
                <a:solidFill>
                  <a:srgbClr val="FFC000"/>
                </a:solidFill>
              </a:rPr>
              <a:t>必要</a:t>
            </a:r>
            <a:r>
              <a:rPr lang="zh-CN" altLang="en-US" sz="3000" dirty="0" smtClean="0"/>
              <a:t>的话，则将约束变量改名。</a:t>
            </a:r>
          </a:p>
          <a:p>
            <a:pPr marL="0" indent="0" eaLnBrk="1" hangingPunct="1">
              <a:buClr>
                <a:srgbClr val="FFCC00"/>
              </a:buClr>
              <a:buFont typeface="Wingdings" panose="05000000000000000000" pitchFamily="2" charset="2"/>
              <a:buNone/>
              <a:tabLst>
                <a:tab pos="860425" algn="l"/>
              </a:tabLst>
              <a:defRPr/>
            </a:pPr>
            <a:r>
              <a:rPr lang="en-US" altLang="zh-CN" sz="3000" dirty="0" smtClean="0">
                <a:solidFill>
                  <a:srgbClr val="FFCC00"/>
                </a:solidFill>
              </a:rPr>
              <a:t>4.</a:t>
            </a:r>
            <a:r>
              <a:rPr lang="en-US" altLang="zh-CN" sz="3000" dirty="0" smtClean="0"/>
              <a:t> </a:t>
            </a:r>
            <a:r>
              <a:rPr lang="zh-CN" altLang="en-US" sz="3000" dirty="0" smtClean="0"/>
              <a:t>使用引理</a:t>
            </a:r>
            <a:r>
              <a:rPr lang="en-US" altLang="zh-CN" sz="3000" dirty="0" smtClean="0"/>
              <a:t>3.2.1</a:t>
            </a:r>
            <a:r>
              <a:rPr lang="zh-CN" altLang="en-US" sz="3000" dirty="0" smtClean="0"/>
              <a:t>，</a:t>
            </a:r>
            <a:r>
              <a:rPr lang="en-US" altLang="zh-CN" sz="3000" dirty="0" smtClean="0"/>
              <a:t>3.2.2</a:t>
            </a:r>
            <a:r>
              <a:rPr lang="zh-CN" altLang="en-US" sz="3000" dirty="0" smtClean="0"/>
              <a:t>将所有量词都</a:t>
            </a:r>
            <a:r>
              <a:rPr lang="zh-CN" altLang="en-US" sz="3000" dirty="0" smtClean="0">
                <a:solidFill>
                  <a:srgbClr val="FFC000"/>
                </a:solidFill>
              </a:rPr>
              <a:t>提到</a:t>
            </a:r>
            <a:r>
              <a:rPr lang="zh-CN" altLang="en-US" sz="3000" dirty="0" smtClean="0"/>
              <a:t>公式的最左边。</a:t>
            </a:r>
          </a:p>
        </p:txBody>
      </p:sp>
    </p:spTree>
    <p:extLst>
      <p:ext uri="{BB962C8B-B14F-4D97-AF65-F5344CB8AC3E}">
        <p14:creationId xmlns:p14="http://schemas.microsoft.com/office/powerpoint/2010/main" val="273253794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5292"/>
            <a:ext cx="9144000" cy="579550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将下面公式化为</a:t>
            </a:r>
            <a:r>
              <a:rPr lang="en-US" altLang="zh-CN" sz="2800" dirty="0" err="1" smtClean="0"/>
              <a:t>Skolem</a:t>
            </a:r>
            <a:r>
              <a:rPr lang="zh-CN" altLang="en-US" sz="2800" dirty="0" smtClean="0"/>
              <a:t>范式</a:t>
            </a:r>
            <a:endParaRPr lang="en-US" altLang="zh-CN" sz="2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/>
              <a:t>x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/>
              <a:t>y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A(x) </a:t>
            </a:r>
            <a:r>
              <a:rPr lang="en-US" altLang="zh-CN" sz="2800" dirty="0" smtClean="0">
                <a:sym typeface="Symbol" panose="05050102010706020507" pitchFamily="18" charset="2"/>
              </a:rPr>
              <a:t></a:t>
            </a:r>
            <a:r>
              <a:rPr lang="en-US" altLang="zh-CN" sz="2800" dirty="0" smtClean="0"/>
              <a:t>B(</a:t>
            </a:r>
            <a:r>
              <a:rPr lang="en-US" altLang="zh-CN" sz="2800" dirty="0" err="1" smtClean="0"/>
              <a:t>x,y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）</a:t>
            </a:r>
            <a:r>
              <a:rPr lang="zh-CN" altLang="en-US" sz="2800" dirty="0" smtClean="0">
                <a:sym typeface="Symbol" panose="05050102010706020507" pitchFamily="18" charset="2"/>
              </a:rPr>
              <a:t>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sym typeface="Symbol" panose="05050102010706020507" pitchFamily="18" charset="2"/>
              </a:rPr>
              <a:t></a:t>
            </a:r>
            <a:r>
              <a:rPr lang="en-US" altLang="zh-CN" sz="2800" dirty="0" err="1" smtClean="0"/>
              <a:t>yC</a:t>
            </a:r>
            <a:r>
              <a:rPr lang="en-US" altLang="zh-CN" sz="2800" dirty="0" smtClean="0"/>
              <a:t>(y) </a:t>
            </a:r>
            <a:r>
              <a:rPr lang="en-US" altLang="zh-CN" sz="2800" dirty="0" smtClean="0">
                <a:sym typeface="Symbol" panose="05050102010706020507" pitchFamily="18" charset="2"/>
              </a:rPr>
              <a:t></a:t>
            </a:r>
            <a:r>
              <a:rPr lang="en-US" altLang="zh-CN" sz="2800" dirty="0" err="1" smtClean="0"/>
              <a:t>zD</a:t>
            </a:r>
            <a:r>
              <a:rPr lang="en-US" altLang="zh-CN" sz="2800" dirty="0" smtClean="0"/>
              <a:t>(z))    </a:t>
            </a:r>
            <a:endParaRPr lang="zh-CN" altLang="en-US" sz="28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FFCC00"/>
                </a:solidFill>
              </a:rPr>
              <a:t>解：</a:t>
            </a:r>
            <a:endParaRPr lang="zh-CN" altLang="en-US" sz="2800" dirty="0" smtClean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sym typeface="Symbol" panose="05050102010706020507" pitchFamily="18" charset="2"/>
              </a:rPr>
              <a:t> </a:t>
            </a:r>
            <a:r>
              <a:rPr lang="en-US" altLang="zh-CN" sz="2800" dirty="0" err="1" smtClean="0"/>
              <a:t>x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/>
              <a:t>y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A(x) </a:t>
            </a:r>
            <a:r>
              <a:rPr lang="en-US" altLang="zh-CN" sz="2800" dirty="0" smtClean="0">
                <a:sym typeface="Symbol" panose="05050102010706020507" pitchFamily="18" charset="2"/>
              </a:rPr>
              <a:t></a:t>
            </a:r>
            <a:r>
              <a:rPr lang="en-US" altLang="zh-CN" sz="2800" dirty="0" smtClean="0"/>
              <a:t>B(</a:t>
            </a:r>
            <a:r>
              <a:rPr lang="en-US" altLang="zh-CN" sz="2800" dirty="0" err="1" smtClean="0"/>
              <a:t>x,y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）</a:t>
            </a:r>
            <a:r>
              <a:rPr lang="zh-CN" altLang="en-US" sz="2800" dirty="0" smtClean="0">
                <a:solidFill>
                  <a:srgbClr val="FFC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sym typeface="Symbol" panose="05050102010706020507" pitchFamily="18" charset="2"/>
              </a:rPr>
              <a:t></a:t>
            </a:r>
            <a:r>
              <a:rPr lang="en-US" altLang="zh-CN" sz="2800" dirty="0" err="1" smtClean="0"/>
              <a:t>yC</a:t>
            </a:r>
            <a:r>
              <a:rPr lang="en-US" altLang="zh-CN" sz="2800" dirty="0" smtClean="0"/>
              <a:t>(y) </a:t>
            </a:r>
            <a:r>
              <a:rPr lang="en-US" altLang="zh-CN" sz="2800" dirty="0" smtClean="0">
                <a:sym typeface="Symbol" panose="05050102010706020507" pitchFamily="18" charset="2"/>
              </a:rPr>
              <a:t></a:t>
            </a:r>
            <a:r>
              <a:rPr lang="en-US" altLang="zh-CN" sz="2800" dirty="0" err="1" smtClean="0"/>
              <a:t>zD</a:t>
            </a:r>
            <a:r>
              <a:rPr lang="en-US" altLang="zh-CN" sz="2800" dirty="0" smtClean="0"/>
              <a:t>(z))  (</a:t>
            </a:r>
            <a:r>
              <a:rPr lang="zh-CN" altLang="en-US" sz="2800" dirty="0" smtClean="0"/>
              <a:t>消去</a:t>
            </a:r>
            <a:r>
              <a:rPr lang="zh-CN" altLang="en-US" sz="2800" dirty="0" smtClean="0">
                <a:sym typeface="Symbol" panose="05050102010706020507" pitchFamily="18" charset="2"/>
              </a:rPr>
              <a:t></a:t>
            </a:r>
            <a:r>
              <a:rPr lang="en-US" altLang="zh-CN" sz="2800" dirty="0" smtClean="0">
                <a:sym typeface="Symbol" panose="05050102010706020507" pitchFamily="18" charset="2"/>
              </a:rPr>
              <a:t>)</a:t>
            </a:r>
            <a:endParaRPr lang="en-US" altLang="zh-CN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/>
              <a:t>= </a:t>
            </a:r>
            <a:r>
              <a:rPr lang="en-US" altLang="zh-CN" sz="2800" dirty="0" smtClean="0">
                <a:sym typeface="Symbol" panose="05050102010706020507" pitchFamily="18" charset="2"/>
              </a:rPr>
              <a:t></a:t>
            </a:r>
            <a:r>
              <a:rPr lang="en-US" altLang="zh-CN" sz="2800" dirty="0" err="1" smtClean="0"/>
              <a:t>x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/>
              <a:t>y</a:t>
            </a:r>
            <a:r>
              <a:rPr lang="en-US" altLang="zh-CN" sz="2800" dirty="0" smtClean="0"/>
              <a:t>(</a:t>
            </a:r>
            <a:r>
              <a:rPr lang="zh-CN" altLang="en-US" sz="2800" dirty="0" smtClean="0">
                <a:sym typeface="Symbol" panose="05050102010706020507" pitchFamily="18" charset="2"/>
              </a:rPr>
              <a:t>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A(x) 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 B(</a:t>
            </a:r>
            <a:r>
              <a:rPr lang="en-US" altLang="zh-CN" sz="2800" dirty="0" err="1" smtClean="0"/>
              <a:t>x,y</a:t>
            </a:r>
            <a:r>
              <a:rPr lang="en-US" altLang="zh-CN" sz="2800" dirty="0" smtClean="0"/>
              <a:t>))</a:t>
            </a:r>
            <a:r>
              <a:rPr lang="zh-CN" altLang="en-US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(</a:t>
            </a:r>
            <a:r>
              <a:rPr lang="zh-CN" altLang="en-US" sz="2800" dirty="0" smtClean="0">
                <a:sym typeface="Symbol" panose="05050102010706020507" pitchFamily="18" charset="2"/>
              </a:rPr>
              <a:t></a:t>
            </a:r>
            <a:r>
              <a:rPr lang="en-US" altLang="zh-CN" sz="2800" dirty="0" err="1" smtClean="0"/>
              <a:t>yC</a:t>
            </a:r>
            <a:r>
              <a:rPr lang="en-US" altLang="zh-CN" sz="2800" dirty="0" smtClean="0"/>
              <a:t>(y) </a:t>
            </a:r>
            <a:r>
              <a:rPr lang="en-US" altLang="zh-CN" sz="2800" dirty="0" smtClean="0">
                <a:sym typeface="Symbol" panose="05050102010706020507" pitchFamily="18" charset="2"/>
              </a:rPr>
              <a:t></a:t>
            </a:r>
            <a:r>
              <a:rPr lang="en-US" altLang="zh-CN" sz="2800" dirty="0" err="1" smtClean="0"/>
              <a:t>zD</a:t>
            </a:r>
            <a:r>
              <a:rPr lang="en-US" altLang="zh-CN" sz="2800" dirty="0" smtClean="0"/>
              <a:t>(z))  (</a:t>
            </a:r>
            <a:r>
              <a:rPr lang="zh-CN" altLang="en-US" sz="2800" dirty="0" smtClean="0">
                <a:sym typeface="Symbol" panose="05050102010706020507" pitchFamily="18" charset="2"/>
              </a:rPr>
              <a:t>移</a:t>
            </a:r>
            <a:r>
              <a:rPr lang="en-US" altLang="zh-CN" sz="2800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/>
              <a:t>= </a:t>
            </a:r>
            <a:r>
              <a:rPr lang="en-US" altLang="zh-CN" sz="2800" dirty="0" smtClean="0">
                <a:solidFill>
                  <a:srgbClr val="FFCC0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800" dirty="0" err="1" smtClean="0">
                <a:solidFill>
                  <a:srgbClr val="FFCC00"/>
                </a:solidFill>
              </a:rPr>
              <a:t>x</a:t>
            </a:r>
            <a:r>
              <a:rPr lang="en-US" altLang="zh-CN" sz="2800" dirty="0" err="1" smtClean="0">
                <a:solidFill>
                  <a:srgbClr val="FFCC0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800" dirty="0" err="1" smtClean="0">
                <a:solidFill>
                  <a:srgbClr val="FFCC00"/>
                </a:solidFill>
              </a:rPr>
              <a:t>y</a:t>
            </a:r>
            <a:r>
              <a:rPr lang="en-US" altLang="zh-CN" sz="2800" dirty="0" smtClean="0"/>
              <a:t>(A(x) </a:t>
            </a:r>
            <a:r>
              <a:rPr lang="en-US" altLang="zh-CN" sz="2800" dirty="0" smtClean="0">
                <a:sym typeface="Symbol" panose="05050102010706020507" pitchFamily="18" charset="2"/>
              </a:rPr>
              <a:t></a:t>
            </a:r>
            <a:r>
              <a:rPr lang="en-US" altLang="zh-CN" sz="2800" dirty="0" smtClean="0"/>
              <a:t> B(</a:t>
            </a:r>
            <a:r>
              <a:rPr lang="en-US" altLang="zh-CN" sz="2800" dirty="0" err="1" smtClean="0"/>
              <a:t>x,y</a:t>
            </a:r>
            <a:r>
              <a:rPr lang="en-US" altLang="zh-CN" sz="2800" dirty="0" smtClean="0"/>
              <a:t>)) 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sym typeface="Symbol" panose="05050102010706020507" pitchFamily="18" charset="2"/>
              </a:rPr>
              <a:t></a:t>
            </a:r>
            <a:r>
              <a:rPr lang="en-US" altLang="zh-CN" sz="2800" dirty="0" smtClean="0"/>
              <a:t>y</a:t>
            </a:r>
            <a:r>
              <a:rPr lang="en-US" altLang="zh-CN" sz="2800" dirty="0" smtClean="0">
                <a:sym typeface="Symbol" panose="05050102010706020507" pitchFamily="18" charset="2"/>
              </a:rPr>
              <a:t></a:t>
            </a:r>
            <a:r>
              <a:rPr lang="en-US" altLang="zh-CN" sz="2800" dirty="0" smtClean="0"/>
              <a:t> C(y) </a:t>
            </a:r>
            <a:r>
              <a:rPr lang="en-US" altLang="zh-CN" sz="2800" dirty="0" smtClean="0">
                <a:sym typeface="Symbol" panose="05050102010706020507" pitchFamily="18" charset="2"/>
              </a:rPr>
              <a:t></a:t>
            </a:r>
            <a:r>
              <a:rPr lang="en-US" altLang="zh-CN" sz="2800" dirty="0" err="1" smtClean="0"/>
              <a:t>zD</a:t>
            </a:r>
            <a:r>
              <a:rPr lang="en-US" altLang="zh-CN" sz="2800" dirty="0" smtClean="0"/>
              <a:t>(z))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改名</a:t>
            </a:r>
            <a:r>
              <a:rPr lang="en-US" altLang="zh-CN" sz="2800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/>
              <a:t>= </a:t>
            </a:r>
            <a:r>
              <a:rPr lang="en-US" altLang="zh-CN" sz="2800" dirty="0" smtClean="0">
                <a:sym typeface="Symbol" panose="05050102010706020507" pitchFamily="18" charset="2"/>
              </a:rPr>
              <a:t></a:t>
            </a:r>
            <a:r>
              <a:rPr lang="en-US" altLang="zh-CN" sz="2800" dirty="0" err="1" smtClean="0"/>
              <a:t>x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</a:t>
            </a:r>
            <a:r>
              <a:rPr lang="en-US" altLang="zh-CN" sz="2800" dirty="0" err="1" smtClean="0"/>
              <a:t>y</a:t>
            </a:r>
            <a:r>
              <a:rPr lang="en-US" altLang="zh-CN" sz="2800" dirty="0" smtClean="0"/>
              <a:t>(A(x) </a:t>
            </a:r>
            <a:r>
              <a:rPr lang="en-US" altLang="zh-CN" sz="2800" dirty="0" smtClean="0">
                <a:sym typeface="Symbol" panose="05050102010706020507" pitchFamily="18" charset="2"/>
              </a:rPr>
              <a:t></a:t>
            </a:r>
            <a:r>
              <a:rPr lang="en-US" altLang="zh-CN" sz="2800" dirty="0" smtClean="0"/>
              <a:t> B(</a:t>
            </a:r>
            <a:r>
              <a:rPr lang="en-US" altLang="zh-CN" sz="2800" dirty="0" err="1" smtClean="0"/>
              <a:t>x,y</a:t>
            </a:r>
            <a:r>
              <a:rPr lang="en-US" altLang="zh-CN" sz="2800" dirty="0" smtClean="0"/>
              <a:t>)) 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 (</a:t>
            </a:r>
            <a:r>
              <a:rPr lang="en-US" altLang="zh-CN" sz="2800" dirty="0" smtClean="0">
                <a:sym typeface="Symbol" panose="05050102010706020507" pitchFamily="18" charset="2"/>
              </a:rPr>
              <a:t></a:t>
            </a:r>
            <a:r>
              <a:rPr lang="en-US" altLang="zh-CN" sz="2800" dirty="0" smtClean="0"/>
              <a:t>t</a:t>
            </a:r>
            <a:r>
              <a:rPr lang="en-US" altLang="zh-CN" sz="2800" dirty="0" smtClean="0">
                <a:sym typeface="Symbol" panose="05050102010706020507" pitchFamily="18" charset="2"/>
              </a:rPr>
              <a:t></a:t>
            </a:r>
            <a:r>
              <a:rPr lang="en-US" altLang="zh-CN" sz="2800" dirty="0" smtClean="0"/>
              <a:t> C(t) </a:t>
            </a:r>
            <a:r>
              <a:rPr lang="en-US" altLang="zh-CN" sz="2800" dirty="0" smtClean="0">
                <a:sym typeface="Symbol" panose="05050102010706020507" pitchFamily="18" charset="2"/>
              </a:rPr>
              <a:t></a:t>
            </a:r>
            <a:r>
              <a:rPr lang="en-US" altLang="zh-CN" sz="2800" dirty="0" err="1" smtClean="0"/>
              <a:t>zD</a:t>
            </a:r>
            <a:r>
              <a:rPr lang="en-US" altLang="zh-CN" sz="2800" dirty="0" smtClean="0"/>
              <a:t>(z)) (</a:t>
            </a:r>
            <a:r>
              <a:rPr lang="zh-CN" altLang="en-US" sz="2800" dirty="0" smtClean="0"/>
              <a:t>前提）</a:t>
            </a:r>
            <a:endParaRPr lang="en-US" altLang="zh-CN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/>
              <a:t>= </a:t>
            </a:r>
            <a:r>
              <a:rPr lang="en-US" altLang="zh-CN" sz="2800" dirty="0" smtClean="0">
                <a:sym typeface="Symbol" panose="05050102010706020507" pitchFamily="18" charset="2"/>
              </a:rPr>
              <a:t></a:t>
            </a:r>
            <a:r>
              <a:rPr lang="en-US" altLang="zh-CN" sz="2800" dirty="0" err="1" smtClean="0"/>
              <a:t>x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</a:t>
            </a:r>
            <a:r>
              <a:rPr lang="en-US" altLang="zh-CN" sz="2800" dirty="0" err="1" smtClean="0"/>
              <a:t>y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/>
              <a:t>t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</a:t>
            </a:r>
            <a:r>
              <a:rPr lang="en-US" altLang="zh-CN" sz="2800" dirty="0" err="1" smtClean="0"/>
              <a:t>z</a:t>
            </a:r>
            <a:r>
              <a:rPr lang="en-US" altLang="zh-CN" sz="2800" dirty="0" smtClean="0"/>
              <a:t>((A(x) </a:t>
            </a:r>
            <a:r>
              <a:rPr lang="en-US" altLang="zh-CN" sz="2800" dirty="0" smtClean="0">
                <a:sym typeface="Symbol" panose="05050102010706020507" pitchFamily="18" charset="2"/>
              </a:rPr>
              <a:t></a:t>
            </a:r>
            <a:r>
              <a:rPr lang="en-US" altLang="zh-CN" sz="2800" dirty="0" smtClean="0"/>
              <a:t> B(</a:t>
            </a:r>
            <a:r>
              <a:rPr lang="en-US" altLang="zh-CN" sz="2800" dirty="0" err="1" smtClean="0"/>
              <a:t>x,y</a:t>
            </a:r>
            <a:r>
              <a:rPr lang="en-US" altLang="zh-CN" sz="2800" dirty="0" smtClean="0"/>
              <a:t>)) 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dirty="0" smtClean="0">
                <a:solidFill>
                  <a:schemeClr val="tx2"/>
                </a:solidFill>
              </a:rPr>
              <a:t> C(t) </a:t>
            </a:r>
            <a:r>
              <a:rPr lang="en-US" altLang="zh-CN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dirty="0" smtClean="0">
                <a:solidFill>
                  <a:schemeClr val="tx2"/>
                </a:solidFill>
              </a:rPr>
              <a:t>D(z)</a:t>
            </a:r>
            <a:r>
              <a:rPr lang="zh-CN" altLang="en-US" sz="2800" dirty="0" smtClean="0"/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/>
              <a:t>=</a:t>
            </a:r>
            <a:r>
              <a:rPr lang="en-US" altLang="zh-CN" sz="2800" dirty="0" smtClean="0">
                <a:sym typeface="Symbol" panose="05050102010706020507" pitchFamily="18" charset="2"/>
              </a:rPr>
              <a:t></a:t>
            </a:r>
            <a:r>
              <a:rPr lang="en-US" altLang="zh-CN" sz="2800" dirty="0" err="1" smtClean="0"/>
              <a:t>x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</a:t>
            </a:r>
            <a:r>
              <a:rPr lang="en-US" altLang="zh-CN" sz="2800" dirty="0" err="1" smtClean="0"/>
              <a:t>y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/>
              <a:t>t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</a:t>
            </a:r>
            <a:r>
              <a:rPr lang="en-US" altLang="zh-CN" sz="2800" dirty="0" err="1" smtClean="0"/>
              <a:t>z</a:t>
            </a:r>
            <a:r>
              <a:rPr lang="en-US" altLang="zh-CN" sz="2800" dirty="0" smtClean="0"/>
              <a:t>((A(x)</a:t>
            </a:r>
            <a:r>
              <a:rPr lang="en-US" altLang="zh-CN" sz="2800" dirty="0" smtClean="0">
                <a:sym typeface="Symbol" panose="05050102010706020507" pitchFamily="18" charset="2"/>
              </a:rPr>
              <a:t></a:t>
            </a:r>
            <a:r>
              <a:rPr lang="en-US" altLang="zh-CN" sz="2800" dirty="0" smtClean="0"/>
              <a:t>C(t)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D(z))</a:t>
            </a:r>
            <a:r>
              <a:rPr lang="en-US" altLang="zh-CN" sz="2800" dirty="0" smtClean="0">
                <a:sym typeface="Symbol" panose="05050102010706020507" pitchFamily="18" charset="2"/>
              </a:rPr>
              <a:t>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sym typeface="Symbol" panose="05050102010706020507" pitchFamily="18" charset="2"/>
              </a:rPr>
              <a:t></a:t>
            </a:r>
            <a:r>
              <a:rPr lang="en-US" altLang="zh-CN" sz="2800" dirty="0" smtClean="0"/>
              <a:t>B(</a:t>
            </a:r>
            <a:r>
              <a:rPr lang="en-US" altLang="zh-CN" sz="2800" dirty="0" err="1" smtClean="0"/>
              <a:t>x,y</a:t>
            </a:r>
            <a:r>
              <a:rPr lang="en-US" altLang="zh-CN" sz="2800" dirty="0" smtClean="0"/>
              <a:t>)</a:t>
            </a:r>
            <a:r>
              <a:rPr lang="en-US" altLang="zh-CN" sz="2800" dirty="0" smtClean="0">
                <a:sym typeface="Symbol" panose="05050102010706020507" pitchFamily="18" charset="2"/>
              </a:rPr>
              <a:t></a:t>
            </a:r>
            <a:r>
              <a:rPr lang="en-US" altLang="zh-CN" sz="2800" dirty="0" smtClean="0"/>
              <a:t>C(t)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D(z)))</a:t>
            </a:r>
          </a:p>
          <a:p>
            <a:pPr algn="just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代替</a:t>
            </a:r>
            <a:r>
              <a:rPr lang="en-US" altLang="zh-CN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，用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代替</a:t>
            </a:r>
            <a:r>
              <a:rPr lang="en-US" altLang="zh-CN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，用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f(t)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代替</a:t>
            </a:r>
            <a:r>
              <a:rPr lang="en-US" altLang="zh-CN" sz="2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algn="just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得公式的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Skolem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范式：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t((A(a)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C(t)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D(f(t)))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C(t)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D(f(t))))</a:t>
            </a:r>
            <a:r>
              <a:rPr lang="en-US" altLang="zh-CN" dirty="0" smtClean="0"/>
              <a:t>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800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4138" y="-78915"/>
            <a:ext cx="8985250" cy="646331"/>
          </a:xfrm>
        </p:spPr>
        <p:txBody>
          <a:bodyPr/>
          <a:lstStyle/>
          <a:p>
            <a:pPr algn="l"/>
            <a:r>
              <a:rPr lang="zh-CN" altLang="en-US" sz="3600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86917124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527" y="537265"/>
            <a:ext cx="8929687" cy="6190107"/>
          </a:xfrm>
        </p:spPr>
        <p:txBody>
          <a:bodyPr/>
          <a:lstStyle/>
          <a:p>
            <a:pPr>
              <a:buClr>
                <a:srgbClr val="FFC000"/>
              </a:buClr>
            </a:pPr>
            <a:r>
              <a:rPr lang="zh-CN" altLang="zh-CN" sz="2800" dirty="0" smtClean="0">
                <a:effectLst/>
              </a:rPr>
              <a:t>用</a:t>
            </a:r>
            <a:r>
              <a:rPr lang="zh-CN" altLang="zh-CN" sz="2800" dirty="0">
                <a:effectLst/>
              </a:rPr>
              <a:t>形式演绎法证明：</a:t>
            </a:r>
            <a:r>
              <a:rPr lang="en-US" altLang="zh-CN" sz="2800" dirty="0">
                <a:effectLst/>
              </a:rPr>
              <a:t>{(A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ffectLst/>
              </a:rPr>
              <a:t>B)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effectLst/>
              </a:rPr>
              <a:t>C</a:t>
            </a:r>
            <a:r>
              <a:rPr lang="zh-CN" altLang="zh-CN" sz="2800" dirty="0">
                <a:effectLst/>
              </a:rPr>
              <a:t>，</a:t>
            </a:r>
            <a:r>
              <a:rPr lang="en-US" altLang="zh-CN" sz="2800" dirty="0">
                <a:effectLst/>
              </a:rPr>
              <a:t>C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effectLst/>
              </a:rPr>
              <a:t>D, 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ffectLst/>
              </a:rPr>
              <a:t>D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ffectLst/>
              </a:rPr>
              <a:t>A}</a:t>
            </a:r>
            <a:r>
              <a:rPr lang="zh-CN" altLang="zh-CN" sz="2800" dirty="0">
                <a:effectLst/>
              </a:rPr>
              <a:t>共同蕴含</a:t>
            </a:r>
            <a:r>
              <a:rPr lang="en-US" altLang="zh-CN" sz="2800" dirty="0">
                <a:effectLst/>
              </a:rPr>
              <a:t>B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effectLst/>
              </a:rPr>
              <a:t>G</a:t>
            </a:r>
            <a:r>
              <a:rPr lang="zh-CN" altLang="zh-CN" sz="2800" dirty="0" smtClean="0">
                <a:effectLst/>
              </a:rPr>
              <a:t>。</a:t>
            </a:r>
            <a:endParaRPr lang="en-US" altLang="zh-CN" sz="2800" dirty="0" smtClean="0">
              <a:effectLst/>
            </a:endParaRPr>
          </a:p>
          <a:p>
            <a:pPr marL="0" indent="0">
              <a:buNone/>
            </a:pPr>
            <a:r>
              <a:rPr lang="zh-CN" altLang="en-US" sz="2800" dirty="0" smtClean="0">
                <a:effectLst/>
              </a:rPr>
              <a:t>证明</a:t>
            </a:r>
            <a:r>
              <a:rPr lang="zh-CN" altLang="en-US" sz="2800" dirty="0">
                <a:effectLst/>
              </a:rPr>
              <a:t>：（方法一）</a:t>
            </a:r>
            <a:endParaRPr lang="en-US" altLang="zh-CN" sz="2800" dirty="0" smtClean="0">
              <a:effectLst/>
            </a:endParaRPr>
          </a:p>
          <a:p>
            <a:pPr marL="514350" indent="-514350">
              <a:buAutoNum type="arabicPeriod"/>
            </a:pPr>
            <a:r>
              <a:rPr lang="en-US" altLang="zh-CN" sz="2800" dirty="0" smtClean="0">
                <a:effectLst/>
              </a:rPr>
              <a:t>(</a:t>
            </a:r>
            <a:r>
              <a:rPr lang="en-US" altLang="zh-CN" sz="2800" dirty="0">
                <a:effectLst/>
              </a:rPr>
              <a:t>A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ffectLst/>
              </a:rPr>
              <a:t>B)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</a:t>
            </a:r>
            <a:r>
              <a:rPr lang="en-US" altLang="zh-CN" sz="2800" dirty="0" smtClean="0">
                <a:effectLst/>
              </a:rPr>
              <a:t>C </a:t>
            </a:r>
            <a:r>
              <a:rPr lang="zh-CN" altLang="en-US" sz="2800" dirty="0" smtClean="0">
                <a:effectLst/>
              </a:rPr>
              <a:t>规则</a:t>
            </a:r>
            <a:r>
              <a:rPr lang="en-US" altLang="zh-CN" sz="2800" dirty="0" smtClean="0">
                <a:effectLst/>
              </a:rPr>
              <a:t>1</a:t>
            </a:r>
          </a:p>
          <a:p>
            <a:pPr marL="514350" indent="-514350">
              <a:buAutoNum type="arabicPeriod"/>
            </a:pPr>
            <a:r>
              <a:rPr lang="en-US" altLang="zh-CN" sz="2800" dirty="0">
                <a:effectLst/>
              </a:rPr>
              <a:t>C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</a:t>
            </a:r>
            <a:r>
              <a:rPr lang="en-US" altLang="zh-CN" sz="2800" dirty="0" smtClean="0">
                <a:effectLst/>
              </a:rPr>
              <a:t>D        </a:t>
            </a:r>
            <a:r>
              <a:rPr lang="zh-CN" altLang="en-US" sz="2800" dirty="0" smtClean="0">
                <a:effectLst/>
              </a:rPr>
              <a:t>规则</a:t>
            </a:r>
            <a:r>
              <a:rPr lang="en-US" altLang="zh-CN" sz="2800" dirty="0" smtClean="0">
                <a:effectLst/>
              </a:rPr>
              <a:t>1</a:t>
            </a:r>
          </a:p>
          <a:p>
            <a:pPr marL="514350" indent="-514350">
              <a:buAutoNum type="arabicPeriod"/>
            </a:pPr>
            <a:r>
              <a:rPr lang="en-US" altLang="zh-CN" sz="2800" dirty="0">
                <a:effectLst/>
              </a:rPr>
              <a:t>(A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ffectLst/>
              </a:rPr>
              <a:t>B)</a:t>
            </a:r>
            <a:r>
              <a:rPr lang="en-US" altLang="zh-CN" sz="2800" dirty="0" smtClean="0">
                <a:effectLst/>
                <a:sym typeface="Symbol" panose="05050102010706020507" pitchFamily="18" charset="2"/>
              </a:rPr>
              <a:t>D </a:t>
            </a:r>
            <a:r>
              <a:rPr lang="zh-CN" altLang="en-US" sz="2800" dirty="0" smtClean="0">
                <a:effectLst/>
                <a:sym typeface="Symbol" panose="05050102010706020507" pitchFamily="18" charset="2"/>
              </a:rPr>
              <a:t>规则</a:t>
            </a:r>
            <a:r>
              <a:rPr lang="en-US" altLang="zh-CN" sz="2800" dirty="0" smtClean="0">
                <a:effectLst/>
                <a:sym typeface="Symbol" panose="05050102010706020507" pitchFamily="18" charset="2"/>
              </a:rPr>
              <a:t>2  </a:t>
            </a:r>
            <a:r>
              <a:rPr lang="zh-CN" altLang="en-US" sz="2800" dirty="0" smtClean="0">
                <a:effectLst/>
                <a:sym typeface="Symbol" panose="05050102010706020507" pitchFamily="18" charset="2"/>
              </a:rPr>
              <a:t>根据</a:t>
            </a:r>
            <a:r>
              <a:rPr lang="en-US" altLang="zh-CN" sz="2800" dirty="0" smtClean="0">
                <a:effectLst/>
                <a:sym typeface="Symbol" panose="05050102010706020507" pitchFamily="18" charset="2"/>
              </a:rPr>
              <a:t>1,2</a:t>
            </a:r>
          </a:p>
          <a:p>
            <a:pPr marL="514350" indent="-514350">
              <a:buAutoNum type="arabicPeriod"/>
            </a:pPr>
            <a:r>
              <a:rPr lang="en-US" altLang="zh-CN" sz="2800" dirty="0">
                <a:effectLst/>
                <a:sym typeface="Symbol" panose="05050102010706020507" pitchFamily="18" charset="2"/>
              </a:rPr>
              <a:t></a:t>
            </a:r>
            <a:r>
              <a:rPr lang="en-US" altLang="zh-CN" sz="2800" dirty="0" smtClean="0">
                <a:effectLst/>
              </a:rPr>
              <a:t>D </a:t>
            </a:r>
            <a:r>
              <a:rPr lang="en-US" altLang="zh-CN" sz="2800" dirty="0" smtClean="0">
                <a:effectLst/>
                <a:sym typeface="Symbol" panose="05050102010706020507" pitchFamily="18" charset="2"/>
              </a:rPr>
              <a:t> </a:t>
            </a:r>
            <a:r>
              <a:rPr lang="en-US" altLang="zh-CN" sz="2800" dirty="0">
                <a:effectLst/>
              </a:rPr>
              <a:t>(A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</a:t>
            </a:r>
            <a:r>
              <a:rPr lang="en-US" altLang="zh-CN" sz="2800" dirty="0" smtClean="0">
                <a:effectLst/>
              </a:rPr>
              <a:t>B</a:t>
            </a:r>
            <a:r>
              <a:rPr lang="zh-CN" altLang="en-US" sz="2800" dirty="0" smtClean="0">
                <a:effectLst/>
              </a:rPr>
              <a:t>）规则</a:t>
            </a:r>
            <a:r>
              <a:rPr lang="en-US" altLang="zh-CN" sz="2800" dirty="0" smtClean="0">
                <a:effectLst/>
              </a:rPr>
              <a:t>2  </a:t>
            </a:r>
            <a:r>
              <a:rPr lang="zh-CN" altLang="en-US" sz="2800" dirty="0" smtClean="0">
                <a:effectLst/>
              </a:rPr>
              <a:t>根据</a:t>
            </a:r>
            <a:r>
              <a:rPr lang="en-US" altLang="zh-CN" sz="2800" dirty="0" smtClean="0">
                <a:effectLst/>
              </a:rPr>
              <a:t>3</a:t>
            </a:r>
          </a:p>
          <a:p>
            <a:pPr marL="514350" indent="-514350">
              <a:buAutoNum type="arabicPeriod"/>
            </a:pPr>
            <a:r>
              <a:rPr lang="en-US" altLang="zh-CN" sz="2800" dirty="0">
                <a:effectLst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ffectLst/>
              </a:rPr>
              <a:t>D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</a:t>
            </a:r>
            <a:r>
              <a:rPr lang="en-US" altLang="zh-CN" sz="2800" dirty="0" smtClean="0">
                <a:effectLst/>
              </a:rPr>
              <a:t>A       </a:t>
            </a:r>
            <a:r>
              <a:rPr lang="zh-CN" altLang="en-US" sz="2800" dirty="0" smtClean="0">
                <a:effectLst/>
              </a:rPr>
              <a:t>规则</a:t>
            </a:r>
            <a:r>
              <a:rPr lang="en-US" altLang="zh-CN" sz="2800" dirty="0" smtClean="0">
                <a:effectLst/>
              </a:rPr>
              <a:t>1</a:t>
            </a:r>
          </a:p>
          <a:p>
            <a:pPr marL="514350" indent="-514350">
              <a:buAutoNum type="arabicPeriod"/>
            </a:pPr>
            <a:r>
              <a:rPr lang="en-US" altLang="zh-CN" sz="2800" dirty="0">
                <a:effectLst/>
                <a:sym typeface="Symbol" panose="05050102010706020507" pitchFamily="18" charset="2"/>
              </a:rPr>
              <a:t></a:t>
            </a:r>
            <a:r>
              <a:rPr lang="en-US" altLang="zh-CN" sz="2800" dirty="0" smtClean="0">
                <a:effectLst/>
              </a:rPr>
              <a:t>D            </a:t>
            </a:r>
            <a:r>
              <a:rPr lang="zh-CN" altLang="en-US" sz="2800" dirty="0" smtClean="0">
                <a:effectLst/>
              </a:rPr>
              <a:t>规则</a:t>
            </a:r>
            <a:r>
              <a:rPr lang="en-US" altLang="zh-CN" sz="2800" dirty="0" smtClean="0">
                <a:effectLst/>
              </a:rPr>
              <a:t>2 </a:t>
            </a:r>
            <a:r>
              <a:rPr lang="zh-CN" altLang="en-US" sz="2800" dirty="0" smtClean="0">
                <a:effectLst/>
              </a:rPr>
              <a:t>根据</a:t>
            </a:r>
            <a:r>
              <a:rPr lang="en-US" altLang="zh-CN" sz="2800" dirty="0" smtClean="0">
                <a:effectLst/>
              </a:rPr>
              <a:t>5</a:t>
            </a:r>
          </a:p>
          <a:p>
            <a:pPr marL="514350" indent="-514350">
              <a:buAutoNum type="arabicPeriod"/>
            </a:pPr>
            <a:r>
              <a:rPr lang="en-US" altLang="zh-CN" sz="2800" dirty="0">
                <a:effectLst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ffectLst/>
              </a:rPr>
              <a:t>(A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ffectLst/>
              </a:rPr>
              <a:t>B</a:t>
            </a:r>
            <a:r>
              <a:rPr lang="zh-CN" altLang="en-US" sz="2800" dirty="0" smtClean="0">
                <a:effectLst/>
              </a:rPr>
              <a:t>）  </a:t>
            </a:r>
            <a:r>
              <a:rPr lang="zh-CN" altLang="en-US" sz="2800" dirty="0" smtClean="0">
                <a:effectLst/>
                <a:sym typeface="Symbol" panose="05050102010706020507" pitchFamily="18" charset="2"/>
              </a:rPr>
              <a:t>规则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2  </a:t>
            </a:r>
            <a:r>
              <a:rPr lang="zh-CN" altLang="en-US" sz="2800" dirty="0" smtClean="0">
                <a:effectLst/>
                <a:sym typeface="Symbol" panose="05050102010706020507" pitchFamily="18" charset="2"/>
              </a:rPr>
              <a:t>根据</a:t>
            </a:r>
            <a:r>
              <a:rPr lang="en-US" altLang="zh-CN" sz="2800" dirty="0" smtClean="0">
                <a:effectLst/>
                <a:sym typeface="Symbol" panose="05050102010706020507" pitchFamily="18" charset="2"/>
              </a:rPr>
              <a:t>4, 6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effectLst/>
                <a:sym typeface="Symbol" panose="05050102010706020507" pitchFamily="18" charset="2"/>
              </a:rPr>
              <a:t>A               </a:t>
            </a:r>
            <a:r>
              <a:rPr lang="zh-CN" altLang="en-US" sz="2800" dirty="0" smtClean="0">
                <a:effectLst/>
                <a:sym typeface="Symbol" panose="05050102010706020507" pitchFamily="18" charset="2"/>
              </a:rPr>
              <a:t>规则</a:t>
            </a:r>
            <a:r>
              <a:rPr lang="en-US" altLang="zh-CN" sz="2800" dirty="0" smtClean="0">
                <a:effectLst/>
                <a:sym typeface="Symbol" panose="05050102010706020507" pitchFamily="18" charset="2"/>
              </a:rPr>
              <a:t>2 </a:t>
            </a:r>
            <a:r>
              <a:rPr lang="zh-CN" altLang="en-US" sz="2800" dirty="0" smtClean="0">
                <a:effectLst/>
                <a:sym typeface="Symbol" panose="05050102010706020507" pitchFamily="18" charset="2"/>
              </a:rPr>
              <a:t>根据</a:t>
            </a:r>
            <a:r>
              <a:rPr lang="en-US" altLang="zh-CN" sz="2800" dirty="0" smtClean="0">
                <a:effectLst/>
                <a:sym typeface="Symbol" panose="05050102010706020507" pitchFamily="18" charset="2"/>
              </a:rPr>
              <a:t>5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>
                <a:effectLst/>
                <a:sym typeface="Symbol" panose="05050102010706020507" pitchFamily="18" charset="2"/>
              </a:rPr>
              <a:t>B            </a:t>
            </a:r>
            <a:r>
              <a:rPr lang="zh-CN" altLang="en-US" sz="2800" dirty="0" smtClean="0">
                <a:effectLst/>
                <a:sym typeface="Symbol" panose="05050102010706020507" pitchFamily="18" charset="2"/>
              </a:rPr>
              <a:t>规则</a:t>
            </a:r>
            <a:r>
              <a:rPr lang="en-US" altLang="zh-CN" sz="2800" dirty="0" smtClean="0">
                <a:effectLst/>
                <a:sym typeface="Symbol" panose="05050102010706020507" pitchFamily="18" charset="2"/>
              </a:rPr>
              <a:t>2 </a:t>
            </a:r>
            <a:r>
              <a:rPr lang="zh-CN" altLang="en-US" sz="2800" dirty="0" smtClean="0">
                <a:effectLst/>
                <a:sym typeface="Symbol" panose="05050102010706020507" pitchFamily="18" charset="2"/>
              </a:rPr>
              <a:t>根据</a:t>
            </a:r>
            <a:r>
              <a:rPr lang="en-US" altLang="zh-CN" sz="2800" dirty="0" smtClean="0">
                <a:effectLst/>
                <a:sym typeface="Symbol" panose="05050102010706020507" pitchFamily="18" charset="2"/>
              </a:rPr>
              <a:t>7,8</a:t>
            </a:r>
          </a:p>
          <a:p>
            <a:pPr marL="514350" indent="-514350">
              <a:buFont typeface="Wingdings" panose="05000000000000000000" pitchFamily="2" charset="2"/>
              <a:buAutoNum type="arabicPeriod"/>
            </a:pPr>
            <a:r>
              <a:rPr lang="en-US" altLang="zh-CN" sz="2800" dirty="0" smtClean="0">
                <a:effectLst/>
                <a:sym typeface="Symbol" panose="05050102010706020507" pitchFamily="18" charset="2"/>
              </a:rPr>
              <a:t>BG       </a:t>
            </a:r>
            <a:r>
              <a:rPr lang="zh-CN" altLang="en-US" sz="2800" dirty="0" smtClean="0">
                <a:effectLst/>
                <a:sym typeface="Symbol" panose="05050102010706020507" pitchFamily="18" charset="2"/>
              </a:rPr>
              <a:t>规则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2 </a:t>
            </a:r>
            <a:r>
              <a:rPr lang="zh-CN" altLang="en-US" sz="2800" dirty="0" smtClean="0">
                <a:effectLst/>
                <a:sym typeface="Symbol" panose="05050102010706020507" pitchFamily="18" charset="2"/>
              </a:rPr>
              <a:t>根据</a:t>
            </a:r>
            <a:r>
              <a:rPr lang="en-US" altLang="zh-CN" sz="2800" dirty="0" smtClean="0">
                <a:effectLst/>
                <a:sym typeface="Symbol" panose="05050102010706020507" pitchFamily="18" charset="2"/>
              </a:rPr>
              <a:t>9</a:t>
            </a:r>
          </a:p>
          <a:p>
            <a:pPr marL="514350" indent="-514350">
              <a:buFont typeface="Wingdings" panose="05000000000000000000" pitchFamily="2" charset="2"/>
              <a:buAutoNum type="arabicPeriod"/>
            </a:pPr>
            <a:r>
              <a:rPr lang="en-US" altLang="zh-CN" sz="2800" dirty="0">
                <a:effectLst/>
              </a:rPr>
              <a:t>B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</a:t>
            </a:r>
            <a:r>
              <a:rPr lang="en-US" altLang="zh-CN" sz="2800" dirty="0" smtClean="0">
                <a:effectLst/>
              </a:rPr>
              <a:t>G        </a:t>
            </a:r>
            <a:r>
              <a:rPr lang="zh-CN" altLang="en-US" sz="2800" dirty="0" smtClean="0">
                <a:effectLst/>
                <a:sym typeface="Symbol" panose="05050102010706020507" pitchFamily="18" charset="2"/>
              </a:rPr>
              <a:t>规则</a:t>
            </a:r>
            <a:r>
              <a:rPr lang="en-US" altLang="zh-CN" sz="2800" dirty="0">
                <a:effectLst/>
                <a:sym typeface="Symbol" panose="05050102010706020507" pitchFamily="18" charset="2"/>
              </a:rPr>
              <a:t>2 </a:t>
            </a:r>
            <a:r>
              <a:rPr lang="zh-CN" altLang="en-US" sz="2800" dirty="0" smtClean="0">
                <a:effectLst/>
                <a:sym typeface="Symbol" panose="05050102010706020507" pitchFamily="18" charset="2"/>
              </a:rPr>
              <a:t>根据</a:t>
            </a:r>
            <a:r>
              <a:rPr lang="en-US" altLang="zh-CN" sz="2800" dirty="0" smtClean="0">
                <a:effectLst/>
                <a:sym typeface="Symbol" panose="05050102010706020507" pitchFamily="18" charset="2"/>
              </a:rPr>
              <a:t>10</a:t>
            </a:r>
            <a:endParaRPr lang="en-US" altLang="zh-CN" sz="2800" dirty="0">
              <a:effectLst/>
              <a:sym typeface="Symbol" panose="05050102010706020507" pitchFamily="18" charset="2"/>
            </a:endParaRPr>
          </a:p>
          <a:p>
            <a:pPr marL="514350" indent="-514350">
              <a:buFont typeface="Wingdings" panose="05000000000000000000" pitchFamily="2" charset="2"/>
              <a:buAutoNum type="arabicPeriod"/>
            </a:pPr>
            <a:endParaRPr lang="en-US" altLang="zh-CN" sz="2800" dirty="0">
              <a:effectLst/>
              <a:sym typeface="Symbol" panose="05050102010706020507" pitchFamily="18" charset="2"/>
            </a:endParaRPr>
          </a:p>
          <a:p>
            <a:pPr marL="514350" indent="-514350">
              <a:buAutoNum type="arabicPeriod"/>
            </a:pPr>
            <a:endParaRPr lang="en-US" altLang="zh-CN" sz="3000" dirty="0" smtClean="0">
              <a:effectLst/>
              <a:sym typeface="Symbol" panose="05050102010706020507" pitchFamily="18" charset="2"/>
            </a:endParaRPr>
          </a:p>
          <a:p>
            <a:pPr marL="514350" indent="-514350">
              <a:buAutoNum type="arabicPeriod"/>
            </a:pPr>
            <a:endParaRPr lang="zh-CN" altLang="zh-CN" sz="3000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537E0B-51BD-4F58-96E1-C79344B76954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4138" y="14972"/>
            <a:ext cx="8985250" cy="458557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315609345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63" y="555172"/>
            <a:ext cx="8929687" cy="6129338"/>
          </a:xfrm>
        </p:spPr>
        <p:txBody>
          <a:bodyPr/>
          <a:lstStyle/>
          <a:p>
            <a:pPr lvl="0">
              <a:buClr>
                <a:srgbClr val="FFC000"/>
              </a:buClr>
            </a:pPr>
            <a:r>
              <a:rPr lang="zh-CN" altLang="zh-CN" sz="2600" dirty="0" smtClean="0">
                <a:solidFill>
                  <a:srgbClr val="FFFFFF"/>
                </a:solidFill>
                <a:effectLst/>
              </a:rPr>
              <a:t>用</a:t>
            </a:r>
            <a:r>
              <a:rPr lang="zh-CN" altLang="zh-CN" sz="2600" dirty="0">
                <a:solidFill>
                  <a:srgbClr val="FFFFFF"/>
                </a:solidFill>
                <a:effectLst/>
              </a:rPr>
              <a:t>形式演绎法证明：</a:t>
            </a:r>
            <a:r>
              <a:rPr lang="en-US" altLang="zh-CN" sz="2600" dirty="0">
                <a:solidFill>
                  <a:srgbClr val="FFFFFF"/>
                </a:solidFill>
                <a:effectLst/>
              </a:rPr>
              <a:t>{(A</a:t>
            </a:r>
            <a:r>
              <a:rPr lang="en-US" altLang="zh-CN" sz="2600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</a:t>
            </a:r>
            <a:r>
              <a:rPr lang="en-US" altLang="zh-CN" sz="2600" dirty="0">
                <a:solidFill>
                  <a:srgbClr val="FFFFFF"/>
                </a:solidFill>
                <a:effectLst/>
              </a:rPr>
              <a:t>B)</a:t>
            </a:r>
            <a:r>
              <a:rPr lang="en-US" altLang="zh-CN" sz="2600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</a:t>
            </a:r>
            <a:r>
              <a:rPr lang="en-US" altLang="zh-CN" sz="2600" dirty="0">
                <a:solidFill>
                  <a:srgbClr val="FFFFFF"/>
                </a:solidFill>
                <a:effectLst/>
              </a:rPr>
              <a:t>C</a:t>
            </a:r>
            <a:r>
              <a:rPr lang="zh-CN" altLang="zh-CN" sz="2600" dirty="0">
                <a:solidFill>
                  <a:srgbClr val="FFFFFF"/>
                </a:solidFill>
                <a:effectLst/>
              </a:rPr>
              <a:t>，</a:t>
            </a:r>
            <a:r>
              <a:rPr lang="en-US" altLang="zh-CN" sz="2600" dirty="0">
                <a:solidFill>
                  <a:srgbClr val="FFFFFF"/>
                </a:solidFill>
                <a:effectLst/>
              </a:rPr>
              <a:t>C</a:t>
            </a:r>
            <a:r>
              <a:rPr lang="en-US" altLang="zh-CN" sz="2600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</a:t>
            </a:r>
            <a:r>
              <a:rPr lang="en-US" altLang="zh-CN" sz="2600" dirty="0">
                <a:solidFill>
                  <a:srgbClr val="FFFFFF"/>
                </a:solidFill>
                <a:effectLst/>
              </a:rPr>
              <a:t>D, </a:t>
            </a:r>
            <a:r>
              <a:rPr lang="en-US" altLang="zh-CN" sz="2600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</a:t>
            </a:r>
            <a:r>
              <a:rPr lang="en-US" altLang="zh-CN" sz="2600" dirty="0">
                <a:solidFill>
                  <a:srgbClr val="FFFFFF"/>
                </a:solidFill>
                <a:effectLst/>
              </a:rPr>
              <a:t>D</a:t>
            </a:r>
            <a:r>
              <a:rPr lang="en-US" altLang="zh-CN" sz="2600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</a:t>
            </a:r>
            <a:r>
              <a:rPr lang="en-US" altLang="zh-CN" sz="2600" dirty="0">
                <a:solidFill>
                  <a:srgbClr val="FFFFFF"/>
                </a:solidFill>
                <a:effectLst/>
              </a:rPr>
              <a:t>A}</a:t>
            </a:r>
            <a:r>
              <a:rPr lang="zh-CN" altLang="zh-CN" sz="2600" dirty="0">
                <a:solidFill>
                  <a:srgbClr val="FFFFFF"/>
                </a:solidFill>
                <a:effectLst/>
              </a:rPr>
              <a:t>共同蕴含</a:t>
            </a:r>
            <a:r>
              <a:rPr lang="en-US" altLang="zh-CN" sz="2600" dirty="0">
                <a:solidFill>
                  <a:srgbClr val="FFFFFF"/>
                </a:solidFill>
                <a:effectLst/>
              </a:rPr>
              <a:t>B</a:t>
            </a:r>
            <a:r>
              <a:rPr lang="en-US" altLang="zh-CN" sz="2600" dirty="0">
                <a:solidFill>
                  <a:srgbClr val="FFFFFF"/>
                </a:solidFill>
                <a:effectLst/>
                <a:sym typeface="Symbol" panose="05050102010706020507" pitchFamily="18" charset="2"/>
              </a:rPr>
              <a:t></a:t>
            </a:r>
            <a:r>
              <a:rPr lang="en-US" altLang="zh-CN" sz="2600" dirty="0">
                <a:solidFill>
                  <a:srgbClr val="FFFFFF"/>
                </a:solidFill>
                <a:effectLst/>
              </a:rPr>
              <a:t>G</a:t>
            </a:r>
            <a:r>
              <a:rPr lang="zh-CN" altLang="zh-CN" sz="2600" dirty="0" smtClean="0">
                <a:solidFill>
                  <a:srgbClr val="FFFFFF"/>
                </a:solidFill>
                <a:effectLst/>
              </a:rPr>
              <a:t>。</a:t>
            </a:r>
            <a:r>
              <a:rPr lang="zh-CN" altLang="en-US" sz="2600" dirty="0" smtClean="0">
                <a:solidFill>
                  <a:srgbClr val="FFFFFF"/>
                </a:solidFill>
                <a:effectLst/>
              </a:rPr>
              <a:t>证明：（方法二）</a:t>
            </a:r>
            <a:endParaRPr lang="en-US" altLang="zh-CN" sz="2600" dirty="0" smtClean="0">
              <a:solidFill>
                <a:srgbClr val="FFFFFF"/>
              </a:solidFill>
              <a:effectLst/>
            </a:endParaRPr>
          </a:p>
          <a:p>
            <a:pPr marL="0" indent="0">
              <a:buNone/>
            </a:pPr>
            <a:r>
              <a:rPr lang="en-US" altLang="zh-CN" sz="2600" dirty="0">
                <a:effectLst/>
              </a:rPr>
              <a:t>1</a:t>
            </a:r>
            <a:r>
              <a:rPr lang="zh-CN" altLang="zh-CN" sz="2600" dirty="0">
                <a:effectLst/>
              </a:rPr>
              <a:t>、</a:t>
            </a:r>
            <a:r>
              <a:rPr lang="en-US" altLang="zh-CN" sz="2600" dirty="0">
                <a:effectLst/>
              </a:rPr>
              <a:t>(A</a:t>
            </a:r>
            <a:r>
              <a:rPr lang="en-US" altLang="zh-CN" sz="2600" dirty="0">
                <a:effectLst/>
                <a:sym typeface="Symbol" panose="05050102010706020507" pitchFamily="18" charset="2"/>
              </a:rPr>
              <a:t></a:t>
            </a:r>
            <a:r>
              <a:rPr lang="en-US" altLang="zh-CN" sz="2600" dirty="0">
                <a:effectLst/>
              </a:rPr>
              <a:t>B)</a:t>
            </a:r>
            <a:r>
              <a:rPr lang="en-US" altLang="zh-CN" sz="2600" dirty="0">
                <a:effectLst/>
                <a:sym typeface="Symbol" panose="05050102010706020507" pitchFamily="18" charset="2"/>
              </a:rPr>
              <a:t></a:t>
            </a:r>
            <a:r>
              <a:rPr lang="en-US" altLang="zh-CN" sz="2600" dirty="0">
                <a:effectLst/>
              </a:rPr>
              <a:t>C  </a:t>
            </a:r>
            <a:r>
              <a:rPr lang="zh-CN" altLang="zh-CN" sz="2600" dirty="0">
                <a:effectLst/>
              </a:rPr>
              <a:t>规则</a:t>
            </a:r>
            <a:r>
              <a:rPr lang="en-US" altLang="zh-CN" sz="2600" dirty="0">
                <a:effectLst/>
              </a:rPr>
              <a:t>1</a:t>
            </a:r>
            <a:endParaRPr lang="zh-CN" altLang="zh-CN" sz="2600" dirty="0">
              <a:effectLst/>
            </a:endParaRPr>
          </a:p>
          <a:p>
            <a:pPr marL="0" indent="0">
              <a:buNone/>
            </a:pPr>
            <a:r>
              <a:rPr lang="en-US" altLang="zh-CN" sz="2600" dirty="0">
                <a:effectLst/>
              </a:rPr>
              <a:t>2</a:t>
            </a:r>
            <a:r>
              <a:rPr lang="zh-CN" altLang="zh-CN" sz="2600" dirty="0">
                <a:effectLst/>
              </a:rPr>
              <a:t>、 </a:t>
            </a:r>
            <a:r>
              <a:rPr lang="en-US" altLang="zh-CN" sz="2600" dirty="0">
                <a:effectLst/>
              </a:rPr>
              <a:t>C</a:t>
            </a:r>
            <a:r>
              <a:rPr lang="en-US" altLang="zh-CN" sz="2600" dirty="0">
                <a:effectLst/>
                <a:sym typeface="Symbol" panose="05050102010706020507" pitchFamily="18" charset="2"/>
              </a:rPr>
              <a:t></a:t>
            </a:r>
            <a:r>
              <a:rPr lang="en-US" altLang="zh-CN" sz="2600" dirty="0">
                <a:effectLst/>
              </a:rPr>
              <a:t>D     </a:t>
            </a:r>
            <a:r>
              <a:rPr lang="zh-CN" altLang="zh-CN" sz="2600" dirty="0">
                <a:effectLst/>
              </a:rPr>
              <a:t>规则</a:t>
            </a:r>
            <a:r>
              <a:rPr lang="en-US" altLang="zh-CN" sz="2600" dirty="0">
                <a:effectLst/>
              </a:rPr>
              <a:t>1</a:t>
            </a:r>
            <a:endParaRPr lang="zh-CN" altLang="zh-CN" sz="2600" dirty="0">
              <a:effectLst/>
            </a:endParaRPr>
          </a:p>
          <a:p>
            <a:pPr marL="0" indent="0">
              <a:buNone/>
            </a:pPr>
            <a:r>
              <a:rPr lang="en-US" altLang="zh-CN" sz="2600" dirty="0">
                <a:effectLst/>
              </a:rPr>
              <a:t>3</a:t>
            </a:r>
            <a:r>
              <a:rPr lang="zh-CN" altLang="zh-CN" sz="2600" dirty="0">
                <a:effectLst/>
              </a:rPr>
              <a:t>、</a:t>
            </a:r>
            <a:r>
              <a:rPr lang="en-US" altLang="zh-CN" sz="2600" dirty="0">
                <a:effectLst/>
              </a:rPr>
              <a:t>(A</a:t>
            </a:r>
            <a:r>
              <a:rPr lang="en-US" altLang="zh-CN" sz="2600" dirty="0">
                <a:effectLst/>
                <a:sym typeface="Symbol" panose="05050102010706020507" pitchFamily="18" charset="2"/>
              </a:rPr>
              <a:t></a:t>
            </a:r>
            <a:r>
              <a:rPr lang="en-US" altLang="zh-CN" sz="2600" dirty="0">
                <a:effectLst/>
              </a:rPr>
              <a:t>B)</a:t>
            </a:r>
            <a:r>
              <a:rPr lang="en-US" altLang="zh-CN" sz="2600" dirty="0">
                <a:effectLst/>
                <a:sym typeface="Symbol" panose="05050102010706020507" pitchFamily="18" charset="2"/>
              </a:rPr>
              <a:t></a:t>
            </a:r>
            <a:r>
              <a:rPr lang="en-US" altLang="zh-CN" sz="2600" dirty="0">
                <a:effectLst/>
              </a:rPr>
              <a:t>D  </a:t>
            </a:r>
            <a:r>
              <a:rPr lang="zh-CN" altLang="zh-CN" sz="2600" dirty="0">
                <a:effectLst/>
              </a:rPr>
              <a:t>规则</a:t>
            </a:r>
            <a:r>
              <a:rPr lang="en-US" altLang="zh-CN" sz="2600" dirty="0">
                <a:effectLst/>
              </a:rPr>
              <a:t>2</a:t>
            </a:r>
            <a:r>
              <a:rPr lang="zh-CN" altLang="zh-CN" sz="2600" dirty="0">
                <a:effectLst/>
              </a:rPr>
              <a:t>，根据</a:t>
            </a:r>
            <a:r>
              <a:rPr lang="en-US" altLang="zh-CN" sz="2600" dirty="0">
                <a:effectLst/>
              </a:rPr>
              <a:t>1</a:t>
            </a:r>
            <a:r>
              <a:rPr lang="zh-CN" altLang="zh-CN" sz="2600" dirty="0">
                <a:effectLst/>
              </a:rPr>
              <a:t>，</a:t>
            </a:r>
            <a:r>
              <a:rPr lang="en-US" altLang="zh-CN" sz="2600" dirty="0">
                <a:effectLst/>
              </a:rPr>
              <a:t>2</a:t>
            </a:r>
            <a:endParaRPr lang="zh-CN" altLang="zh-CN" sz="2600" dirty="0">
              <a:effectLst/>
            </a:endParaRPr>
          </a:p>
          <a:p>
            <a:pPr marL="0" indent="0">
              <a:buNone/>
            </a:pPr>
            <a:r>
              <a:rPr lang="en-US" altLang="zh-CN" sz="2600" dirty="0">
                <a:effectLst/>
              </a:rPr>
              <a:t>4</a:t>
            </a:r>
            <a:r>
              <a:rPr lang="zh-CN" altLang="zh-CN" sz="2600" dirty="0">
                <a:effectLst/>
              </a:rPr>
              <a:t>、</a:t>
            </a:r>
            <a:r>
              <a:rPr lang="en-US" altLang="zh-CN" sz="2600" dirty="0">
                <a:effectLst/>
                <a:sym typeface="Symbol" panose="05050102010706020507" pitchFamily="18" charset="2"/>
              </a:rPr>
              <a:t></a:t>
            </a:r>
            <a:r>
              <a:rPr lang="en-US" altLang="zh-CN" sz="2600" dirty="0">
                <a:effectLst/>
              </a:rPr>
              <a:t>D</a:t>
            </a:r>
            <a:r>
              <a:rPr lang="en-US" altLang="zh-CN" sz="2600" dirty="0">
                <a:effectLst/>
                <a:sym typeface="Symbol" panose="05050102010706020507" pitchFamily="18" charset="2"/>
              </a:rPr>
              <a:t></a:t>
            </a:r>
            <a:r>
              <a:rPr lang="en-US" altLang="zh-CN" sz="2600" dirty="0">
                <a:effectLst/>
              </a:rPr>
              <a:t>A     </a:t>
            </a:r>
            <a:r>
              <a:rPr lang="zh-CN" altLang="zh-CN" sz="2600" dirty="0">
                <a:effectLst/>
              </a:rPr>
              <a:t>规则</a:t>
            </a:r>
            <a:r>
              <a:rPr lang="en-US" altLang="zh-CN" sz="2600" dirty="0">
                <a:effectLst/>
              </a:rPr>
              <a:t>1</a:t>
            </a:r>
            <a:endParaRPr lang="zh-CN" altLang="zh-CN" sz="2600" dirty="0">
              <a:effectLst/>
            </a:endParaRPr>
          </a:p>
          <a:p>
            <a:pPr marL="0" indent="0">
              <a:buNone/>
            </a:pPr>
            <a:r>
              <a:rPr lang="en-US" altLang="zh-CN" sz="2600" dirty="0">
                <a:effectLst/>
              </a:rPr>
              <a:t>5</a:t>
            </a:r>
            <a:r>
              <a:rPr lang="zh-CN" altLang="zh-CN" sz="2600" dirty="0">
                <a:effectLst/>
              </a:rPr>
              <a:t>、</a:t>
            </a:r>
            <a:r>
              <a:rPr lang="en-US" altLang="zh-CN" sz="2600" dirty="0">
                <a:effectLst/>
                <a:sym typeface="Symbol" panose="05050102010706020507" pitchFamily="18" charset="2"/>
              </a:rPr>
              <a:t></a:t>
            </a:r>
            <a:r>
              <a:rPr lang="en-US" altLang="zh-CN" sz="2600" dirty="0">
                <a:effectLst/>
              </a:rPr>
              <a:t>D       </a:t>
            </a:r>
            <a:r>
              <a:rPr lang="zh-CN" altLang="zh-CN" sz="2600" dirty="0">
                <a:effectLst/>
              </a:rPr>
              <a:t>规则</a:t>
            </a:r>
            <a:r>
              <a:rPr lang="en-US" altLang="zh-CN" sz="2600" dirty="0">
                <a:effectLst/>
              </a:rPr>
              <a:t>2</a:t>
            </a:r>
            <a:r>
              <a:rPr lang="zh-CN" altLang="zh-CN" sz="2600" dirty="0">
                <a:effectLst/>
              </a:rPr>
              <a:t>，根据</a:t>
            </a:r>
            <a:r>
              <a:rPr lang="en-US" altLang="zh-CN" sz="2600" dirty="0">
                <a:effectLst/>
              </a:rPr>
              <a:t>4</a:t>
            </a:r>
            <a:endParaRPr lang="zh-CN" altLang="zh-CN" sz="2600" dirty="0">
              <a:effectLst/>
            </a:endParaRPr>
          </a:p>
          <a:p>
            <a:pPr marL="0" indent="0">
              <a:buNone/>
            </a:pPr>
            <a:r>
              <a:rPr lang="en-US" altLang="zh-CN" sz="2600" dirty="0">
                <a:effectLst/>
              </a:rPr>
              <a:t>6</a:t>
            </a:r>
            <a:r>
              <a:rPr lang="zh-CN" altLang="zh-CN" sz="2600" dirty="0">
                <a:effectLst/>
              </a:rPr>
              <a:t>、</a:t>
            </a:r>
            <a:r>
              <a:rPr lang="en-US" altLang="zh-CN" sz="2600" dirty="0">
                <a:effectLst/>
                <a:sym typeface="Symbol" panose="05050102010706020507" pitchFamily="18" charset="2"/>
              </a:rPr>
              <a:t></a:t>
            </a:r>
            <a:r>
              <a:rPr lang="en-US" altLang="zh-CN" sz="2600" dirty="0">
                <a:effectLst/>
              </a:rPr>
              <a:t>(A</a:t>
            </a:r>
            <a:r>
              <a:rPr lang="en-US" altLang="zh-CN" sz="2600" dirty="0">
                <a:effectLst/>
                <a:sym typeface="Symbol" panose="05050102010706020507" pitchFamily="18" charset="2"/>
              </a:rPr>
              <a:t></a:t>
            </a:r>
            <a:r>
              <a:rPr lang="en-US" altLang="zh-CN" sz="2600" dirty="0">
                <a:effectLst/>
              </a:rPr>
              <a:t>B)  </a:t>
            </a:r>
            <a:r>
              <a:rPr lang="zh-CN" altLang="zh-CN" sz="2600" dirty="0">
                <a:effectLst/>
              </a:rPr>
              <a:t>规则</a:t>
            </a:r>
            <a:r>
              <a:rPr lang="en-US" altLang="zh-CN" sz="2600" dirty="0">
                <a:effectLst/>
              </a:rPr>
              <a:t>2</a:t>
            </a:r>
            <a:r>
              <a:rPr lang="zh-CN" altLang="zh-CN" sz="2600" dirty="0">
                <a:effectLst/>
              </a:rPr>
              <a:t>，根据</a:t>
            </a:r>
            <a:r>
              <a:rPr lang="en-US" altLang="zh-CN" sz="2600" dirty="0">
                <a:effectLst/>
              </a:rPr>
              <a:t>3</a:t>
            </a:r>
            <a:r>
              <a:rPr lang="zh-CN" altLang="zh-CN" sz="2600" dirty="0">
                <a:effectLst/>
              </a:rPr>
              <a:t>，</a:t>
            </a:r>
            <a:r>
              <a:rPr lang="en-US" altLang="zh-CN" sz="2600" dirty="0">
                <a:effectLst/>
              </a:rPr>
              <a:t>5</a:t>
            </a:r>
            <a:endParaRPr lang="zh-CN" altLang="zh-CN" sz="2600" dirty="0">
              <a:effectLst/>
            </a:endParaRPr>
          </a:p>
          <a:p>
            <a:pPr marL="0" indent="0">
              <a:buNone/>
            </a:pPr>
            <a:r>
              <a:rPr lang="en-US" altLang="zh-CN" sz="2600" dirty="0">
                <a:effectLst/>
              </a:rPr>
              <a:t>7</a:t>
            </a:r>
            <a:r>
              <a:rPr lang="zh-CN" altLang="zh-CN" sz="2600" dirty="0">
                <a:effectLst/>
              </a:rPr>
              <a:t>、</a:t>
            </a:r>
            <a:r>
              <a:rPr lang="en-US" altLang="zh-CN" sz="2600" dirty="0">
                <a:effectLst/>
                <a:sym typeface="Symbol" panose="05050102010706020507" pitchFamily="18" charset="2"/>
              </a:rPr>
              <a:t></a:t>
            </a:r>
            <a:r>
              <a:rPr lang="en-US" altLang="zh-CN" sz="2600" dirty="0">
                <a:effectLst/>
              </a:rPr>
              <a:t>A</a:t>
            </a:r>
            <a:r>
              <a:rPr lang="en-US" altLang="zh-CN" sz="2600" dirty="0">
                <a:effectLst/>
                <a:sym typeface="Symbol" panose="05050102010706020507" pitchFamily="18" charset="2"/>
              </a:rPr>
              <a:t></a:t>
            </a:r>
            <a:r>
              <a:rPr lang="en-US" altLang="zh-CN" sz="2600" dirty="0">
                <a:effectLst/>
              </a:rPr>
              <a:t>B   </a:t>
            </a:r>
            <a:r>
              <a:rPr lang="zh-CN" altLang="zh-CN" sz="2600" dirty="0">
                <a:effectLst/>
              </a:rPr>
              <a:t>规则</a:t>
            </a:r>
            <a:r>
              <a:rPr lang="en-US" altLang="zh-CN" sz="2600" dirty="0">
                <a:effectLst/>
              </a:rPr>
              <a:t>2</a:t>
            </a:r>
            <a:r>
              <a:rPr lang="zh-CN" altLang="zh-CN" sz="2600" dirty="0">
                <a:effectLst/>
              </a:rPr>
              <a:t>，根据</a:t>
            </a:r>
            <a:r>
              <a:rPr lang="en-US" altLang="zh-CN" sz="2600" dirty="0">
                <a:effectLst/>
              </a:rPr>
              <a:t>6</a:t>
            </a:r>
            <a:endParaRPr lang="zh-CN" altLang="zh-CN" sz="2600" dirty="0">
              <a:effectLst/>
            </a:endParaRPr>
          </a:p>
          <a:p>
            <a:pPr marL="0" indent="0">
              <a:buNone/>
            </a:pPr>
            <a:r>
              <a:rPr lang="en-US" altLang="zh-CN" sz="2600" dirty="0">
                <a:effectLst/>
              </a:rPr>
              <a:t>8</a:t>
            </a:r>
            <a:r>
              <a:rPr lang="zh-CN" altLang="zh-CN" sz="2600" dirty="0">
                <a:effectLst/>
              </a:rPr>
              <a:t>、</a:t>
            </a:r>
            <a:r>
              <a:rPr lang="en-US" altLang="zh-CN" sz="2600" dirty="0">
                <a:effectLst/>
              </a:rPr>
              <a:t>A        </a:t>
            </a:r>
            <a:r>
              <a:rPr lang="zh-CN" altLang="zh-CN" sz="2600" dirty="0">
                <a:effectLst/>
              </a:rPr>
              <a:t>规则</a:t>
            </a:r>
            <a:r>
              <a:rPr lang="en-US" altLang="zh-CN" sz="2600" dirty="0">
                <a:effectLst/>
              </a:rPr>
              <a:t>2</a:t>
            </a:r>
            <a:r>
              <a:rPr lang="zh-CN" altLang="zh-CN" sz="2600" dirty="0">
                <a:effectLst/>
              </a:rPr>
              <a:t>，根据</a:t>
            </a:r>
            <a:r>
              <a:rPr lang="en-US" altLang="zh-CN" sz="2600" dirty="0">
                <a:effectLst/>
              </a:rPr>
              <a:t>4</a:t>
            </a:r>
            <a:endParaRPr lang="zh-CN" altLang="zh-CN" sz="2600" dirty="0">
              <a:effectLst/>
            </a:endParaRPr>
          </a:p>
          <a:p>
            <a:pPr marL="0" indent="0">
              <a:buNone/>
            </a:pPr>
            <a:r>
              <a:rPr lang="en-US" altLang="zh-CN" sz="2600" dirty="0">
                <a:effectLst/>
              </a:rPr>
              <a:t>9</a:t>
            </a:r>
            <a:r>
              <a:rPr lang="zh-CN" altLang="zh-CN" sz="2600" dirty="0">
                <a:effectLst/>
              </a:rPr>
              <a:t>、</a:t>
            </a:r>
            <a:r>
              <a:rPr lang="en-US" altLang="zh-CN" sz="2600" dirty="0">
                <a:effectLst/>
                <a:sym typeface="Symbol" panose="05050102010706020507" pitchFamily="18" charset="2"/>
              </a:rPr>
              <a:t></a:t>
            </a:r>
            <a:r>
              <a:rPr lang="en-US" altLang="zh-CN" sz="2600" dirty="0">
                <a:effectLst/>
              </a:rPr>
              <a:t>B      </a:t>
            </a:r>
            <a:r>
              <a:rPr lang="zh-CN" altLang="zh-CN" sz="2600" dirty="0">
                <a:effectLst/>
              </a:rPr>
              <a:t>规则</a:t>
            </a:r>
            <a:r>
              <a:rPr lang="en-US" altLang="zh-CN" sz="2600" dirty="0">
                <a:effectLst/>
              </a:rPr>
              <a:t>2</a:t>
            </a:r>
            <a:r>
              <a:rPr lang="zh-CN" altLang="zh-CN" sz="2600" dirty="0">
                <a:effectLst/>
              </a:rPr>
              <a:t>，根据</a:t>
            </a:r>
            <a:r>
              <a:rPr lang="en-US" altLang="zh-CN" sz="2600" dirty="0">
                <a:effectLst/>
              </a:rPr>
              <a:t>7</a:t>
            </a:r>
            <a:r>
              <a:rPr lang="zh-CN" altLang="zh-CN" sz="2600" dirty="0">
                <a:effectLst/>
              </a:rPr>
              <a:t>，</a:t>
            </a:r>
            <a:r>
              <a:rPr lang="en-US" altLang="zh-CN" sz="2600" dirty="0">
                <a:effectLst/>
              </a:rPr>
              <a:t>8</a:t>
            </a:r>
            <a:endParaRPr lang="zh-CN" altLang="zh-CN" sz="2600" dirty="0">
              <a:effectLst/>
            </a:endParaRPr>
          </a:p>
          <a:p>
            <a:pPr marL="0" indent="0">
              <a:buNone/>
            </a:pPr>
            <a:r>
              <a:rPr lang="en-US" altLang="zh-CN" sz="2600" dirty="0">
                <a:effectLst/>
              </a:rPr>
              <a:t>10</a:t>
            </a:r>
            <a:r>
              <a:rPr lang="zh-CN" altLang="zh-CN" sz="2600" dirty="0">
                <a:effectLst/>
              </a:rPr>
              <a:t>、</a:t>
            </a:r>
            <a:r>
              <a:rPr lang="en-US" altLang="zh-CN" sz="2600" dirty="0">
                <a:effectLst/>
              </a:rPr>
              <a:t>B      </a:t>
            </a:r>
            <a:r>
              <a:rPr lang="zh-CN" altLang="zh-CN" sz="2600" dirty="0">
                <a:effectLst/>
              </a:rPr>
              <a:t>规则</a:t>
            </a:r>
            <a:r>
              <a:rPr lang="en-US" altLang="zh-CN" sz="2600" dirty="0">
                <a:effectLst/>
              </a:rPr>
              <a:t>3</a:t>
            </a:r>
            <a:endParaRPr lang="zh-CN" altLang="zh-CN" sz="2600" dirty="0">
              <a:effectLst/>
            </a:endParaRPr>
          </a:p>
          <a:p>
            <a:pPr marL="0" indent="0">
              <a:buNone/>
            </a:pPr>
            <a:r>
              <a:rPr lang="en-US" altLang="zh-CN" sz="2600" dirty="0">
                <a:effectLst/>
              </a:rPr>
              <a:t>11</a:t>
            </a:r>
            <a:r>
              <a:rPr lang="zh-CN" altLang="zh-CN" sz="2600" dirty="0">
                <a:effectLst/>
              </a:rPr>
              <a:t>、</a:t>
            </a:r>
            <a:r>
              <a:rPr lang="en-US" altLang="zh-CN" sz="2600" dirty="0">
                <a:effectLst/>
              </a:rPr>
              <a:t>0      </a:t>
            </a:r>
            <a:r>
              <a:rPr lang="zh-CN" altLang="zh-CN" sz="2600" dirty="0">
                <a:effectLst/>
              </a:rPr>
              <a:t>规则</a:t>
            </a:r>
            <a:r>
              <a:rPr lang="en-US" altLang="zh-CN" sz="2600" dirty="0">
                <a:effectLst/>
              </a:rPr>
              <a:t>2</a:t>
            </a:r>
            <a:r>
              <a:rPr lang="zh-CN" altLang="zh-CN" sz="2600" dirty="0">
                <a:effectLst/>
              </a:rPr>
              <a:t>，根据</a:t>
            </a:r>
            <a:r>
              <a:rPr lang="en-US" altLang="zh-CN" sz="2600" dirty="0">
                <a:effectLst/>
              </a:rPr>
              <a:t>9</a:t>
            </a:r>
            <a:r>
              <a:rPr lang="zh-CN" altLang="zh-CN" sz="2600" dirty="0">
                <a:effectLst/>
              </a:rPr>
              <a:t>，</a:t>
            </a:r>
            <a:r>
              <a:rPr lang="en-US" altLang="zh-CN" sz="2600" dirty="0">
                <a:effectLst/>
              </a:rPr>
              <a:t>10</a:t>
            </a:r>
            <a:endParaRPr lang="zh-CN" altLang="zh-CN" sz="2600" dirty="0">
              <a:effectLst/>
            </a:endParaRPr>
          </a:p>
          <a:p>
            <a:pPr marL="0" indent="0">
              <a:buNone/>
            </a:pPr>
            <a:r>
              <a:rPr lang="en-US" altLang="zh-CN" sz="2600" dirty="0">
                <a:effectLst/>
              </a:rPr>
              <a:t>12</a:t>
            </a:r>
            <a:r>
              <a:rPr lang="zh-CN" altLang="zh-CN" sz="2600" dirty="0" smtClean="0">
                <a:effectLst/>
              </a:rPr>
              <a:t>、</a:t>
            </a:r>
            <a:r>
              <a:rPr lang="en-US" altLang="zh-CN" sz="2600" dirty="0" smtClean="0">
                <a:effectLst/>
              </a:rPr>
              <a:t>G      </a:t>
            </a:r>
            <a:r>
              <a:rPr lang="zh-CN" altLang="zh-CN" sz="2600" dirty="0">
                <a:effectLst/>
              </a:rPr>
              <a:t>规则</a:t>
            </a:r>
            <a:r>
              <a:rPr lang="en-US" altLang="zh-CN" sz="2600" dirty="0">
                <a:effectLst/>
              </a:rPr>
              <a:t>2</a:t>
            </a:r>
            <a:r>
              <a:rPr lang="zh-CN" altLang="zh-CN" sz="2600" dirty="0">
                <a:effectLst/>
              </a:rPr>
              <a:t>，根据</a:t>
            </a:r>
            <a:r>
              <a:rPr lang="en-US" altLang="zh-CN" sz="2600" dirty="0">
                <a:effectLst/>
              </a:rPr>
              <a:t>11</a:t>
            </a:r>
            <a:endParaRPr lang="zh-CN" altLang="zh-CN" sz="2600" dirty="0">
              <a:effectLst/>
            </a:endParaRPr>
          </a:p>
          <a:p>
            <a:pPr marL="0" indent="0">
              <a:buNone/>
            </a:pPr>
            <a:r>
              <a:rPr lang="en-US" altLang="zh-CN" sz="2600" dirty="0">
                <a:effectLst/>
              </a:rPr>
              <a:t>13</a:t>
            </a:r>
            <a:r>
              <a:rPr lang="zh-CN" altLang="zh-CN" sz="2600" dirty="0">
                <a:effectLst/>
              </a:rPr>
              <a:t>、</a:t>
            </a:r>
            <a:r>
              <a:rPr lang="en-US" altLang="zh-CN" sz="2600" dirty="0">
                <a:effectLst/>
              </a:rPr>
              <a:t>B</a:t>
            </a:r>
            <a:r>
              <a:rPr lang="en-US" altLang="zh-CN" sz="2600" dirty="0" smtClean="0">
                <a:effectLst/>
                <a:sym typeface="Symbol" panose="05050102010706020507" pitchFamily="18" charset="2"/>
              </a:rPr>
              <a:t></a:t>
            </a:r>
            <a:r>
              <a:rPr lang="en-US" altLang="zh-CN" sz="2600" dirty="0" smtClean="0">
                <a:effectLst/>
              </a:rPr>
              <a:t>G   </a:t>
            </a:r>
            <a:r>
              <a:rPr lang="zh-CN" altLang="zh-CN" sz="2600" dirty="0">
                <a:effectLst/>
              </a:rPr>
              <a:t>规则</a:t>
            </a:r>
            <a:r>
              <a:rPr lang="en-US" altLang="zh-CN" sz="2600" dirty="0">
                <a:effectLst/>
              </a:rPr>
              <a:t>3</a:t>
            </a:r>
            <a:r>
              <a:rPr lang="zh-CN" altLang="zh-CN" sz="2600" dirty="0">
                <a:effectLst/>
              </a:rPr>
              <a:t>，根据</a:t>
            </a:r>
            <a:r>
              <a:rPr lang="en-US" altLang="zh-CN" sz="2600" dirty="0">
                <a:effectLst/>
              </a:rPr>
              <a:t>10</a:t>
            </a:r>
            <a:r>
              <a:rPr lang="zh-CN" altLang="zh-CN" sz="2600" dirty="0">
                <a:effectLst/>
              </a:rPr>
              <a:t>，</a:t>
            </a:r>
            <a:r>
              <a:rPr lang="en-US" altLang="zh-CN" sz="2600" dirty="0">
                <a:effectLst/>
              </a:rPr>
              <a:t>12</a:t>
            </a:r>
            <a:endParaRPr lang="zh-CN" altLang="zh-CN" sz="2600" dirty="0">
              <a:effectLst/>
            </a:endParaRPr>
          </a:p>
          <a:p>
            <a:pPr marL="0" lvl="0" indent="0">
              <a:buClr>
                <a:srgbClr val="FFFFFF"/>
              </a:buClr>
              <a:buNone/>
            </a:pPr>
            <a:endParaRPr lang="en-US" altLang="zh-CN" sz="2800" dirty="0">
              <a:solidFill>
                <a:srgbClr val="FFFFFF"/>
              </a:solidFill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537E0B-51BD-4F58-96E1-C79344B76954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4138" y="14972"/>
            <a:ext cx="8985250" cy="458557"/>
          </a:xfrm>
        </p:spPr>
        <p:txBody>
          <a:bodyPr/>
          <a:lstStyle/>
          <a:p>
            <a:r>
              <a:rPr lang="zh-CN" altLang="en-US" sz="3600" dirty="0" smtClean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19948553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168728" y="715056"/>
            <a:ext cx="8839200" cy="5538787"/>
          </a:xfrm>
        </p:spPr>
        <p:txBody>
          <a:bodyPr/>
          <a:lstStyle/>
          <a:p>
            <a:r>
              <a:rPr lang="zh-CN" altLang="zh-CN" dirty="0" smtClean="0">
                <a:solidFill>
                  <a:schemeClr val="tx2"/>
                </a:solidFill>
              </a:rPr>
              <a:t>求</a:t>
            </a:r>
            <a:r>
              <a:rPr lang="en-US" altLang="zh-CN" dirty="0" smtClean="0">
                <a:solidFill>
                  <a:schemeClr val="tx2"/>
                </a:solidFill>
              </a:rPr>
              <a:t>G=</a:t>
            </a:r>
            <a:r>
              <a:rPr lang="en-US" altLang="zh-CN" dirty="0" smtClean="0">
                <a:solidFill>
                  <a:schemeClr val="tx2"/>
                </a:solidFill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solidFill>
                  <a:schemeClr val="tx2"/>
                </a:solidFill>
              </a:rPr>
              <a:t>(R</a:t>
            </a:r>
            <a:r>
              <a:rPr lang="en-US" altLang="zh-CN" dirty="0" smtClean="0">
                <a:solidFill>
                  <a:schemeClr val="tx2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 smtClean="0">
                <a:solidFill>
                  <a:schemeClr val="tx2"/>
                </a:solidFill>
              </a:rPr>
              <a:t>P)</a:t>
            </a:r>
            <a:r>
              <a:rPr lang="en-US" altLang="zh-CN" dirty="0" smtClean="0">
                <a:solidFill>
                  <a:schemeClr val="tx2"/>
                </a:solidFill>
                <a:sym typeface="Symbol" panose="05050102010706020507" pitchFamily="18" charset="2"/>
              </a:rPr>
              <a:t></a:t>
            </a:r>
            <a:r>
              <a:rPr lang="en-US" altLang="zh-CN" dirty="0" smtClean="0">
                <a:solidFill>
                  <a:schemeClr val="tx2"/>
                </a:solidFill>
              </a:rPr>
              <a:t>(Q</a:t>
            </a:r>
            <a:r>
              <a:rPr lang="en-US" altLang="zh-CN" dirty="0" smtClean="0">
                <a:solidFill>
                  <a:schemeClr val="tx2"/>
                </a:solidFill>
                <a:sym typeface="Symbol" panose="05050102010706020507" pitchFamily="18" charset="2"/>
              </a:rPr>
              <a:t></a:t>
            </a:r>
            <a:r>
              <a:rPr lang="en-US" altLang="zh-CN" dirty="0" smtClean="0">
                <a:solidFill>
                  <a:schemeClr val="tx2"/>
                </a:solidFill>
              </a:rPr>
              <a:t>(P</a:t>
            </a:r>
            <a:r>
              <a:rPr lang="en-US" altLang="zh-CN" dirty="0" smtClean="0">
                <a:solidFill>
                  <a:schemeClr val="tx2"/>
                </a:solidFill>
                <a:sym typeface="Symbol" panose="05050102010706020507" pitchFamily="18" charset="2"/>
              </a:rPr>
              <a:t></a:t>
            </a:r>
            <a:r>
              <a:rPr lang="en-US" altLang="zh-CN" dirty="0" smtClean="0">
                <a:solidFill>
                  <a:schemeClr val="tx2"/>
                </a:solidFill>
              </a:rPr>
              <a:t>R))</a:t>
            </a:r>
            <a:r>
              <a:rPr lang="zh-CN" altLang="zh-CN" dirty="0" smtClean="0">
                <a:solidFill>
                  <a:schemeClr val="tx2"/>
                </a:solidFill>
              </a:rPr>
              <a:t>的主析取范式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3000" dirty="0" smtClean="0"/>
              <a:t>G  =</a:t>
            </a:r>
            <a:r>
              <a:rPr lang="en-US" altLang="zh-CN" sz="3000" dirty="0" smtClean="0">
                <a:sym typeface="Symbol" panose="05050102010706020507" pitchFamily="18" charset="2"/>
              </a:rPr>
              <a:t></a:t>
            </a:r>
            <a:r>
              <a:rPr lang="en-US" altLang="zh-CN" sz="3000" dirty="0" smtClean="0"/>
              <a:t>(R</a:t>
            </a:r>
            <a:r>
              <a:rPr lang="en-US" altLang="zh-CN" sz="3000" dirty="0" smtClean="0">
                <a:sym typeface="Symbol" panose="05050102010706020507" pitchFamily="18" charset="2"/>
              </a:rPr>
              <a:t></a:t>
            </a:r>
            <a:r>
              <a:rPr lang="en-US" altLang="zh-CN" sz="3000" dirty="0" smtClean="0"/>
              <a:t>P)</a:t>
            </a:r>
            <a:r>
              <a:rPr lang="en-US" altLang="zh-CN" sz="3000" dirty="0" smtClean="0">
                <a:sym typeface="Symbol" panose="05050102010706020507" pitchFamily="18" charset="2"/>
              </a:rPr>
              <a:t></a:t>
            </a:r>
            <a:r>
              <a:rPr lang="en-US" altLang="zh-CN" sz="3000" dirty="0" smtClean="0"/>
              <a:t>(Q</a:t>
            </a:r>
            <a:r>
              <a:rPr lang="en-US" altLang="zh-CN" sz="3000" dirty="0" smtClean="0">
                <a:sym typeface="Symbol" panose="05050102010706020507" pitchFamily="18" charset="2"/>
              </a:rPr>
              <a:t></a:t>
            </a:r>
            <a:r>
              <a:rPr lang="en-US" altLang="zh-CN" sz="3000" dirty="0" smtClean="0"/>
              <a:t>(P</a:t>
            </a:r>
            <a:r>
              <a:rPr lang="en-US" altLang="zh-CN" sz="3000" dirty="0" smtClean="0">
                <a:sym typeface="Symbol" panose="05050102010706020507" pitchFamily="18" charset="2"/>
              </a:rPr>
              <a:t></a:t>
            </a:r>
            <a:r>
              <a:rPr lang="en-US" altLang="zh-CN" sz="3000" dirty="0" smtClean="0"/>
              <a:t>R))</a:t>
            </a:r>
            <a:endParaRPr lang="zh-CN" altLang="zh-CN" sz="3000" dirty="0" smtClean="0"/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3000" dirty="0" smtClean="0"/>
              <a:t>=</a:t>
            </a:r>
            <a:r>
              <a:rPr lang="en-US" altLang="zh-CN" sz="3000" dirty="0" smtClean="0">
                <a:sym typeface="Symbol" panose="05050102010706020507" pitchFamily="18" charset="2"/>
              </a:rPr>
              <a:t></a:t>
            </a:r>
            <a:r>
              <a:rPr lang="en-US" altLang="zh-CN" sz="3000" dirty="0" smtClean="0"/>
              <a:t>(</a:t>
            </a:r>
            <a:r>
              <a:rPr lang="en-US" altLang="zh-CN" sz="3000" dirty="0" smtClean="0">
                <a:sym typeface="Symbol" panose="05050102010706020507" pitchFamily="18" charset="2"/>
              </a:rPr>
              <a:t></a:t>
            </a:r>
            <a:r>
              <a:rPr lang="en-US" altLang="zh-CN" sz="3000" dirty="0" smtClean="0"/>
              <a:t>R </a:t>
            </a:r>
            <a:r>
              <a:rPr lang="en-US" altLang="zh-CN" sz="3000" dirty="0" smtClean="0">
                <a:sym typeface="Symbol" panose="05050102010706020507" pitchFamily="18" charset="2"/>
              </a:rPr>
              <a:t></a:t>
            </a:r>
            <a:r>
              <a:rPr lang="en-US" altLang="zh-CN" sz="3000" dirty="0" smtClean="0"/>
              <a:t> P)</a:t>
            </a:r>
            <a:r>
              <a:rPr lang="en-US" altLang="zh-CN" sz="3000" dirty="0" smtClean="0">
                <a:sym typeface="Symbol" panose="05050102010706020507" pitchFamily="18" charset="2"/>
              </a:rPr>
              <a:t></a:t>
            </a:r>
            <a:r>
              <a:rPr lang="en-US" altLang="zh-CN" sz="3000" dirty="0" smtClean="0"/>
              <a:t>(Q </a:t>
            </a:r>
            <a:r>
              <a:rPr lang="en-US" altLang="zh-CN" sz="3000" dirty="0" smtClean="0">
                <a:sym typeface="Symbol" panose="05050102010706020507" pitchFamily="18" charset="2"/>
              </a:rPr>
              <a:t></a:t>
            </a:r>
            <a:r>
              <a:rPr lang="en-US" altLang="zh-CN" sz="3000" dirty="0" smtClean="0"/>
              <a:t> P)</a:t>
            </a:r>
            <a:r>
              <a:rPr lang="en-US" altLang="zh-CN" sz="3000" dirty="0" smtClean="0">
                <a:sym typeface="Symbol" panose="05050102010706020507" pitchFamily="18" charset="2"/>
              </a:rPr>
              <a:t></a:t>
            </a:r>
            <a:r>
              <a:rPr lang="en-US" altLang="zh-CN" sz="3000" dirty="0" smtClean="0"/>
              <a:t>(Q </a:t>
            </a:r>
            <a:r>
              <a:rPr lang="en-US" altLang="zh-CN" sz="3000" dirty="0" smtClean="0">
                <a:sym typeface="Symbol" panose="05050102010706020507" pitchFamily="18" charset="2"/>
              </a:rPr>
              <a:t></a:t>
            </a:r>
            <a:r>
              <a:rPr lang="en-US" altLang="zh-CN" sz="3000" dirty="0" smtClean="0"/>
              <a:t> R)</a:t>
            </a:r>
            <a:endParaRPr lang="zh-CN" altLang="zh-CN" sz="3000" dirty="0" smtClean="0"/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3000" dirty="0" smtClean="0"/>
              <a:t>=(</a:t>
            </a:r>
            <a:r>
              <a:rPr lang="en-US" altLang="zh-CN" sz="3000" dirty="0" smtClean="0">
                <a:sym typeface="Symbol" panose="05050102010706020507" pitchFamily="18" charset="2"/>
              </a:rPr>
              <a:t></a:t>
            </a:r>
            <a:r>
              <a:rPr lang="en-US" altLang="zh-CN" sz="3000" dirty="0" smtClean="0"/>
              <a:t>P </a:t>
            </a:r>
            <a:r>
              <a:rPr lang="en-US" altLang="zh-CN" sz="3000" dirty="0" smtClean="0">
                <a:sym typeface="Symbol" panose="05050102010706020507" pitchFamily="18" charset="2"/>
              </a:rPr>
              <a:t></a:t>
            </a:r>
            <a:r>
              <a:rPr lang="en-US" altLang="zh-CN" sz="3000" dirty="0" smtClean="0"/>
              <a:t> R)</a:t>
            </a:r>
            <a:r>
              <a:rPr lang="en-US" altLang="zh-CN" sz="3000" dirty="0" smtClean="0">
                <a:sym typeface="Symbol" panose="05050102010706020507" pitchFamily="18" charset="2"/>
              </a:rPr>
              <a:t></a:t>
            </a:r>
            <a:r>
              <a:rPr lang="en-US" altLang="zh-CN" sz="3000" dirty="0" smtClean="0"/>
              <a:t>(P </a:t>
            </a:r>
            <a:r>
              <a:rPr lang="en-US" altLang="zh-CN" sz="3000" dirty="0" smtClean="0">
                <a:sym typeface="Symbol" panose="05050102010706020507" pitchFamily="18" charset="2"/>
              </a:rPr>
              <a:t></a:t>
            </a:r>
            <a:r>
              <a:rPr lang="en-US" altLang="zh-CN" sz="3000" dirty="0" smtClean="0"/>
              <a:t> Q)</a:t>
            </a:r>
            <a:r>
              <a:rPr lang="en-US" altLang="zh-CN" sz="3000" dirty="0" smtClean="0">
                <a:sym typeface="Symbol" panose="05050102010706020507" pitchFamily="18" charset="2"/>
              </a:rPr>
              <a:t></a:t>
            </a:r>
            <a:r>
              <a:rPr lang="en-US" altLang="zh-CN" sz="3000" dirty="0" smtClean="0"/>
              <a:t>(Q </a:t>
            </a:r>
            <a:r>
              <a:rPr lang="en-US" altLang="zh-CN" sz="3000" dirty="0" smtClean="0">
                <a:sym typeface="Symbol" panose="05050102010706020507" pitchFamily="18" charset="2"/>
              </a:rPr>
              <a:t></a:t>
            </a:r>
            <a:r>
              <a:rPr lang="en-US" altLang="zh-CN" sz="3000" dirty="0" smtClean="0"/>
              <a:t> R)               </a:t>
            </a:r>
            <a:endParaRPr lang="zh-CN" altLang="zh-CN" sz="3000" dirty="0" smtClean="0"/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3000" dirty="0" smtClean="0"/>
              <a:t>=((</a:t>
            </a:r>
            <a:r>
              <a:rPr lang="en-US" altLang="zh-CN" sz="3000" dirty="0" smtClean="0">
                <a:sym typeface="Symbol" panose="05050102010706020507" pitchFamily="18" charset="2"/>
              </a:rPr>
              <a:t></a:t>
            </a:r>
            <a:r>
              <a:rPr lang="en-US" altLang="zh-CN" sz="3000" dirty="0" smtClean="0"/>
              <a:t>P</a:t>
            </a:r>
            <a:r>
              <a:rPr lang="en-US" altLang="zh-CN" sz="3000" dirty="0" smtClean="0">
                <a:sym typeface="Symbol" panose="05050102010706020507" pitchFamily="18" charset="2"/>
              </a:rPr>
              <a:t></a:t>
            </a:r>
            <a:r>
              <a:rPr lang="en-US" altLang="zh-CN" sz="3000" dirty="0" smtClean="0"/>
              <a:t>R)</a:t>
            </a:r>
            <a:r>
              <a:rPr lang="en-US" altLang="zh-CN" sz="3000" dirty="0" smtClean="0">
                <a:sym typeface="Symbol" panose="05050102010706020507" pitchFamily="18" charset="2"/>
              </a:rPr>
              <a:t></a:t>
            </a:r>
            <a:r>
              <a:rPr lang="en-US" altLang="zh-CN" sz="3000" dirty="0" smtClean="0"/>
              <a:t>(</a:t>
            </a:r>
            <a:r>
              <a:rPr lang="en-US" altLang="zh-CN" sz="3000" dirty="0" smtClean="0">
                <a:sym typeface="Symbol" panose="05050102010706020507" pitchFamily="18" charset="2"/>
              </a:rPr>
              <a:t></a:t>
            </a:r>
            <a:r>
              <a:rPr lang="en-US" altLang="zh-CN" sz="3000" dirty="0" smtClean="0"/>
              <a:t>Q</a:t>
            </a:r>
            <a:r>
              <a:rPr lang="en-US" altLang="zh-CN" sz="3000" dirty="0" smtClean="0">
                <a:sym typeface="Symbol" panose="05050102010706020507" pitchFamily="18" charset="2"/>
              </a:rPr>
              <a:t></a:t>
            </a:r>
            <a:r>
              <a:rPr lang="en-US" altLang="zh-CN" sz="3000" dirty="0" smtClean="0"/>
              <a:t>Q))</a:t>
            </a:r>
            <a:r>
              <a:rPr lang="en-US" altLang="zh-CN" sz="3000" dirty="0" smtClean="0">
                <a:sym typeface="Symbol" panose="05050102010706020507" pitchFamily="18" charset="2"/>
              </a:rPr>
              <a:t></a:t>
            </a:r>
            <a:r>
              <a:rPr lang="en-US" altLang="zh-CN" sz="3000" dirty="0" smtClean="0"/>
              <a:t>((P</a:t>
            </a:r>
            <a:r>
              <a:rPr lang="en-US" altLang="zh-CN" sz="3000" dirty="0" smtClean="0">
                <a:sym typeface="Symbol" panose="05050102010706020507" pitchFamily="18" charset="2"/>
              </a:rPr>
              <a:t></a:t>
            </a:r>
            <a:r>
              <a:rPr lang="en-US" altLang="zh-CN" sz="3000" dirty="0" smtClean="0"/>
              <a:t>Q)</a:t>
            </a:r>
            <a:r>
              <a:rPr lang="en-US" altLang="zh-CN" sz="3000" dirty="0" smtClean="0">
                <a:sym typeface="Symbol" panose="05050102010706020507" pitchFamily="18" charset="2"/>
              </a:rPr>
              <a:t></a:t>
            </a:r>
            <a:r>
              <a:rPr lang="en-US" altLang="zh-CN" sz="3000" dirty="0" smtClean="0"/>
              <a:t>(</a:t>
            </a:r>
            <a:r>
              <a:rPr lang="en-US" altLang="zh-CN" sz="3000" dirty="0" smtClean="0">
                <a:sym typeface="Symbol" panose="05050102010706020507" pitchFamily="18" charset="2"/>
              </a:rPr>
              <a:t></a:t>
            </a:r>
            <a:r>
              <a:rPr lang="en-US" altLang="zh-CN" sz="3000" dirty="0" smtClean="0"/>
              <a:t>R</a:t>
            </a:r>
            <a:r>
              <a:rPr lang="en-US" altLang="zh-CN" sz="3000" dirty="0" smtClean="0">
                <a:sym typeface="Symbol" panose="05050102010706020507" pitchFamily="18" charset="2"/>
              </a:rPr>
              <a:t></a:t>
            </a:r>
            <a:r>
              <a:rPr lang="en-US" altLang="zh-CN" sz="3000" dirty="0" smtClean="0"/>
              <a:t>R))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3000" dirty="0" smtClean="0">
                <a:sym typeface="Symbol" panose="05050102010706020507" pitchFamily="18" charset="2"/>
              </a:rPr>
              <a:t></a:t>
            </a:r>
            <a:r>
              <a:rPr lang="en-US" altLang="zh-CN" sz="3000" dirty="0" smtClean="0"/>
              <a:t>( (Q</a:t>
            </a:r>
            <a:r>
              <a:rPr lang="en-US" altLang="zh-CN" sz="3000" dirty="0" smtClean="0">
                <a:sym typeface="Symbol" panose="05050102010706020507" pitchFamily="18" charset="2"/>
              </a:rPr>
              <a:t></a:t>
            </a:r>
            <a:r>
              <a:rPr lang="en-US" altLang="zh-CN" sz="3000" dirty="0" smtClean="0"/>
              <a:t>R)</a:t>
            </a:r>
            <a:r>
              <a:rPr lang="en-US" altLang="zh-CN" sz="3000" dirty="0" smtClean="0">
                <a:sym typeface="Symbol" panose="05050102010706020507" pitchFamily="18" charset="2"/>
              </a:rPr>
              <a:t></a:t>
            </a:r>
            <a:r>
              <a:rPr lang="en-US" altLang="zh-CN" sz="3000" dirty="0" smtClean="0"/>
              <a:t>(</a:t>
            </a:r>
            <a:r>
              <a:rPr lang="en-US" altLang="zh-CN" sz="3000" dirty="0" smtClean="0">
                <a:sym typeface="Symbol" panose="05050102010706020507" pitchFamily="18" charset="2"/>
              </a:rPr>
              <a:t></a:t>
            </a:r>
            <a:r>
              <a:rPr lang="en-US" altLang="zh-CN" sz="3000" dirty="0" smtClean="0"/>
              <a:t>P</a:t>
            </a:r>
            <a:r>
              <a:rPr lang="en-US" altLang="zh-CN" sz="3000" dirty="0" smtClean="0">
                <a:sym typeface="Symbol" panose="05050102010706020507" pitchFamily="18" charset="2"/>
              </a:rPr>
              <a:t></a:t>
            </a:r>
            <a:r>
              <a:rPr lang="en-US" altLang="zh-CN" sz="3000" dirty="0" smtClean="0"/>
              <a:t>P)) 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/>
              <a:t>=(</a:t>
            </a:r>
            <a:r>
              <a:rPr lang="en-US" altLang="zh-CN" sz="2800" dirty="0" smtClean="0">
                <a:sym typeface="Symbol" panose="05050102010706020507" pitchFamily="18" charset="2"/>
              </a:rPr>
              <a:t></a:t>
            </a:r>
            <a:r>
              <a:rPr lang="en-US" altLang="zh-CN" sz="2800" dirty="0" smtClean="0"/>
              <a:t>P</a:t>
            </a:r>
            <a:r>
              <a:rPr lang="en-US" altLang="zh-CN" sz="2800" dirty="0" smtClean="0">
                <a:sym typeface="Symbol" panose="05050102010706020507" pitchFamily="18" charset="2"/>
              </a:rPr>
              <a:t></a:t>
            </a:r>
            <a:r>
              <a:rPr lang="en-US" altLang="zh-CN" sz="2800" dirty="0" smtClean="0"/>
              <a:t>Q</a:t>
            </a:r>
            <a:r>
              <a:rPr lang="en-US" altLang="zh-CN" sz="2800" dirty="0" smtClean="0">
                <a:sym typeface="Symbol" panose="05050102010706020507" pitchFamily="18" charset="2"/>
              </a:rPr>
              <a:t></a:t>
            </a:r>
            <a:r>
              <a:rPr lang="en-US" altLang="zh-CN" sz="2800" dirty="0" smtClean="0"/>
              <a:t>R)</a:t>
            </a:r>
            <a:r>
              <a:rPr lang="en-US" altLang="zh-CN" sz="2800" dirty="0" smtClean="0">
                <a:sym typeface="Symbol" panose="05050102010706020507" pitchFamily="18" charset="2"/>
              </a:rPr>
              <a:t> (</a:t>
            </a:r>
            <a:r>
              <a:rPr lang="en-US" altLang="zh-CN" sz="2800" dirty="0" smtClean="0"/>
              <a:t>P</a:t>
            </a:r>
            <a:r>
              <a:rPr lang="en-US" altLang="zh-CN" sz="2800" dirty="0" smtClean="0">
                <a:sym typeface="Symbol" panose="05050102010706020507" pitchFamily="18" charset="2"/>
              </a:rPr>
              <a:t></a:t>
            </a:r>
            <a:r>
              <a:rPr lang="en-US" altLang="zh-CN" sz="2800" dirty="0" smtClean="0"/>
              <a:t>Q</a:t>
            </a:r>
            <a:r>
              <a:rPr lang="en-US" altLang="zh-CN" sz="2800" dirty="0" smtClean="0">
                <a:sym typeface="Symbol" panose="05050102010706020507" pitchFamily="18" charset="2"/>
              </a:rPr>
              <a:t></a:t>
            </a:r>
            <a:r>
              <a:rPr lang="en-US" altLang="zh-CN" sz="2800" dirty="0" smtClean="0"/>
              <a:t>R</a:t>
            </a:r>
            <a:r>
              <a:rPr lang="en-US" altLang="zh-CN" sz="2800" dirty="0" smtClean="0">
                <a:sym typeface="Symbol" panose="05050102010706020507" pitchFamily="18" charset="2"/>
              </a:rPr>
              <a:t>) (</a:t>
            </a:r>
            <a:r>
              <a:rPr lang="en-US" altLang="zh-CN" sz="2800" dirty="0" smtClean="0"/>
              <a:t>P</a:t>
            </a:r>
            <a:r>
              <a:rPr lang="en-US" altLang="zh-CN" sz="2800" dirty="0" smtClean="0">
                <a:sym typeface="Symbol" panose="05050102010706020507" pitchFamily="18" charset="2"/>
              </a:rPr>
              <a:t></a:t>
            </a:r>
            <a:r>
              <a:rPr lang="en-US" altLang="zh-CN" sz="2800" dirty="0" smtClean="0"/>
              <a:t>Q</a:t>
            </a:r>
            <a:r>
              <a:rPr lang="en-US" altLang="zh-CN" sz="2800" dirty="0" smtClean="0">
                <a:sym typeface="Symbol" panose="05050102010706020507" pitchFamily="18" charset="2"/>
              </a:rPr>
              <a:t></a:t>
            </a:r>
            <a:r>
              <a:rPr lang="en-US" altLang="zh-CN" sz="2800" dirty="0" smtClean="0"/>
              <a:t>R</a:t>
            </a:r>
            <a:r>
              <a:rPr lang="en-US" altLang="zh-CN" sz="2800" dirty="0" smtClean="0">
                <a:sym typeface="Symbol" panose="05050102010706020507" pitchFamily="18" charset="2"/>
              </a:rPr>
              <a:t>) (</a:t>
            </a:r>
            <a:r>
              <a:rPr lang="en-US" altLang="zh-CN" sz="2800" dirty="0" smtClean="0"/>
              <a:t>P</a:t>
            </a:r>
            <a:r>
              <a:rPr lang="en-US" altLang="zh-CN" sz="2800" dirty="0" smtClean="0">
                <a:sym typeface="Symbol" panose="05050102010706020507" pitchFamily="18" charset="2"/>
              </a:rPr>
              <a:t></a:t>
            </a:r>
            <a:r>
              <a:rPr lang="en-US" altLang="zh-CN" sz="2800" dirty="0" smtClean="0"/>
              <a:t>Q</a:t>
            </a:r>
            <a:r>
              <a:rPr lang="en-US" altLang="zh-CN" sz="2800" dirty="0" smtClean="0">
                <a:sym typeface="Symbol" panose="05050102010706020507" pitchFamily="18" charset="2"/>
              </a:rPr>
              <a:t></a:t>
            </a:r>
            <a:r>
              <a:rPr lang="en-US" altLang="zh-CN" sz="2800" dirty="0" smtClean="0"/>
              <a:t>R</a:t>
            </a:r>
            <a:r>
              <a:rPr lang="en-US" altLang="zh-CN" sz="2800" dirty="0" smtClean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ym typeface="Symbol" panose="05050102010706020507" pitchFamily="18" charset="2"/>
              </a:rPr>
              <a:t>  (</a:t>
            </a:r>
            <a:r>
              <a:rPr lang="en-US" altLang="zh-CN" sz="2800" dirty="0" smtClean="0"/>
              <a:t>P</a:t>
            </a:r>
            <a:r>
              <a:rPr lang="en-US" altLang="zh-CN" sz="2800" dirty="0" smtClean="0">
                <a:sym typeface="Symbol" panose="05050102010706020507" pitchFamily="18" charset="2"/>
              </a:rPr>
              <a:t></a:t>
            </a:r>
            <a:r>
              <a:rPr lang="en-US" altLang="zh-CN" sz="2800" dirty="0" smtClean="0"/>
              <a:t>Q</a:t>
            </a:r>
            <a:r>
              <a:rPr lang="en-US" altLang="zh-CN" sz="2800" dirty="0" smtClean="0">
                <a:sym typeface="Symbol" panose="05050102010706020507" pitchFamily="18" charset="2"/>
              </a:rPr>
              <a:t></a:t>
            </a:r>
            <a:r>
              <a:rPr lang="en-US" altLang="zh-CN" sz="2800" dirty="0" smtClean="0"/>
              <a:t>R</a:t>
            </a:r>
            <a:r>
              <a:rPr lang="en-US" altLang="zh-CN" sz="2800" dirty="0" smtClean="0">
                <a:sym typeface="Symbol" panose="05050102010706020507" pitchFamily="18" charset="2"/>
              </a:rPr>
              <a:t>) 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sym typeface="Symbol" panose="05050102010706020507" pitchFamily="18" charset="2"/>
              </a:rPr>
              <a:t></a:t>
            </a:r>
            <a:r>
              <a:rPr lang="en-US" altLang="zh-CN" sz="2800" dirty="0" smtClean="0"/>
              <a:t>P</a:t>
            </a:r>
            <a:r>
              <a:rPr lang="en-US" altLang="zh-CN" sz="2800" dirty="0" smtClean="0">
                <a:sym typeface="Symbol" panose="05050102010706020507" pitchFamily="18" charset="2"/>
              </a:rPr>
              <a:t></a:t>
            </a:r>
            <a:r>
              <a:rPr lang="en-US" altLang="zh-CN" sz="2800" dirty="0" smtClean="0"/>
              <a:t>Q</a:t>
            </a:r>
            <a:r>
              <a:rPr lang="en-US" altLang="zh-CN" sz="2800" dirty="0" smtClean="0">
                <a:sym typeface="Symbol" panose="05050102010706020507" pitchFamily="18" charset="2"/>
              </a:rPr>
              <a:t></a:t>
            </a:r>
            <a:r>
              <a:rPr lang="en-US" altLang="zh-CN" sz="2800" dirty="0" smtClean="0"/>
              <a:t>R)</a:t>
            </a:r>
            <a:r>
              <a:rPr lang="en-US" altLang="zh-CN" sz="2800" dirty="0" smtClean="0">
                <a:sym typeface="Symbol" panose="05050102010706020507" pitchFamily="18" charset="2"/>
              </a:rPr>
              <a:t> </a:t>
            </a:r>
            <a:endParaRPr lang="zh-CN" altLang="zh-CN" sz="2800" dirty="0" smtClean="0"/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3000" dirty="0" smtClean="0"/>
              <a:t>=(</a:t>
            </a:r>
            <a:r>
              <a:rPr lang="en-US" altLang="zh-CN" sz="3000" dirty="0" smtClean="0">
                <a:sym typeface="Symbol" panose="05050102010706020507" pitchFamily="18" charset="2"/>
              </a:rPr>
              <a:t></a:t>
            </a:r>
            <a:r>
              <a:rPr lang="en-US" altLang="zh-CN" sz="3000" dirty="0" smtClean="0"/>
              <a:t>P</a:t>
            </a:r>
            <a:r>
              <a:rPr lang="en-US" altLang="zh-CN" sz="3000" dirty="0" smtClean="0">
                <a:sym typeface="Symbol" panose="05050102010706020507" pitchFamily="18" charset="2"/>
              </a:rPr>
              <a:t></a:t>
            </a:r>
            <a:r>
              <a:rPr lang="en-US" altLang="zh-CN" sz="3000" dirty="0" smtClean="0"/>
              <a:t>Q</a:t>
            </a:r>
            <a:r>
              <a:rPr lang="en-US" altLang="zh-CN" sz="3000" dirty="0" smtClean="0">
                <a:sym typeface="Symbol" panose="05050102010706020507" pitchFamily="18" charset="2"/>
              </a:rPr>
              <a:t></a:t>
            </a:r>
            <a:r>
              <a:rPr lang="en-US" altLang="zh-CN" sz="3000" dirty="0" smtClean="0"/>
              <a:t>R)</a:t>
            </a:r>
            <a:r>
              <a:rPr lang="en-US" altLang="zh-CN" sz="3000" dirty="0" smtClean="0">
                <a:sym typeface="Symbol" panose="05050102010706020507" pitchFamily="18" charset="2"/>
              </a:rPr>
              <a:t></a:t>
            </a:r>
            <a:r>
              <a:rPr lang="en-US" altLang="zh-CN" sz="3000" dirty="0" smtClean="0"/>
              <a:t>(</a:t>
            </a:r>
            <a:r>
              <a:rPr lang="en-US" altLang="zh-CN" sz="3000" dirty="0" smtClean="0">
                <a:sym typeface="Symbol" panose="05050102010706020507" pitchFamily="18" charset="2"/>
              </a:rPr>
              <a:t></a:t>
            </a:r>
            <a:r>
              <a:rPr lang="en-US" altLang="zh-CN" sz="3000" dirty="0" smtClean="0"/>
              <a:t>P</a:t>
            </a:r>
            <a:r>
              <a:rPr lang="en-US" altLang="zh-CN" sz="3000" dirty="0" smtClean="0">
                <a:sym typeface="Symbol" panose="05050102010706020507" pitchFamily="18" charset="2"/>
              </a:rPr>
              <a:t></a:t>
            </a:r>
            <a:r>
              <a:rPr lang="en-US" altLang="zh-CN" sz="3000" dirty="0" smtClean="0"/>
              <a:t>Q</a:t>
            </a:r>
            <a:r>
              <a:rPr lang="en-US" altLang="zh-CN" sz="3000" dirty="0" smtClean="0">
                <a:sym typeface="Symbol" panose="05050102010706020507" pitchFamily="18" charset="2"/>
              </a:rPr>
              <a:t></a:t>
            </a:r>
            <a:r>
              <a:rPr lang="en-US" altLang="zh-CN" sz="3000" dirty="0" smtClean="0"/>
              <a:t>R)</a:t>
            </a:r>
            <a:r>
              <a:rPr lang="en-US" altLang="zh-CN" sz="3000" dirty="0" smtClean="0">
                <a:sym typeface="Symbol" panose="05050102010706020507" pitchFamily="18" charset="2"/>
              </a:rPr>
              <a:t></a:t>
            </a:r>
            <a:r>
              <a:rPr lang="en-US" altLang="zh-CN" sz="3000" dirty="0" smtClean="0"/>
              <a:t>(</a:t>
            </a:r>
            <a:r>
              <a:rPr lang="en-US" altLang="zh-CN" sz="3000" dirty="0" smtClean="0">
                <a:solidFill>
                  <a:srgbClr val="FFC000"/>
                </a:solidFill>
              </a:rPr>
              <a:t>P</a:t>
            </a:r>
            <a:r>
              <a:rPr lang="en-US" altLang="zh-CN" sz="3000" dirty="0" smtClean="0">
                <a:sym typeface="Symbol" panose="05050102010706020507" pitchFamily="18" charset="2"/>
              </a:rPr>
              <a:t></a:t>
            </a:r>
            <a:r>
              <a:rPr lang="en-US" altLang="zh-CN" sz="3000" dirty="0" smtClean="0">
                <a:solidFill>
                  <a:srgbClr val="FFC000"/>
                </a:solidFill>
              </a:rPr>
              <a:t>Q</a:t>
            </a:r>
            <a:r>
              <a:rPr lang="en-US" altLang="zh-CN" sz="3000" dirty="0" smtClean="0">
                <a:sym typeface="Symbol" panose="05050102010706020507" pitchFamily="18" charset="2"/>
              </a:rPr>
              <a:t></a:t>
            </a:r>
            <a:r>
              <a:rPr lang="en-US" altLang="zh-CN" sz="3000" dirty="0" smtClean="0">
                <a:solidFill>
                  <a:srgbClr val="FFC000"/>
                </a:solidFill>
              </a:rPr>
              <a:t>R</a:t>
            </a:r>
            <a:r>
              <a:rPr lang="en-US" altLang="zh-CN" sz="3000" dirty="0" smtClean="0"/>
              <a:t>)</a:t>
            </a:r>
            <a:r>
              <a:rPr lang="en-US" altLang="zh-CN" sz="3000" dirty="0" smtClean="0">
                <a:sym typeface="Symbol" panose="05050102010706020507" pitchFamily="18" charset="2"/>
              </a:rPr>
              <a:t></a:t>
            </a:r>
            <a:r>
              <a:rPr lang="en-US" altLang="zh-CN" sz="3000" dirty="0" smtClean="0"/>
              <a:t>(P</a:t>
            </a:r>
            <a:r>
              <a:rPr lang="en-US" altLang="zh-CN" sz="3000" dirty="0" smtClean="0">
                <a:sym typeface="Symbol" panose="05050102010706020507" pitchFamily="18" charset="2"/>
              </a:rPr>
              <a:t></a:t>
            </a:r>
            <a:r>
              <a:rPr lang="en-US" altLang="zh-CN" sz="3000" dirty="0" smtClean="0"/>
              <a:t>Q</a:t>
            </a:r>
            <a:r>
              <a:rPr lang="en-US" altLang="zh-CN" sz="3000" dirty="0" smtClean="0">
                <a:sym typeface="Symbol" panose="05050102010706020507" pitchFamily="18" charset="2"/>
              </a:rPr>
              <a:t></a:t>
            </a:r>
            <a:r>
              <a:rPr lang="en-US" altLang="zh-CN" sz="3000" dirty="0" smtClean="0"/>
              <a:t>R)</a:t>
            </a:r>
            <a:endParaRPr lang="zh-CN" altLang="zh-CN" sz="3000" dirty="0" smtClean="0"/>
          </a:p>
          <a:p>
            <a:endParaRPr lang="zh-CN" altLang="en-US" dirty="0" smtClean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33228"/>
            <a:ext cx="8229600" cy="646331"/>
          </a:xfrm>
        </p:spPr>
        <p:txBody>
          <a:bodyPr/>
          <a:lstStyle/>
          <a:p>
            <a:pPr algn="l">
              <a:defRPr/>
            </a:pPr>
            <a:r>
              <a:rPr lang="zh-CN" altLang="en-US" sz="3600" dirty="0" smtClean="0"/>
              <a:t>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9713459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2"/>
          <p:cNvSpPr>
            <a:spLocks noGrp="1"/>
          </p:cNvSpPr>
          <p:nvPr>
            <p:ph idx="1"/>
          </p:nvPr>
        </p:nvSpPr>
        <p:spPr>
          <a:xfrm>
            <a:off x="173264" y="870177"/>
            <a:ext cx="8750300" cy="4755015"/>
          </a:xfrm>
        </p:spPr>
        <p:txBody>
          <a:bodyPr/>
          <a:lstStyle/>
          <a:p>
            <a:r>
              <a:rPr lang="zh-CN" altLang="zh-CN" sz="2800" dirty="0" smtClean="0">
                <a:solidFill>
                  <a:schemeClr val="tx2"/>
                </a:solidFill>
              </a:rPr>
              <a:t>求</a:t>
            </a:r>
            <a:r>
              <a:rPr lang="en-US" altLang="zh-CN" sz="2800" dirty="0" smtClean="0">
                <a:solidFill>
                  <a:schemeClr val="tx2"/>
                </a:solidFill>
              </a:rPr>
              <a:t>G=</a:t>
            </a:r>
            <a:r>
              <a:rPr lang="en-US" altLang="zh-CN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dirty="0" smtClean="0">
                <a:solidFill>
                  <a:schemeClr val="tx2"/>
                </a:solidFill>
              </a:rPr>
              <a:t>(R</a:t>
            </a:r>
            <a:r>
              <a:rPr lang="en-US" altLang="zh-CN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 smtClean="0">
                <a:solidFill>
                  <a:schemeClr val="tx2"/>
                </a:solidFill>
              </a:rPr>
              <a:t>P)</a:t>
            </a:r>
            <a:r>
              <a:rPr lang="en-US" altLang="zh-CN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dirty="0" smtClean="0">
                <a:solidFill>
                  <a:schemeClr val="tx2"/>
                </a:solidFill>
              </a:rPr>
              <a:t>(Q</a:t>
            </a:r>
            <a:r>
              <a:rPr lang="en-US" altLang="zh-CN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dirty="0" smtClean="0">
                <a:solidFill>
                  <a:schemeClr val="tx2"/>
                </a:solidFill>
              </a:rPr>
              <a:t>(P</a:t>
            </a:r>
            <a:r>
              <a:rPr lang="en-US" altLang="zh-CN" sz="2800" dirty="0" smtClean="0">
                <a:solidFill>
                  <a:schemeClr val="tx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dirty="0" smtClean="0">
                <a:solidFill>
                  <a:schemeClr val="tx2"/>
                </a:solidFill>
              </a:rPr>
              <a:t>R))</a:t>
            </a:r>
            <a:r>
              <a:rPr lang="zh-CN" altLang="zh-CN" sz="2800" dirty="0" smtClean="0">
                <a:solidFill>
                  <a:schemeClr val="tx2"/>
                </a:solidFill>
              </a:rPr>
              <a:t>的主合取范式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G=</a:t>
            </a:r>
            <a:r>
              <a:rPr lang="en-US" altLang="zh-CN" sz="2800" dirty="0" smtClean="0">
                <a:sym typeface="Symbol" panose="05050102010706020507" pitchFamily="18" charset="2"/>
              </a:rPr>
              <a:t>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sym typeface="Symbol" panose="05050102010706020507" pitchFamily="18" charset="2"/>
              </a:rPr>
              <a:t></a:t>
            </a:r>
            <a:r>
              <a:rPr lang="en-US" altLang="zh-CN" sz="2800" dirty="0" smtClean="0"/>
              <a:t>R 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 P) 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(Q</a:t>
            </a:r>
            <a:r>
              <a:rPr lang="en-US" altLang="zh-CN" sz="2800" dirty="0" smtClean="0">
                <a:sym typeface="Symbol" panose="05050102010706020507" pitchFamily="18" charset="2"/>
              </a:rPr>
              <a:t></a:t>
            </a:r>
            <a:r>
              <a:rPr lang="en-US" altLang="zh-CN" sz="2800" dirty="0" smtClean="0"/>
              <a:t>(P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R))</a:t>
            </a:r>
            <a:endParaRPr lang="zh-CN" altLang="zh-CN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= </a:t>
            </a:r>
            <a:r>
              <a:rPr lang="en-US" altLang="zh-CN" sz="2800" dirty="0" smtClean="0">
                <a:solidFill>
                  <a:srgbClr val="FFC000"/>
                </a:solidFill>
              </a:rPr>
              <a:t>(R</a:t>
            </a:r>
            <a:r>
              <a:rPr lang="en-US" altLang="zh-CN" sz="2800" dirty="0" smtClean="0">
                <a:solidFill>
                  <a:srgbClr val="FFC0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800" dirty="0" smtClean="0">
                <a:solidFill>
                  <a:srgbClr val="FFC000"/>
                </a:solidFill>
              </a:rPr>
              <a:t> P)</a:t>
            </a:r>
            <a:r>
              <a:rPr lang="en-US" altLang="zh-CN" sz="2800" dirty="0" smtClean="0">
                <a:solidFill>
                  <a:srgbClr val="FFC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(Q</a:t>
            </a:r>
            <a:r>
              <a:rPr lang="en-US" altLang="zh-CN" sz="2800" dirty="0" smtClean="0">
                <a:sym typeface="Symbol" panose="05050102010706020507" pitchFamily="18" charset="2"/>
              </a:rPr>
              <a:t></a:t>
            </a:r>
            <a:r>
              <a:rPr lang="en-US" altLang="zh-CN" sz="2800" dirty="0" smtClean="0"/>
              <a:t>(P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R))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=((R</a:t>
            </a:r>
            <a:r>
              <a:rPr lang="en-US" altLang="zh-CN" sz="2800" dirty="0" smtClean="0">
                <a:sym typeface="Symbol" panose="05050102010706020507" pitchFamily="18" charset="2"/>
              </a:rPr>
              <a:t></a:t>
            </a:r>
            <a:r>
              <a:rPr lang="en-US" altLang="zh-CN" sz="2800" dirty="0" smtClean="0"/>
              <a:t> P)</a:t>
            </a:r>
            <a:r>
              <a:rPr lang="en-US" altLang="zh-CN" sz="2800" dirty="0" smtClean="0">
                <a:sym typeface="Symbol" panose="05050102010706020507" pitchFamily="18" charset="2"/>
              </a:rPr>
              <a:t> </a:t>
            </a:r>
            <a:r>
              <a:rPr lang="en-US" altLang="zh-CN" sz="2800" dirty="0" smtClean="0"/>
              <a:t>Q)</a:t>
            </a:r>
            <a:r>
              <a:rPr lang="en-US" altLang="zh-CN" sz="2800" dirty="0" smtClean="0">
                <a:sym typeface="Symbol" panose="05050102010706020507" pitchFamily="18" charset="2"/>
              </a:rPr>
              <a:t> (</a:t>
            </a:r>
            <a:r>
              <a:rPr lang="en-US" altLang="zh-CN" sz="2800" dirty="0" smtClean="0"/>
              <a:t>(R</a:t>
            </a:r>
            <a:r>
              <a:rPr lang="en-US" altLang="zh-CN" sz="2800" dirty="0" smtClean="0">
                <a:sym typeface="Symbol" panose="05050102010706020507" pitchFamily="18" charset="2"/>
              </a:rPr>
              <a:t></a:t>
            </a:r>
            <a:r>
              <a:rPr lang="en-US" altLang="zh-CN" sz="2800" dirty="0" smtClean="0"/>
              <a:t> P)</a:t>
            </a:r>
            <a:r>
              <a:rPr lang="en-US" altLang="zh-CN" sz="2800" dirty="0" smtClean="0">
                <a:sym typeface="Symbol" panose="05050102010706020507" pitchFamily="18" charset="2"/>
              </a:rPr>
              <a:t> </a:t>
            </a:r>
            <a:r>
              <a:rPr lang="en-US" altLang="zh-CN" sz="2800" dirty="0" smtClean="0"/>
              <a:t>P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R</a:t>
            </a:r>
            <a:r>
              <a:rPr lang="en-US" altLang="zh-CN" sz="2800" dirty="0" smtClean="0">
                <a:sym typeface="Symbol" panose="05050102010706020507" pitchFamily="18" charset="2"/>
              </a:rPr>
              <a:t>)</a:t>
            </a:r>
            <a:endParaRPr lang="zh-CN" altLang="zh-CN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=(R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Q) </a:t>
            </a:r>
            <a:r>
              <a:rPr lang="en-US" altLang="zh-CN" sz="2800" dirty="0" smtClean="0">
                <a:sym typeface="Symbol" panose="05050102010706020507" pitchFamily="18" charset="2"/>
              </a:rPr>
              <a:t>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sym typeface="Symbol" panose="05050102010706020507" pitchFamily="18" charset="2"/>
              </a:rPr>
              <a:t></a:t>
            </a:r>
            <a:r>
              <a:rPr lang="en-US" altLang="zh-CN" sz="2800" dirty="0" smtClean="0"/>
              <a:t> P 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Q) </a:t>
            </a:r>
            <a:r>
              <a:rPr lang="en-US" altLang="zh-CN" sz="2800" dirty="0" smtClean="0">
                <a:sym typeface="Symbol" panose="05050102010706020507" pitchFamily="18" charset="2"/>
              </a:rPr>
              <a:t></a:t>
            </a:r>
            <a:r>
              <a:rPr lang="en-US" altLang="zh-CN" sz="2800" dirty="0" smtClean="0"/>
              <a:t>( P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R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R) </a:t>
            </a:r>
            <a:r>
              <a:rPr lang="en-US" altLang="zh-CN" sz="2800" dirty="0" smtClean="0">
                <a:sym typeface="Symbol" panose="05050102010706020507" pitchFamily="18" charset="2"/>
              </a:rPr>
              <a:t>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sym typeface="Symbol" panose="05050102010706020507" pitchFamily="18" charset="2"/>
              </a:rPr>
              <a:t></a:t>
            </a:r>
            <a:r>
              <a:rPr lang="en-US" altLang="zh-CN" sz="2800" dirty="0" smtClean="0"/>
              <a:t> P 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P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R)</a:t>
            </a:r>
            <a:endParaRPr lang="zh-CN" altLang="zh-CN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=(R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Q) </a:t>
            </a:r>
            <a:r>
              <a:rPr lang="en-US" altLang="zh-CN" sz="2800" dirty="0" smtClean="0">
                <a:sym typeface="Symbol" panose="05050102010706020507" pitchFamily="18" charset="2"/>
              </a:rPr>
              <a:t>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sym typeface="Symbol" panose="05050102010706020507" pitchFamily="18" charset="2"/>
              </a:rPr>
              <a:t></a:t>
            </a:r>
            <a:r>
              <a:rPr lang="en-US" altLang="zh-CN" sz="2800" dirty="0" smtClean="0"/>
              <a:t> P 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Q) </a:t>
            </a:r>
            <a:r>
              <a:rPr lang="en-US" altLang="zh-CN" sz="2800" dirty="0" smtClean="0">
                <a:sym typeface="Symbol" panose="05050102010706020507" pitchFamily="18" charset="2"/>
              </a:rPr>
              <a:t></a:t>
            </a:r>
            <a:r>
              <a:rPr lang="en-US" altLang="zh-CN" sz="2800" dirty="0" smtClean="0"/>
              <a:t>( P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R)</a:t>
            </a:r>
            <a:endParaRPr lang="zh-CN" altLang="zh-CN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=(R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Q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(P</a:t>
            </a:r>
            <a:r>
              <a:rPr lang="en-US" altLang="zh-CN" sz="2800" dirty="0" smtClean="0">
                <a:sym typeface="Symbol" panose="05050102010706020507" pitchFamily="18" charset="2"/>
              </a:rPr>
              <a:t></a:t>
            </a:r>
            <a:r>
              <a:rPr lang="en-US" altLang="zh-CN" sz="2800" dirty="0" smtClean="0"/>
              <a:t> P) )</a:t>
            </a:r>
            <a:r>
              <a:rPr lang="en-US" altLang="zh-CN" sz="2800" dirty="0" smtClean="0">
                <a:sym typeface="Symbol" panose="05050102010706020507" pitchFamily="18" charset="2"/>
              </a:rPr>
              <a:t>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sym typeface="Symbol" panose="05050102010706020507" pitchFamily="18" charset="2"/>
              </a:rPr>
              <a:t></a:t>
            </a:r>
            <a:r>
              <a:rPr lang="en-US" altLang="zh-CN" sz="2800" dirty="0" smtClean="0"/>
              <a:t> P 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Q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(R</a:t>
            </a:r>
            <a:r>
              <a:rPr lang="en-US" altLang="zh-CN" sz="2800" dirty="0" smtClean="0">
                <a:sym typeface="Symbol" panose="05050102010706020507" pitchFamily="18" charset="2"/>
              </a:rPr>
              <a:t></a:t>
            </a:r>
            <a:r>
              <a:rPr lang="en-US" altLang="zh-CN" sz="2800" dirty="0" smtClean="0"/>
              <a:t> R)) </a:t>
            </a:r>
            <a:r>
              <a:rPr lang="en-US" altLang="zh-CN" sz="2800" dirty="0" smtClean="0">
                <a:sym typeface="Symbol" panose="05050102010706020507" pitchFamily="18" charset="2"/>
              </a:rPr>
              <a:t></a:t>
            </a:r>
            <a:r>
              <a:rPr lang="en-US" altLang="zh-CN" sz="2800" dirty="0" smtClean="0"/>
              <a:t>( P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R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( Q</a:t>
            </a:r>
            <a:r>
              <a:rPr lang="en-US" altLang="zh-CN" sz="2800" dirty="0" smtClean="0">
                <a:sym typeface="Symbol" panose="05050102010706020507" pitchFamily="18" charset="2"/>
              </a:rPr>
              <a:t></a:t>
            </a:r>
            <a:r>
              <a:rPr lang="en-US" altLang="zh-CN" sz="2800" dirty="0" smtClean="0"/>
              <a:t> Q))</a:t>
            </a:r>
            <a:endParaRPr lang="zh-CN" altLang="zh-CN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/>
              <a:t>=(</a:t>
            </a:r>
            <a:r>
              <a:rPr lang="en-US" altLang="zh-CN" sz="2800" dirty="0" smtClean="0">
                <a:solidFill>
                  <a:srgbClr val="FFC000"/>
                </a:solidFill>
              </a:rPr>
              <a:t>P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>
                <a:solidFill>
                  <a:srgbClr val="FFC000"/>
                </a:solidFill>
              </a:rPr>
              <a:t>Q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FFC000"/>
                </a:solidFill>
              </a:rPr>
              <a:t>R</a:t>
            </a:r>
            <a:r>
              <a:rPr lang="en-US" altLang="zh-CN" sz="2800" dirty="0" smtClean="0"/>
              <a:t>) </a:t>
            </a:r>
            <a:r>
              <a:rPr lang="en-US" altLang="zh-CN" sz="2800" dirty="0" smtClean="0">
                <a:sym typeface="Symbol" panose="05050102010706020507" pitchFamily="18" charset="2"/>
              </a:rPr>
              <a:t>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sym typeface="Symbol" panose="05050102010706020507" pitchFamily="18" charset="2"/>
              </a:rPr>
              <a:t></a:t>
            </a:r>
            <a:r>
              <a:rPr lang="en-US" altLang="zh-CN" sz="2800" dirty="0" smtClean="0"/>
              <a:t> P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Q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 R) </a:t>
            </a:r>
            <a:r>
              <a:rPr lang="en-US" altLang="zh-CN" sz="2800" dirty="0" smtClean="0">
                <a:sym typeface="Symbol" panose="05050102010706020507" pitchFamily="18" charset="2"/>
              </a:rPr>
              <a:t>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sym typeface="Symbol" panose="05050102010706020507" pitchFamily="18" charset="2"/>
              </a:rPr>
              <a:t></a:t>
            </a:r>
            <a:r>
              <a:rPr lang="en-US" altLang="zh-CN" sz="2800" dirty="0" smtClean="0"/>
              <a:t> P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Q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ym typeface="Symbol" panose="05050102010706020507" pitchFamily="18" charset="2"/>
              </a:rPr>
              <a:t></a:t>
            </a:r>
            <a:r>
              <a:rPr lang="en-US" altLang="zh-CN" sz="2800" dirty="0" smtClean="0"/>
              <a:t>R) </a:t>
            </a:r>
            <a:r>
              <a:rPr lang="en-US" altLang="zh-CN" sz="2800" dirty="0" smtClean="0">
                <a:sym typeface="Symbol" panose="05050102010706020507" pitchFamily="18" charset="2"/>
              </a:rPr>
              <a:t></a:t>
            </a:r>
            <a:r>
              <a:rPr lang="en-US" altLang="zh-CN" sz="2800" dirty="0" smtClean="0"/>
              <a:t>(P</a:t>
            </a:r>
            <a:r>
              <a:rPr lang="en-US" altLang="zh-CN" sz="2800" dirty="0" smtClean="0">
                <a:sym typeface="Symbol" panose="05050102010706020507" pitchFamily="18" charset="2"/>
              </a:rPr>
              <a:t></a:t>
            </a:r>
            <a:r>
              <a:rPr lang="en-US" altLang="zh-CN" sz="2800" dirty="0" smtClean="0"/>
              <a:t>Q</a:t>
            </a:r>
            <a:r>
              <a:rPr lang="en-US" altLang="zh-CN" sz="2800" dirty="0" smtClean="0">
                <a:sym typeface="Symbol" panose="05050102010706020507" pitchFamily="18" charset="2"/>
              </a:rPr>
              <a:t></a:t>
            </a:r>
            <a:r>
              <a:rPr lang="en-US" altLang="zh-CN" sz="2800" dirty="0" smtClean="0"/>
              <a:t> R)</a:t>
            </a:r>
            <a:endParaRPr lang="zh-CN" altLang="zh-CN" sz="2800" dirty="0" smtClean="0"/>
          </a:p>
          <a:p>
            <a:endParaRPr lang="zh-CN" altLang="en-US" sz="2800" dirty="0" smtClean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33228"/>
            <a:ext cx="8229600" cy="646331"/>
          </a:xfrm>
        </p:spPr>
        <p:txBody>
          <a:bodyPr/>
          <a:lstStyle/>
          <a:p>
            <a:pPr algn="l">
              <a:defRPr/>
            </a:pPr>
            <a:r>
              <a:rPr lang="zh-CN" altLang="en-US" sz="3600" dirty="0" smtClean="0"/>
              <a:t>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3755362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839200" cy="6477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习题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5.4-5  </a:t>
            </a: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今天是星期一</a:t>
            </a:r>
            <a:r>
              <a:rPr lang="zh-CN" altLang="en-US" smtClean="0">
                <a:latin typeface="Times New Roman" panose="02020603050405020304" pitchFamily="18" charset="0"/>
              </a:rPr>
              <a:t>，         </a:t>
            </a: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天后是星期几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?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解：需要求出           </a:t>
            </a:r>
            <a:r>
              <a:rPr lang="en-US" altLang="zh-CN" smtClean="0">
                <a:latin typeface="Times New Roman" panose="02020603050405020304" pitchFamily="18" charset="0"/>
              </a:rPr>
              <a:t>(mod 7) 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?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 </a:t>
            </a:r>
            <a:r>
              <a:rPr lang="en-US" altLang="zh-CN" smtClean="0">
                <a:latin typeface="Times New Roman" panose="02020603050405020304" pitchFamily="18" charset="0"/>
              </a:rPr>
              <a:t>7</a:t>
            </a:r>
            <a:r>
              <a:rPr lang="zh-CN" altLang="en-US" smtClean="0">
                <a:latin typeface="Times New Roman" panose="02020603050405020304" pitchFamily="18" charset="0"/>
              </a:rPr>
              <a:t>是质数，</a:t>
            </a:r>
            <a:r>
              <a:rPr lang="en-US" altLang="zh-CN" smtClean="0">
                <a:latin typeface="Times New Roman" panose="02020603050405020304" pitchFamily="18" charset="0"/>
              </a:rPr>
              <a:t>7 |10</a:t>
            </a:r>
            <a:r>
              <a:rPr lang="zh-CN" altLang="en-US" smtClean="0">
                <a:latin typeface="Times New Roman" panose="02020603050405020304" pitchFamily="18" charset="0"/>
              </a:rPr>
              <a:t>，由</a:t>
            </a:r>
            <a:r>
              <a:rPr lang="it-IT" altLang="zh-CN" smtClean="0">
                <a:latin typeface="Times New Roman" panose="02020603050405020304" pitchFamily="18" charset="0"/>
              </a:rPr>
              <a:t>Fermat</a:t>
            </a:r>
            <a:r>
              <a:rPr lang="zh-CN" altLang="it-IT" smtClean="0">
                <a:latin typeface="Times New Roman" panose="02020603050405020304" pitchFamily="18" charset="0"/>
              </a:rPr>
              <a:t>小定理</a:t>
            </a:r>
            <a:r>
              <a:rPr lang="it-IT" altLang="zh-CN" smtClean="0">
                <a:latin typeface="Times New Roman" panose="02020603050405020304" pitchFamily="18" charset="0"/>
              </a:rPr>
              <a:t>Ⅰ</a:t>
            </a:r>
            <a:r>
              <a:rPr lang="zh-CN" altLang="en-US" smtClean="0">
                <a:latin typeface="Times New Roman" panose="02020603050405020304" pitchFamily="18" charset="0"/>
              </a:rPr>
              <a:t>知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10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6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1(mod 7)</a:t>
            </a:r>
            <a:r>
              <a:rPr lang="zh-CN" altLang="en-US" smtClean="0">
                <a:latin typeface="Times New Roman" panose="02020603050405020304" pitchFamily="18" charset="0"/>
              </a:rPr>
              <a:t>，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另外，由</a:t>
            </a:r>
            <a:r>
              <a:rPr lang="en-US" altLang="zh-CN" smtClean="0">
                <a:latin typeface="Times New Roman" panose="02020603050405020304" pitchFamily="18" charset="0"/>
              </a:rPr>
              <a:t>10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4(mod 6)</a:t>
            </a:r>
            <a:r>
              <a:rPr lang="zh-CN" altLang="en-US" smtClean="0">
                <a:latin typeface="Times New Roman" panose="02020603050405020304" pitchFamily="18" charset="0"/>
              </a:rPr>
              <a:t>有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10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4(mod 6)</a:t>
            </a:r>
            <a:r>
              <a:rPr lang="zh-CN" altLang="en-US" smtClean="0">
                <a:latin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</a:rPr>
              <a:t>10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4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4(mod 6)</a:t>
            </a:r>
            <a:r>
              <a:rPr lang="zh-CN" altLang="en-US" smtClean="0">
                <a:latin typeface="Times New Roman" panose="02020603050405020304" pitchFamily="18" charset="0"/>
              </a:rPr>
              <a:t>， </a:t>
            </a:r>
            <a:r>
              <a:rPr lang="en-US" altLang="zh-CN" smtClean="0">
                <a:latin typeface="Times New Roman" panose="02020603050405020304" pitchFamily="18" charset="0"/>
              </a:rPr>
              <a:t>10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8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4(mod 6)</a:t>
            </a:r>
            <a:r>
              <a:rPr lang="zh-CN" altLang="en-US" smtClean="0">
                <a:latin typeface="Times New Roman" panose="02020603050405020304" pitchFamily="18" charset="0"/>
              </a:rPr>
              <a:t>，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     10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10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4(mod 6)</a:t>
            </a:r>
            <a:r>
              <a:rPr lang="zh-CN" altLang="en-US" smtClean="0">
                <a:latin typeface="Times New Roman" panose="02020603050405020304" pitchFamily="18" charset="0"/>
              </a:rPr>
              <a:t>。所以</a:t>
            </a:r>
            <a:r>
              <a:rPr lang="en-US" altLang="zh-CN" smtClean="0">
                <a:latin typeface="Times New Roman" panose="02020603050405020304" pitchFamily="18" charset="0"/>
              </a:rPr>
              <a:t>10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10</a:t>
            </a:r>
            <a:r>
              <a:rPr lang="en-US" altLang="zh-CN" smtClean="0">
                <a:latin typeface="Times New Roman" panose="02020603050405020304" pitchFamily="18" charset="0"/>
              </a:rPr>
              <a:t>=6N+4</a:t>
            </a:r>
            <a:r>
              <a:rPr lang="zh-CN" altLang="en-US" smtClean="0">
                <a:latin typeface="Times New Roman" panose="02020603050405020304" pitchFamily="18" charset="0"/>
              </a:rPr>
              <a:t>，即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                 (mod 7)= 10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6N+4</a:t>
            </a:r>
            <a:r>
              <a:rPr lang="en-US" altLang="zh-CN" smtClean="0">
                <a:latin typeface="Times New Roman" panose="02020603050405020304" pitchFamily="18" charset="0"/>
              </a:rPr>
              <a:t> (mod 7)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                      = 10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6N</a:t>
            </a:r>
            <a:r>
              <a:rPr lang="en-US" altLang="zh-CN" smtClean="0">
                <a:latin typeface="Times New Roman" panose="02020603050405020304" pitchFamily="18" charset="0"/>
              </a:rPr>
              <a:t>10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4</a:t>
            </a:r>
            <a:r>
              <a:rPr lang="en-US" altLang="zh-CN" smtClean="0">
                <a:latin typeface="Times New Roman" panose="02020603050405020304" pitchFamily="18" charset="0"/>
              </a:rPr>
              <a:t>(mod 7) 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10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4</a:t>
            </a:r>
            <a:r>
              <a:rPr lang="en-US" altLang="zh-CN" smtClean="0">
                <a:latin typeface="Times New Roman" panose="02020603050405020304" pitchFamily="18" charset="0"/>
              </a:rPr>
              <a:t>(mod 7)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由</a:t>
            </a:r>
            <a:r>
              <a:rPr lang="en-US" altLang="zh-CN" smtClean="0">
                <a:latin typeface="Times New Roman" panose="02020603050405020304" pitchFamily="18" charset="0"/>
              </a:rPr>
              <a:t>10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3(mod 7)</a:t>
            </a:r>
            <a:r>
              <a:rPr lang="zh-CN" altLang="en-US" smtClean="0">
                <a:latin typeface="Times New Roman" panose="02020603050405020304" pitchFamily="18" charset="0"/>
              </a:rPr>
              <a:t>有 </a:t>
            </a:r>
            <a:r>
              <a:rPr lang="en-US" altLang="zh-CN" smtClean="0">
                <a:latin typeface="Times New Roman" panose="02020603050405020304" pitchFamily="18" charset="0"/>
              </a:rPr>
              <a:t>10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2(mod 7)</a:t>
            </a:r>
            <a:r>
              <a:rPr lang="zh-CN" altLang="en-US" smtClean="0">
                <a:latin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</a:rPr>
              <a:t>10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4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4(mod 7)</a:t>
            </a:r>
            <a:r>
              <a:rPr lang="zh-CN" altLang="en-US" smtClean="0">
                <a:latin typeface="Times New Roman" panose="02020603050405020304" pitchFamily="18" charset="0"/>
              </a:rPr>
              <a:t>，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所以           </a:t>
            </a:r>
            <a:r>
              <a:rPr lang="en-US" altLang="zh-CN" smtClean="0">
                <a:latin typeface="Times New Roman" panose="02020603050405020304" pitchFamily="18" charset="0"/>
              </a:rPr>
              <a:t>(mod 7)=4</a:t>
            </a:r>
            <a:r>
              <a:rPr lang="zh-CN" altLang="en-US" smtClean="0">
                <a:latin typeface="Times New Roman" panose="02020603050405020304" pitchFamily="18" charset="0"/>
              </a:rPr>
              <a:t>，即          天后是星期五。</a:t>
            </a:r>
          </a:p>
        </p:txBody>
      </p:sp>
      <p:graphicFrame>
        <p:nvGraphicFramePr>
          <p:cNvPr id="62467" name="Object 7"/>
          <p:cNvGraphicFramePr>
            <a:graphicFrameLocks noChangeAspect="1"/>
          </p:cNvGraphicFramePr>
          <p:nvPr/>
        </p:nvGraphicFramePr>
        <p:xfrm>
          <a:off x="4953000" y="152400"/>
          <a:ext cx="10398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公式" r:id="rId3" imgW="285735" imgH="171450" progId="Equation.3">
                  <p:embed/>
                </p:oleObj>
              </mc:Choice>
              <mc:Fallback>
                <p:oleObj name="公式" r:id="rId3" imgW="285735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52400"/>
                        <a:ext cx="103981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10"/>
          <p:cNvGraphicFramePr>
            <a:graphicFrameLocks noChangeAspect="1"/>
          </p:cNvGraphicFramePr>
          <p:nvPr/>
        </p:nvGraphicFramePr>
        <p:xfrm>
          <a:off x="2971800" y="762000"/>
          <a:ext cx="10398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公式" r:id="rId5" imgW="285735" imgH="171450" progId="Equation.3">
                  <p:embed/>
                </p:oleObj>
              </mc:Choice>
              <mc:Fallback>
                <p:oleObj name="公式" r:id="rId5" imgW="285735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762000"/>
                        <a:ext cx="103981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13"/>
          <p:cNvGraphicFramePr>
            <a:graphicFrameLocks noChangeAspect="1"/>
          </p:cNvGraphicFramePr>
          <p:nvPr/>
        </p:nvGraphicFramePr>
        <p:xfrm>
          <a:off x="990600" y="4038600"/>
          <a:ext cx="10398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公式" r:id="rId7" imgW="285735" imgH="171450" progId="Equation.3">
                  <p:embed/>
                </p:oleObj>
              </mc:Choice>
              <mc:Fallback>
                <p:oleObj name="公式" r:id="rId7" imgW="285735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38600"/>
                        <a:ext cx="103981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16"/>
          <p:cNvGraphicFramePr>
            <a:graphicFrameLocks noChangeAspect="1"/>
          </p:cNvGraphicFramePr>
          <p:nvPr/>
        </p:nvGraphicFramePr>
        <p:xfrm>
          <a:off x="1295400" y="5715000"/>
          <a:ext cx="10398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公式" r:id="rId9" imgW="285735" imgH="171450" progId="Equation.3">
                  <p:embed/>
                </p:oleObj>
              </mc:Choice>
              <mc:Fallback>
                <p:oleObj name="公式" r:id="rId9" imgW="285735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715000"/>
                        <a:ext cx="103981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19"/>
          <p:cNvGraphicFramePr>
            <a:graphicFrameLocks noChangeAspect="1"/>
          </p:cNvGraphicFramePr>
          <p:nvPr/>
        </p:nvGraphicFramePr>
        <p:xfrm>
          <a:off x="4953000" y="5715000"/>
          <a:ext cx="10398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公式" r:id="rId11" imgW="285735" imgH="171450" progId="Equation.3">
                  <p:embed/>
                </p:oleObj>
              </mc:Choice>
              <mc:Fallback>
                <p:oleObj name="公式" r:id="rId11" imgW="285735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715000"/>
                        <a:ext cx="103981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Line 21"/>
          <p:cNvSpPr>
            <a:spLocks noChangeShapeType="1"/>
          </p:cNvSpPr>
          <p:nvPr/>
        </p:nvSpPr>
        <p:spPr bwMode="auto">
          <a:xfrm>
            <a:off x="2590800" y="1524000"/>
            <a:ext cx="152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37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76200" y="304800"/>
            <a:ext cx="8991600" cy="561975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掌握</a:t>
            </a:r>
            <a:r>
              <a:rPr lang="en-US" altLang="zh-CN" dirty="0" err="1" smtClean="0">
                <a:solidFill>
                  <a:srgbClr val="FFFFFF"/>
                </a:solidFill>
              </a:rPr>
              <a:t>Dijkastra</a:t>
            </a:r>
            <a:r>
              <a:rPr lang="zh-CN" altLang="en-US" dirty="0" smtClean="0">
                <a:solidFill>
                  <a:srgbClr val="FFFFFF"/>
                </a:solidFill>
              </a:rPr>
              <a:t>算法，最优树</a:t>
            </a:r>
            <a:r>
              <a:rPr lang="en-US" altLang="zh-CN" dirty="0" smtClean="0">
                <a:solidFill>
                  <a:srgbClr val="FFFFFF"/>
                </a:solidFill>
              </a:rPr>
              <a:t>(</a:t>
            </a:r>
            <a:r>
              <a:rPr lang="en-US" altLang="zh-CN" dirty="0" err="1" smtClean="0">
                <a:solidFill>
                  <a:srgbClr val="FFFFFF"/>
                </a:solidFill>
              </a:rPr>
              <a:t>kruscal</a:t>
            </a:r>
            <a:r>
              <a:rPr lang="en-US" altLang="zh-CN" dirty="0" smtClean="0">
                <a:solidFill>
                  <a:srgbClr val="FFFFFF"/>
                </a:solidFill>
              </a:rPr>
              <a:t>)</a:t>
            </a:r>
            <a:r>
              <a:rPr lang="zh-CN" altLang="en-US" dirty="0" smtClean="0">
                <a:solidFill>
                  <a:srgbClr val="FFFFFF"/>
                </a:solidFill>
              </a:rPr>
              <a:t>算法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r>
              <a:rPr lang="zh-CN" altLang="en-US" dirty="0" smtClean="0"/>
              <a:t>几种类型图不是</a:t>
            </a:r>
            <a:r>
              <a:rPr lang="en-US" altLang="zh-CN" dirty="0" smtClean="0"/>
              <a:t>H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① </a:t>
            </a:r>
            <a:r>
              <a:rPr lang="en-US" altLang="zh-CN" dirty="0" err="1" smtClean="0"/>
              <a:t>Cm,n</a:t>
            </a:r>
            <a:r>
              <a:rPr lang="en-US" altLang="zh-CN" dirty="0" smtClean="0"/>
              <a:t>   </a:t>
            </a:r>
            <a:r>
              <a:rPr lang="en-US" altLang="zh-CN" dirty="0" smtClean="0"/>
              <a:t>; (</a:t>
            </a:r>
            <a:r>
              <a:rPr lang="zh-CN" altLang="en-US" dirty="0" smtClean="0"/>
              <a:t>引理</a:t>
            </a:r>
            <a:r>
              <a:rPr lang="en-US" altLang="zh-CN" dirty="0" smtClean="0"/>
              <a:t>4.4.3)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②</a:t>
            </a:r>
            <a:r>
              <a:rPr lang="zh-CN" altLang="zh-CN" dirty="0" smtClean="0"/>
              <a:t>当</a:t>
            </a:r>
            <a:r>
              <a:rPr lang="en-US" altLang="zh-CN" dirty="0" err="1" smtClean="0"/>
              <a:t>m</a:t>
            </a:r>
            <a:r>
              <a:rPr lang="en-US" altLang="zh-CN" dirty="0" err="1" smtClean="0">
                <a:sym typeface="Symbol" panose="05050102010706020507" pitchFamily="18" charset="2"/>
              </a:rPr>
              <a:t>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                                     </a:t>
            </a:r>
            <a:r>
              <a:rPr lang="zh-CN" altLang="zh-CN" dirty="0" smtClean="0"/>
              <a:t>是非</a:t>
            </a:r>
            <a:r>
              <a:rPr lang="en-US" altLang="zh-CN" dirty="0" smtClean="0"/>
              <a:t>Hamilton</a:t>
            </a:r>
            <a:r>
              <a:rPr lang="zh-CN" altLang="zh-CN" dirty="0" smtClean="0"/>
              <a:t>图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15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15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   (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4.4-1)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③  </a:t>
            </a:r>
            <a:r>
              <a:rPr lang="en-US" altLang="zh-CN" dirty="0" smtClean="0"/>
              <a:t>                       </a:t>
            </a:r>
            <a:r>
              <a:rPr lang="zh-CN" altLang="zh-CN" dirty="0" smtClean="0"/>
              <a:t>是非</a:t>
            </a:r>
            <a:r>
              <a:rPr lang="en-US" altLang="zh-CN" dirty="0" smtClean="0"/>
              <a:t>Hamilton</a:t>
            </a:r>
            <a:r>
              <a:rPr lang="zh-CN" altLang="zh-CN" dirty="0" smtClean="0"/>
              <a:t>图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                                                 </a:t>
            </a:r>
          </a:p>
          <a:p>
            <a:endParaRPr lang="en-US" altLang="zh-CN" dirty="0" smtClean="0"/>
          </a:p>
        </p:txBody>
      </p:sp>
      <p:grpSp>
        <p:nvGrpSpPr>
          <p:cNvPr id="31747" name="组合 2"/>
          <p:cNvGrpSpPr>
            <a:grpSpLocks/>
          </p:cNvGrpSpPr>
          <p:nvPr/>
        </p:nvGrpSpPr>
        <p:grpSpPr bwMode="auto">
          <a:xfrm>
            <a:off x="2195513" y="2060575"/>
            <a:ext cx="3276600" cy="838200"/>
            <a:chOff x="1371600" y="990600"/>
            <a:chExt cx="3276600" cy="838200"/>
          </a:xfrm>
        </p:grpSpPr>
        <p:grpSp>
          <p:nvGrpSpPr>
            <p:cNvPr id="31749" name="Group 10"/>
            <p:cNvGrpSpPr>
              <a:grpSpLocks/>
            </p:cNvGrpSpPr>
            <p:nvPr/>
          </p:nvGrpSpPr>
          <p:grpSpPr bwMode="auto">
            <a:xfrm>
              <a:off x="1371600" y="990600"/>
              <a:ext cx="2319338" cy="838200"/>
              <a:chOff x="1467" y="2602"/>
              <a:chExt cx="1461" cy="756"/>
            </a:xfrm>
          </p:grpSpPr>
          <p:sp>
            <p:nvSpPr>
              <p:cNvPr id="31751" name="Text Box 7"/>
              <p:cNvSpPr txBox="1">
                <a:spLocks noChangeArrowheads="1"/>
              </p:cNvSpPr>
              <p:nvPr/>
            </p:nvSpPr>
            <p:spPr bwMode="auto">
              <a:xfrm>
                <a:off x="1467" y="2602"/>
                <a:ext cx="624" cy="756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altLang="zh-CN" b="0" smtClean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K</a:t>
                </a:r>
                <a:r>
                  <a:rPr lang="en-US" altLang="zh-CN" b="0" baseline="-25000" smtClean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m</a:t>
                </a:r>
                <a:r>
                  <a:rPr lang="en-US" altLang="zh-CN" b="0" baseline="30000" smtClean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c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n-US" altLang="zh-CN" sz="4000" b="0" smtClean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52" name="Line 9"/>
              <p:cNvSpPr>
                <a:spLocks noChangeShapeType="1"/>
              </p:cNvSpPr>
              <p:nvPr/>
            </p:nvSpPr>
            <p:spPr bwMode="auto">
              <a:xfrm>
                <a:off x="2112" y="2832"/>
                <a:ext cx="816" cy="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750" name="Text Box 7"/>
            <p:cNvSpPr txBox="1">
              <a:spLocks noChangeArrowheads="1"/>
            </p:cNvSpPr>
            <p:nvPr/>
          </p:nvSpPr>
          <p:spPr bwMode="auto">
            <a:xfrm>
              <a:off x="3657600" y="990600"/>
              <a:ext cx="990600" cy="838200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b="0" smtClean="0">
                  <a:solidFill>
                    <a:srgbClr val="FFFFFF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b="0" baseline="-25000" smtClean="0">
                  <a:solidFill>
                    <a:srgbClr val="FFFFFF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b="0" baseline="30000" smtClean="0">
                  <a:solidFill>
                    <a:srgbClr val="FFFFFF"/>
                  </a:solidFill>
                  <a:latin typeface="Times New Roman" panose="02020603050405020304" pitchFamily="18" charset="0"/>
                </a:rPr>
                <a:t>c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n-US" altLang="zh-CN" sz="4000" b="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31748" name="Picture 6" descr="4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3" r="54668" b="14203"/>
          <a:stretch>
            <a:fillRect/>
          </a:stretch>
        </p:blipFill>
        <p:spPr bwMode="auto">
          <a:xfrm>
            <a:off x="1600882" y="4148313"/>
            <a:ext cx="1376362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0415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258" y="636814"/>
            <a:ext cx="8715002" cy="5676674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zh-CN" altLang="en-US" sz="2800" dirty="0" smtClean="0"/>
              <a:t>集合</a:t>
            </a:r>
            <a:r>
              <a:rPr lang="en-US" altLang="zh-CN" sz="2800" dirty="0" smtClean="0"/>
              <a:t>A={G</a:t>
            </a:r>
            <a:r>
              <a:rPr lang="en-US" altLang="zh-CN" sz="2800" baseline="-25000" dirty="0" smtClean="0"/>
              <a:t>0</a:t>
            </a:r>
            <a:r>
              <a:rPr lang="en-US" altLang="zh-CN" sz="2800" dirty="0" smtClean="0"/>
              <a:t>,G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,G</a:t>
            </a:r>
            <a:r>
              <a:rPr lang="en-US" altLang="zh-CN" sz="2800" baseline="-25000" dirty="0" smtClean="0"/>
              <a:t>2</a:t>
            </a:r>
            <a:r>
              <a:rPr lang="en-US" altLang="zh-CN" sz="2800" dirty="0" smtClean="0"/>
              <a:t>,…G</a:t>
            </a:r>
            <a:r>
              <a:rPr lang="en-US" altLang="zh-CN" sz="2800" baseline="-25000" dirty="0" smtClean="0"/>
              <a:t>15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 </a:t>
            </a:r>
            <a:r>
              <a:rPr lang="zh-CN" altLang="en-US" sz="2800" dirty="0"/>
              <a:t>，其中</a:t>
            </a:r>
            <a:r>
              <a:rPr lang="zh-CN" altLang="en-US" sz="2800" dirty="0" smtClean="0"/>
              <a:t>公式</a:t>
            </a:r>
            <a:r>
              <a:rPr lang="en-US" altLang="zh-CN" sz="2800" dirty="0">
                <a:solidFill>
                  <a:srgbClr val="FFFFFF"/>
                </a:solidFill>
              </a:rPr>
              <a:t>G</a:t>
            </a:r>
            <a:r>
              <a:rPr lang="en-US" altLang="zh-CN" sz="2800" baseline="-25000" dirty="0">
                <a:solidFill>
                  <a:srgbClr val="FFFFFF"/>
                </a:solidFill>
              </a:rPr>
              <a:t>0</a:t>
            </a:r>
            <a:r>
              <a:rPr lang="en-US" altLang="zh-CN" sz="2800" dirty="0">
                <a:solidFill>
                  <a:srgbClr val="FFFFFF"/>
                </a:solidFill>
              </a:rPr>
              <a:t>,G</a:t>
            </a:r>
            <a:r>
              <a:rPr lang="en-US" altLang="zh-CN" sz="2800" baseline="-25000" dirty="0">
                <a:solidFill>
                  <a:srgbClr val="FFFFFF"/>
                </a:solidFill>
              </a:rPr>
              <a:t>1</a:t>
            </a:r>
            <a:r>
              <a:rPr lang="en-US" altLang="zh-CN" sz="2800" dirty="0">
                <a:solidFill>
                  <a:srgbClr val="FFFFFF"/>
                </a:solidFill>
              </a:rPr>
              <a:t>,G</a:t>
            </a:r>
            <a:r>
              <a:rPr lang="en-US" altLang="zh-CN" sz="2800" baseline="-25000" dirty="0">
                <a:solidFill>
                  <a:srgbClr val="FFFFFF"/>
                </a:solidFill>
              </a:rPr>
              <a:t>2</a:t>
            </a:r>
            <a:r>
              <a:rPr lang="en-US" altLang="zh-CN" sz="2800" dirty="0">
                <a:solidFill>
                  <a:srgbClr val="FFFFFF"/>
                </a:solidFill>
              </a:rPr>
              <a:t>,…G</a:t>
            </a:r>
            <a:r>
              <a:rPr lang="en-US" altLang="zh-CN" sz="2800" baseline="-25000" dirty="0">
                <a:solidFill>
                  <a:srgbClr val="FFFFFF"/>
                </a:solidFill>
              </a:rPr>
              <a:t>15</a:t>
            </a:r>
            <a:r>
              <a:rPr lang="zh-CN" altLang="en-US" sz="2800" dirty="0" smtClean="0"/>
              <a:t> </a:t>
            </a:r>
            <a:r>
              <a:rPr lang="zh-CN" altLang="en-US" sz="2800" dirty="0"/>
              <a:t>的定义见表</a:t>
            </a:r>
            <a:r>
              <a:rPr lang="en-US" altLang="zh-CN" sz="2800" dirty="0"/>
              <a:t>1</a:t>
            </a:r>
            <a:r>
              <a:rPr lang="zh-CN" altLang="en-US" sz="2800" dirty="0" smtClean="0"/>
              <a:t>，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zh-CN" altLang="en-US" sz="2800" dirty="0" smtClean="0"/>
              <a:t> </a:t>
            </a:r>
            <a:r>
              <a:rPr lang="zh-CN" altLang="en-US" sz="2800" dirty="0"/>
              <a:t>表示公式间的蕴涵关系。</a:t>
            </a:r>
            <a:r>
              <a:rPr lang="zh-CN" altLang="en-US" sz="2800" dirty="0" smtClean="0"/>
              <a:t>集合</a:t>
            </a:r>
            <a:r>
              <a:rPr lang="en-US" altLang="zh-CN" sz="2800" dirty="0" smtClean="0"/>
              <a:t>B={H | (H</a:t>
            </a:r>
            <a:r>
              <a:rPr lang="en-US" altLang="zh-CN" sz="2800" dirty="0" smtClean="0">
                <a:sym typeface="Symbol" panose="05050102010706020507" pitchFamily="18" charset="2"/>
              </a:rPr>
              <a:t>A)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sym typeface="Symbol" panose="05050102010706020507" pitchFamily="18" charset="2"/>
              </a:rPr>
              <a:t>(G</a:t>
            </a:r>
            <a:r>
              <a:rPr lang="en-US" altLang="zh-CN" sz="2800" baseline="-25000" dirty="0" smtClean="0">
                <a:sym typeface="Symbol" panose="05050102010706020507" pitchFamily="18" charset="2"/>
              </a:rPr>
              <a:t>2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H)}</a:t>
            </a:r>
            <a:r>
              <a:rPr lang="zh-CN" altLang="en-US" sz="2800" dirty="0" smtClean="0"/>
              <a:t> 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(1)</a:t>
            </a:r>
            <a:r>
              <a:rPr lang="zh-CN" altLang="en-US" sz="2800" dirty="0" smtClean="0"/>
              <a:t>请</a:t>
            </a:r>
            <a:r>
              <a:rPr lang="zh-CN" altLang="en-US" sz="2800" dirty="0"/>
              <a:t>写出</a:t>
            </a:r>
            <a:r>
              <a:rPr lang="zh-CN" altLang="en-US" sz="2800" dirty="0" smtClean="0"/>
              <a:t>集合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 。</a:t>
            </a:r>
            <a:endParaRPr lang="zh-CN" altLang="en-US" sz="2800" dirty="0"/>
          </a:p>
          <a:p>
            <a:pPr marL="0" indent="0">
              <a:buNone/>
            </a:pPr>
            <a:r>
              <a:rPr lang="en-US" altLang="zh-CN" sz="2800" dirty="0"/>
              <a:t>(2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画</a:t>
            </a:r>
            <a:r>
              <a:rPr lang="zh-CN" altLang="en-US" sz="2800" dirty="0"/>
              <a:t>出</a:t>
            </a:r>
            <a:r>
              <a:rPr lang="en-US" altLang="zh-CN" sz="2800" dirty="0" smtClean="0"/>
              <a:t>(B </a:t>
            </a:r>
            <a:r>
              <a:rPr lang="en-US" altLang="zh-CN" sz="2800" dirty="0"/>
              <a:t>, </a:t>
            </a:r>
            <a:r>
              <a:rPr lang="en-US" altLang="zh-CN" sz="2800" kern="1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)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Hasse</a:t>
            </a:r>
            <a:r>
              <a:rPr lang="zh-CN" altLang="en-US" sz="2800" dirty="0"/>
              <a:t>图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/>
              <a:t>回答问题时，请使用 </a:t>
            </a:r>
            <a:r>
              <a:rPr lang="en-US" altLang="zh-CN" sz="2800" dirty="0">
                <a:solidFill>
                  <a:srgbClr val="FFFFFF"/>
                </a:solidFill>
              </a:rPr>
              <a:t>G</a:t>
            </a:r>
            <a:r>
              <a:rPr lang="en-US" altLang="zh-CN" sz="2800" baseline="-25000" dirty="0">
                <a:solidFill>
                  <a:srgbClr val="FFFFFF"/>
                </a:solidFill>
              </a:rPr>
              <a:t>0</a:t>
            </a:r>
            <a:r>
              <a:rPr lang="en-US" altLang="zh-CN" sz="2800" dirty="0">
                <a:solidFill>
                  <a:srgbClr val="FFFFFF"/>
                </a:solidFill>
              </a:rPr>
              <a:t>,G</a:t>
            </a:r>
            <a:r>
              <a:rPr lang="en-US" altLang="zh-CN" sz="2800" baseline="-25000" dirty="0">
                <a:solidFill>
                  <a:srgbClr val="FFFFFF"/>
                </a:solidFill>
              </a:rPr>
              <a:t>1</a:t>
            </a:r>
            <a:r>
              <a:rPr lang="en-US" altLang="zh-CN" sz="2800" dirty="0">
                <a:solidFill>
                  <a:srgbClr val="FFFFFF"/>
                </a:solidFill>
              </a:rPr>
              <a:t>,G</a:t>
            </a:r>
            <a:r>
              <a:rPr lang="en-US" altLang="zh-CN" sz="2800" baseline="-25000" dirty="0">
                <a:solidFill>
                  <a:srgbClr val="FFFFFF"/>
                </a:solidFill>
              </a:rPr>
              <a:t>2</a:t>
            </a:r>
            <a:r>
              <a:rPr lang="en-US" altLang="zh-CN" sz="2800" dirty="0">
                <a:solidFill>
                  <a:srgbClr val="FFFFFF"/>
                </a:solidFill>
              </a:rPr>
              <a:t>,…G</a:t>
            </a:r>
            <a:r>
              <a:rPr lang="en-US" altLang="zh-CN" sz="2800" baseline="-25000" dirty="0">
                <a:solidFill>
                  <a:srgbClr val="FFFFFF"/>
                </a:solidFill>
              </a:rPr>
              <a:t>15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不要使用等价于 的公式。直接写出结果，不用写中间推导过程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 smtClean="0"/>
              <a:t>表</a:t>
            </a:r>
            <a:r>
              <a:rPr lang="en-US" altLang="zh-CN" sz="2800" dirty="0" smtClean="0"/>
              <a:t>1 </a:t>
            </a:r>
            <a:r>
              <a:rPr lang="zh-CN" altLang="en-US" sz="2800" dirty="0" smtClean="0"/>
              <a:t>公式</a:t>
            </a:r>
            <a:r>
              <a:rPr lang="en-US" altLang="zh-CN" sz="2800" dirty="0">
                <a:solidFill>
                  <a:srgbClr val="FFFFFF"/>
                </a:solidFill>
              </a:rPr>
              <a:t>G</a:t>
            </a:r>
            <a:r>
              <a:rPr lang="en-US" altLang="zh-CN" sz="2800" baseline="-25000" dirty="0">
                <a:solidFill>
                  <a:srgbClr val="FFFFFF"/>
                </a:solidFill>
              </a:rPr>
              <a:t>0</a:t>
            </a:r>
            <a:r>
              <a:rPr lang="en-US" altLang="zh-CN" sz="2800" dirty="0">
                <a:solidFill>
                  <a:srgbClr val="FFFFFF"/>
                </a:solidFill>
              </a:rPr>
              <a:t>,G</a:t>
            </a:r>
            <a:r>
              <a:rPr lang="en-US" altLang="zh-CN" sz="2800" baseline="-25000" dirty="0">
                <a:solidFill>
                  <a:srgbClr val="FFFFFF"/>
                </a:solidFill>
              </a:rPr>
              <a:t>1</a:t>
            </a:r>
            <a:r>
              <a:rPr lang="en-US" altLang="zh-CN" sz="2800" dirty="0">
                <a:solidFill>
                  <a:srgbClr val="FFFFFF"/>
                </a:solidFill>
              </a:rPr>
              <a:t>,G</a:t>
            </a:r>
            <a:r>
              <a:rPr lang="en-US" altLang="zh-CN" sz="2800" baseline="-25000" dirty="0">
                <a:solidFill>
                  <a:srgbClr val="FFFFFF"/>
                </a:solidFill>
              </a:rPr>
              <a:t>2</a:t>
            </a:r>
            <a:r>
              <a:rPr lang="en-US" altLang="zh-CN" sz="2800" dirty="0">
                <a:solidFill>
                  <a:srgbClr val="FFFFFF"/>
                </a:solidFill>
              </a:rPr>
              <a:t>,…G</a:t>
            </a:r>
            <a:r>
              <a:rPr lang="en-US" altLang="zh-CN" sz="2800" baseline="-25000" dirty="0">
                <a:solidFill>
                  <a:srgbClr val="FFFFFF"/>
                </a:solidFill>
              </a:rPr>
              <a:t>15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的定义。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31A88-6409-4B5C-AFAB-4C4235BBA01D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7" y="4306682"/>
            <a:ext cx="7597907" cy="2006806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0" y="33228"/>
            <a:ext cx="8229600" cy="646331"/>
          </a:xfrm>
        </p:spPr>
        <p:txBody>
          <a:bodyPr/>
          <a:lstStyle/>
          <a:p>
            <a:pPr algn="l">
              <a:defRPr/>
            </a:pPr>
            <a:r>
              <a:rPr lang="zh-CN" altLang="en-US" sz="3600" dirty="0" smtClean="0"/>
              <a:t>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49680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706" y="334735"/>
            <a:ext cx="8131629" cy="5597979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解：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(1){G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G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8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G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28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G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8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G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sz="28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G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28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G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en-US" altLang="zh-CN" sz="28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G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en-US" altLang="zh-CN" sz="28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(2)</a:t>
            </a:r>
            <a:endParaRPr lang="en-US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3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31A88-6409-4B5C-AFAB-4C4235BBA01D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095" y="2166658"/>
            <a:ext cx="3630669" cy="336984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2559097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228"/>
            <a:ext cx="8229600" cy="646331"/>
          </a:xfrm>
        </p:spPr>
        <p:txBody>
          <a:bodyPr/>
          <a:lstStyle/>
          <a:p>
            <a:pPr algn="l">
              <a:defRPr/>
            </a:pPr>
            <a:r>
              <a:rPr lang="zh-CN" altLang="en-US" sz="3600" dirty="0" smtClean="0"/>
              <a:t>练习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判断对错：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(1)</a:t>
            </a:r>
            <a:r>
              <a:rPr lang="zh-CN" altLang="en-US" dirty="0" smtClean="0"/>
              <a:t>存在集合</a:t>
            </a:r>
            <a:r>
              <a:rPr lang="en-US" altLang="zh-CN" dirty="0" smtClean="0"/>
              <a:t>A,B   ,</a:t>
            </a:r>
            <a:r>
              <a:rPr lang="zh-CN" altLang="en-US" dirty="0" smtClean="0"/>
              <a:t>使</a:t>
            </a:r>
            <a:r>
              <a:rPr lang="en-US" altLang="zh-CN" dirty="0" smtClean="0"/>
              <a:t>A</a:t>
            </a:r>
            <a:r>
              <a:rPr lang="en-US" altLang="zh-CN" dirty="0" smtClean="0">
                <a:ea typeface="华文新魏" pitchFamily="2" charset="-122"/>
                <a:sym typeface="Symbol" pitchFamily="18" charset="2"/>
              </a:rPr>
              <a:t>B</a:t>
            </a:r>
            <a:r>
              <a:rPr lang="zh-CN" altLang="en-US" dirty="0" smtClean="0">
                <a:latin typeface="+mn-ea"/>
                <a:sym typeface="Symbol" pitchFamily="18" charset="2"/>
              </a:rPr>
              <a:t>且</a:t>
            </a:r>
            <a:r>
              <a:rPr lang="en-US" altLang="zh-CN" dirty="0" smtClean="0"/>
              <a:t>A</a:t>
            </a:r>
            <a:r>
              <a:rPr lang="en-US" altLang="zh-CN" dirty="0" smtClean="0">
                <a:solidFill>
                  <a:srgbClr val="FFFF66"/>
                </a:solidFill>
                <a:ea typeface="华文新魏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ea typeface="华文新魏" pitchFamily="2" charset="-122"/>
                <a:sym typeface="Symbol" pitchFamily="18" charset="2"/>
              </a:rPr>
              <a:t> </a:t>
            </a:r>
            <a:r>
              <a:rPr lang="en-US" altLang="zh-CN" dirty="0" smtClean="0">
                <a:ea typeface="华文新魏" pitchFamily="2" charset="-122"/>
                <a:sym typeface="Symbol" pitchFamily="18" charset="2"/>
              </a:rPr>
              <a:t>B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(2)</a:t>
            </a:r>
            <a:r>
              <a:rPr lang="zh-CN" altLang="en-US" dirty="0" smtClean="0">
                <a:sym typeface="Symbol" pitchFamily="18" charset="2"/>
              </a:rPr>
              <a:t>设</a:t>
            </a:r>
            <a:r>
              <a:rPr lang="en-US" altLang="zh-CN" dirty="0" smtClean="0">
                <a:sym typeface="Symbol" pitchFamily="18" charset="2"/>
              </a:rPr>
              <a:t>A={1,3}, B={2,3} </a:t>
            </a:r>
            <a:r>
              <a:rPr lang="zh-CN" altLang="en-US" dirty="0" smtClean="0">
                <a:ea typeface="华文新魏" pitchFamily="2" charset="-122"/>
                <a:sym typeface="Symbol" pitchFamily="18" charset="2"/>
              </a:rPr>
              <a:t></a:t>
            </a:r>
            <a:r>
              <a:rPr lang="en-US" altLang="zh-CN" dirty="0" smtClean="0">
                <a:ea typeface="华文新魏" pitchFamily="2" charset="-122"/>
              </a:rPr>
              <a:t>(A)-</a:t>
            </a:r>
            <a:r>
              <a:rPr lang="zh-CN" altLang="en-US" dirty="0" smtClean="0">
                <a:ea typeface="华文新魏" pitchFamily="2" charset="-122"/>
                <a:sym typeface="Symbol" pitchFamily="18" charset="2"/>
              </a:rPr>
              <a:t></a:t>
            </a:r>
            <a:r>
              <a:rPr lang="en-US" altLang="zh-CN" dirty="0" smtClean="0">
                <a:ea typeface="华文新魏" pitchFamily="2" charset="-122"/>
              </a:rPr>
              <a:t>(B )={ {1}, {1,3}}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  <a:ea typeface="华文新魏" pitchFamily="2" charset="-122"/>
              </a:rPr>
              <a:t>(3)</a:t>
            </a:r>
            <a:r>
              <a:rPr lang="zh-CN" altLang="en-US" dirty="0" smtClean="0"/>
              <a:t>若</a:t>
            </a:r>
            <a:r>
              <a:rPr lang="en-US" altLang="zh-CN" dirty="0" smtClean="0"/>
              <a:t>R1,R2</a:t>
            </a:r>
            <a:r>
              <a:rPr lang="zh-CN" altLang="en-US" dirty="0" smtClean="0"/>
              <a:t>有反对称性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</a:t>
            </a:r>
            <a:r>
              <a:rPr lang="en-US" altLang="zh-CN" dirty="0" smtClean="0"/>
              <a:t>R1</a:t>
            </a:r>
            <a:r>
              <a:rPr lang="en-US" altLang="zh-CN" dirty="0" smtClean="0">
                <a:sym typeface="Symbol" pitchFamily="18" charset="2"/>
              </a:rPr>
              <a:t>∪</a:t>
            </a:r>
            <a:r>
              <a:rPr lang="en-US" altLang="zh-CN" dirty="0" smtClean="0"/>
              <a:t>R2</a:t>
            </a:r>
            <a:r>
              <a:rPr lang="zh-CN" altLang="en-US" dirty="0" smtClean="0"/>
              <a:t>有</a:t>
            </a:r>
            <a:r>
              <a:rPr lang="zh-CN" altLang="en-US" dirty="0" smtClean="0"/>
              <a:t>反对称性</a:t>
            </a:r>
            <a:endParaRPr lang="en-US" altLang="zh-CN" dirty="0" smtClean="0"/>
          </a:p>
          <a:p>
            <a:pPr lvl="0">
              <a:buClr>
                <a:srgbClr val="FFCC00"/>
              </a:buClr>
              <a:buNone/>
              <a:defRPr/>
            </a:pPr>
            <a:r>
              <a:rPr lang="en-US" altLang="zh-CN" dirty="0">
                <a:solidFill>
                  <a:srgbClr val="FFFFFF"/>
                </a:solidFill>
                <a:sym typeface="Symbol" pitchFamily="18" charset="2"/>
              </a:rPr>
              <a:t>(4)</a:t>
            </a:r>
            <a:r>
              <a:rPr lang="zh-CN" altLang="en-US" dirty="0">
                <a:solidFill>
                  <a:srgbClr val="FFFFFF"/>
                </a:solidFill>
                <a:sym typeface="Symbol" pitchFamily="18" charset="2"/>
              </a:rPr>
              <a:t>设：</a:t>
            </a:r>
            <a:r>
              <a:rPr lang="en-US" altLang="zh-CN" dirty="0">
                <a:solidFill>
                  <a:srgbClr val="FFFFFF"/>
                </a:solidFill>
                <a:sym typeface="Symbol" pitchFamily="18" charset="2"/>
              </a:rPr>
              <a:t>x </a:t>
            </a:r>
            <a:r>
              <a:rPr lang="en-US" altLang="zh-CN" dirty="0">
                <a:solidFill>
                  <a:srgbClr val="FFFFFF"/>
                </a:solidFill>
              </a:rPr>
              <a:t> e</a:t>
            </a:r>
            <a:r>
              <a:rPr lang="en-US" altLang="zh-CN" baseline="30000" dirty="0">
                <a:solidFill>
                  <a:srgbClr val="FFFFFF"/>
                </a:solidFill>
              </a:rPr>
              <a:t>x </a:t>
            </a:r>
            <a:r>
              <a:rPr lang="zh-CN" altLang="en-US" baseline="30000" dirty="0">
                <a:solidFill>
                  <a:srgbClr val="FFFFFF"/>
                </a:solidFill>
              </a:rPr>
              <a:t>，</a:t>
            </a:r>
            <a:r>
              <a:rPr lang="en-US" altLang="zh-CN" dirty="0">
                <a:solidFill>
                  <a:srgbClr val="FFFFFF"/>
                </a:solidFill>
                <a:sym typeface="Symbol" pitchFamily="18" charset="2"/>
              </a:rPr>
              <a:t>x </a:t>
            </a:r>
            <a:r>
              <a:rPr lang="en-US" altLang="zh-CN" dirty="0">
                <a:solidFill>
                  <a:srgbClr val="FFFFFF"/>
                </a:solidFill>
                <a:ea typeface="华文新魏" pitchFamily="2" charset="-122"/>
                <a:sym typeface="Symbol" pitchFamily="18" charset="2"/>
              </a:rPr>
              <a:t>R,</a:t>
            </a:r>
            <a:r>
              <a:rPr lang="zh-CN" altLang="en-US" dirty="0">
                <a:solidFill>
                  <a:srgbClr val="FFFFFF"/>
                </a:solidFill>
                <a:latin typeface="宋体"/>
                <a:sym typeface="Symbol" pitchFamily="18" charset="2"/>
              </a:rPr>
              <a:t>则</a:t>
            </a:r>
            <a:r>
              <a:rPr lang="zh-CN" altLang="en-US" dirty="0">
                <a:solidFill>
                  <a:srgbClr val="FFFFFF"/>
                </a:solidFill>
                <a:sym typeface="Symbol" pitchFamily="18" charset="2"/>
              </a:rPr>
              <a:t>是</a:t>
            </a:r>
            <a:r>
              <a:rPr lang="en-US" altLang="zh-CN" dirty="0">
                <a:solidFill>
                  <a:srgbClr val="FFFFFF"/>
                </a:solidFill>
                <a:latin typeface="宋体"/>
                <a:sym typeface="Symbol" pitchFamily="18" charset="2"/>
              </a:rPr>
              <a:t>R</a:t>
            </a:r>
            <a:r>
              <a:rPr lang="zh-CN" altLang="en-US" dirty="0">
                <a:solidFill>
                  <a:srgbClr val="FFFFFF"/>
                </a:solidFill>
                <a:latin typeface="宋体"/>
                <a:sym typeface="Symbol" pitchFamily="18" charset="2"/>
              </a:rPr>
              <a:t>到</a:t>
            </a:r>
            <a:r>
              <a:rPr lang="en-US" altLang="zh-CN" dirty="0">
                <a:solidFill>
                  <a:srgbClr val="FFFFFF"/>
                </a:solidFill>
                <a:sym typeface="Symbol" pitchFamily="18" charset="2"/>
              </a:rPr>
              <a:t>R</a:t>
            </a:r>
            <a:r>
              <a:rPr lang="en-US" altLang="zh-CN" baseline="30000" dirty="0">
                <a:solidFill>
                  <a:srgbClr val="FFFFFF"/>
                </a:solidFill>
                <a:sym typeface="Symbol" pitchFamily="18" charset="2"/>
              </a:rPr>
              <a:t>+</a:t>
            </a:r>
            <a:r>
              <a:rPr lang="zh-CN" altLang="en-US" dirty="0">
                <a:solidFill>
                  <a:srgbClr val="FFFFFF"/>
                </a:solidFill>
                <a:latin typeface="宋体"/>
                <a:sym typeface="Symbol" pitchFamily="18" charset="2"/>
              </a:rPr>
              <a:t>的一一映射</a:t>
            </a:r>
            <a:endParaRPr lang="en-US" altLang="zh-CN" dirty="0">
              <a:solidFill>
                <a:srgbClr val="FFFFFF"/>
              </a:solidFill>
              <a:latin typeface="宋体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</a:t>
            </a:r>
            <a:r>
              <a:rPr lang="en-US" altLang="zh-CN" dirty="0" smtClean="0">
                <a:sym typeface="Symbol" pitchFamily="18" charset="2"/>
              </a:rPr>
              <a:t>5)(PQ)</a:t>
            </a:r>
            <a:r>
              <a:rPr lang="en-US" altLang="zh-CN" dirty="0" smtClean="0">
                <a:sym typeface="Symbol"/>
              </a:rPr>
              <a:t> (P  Q)</a:t>
            </a:r>
            <a:r>
              <a:rPr lang="zh-CN" altLang="en-US" dirty="0" smtClean="0">
                <a:sym typeface="Symbol"/>
              </a:rPr>
              <a:t>为恒假公式</a:t>
            </a:r>
            <a:endParaRPr lang="en-US" altLang="zh-CN" dirty="0" smtClean="0">
              <a:sym typeface="Symbol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  <a:sym typeface="Symbol"/>
              </a:rPr>
              <a:t>(6)</a:t>
            </a:r>
            <a:r>
              <a:rPr lang="zh-CN" altLang="en-US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</a:t>
            </a:r>
            <a:r>
              <a:rPr lang="en-US" altLang="zh-CN" dirty="0" smtClean="0"/>
              <a:t>x(G(x)</a:t>
            </a:r>
            <a:r>
              <a:rPr lang="zh-CN" altLang="en-US" dirty="0" smtClean="0"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H(x))</a:t>
            </a:r>
            <a:r>
              <a:rPr lang="zh-CN" altLang="en-US" dirty="0" smtClean="0">
                <a:sym typeface="Symbol"/>
              </a:rPr>
              <a:t>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dirty="0" smtClean="0">
                <a:sym typeface="Symbol"/>
              </a:rPr>
              <a:t></a:t>
            </a:r>
            <a:r>
              <a:rPr lang="en-US" altLang="zh-CN" dirty="0" err="1" smtClean="0"/>
              <a:t>xG</a:t>
            </a:r>
            <a:r>
              <a:rPr lang="en-US" altLang="zh-CN" dirty="0" smtClean="0"/>
              <a:t>(x)</a:t>
            </a:r>
            <a:r>
              <a:rPr lang="en-US" altLang="zh-CN" dirty="0" smtClean="0">
                <a:sym typeface="Symbol"/>
              </a:rPr>
              <a:t> </a:t>
            </a:r>
            <a:r>
              <a:rPr lang="zh-CN" altLang="en-US" dirty="0" smtClean="0"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</a:t>
            </a:r>
            <a:r>
              <a:rPr lang="en-US" altLang="zh-CN" dirty="0" err="1" smtClean="0"/>
              <a:t>x</a:t>
            </a:r>
            <a:r>
              <a:rPr lang="en-US" altLang="zh-CN" dirty="0" err="1" smtClean="0">
                <a:sym typeface="Symbol"/>
              </a:rPr>
              <a:t>H</a:t>
            </a:r>
            <a:r>
              <a:rPr lang="en-US" altLang="zh-CN" dirty="0" smtClean="0">
                <a:sym typeface="Symbol"/>
              </a:rPr>
              <a:t>(x)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  <a:sym typeface="Symbol" pitchFamily="18" charset="2"/>
              </a:rPr>
              <a:t>(7) </a:t>
            </a:r>
            <a:r>
              <a:rPr lang="en-US" altLang="zh-CN" dirty="0" smtClean="0">
                <a:sym typeface="Symbol" pitchFamily="18" charset="2"/>
              </a:rPr>
              <a:t>(PQ) R</a:t>
            </a:r>
            <a:r>
              <a:rPr lang="zh-CN" altLang="en-US" dirty="0" smtClean="0">
                <a:sym typeface="Symbol" pitchFamily="18" charset="2"/>
              </a:rPr>
              <a:t>与</a:t>
            </a:r>
            <a:r>
              <a:rPr lang="en-US" altLang="zh-CN" dirty="0" smtClean="0">
                <a:sym typeface="Symbol" pitchFamily="18" charset="2"/>
              </a:rPr>
              <a:t>(P</a:t>
            </a:r>
            <a:r>
              <a:rPr lang="en-US" altLang="zh-CN" dirty="0" smtClean="0">
                <a:sym typeface="Symbol"/>
              </a:rPr>
              <a:t>Q)</a:t>
            </a:r>
            <a:r>
              <a:rPr lang="en-US" altLang="zh-CN" dirty="0" smtClean="0">
                <a:sym typeface="Symbol" pitchFamily="18" charset="2"/>
              </a:rPr>
              <a:t> R</a:t>
            </a:r>
            <a:r>
              <a:rPr lang="zh-CN" altLang="en-US" dirty="0" smtClean="0">
                <a:sym typeface="Symbol" pitchFamily="18" charset="2"/>
              </a:rPr>
              <a:t>等价</a:t>
            </a:r>
            <a:endParaRPr lang="zh-CN" altLang="zh-CN" dirty="0" smtClean="0"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288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0DA307-8C53-43F7-887B-F39E81606833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2201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324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(8)</a:t>
            </a:r>
            <a:r>
              <a:rPr lang="zh-CN" altLang="en-US" dirty="0" smtClean="0"/>
              <a:t>对于集合</a:t>
            </a:r>
            <a:r>
              <a:rPr lang="en-US" altLang="zh-CN" dirty="0" smtClean="0"/>
              <a:t>A,B,C,</a:t>
            </a:r>
            <a:r>
              <a:rPr lang="zh-CN" altLang="en-US" dirty="0" smtClean="0"/>
              <a:t>若</a:t>
            </a:r>
            <a:r>
              <a:rPr lang="en-US" altLang="zh-CN" dirty="0" smtClean="0">
                <a:solidFill>
                  <a:srgbClr val="FFFF00"/>
                </a:solidFill>
              </a:rPr>
              <a:t>A</a:t>
            </a:r>
            <a:r>
              <a:rPr lang="en-US" altLang="zh-CN" dirty="0" smtClean="0">
                <a:solidFill>
                  <a:srgbClr val="FFFF00"/>
                </a:solidFill>
                <a:sym typeface="Symbol"/>
              </a:rPr>
              <a:t> B</a:t>
            </a:r>
            <a:r>
              <a:rPr lang="en-US" altLang="zh-CN" dirty="0" smtClean="0">
                <a:sym typeface="Symbol"/>
              </a:rPr>
              <a:t>=A C,</a:t>
            </a:r>
            <a:r>
              <a:rPr lang="en-US" altLang="zh-CN" dirty="0" smtClean="0"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ea typeface="华文新魏" pitchFamily="2" charset="-122"/>
              </a:rPr>
              <a:t>A</a:t>
            </a:r>
            <a:r>
              <a:rPr lang="en-US" altLang="zh-CN" dirty="0" smtClean="0">
                <a:solidFill>
                  <a:srgbClr val="FFFF00"/>
                </a:solidFill>
                <a:sym typeface="Symbol"/>
              </a:rPr>
              <a:t> B</a:t>
            </a:r>
            <a:r>
              <a:rPr lang="en-US" altLang="zh-CN" dirty="0" smtClean="0">
                <a:sym typeface="Symbol"/>
              </a:rPr>
              <a:t>=A C,</a:t>
            </a:r>
            <a:r>
              <a:rPr lang="zh-CN" altLang="en-US" dirty="0" smtClean="0">
                <a:sym typeface="Symbol"/>
              </a:rPr>
              <a:t>则</a:t>
            </a:r>
            <a:r>
              <a:rPr lang="en-US" altLang="zh-CN" dirty="0" smtClean="0">
                <a:sym typeface="Symbol"/>
              </a:rPr>
              <a:t>B=C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  <a:sym typeface="Symbol" pitchFamily="18" charset="2"/>
              </a:rPr>
              <a:t>(9)</a:t>
            </a:r>
            <a:r>
              <a:rPr lang="en-US" altLang="zh-CN" dirty="0" smtClean="0">
                <a:sym typeface="Symbol" pitchFamily="18" charset="2"/>
              </a:rPr>
              <a:t>A={1,2,3},A</a:t>
            </a:r>
            <a:r>
              <a:rPr lang="zh-CN" altLang="en-US" dirty="0" smtClean="0">
                <a:sym typeface="Symbol" pitchFamily="18" charset="2"/>
              </a:rPr>
              <a:t>上共有</a:t>
            </a:r>
            <a:r>
              <a:rPr lang="en-US" altLang="zh-CN" dirty="0" smtClean="0">
                <a:sym typeface="Symbol" pitchFamily="18" charset="2"/>
              </a:rPr>
              <a:t>6</a:t>
            </a:r>
            <a:r>
              <a:rPr lang="zh-CN" altLang="en-US" dirty="0" smtClean="0">
                <a:sym typeface="Symbol" pitchFamily="18" charset="2"/>
              </a:rPr>
              <a:t>个等价关系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(10)</a:t>
            </a:r>
            <a:r>
              <a:rPr lang="zh-CN" altLang="en-US" dirty="0" smtClean="0">
                <a:sym typeface="Symbol" pitchFamily="18" charset="2"/>
              </a:rPr>
              <a:t>若</a:t>
            </a:r>
            <a:r>
              <a:rPr lang="en-US" altLang="zh-CN" dirty="0" smtClean="0">
                <a:sym typeface="Symbol" pitchFamily="18" charset="2"/>
              </a:rPr>
              <a:t>A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B,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则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dirty="0" smtClean="0">
                <a:sym typeface="Symbol"/>
              </a:rPr>
              <a:t> B=</a:t>
            </a:r>
            <a:r>
              <a:rPr lang="en-US" altLang="zh-CN" dirty="0" smtClean="0">
                <a:solidFill>
                  <a:srgbClr val="FFFF00"/>
                </a:solidFill>
                <a:sym typeface="Symbol"/>
              </a:rPr>
              <a:t>A</a:t>
            </a:r>
            <a:r>
              <a:rPr lang="en-US" altLang="zh-CN" dirty="0" smtClean="0">
                <a:sym typeface="Symbol"/>
              </a:rPr>
              <a:t>, A B=</a:t>
            </a:r>
            <a:r>
              <a:rPr lang="en-US" altLang="zh-CN" dirty="0" smtClean="0">
                <a:solidFill>
                  <a:srgbClr val="FFFF00"/>
                </a:solidFill>
                <a:sym typeface="Symbol"/>
              </a:rPr>
              <a:t>B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(11)(P Q) ((</a:t>
            </a:r>
            <a:r>
              <a:rPr lang="en-US" altLang="zh-CN" dirty="0" smtClean="0">
                <a:solidFill>
                  <a:srgbClr val="FFFF00"/>
                </a:solidFill>
                <a:sym typeface="Symbol" pitchFamily="18" charset="2"/>
              </a:rPr>
              <a:t>Q R</a:t>
            </a:r>
            <a:r>
              <a:rPr lang="en-US" altLang="zh-CN" dirty="0" smtClean="0">
                <a:sym typeface="Symbol" pitchFamily="18" charset="2"/>
              </a:rPr>
              <a:t>) (PR))</a:t>
            </a:r>
            <a:r>
              <a:rPr lang="zh-CN" altLang="en-US" dirty="0" smtClean="0">
                <a:sym typeface="Symbol" pitchFamily="18" charset="2"/>
              </a:rPr>
              <a:t>是恒真公式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</a:rPr>
              <a:t>(12)</a:t>
            </a:r>
            <a:r>
              <a:rPr lang="zh-CN" altLang="en-US" dirty="0" smtClean="0"/>
              <a:t>设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Skolem</a:t>
            </a:r>
            <a:r>
              <a:rPr lang="zh-CN" altLang="en-US" dirty="0" smtClean="0"/>
              <a:t>范式</a:t>
            </a:r>
            <a:r>
              <a:rPr lang="en-US" altLang="zh-CN" dirty="0" smtClean="0"/>
              <a:t>,S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</a:t>
            </a:r>
            <a:r>
              <a:rPr lang="zh-CN" altLang="en-US" dirty="0" smtClean="0"/>
              <a:t>恒真性等价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+mn-ea"/>
                <a:sym typeface="Symbol" pitchFamily="18" charset="2"/>
              </a:rPr>
              <a:t>答案</a:t>
            </a:r>
            <a:r>
              <a:rPr lang="en-US" altLang="zh-CN" dirty="0" smtClean="0">
                <a:latin typeface="+mn-ea"/>
                <a:sym typeface="Wingdings" pitchFamily="2" charset="2"/>
              </a:rPr>
              <a:t>: (3),(6),(7),(9),(12) </a:t>
            </a:r>
            <a:r>
              <a:rPr lang="zh-CN" altLang="en-US" dirty="0" smtClean="0">
                <a:latin typeface="+mn-ea"/>
                <a:sym typeface="Wingdings" pitchFamily="2" charset="2"/>
              </a:rPr>
              <a:t>为错，其余对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 smtClean="0"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</p:txBody>
      </p:sp>
      <p:sp>
        <p:nvSpPr>
          <p:cNvPr id="123907" name="Line 6"/>
          <p:cNvSpPr>
            <a:spLocks noChangeShapeType="1"/>
          </p:cNvSpPr>
          <p:nvPr/>
        </p:nvSpPr>
        <p:spPr bwMode="auto">
          <a:xfrm>
            <a:off x="6400800" y="381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08" name="Line 6"/>
          <p:cNvSpPr>
            <a:spLocks noChangeShapeType="1"/>
          </p:cNvSpPr>
          <p:nvPr/>
        </p:nvSpPr>
        <p:spPr bwMode="auto">
          <a:xfrm>
            <a:off x="7543800" y="381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39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A2041D-D6FB-457A-9802-B5E182D89911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5768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3093" y="990600"/>
            <a:ext cx="8523514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+mn-ea"/>
                <a:sym typeface="Symbol" pitchFamily="18" charset="2"/>
              </a:rPr>
              <a:t>简答题：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(1)</a:t>
            </a:r>
            <a:r>
              <a:rPr lang="zh-CN" altLang="en-US" dirty="0" smtClean="0">
                <a:sym typeface="Symbol" pitchFamily="18" charset="2"/>
              </a:rPr>
              <a:t>集合</a:t>
            </a:r>
            <a:r>
              <a:rPr lang="en-US" altLang="zh-CN" dirty="0" smtClean="0">
                <a:sym typeface="Symbol" pitchFamily="18" charset="2"/>
              </a:rPr>
              <a:t>A</a:t>
            </a:r>
            <a:r>
              <a:rPr lang="zh-CN" altLang="en-US" dirty="0" smtClean="0">
                <a:sym typeface="Symbol" pitchFamily="18" charset="2"/>
              </a:rPr>
              <a:t>有</a:t>
            </a:r>
            <a:r>
              <a:rPr lang="en-US" altLang="zh-CN" dirty="0" smtClean="0">
                <a:sym typeface="Symbol" pitchFamily="18" charset="2"/>
              </a:rPr>
              <a:t>n</a:t>
            </a:r>
            <a:r>
              <a:rPr lang="zh-CN" altLang="en-US" dirty="0" smtClean="0">
                <a:sym typeface="Symbol" pitchFamily="18" charset="2"/>
              </a:rPr>
              <a:t>个元素，</a:t>
            </a:r>
            <a:r>
              <a:rPr lang="en-US" altLang="zh-CN" dirty="0" smtClean="0">
                <a:sym typeface="Symbol" pitchFamily="18" charset="2"/>
              </a:rPr>
              <a:t>A</a:t>
            </a:r>
            <a:r>
              <a:rPr lang="zh-CN" altLang="en-US" dirty="0" smtClean="0">
                <a:sym typeface="Symbol" pitchFamily="18" charset="2"/>
              </a:rPr>
              <a:t>上有多少个即对称又反对称的关系？</a:t>
            </a:r>
            <a:endParaRPr lang="en-US" altLang="zh-CN" baseline="30000" dirty="0" smtClean="0">
              <a:sym typeface="Symbol" pitchFamily="18" charset="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(2)P,Q,R</a:t>
            </a:r>
            <a:r>
              <a:rPr lang="zh-CN" altLang="en-US" dirty="0" smtClean="0">
                <a:sym typeface="Symbol" pitchFamily="18" charset="2"/>
              </a:rPr>
              <a:t>共有多少个极小项？满足某个极小项</a:t>
            </a:r>
            <a:r>
              <a:rPr lang="en-US" altLang="zh-CN" dirty="0" smtClean="0">
                <a:sym typeface="Symbol" pitchFamily="18" charset="2"/>
              </a:rPr>
              <a:t>mi</a:t>
            </a:r>
            <a:r>
              <a:rPr lang="zh-CN" altLang="en-US" dirty="0" smtClean="0">
                <a:sym typeface="Symbol" pitchFamily="18" charset="2"/>
              </a:rPr>
              <a:t>的解释唯一吗？弄假某个极小项</a:t>
            </a:r>
            <a:r>
              <a:rPr lang="en-US" altLang="zh-CN" dirty="0" smtClean="0">
                <a:sym typeface="Symbol" pitchFamily="18" charset="2"/>
              </a:rPr>
              <a:t>mi</a:t>
            </a:r>
            <a:r>
              <a:rPr lang="zh-CN" altLang="en-US" dirty="0" smtClean="0">
                <a:sym typeface="Symbol" pitchFamily="18" charset="2"/>
              </a:rPr>
              <a:t>的解释唯一吗？</a:t>
            </a:r>
            <a:endParaRPr lang="en-US" altLang="zh-CN" dirty="0" smtClean="0">
              <a:sym typeface="Symbol" pitchFamily="18" charset="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48200" y="2286000"/>
            <a:ext cx="121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b="0" dirty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="0" baseline="30000" dirty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zh-CN" altLang="en-US" b="0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493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316F3FD-7293-42EE-9FCC-D84DB0E97090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0" y="33228"/>
            <a:ext cx="8229600" cy="646331"/>
          </a:xfrm>
        </p:spPr>
        <p:txBody>
          <a:bodyPr/>
          <a:lstStyle/>
          <a:p>
            <a:pPr algn="l">
              <a:defRPr/>
            </a:pPr>
            <a:r>
              <a:rPr lang="zh-CN" altLang="en-US" sz="3600" dirty="0" smtClean="0"/>
              <a:t>练习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1097616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33375"/>
            <a:ext cx="8839200" cy="5762625"/>
          </a:xfrm>
        </p:spPr>
        <p:txBody>
          <a:bodyPr/>
          <a:lstStyle/>
          <a:p>
            <a:r>
              <a:rPr lang="en-US" altLang="zh-CN" dirty="0" smtClean="0"/>
              <a:t>(3)</a:t>
            </a:r>
            <a:r>
              <a:rPr lang="zh-CN" altLang="zh-CN" dirty="0" smtClean="0"/>
              <a:t>有限</a:t>
            </a:r>
            <a:r>
              <a:rPr lang="zh-CN" altLang="zh-CN" dirty="0" smtClean="0"/>
              <a:t>图</a:t>
            </a:r>
            <a:r>
              <a:rPr lang="en-US" altLang="zh-CN" dirty="0" smtClean="0"/>
              <a:t>G</a:t>
            </a:r>
            <a:r>
              <a:rPr lang="zh-CN" altLang="zh-CN" dirty="0" smtClean="0"/>
              <a:t>的闭合图一定是</a:t>
            </a:r>
            <a:r>
              <a:rPr lang="en-US" altLang="zh-CN" dirty="0" smtClean="0"/>
              <a:t>Hamilton</a:t>
            </a:r>
            <a:r>
              <a:rPr lang="zh-CN" altLang="zh-CN" dirty="0" smtClean="0"/>
              <a:t>图吗？若是，为什么？若不是，请举例说明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解：</a:t>
            </a:r>
            <a:r>
              <a:rPr lang="zh-CN" altLang="zh-CN" dirty="0" smtClean="0"/>
              <a:t>不一定，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图的闭合图与自身同构无</a:t>
            </a:r>
            <a:r>
              <a:rPr lang="en-US" altLang="zh-CN" dirty="0" smtClean="0"/>
              <a:t>H</a:t>
            </a:r>
            <a:r>
              <a:rPr lang="zh-CN" altLang="zh-CN" dirty="0" smtClean="0"/>
              <a:t>回路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r>
              <a:rPr lang="en-US" altLang="zh-CN" dirty="0" smtClean="0"/>
              <a:t>(4)</a:t>
            </a:r>
            <a:r>
              <a:rPr lang="zh-CN" altLang="zh-CN" dirty="0" smtClean="0"/>
              <a:t>对于</a:t>
            </a:r>
            <a:r>
              <a:rPr lang="zh-CN" altLang="zh-CN" dirty="0" smtClean="0"/>
              <a:t>有</a:t>
            </a:r>
            <a:r>
              <a:rPr lang="en-US" altLang="zh-CN" dirty="0" smtClean="0"/>
              <a:t>n</a:t>
            </a:r>
            <a:r>
              <a:rPr lang="zh-CN" altLang="zh-CN" dirty="0" smtClean="0"/>
              <a:t>个点的连通图</a:t>
            </a:r>
            <a:r>
              <a:rPr lang="en-US" altLang="zh-CN" dirty="0" smtClean="0"/>
              <a:t>G</a:t>
            </a:r>
            <a:r>
              <a:rPr lang="zh-CN" altLang="zh-CN" dirty="0" smtClean="0"/>
              <a:t>，图</a:t>
            </a:r>
            <a:r>
              <a:rPr lang="en-US" altLang="zh-CN" dirty="0" smtClean="0"/>
              <a:t>G</a:t>
            </a:r>
            <a:r>
              <a:rPr lang="zh-CN" altLang="zh-CN" dirty="0" smtClean="0"/>
              <a:t>至少需要有多少条边？为什么？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解：</a:t>
            </a:r>
            <a:r>
              <a:rPr lang="en-US" altLang="zh-CN" dirty="0" smtClean="0"/>
              <a:t>n-1</a:t>
            </a:r>
            <a:r>
              <a:rPr lang="zh-CN" altLang="zh-CN" dirty="0" smtClean="0"/>
              <a:t>条边，因为树是</a:t>
            </a:r>
            <a:r>
              <a:rPr lang="en-US" altLang="zh-CN" dirty="0" smtClean="0"/>
              <a:t>n</a:t>
            </a:r>
            <a:r>
              <a:rPr lang="zh-CN" altLang="zh-CN" dirty="0" smtClean="0"/>
              <a:t>个点的连通图中，边最少的，缺少任意一条边都不再连通。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endParaRPr lang="zh-CN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</p:txBody>
      </p:sp>
      <p:grpSp>
        <p:nvGrpSpPr>
          <p:cNvPr id="2" name="组合 14"/>
          <p:cNvGrpSpPr>
            <a:grpSpLocks/>
          </p:cNvGrpSpPr>
          <p:nvPr/>
        </p:nvGrpSpPr>
        <p:grpSpPr bwMode="auto">
          <a:xfrm>
            <a:off x="2124075" y="2205038"/>
            <a:ext cx="1943100" cy="1439862"/>
            <a:chOff x="2123728" y="3140968"/>
            <a:chExt cx="1944216" cy="1440160"/>
          </a:xfrm>
        </p:grpSpPr>
        <p:cxnSp>
          <p:nvCxnSpPr>
            <p:cNvPr id="39940" name="直接连接符 10"/>
            <p:cNvCxnSpPr>
              <a:cxnSpLocks noChangeShapeType="1"/>
            </p:cNvCxnSpPr>
            <p:nvPr/>
          </p:nvCxnSpPr>
          <p:spPr bwMode="auto">
            <a:xfrm>
              <a:off x="2123728" y="3140968"/>
              <a:ext cx="1944216" cy="0"/>
            </a:xfrm>
            <a:prstGeom prst="line">
              <a:avLst/>
            </a:prstGeom>
            <a:noFill/>
            <a:ln w="8890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9941" name="组合 13"/>
            <p:cNvGrpSpPr>
              <a:grpSpLocks/>
            </p:cNvGrpSpPr>
            <p:nvPr/>
          </p:nvGrpSpPr>
          <p:grpSpPr bwMode="auto">
            <a:xfrm>
              <a:off x="2123728" y="3140968"/>
              <a:ext cx="1944216" cy="1440160"/>
              <a:chOff x="2123728" y="3140968"/>
              <a:chExt cx="1944216" cy="1440160"/>
            </a:xfrm>
          </p:grpSpPr>
          <p:cxnSp>
            <p:nvCxnSpPr>
              <p:cNvPr id="39942" name="直接连接符 8"/>
              <p:cNvCxnSpPr>
                <a:cxnSpLocks noChangeShapeType="1"/>
              </p:cNvCxnSpPr>
              <p:nvPr/>
            </p:nvCxnSpPr>
            <p:spPr bwMode="auto">
              <a:xfrm>
                <a:off x="2123728" y="3140968"/>
                <a:ext cx="0" cy="1440160"/>
              </a:xfrm>
              <a:prstGeom prst="line">
                <a:avLst/>
              </a:prstGeom>
              <a:noFill/>
              <a:ln w="88900" algn="ctr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43" name="直接连接符 12"/>
              <p:cNvCxnSpPr>
                <a:cxnSpLocks noChangeShapeType="1"/>
              </p:cNvCxnSpPr>
              <p:nvPr/>
            </p:nvCxnSpPr>
            <p:spPr bwMode="auto">
              <a:xfrm>
                <a:off x="4067944" y="3140968"/>
                <a:ext cx="0" cy="1440160"/>
              </a:xfrm>
              <a:prstGeom prst="line">
                <a:avLst/>
              </a:prstGeom>
              <a:noFill/>
              <a:ln w="88900" algn="ctr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411323177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16"/>
          <p:cNvSpPr>
            <a:spLocks noGrp="1"/>
          </p:cNvSpPr>
          <p:nvPr>
            <p:ph idx="1"/>
          </p:nvPr>
        </p:nvSpPr>
        <p:spPr>
          <a:xfrm>
            <a:off x="250825" y="130175"/>
            <a:ext cx="8778875" cy="6035675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A={1,2, …, 10}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上的二元关系，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R={(x, y) | (x-y)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的倍数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，试证明：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等价关系并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求商集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A/R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342900" algn="l"/>
              </a:tabLst>
              <a:defRPr/>
            </a:pP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zh-CN" altLang="zh-CN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：（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）对任意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，都有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5|0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</a:t>
            </a:r>
            <a:r>
              <a:rPr lang="en-US" altLang="zh-CN" sz="28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xRx</a:t>
            </a:r>
            <a:r>
              <a:rPr lang="zh-CN" altLang="zh-CN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具有自反性</a:t>
            </a:r>
            <a:r>
              <a:rPr lang="zh-CN" altLang="zh-CN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342900" algn="l"/>
              </a:tabLst>
              <a:defRPr/>
            </a:pPr>
            <a:r>
              <a:rPr lang="en-US" altLang="zh-CN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zh-CN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任意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，若有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xRy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=5k (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，于是有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=-5k (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，又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5|-5k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yRx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，故</a:t>
            </a:r>
            <a:r>
              <a:rPr lang="en-US" altLang="zh-CN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有对称性</a:t>
            </a:r>
            <a:endParaRPr lang="en-US" altLang="zh-CN" sz="28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342900" algn="l"/>
              </a:tabLst>
              <a:defRPr/>
            </a:pPr>
            <a:r>
              <a:rPr lang="en-US" altLang="zh-CN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zh-CN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任意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y, 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，若有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xRy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yRz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=5i (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=5j (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，于是有：</a:t>
            </a:r>
            <a:endParaRPr lang="zh-CN" altLang="zh-CN" sz="28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342900" algn="l"/>
              </a:tabLst>
              <a:defRPr/>
            </a:pPr>
            <a:r>
              <a:rPr lang="en-US" altLang="zh-CN" sz="28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)+(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)=5(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，又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5|5(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</a:t>
            </a:r>
            <a:r>
              <a:rPr lang="en-US" altLang="zh-CN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xRz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，故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具有传递性</a:t>
            </a:r>
            <a:r>
              <a:rPr lang="zh-CN" altLang="zh-CN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。因此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是等价关系。</a:t>
            </a:r>
            <a:endParaRPr lang="zh-CN" altLang="zh-CN" sz="28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  <a:defRPr/>
            </a:pP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A/R={{1, 6}, {2, 7}, {3, 8}, {4, 9}, {5, 10}}</a:t>
            </a:r>
            <a:endParaRPr lang="zh-CN" altLang="zh-CN" sz="28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3000" dirty="0"/>
          </a:p>
        </p:txBody>
      </p:sp>
      <p:graphicFrame>
        <p:nvGraphicFramePr>
          <p:cNvPr id="24579" name="对象 8"/>
          <p:cNvGraphicFramePr>
            <a:graphicFrameLocks noChangeAspect="1"/>
          </p:cNvGraphicFramePr>
          <p:nvPr/>
        </p:nvGraphicFramePr>
        <p:xfrm>
          <a:off x="0" y="0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r:id="rId3" imgW="114102" imgH="114102" progId="Equation.DSMT4">
                  <p:embed/>
                </p:oleObj>
              </mc:Choice>
              <mc:Fallback>
                <p:oleObj r:id="rId3" imgW="114102" imgH="1141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4300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对象 9"/>
          <p:cNvGraphicFramePr>
            <a:graphicFrameLocks noChangeAspect="1"/>
          </p:cNvGraphicFramePr>
          <p:nvPr/>
        </p:nvGraphicFramePr>
        <p:xfrm>
          <a:off x="0" y="571500"/>
          <a:ext cx="1143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r:id="rId5" imgW="114102" imgH="114102" progId="Equation.DSMT4">
                  <p:embed/>
                </p:oleObj>
              </mc:Choice>
              <mc:Fallback>
                <p:oleObj r:id="rId5" imgW="114102" imgH="1141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71500"/>
                        <a:ext cx="114300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647905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236" y="613908"/>
            <a:ext cx="8839200" cy="5773511"/>
          </a:xfrm>
        </p:spPr>
        <p:txBody>
          <a:bodyPr/>
          <a:lstStyle/>
          <a:p>
            <a:pPr>
              <a:defRPr/>
            </a:pPr>
            <a:r>
              <a:rPr lang="zh-CN" altLang="zh-CN" sz="3000" dirty="0" smtClean="0"/>
              <a:t>设</a:t>
            </a:r>
            <a:r>
              <a:rPr lang="zh-CN" altLang="zh-CN" sz="3000" dirty="0" smtClean="0"/>
              <a:t>命题公式集合</a:t>
            </a:r>
            <a:r>
              <a:rPr lang="en-US" altLang="zh-CN" sz="3000" dirty="0" smtClean="0"/>
              <a:t>A={P, Q, R, P</a:t>
            </a:r>
            <a:r>
              <a:rPr lang="zh-CN" altLang="zh-CN" sz="3000" dirty="0" smtClean="0"/>
              <a:t>∧</a:t>
            </a:r>
            <a:r>
              <a:rPr lang="en-US" altLang="zh-CN" sz="3000" dirty="0" smtClean="0"/>
              <a:t>Q, P</a:t>
            </a:r>
            <a:r>
              <a:rPr lang="zh-CN" altLang="zh-CN" sz="3000" dirty="0" smtClean="0"/>
              <a:t>∨</a:t>
            </a:r>
            <a:r>
              <a:rPr lang="en-US" altLang="zh-CN" sz="3000" dirty="0" smtClean="0"/>
              <a:t>Q, Q</a:t>
            </a:r>
            <a:r>
              <a:rPr lang="zh-CN" altLang="zh-CN" sz="3000" dirty="0" smtClean="0"/>
              <a:t>∨</a:t>
            </a:r>
            <a:r>
              <a:rPr lang="en-US" altLang="zh-CN" sz="3000" dirty="0" smtClean="0"/>
              <a:t>R, Q</a:t>
            </a:r>
            <a:r>
              <a:rPr lang="zh-CN" altLang="zh-CN" sz="3000" dirty="0" smtClean="0"/>
              <a:t>∧</a:t>
            </a:r>
            <a:r>
              <a:rPr lang="en-US" altLang="zh-CN" sz="3000" dirty="0" smtClean="0"/>
              <a:t>R, P</a:t>
            </a:r>
            <a:r>
              <a:rPr lang="zh-CN" altLang="zh-CN" sz="3000" dirty="0" smtClean="0"/>
              <a:t>∧</a:t>
            </a:r>
            <a:r>
              <a:rPr lang="en-US" altLang="zh-CN" sz="3000" dirty="0" smtClean="0"/>
              <a:t>Q</a:t>
            </a:r>
            <a:r>
              <a:rPr lang="zh-CN" altLang="zh-CN" sz="3000" dirty="0" smtClean="0"/>
              <a:t>∧</a:t>
            </a:r>
            <a:r>
              <a:rPr lang="en-US" altLang="zh-CN" sz="3000" dirty="0" smtClean="0"/>
              <a:t>R}</a:t>
            </a:r>
            <a:r>
              <a:rPr lang="zh-CN" altLang="zh-CN" sz="3000" dirty="0" smtClean="0"/>
              <a:t>，“</a:t>
            </a:r>
            <a:r>
              <a:rPr lang="en-US" altLang="zh-CN" sz="3000" dirty="0" smtClean="0">
                <a:sym typeface="Symbol"/>
              </a:rPr>
              <a:t></a:t>
            </a:r>
            <a:r>
              <a:rPr lang="zh-CN" altLang="zh-CN" sz="3000" dirty="0" smtClean="0"/>
              <a:t>”是集合</a:t>
            </a:r>
            <a:r>
              <a:rPr lang="en-US" altLang="zh-CN" sz="3000" dirty="0" smtClean="0"/>
              <a:t>A</a:t>
            </a:r>
            <a:r>
              <a:rPr lang="zh-CN" altLang="zh-CN" sz="3000" dirty="0" smtClean="0"/>
              <a:t>上的公式蕴涵关系，请画出部分序集（</a:t>
            </a:r>
            <a:r>
              <a:rPr lang="en-US" altLang="zh-CN" sz="3000" dirty="0" smtClean="0"/>
              <a:t>A</a:t>
            </a:r>
            <a:r>
              <a:rPr lang="zh-CN" altLang="zh-CN" sz="3000" dirty="0" smtClean="0"/>
              <a:t>，</a:t>
            </a:r>
            <a:r>
              <a:rPr lang="en-US" altLang="zh-CN" sz="3000" dirty="0" smtClean="0">
                <a:sym typeface="Symbol"/>
              </a:rPr>
              <a:t></a:t>
            </a:r>
            <a:r>
              <a:rPr lang="zh-CN" altLang="zh-CN" sz="3000" dirty="0" smtClean="0"/>
              <a:t>）的</a:t>
            </a:r>
            <a:r>
              <a:rPr lang="en-US" altLang="zh-CN" sz="3000" dirty="0" err="1" smtClean="0"/>
              <a:t>Hasse</a:t>
            </a:r>
            <a:r>
              <a:rPr lang="zh-CN" altLang="zh-CN" sz="3000" dirty="0" smtClean="0"/>
              <a:t>图，并指出其中的最大元、最小元、极大元和极小元。</a:t>
            </a:r>
            <a:endParaRPr lang="en-US" altLang="zh-CN" sz="3000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grpSp>
        <p:nvGrpSpPr>
          <p:cNvPr id="2" name="组合 85"/>
          <p:cNvGrpSpPr>
            <a:grpSpLocks/>
          </p:cNvGrpSpPr>
          <p:nvPr/>
        </p:nvGrpSpPr>
        <p:grpSpPr bwMode="auto">
          <a:xfrm>
            <a:off x="1835150" y="2655661"/>
            <a:ext cx="4321175" cy="3529013"/>
            <a:chOff x="1835696" y="2492896"/>
            <a:chExt cx="4320480" cy="3528392"/>
          </a:xfrm>
        </p:grpSpPr>
        <p:grpSp>
          <p:nvGrpSpPr>
            <p:cNvPr id="25604" name="组合 81"/>
            <p:cNvGrpSpPr>
              <a:grpSpLocks/>
            </p:cNvGrpSpPr>
            <p:nvPr/>
          </p:nvGrpSpPr>
          <p:grpSpPr bwMode="auto">
            <a:xfrm>
              <a:off x="1835696" y="2492896"/>
              <a:ext cx="4320480" cy="3528392"/>
              <a:chOff x="1763688" y="3068960"/>
              <a:chExt cx="4320480" cy="3528392"/>
            </a:xfrm>
          </p:grpSpPr>
          <p:sp>
            <p:nvSpPr>
              <p:cNvPr id="25606" name="椭圆 40"/>
              <p:cNvSpPr>
                <a:spLocks noChangeArrowheads="1"/>
              </p:cNvSpPr>
              <p:nvPr/>
            </p:nvSpPr>
            <p:spPr bwMode="auto">
              <a:xfrm>
                <a:off x="3203848" y="5301208"/>
                <a:ext cx="144016" cy="144016"/>
              </a:xfrm>
              <a:prstGeom prst="ellipse">
                <a:avLst/>
              </a:prstGeom>
              <a:noFill/>
              <a:ln w="88900" algn="ctr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2400" b="0" smtClean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5607" name="组合 80"/>
              <p:cNvGrpSpPr>
                <a:grpSpLocks/>
              </p:cNvGrpSpPr>
              <p:nvPr/>
            </p:nvGrpSpPr>
            <p:grpSpPr bwMode="auto">
              <a:xfrm>
                <a:off x="1763688" y="3068960"/>
                <a:ext cx="4320480" cy="3528392"/>
                <a:chOff x="1763688" y="3068960"/>
                <a:chExt cx="4320480" cy="3528392"/>
              </a:xfrm>
            </p:grpSpPr>
            <p:sp>
              <p:nvSpPr>
                <p:cNvPr id="25608" name="椭圆 43"/>
                <p:cNvSpPr>
                  <a:spLocks noChangeArrowheads="1"/>
                </p:cNvSpPr>
                <p:nvPr/>
              </p:nvSpPr>
              <p:spPr bwMode="auto">
                <a:xfrm>
                  <a:off x="4572000" y="5229200"/>
                  <a:ext cx="144016" cy="144016"/>
                </a:xfrm>
                <a:prstGeom prst="ellipse">
                  <a:avLst/>
                </a:prstGeom>
                <a:noFill/>
                <a:ln w="88900" algn="ctr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kumimoji="1"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zh-CN" altLang="en-US" sz="2400" b="0" smtClean="0">
                    <a:solidFill>
                      <a:srgbClr val="FFFFFF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5609" name="组合 79"/>
                <p:cNvGrpSpPr>
                  <a:grpSpLocks/>
                </p:cNvGrpSpPr>
                <p:nvPr/>
              </p:nvGrpSpPr>
              <p:grpSpPr bwMode="auto">
                <a:xfrm>
                  <a:off x="1763688" y="3068960"/>
                  <a:ext cx="4320480" cy="3528392"/>
                  <a:chOff x="1763688" y="3111351"/>
                  <a:chExt cx="4320480" cy="3528392"/>
                </a:xfrm>
              </p:grpSpPr>
              <p:cxnSp>
                <p:nvCxnSpPr>
                  <p:cNvPr id="25610" name="直接连接符 45"/>
                  <p:cNvCxnSpPr>
                    <a:cxnSpLocks noChangeShapeType="1"/>
                    <a:stCxn id="25606" idx="7"/>
                  </p:cNvCxnSpPr>
                  <p:nvPr/>
                </p:nvCxnSpPr>
                <p:spPr bwMode="auto">
                  <a:xfrm flipV="1">
                    <a:off x="3326773" y="4581128"/>
                    <a:ext cx="669163" cy="741171"/>
                  </a:xfrm>
                  <a:prstGeom prst="line">
                    <a:avLst/>
                  </a:prstGeom>
                  <a:noFill/>
                  <a:ln w="88900" algn="ctr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5611" name="直接连接符 47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995936" y="4653136"/>
                    <a:ext cx="648072" cy="576064"/>
                  </a:xfrm>
                  <a:prstGeom prst="line">
                    <a:avLst/>
                  </a:prstGeom>
                  <a:noFill/>
                  <a:ln w="88900" algn="ctr">
                    <a:solidFill>
                      <a:schemeClr val="tx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25612" name="椭圆 48"/>
                  <p:cNvSpPr>
                    <a:spLocks noChangeArrowheads="1"/>
                  </p:cNvSpPr>
                  <p:nvPr/>
                </p:nvSpPr>
                <p:spPr bwMode="auto">
                  <a:xfrm>
                    <a:off x="3923928" y="4509120"/>
                    <a:ext cx="144016" cy="144016"/>
                  </a:xfrm>
                  <a:prstGeom prst="ellipse">
                    <a:avLst/>
                  </a:prstGeom>
                  <a:noFill/>
                  <a:ln w="88900" algn="ctr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lIns="90000" tIns="46800" rIns="90000" bIns="46800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Ø"/>
                      <a:defRPr kumimoji="1" sz="32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FontTx/>
                      <a:buNone/>
                    </a:pPr>
                    <a:endParaRPr lang="zh-CN" altLang="en-US" sz="2400" b="0" smtClean="0">
                      <a:solidFill>
                        <a:srgbClr val="FFFFFF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5613" name="组合 78"/>
                  <p:cNvGrpSpPr>
                    <a:grpSpLocks/>
                  </p:cNvGrpSpPr>
                  <p:nvPr/>
                </p:nvGrpSpPr>
                <p:grpSpPr bwMode="auto">
                  <a:xfrm>
                    <a:off x="1763688" y="3111351"/>
                    <a:ext cx="4320480" cy="3528392"/>
                    <a:chOff x="1763688" y="3068960"/>
                    <a:chExt cx="4320480" cy="3528392"/>
                  </a:xfrm>
                </p:grpSpPr>
                <p:cxnSp>
                  <p:nvCxnSpPr>
                    <p:cNvPr id="25614" name="直接连接符 37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3347864" y="5445224"/>
                      <a:ext cx="504056" cy="504056"/>
                    </a:xfrm>
                    <a:prstGeom prst="line">
                      <a:avLst/>
                    </a:prstGeom>
                    <a:noFill/>
                    <a:ln w="88900" algn="ctr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25615" name="直接连接符 39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3923928" y="5373216"/>
                      <a:ext cx="648072" cy="576064"/>
                    </a:xfrm>
                    <a:prstGeom prst="line">
                      <a:avLst/>
                    </a:prstGeom>
                    <a:noFill/>
                    <a:ln w="88900" algn="ctr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25616" name="直接连接符 50"/>
                    <p:cNvCxnSpPr>
                      <a:cxnSpLocks noChangeShapeType="1"/>
                      <a:endCxn id="25620" idx="5"/>
                    </p:cNvCxnSpPr>
                    <p:nvPr/>
                  </p:nvCxnSpPr>
                  <p:spPr bwMode="auto">
                    <a:xfrm flipH="1" flipV="1">
                      <a:off x="3254765" y="3767949"/>
                      <a:ext cx="669163" cy="741171"/>
                    </a:xfrm>
                    <a:prstGeom prst="line">
                      <a:avLst/>
                    </a:prstGeom>
                    <a:noFill/>
                    <a:ln w="88900" algn="ctr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25617" name="直接连接符 52"/>
                    <p:cNvCxnSpPr>
                      <a:cxnSpLocks noChangeShapeType="1"/>
                      <a:stCxn id="25606" idx="1"/>
                    </p:cNvCxnSpPr>
                    <p:nvPr/>
                  </p:nvCxnSpPr>
                  <p:spPr bwMode="auto">
                    <a:xfrm flipH="1" flipV="1">
                      <a:off x="2411760" y="4437112"/>
                      <a:ext cx="813179" cy="885187"/>
                    </a:xfrm>
                    <a:prstGeom prst="line">
                      <a:avLst/>
                    </a:prstGeom>
                    <a:noFill/>
                    <a:ln w="88900" algn="ctr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25618" name="直接连接符 54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2411760" y="3645024"/>
                      <a:ext cx="792088" cy="792088"/>
                    </a:xfrm>
                    <a:prstGeom prst="line">
                      <a:avLst/>
                    </a:prstGeom>
                    <a:noFill/>
                    <a:ln w="88900" algn="ctr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25619" name="椭圆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9752" y="4365104"/>
                      <a:ext cx="144016" cy="144016"/>
                    </a:xfrm>
                    <a:prstGeom prst="ellipse">
                      <a:avLst/>
                    </a:prstGeom>
                    <a:noFill/>
                    <a:ln w="88900" algn="ctr">
                      <a:solidFill>
                        <a:schemeClr val="tx2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Ø"/>
                        <a:defRPr kumimoji="1"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</a:pPr>
                      <a:endParaRPr lang="zh-CN" altLang="en-US" sz="2400" b="0" smtClean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620" name="椭圆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31840" y="3645024"/>
                      <a:ext cx="144016" cy="144016"/>
                    </a:xfrm>
                    <a:prstGeom prst="ellipse">
                      <a:avLst/>
                    </a:prstGeom>
                    <a:noFill/>
                    <a:ln w="88900" algn="ctr">
                      <a:solidFill>
                        <a:schemeClr val="tx2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Ø"/>
                        <a:defRPr kumimoji="1"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</a:pPr>
                      <a:endParaRPr lang="zh-CN" altLang="en-US" sz="2400" b="0" smtClean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25621" name="直接连接符 59"/>
                    <p:cNvCxnSpPr>
                      <a:cxnSpLocks noChangeShapeType="1"/>
                      <a:stCxn id="25612" idx="7"/>
                    </p:cNvCxnSpPr>
                    <p:nvPr/>
                  </p:nvCxnSpPr>
                  <p:spPr bwMode="auto">
                    <a:xfrm flipV="1">
                      <a:off x="4046853" y="3717032"/>
                      <a:ext cx="669163" cy="813179"/>
                    </a:xfrm>
                    <a:prstGeom prst="line">
                      <a:avLst/>
                    </a:prstGeom>
                    <a:noFill/>
                    <a:ln w="88900" algn="ctr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25622" name="直接连接符 61"/>
                    <p:cNvCxnSpPr>
                      <a:cxnSpLocks noChangeShapeType="1"/>
                      <a:stCxn id="25608" idx="7"/>
                    </p:cNvCxnSpPr>
                    <p:nvPr/>
                  </p:nvCxnSpPr>
                  <p:spPr bwMode="auto">
                    <a:xfrm flipV="1">
                      <a:off x="4694925" y="4293096"/>
                      <a:ext cx="741171" cy="957195"/>
                    </a:xfrm>
                    <a:prstGeom prst="line">
                      <a:avLst/>
                    </a:prstGeom>
                    <a:noFill/>
                    <a:ln w="88900" algn="ctr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25623" name="直接连接符 63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4716016" y="3645024"/>
                      <a:ext cx="720080" cy="648072"/>
                    </a:xfrm>
                    <a:prstGeom prst="line">
                      <a:avLst/>
                    </a:prstGeom>
                    <a:noFill/>
                    <a:ln w="88900" algn="ctr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25624" name="椭圆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4088" y="4221088"/>
                      <a:ext cx="144016" cy="144016"/>
                    </a:xfrm>
                    <a:prstGeom prst="ellipse">
                      <a:avLst/>
                    </a:prstGeom>
                    <a:noFill/>
                    <a:ln w="88900" algn="ctr">
                      <a:solidFill>
                        <a:schemeClr val="tx2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Ø"/>
                        <a:defRPr kumimoji="1"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</a:pPr>
                      <a:endParaRPr lang="zh-CN" altLang="en-US" sz="2400" b="0" smtClean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625" name="椭圆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16016" y="3573016"/>
                      <a:ext cx="144016" cy="144016"/>
                    </a:xfrm>
                    <a:prstGeom prst="ellipse">
                      <a:avLst/>
                    </a:prstGeom>
                    <a:noFill/>
                    <a:ln w="88900" algn="ctr">
                      <a:solidFill>
                        <a:schemeClr val="tx2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Ø"/>
                        <a:defRPr kumimoji="1"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</a:pPr>
                      <a:endParaRPr lang="zh-CN" altLang="en-US" sz="2400" b="0" smtClean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626" name="TextBox 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31840" y="6135687"/>
                      <a:ext cx="1440160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Ø"/>
                        <a:defRPr kumimoji="1"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</a:pPr>
                      <a:r>
                        <a:rPr lang="en-US" altLang="zh-CN" sz="240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zh-CN" altLang="zh-CN" sz="240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∧</a:t>
                      </a:r>
                      <a:r>
                        <a:rPr lang="en-US" altLang="zh-CN" sz="240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Q</a:t>
                      </a:r>
                      <a:r>
                        <a:rPr lang="zh-CN" altLang="zh-CN" sz="240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∧</a:t>
                      </a:r>
                      <a:r>
                        <a:rPr lang="en-US" altLang="zh-CN" sz="240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R</a:t>
                      </a:r>
                      <a:endParaRPr lang="zh-CN" altLang="en-US" sz="2400" smtClean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627" name="TextBox 6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39752" y="5301208"/>
                      <a:ext cx="936104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Ø"/>
                        <a:defRPr kumimoji="1"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</a:pPr>
                      <a:r>
                        <a:rPr lang="en-US" altLang="zh-CN" sz="240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zh-CN" altLang="zh-CN" sz="240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∧</a:t>
                      </a:r>
                      <a:r>
                        <a:rPr lang="en-US" altLang="zh-CN" sz="240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Q</a:t>
                      </a:r>
                      <a:endParaRPr lang="zh-CN" altLang="en-US" sz="2400" smtClean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628" name="TextBox 7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44008" y="5301208"/>
                      <a:ext cx="1152128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Ø"/>
                        <a:defRPr kumimoji="1"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</a:pPr>
                      <a:r>
                        <a:rPr lang="en-US" altLang="zh-CN" sz="240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Q</a:t>
                      </a:r>
                      <a:r>
                        <a:rPr lang="zh-CN" altLang="zh-CN" sz="240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∧</a:t>
                      </a:r>
                      <a:r>
                        <a:rPr lang="en-US" altLang="zh-CN" sz="240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R</a:t>
                      </a:r>
                      <a:endParaRPr lang="zh-CN" altLang="en-US" sz="2400" smtClean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629" name="TextBox 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80112" y="4077072"/>
                      <a:ext cx="504056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Ø"/>
                        <a:defRPr kumimoji="1"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</a:pPr>
                      <a:r>
                        <a:rPr lang="en-US" altLang="zh-CN" sz="240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R</a:t>
                      </a:r>
                      <a:endParaRPr lang="zh-CN" altLang="en-US" sz="2400" smtClean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630" name="TextBox 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9912" y="3975447"/>
                      <a:ext cx="504056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Ø"/>
                        <a:defRPr kumimoji="1"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</a:pPr>
                      <a:r>
                        <a:rPr lang="en-US" altLang="zh-CN" sz="240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Q</a:t>
                      </a:r>
                      <a:endParaRPr lang="zh-CN" altLang="en-US" sz="2400" smtClean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631" name="TextBox 7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63688" y="4221088"/>
                      <a:ext cx="504056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Ø"/>
                        <a:defRPr kumimoji="1"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</a:pPr>
                      <a:r>
                        <a:rPr lang="en-US" altLang="zh-CN" sz="240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endParaRPr lang="zh-CN" altLang="en-US" sz="2400" smtClean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632" name="TextBox 7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99792" y="3068960"/>
                      <a:ext cx="1080120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Ø"/>
                        <a:defRPr kumimoji="1"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</a:pPr>
                      <a:r>
                        <a:rPr lang="en-US" altLang="zh-CN" sz="240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zh-CN" altLang="zh-CN" sz="240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 ∨ </a:t>
                      </a:r>
                      <a:r>
                        <a:rPr lang="en-US" altLang="zh-CN" sz="240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Q</a:t>
                      </a:r>
                      <a:endParaRPr lang="zh-CN" altLang="en-US" sz="2400" smtClean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633" name="TextBox 7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427984" y="3068960"/>
                      <a:ext cx="1080120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Ø"/>
                        <a:defRPr kumimoji="1" sz="3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</a:pPr>
                      <a:r>
                        <a:rPr lang="en-US" altLang="zh-CN" sz="240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Q</a:t>
                      </a:r>
                      <a:r>
                        <a:rPr lang="zh-CN" altLang="zh-CN" sz="240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∨</a:t>
                      </a:r>
                      <a:r>
                        <a:rPr lang="en-US" altLang="zh-CN" sz="240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</a:rPr>
                        <a:t>R</a:t>
                      </a:r>
                      <a:endParaRPr lang="zh-CN" altLang="en-US" sz="2400" smtClean="0">
                        <a:solidFill>
                          <a:srgbClr val="FFFFFF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25605" name="椭圆 84"/>
            <p:cNvSpPr>
              <a:spLocks noChangeArrowheads="1"/>
            </p:cNvSpPr>
            <p:nvPr/>
          </p:nvSpPr>
          <p:spPr bwMode="auto">
            <a:xfrm>
              <a:off x="3851920" y="5301208"/>
              <a:ext cx="144016" cy="144016"/>
            </a:xfrm>
            <a:prstGeom prst="ellipse">
              <a:avLst/>
            </a:prstGeom>
            <a:noFill/>
            <a:ln w="88900" algn="ctr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zh-CN" altLang="en-US" sz="2400" b="0" smtClean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4" name="标题 1"/>
          <p:cNvSpPr>
            <a:spLocks noGrp="1"/>
          </p:cNvSpPr>
          <p:nvPr>
            <p:ph type="title"/>
          </p:nvPr>
        </p:nvSpPr>
        <p:spPr>
          <a:xfrm>
            <a:off x="0" y="33228"/>
            <a:ext cx="8229600" cy="646331"/>
          </a:xfrm>
        </p:spPr>
        <p:txBody>
          <a:bodyPr/>
          <a:lstStyle/>
          <a:p>
            <a:pPr algn="l">
              <a:defRPr/>
            </a:pPr>
            <a:r>
              <a:rPr lang="zh-CN" altLang="en-US" sz="3600" dirty="0" smtClean="0"/>
              <a:t>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2875633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2"/>
          <p:cNvSpPr>
            <a:spLocks noGrp="1"/>
          </p:cNvSpPr>
          <p:nvPr>
            <p:ph idx="1"/>
          </p:nvPr>
        </p:nvSpPr>
        <p:spPr>
          <a:xfrm>
            <a:off x="111579" y="847726"/>
            <a:ext cx="8839200" cy="4948918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 smtClean="0">
                <a:solidFill>
                  <a:schemeClr val="tx2"/>
                </a:solidFill>
              </a:rPr>
              <a:t>设</a:t>
            </a:r>
            <a:r>
              <a:rPr lang="en-US" altLang="zh-CN" dirty="0" smtClean="0">
                <a:solidFill>
                  <a:schemeClr val="tx2"/>
                </a:solidFill>
              </a:rPr>
              <a:t>R</a:t>
            </a:r>
            <a:r>
              <a:rPr lang="zh-CN" altLang="zh-CN" dirty="0" smtClean="0">
                <a:solidFill>
                  <a:schemeClr val="tx2"/>
                </a:solidFill>
              </a:rPr>
              <a:t>是集合</a:t>
            </a:r>
            <a:r>
              <a:rPr lang="en-US" altLang="zh-CN" dirty="0" smtClean="0">
                <a:solidFill>
                  <a:schemeClr val="tx2"/>
                </a:solidFill>
              </a:rPr>
              <a:t>A</a:t>
            </a:r>
            <a:r>
              <a:rPr lang="zh-CN" altLang="zh-CN" dirty="0" smtClean="0">
                <a:solidFill>
                  <a:schemeClr val="tx2"/>
                </a:solidFill>
              </a:rPr>
              <a:t>上的等价关系，证明：</a:t>
            </a:r>
            <a:r>
              <a:rPr lang="en-US" altLang="zh-CN" dirty="0" smtClean="0">
                <a:solidFill>
                  <a:schemeClr val="tx2"/>
                </a:solidFill>
              </a:rPr>
              <a:t>R</a:t>
            </a:r>
            <a:r>
              <a:rPr lang="en-US" altLang="zh-CN" baseline="30000" dirty="0" smtClean="0">
                <a:solidFill>
                  <a:schemeClr val="tx2"/>
                </a:solidFill>
              </a:rPr>
              <a:t>2</a:t>
            </a:r>
            <a:r>
              <a:rPr lang="en-US" altLang="zh-CN" dirty="0" smtClean="0">
                <a:solidFill>
                  <a:schemeClr val="tx2"/>
                </a:solidFill>
              </a:rPr>
              <a:t>=R</a:t>
            </a:r>
            <a:endParaRPr lang="zh-CN" altLang="zh-CN" dirty="0" smtClean="0">
              <a:solidFill>
                <a:schemeClr val="tx2"/>
              </a:solidFill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zh-CN" dirty="0" smtClean="0"/>
              <a:t>证明：因为</a:t>
            </a:r>
            <a:r>
              <a:rPr lang="en-US" altLang="zh-CN" dirty="0" smtClean="0"/>
              <a:t>R</a:t>
            </a:r>
            <a:r>
              <a:rPr lang="zh-CN" altLang="zh-CN" dirty="0" smtClean="0"/>
              <a:t>是等价关系，所以</a:t>
            </a:r>
            <a:r>
              <a:rPr lang="en-US" altLang="zh-CN" dirty="0" smtClean="0"/>
              <a:t>R</a:t>
            </a:r>
            <a:r>
              <a:rPr lang="zh-CN" altLang="zh-CN" dirty="0" smtClean="0"/>
              <a:t>具有传递性，故</a:t>
            </a:r>
            <a:r>
              <a:rPr lang="en-US" altLang="zh-CN" dirty="0" smtClean="0"/>
              <a:t>R</a:t>
            </a:r>
            <a:r>
              <a:rPr lang="en-US" altLang="zh-CN" baseline="30000" dirty="0" smtClean="0"/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</a:t>
            </a:r>
            <a:r>
              <a:rPr lang="en-US" altLang="zh-CN" dirty="0" smtClean="0"/>
              <a:t>R</a:t>
            </a:r>
            <a:r>
              <a:rPr lang="zh-CN" altLang="zh-CN" dirty="0" smtClean="0"/>
              <a:t>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下面证明</a:t>
            </a:r>
            <a:r>
              <a:rPr lang="en-US" altLang="zh-CN" dirty="0" smtClean="0"/>
              <a:t>R</a:t>
            </a:r>
            <a:r>
              <a:rPr lang="en-US" altLang="zh-CN" dirty="0" smtClean="0">
                <a:sym typeface="Symbol" panose="05050102010706020507" pitchFamily="18" charset="2"/>
              </a:rPr>
              <a:t></a:t>
            </a:r>
            <a:r>
              <a:rPr lang="en-US" altLang="zh-CN" dirty="0" smtClean="0"/>
              <a:t>R</a:t>
            </a:r>
            <a:r>
              <a:rPr lang="en-US" altLang="zh-CN" baseline="30000" dirty="0" smtClean="0"/>
              <a:t>2</a:t>
            </a:r>
            <a:r>
              <a:rPr lang="zh-CN" altLang="zh-CN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任取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</a:t>
            </a:r>
            <a:r>
              <a:rPr lang="en-US" altLang="zh-CN" dirty="0" smtClean="0"/>
              <a:t>R</a:t>
            </a:r>
            <a:r>
              <a:rPr lang="zh-CN" altLang="zh-CN" dirty="0" smtClean="0"/>
              <a:t>，因</a:t>
            </a:r>
            <a:r>
              <a:rPr lang="en-US" altLang="zh-CN" dirty="0" smtClean="0"/>
              <a:t>R</a:t>
            </a:r>
            <a:r>
              <a:rPr lang="zh-CN" altLang="zh-CN" dirty="0" smtClean="0"/>
              <a:t>等价关系，所以</a:t>
            </a:r>
            <a:r>
              <a:rPr lang="en-US" altLang="zh-CN" dirty="0" smtClean="0"/>
              <a:t>R</a:t>
            </a:r>
            <a:r>
              <a:rPr lang="zh-CN" altLang="zh-CN" dirty="0" smtClean="0"/>
              <a:t>具有自反性，则有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y,y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</a:t>
            </a:r>
            <a:r>
              <a:rPr lang="en-US" altLang="zh-CN" dirty="0" smtClean="0"/>
              <a:t>R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由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</a:t>
            </a:r>
            <a:r>
              <a:rPr lang="en-US" altLang="zh-CN" dirty="0" smtClean="0"/>
              <a:t>R</a:t>
            </a:r>
            <a:r>
              <a:rPr lang="zh-CN" altLang="zh-CN" dirty="0" smtClean="0"/>
              <a:t>，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y,y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</a:t>
            </a:r>
            <a:r>
              <a:rPr lang="en-US" altLang="zh-CN" dirty="0" smtClean="0"/>
              <a:t>R</a:t>
            </a:r>
            <a:r>
              <a:rPr lang="zh-CN" altLang="zh-CN" dirty="0" smtClean="0"/>
              <a:t>，所以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Symbol" panose="05050102010706020507" pitchFamily="18" charset="2"/>
              </a:rPr>
              <a:t></a:t>
            </a:r>
            <a:r>
              <a:rPr lang="en-US" altLang="zh-CN" dirty="0" smtClean="0"/>
              <a:t>R·R</a:t>
            </a:r>
            <a:r>
              <a:rPr lang="zh-CN" altLang="zh-CN" dirty="0" smtClean="0"/>
              <a:t>，即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</a:t>
            </a:r>
            <a:r>
              <a:rPr lang="en-US" altLang="zh-CN" dirty="0" smtClean="0"/>
              <a:t>R</a:t>
            </a:r>
            <a:r>
              <a:rPr lang="en-US" altLang="zh-CN" baseline="30000" dirty="0" smtClean="0"/>
              <a:t>2</a:t>
            </a:r>
            <a:r>
              <a:rPr lang="zh-CN" altLang="zh-CN" dirty="0" smtClean="0"/>
              <a:t>。因此</a:t>
            </a:r>
            <a:r>
              <a:rPr lang="en-US" altLang="zh-CN" dirty="0" smtClean="0"/>
              <a:t>R</a:t>
            </a:r>
            <a:r>
              <a:rPr lang="en-US" altLang="zh-CN" dirty="0" smtClean="0">
                <a:sym typeface="Symbol" panose="05050102010706020507" pitchFamily="18" charset="2"/>
              </a:rPr>
              <a:t></a:t>
            </a:r>
            <a:r>
              <a:rPr lang="en-US" altLang="zh-CN" dirty="0" smtClean="0"/>
              <a:t>R</a:t>
            </a:r>
            <a:r>
              <a:rPr lang="en-US" altLang="zh-CN" baseline="30000" dirty="0" smtClean="0"/>
              <a:t>2</a:t>
            </a:r>
            <a:r>
              <a:rPr lang="zh-CN" altLang="zh-CN" dirty="0" smtClean="0"/>
              <a:t>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综上，</a:t>
            </a:r>
            <a:r>
              <a:rPr lang="en-US" altLang="zh-CN" dirty="0" smtClean="0"/>
              <a:t>R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=R</a:t>
            </a:r>
            <a:r>
              <a:rPr lang="zh-CN" altLang="zh-CN" dirty="0" smtClean="0"/>
              <a:t>。证毕。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33228"/>
            <a:ext cx="8229600" cy="646331"/>
          </a:xfrm>
        </p:spPr>
        <p:txBody>
          <a:bodyPr/>
          <a:lstStyle/>
          <a:p>
            <a:pPr algn="l">
              <a:defRPr/>
            </a:pPr>
            <a:r>
              <a:rPr lang="zh-CN" altLang="en-US" sz="3600" dirty="0" smtClean="0"/>
              <a:t>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0007653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155122" y="734786"/>
            <a:ext cx="8841921" cy="5437414"/>
          </a:xfrm>
        </p:spPr>
        <p:txBody>
          <a:bodyPr/>
          <a:lstStyle/>
          <a:p>
            <a:r>
              <a:rPr lang="zh-CN" altLang="en-US" sz="3200" b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请利用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Dijkstra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算法求下面权图中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C1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点到其它各点的最短路及其距离（须给出详细的解题步骤，以及最终求出的最短路线、距离）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zh-CN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endParaRPr lang="zh-CN" altLang="zh-CN" dirty="0" smtClean="0"/>
          </a:p>
          <a:p>
            <a:endParaRPr lang="zh-CN" altLang="en-US" dirty="0" smtClean="0"/>
          </a:p>
        </p:txBody>
      </p:sp>
      <p:graphicFrame>
        <p:nvGraphicFramePr>
          <p:cNvPr id="3686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089754"/>
              </p:ext>
            </p:extLst>
          </p:nvPr>
        </p:nvGraphicFramePr>
        <p:xfrm>
          <a:off x="1246415" y="2582636"/>
          <a:ext cx="6232525" cy="326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Visio" r:id="rId3" imgW="4902756" imgH="2567940" progId="Visio.Drawing.11">
                  <p:embed/>
                </p:oleObj>
              </mc:Choice>
              <mc:Fallback>
                <p:oleObj name="Visio" r:id="rId3" imgW="4902756" imgH="25679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415" y="2582636"/>
                        <a:ext cx="6232525" cy="326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62" y="95938"/>
            <a:ext cx="8832850" cy="64633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solidFill>
                  <a:srgbClr val="FFC000"/>
                </a:solidFill>
                <a:effectLst/>
              </a:rPr>
              <a:t>第</a:t>
            </a:r>
            <a:r>
              <a:rPr lang="en-US" altLang="zh-CN" sz="3600" b="1" dirty="0" smtClean="0">
                <a:solidFill>
                  <a:srgbClr val="FFC000"/>
                </a:solidFill>
                <a:effectLst/>
                <a:latin typeface="+mn-lt"/>
              </a:rPr>
              <a:t>6</a:t>
            </a:r>
            <a:r>
              <a:rPr lang="zh-CN" altLang="en-US" sz="3600" b="1" dirty="0" smtClean="0">
                <a:solidFill>
                  <a:srgbClr val="FFC000"/>
                </a:solidFill>
                <a:effectLst/>
              </a:rPr>
              <a:t>次作业</a:t>
            </a:r>
            <a:endParaRPr lang="zh-CN" altLang="en-US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23850" y="333375"/>
            <a:ext cx="8439150" cy="5762625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33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习题</a:t>
            </a:r>
            <a:r>
              <a:rPr lang="en-US" altLang="zh-CN" sz="33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5.4-1.</a:t>
            </a:r>
            <a:r>
              <a:rPr lang="zh-CN" altLang="zh-CN" sz="33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今有物不知其数，三三数之剩二，五五数之剩三，七七数之剩二，问至少物几何</a:t>
            </a:r>
            <a:r>
              <a:rPr lang="en-US" altLang="zh-CN" sz="33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? (</a:t>
            </a:r>
            <a:r>
              <a:rPr lang="zh-CN" altLang="zh-CN" sz="33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孙子算经</a:t>
            </a:r>
            <a:r>
              <a:rPr lang="en-US" altLang="zh-CN" sz="33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zh-CN" altLang="zh-CN" sz="3300" kern="100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zh-CN" sz="3300" kern="100" dirty="0" smtClean="0">
                <a:latin typeface="Times New Roman" panose="02020603050405020304" pitchFamily="18" charset="0"/>
              </a:rPr>
              <a:t>解：</a:t>
            </a:r>
            <a:r>
              <a:rPr lang="en-US" altLang="zh-CN" sz="3300" kern="100" dirty="0" smtClean="0">
                <a:latin typeface="Times New Roman" panose="02020603050405020304" pitchFamily="18" charset="0"/>
              </a:rPr>
              <a:t>      </a:t>
            </a:r>
            <a:endParaRPr lang="zh-CN" altLang="zh-CN" sz="3300" kern="100" dirty="0" smtClean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300" kern="1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300" kern="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300" kern="100" dirty="0" smtClean="0">
                <a:latin typeface="Times New Roman" panose="02020603050405020304" pitchFamily="18" charset="0"/>
              </a:rPr>
              <a:t>2(mod 3)</a:t>
            </a:r>
            <a:endParaRPr lang="zh-CN" altLang="zh-CN" sz="3300" kern="100" dirty="0" smtClean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300" kern="1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300" kern="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300" kern="100" dirty="0" smtClean="0">
                <a:latin typeface="Times New Roman" panose="02020603050405020304" pitchFamily="18" charset="0"/>
              </a:rPr>
              <a:t>3(mod 5)</a:t>
            </a:r>
            <a:endParaRPr lang="zh-CN" altLang="zh-CN" sz="3300" kern="100" dirty="0" smtClean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300" kern="1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300" kern="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300" kern="100" dirty="0" smtClean="0">
                <a:latin typeface="Times New Roman" panose="02020603050405020304" pitchFamily="18" charset="0"/>
              </a:rPr>
              <a:t>2(mod 7)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3300" kern="100" dirty="0" smtClean="0">
                <a:latin typeface="Times New Roman" panose="02020603050405020304" pitchFamily="18" charset="0"/>
              </a:rPr>
              <a:t>因 </a:t>
            </a:r>
            <a:r>
              <a:rPr lang="en-US" altLang="zh-CN" sz="3300" kern="100" dirty="0" smtClean="0">
                <a:latin typeface="Times New Roman" panose="02020603050405020304" pitchFamily="18" charset="0"/>
              </a:rPr>
              <a:t>3, 5, 7</a:t>
            </a:r>
            <a:r>
              <a:rPr lang="zh-CN" altLang="en-US" sz="3300" kern="100" dirty="0" smtClean="0">
                <a:latin typeface="Times New Roman" panose="02020603050405020304" pitchFamily="18" charset="0"/>
              </a:rPr>
              <a:t> 两两互质，可用秦九韶定理求解。</a:t>
            </a:r>
            <a:endParaRPr lang="en-US" altLang="zh-CN" sz="3300" kern="100" dirty="0" smtClean="0">
              <a:latin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sz="3300" kern="100" dirty="0" smtClean="0">
              <a:latin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zh-CN" sz="3000" kern="100" dirty="0" smtClean="0">
              <a:latin typeface="Times New Roman" panose="02020603050405020304" pitchFamily="18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42340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4BE0CD-EFA9-4C09-B120-F350F7DCF419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20860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"/>
            <a:ext cx="8077200" cy="5943600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300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先求</a:t>
            </a:r>
            <a:r>
              <a:rPr lang="en-US" altLang="zh-CN" sz="3300" i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3300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1,</a:t>
            </a:r>
            <a:r>
              <a:rPr lang="en-US" altLang="zh-CN" sz="3300" i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3300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2,</a:t>
            </a:r>
            <a:r>
              <a:rPr lang="en-US" altLang="zh-CN" sz="3300" i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3300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sz="3300" kern="1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使得</a:t>
            </a:r>
            <a:endParaRPr lang="en-US" altLang="zh-CN" sz="3300" kern="100" dirty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Font typeface="Wingdings" panose="05000000000000000000" pitchFamily="2" charset="2"/>
              <a:buNone/>
              <a:defRPr/>
            </a:pPr>
            <a:endParaRPr lang="en-US" altLang="zh-CN" sz="3000" kern="100" dirty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Font typeface="Wingdings" panose="05000000000000000000" pitchFamily="2" charset="2"/>
              <a:buNone/>
              <a:defRPr/>
            </a:pPr>
            <a:endParaRPr lang="en-US" altLang="zh-CN" sz="3000" kern="100" dirty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Font typeface="Wingdings" panose="05000000000000000000" pitchFamily="2" charset="2"/>
              <a:buNone/>
              <a:defRPr/>
            </a:pPr>
            <a:endParaRPr lang="en-US" altLang="zh-CN" sz="3000" kern="100" dirty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kern="100" dirty="0" smtClean="0">
              <a:latin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kern="100" dirty="0">
              <a:latin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kern="100" dirty="0" smtClean="0">
              <a:latin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kern="100" dirty="0">
              <a:latin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3300" kern="100" dirty="0" smtClean="0">
                <a:latin typeface="Times New Roman" panose="02020603050405020304" pitchFamily="18" charset="0"/>
              </a:rPr>
              <a:t>下面</a:t>
            </a:r>
            <a:r>
              <a:rPr lang="zh-CN" altLang="en-US" sz="3300" kern="100" dirty="0">
                <a:latin typeface="Times New Roman" panose="02020603050405020304" pitchFamily="18" charset="0"/>
              </a:rPr>
              <a:t>求解</a:t>
            </a:r>
            <a:r>
              <a:rPr lang="en-US" altLang="zh-CN" sz="3300" kern="100" dirty="0">
                <a:latin typeface="Times New Roman" panose="02020603050405020304" pitchFamily="18" charset="0"/>
              </a:rPr>
              <a:t>C1, C2, C3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300" kern="100" dirty="0">
                <a:latin typeface="Times New Roman" panose="02020603050405020304" pitchFamily="18" charset="0"/>
              </a:rPr>
              <a:t>35C1</a:t>
            </a:r>
            <a:r>
              <a:rPr lang="en-US" altLang="zh-CN" sz="33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300" kern="100" dirty="0">
                <a:latin typeface="Times New Roman" panose="02020603050405020304" pitchFamily="18" charset="0"/>
              </a:rPr>
              <a:t>1(mod 3)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None/>
              <a:defRPr/>
            </a:pPr>
            <a:r>
              <a:rPr lang="en-US" altLang="zh-CN" sz="3300" kern="100" dirty="0">
                <a:latin typeface="Times New Roman" panose="02020603050405020304" pitchFamily="18" charset="0"/>
              </a:rPr>
              <a:t>21C2</a:t>
            </a:r>
            <a:r>
              <a:rPr lang="en-US" altLang="zh-CN" sz="33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300" kern="100" dirty="0">
                <a:latin typeface="Times New Roman" panose="02020603050405020304" pitchFamily="18" charset="0"/>
              </a:rPr>
              <a:t>1(mod 5</a:t>
            </a:r>
            <a:r>
              <a:rPr lang="en-US" altLang="zh-CN" sz="3300" kern="100" dirty="0" smtClean="0">
                <a:latin typeface="Times New Roman" panose="02020603050405020304" pitchFamily="18" charset="0"/>
              </a:rPr>
              <a:t>)</a:t>
            </a:r>
            <a:endParaRPr lang="en-US" altLang="zh-CN" sz="3300" kern="100" dirty="0">
              <a:latin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300" kern="100" dirty="0">
                <a:latin typeface="Times New Roman" panose="02020603050405020304" pitchFamily="18" charset="0"/>
              </a:rPr>
              <a:t>15C3</a:t>
            </a:r>
            <a:r>
              <a:rPr lang="en-US" altLang="zh-CN" sz="33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300" kern="100" dirty="0">
                <a:latin typeface="Times New Roman" panose="02020603050405020304" pitchFamily="18" charset="0"/>
              </a:rPr>
              <a:t>1(mod 7)</a:t>
            </a: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90600" y="914400"/>
          <a:ext cx="6629400" cy="274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09800"/>
                <a:gridCol w="2209800"/>
                <a:gridCol w="220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3300" i="1" dirty="0" smtClean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CN" sz="3300" i="0" baseline="-25000" dirty="0" smtClean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3600" kern="1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</a:t>
                      </a:r>
                      <a:r>
                        <a:rPr kumimoji="1" lang="en-US" altLang="zh-CN" sz="32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1(mod 3)</a:t>
                      </a:r>
                      <a:endParaRPr lang="zh-CN" altLang="en-US" sz="3300" i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33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zh-CN" sz="33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36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</a:t>
                      </a:r>
                      <a:r>
                        <a:rPr kumimoji="1" lang="en-US" altLang="zh-CN" sz="32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1(mod 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33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zh-CN" sz="33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36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</a:t>
                      </a:r>
                      <a:r>
                        <a:rPr kumimoji="1" lang="en-US" altLang="zh-CN" sz="32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1(mod 7)</a:t>
                      </a:r>
                      <a:endParaRPr kumimoji="0" lang="zh-CN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3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zh-CN" sz="33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36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</a:t>
                      </a:r>
                      <a:r>
                        <a:rPr kumimoji="1" lang="en-US" altLang="zh-CN" sz="32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0(mod 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3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zh-CN" sz="33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36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</a:t>
                      </a:r>
                      <a:r>
                        <a:rPr kumimoji="1" lang="en-US" altLang="zh-CN" sz="32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0(mod 3)</a:t>
                      </a:r>
                      <a:endParaRPr kumimoji="0" lang="zh-CN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3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zh-CN" sz="33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36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</a:t>
                      </a:r>
                      <a:r>
                        <a:rPr kumimoji="1" lang="en-US" altLang="zh-CN" sz="32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0(mod 3)</a:t>
                      </a:r>
                      <a:endParaRPr kumimoji="0" lang="zh-CN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300" b="1" i="1" dirty="0" smtClean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CN" sz="3300" b="1" i="0" baseline="-25000" dirty="0" smtClean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3300" b="1" kern="1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</a:t>
                      </a:r>
                      <a:r>
                        <a:rPr kumimoji="1" lang="en-US" altLang="zh-CN" sz="33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0(mod 7)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3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zh-CN" sz="33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36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</a:t>
                      </a:r>
                      <a:r>
                        <a:rPr kumimoji="1" lang="en-US" altLang="zh-CN" sz="32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0(mod 7)</a:t>
                      </a:r>
                      <a:endParaRPr kumimoji="0" lang="zh-CN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3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zh-CN" sz="33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36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</a:t>
                      </a:r>
                      <a:r>
                        <a:rPr kumimoji="1" lang="en-US" altLang="zh-CN" sz="32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0(mod 5)</a:t>
                      </a:r>
                      <a:endParaRPr kumimoji="0" lang="zh-CN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433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78B49D-7994-4305-A800-52A8EA77A6E4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78836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04813"/>
            <a:ext cx="8839200" cy="5691187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100" kern="100" dirty="0" smtClean="0">
                <a:latin typeface="Times New Roman" panose="02020603050405020304" pitchFamily="18" charset="0"/>
              </a:rPr>
              <a:t>35C1</a:t>
            </a:r>
            <a:r>
              <a:rPr lang="en-US" altLang="zh-CN" sz="3100" kern="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100" kern="100" dirty="0" smtClean="0">
                <a:latin typeface="Times New Roman" panose="02020603050405020304" pitchFamily="18" charset="0"/>
              </a:rPr>
              <a:t>1(mod 3)    21C2</a:t>
            </a:r>
            <a:r>
              <a:rPr lang="en-US" altLang="zh-CN" sz="3100" kern="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100" kern="100" dirty="0" smtClean="0">
                <a:latin typeface="Times New Roman" panose="02020603050405020304" pitchFamily="18" charset="0"/>
              </a:rPr>
              <a:t>1(mod 5)    15C3</a:t>
            </a:r>
            <a:r>
              <a:rPr lang="en-US" altLang="zh-CN" sz="3100" kern="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100" kern="100" dirty="0" smtClean="0">
                <a:latin typeface="Times New Roman" panose="02020603050405020304" pitchFamily="18" charset="0"/>
              </a:rPr>
              <a:t>1(mod 7)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100" kern="100" dirty="0" smtClean="0">
                <a:latin typeface="Times New Roman" panose="02020603050405020304" pitchFamily="18" charset="0"/>
              </a:rPr>
              <a:t>36C1</a:t>
            </a:r>
            <a:r>
              <a:rPr lang="en-US" altLang="zh-CN" sz="3100" kern="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 </a:t>
            </a:r>
            <a:r>
              <a:rPr lang="en-US" altLang="zh-CN" sz="3100" kern="100" dirty="0" smtClean="0">
                <a:latin typeface="Times New Roman" panose="02020603050405020304" pitchFamily="18" charset="0"/>
              </a:rPr>
              <a:t>0(mod 3)   </a:t>
            </a:r>
            <a:r>
              <a:rPr lang="en-US" altLang="zh-CN" sz="3100" kern="1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20C2</a:t>
            </a:r>
            <a:r>
              <a:rPr lang="en-US" altLang="zh-CN" sz="3100" kern="100" dirty="0" smtClean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100" kern="1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0(mod </a:t>
            </a:r>
            <a:r>
              <a:rPr lang="en-US" altLang="zh-CN" sz="3100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100" kern="1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)    </a:t>
            </a:r>
            <a:r>
              <a:rPr lang="en-US" altLang="zh-CN" sz="3100" kern="100" dirty="0" smtClean="0">
                <a:latin typeface="Times New Roman" panose="02020603050405020304" pitchFamily="18" charset="0"/>
              </a:rPr>
              <a:t>14C3</a:t>
            </a:r>
            <a:r>
              <a:rPr lang="en-US" altLang="zh-CN" sz="3100" kern="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100" kern="100" dirty="0" smtClean="0">
                <a:latin typeface="Times New Roman" panose="02020603050405020304" pitchFamily="18" charset="0"/>
              </a:rPr>
              <a:t>0(mod 7)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100" kern="100" dirty="0" smtClean="0">
                <a:latin typeface="Times New Roman" panose="02020603050405020304" pitchFamily="18" charset="0"/>
              </a:rPr>
              <a:t>C1</a:t>
            </a:r>
            <a:r>
              <a:rPr lang="en-US" altLang="zh-CN" sz="3100" kern="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 -1</a:t>
            </a:r>
            <a:r>
              <a:rPr lang="en-US" altLang="zh-CN" sz="3100" kern="100" dirty="0" smtClean="0">
                <a:latin typeface="Times New Roman" panose="02020603050405020304" pitchFamily="18" charset="0"/>
              </a:rPr>
              <a:t>(mod 3)       </a:t>
            </a:r>
            <a:r>
              <a:rPr lang="en-US" altLang="zh-CN" sz="31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C2</a:t>
            </a:r>
            <a:r>
              <a:rPr lang="en-US" altLang="zh-CN" sz="3100" kern="1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1</a:t>
            </a:r>
            <a:r>
              <a:rPr lang="en-US" altLang="zh-CN" sz="31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3100" kern="100" dirty="0">
                <a:solidFill>
                  <a:schemeClr val="tx2"/>
                </a:solidFill>
                <a:latin typeface="Times New Roman" panose="02020603050405020304" pitchFamily="18" charset="0"/>
              </a:rPr>
              <a:t>mod 5</a:t>
            </a:r>
            <a:r>
              <a:rPr lang="en-US" altLang="zh-CN" sz="31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)         C3</a:t>
            </a:r>
            <a:r>
              <a:rPr lang="en-US" altLang="zh-CN" sz="3100" kern="1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1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1(mod 7)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1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C1</a:t>
            </a:r>
            <a:r>
              <a:rPr lang="en-US" altLang="zh-CN" sz="3100" kern="1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 2</a:t>
            </a:r>
            <a:r>
              <a:rPr lang="en-US" altLang="zh-CN" sz="31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(mod 3)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3100" kern="100" dirty="0" smtClean="0">
                <a:latin typeface="Times New Roman" panose="02020603050405020304" pitchFamily="18" charset="0"/>
              </a:rPr>
              <a:t>下面求解</a:t>
            </a:r>
            <a:r>
              <a:rPr lang="en-US" altLang="zh-CN" sz="3100" i="1" kern="100" dirty="0" smtClean="0">
                <a:latin typeface="Times New Roman" panose="02020603050405020304" pitchFamily="18" charset="0"/>
              </a:rPr>
              <a:t>l</a:t>
            </a:r>
            <a:r>
              <a:rPr lang="en-US" altLang="zh-CN" sz="3100" kern="100" dirty="0" smtClean="0">
                <a:latin typeface="Times New Roman" panose="02020603050405020304" pitchFamily="18" charset="0"/>
              </a:rPr>
              <a:t>1 , </a:t>
            </a:r>
            <a:r>
              <a:rPr lang="en-US" altLang="zh-CN" sz="3100" i="1" kern="100" dirty="0" smtClean="0">
                <a:latin typeface="Times New Roman" panose="02020603050405020304" pitchFamily="18" charset="0"/>
              </a:rPr>
              <a:t>l</a:t>
            </a:r>
            <a:r>
              <a:rPr lang="en-US" altLang="zh-CN" sz="3100" kern="100" dirty="0" smtClean="0">
                <a:latin typeface="Times New Roman" panose="02020603050405020304" pitchFamily="18" charset="0"/>
              </a:rPr>
              <a:t>2 , </a:t>
            </a:r>
            <a:r>
              <a:rPr lang="en-US" altLang="zh-CN" sz="3100" i="1" kern="100" dirty="0" smtClean="0">
                <a:latin typeface="Times New Roman" panose="02020603050405020304" pitchFamily="18" charset="0"/>
              </a:rPr>
              <a:t>l</a:t>
            </a:r>
            <a:r>
              <a:rPr lang="en-US" altLang="zh-CN" sz="3100" kern="100" dirty="0" smtClean="0">
                <a:latin typeface="Times New Roman" panose="02020603050405020304" pitchFamily="18" charset="0"/>
              </a:rPr>
              <a:t>3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100" dirty="0" smtClean="0"/>
              <a:t>1=</a:t>
            </a:r>
            <a:r>
              <a:rPr lang="en-US" altLang="zh-CN" sz="3100" kern="100" dirty="0" smtClean="0">
                <a:latin typeface="Times New Roman" panose="02020603050405020304" pitchFamily="18" charset="0"/>
              </a:rPr>
              <a:t> 35C1=35</a:t>
            </a:r>
            <a:r>
              <a:rPr lang="en-US" altLang="zh-CN" sz="3100" kern="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2=70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100" i="1" kern="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3100" kern="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2=21C2=211=21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100" i="1" kern="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3100" kern="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3=15C3=151=15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3100" kern="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因此，</a:t>
            </a:r>
            <a:r>
              <a:rPr lang="en-US" altLang="zh-CN" sz="3100" kern="1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100" kern="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=a1l1+a2l2+a3l3=270+321+215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1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100" kern="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    =233</a:t>
            </a:r>
            <a:r>
              <a:rPr lang="en-US" altLang="zh-CN" sz="3100" kern="100" dirty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100" kern="100" dirty="0" smtClean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23(mod105)</a:t>
            </a:r>
            <a:endParaRPr lang="zh-CN" altLang="en-US" sz="310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4438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74C857-E1EC-478A-9466-9B0CB053C84B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1926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646113"/>
          </a:xfrm>
        </p:spPr>
        <p:txBody>
          <a:bodyPr/>
          <a:lstStyle/>
          <a:p>
            <a:pPr algn="l">
              <a:defRPr/>
            </a:pPr>
            <a:r>
              <a:rPr lang="zh-CN" altLang="en-US" sz="3600" dirty="0" smtClean="0"/>
              <a:t>第五章总结</a:t>
            </a:r>
            <a:endParaRPr lang="zh-CN" altLang="en-US" sz="3600" dirty="0"/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>
          <a:xfrm>
            <a:off x="533400" y="609600"/>
            <a:ext cx="8153400" cy="5791200"/>
          </a:xfrm>
        </p:spPr>
        <p:txBody>
          <a:bodyPr/>
          <a:lstStyle/>
          <a:p>
            <a:pPr marL="0"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/>
              <a:t>1</a:t>
            </a:r>
            <a:r>
              <a:rPr lang="zh-CN" altLang="en-US" sz="3000" dirty="0" smtClean="0"/>
              <a:t>、掌握整除定义、带余除法定理、整除性质、掌握用转转相除法把任意两整数的最高公因数表示为</a:t>
            </a:r>
            <a:r>
              <a:rPr lang="zh-CN" altLang="en-US" sz="3000" dirty="0" smtClean="0">
                <a:solidFill>
                  <a:srgbClr val="FFFF00"/>
                </a:solidFill>
              </a:rPr>
              <a:t>倍数和</a:t>
            </a:r>
            <a:r>
              <a:rPr lang="zh-CN" altLang="en-US" sz="3000" dirty="0" smtClean="0"/>
              <a:t>形式。</a:t>
            </a:r>
            <a:endParaRPr lang="en-US" altLang="zh-CN" sz="3000" dirty="0" smtClean="0"/>
          </a:p>
          <a:p>
            <a:pPr marL="0"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/>
              <a:t>2</a:t>
            </a:r>
            <a:r>
              <a:rPr lang="zh-CN" altLang="en-US" sz="3000" dirty="0" smtClean="0"/>
              <a:t>、掌握互质定义、性质、质数定义及性质</a:t>
            </a:r>
            <a:endParaRPr lang="en-US" altLang="zh-CN" sz="3000" dirty="0" smtClean="0"/>
          </a:p>
          <a:p>
            <a:pPr marL="0"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/>
              <a:t>算数基本定理，欧几里得定理</a:t>
            </a:r>
            <a:endParaRPr lang="en-US" altLang="zh-CN" sz="3000" dirty="0" smtClean="0"/>
          </a:p>
          <a:p>
            <a:pPr marL="0"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/>
              <a:t>3</a:t>
            </a:r>
            <a:r>
              <a:rPr lang="zh-CN" altLang="en-US" sz="3000" dirty="0" smtClean="0"/>
              <a:t>、掌握合同定义、性质、完全剩余系，</a:t>
            </a:r>
            <a:r>
              <a:rPr lang="zh-CN" altLang="en-US" sz="3000" dirty="0" smtClean="0">
                <a:solidFill>
                  <a:srgbClr val="FFFF00"/>
                </a:solidFill>
              </a:rPr>
              <a:t>会解一次同余式</a:t>
            </a:r>
            <a:r>
              <a:rPr lang="zh-CN" altLang="en-US" sz="3000" dirty="0" smtClean="0"/>
              <a:t>、一次同余式何时无解，何时有唯一解，何时有多个解。</a:t>
            </a:r>
            <a:endParaRPr lang="en-US" altLang="zh-CN" sz="3000" dirty="0" smtClean="0"/>
          </a:p>
          <a:p>
            <a:pPr marL="0"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/>
              <a:t>4</a:t>
            </a:r>
            <a:r>
              <a:rPr lang="zh-CN" altLang="en-US" sz="3000" dirty="0" smtClean="0"/>
              <a:t>、</a:t>
            </a:r>
            <a:r>
              <a:rPr lang="zh-CN" altLang="zh-CN" sz="3000" dirty="0" smtClean="0"/>
              <a:t>掌握秦九韶定理</a:t>
            </a:r>
            <a:r>
              <a:rPr lang="en-US" altLang="zh-CN" sz="3000" dirty="0" smtClean="0"/>
              <a:t>--</a:t>
            </a:r>
            <a:r>
              <a:rPr lang="zh-CN" altLang="zh-CN" sz="3000" dirty="0" smtClean="0">
                <a:solidFill>
                  <a:srgbClr val="FFFF00"/>
                </a:solidFill>
              </a:rPr>
              <a:t>合同方程组</a:t>
            </a:r>
            <a:r>
              <a:rPr lang="zh-CN" altLang="zh-CN" sz="3000" dirty="0" smtClean="0"/>
              <a:t>的一般解法。</a:t>
            </a:r>
          </a:p>
          <a:p>
            <a:pPr marL="0"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/>
              <a:t>5</a:t>
            </a:r>
            <a:r>
              <a:rPr lang="zh-CN" altLang="en-US" sz="3000" dirty="0" smtClean="0"/>
              <a:t>、</a:t>
            </a:r>
            <a:r>
              <a:rPr lang="zh-CN" altLang="zh-CN" sz="3000" dirty="0" smtClean="0"/>
              <a:t>掌握简化剩余系、</a:t>
            </a:r>
            <a:r>
              <a:rPr lang="zh-CN" altLang="en-US" sz="3000" dirty="0" smtClean="0"/>
              <a:t>会求</a:t>
            </a:r>
            <a:r>
              <a:rPr lang="en-US" altLang="zh-CN" sz="3000" dirty="0" smtClean="0"/>
              <a:t>Euler</a:t>
            </a:r>
            <a:r>
              <a:rPr lang="zh-CN" altLang="zh-CN" sz="3000" dirty="0" smtClean="0"/>
              <a:t>函数、</a:t>
            </a:r>
            <a:r>
              <a:rPr lang="zh-CN" altLang="en-US" sz="3000" dirty="0" smtClean="0"/>
              <a:t>费马</a:t>
            </a:r>
            <a:r>
              <a:rPr lang="en-US" altLang="zh-CN" sz="3000" dirty="0" smtClean="0"/>
              <a:t>-</a:t>
            </a:r>
            <a:r>
              <a:rPr lang="zh-CN" altLang="zh-CN" sz="3000" dirty="0" smtClean="0"/>
              <a:t>欧拉定理</a:t>
            </a:r>
            <a:r>
              <a:rPr lang="zh-CN" altLang="en-US" sz="3000" dirty="0" smtClean="0"/>
              <a:t>及推论</a:t>
            </a:r>
            <a:r>
              <a:rPr lang="zh-CN" altLang="zh-CN" sz="3000" dirty="0" smtClean="0"/>
              <a:t>。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595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7009B3-6543-49C5-8674-6D318BE7AD05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71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41300"/>
            <a:ext cx="7772400" cy="646113"/>
          </a:xfrm>
        </p:spPr>
        <p:txBody>
          <a:bodyPr/>
          <a:lstStyle/>
          <a:p>
            <a:pPr algn="l">
              <a:defRPr/>
            </a:pPr>
            <a:r>
              <a:rPr lang="zh-CN" altLang="en-US" sz="3600" dirty="0" smtClean="0"/>
              <a:t>第一章总结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562600"/>
          </a:xfrm>
        </p:spPr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、集合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/>
              <a:t>掌握子集</a:t>
            </a:r>
            <a:r>
              <a:rPr lang="en-US" altLang="zh-CN" smtClean="0"/>
              <a:t>(</a:t>
            </a:r>
            <a:r>
              <a:rPr lang="zh-CN" altLang="en-US" smtClean="0"/>
              <a:t>空集、全集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FFFF00"/>
                </a:solidFill>
              </a:rPr>
              <a:t>幂集</a:t>
            </a:r>
            <a:r>
              <a:rPr lang="zh-CN" altLang="en-US" smtClean="0"/>
              <a:t>；基本运算</a:t>
            </a:r>
            <a:r>
              <a:rPr lang="en-US" altLang="zh-CN" smtClean="0"/>
              <a:t>(</a:t>
            </a:r>
            <a:r>
              <a:rPr lang="zh-CN" altLang="en-US" smtClean="0"/>
              <a:t>定律</a:t>
            </a:r>
            <a:r>
              <a:rPr lang="en-US" altLang="zh-CN" smtClean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/>
              <a:t>集合间关系：包含、相等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、关系</a:t>
            </a:r>
            <a:endParaRPr lang="en-US" altLang="zh-CN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  <a:sym typeface="Wingdings" panose="05000000000000000000" pitchFamily="2" charset="2"/>
              </a:rPr>
              <a:t>①</a:t>
            </a:r>
            <a:r>
              <a:rPr lang="zh-CN" altLang="en-US" smtClean="0">
                <a:sym typeface="Wingdings" panose="05000000000000000000" pitchFamily="2" charset="2"/>
              </a:rPr>
              <a:t>掌握关系定义，二元关系，特殊关系，逆关系</a:t>
            </a:r>
            <a:r>
              <a:rPr lang="en-US" altLang="zh-CN" smtClean="0">
                <a:solidFill>
                  <a:srgbClr val="FFFF00"/>
                </a:solidFill>
                <a:sym typeface="Wingdings" panose="05000000000000000000" pitchFamily="2" charset="2"/>
              </a:rPr>
              <a:t>5</a:t>
            </a:r>
            <a:r>
              <a:rPr lang="zh-CN" altLang="en-US" smtClean="0">
                <a:solidFill>
                  <a:srgbClr val="FFFF00"/>
                </a:solidFill>
                <a:sym typeface="Wingdings" panose="05000000000000000000" pitchFamily="2" charset="2"/>
              </a:rPr>
              <a:t>条</a:t>
            </a:r>
            <a:r>
              <a:rPr lang="zh-CN" altLang="en-US" smtClean="0">
                <a:sym typeface="Wingdings" panose="05000000000000000000" pitchFamily="2" charset="2"/>
              </a:rPr>
              <a:t>性质，</a:t>
            </a:r>
            <a:r>
              <a:rPr lang="zh-CN" altLang="en-US" smtClean="0">
                <a:solidFill>
                  <a:srgbClr val="FFFF00"/>
                </a:solidFill>
                <a:sym typeface="Wingdings" panose="05000000000000000000" pitchFamily="2" charset="2"/>
              </a:rPr>
              <a:t>关系乘积</a:t>
            </a:r>
            <a:endParaRPr lang="en-US" altLang="zh-CN" smtClean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  <a:sym typeface="Wingdings" panose="05000000000000000000" pitchFamily="2" charset="2"/>
              </a:rPr>
              <a:t>②</a:t>
            </a:r>
            <a:r>
              <a:rPr lang="zh-CN" altLang="en-US" smtClean="0">
                <a:sym typeface="Wingdings" panose="05000000000000000000" pitchFamily="2" charset="2"/>
              </a:rPr>
              <a:t>了解关系闭包</a:t>
            </a:r>
            <a:endParaRPr lang="en-US" altLang="zh-CN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  <a:sym typeface="Wingdings" panose="05000000000000000000" pitchFamily="2" charset="2"/>
              </a:rPr>
              <a:t>③</a:t>
            </a:r>
            <a:r>
              <a:rPr lang="zh-CN" altLang="en-US" smtClean="0">
                <a:sym typeface="Wingdings" panose="05000000000000000000" pitchFamily="2" charset="2"/>
              </a:rPr>
              <a:t>掌握</a:t>
            </a:r>
            <a:r>
              <a:rPr lang="zh-CN" altLang="en-US" smtClean="0">
                <a:solidFill>
                  <a:srgbClr val="FFFF00"/>
                </a:solidFill>
                <a:sym typeface="Wingdings" panose="05000000000000000000" pitchFamily="2" charset="2"/>
              </a:rPr>
              <a:t>等价关系</a:t>
            </a:r>
            <a:r>
              <a:rPr lang="zh-CN" altLang="en-US" smtClean="0">
                <a:sym typeface="Wingdings" panose="05000000000000000000" pitchFamily="2" charset="2"/>
              </a:rPr>
              <a:t>，等价类，商集，</a:t>
            </a:r>
            <a:r>
              <a:rPr lang="zh-CN" altLang="en-US" smtClean="0">
                <a:solidFill>
                  <a:srgbClr val="FFFF00"/>
                </a:solidFill>
                <a:sym typeface="Wingdings" panose="05000000000000000000" pitchFamily="2" charset="2"/>
              </a:rPr>
              <a:t>划分</a:t>
            </a:r>
            <a:r>
              <a:rPr lang="zh-CN" altLang="en-US" smtClean="0">
                <a:sym typeface="Wingdings" panose="05000000000000000000" pitchFamily="2" charset="2"/>
              </a:rPr>
              <a:t>和</a:t>
            </a:r>
            <a:r>
              <a:rPr lang="zh-CN" altLang="en-US" smtClean="0">
                <a:solidFill>
                  <a:srgbClr val="FFFF00"/>
                </a:solidFill>
                <a:sym typeface="Wingdings" panose="05000000000000000000" pitchFamily="2" charset="2"/>
              </a:rPr>
              <a:t>等价关系</a:t>
            </a:r>
            <a:r>
              <a:rPr lang="zh-CN" altLang="en-US" smtClean="0">
                <a:sym typeface="Wingdings" panose="05000000000000000000" pitchFamily="2" charset="2"/>
              </a:rPr>
              <a:t>一一对应</a:t>
            </a:r>
          </a:p>
          <a:p>
            <a:endParaRPr lang="zh-CN" altLang="en-US" smtClean="0">
              <a:sym typeface="Wingdings" panose="05000000000000000000" pitchFamily="2" charset="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698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C8AE83-C892-4756-BB36-D751CE89026A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21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4"/>
          <p:cNvSpPr txBox="1">
            <a:spLocks noChangeArrowheads="1"/>
          </p:cNvSpPr>
          <p:nvPr/>
        </p:nvSpPr>
        <p:spPr bwMode="auto">
          <a:xfrm>
            <a:off x="1116013" y="-171450"/>
            <a:ext cx="72009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476250" algn="l"/>
              </a:tabLs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b="0">
                <a:solidFill>
                  <a:srgbClr val="FFFFFF"/>
                </a:solidFill>
                <a:latin typeface="Times New Roman" panose="02020603050405020304" pitchFamily="18" charset="0"/>
              </a:rPr>
              <a:t>关系的性质总结</a:t>
            </a:r>
          </a:p>
        </p:txBody>
      </p:sp>
      <p:graphicFrame>
        <p:nvGraphicFramePr>
          <p:cNvPr id="348213" name="Group 53"/>
          <p:cNvGraphicFramePr>
            <a:graphicFrameLocks noGrp="1"/>
          </p:cNvGraphicFramePr>
          <p:nvPr/>
        </p:nvGraphicFramePr>
        <p:xfrm>
          <a:off x="0" y="333375"/>
          <a:ext cx="8856663" cy="6094413"/>
        </p:xfrm>
        <a:graphic>
          <a:graphicData uri="http://schemas.openxmlformats.org/drawingml/2006/table">
            <a:tbl>
              <a:tblPr/>
              <a:tblGrid>
                <a:gridCol w="857250"/>
                <a:gridCol w="1360487"/>
                <a:gridCol w="1479550"/>
                <a:gridCol w="1589088"/>
                <a:gridCol w="1641475"/>
                <a:gridCol w="1928812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自反的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反自反的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对称的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反对称的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传递的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任取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A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有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(a,a)R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任取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A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有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(a,a)R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若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(a,b)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R,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则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(b,a)R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若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(a,b)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R,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(b,a)R,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则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a=b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若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(a,b)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R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且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(b,c)R,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则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(a,c)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R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集合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R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∩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R=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1" lang="en-US" altLang="zh-CN" sz="3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=R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Symbol" pitchFamily="18" charset="2"/>
                        </a:rPr>
                        <a:t>∩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-1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1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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4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关系图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图中每个结点都有自回路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图中每个结点都无自回路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任意两个不同结点间要么没有弧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要么有一对方向相反的弧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任意两个不同结点间至多有一条弧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若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到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有弧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,b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到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有弧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则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到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有弧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4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关系矩阵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主对角线上全为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主对角线上全为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对称矩阵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以主对角线为对称的元素不同时为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1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中某元素为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，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中相应位置元素也一定为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804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6F19A5-B965-4B02-8F07-F4327928DBEE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163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内容占位符 2"/>
          <p:cNvSpPr>
            <a:spLocks noGrp="1"/>
          </p:cNvSpPr>
          <p:nvPr>
            <p:ph idx="1"/>
          </p:nvPr>
        </p:nvSpPr>
        <p:spPr>
          <a:xfrm>
            <a:off x="152400" y="357188"/>
            <a:ext cx="8839200" cy="62150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3600" dirty="0" smtClean="0">
                <a:solidFill>
                  <a:schemeClr val="tx2"/>
                </a:solidFill>
                <a:latin typeface="+mj-ea"/>
                <a:ea typeface="+mj-ea"/>
              </a:rPr>
              <a:t>第一章总结</a:t>
            </a:r>
            <a:endParaRPr lang="en-US" altLang="zh-CN" sz="3600" dirty="0" smtClean="0">
              <a:solidFill>
                <a:schemeClr val="tx2"/>
              </a:solidFill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宋体" pitchFamily="2" charset="-122"/>
                <a:sym typeface="Wingdings" pitchFamily="2" charset="2"/>
              </a:rPr>
              <a:t>④掌握</a:t>
            </a:r>
            <a:r>
              <a:rPr lang="zh-CN" altLang="en-US" dirty="0" smtClean="0">
                <a:sym typeface="Wingdings" pitchFamily="2" charset="2"/>
              </a:rPr>
              <a:t>部分序（偏序）关系，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最大（小）元、极大（小）元</a:t>
            </a:r>
            <a:r>
              <a:rPr lang="zh-CN" altLang="en-US" dirty="0" smtClean="0">
                <a:sym typeface="Wingdings" pitchFamily="2" charset="2"/>
              </a:rPr>
              <a:t>，上下界，</a:t>
            </a:r>
            <a:r>
              <a:rPr lang="en-US" altLang="zh-CN" dirty="0" err="1" smtClean="0">
                <a:solidFill>
                  <a:srgbClr val="FFFF00"/>
                </a:solidFill>
                <a:sym typeface="Wingdings" pitchFamily="2" charset="2"/>
              </a:rPr>
              <a:t>Hasse</a:t>
            </a:r>
            <a:r>
              <a:rPr lang="zh-CN" altLang="en-US" dirty="0" smtClean="0">
                <a:solidFill>
                  <a:srgbClr val="FFFF00"/>
                </a:solidFill>
                <a:sym typeface="Wingdings" pitchFamily="2" charset="2"/>
              </a:rPr>
              <a:t>图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、映射</a:t>
            </a:r>
            <a:endParaRPr lang="en-US" altLang="zh-CN" dirty="0" smtClean="0">
              <a:sym typeface="Wingdings" pitchFamily="2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宋体" pitchFamily="2" charset="-122"/>
                <a:sym typeface="Wingdings" pitchFamily="2" charset="2"/>
              </a:rPr>
              <a:t>①掌握</a:t>
            </a:r>
            <a:r>
              <a:rPr lang="en-US" altLang="zh-CN" dirty="0" smtClean="0">
                <a:sym typeface="Wingdings" pitchFamily="2" charset="2"/>
              </a:rPr>
              <a:t>1-1</a:t>
            </a:r>
            <a:r>
              <a:rPr lang="zh-CN" altLang="en-US" dirty="0" smtClean="0">
                <a:sym typeface="Wingdings" pitchFamily="2" charset="2"/>
              </a:rPr>
              <a:t>映射（单射、满射），逆映射，映射的复合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宋体" pitchFamily="2" charset="-122"/>
                <a:sym typeface="Wingdings" pitchFamily="2" charset="2"/>
              </a:rPr>
              <a:t>②掌握</a:t>
            </a:r>
            <a:r>
              <a:rPr lang="zh-CN" altLang="en-US" dirty="0" smtClean="0">
                <a:sym typeface="Wingdings" pitchFamily="2" charset="2"/>
              </a:rPr>
              <a:t>可数集合定义及判定方法</a:t>
            </a:r>
            <a:endParaRPr lang="en-US" altLang="zh-CN" dirty="0" smtClean="0">
              <a:sym typeface="Wingdings" pitchFamily="2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宋体" pitchFamily="2" charset="-122"/>
                <a:sym typeface="Wingdings" pitchFamily="2" charset="2"/>
              </a:rPr>
              <a:t>③了解实数集合不可数，</a:t>
            </a:r>
            <a:r>
              <a:rPr lang="zh-CN" altLang="en-US" dirty="0" smtClean="0">
                <a:sym typeface="Wingdings" pitchFamily="2" charset="2"/>
              </a:rPr>
              <a:t>一个集合与其幂集不能建立</a:t>
            </a:r>
            <a:r>
              <a:rPr lang="en-US" altLang="zh-CN" dirty="0" smtClean="0">
                <a:sym typeface="Wingdings" pitchFamily="2" charset="2"/>
              </a:rPr>
              <a:t>1-1</a:t>
            </a:r>
            <a:r>
              <a:rPr lang="zh-CN" altLang="en-US" dirty="0" smtClean="0">
                <a:sym typeface="Wingdings" pitchFamily="2" charset="2"/>
              </a:rPr>
              <a:t>映射。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902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8E9460C-001D-405B-8BF2-1875A0711CBA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2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772400" cy="646113"/>
          </a:xfrm>
        </p:spPr>
        <p:txBody>
          <a:bodyPr/>
          <a:lstStyle/>
          <a:p>
            <a:pPr algn="l">
              <a:defRPr/>
            </a:pPr>
            <a:r>
              <a:rPr lang="zh-CN" altLang="en-US" sz="3600" dirty="0" smtClean="0"/>
              <a:t>第二章总结</a:t>
            </a:r>
          </a:p>
        </p:txBody>
      </p:sp>
      <p:sp>
        <p:nvSpPr>
          <p:cNvPr id="130051" name="内容占位符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1</a:t>
            </a:r>
            <a:r>
              <a:rPr lang="zh-CN" altLang="en-US" smtClean="0"/>
              <a:t>、命题定义</a:t>
            </a:r>
          </a:p>
          <a:p>
            <a:pPr>
              <a:lnSpc>
                <a:spcPct val="90000"/>
              </a:lnSpc>
            </a:pPr>
            <a:r>
              <a:rPr lang="zh-CN" altLang="en-US" smtClean="0"/>
              <a:t>逻辑连接词</a:t>
            </a:r>
            <a:r>
              <a:rPr lang="en-US" altLang="zh-CN" smtClean="0"/>
              <a:t>,</a:t>
            </a:r>
            <a:r>
              <a:rPr lang="en-US" altLang="zh-CN" smtClean="0">
                <a:sym typeface="Symbol" panose="05050102010706020507" pitchFamily="18" charset="2"/>
              </a:rPr>
              <a:t>P</a:t>
            </a:r>
            <a:r>
              <a:rPr lang="zh-CN" altLang="en-US" smtClean="0">
                <a:sym typeface="Symbol" panose="05050102010706020507" pitchFamily="18" charset="2"/>
              </a:rPr>
              <a:t>、</a:t>
            </a:r>
            <a:r>
              <a:rPr lang="en-US" altLang="zh-CN" smtClean="0">
                <a:sym typeface="Symbol" panose="05050102010706020507" pitchFamily="18" charset="2"/>
              </a:rPr>
              <a:t>PQ</a:t>
            </a:r>
            <a:r>
              <a:rPr lang="zh-CN" altLang="en-US" smtClean="0">
                <a:sym typeface="Symbol" panose="05050102010706020507" pitchFamily="18" charset="2"/>
              </a:rPr>
              <a:t>、</a:t>
            </a:r>
            <a:r>
              <a:rPr lang="en-US" altLang="zh-CN" smtClean="0">
                <a:sym typeface="Symbol" panose="05050102010706020507" pitchFamily="18" charset="2"/>
              </a:rPr>
              <a:t>PQ</a:t>
            </a:r>
            <a:r>
              <a:rPr lang="zh-CN" altLang="en-US" smtClean="0">
                <a:sym typeface="Symbol" panose="05050102010706020507" pitchFamily="18" charset="2"/>
              </a:rPr>
              <a:t>、</a:t>
            </a:r>
            <a:r>
              <a:rPr lang="en-US" altLang="zh-CN" smtClean="0">
                <a:sym typeface="Symbol" panose="05050102010706020507" pitchFamily="18" charset="2"/>
              </a:rPr>
              <a:t>P</a:t>
            </a:r>
            <a:r>
              <a:rPr lang="en-US" altLang="zh-CN" smtClean="0"/>
              <a:t>Q</a:t>
            </a:r>
            <a:r>
              <a:rPr lang="zh-CN" altLang="en-US" smtClean="0"/>
              <a:t>、</a:t>
            </a:r>
            <a:r>
              <a:rPr lang="en-US" altLang="zh-CN" smtClean="0"/>
              <a:t>P</a:t>
            </a:r>
            <a:r>
              <a:rPr lang="en-US" altLang="zh-CN" smtClean="0">
                <a:sym typeface="Symbol" panose="05050102010706020507" pitchFamily="18" charset="2"/>
              </a:rPr>
              <a:t>Q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ym typeface="Symbol" panose="05050102010706020507" pitchFamily="18" charset="2"/>
              </a:rPr>
              <a:t>2</a:t>
            </a:r>
            <a:r>
              <a:rPr lang="zh-CN" altLang="en-US" smtClean="0">
                <a:sym typeface="Symbol" panose="05050102010706020507" pitchFamily="18" charset="2"/>
              </a:rPr>
              <a:t>、命题公式定义，解释真值表，公式的恒真恒假判定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ym typeface="Symbol" panose="05050102010706020507" pitchFamily="18" charset="2"/>
              </a:rPr>
              <a:t>3</a:t>
            </a:r>
            <a:r>
              <a:rPr lang="zh-CN" altLang="en-US" smtClean="0">
                <a:sym typeface="Symbol" panose="05050102010706020507" pitchFamily="18" charset="2"/>
              </a:rPr>
              <a:t>、掌握公式的等价与</a:t>
            </a:r>
            <a:r>
              <a:rPr lang="zh-CN" altLang="en-US" smtClean="0">
                <a:solidFill>
                  <a:srgbClr val="FFFF00"/>
                </a:solidFill>
                <a:sym typeface="Symbol" panose="05050102010706020507" pitchFamily="18" charset="2"/>
              </a:rPr>
              <a:t>蕴涵</a:t>
            </a:r>
            <a:r>
              <a:rPr lang="zh-CN" altLang="en-US" smtClean="0">
                <a:sym typeface="Symbol" panose="05050102010706020507" pitchFamily="18" charset="2"/>
              </a:rPr>
              <a:t>：</a:t>
            </a:r>
          </a:p>
          <a:p>
            <a:pPr>
              <a:lnSpc>
                <a:spcPct val="90000"/>
              </a:lnSpc>
            </a:pPr>
            <a:r>
              <a:rPr lang="zh-CN" altLang="en-US" smtClean="0">
                <a:sym typeface="Symbol" panose="05050102010706020507" pitchFamily="18" charset="2"/>
              </a:rPr>
              <a:t>等价的定义与充分必要条件、等价式</a:t>
            </a:r>
            <a:endParaRPr lang="en-US" altLang="zh-CN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zh-CN" altLang="en-US" smtClean="0"/>
              <a:t>蕴涵的定义与充分必要条件（性质）、蕴涵式</a:t>
            </a:r>
            <a:endParaRPr lang="en-US" altLang="zh-CN" smtClean="0"/>
          </a:p>
          <a:p>
            <a:pPr>
              <a:lnSpc>
                <a:spcPct val="90000"/>
              </a:lnSpc>
            </a:pPr>
            <a:endParaRPr lang="zh-CN" altLang="en-US" smtClean="0">
              <a:sym typeface="Symbol" panose="05050102010706020507" pitchFamily="18" charset="2"/>
            </a:endParaRPr>
          </a:p>
          <a:p>
            <a:endParaRPr lang="zh-CN" altLang="en-US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3005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4471AF-7AF7-4119-A8F5-C68020F9F7CC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98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标题 1"/>
          <p:cNvSpPr>
            <a:spLocks noGrp="1"/>
          </p:cNvSpPr>
          <p:nvPr>
            <p:ph type="title"/>
          </p:nvPr>
        </p:nvSpPr>
        <p:spPr>
          <a:xfrm>
            <a:off x="152400" y="104775"/>
            <a:ext cx="7772400" cy="647700"/>
          </a:xfrm>
        </p:spPr>
        <p:txBody>
          <a:bodyPr/>
          <a:lstStyle/>
          <a:p>
            <a:pPr algn="l">
              <a:defRPr/>
            </a:pPr>
            <a:r>
              <a:rPr lang="zh-CN" altLang="en-US" sz="3600" dirty="0" smtClean="0"/>
              <a:t>第二章总结</a:t>
            </a:r>
          </a:p>
        </p:txBody>
      </p:sp>
      <p:sp>
        <p:nvSpPr>
          <p:cNvPr id="131075" name="内容占位符 2"/>
          <p:cNvSpPr>
            <a:spLocks noGrp="1"/>
          </p:cNvSpPr>
          <p:nvPr>
            <p:ph idx="1"/>
          </p:nvPr>
        </p:nvSpPr>
        <p:spPr>
          <a:xfrm>
            <a:off x="152400" y="857250"/>
            <a:ext cx="8839200" cy="6000750"/>
          </a:xfrm>
        </p:spPr>
        <p:txBody>
          <a:bodyPr/>
          <a:lstStyle/>
          <a:p>
            <a:r>
              <a:rPr lang="zh-CN" altLang="en-US" smtClean="0"/>
              <a:t>多公式共同蕴涵</a:t>
            </a:r>
          </a:p>
          <a:p>
            <a:r>
              <a:rPr lang="zh-CN" altLang="en-US" smtClean="0"/>
              <a:t>公式蕴涵的证明方法</a:t>
            </a:r>
          </a:p>
          <a:p>
            <a:r>
              <a:rPr lang="zh-CN" altLang="en-US" smtClean="0">
                <a:solidFill>
                  <a:srgbClr val="FFFF00"/>
                </a:solidFill>
              </a:rPr>
              <a:t>形式演绎法证明</a:t>
            </a:r>
            <a:r>
              <a:rPr lang="zh-CN" altLang="en-US" smtClean="0"/>
              <a:t>公式集</a:t>
            </a:r>
            <a:r>
              <a:rPr lang="en-US" altLang="zh-CN" smtClean="0"/>
              <a:t>S</a:t>
            </a:r>
            <a:r>
              <a:rPr lang="zh-CN" altLang="en-US" smtClean="0"/>
              <a:t>蕴涵某公式</a:t>
            </a:r>
            <a:r>
              <a:rPr lang="en-US" altLang="zh-CN" smtClean="0"/>
              <a:t>S</a:t>
            </a:r>
          </a:p>
          <a:p>
            <a:r>
              <a:rPr lang="en-US" altLang="zh-CN" smtClean="0"/>
              <a:t>4</a:t>
            </a:r>
            <a:r>
              <a:rPr lang="zh-CN" altLang="en-US" smtClean="0"/>
              <a:t>、合取范式（</a:t>
            </a:r>
            <a:r>
              <a:rPr lang="zh-CN" altLang="en-US" smtClean="0">
                <a:solidFill>
                  <a:schemeClr val="hlink"/>
                </a:solidFill>
              </a:rPr>
              <a:t>析取范式</a:t>
            </a:r>
            <a:r>
              <a:rPr lang="zh-CN" altLang="en-US" smtClean="0"/>
              <a:t>）存在，但不唯一；</a:t>
            </a:r>
            <a:endParaRPr lang="en-US" altLang="zh-CN" smtClean="0"/>
          </a:p>
          <a:p>
            <a:r>
              <a:rPr lang="zh-CN" altLang="en-US" smtClean="0"/>
              <a:t>极小（</a:t>
            </a:r>
            <a:r>
              <a:rPr lang="zh-CN" altLang="en-US" smtClean="0">
                <a:solidFill>
                  <a:schemeClr val="hlink"/>
                </a:solidFill>
              </a:rPr>
              <a:t>大</a:t>
            </a:r>
            <a:r>
              <a:rPr lang="zh-CN" altLang="en-US" smtClean="0"/>
              <a:t>）项有唯一解释使其为真（</a:t>
            </a:r>
            <a:r>
              <a:rPr lang="zh-CN" altLang="en-US" smtClean="0">
                <a:solidFill>
                  <a:schemeClr val="hlink"/>
                </a:solidFill>
              </a:rPr>
              <a:t>假</a:t>
            </a:r>
            <a:r>
              <a:rPr lang="zh-CN" altLang="en-US" smtClean="0"/>
              <a:t>）</a:t>
            </a:r>
          </a:p>
          <a:p>
            <a:r>
              <a:rPr lang="zh-CN" altLang="en-US" smtClean="0"/>
              <a:t>主析取范式（</a:t>
            </a:r>
            <a:r>
              <a:rPr lang="zh-CN" altLang="en-US" smtClean="0">
                <a:solidFill>
                  <a:schemeClr val="hlink"/>
                </a:solidFill>
              </a:rPr>
              <a:t>主合取范式</a:t>
            </a:r>
            <a:r>
              <a:rPr lang="zh-CN" altLang="en-US" smtClean="0"/>
              <a:t>）存在且唯一；</a:t>
            </a:r>
            <a:endParaRPr lang="en-US" altLang="zh-CN" smtClean="0"/>
          </a:p>
          <a:p>
            <a:r>
              <a:rPr lang="zh-CN" altLang="en-US" smtClean="0"/>
              <a:t>主析（</a:t>
            </a:r>
            <a:r>
              <a:rPr lang="zh-CN" altLang="en-US" smtClean="0">
                <a:solidFill>
                  <a:schemeClr val="hlink"/>
                </a:solidFill>
              </a:rPr>
              <a:t>合</a:t>
            </a:r>
            <a:r>
              <a:rPr lang="zh-CN" altLang="en-US" smtClean="0"/>
              <a:t>）取范式的求解方法</a:t>
            </a:r>
          </a:p>
          <a:p>
            <a:r>
              <a:rPr lang="zh-CN" altLang="en-US" smtClean="0"/>
              <a:t>主析（</a:t>
            </a:r>
            <a:r>
              <a:rPr lang="zh-CN" altLang="en-US" smtClean="0">
                <a:solidFill>
                  <a:schemeClr val="hlink"/>
                </a:solidFill>
              </a:rPr>
              <a:t>合</a:t>
            </a:r>
            <a:r>
              <a:rPr lang="zh-CN" altLang="en-US" smtClean="0"/>
              <a:t>）取范式恒真（</a:t>
            </a:r>
            <a:r>
              <a:rPr lang="zh-CN" altLang="en-US" smtClean="0">
                <a:solidFill>
                  <a:schemeClr val="hlink"/>
                </a:solidFill>
              </a:rPr>
              <a:t>假</a:t>
            </a:r>
            <a:r>
              <a:rPr lang="zh-CN" altLang="en-US" smtClean="0"/>
              <a:t>）则包含所有</a:t>
            </a:r>
            <a:r>
              <a:rPr lang="zh-CN" altLang="en-US" smtClean="0">
                <a:solidFill>
                  <a:srgbClr val="FFFF00"/>
                </a:solidFill>
              </a:rPr>
              <a:t>极小</a:t>
            </a:r>
            <a:r>
              <a:rPr lang="zh-CN" altLang="en-US" smtClean="0"/>
              <a:t>（</a:t>
            </a:r>
            <a:r>
              <a:rPr lang="zh-CN" altLang="en-US" smtClean="0">
                <a:solidFill>
                  <a:schemeClr val="hlink"/>
                </a:solidFill>
              </a:rPr>
              <a:t>大</a:t>
            </a:r>
            <a:r>
              <a:rPr lang="zh-CN" altLang="en-US" smtClean="0"/>
              <a:t>）</a:t>
            </a:r>
            <a:r>
              <a:rPr lang="zh-CN" altLang="en-US" smtClean="0">
                <a:solidFill>
                  <a:srgbClr val="FFFF00"/>
                </a:solidFill>
              </a:rPr>
              <a:t>项</a:t>
            </a:r>
          </a:p>
          <a:p>
            <a:endParaRPr lang="zh-CN" altLang="en-US" sz="280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3107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1853DB-06A6-404A-B951-1560B199B796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607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 algn="l">
              <a:defRPr/>
            </a:pPr>
            <a:r>
              <a:rPr lang="zh-CN" altLang="en-US" sz="3600" dirty="0" smtClean="0"/>
              <a:t>第三章总结</a:t>
            </a:r>
            <a:endParaRPr lang="zh-CN" altLang="en-US" sz="3600" dirty="0"/>
          </a:p>
        </p:txBody>
      </p:sp>
      <p:sp>
        <p:nvSpPr>
          <p:cNvPr id="132099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410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1.N</a:t>
            </a:r>
            <a:r>
              <a:rPr lang="zh-CN" altLang="en-US" smtClean="0"/>
              <a:t>元谓词</a:t>
            </a:r>
            <a:r>
              <a:rPr lang="en-US" altLang="zh-CN" smtClean="0"/>
              <a:t>,</a:t>
            </a:r>
            <a:r>
              <a:rPr lang="zh-CN" altLang="en-US" smtClean="0"/>
              <a:t>全称量词、存在量词语义规定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2.</a:t>
            </a:r>
            <a:r>
              <a:rPr lang="zh-CN" altLang="en-US" smtClean="0"/>
              <a:t>正确使用改名规则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3.</a:t>
            </a:r>
            <a:r>
              <a:rPr lang="zh-CN" altLang="en-US" smtClean="0">
                <a:solidFill>
                  <a:srgbClr val="FFFF00"/>
                </a:solidFill>
              </a:rPr>
              <a:t>谓词公式及解释</a:t>
            </a:r>
            <a:endParaRPr lang="en-US" altLang="zh-CN" smtClean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4.</a:t>
            </a:r>
            <a:r>
              <a:rPr lang="zh-CN" altLang="en-US" smtClean="0"/>
              <a:t>恒真、恒假、可满足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5.</a:t>
            </a:r>
            <a:r>
              <a:rPr lang="zh-CN" altLang="en-US" smtClean="0"/>
              <a:t>谓词公式蕴涵、等价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6.</a:t>
            </a:r>
            <a:r>
              <a:rPr lang="zh-CN" altLang="en-US" smtClean="0"/>
              <a:t>前束范式、</a:t>
            </a:r>
            <a:r>
              <a:rPr lang="en-US" altLang="zh-CN" smtClean="0">
                <a:solidFill>
                  <a:srgbClr val="FFFF00"/>
                </a:solidFill>
              </a:rPr>
              <a:t>Skolem</a:t>
            </a:r>
            <a:r>
              <a:rPr lang="zh-CN" altLang="en-US" smtClean="0">
                <a:solidFill>
                  <a:srgbClr val="FFFF00"/>
                </a:solidFill>
              </a:rPr>
              <a:t>范式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3210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357D80-CC77-4BFB-8424-D1B1B2BA5D1D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90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93663"/>
            <a:ext cx="8839200" cy="6192837"/>
          </a:xfrm>
        </p:spPr>
        <p:txBody>
          <a:bodyPr/>
          <a:lstStyle/>
          <a:p>
            <a:pPr>
              <a:defRPr/>
            </a:pPr>
            <a:r>
              <a:rPr lang="en-US" altLang="zh-CN" sz="3200" dirty="0" smtClean="0"/>
              <a:t>1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i="1" dirty="0" smtClean="0"/>
              <a:t>l</a:t>
            </a:r>
            <a:r>
              <a:rPr lang="en-US" altLang="zh-CN" sz="2800" dirty="0" smtClean="0"/>
              <a:t>(C2)=w(C1C2)= 50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i="1" dirty="0" smtClean="0"/>
              <a:t>l</a:t>
            </a:r>
            <a:r>
              <a:rPr lang="en-US" altLang="zh-CN" sz="2800" dirty="0" smtClean="0"/>
              <a:t>(C3)=w(C1C3)=</a:t>
            </a:r>
            <a:r>
              <a:rPr kumimoji="0" lang="en-US" altLang="zh-CN" sz="2800" kern="1200" dirty="0" smtClean="0">
                <a:latin typeface="宋体" charset="-122"/>
              </a:rPr>
              <a:t>∞</a:t>
            </a:r>
            <a:endParaRPr kumimoji="0" lang="zh-CN" altLang="en-US" sz="2800" kern="1200" dirty="0">
              <a:latin typeface="宋体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i="1" dirty="0" smtClean="0"/>
              <a:t>l</a:t>
            </a:r>
            <a:r>
              <a:rPr lang="en-US" altLang="zh-CN" sz="2800" dirty="0" smtClean="0"/>
              <a:t>(C4)=w(C1C4) =40</a:t>
            </a:r>
            <a:endParaRPr lang="zh-CN" altLang="en-US" sz="28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i="1" dirty="0" smtClean="0"/>
              <a:t>l</a:t>
            </a:r>
            <a:r>
              <a:rPr lang="en-US" altLang="zh-CN" sz="2800" dirty="0" smtClean="0"/>
              <a:t>(C5)= w(C1C5)=25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i="1" dirty="0" smtClean="0"/>
              <a:t>l</a:t>
            </a:r>
            <a:r>
              <a:rPr lang="en-US" altLang="zh-CN" sz="2800" dirty="0" smtClean="0"/>
              <a:t>(C6)=w(C1C6) =</a:t>
            </a:r>
            <a:r>
              <a:rPr lang="en-US" altLang="zh-CN" sz="2800" dirty="0" smtClean="0">
                <a:solidFill>
                  <a:schemeClr val="tx2"/>
                </a:solidFill>
              </a:rPr>
              <a:t>10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solidFill>
                  <a:srgbClr val="FFFFFF"/>
                </a:solidFill>
              </a:rPr>
              <a:t>C1</a:t>
            </a:r>
            <a:r>
              <a:rPr lang="zh-CN" altLang="en-US" sz="2800" dirty="0">
                <a:solidFill>
                  <a:srgbClr val="FFFFFF"/>
                </a:solidFill>
              </a:rPr>
              <a:t>到</a:t>
            </a:r>
            <a:r>
              <a:rPr lang="en-US" altLang="zh-CN" sz="2800" dirty="0" smtClean="0">
                <a:solidFill>
                  <a:srgbClr val="FFFFFF"/>
                </a:solidFill>
              </a:rPr>
              <a:t>C6</a:t>
            </a:r>
            <a:r>
              <a:rPr lang="zh-CN" altLang="en-US" sz="2800" dirty="0" smtClean="0">
                <a:solidFill>
                  <a:srgbClr val="FFFFFF"/>
                </a:solidFill>
              </a:rPr>
              <a:t>的</a:t>
            </a:r>
            <a:r>
              <a:rPr lang="zh-CN" altLang="en-US" sz="2800" dirty="0">
                <a:solidFill>
                  <a:srgbClr val="FFFFFF"/>
                </a:solidFill>
              </a:rPr>
              <a:t>最短路：</a:t>
            </a:r>
            <a:r>
              <a:rPr lang="en-US" altLang="zh-CN" sz="2800" dirty="0">
                <a:solidFill>
                  <a:srgbClr val="FFFFFF"/>
                </a:solidFill>
              </a:rPr>
              <a:t>(</a:t>
            </a:r>
            <a:r>
              <a:rPr lang="en-US" altLang="zh-CN" sz="2800" dirty="0" smtClean="0">
                <a:solidFill>
                  <a:srgbClr val="FFFFFF"/>
                </a:solidFill>
              </a:rPr>
              <a:t>C1,C6</a:t>
            </a:r>
            <a:r>
              <a:rPr lang="en-US" altLang="zh-CN" sz="2800" dirty="0" smtClean="0">
                <a:solidFill>
                  <a:srgbClr val="FFFFFF"/>
                </a:solidFill>
                <a:sym typeface="Wingdings" panose="05000000000000000000" pitchFamily="2" charset="2"/>
              </a:rPr>
              <a:t>) </a:t>
            </a:r>
            <a:r>
              <a:rPr lang="en-US" altLang="zh-CN" sz="2800" dirty="0">
                <a:solidFill>
                  <a:srgbClr val="FFFFFF"/>
                </a:solidFill>
                <a:sym typeface="Wingdings" panose="05000000000000000000" pitchFamily="2" charset="2"/>
              </a:rPr>
              <a:t>,</a:t>
            </a:r>
            <a:r>
              <a:rPr lang="zh-CN" altLang="en-US" sz="2800" dirty="0">
                <a:solidFill>
                  <a:srgbClr val="FFFFFF"/>
                </a:solidFill>
                <a:sym typeface="Wingdings" panose="05000000000000000000" pitchFamily="2" charset="2"/>
              </a:rPr>
              <a:t>距离</a:t>
            </a:r>
            <a:r>
              <a:rPr lang="zh-CN" altLang="en-US" sz="2800" dirty="0" smtClean="0">
                <a:solidFill>
                  <a:srgbClr val="FFFFFF"/>
                </a:solidFill>
                <a:sym typeface="Wingdings" panose="05000000000000000000" pitchFamily="2" charset="2"/>
              </a:rPr>
              <a:t>为</a:t>
            </a:r>
            <a:r>
              <a:rPr lang="en-US" altLang="zh-CN" sz="2800" dirty="0" smtClean="0">
                <a:solidFill>
                  <a:srgbClr val="FFFFFF"/>
                </a:solidFill>
                <a:sym typeface="Wingdings" panose="05000000000000000000" pitchFamily="2" charset="2"/>
              </a:rPr>
              <a:t>10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3200" dirty="0" smtClean="0">
              <a:solidFill>
                <a:srgbClr val="FFFFFF"/>
              </a:solidFill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477" y="179616"/>
            <a:ext cx="3991111" cy="2032316"/>
          </a:xfrm>
          <a:prstGeom prst="rect">
            <a:avLst/>
          </a:prstGeom>
          <a:solidFill>
            <a:schemeClr val="tx1"/>
          </a:solidFill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703689"/>
              </p:ext>
            </p:extLst>
          </p:nvPr>
        </p:nvGraphicFramePr>
        <p:xfrm>
          <a:off x="81643" y="4409621"/>
          <a:ext cx="8936947" cy="131735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0871"/>
                <a:gridCol w="875558"/>
                <a:gridCol w="1843149"/>
                <a:gridCol w="1402785"/>
                <a:gridCol w="1093646"/>
                <a:gridCol w="1093646"/>
                <a:gridCol w="1093646"/>
                <a:gridCol w="1093646"/>
              </a:tblGrid>
              <a:tr h="570593"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zh-CN" alt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</a:rPr>
                        <a:t>S’</a:t>
                      </a:r>
                      <a:endParaRPr lang="zh-CN" alt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chemeClr val="bg2"/>
                          </a:solidFill>
                        </a:rPr>
                        <a:t>l</a:t>
                      </a:r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</a:rPr>
                        <a:t>(C2)</a:t>
                      </a:r>
                      <a:endParaRPr lang="zh-CN" alt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1" dirty="0" smtClean="0">
                          <a:solidFill>
                            <a:schemeClr val="bg2"/>
                          </a:solidFill>
                        </a:rPr>
                        <a:t>l</a:t>
                      </a:r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</a:rPr>
                        <a:t>(C3)</a:t>
                      </a:r>
                      <a:endParaRPr lang="zh-CN" alt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1" dirty="0" smtClean="0">
                          <a:solidFill>
                            <a:schemeClr val="bg2"/>
                          </a:solidFill>
                        </a:rPr>
                        <a:t>l</a:t>
                      </a:r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</a:rPr>
                        <a:t>(C4)</a:t>
                      </a:r>
                      <a:endParaRPr lang="zh-CN" alt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1" dirty="0" smtClean="0">
                          <a:solidFill>
                            <a:schemeClr val="bg2"/>
                          </a:solidFill>
                        </a:rPr>
                        <a:t>l</a:t>
                      </a:r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</a:rPr>
                        <a:t>(C5)</a:t>
                      </a:r>
                      <a:endParaRPr lang="zh-CN" alt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1" dirty="0" smtClean="0">
                          <a:solidFill>
                            <a:schemeClr val="bg2"/>
                          </a:solidFill>
                        </a:rPr>
                        <a:t>l</a:t>
                      </a:r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</a:rPr>
                        <a:t>(C6)</a:t>
                      </a:r>
                      <a:endParaRPr lang="zh-CN" alt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zh-CN" altLang="en-US" sz="2500" b="0" i="0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srgbClr val="000066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宋体" charset="-122"/>
                        </a:rPr>
                        <a:t>∞</a:t>
                      </a:r>
                      <a:endParaRPr lang="zh-CN" altLang="en-US" sz="25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宋体" charset="-122"/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zh-CN" altLang="en-US" sz="25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40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09550"/>
            <a:ext cx="7772400" cy="647700"/>
          </a:xfrm>
        </p:spPr>
        <p:txBody>
          <a:bodyPr/>
          <a:lstStyle/>
          <a:p>
            <a:pPr algn="l">
              <a:defRPr/>
            </a:pPr>
            <a:r>
              <a:rPr lang="zh-CN" altLang="en-US" sz="3600" dirty="0" smtClean="0">
                <a:latin typeface="+mn-ea"/>
                <a:ea typeface="+mn-ea"/>
              </a:rPr>
              <a:t>第四章总结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133123" name="内容占位符 2"/>
          <p:cNvSpPr>
            <a:spLocks noGrp="1"/>
          </p:cNvSpPr>
          <p:nvPr>
            <p:ph idx="1"/>
          </p:nvPr>
        </p:nvSpPr>
        <p:spPr>
          <a:xfrm>
            <a:off x="609600" y="838200"/>
            <a:ext cx="78486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1.</a:t>
            </a:r>
            <a:r>
              <a:rPr lang="zh-CN" altLang="en-US" smtClean="0"/>
              <a:t>掌握图的定义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(1)</a:t>
            </a:r>
            <a:r>
              <a:rPr lang="zh-CN" altLang="en-US" smtClean="0"/>
              <a:t>有限图、母图、子图、完全图、补图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(2)</a:t>
            </a:r>
            <a:r>
              <a:rPr lang="zh-CN" altLang="en-US" smtClean="0"/>
              <a:t>了解有限图中点的性质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G</a:t>
            </a:r>
            <a:r>
              <a:rPr lang="zh-CN" altLang="en-US" smtClean="0"/>
              <a:t>中所有点度之和为边的</a:t>
            </a:r>
            <a:r>
              <a:rPr lang="en-US" altLang="zh-CN" smtClean="0"/>
              <a:t>2</a:t>
            </a:r>
            <a:r>
              <a:rPr lang="zh-CN" altLang="en-US" smtClean="0"/>
              <a:t>倍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/>
              <a:t>关联矩阵、相邻矩阵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(3)</a:t>
            </a:r>
            <a:r>
              <a:rPr lang="zh-CN" altLang="en-US" smtClean="0"/>
              <a:t>掌握路的概念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/>
              <a:t>简单路、回路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(4)</a:t>
            </a:r>
            <a:r>
              <a:rPr lang="zh-CN" altLang="en-US" smtClean="0"/>
              <a:t>掌握连通图定义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FF00"/>
                </a:solidFill>
              </a:rPr>
              <a:t>(5)</a:t>
            </a:r>
            <a:r>
              <a:rPr lang="zh-CN" altLang="en-US" smtClean="0">
                <a:solidFill>
                  <a:srgbClr val="FFFF00"/>
                </a:solidFill>
              </a:rPr>
              <a:t>掌握</a:t>
            </a:r>
            <a:r>
              <a:rPr lang="en-US" altLang="zh-CN" smtClean="0">
                <a:solidFill>
                  <a:srgbClr val="FFFF00"/>
                </a:solidFill>
              </a:rPr>
              <a:t>Dijkstra</a:t>
            </a:r>
            <a:r>
              <a:rPr lang="zh-CN" altLang="en-US" smtClean="0">
                <a:solidFill>
                  <a:srgbClr val="FFFF00"/>
                </a:solidFill>
              </a:rPr>
              <a:t>算法</a:t>
            </a:r>
            <a:endParaRPr lang="en-US" altLang="zh-CN" smtClean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3312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6810E6-A1E8-4724-98D2-FFBBF4ED4E56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01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457200"/>
            <a:ext cx="8077200" cy="5638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掌握树的定义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(1)5</a:t>
            </a:r>
            <a:r>
              <a:rPr lang="zh-CN" altLang="en-US" dirty="0" smtClean="0"/>
              <a:t>个等价命题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(2)</a:t>
            </a:r>
            <a:r>
              <a:rPr lang="en-US" altLang="zh-CN" dirty="0" err="1" smtClean="0"/>
              <a:t>Kuscal</a:t>
            </a:r>
            <a:r>
              <a:rPr lang="zh-CN" altLang="en-US" dirty="0" smtClean="0"/>
              <a:t>算法求出最优树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3.</a:t>
            </a:r>
            <a:r>
              <a:rPr lang="zh-CN" altLang="en-US" dirty="0" smtClean="0"/>
              <a:t>掌握有向图的定义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(1)</a:t>
            </a:r>
            <a:r>
              <a:rPr lang="zh-CN" altLang="en-US" dirty="0" smtClean="0"/>
              <a:t>有限有向图、有向子图、有向路、简单有向路、有向回路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(2)</a:t>
            </a:r>
            <a:r>
              <a:rPr lang="zh-CN" altLang="en-US" dirty="0" smtClean="0"/>
              <a:t>强连通、根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(3)</a:t>
            </a:r>
            <a:r>
              <a:rPr lang="zh-CN" altLang="en-US" dirty="0" smtClean="0"/>
              <a:t>有向树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(4)</a:t>
            </a:r>
            <a:r>
              <a:rPr lang="zh-CN" altLang="en-US" dirty="0" smtClean="0"/>
              <a:t>了解转化定理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</a:rPr>
              <a:t>(5)</a:t>
            </a:r>
            <a:r>
              <a:rPr lang="zh-CN" altLang="en-US" dirty="0" smtClean="0">
                <a:solidFill>
                  <a:srgbClr val="FFFF00"/>
                </a:solidFill>
              </a:rPr>
              <a:t>掌握欧拉路定义，充要条件，判断欧拉图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341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6CC8F6-8F71-415F-9A65-FADEB6D32DC2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44354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内容占位符 2"/>
          <p:cNvSpPr>
            <a:spLocks noGrp="1"/>
          </p:cNvSpPr>
          <p:nvPr>
            <p:ph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(6)</a:t>
            </a:r>
            <a:r>
              <a:rPr lang="zh-CN" altLang="en-US" smtClean="0"/>
              <a:t>了解欧拉路和有向树转换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4.</a:t>
            </a:r>
            <a:r>
              <a:rPr lang="zh-CN" altLang="en-US" smtClean="0"/>
              <a:t>掌握</a:t>
            </a:r>
            <a:r>
              <a:rPr lang="en-US" altLang="zh-CN" smtClean="0"/>
              <a:t>H</a:t>
            </a:r>
            <a:r>
              <a:rPr lang="zh-CN" altLang="en-US" smtClean="0"/>
              <a:t>路、</a:t>
            </a:r>
            <a:r>
              <a:rPr lang="en-US" altLang="zh-CN" smtClean="0"/>
              <a:t>H</a:t>
            </a:r>
            <a:r>
              <a:rPr lang="zh-CN" altLang="en-US" smtClean="0"/>
              <a:t>回路定义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(1)</a:t>
            </a:r>
            <a:r>
              <a:rPr lang="zh-CN" altLang="en-US" smtClean="0"/>
              <a:t>必要条件、充分条件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(2)</a:t>
            </a:r>
            <a:r>
              <a:rPr lang="zh-CN" altLang="en-US" smtClean="0"/>
              <a:t>掌握闭合图、连接图定义、会画</a:t>
            </a:r>
            <a:r>
              <a:rPr lang="en-US" altLang="zh-CN" smtClean="0">
                <a:solidFill>
                  <a:srgbClr val="FFFF00"/>
                </a:solidFill>
              </a:rPr>
              <a:t>Cm,n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endParaRPr lang="zh-CN" altLang="en-US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3517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23F65E-28D7-4784-8294-35AF339ABAF9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773548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66688"/>
            <a:ext cx="9144000" cy="585787"/>
          </a:xfrm>
        </p:spPr>
        <p:txBody>
          <a:bodyPr/>
          <a:lstStyle/>
          <a:p>
            <a:pPr>
              <a:defRPr/>
            </a:pPr>
            <a:r>
              <a:rPr lang="en-US" altLang="zh-CN" sz="32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5.1-2. </a:t>
            </a:r>
            <a:r>
              <a:rPr lang="zh-CN" altLang="zh-CN" sz="32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求</a:t>
            </a:r>
            <a:r>
              <a:rPr lang="en-US" altLang="zh-CN" sz="32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1331</a:t>
            </a:r>
            <a:r>
              <a:rPr lang="zh-CN" altLang="zh-CN" sz="32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和</a:t>
            </a:r>
            <a:r>
              <a:rPr lang="en-US" altLang="zh-CN" sz="32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5709</a:t>
            </a:r>
            <a:r>
              <a:rPr lang="zh-CN" altLang="zh-CN" sz="3200" b="1" dirty="0" smtClean="0">
                <a:latin typeface="Times New Roman" pitchFamily="18" charset="0"/>
                <a:ea typeface="+mn-ea"/>
                <a:cs typeface="Times New Roman" pitchFamily="18" charset="0"/>
              </a:rPr>
              <a:t>的最高公因并表为其倍数和</a:t>
            </a:r>
            <a:endParaRPr lang="zh-CN" altLang="en-US" sz="32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7219" name="内容占位符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715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zh-CN" sz="2800" smtClean="0"/>
              <a:t>解：用辗转相除法求最高公因逐次得商及余数并计算</a:t>
            </a:r>
            <a:r>
              <a:rPr lang="en-US" altLang="zh-CN" sz="2800" smtClean="0"/>
              <a:t>S</a:t>
            </a:r>
            <a:r>
              <a:rPr lang="en-US" altLang="zh-CN" sz="2800" baseline="-25000" smtClean="0"/>
              <a:t>k</a:t>
            </a:r>
            <a:r>
              <a:rPr lang="en-US" altLang="zh-CN" sz="2800" smtClean="0"/>
              <a:t>,T</a:t>
            </a:r>
            <a:r>
              <a:rPr lang="en-US" altLang="zh-CN" sz="2800" baseline="-25000" smtClean="0"/>
              <a:t>k</a:t>
            </a:r>
            <a:r>
              <a:rPr lang="zh-CN" altLang="zh-CN" sz="2800" smtClean="0"/>
              <a:t>如下表所列：</a:t>
            </a:r>
            <a:endParaRPr lang="en-US" altLang="zh-CN" sz="280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80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80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80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80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80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80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800" smtClean="0"/>
          </a:p>
          <a:p>
            <a:r>
              <a:rPr lang="zh-CN" altLang="zh-CN" sz="2800" smtClean="0"/>
              <a:t>因此，最高公因</a:t>
            </a:r>
            <a:r>
              <a:rPr lang="en-US" altLang="zh-CN" sz="2800" smtClean="0"/>
              <a:t>=11</a:t>
            </a:r>
            <a:r>
              <a:rPr lang="zh-CN" altLang="zh-CN" sz="2800" smtClean="0"/>
              <a:t>，</a:t>
            </a:r>
            <a:r>
              <a:rPr lang="en-US" altLang="zh-CN" sz="2800" smtClean="0"/>
              <a:t>n=</a:t>
            </a:r>
            <a:r>
              <a:rPr lang="en-US" altLang="zh-CN" sz="2800" smtClean="0">
                <a:solidFill>
                  <a:schemeClr val="tx2"/>
                </a:solidFill>
              </a:rPr>
              <a:t>4</a:t>
            </a:r>
            <a:r>
              <a:rPr lang="zh-CN" altLang="zh-CN" sz="2800" smtClean="0"/>
              <a:t>。</a:t>
            </a:r>
          </a:p>
          <a:p>
            <a:r>
              <a:rPr lang="en-US" altLang="zh-CN" sz="2800" smtClean="0">
                <a:solidFill>
                  <a:schemeClr val="tx2"/>
                </a:solidFill>
              </a:rPr>
              <a:t>11</a:t>
            </a:r>
            <a:r>
              <a:rPr lang="en-US" altLang="zh-CN" sz="2800" smtClean="0"/>
              <a:t>=</a:t>
            </a:r>
            <a:r>
              <a:rPr lang="zh-CN" altLang="zh-CN" sz="2800" smtClean="0">
                <a:solidFill>
                  <a:schemeClr val="tx2"/>
                </a:solidFill>
              </a:rPr>
              <a:t>（</a:t>
            </a:r>
            <a:r>
              <a:rPr lang="en-US" altLang="zh-CN" sz="2800" smtClean="0">
                <a:solidFill>
                  <a:schemeClr val="tx2"/>
                </a:solidFill>
              </a:rPr>
              <a:t>-1</a:t>
            </a:r>
            <a:r>
              <a:rPr lang="zh-CN" altLang="zh-CN" sz="2800" smtClean="0">
                <a:solidFill>
                  <a:schemeClr val="tx2"/>
                </a:solidFill>
              </a:rPr>
              <a:t>）</a:t>
            </a:r>
            <a:r>
              <a:rPr lang="en-US" altLang="zh-CN" sz="2800" baseline="30000" smtClean="0">
                <a:solidFill>
                  <a:srgbClr val="FFFF00"/>
                </a:solidFill>
              </a:rPr>
              <a:t>3</a:t>
            </a:r>
            <a:r>
              <a:rPr lang="zh-CN" altLang="zh-CN" sz="2800" smtClean="0"/>
              <a:t>×</a:t>
            </a:r>
            <a:r>
              <a:rPr lang="en-US" altLang="zh-CN" sz="2800" smtClean="0"/>
              <a:t>38</a:t>
            </a:r>
            <a:r>
              <a:rPr lang="zh-CN" altLang="zh-CN" sz="2800" smtClean="0"/>
              <a:t>×</a:t>
            </a:r>
            <a:r>
              <a:rPr lang="en-US" altLang="zh-CN" sz="2800" smtClean="0"/>
              <a:t>5709+</a:t>
            </a:r>
            <a:r>
              <a:rPr lang="zh-CN" altLang="zh-CN" sz="2800" smtClean="0">
                <a:solidFill>
                  <a:schemeClr val="tx2"/>
                </a:solidFill>
              </a:rPr>
              <a:t>（</a:t>
            </a:r>
            <a:r>
              <a:rPr lang="en-US" altLang="zh-CN" sz="2800" smtClean="0">
                <a:solidFill>
                  <a:schemeClr val="tx2"/>
                </a:solidFill>
              </a:rPr>
              <a:t>-1</a:t>
            </a:r>
            <a:r>
              <a:rPr lang="zh-CN" altLang="zh-CN" sz="2800" smtClean="0">
                <a:solidFill>
                  <a:schemeClr val="tx2"/>
                </a:solidFill>
              </a:rPr>
              <a:t>）</a:t>
            </a:r>
            <a:r>
              <a:rPr lang="en-US" altLang="zh-CN" sz="2800" baseline="30000" smtClean="0">
                <a:solidFill>
                  <a:schemeClr val="tx2"/>
                </a:solidFill>
              </a:rPr>
              <a:t>4</a:t>
            </a:r>
            <a:r>
              <a:rPr lang="zh-CN" altLang="zh-CN" sz="2800" smtClean="0"/>
              <a:t>×</a:t>
            </a:r>
            <a:r>
              <a:rPr lang="en-US" altLang="zh-CN" sz="2800" smtClean="0"/>
              <a:t>163</a:t>
            </a:r>
            <a:r>
              <a:rPr lang="zh-CN" altLang="zh-CN" sz="2800" smtClean="0"/>
              <a:t>×</a:t>
            </a:r>
            <a:r>
              <a:rPr lang="en-US" altLang="zh-CN" sz="2800" smtClean="0"/>
              <a:t>1331</a:t>
            </a:r>
          </a:p>
          <a:p>
            <a:pPr>
              <a:buFont typeface="Wingdings" panose="05000000000000000000" pitchFamily="2" charset="2"/>
              <a:buNone/>
            </a:pPr>
            <a:endParaRPr lang="zh-CN" altLang="zh-CN" sz="2800" smtClean="0"/>
          </a:p>
          <a:p>
            <a:pPr>
              <a:buFont typeface="Wingdings" panose="05000000000000000000" pitchFamily="2" charset="2"/>
              <a:buNone/>
            </a:pPr>
            <a:endParaRPr lang="zh-CN" altLang="en-US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71600" y="1981200"/>
          <a:ext cx="6477002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5286"/>
                <a:gridCol w="925286"/>
                <a:gridCol w="925286"/>
                <a:gridCol w="925286"/>
                <a:gridCol w="925286"/>
                <a:gridCol w="925286"/>
                <a:gridCol w="925286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K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r</a:t>
                      </a:r>
                      <a:r>
                        <a:rPr lang="en-US" sz="2400" kern="100" baseline="-25000">
                          <a:latin typeface="Times New Roman"/>
                          <a:ea typeface="宋体"/>
                          <a:cs typeface="Times New Roman"/>
                        </a:rPr>
                        <a:t>k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385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176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33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24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q</a:t>
                      </a:r>
                      <a:r>
                        <a:rPr lang="en-US" sz="2400" kern="100" baseline="-25000">
                          <a:latin typeface="Times New Roman"/>
                          <a:ea typeface="宋体"/>
                          <a:cs typeface="Times New Roman"/>
                        </a:rPr>
                        <a:t>k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en-US" sz="2400" kern="100" baseline="-25000">
                          <a:latin typeface="Times New Roman"/>
                          <a:ea typeface="宋体"/>
                          <a:cs typeface="Times New Roman"/>
                        </a:rPr>
                        <a:t>k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38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T</a:t>
                      </a:r>
                      <a:r>
                        <a:rPr lang="en-US" sz="2400" kern="100" baseline="-25000">
                          <a:latin typeface="Times New Roman"/>
                          <a:ea typeface="宋体"/>
                          <a:cs typeface="Times New Roman"/>
                        </a:rPr>
                        <a:t>k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13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  <a:cs typeface="Times New Roman"/>
                        </a:rPr>
                        <a:t>30</a:t>
                      </a:r>
                      <a:endParaRPr lang="zh-CN" sz="2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163</a:t>
                      </a:r>
                      <a:endParaRPr lang="zh-CN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7270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3727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01A321-4FD5-4324-BC6B-942054E8E6F2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91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457200"/>
            <a:ext cx="8610600" cy="5791200"/>
          </a:xfrm>
        </p:spPr>
        <p:txBody>
          <a:bodyPr/>
          <a:lstStyle/>
          <a:p>
            <a:pPr eaLnBrk="1" hangingPunct="1"/>
            <a:r>
              <a:rPr lang="zh-CN" altLang="en-US" sz="3200" smtClean="0"/>
              <a:t>习题</a:t>
            </a:r>
            <a:r>
              <a:rPr lang="en-US" altLang="zh-CN" sz="3200" smtClean="0"/>
              <a:t>5.3-2</a:t>
            </a:r>
            <a:r>
              <a:rPr lang="zh-CN" altLang="en-US" sz="3200" smtClean="0"/>
              <a:t>解合同式</a:t>
            </a:r>
            <a:r>
              <a:rPr lang="en-US" altLang="zh-CN" sz="3200" smtClean="0"/>
              <a:t>35x≡1(mod 97)</a:t>
            </a:r>
          </a:p>
          <a:p>
            <a:pPr eaLnBrk="1" hangingPunct="1"/>
            <a:r>
              <a:rPr lang="zh-CN" altLang="en-US" sz="3000" smtClean="0"/>
              <a:t>解： </a:t>
            </a:r>
            <a:r>
              <a:rPr lang="en-US" altLang="zh-CN" sz="3000" smtClean="0">
                <a:solidFill>
                  <a:schemeClr val="tx2"/>
                </a:solidFill>
              </a:rPr>
              <a:t>a=35, m=97,</a:t>
            </a:r>
            <a:r>
              <a:rPr lang="zh-CN" altLang="en-US" sz="3000" smtClean="0"/>
              <a:t>首先使用辗转相除方法将互质的</a:t>
            </a:r>
            <a:r>
              <a:rPr lang="en-US" altLang="zh-CN" sz="3000" smtClean="0"/>
              <a:t>a</a:t>
            </a:r>
            <a:r>
              <a:rPr lang="zh-CN" altLang="en-US" sz="3000" smtClean="0"/>
              <a:t>与</a:t>
            </a:r>
            <a:r>
              <a:rPr lang="en-US" altLang="zh-CN" sz="3000" smtClean="0"/>
              <a:t>m</a:t>
            </a:r>
            <a:r>
              <a:rPr lang="zh-CN" altLang="en-US" sz="3000" smtClean="0"/>
              <a:t>的最大公因数1表示为</a:t>
            </a:r>
            <a:r>
              <a:rPr lang="en-US" altLang="zh-CN" sz="3000" smtClean="0"/>
              <a:t>a</a:t>
            </a:r>
            <a:r>
              <a:rPr lang="zh-CN" altLang="en-US" sz="3000" smtClean="0"/>
              <a:t>和</a:t>
            </a:r>
            <a:r>
              <a:rPr lang="en-US" altLang="zh-CN" sz="3000" smtClean="0"/>
              <a:t>m</a:t>
            </a:r>
            <a:r>
              <a:rPr lang="zh-CN" altLang="en-US" sz="3000" smtClean="0"/>
              <a:t>的倍数和的形式：1=</a:t>
            </a:r>
            <a:r>
              <a:rPr lang="en-US" altLang="zh-CN" sz="3000" smtClean="0"/>
              <a:t>as+mt，</a:t>
            </a:r>
            <a:r>
              <a:rPr lang="zh-CN" altLang="en-US" sz="3000" smtClean="0"/>
              <a:t>然后取</a:t>
            </a:r>
            <a:r>
              <a:rPr lang="en-US" altLang="zh-CN" sz="3000" smtClean="0"/>
              <a:t>x=sb，</a:t>
            </a:r>
            <a:r>
              <a:rPr lang="zh-CN" altLang="en-US" sz="3000" smtClean="0"/>
              <a:t>即可</a:t>
            </a:r>
            <a:r>
              <a:rPr lang="en-US" altLang="zh-CN" sz="3000" smtClean="0"/>
              <a:t>.</a:t>
            </a:r>
            <a:r>
              <a:rPr lang="zh-CN" altLang="en-US" sz="3000" smtClean="0"/>
              <a:t>用</a:t>
            </a:r>
            <a:r>
              <a:rPr lang="en-US" altLang="zh-CN" sz="3000" smtClean="0"/>
              <a:t>97</a:t>
            </a:r>
            <a:r>
              <a:rPr lang="zh-CN" altLang="en-US" sz="3000" smtClean="0"/>
              <a:t>除</a:t>
            </a:r>
            <a:r>
              <a:rPr lang="en-US" altLang="zh-CN" sz="3000" smtClean="0"/>
              <a:t>35</a:t>
            </a:r>
            <a:r>
              <a:rPr lang="zh-CN" altLang="en-US" sz="3000" smtClean="0"/>
              <a:t> </a:t>
            </a:r>
          </a:p>
        </p:txBody>
      </p:sp>
      <p:graphicFrame>
        <p:nvGraphicFramePr>
          <p:cNvPr id="28739" name="Group 67"/>
          <p:cNvGraphicFramePr>
            <a:graphicFrameLocks noGrp="1"/>
          </p:cNvGraphicFramePr>
          <p:nvPr>
            <p:ph sz="half" idx="2"/>
          </p:nvPr>
        </p:nvGraphicFramePr>
        <p:xfrm>
          <a:off x="457200" y="2971800"/>
          <a:ext cx="8382000" cy="3273425"/>
        </p:xfrm>
        <a:graphic>
          <a:graphicData uri="http://schemas.openxmlformats.org/drawingml/2006/table">
            <a:tbl>
              <a:tblPr/>
              <a:tblGrid>
                <a:gridCol w="949325"/>
                <a:gridCol w="803275"/>
                <a:gridCol w="1066800"/>
                <a:gridCol w="1066800"/>
                <a:gridCol w="990600"/>
                <a:gridCol w="990600"/>
                <a:gridCol w="838200"/>
                <a:gridCol w="990600"/>
                <a:gridCol w="685800"/>
              </a:tblGrid>
              <a:tr h="64014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4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1" lang="en-US" altLang="zh-CN" sz="36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285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36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4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36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4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36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kumimoji="1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8305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38306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EE7FB5-6E40-4B33-AA0D-1616B8CDE57C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22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8610600" cy="5410200"/>
          </a:xfrm>
        </p:spPr>
        <p:txBody>
          <a:bodyPr/>
          <a:lstStyle/>
          <a:p>
            <a:pPr eaLnBrk="1" hangingPunct="1"/>
            <a:r>
              <a:rPr lang="zh-CN" altLang="en-US" smtClean="0"/>
              <a:t>从而</a:t>
            </a:r>
            <a:r>
              <a:rPr lang="en-US" altLang="zh-CN" smtClean="0"/>
              <a:t>(35, 97)=1</a:t>
            </a:r>
            <a:r>
              <a:rPr lang="zh-CN" altLang="en-US" smtClean="0"/>
              <a:t>，</a:t>
            </a:r>
            <a:r>
              <a:rPr lang="en-US" altLang="zh-CN" smtClean="0"/>
              <a:t>n=6, </a:t>
            </a:r>
            <a:r>
              <a:rPr lang="zh-CN" altLang="en-US" smtClean="0"/>
              <a:t>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x≡sb=(-1)</a:t>
            </a:r>
            <a:r>
              <a:rPr lang="en-US" altLang="zh-CN" baseline="30000" smtClean="0"/>
              <a:t>6-1</a:t>
            </a:r>
            <a:r>
              <a:rPr lang="en-US" altLang="zh-CN" smtClean="0"/>
              <a:t>×36×1=-36(mod 97)</a:t>
            </a:r>
            <a:r>
              <a:rPr lang="zh-CN" altLang="en-US" smtClean="0"/>
              <a:t>，即：</a:t>
            </a:r>
            <a:r>
              <a:rPr lang="en-US" altLang="zh-CN" smtClean="0"/>
              <a:t>x ≡61(mod 97)</a:t>
            </a:r>
          </a:p>
        </p:txBody>
      </p:sp>
      <p:sp>
        <p:nvSpPr>
          <p:cNvPr id="13926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39268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3926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4BE434-C9D7-4B4A-BCB2-4C1EEAA563FB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6670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8900"/>
            <a:ext cx="7772400" cy="5842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dirty="0" smtClean="0">
                <a:latin typeface="+mn-lt"/>
              </a:rPr>
              <a:t>习题</a:t>
            </a:r>
            <a:r>
              <a:rPr lang="en-US" altLang="zh-CN" sz="3200" dirty="0" smtClean="0">
                <a:latin typeface="+mn-lt"/>
              </a:rPr>
              <a:t>5.3-2</a:t>
            </a:r>
            <a:endParaRPr lang="zh-CN" altLang="en-US" dirty="0" smtClean="0">
              <a:latin typeface="+mn-lt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685800"/>
            <a:ext cx="8610600" cy="5791200"/>
          </a:xfrm>
        </p:spPr>
        <p:txBody>
          <a:bodyPr/>
          <a:lstStyle/>
          <a:p>
            <a:pPr eaLnBrk="1" hangingPunct="1"/>
            <a:r>
              <a:rPr lang="zh-CN" altLang="en-US" sz="3000" smtClean="0">
                <a:latin typeface="Times New Roman" panose="02020603050405020304" pitchFamily="18" charset="0"/>
              </a:rPr>
              <a:t>解合同式</a:t>
            </a:r>
            <a:r>
              <a:rPr lang="en-US" altLang="zh-CN" sz="3000" smtClean="0">
                <a:latin typeface="Times New Roman" panose="02020603050405020304" pitchFamily="18" charset="0"/>
              </a:rPr>
              <a:t>35x≡1(mod 97)</a:t>
            </a:r>
          </a:p>
          <a:p>
            <a:pPr eaLnBrk="1" hangingPunct="1"/>
            <a:r>
              <a:rPr lang="zh-CN" altLang="en-US" sz="3000" smtClean="0">
                <a:latin typeface="Times New Roman" panose="02020603050405020304" pitchFamily="18" charset="0"/>
              </a:rPr>
              <a:t>解： </a:t>
            </a:r>
            <a:r>
              <a:rPr lang="en-US" altLang="zh-CN" sz="3000" smtClean="0">
                <a:solidFill>
                  <a:schemeClr val="tx2"/>
                </a:solidFill>
                <a:latin typeface="Times New Roman" panose="02020603050405020304" pitchFamily="18" charset="0"/>
              </a:rPr>
              <a:t>a=35, m=97,</a:t>
            </a:r>
            <a:r>
              <a:rPr lang="zh-CN" altLang="en-US" sz="3000" smtClean="0">
                <a:latin typeface="Times New Roman" panose="02020603050405020304" pitchFamily="18" charset="0"/>
              </a:rPr>
              <a:t>首先使用辗转相除方法将互质的</a:t>
            </a:r>
            <a:r>
              <a:rPr lang="en-US" altLang="zh-CN" sz="3000" smtClean="0">
                <a:latin typeface="Times New Roman" panose="02020603050405020304" pitchFamily="18" charset="0"/>
              </a:rPr>
              <a:t>a</a:t>
            </a:r>
            <a:r>
              <a:rPr lang="zh-CN" altLang="en-US" sz="3000" smtClean="0">
                <a:latin typeface="Times New Roman" panose="02020603050405020304" pitchFamily="18" charset="0"/>
              </a:rPr>
              <a:t>与</a:t>
            </a:r>
            <a:r>
              <a:rPr lang="en-US" altLang="zh-CN" sz="3000" smtClean="0">
                <a:latin typeface="Times New Roman" panose="02020603050405020304" pitchFamily="18" charset="0"/>
              </a:rPr>
              <a:t>m</a:t>
            </a:r>
            <a:r>
              <a:rPr lang="zh-CN" altLang="en-US" sz="3000" smtClean="0">
                <a:latin typeface="Times New Roman" panose="02020603050405020304" pitchFamily="18" charset="0"/>
              </a:rPr>
              <a:t>的最大公因数1表示为</a:t>
            </a:r>
            <a:r>
              <a:rPr lang="en-US" altLang="zh-CN" sz="3000" smtClean="0">
                <a:latin typeface="Times New Roman" panose="02020603050405020304" pitchFamily="18" charset="0"/>
              </a:rPr>
              <a:t>a</a:t>
            </a:r>
            <a:r>
              <a:rPr lang="zh-CN" altLang="en-US" sz="3000" smtClean="0">
                <a:latin typeface="Times New Roman" panose="02020603050405020304" pitchFamily="18" charset="0"/>
              </a:rPr>
              <a:t>和</a:t>
            </a:r>
            <a:r>
              <a:rPr lang="en-US" altLang="zh-CN" sz="3000" smtClean="0">
                <a:latin typeface="Times New Roman" panose="02020603050405020304" pitchFamily="18" charset="0"/>
              </a:rPr>
              <a:t>m</a:t>
            </a:r>
            <a:r>
              <a:rPr lang="zh-CN" altLang="en-US" sz="3000" smtClean="0">
                <a:latin typeface="Times New Roman" panose="02020603050405020304" pitchFamily="18" charset="0"/>
              </a:rPr>
              <a:t>的倍数和的形式：1=</a:t>
            </a:r>
            <a:r>
              <a:rPr lang="en-US" altLang="zh-CN" sz="3000" smtClean="0">
                <a:latin typeface="Times New Roman" panose="02020603050405020304" pitchFamily="18" charset="0"/>
              </a:rPr>
              <a:t>a</a:t>
            </a:r>
            <a:r>
              <a:rPr lang="en-US" altLang="zh-CN" sz="3000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000" smtClean="0">
                <a:latin typeface="Times New Roman" panose="02020603050405020304" pitchFamily="18" charset="0"/>
              </a:rPr>
              <a:t>+mt，</a:t>
            </a:r>
            <a:r>
              <a:rPr lang="zh-CN" altLang="en-US" sz="3000" smtClean="0">
                <a:latin typeface="Times New Roman" panose="02020603050405020304" pitchFamily="18" charset="0"/>
              </a:rPr>
              <a:t>然后取</a:t>
            </a:r>
            <a:r>
              <a:rPr lang="en-US" altLang="zh-CN" sz="3000" smtClean="0">
                <a:latin typeface="Times New Roman" panose="02020603050405020304" pitchFamily="18" charset="0"/>
              </a:rPr>
              <a:t>x=</a:t>
            </a:r>
            <a:r>
              <a:rPr lang="en-US" altLang="zh-CN" sz="3000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000" smtClean="0">
                <a:latin typeface="Times New Roman" panose="02020603050405020304" pitchFamily="18" charset="0"/>
              </a:rPr>
              <a:t>b，</a:t>
            </a:r>
            <a:r>
              <a:rPr lang="zh-CN" altLang="en-US" sz="3000" smtClean="0">
                <a:latin typeface="Times New Roman" panose="02020603050405020304" pitchFamily="18" charset="0"/>
              </a:rPr>
              <a:t>即可</a:t>
            </a:r>
            <a:r>
              <a:rPr lang="en-US" altLang="zh-CN" sz="3000" smtClean="0">
                <a:latin typeface="Times New Roman" panose="02020603050405020304" pitchFamily="18" charset="0"/>
              </a:rPr>
              <a:t>.</a:t>
            </a:r>
            <a:r>
              <a:rPr lang="zh-CN" altLang="en-US" sz="3000" smtClean="0">
                <a:latin typeface="Times New Roman" panose="02020603050405020304" pitchFamily="18" charset="0"/>
              </a:rPr>
              <a:t>用</a:t>
            </a:r>
            <a:r>
              <a:rPr lang="en-US" altLang="zh-CN" sz="3000" smtClean="0">
                <a:latin typeface="Times New Roman" panose="02020603050405020304" pitchFamily="18" charset="0"/>
              </a:rPr>
              <a:t>35</a:t>
            </a:r>
            <a:r>
              <a:rPr lang="zh-CN" altLang="en-US" sz="3000" smtClean="0">
                <a:latin typeface="Times New Roman" panose="02020603050405020304" pitchFamily="18" charset="0"/>
              </a:rPr>
              <a:t>除</a:t>
            </a:r>
            <a:r>
              <a:rPr lang="en-US" altLang="zh-CN" sz="3000" smtClean="0">
                <a:latin typeface="Times New Roman" panose="02020603050405020304" pitchFamily="18" charset="0"/>
              </a:rPr>
              <a:t>97.</a:t>
            </a:r>
            <a:r>
              <a:rPr lang="zh-CN" altLang="en-US" smtClean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8739" name="Group 67"/>
          <p:cNvGraphicFramePr>
            <a:graphicFrameLocks noGrp="1"/>
          </p:cNvGraphicFramePr>
          <p:nvPr>
            <p:ph sz="half" idx="2"/>
          </p:nvPr>
        </p:nvGraphicFramePr>
        <p:xfrm>
          <a:off x="457200" y="2971800"/>
          <a:ext cx="7696200" cy="3273425"/>
        </p:xfrm>
        <a:graphic>
          <a:graphicData uri="http://schemas.openxmlformats.org/drawingml/2006/table">
            <a:tbl>
              <a:tblPr/>
              <a:tblGrid>
                <a:gridCol w="949325"/>
                <a:gridCol w="803275"/>
                <a:gridCol w="1066800"/>
                <a:gridCol w="1066800"/>
                <a:gridCol w="990600"/>
                <a:gridCol w="990600"/>
                <a:gridCol w="838200"/>
                <a:gridCol w="990600"/>
              </a:tblGrid>
              <a:tr h="64014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4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1" lang="en-US" altLang="zh-CN" sz="36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285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36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4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36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4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36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4034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52B184-4BE9-442C-839B-D8AB4F14A57D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8424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762000"/>
            <a:ext cx="7239000" cy="53340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rgbClr val="FFCC00"/>
              </a:buClr>
              <a:defRPr/>
            </a:pPr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从而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</a:rPr>
              <a:t>(35, 97)=1</a:t>
            </a:r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n=5, </a:t>
            </a:r>
            <a:r>
              <a:rPr lang="zh-CN" altLang="en-US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则</a:t>
            </a:r>
            <a:endParaRPr lang="en-US" altLang="zh-CN" dirty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buClr>
                <a:srgbClr val="FFCC00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1=(-1)</a:t>
            </a:r>
            <a:r>
              <a:rPr lang="en-US" altLang="zh-CN" baseline="30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5-1</a:t>
            </a: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×13×97+(-1)</a:t>
            </a:r>
            <a:r>
              <a:rPr lang="en-US" altLang="zh-CN" baseline="30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×36×35</a:t>
            </a:r>
          </a:p>
          <a:p>
            <a:pPr marL="0" indent="0" eaLnBrk="1" hangingPunct="1">
              <a:lnSpc>
                <a:spcPct val="125000"/>
              </a:lnSpc>
              <a:buClr>
                <a:srgbClr val="FFCC00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s= </a:t>
            </a:r>
            <a:r>
              <a:rPr lang="en-US" altLang="zh-CN" smtClean="0">
                <a:solidFill>
                  <a:srgbClr val="FFFFFF"/>
                </a:solidFill>
                <a:latin typeface="Times New Roman" panose="02020603050405020304" pitchFamily="18" charset="0"/>
              </a:rPr>
              <a:t>(-1)</a:t>
            </a:r>
            <a:r>
              <a:rPr lang="en-US" altLang="zh-CN" baseline="30000" smtClean="0">
                <a:solidFill>
                  <a:srgbClr val="FFFF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mtClean="0">
                <a:solidFill>
                  <a:srgbClr val="FFFFFF"/>
                </a:solidFill>
                <a:latin typeface="Times New Roman" panose="02020603050405020304" pitchFamily="18" charset="0"/>
              </a:rPr>
              <a:t>×36</a:t>
            </a:r>
            <a:endParaRPr lang="zh-CN" altLang="en-US" dirty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Clr>
                <a:srgbClr val="FFCC00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x≡sb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</a:rPr>
              <a:t>=(-</a:t>
            </a: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1)</a:t>
            </a:r>
            <a:r>
              <a:rPr lang="en-US" altLang="zh-CN" baseline="30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×36×1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</a:rPr>
              <a:t>=-36(mod 97)</a:t>
            </a:r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，即：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</a:rPr>
              <a:t>x ≡61(mod 97)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4131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AAC74F-566B-4AB8-83BE-6A7914845C71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18868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122464" y="57376"/>
            <a:ext cx="8689521" cy="6465888"/>
          </a:xfrm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FFCC00"/>
              </a:buClr>
              <a:buSzTx/>
              <a:buNone/>
            </a:pPr>
            <a:r>
              <a:rPr lang="en-US" altLang="zh-CN" sz="2800" dirty="0" smtClean="0"/>
              <a:t>2:</a:t>
            </a:r>
            <a:r>
              <a:rPr lang="en-US" altLang="zh-CN" sz="2500" dirty="0">
                <a:solidFill>
                  <a:srgbClr val="FFCC00"/>
                </a:solidFill>
                <a:latin typeface="Arial"/>
              </a:rPr>
              <a:t>l(v) = min{ l(v), l(</a:t>
            </a:r>
            <a:r>
              <a:rPr lang="en-US" altLang="zh-CN" sz="2500" dirty="0" err="1">
                <a:solidFill>
                  <a:srgbClr val="FFCC00"/>
                </a:solidFill>
                <a:latin typeface="Arial"/>
              </a:rPr>
              <a:t>ui</a:t>
            </a:r>
            <a:r>
              <a:rPr lang="en-US" altLang="zh-CN" sz="2500" dirty="0">
                <a:solidFill>
                  <a:srgbClr val="FFCC00"/>
                </a:solidFill>
                <a:latin typeface="Arial"/>
              </a:rPr>
              <a:t>)+w(</a:t>
            </a:r>
            <a:r>
              <a:rPr lang="en-US" altLang="zh-CN" sz="2500" dirty="0" err="1">
                <a:solidFill>
                  <a:srgbClr val="FFCC00"/>
                </a:solidFill>
                <a:latin typeface="Arial"/>
              </a:rPr>
              <a:t>ui</a:t>
            </a:r>
            <a:r>
              <a:rPr lang="en-US" altLang="zh-CN" sz="2500" dirty="0">
                <a:solidFill>
                  <a:srgbClr val="FFCC00"/>
                </a:solidFill>
                <a:latin typeface="Arial"/>
              </a:rPr>
              <a:t>, v) </a:t>
            </a:r>
            <a:r>
              <a:rPr lang="en-US" altLang="zh-CN" sz="2500" dirty="0" smtClean="0">
                <a:solidFill>
                  <a:srgbClr val="FFCC00"/>
                </a:solidFill>
                <a:latin typeface="Arial"/>
              </a:rPr>
              <a:t>}</a:t>
            </a:r>
          </a:p>
          <a:p>
            <a:pPr marL="0" lvl="0" indent="0">
              <a:spcBef>
                <a:spcPts val="0"/>
              </a:spcBef>
              <a:buClr>
                <a:srgbClr val="FFCC00"/>
              </a:buClr>
              <a:buSzTx/>
              <a:buNone/>
            </a:pPr>
            <a:endParaRPr lang="en-US" altLang="zh-CN" sz="2500" dirty="0">
              <a:solidFill>
                <a:srgbClr val="FFCC00"/>
              </a:solidFill>
              <a:latin typeface="Arial"/>
            </a:endParaRPr>
          </a:p>
          <a:p>
            <a:pPr marL="0" lvl="0" indent="0">
              <a:spcBef>
                <a:spcPts val="0"/>
              </a:spcBef>
              <a:buClr>
                <a:srgbClr val="FFCC00"/>
              </a:buClr>
              <a:buSzTx/>
              <a:buNone/>
            </a:pPr>
            <a:endParaRPr lang="en-US" altLang="zh-CN" sz="2500" dirty="0" smtClean="0">
              <a:solidFill>
                <a:srgbClr val="FFCC00"/>
              </a:solidFill>
              <a:latin typeface="Arial"/>
            </a:endParaRPr>
          </a:p>
          <a:p>
            <a:pPr marL="0" lvl="0" indent="0">
              <a:spcBef>
                <a:spcPts val="0"/>
              </a:spcBef>
              <a:buClr>
                <a:srgbClr val="FFCC00"/>
              </a:buClr>
              <a:buSzTx/>
              <a:buNone/>
            </a:pPr>
            <a:endParaRPr lang="en-US" altLang="zh-CN" sz="2500" dirty="0">
              <a:solidFill>
                <a:srgbClr val="FFCC00"/>
              </a:solidFill>
              <a:latin typeface="Arial"/>
            </a:endParaRPr>
          </a:p>
          <a:p>
            <a:pPr marL="0" lvl="0" indent="0">
              <a:spcBef>
                <a:spcPts val="0"/>
              </a:spcBef>
              <a:buClr>
                <a:srgbClr val="FFCC00"/>
              </a:buClr>
              <a:buSzTx/>
              <a:buNone/>
            </a:pPr>
            <a:endParaRPr lang="en-US" altLang="zh-CN" sz="2500" dirty="0">
              <a:solidFill>
                <a:srgbClr val="FFCC00"/>
              </a:solidFill>
              <a:latin typeface="Arial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1200" i="1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i="1" dirty="0" smtClean="0"/>
              <a:t>l</a:t>
            </a:r>
            <a:r>
              <a:rPr lang="en-US" altLang="zh-CN" sz="2800" dirty="0" smtClean="0"/>
              <a:t>(C2)=min{</a:t>
            </a:r>
            <a:r>
              <a:rPr lang="en-US" altLang="zh-CN" sz="2800" i="1" dirty="0" smtClean="0"/>
              <a:t>l</a:t>
            </a:r>
            <a:r>
              <a:rPr lang="en-US" altLang="zh-CN" sz="2800" dirty="0" smtClean="0"/>
              <a:t>(C2),</a:t>
            </a:r>
            <a:r>
              <a:rPr lang="en-US" altLang="zh-CN" sz="2800" i="1" dirty="0" smtClean="0"/>
              <a:t>l</a:t>
            </a:r>
            <a:r>
              <a:rPr lang="en-US" altLang="zh-CN" sz="2800" dirty="0" smtClean="0"/>
              <a:t>(C6)+w(C6C2)}=min{50,10+25}=35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i="1" dirty="0" smtClean="0"/>
              <a:t>l</a:t>
            </a:r>
            <a:r>
              <a:rPr lang="en-US" altLang="zh-CN" sz="2800" dirty="0" smtClean="0"/>
              <a:t>(C3)=min{</a:t>
            </a:r>
            <a:r>
              <a:rPr lang="en-US" altLang="zh-CN" sz="2800" i="1" dirty="0" smtClean="0"/>
              <a:t>l</a:t>
            </a:r>
            <a:r>
              <a:rPr lang="en-US" altLang="zh-CN" sz="2800" dirty="0" smtClean="0"/>
              <a:t>(C3),</a:t>
            </a:r>
            <a:r>
              <a:rPr lang="en-US" altLang="zh-CN" sz="2800" i="1" dirty="0" smtClean="0"/>
              <a:t>l</a:t>
            </a:r>
            <a:r>
              <a:rPr lang="en-US" altLang="zh-CN" sz="2800" dirty="0" smtClean="0"/>
              <a:t>(C6)+w(C6C3)}=min{</a:t>
            </a:r>
            <a:r>
              <a:rPr lang="en-US" altLang="zh-CN" sz="2800" dirty="0" smtClean="0">
                <a:latin typeface="宋体" panose="02010600030101010101" pitchFamily="2" charset="-122"/>
              </a:rPr>
              <a:t>∞</a:t>
            </a:r>
            <a:r>
              <a:rPr lang="en-US" altLang="zh-CN" sz="2800" dirty="0" smtClean="0"/>
              <a:t>,10+</a:t>
            </a:r>
            <a:r>
              <a:rPr lang="en-US" altLang="zh-CN" sz="2800" dirty="0" smtClean="0">
                <a:latin typeface="宋体" panose="02010600030101010101" pitchFamily="2" charset="-122"/>
              </a:rPr>
              <a:t>∞</a:t>
            </a:r>
            <a:r>
              <a:rPr lang="en-US" altLang="zh-CN" sz="2800" dirty="0" smtClean="0"/>
              <a:t>}=</a:t>
            </a:r>
            <a:r>
              <a:rPr lang="en-US" altLang="zh-CN" sz="2800" dirty="0" smtClean="0">
                <a:latin typeface="宋体" panose="02010600030101010101" pitchFamily="2" charset="-122"/>
              </a:rPr>
              <a:t>∞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i="1" dirty="0" smtClean="0"/>
              <a:t>l</a:t>
            </a:r>
            <a:r>
              <a:rPr lang="en-US" altLang="zh-CN" sz="2800" dirty="0" smtClean="0"/>
              <a:t>(C4)=min{</a:t>
            </a:r>
            <a:r>
              <a:rPr lang="en-US" altLang="zh-CN" sz="2800" i="1" dirty="0" smtClean="0"/>
              <a:t>l</a:t>
            </a:r>
            <a:r>
              <a:rPr lang="en-US" altLang="zh-CN" sz="2800" dirty="0" smtClean="0"/>
              <a:t>(C4),</a:t>
            </a:r>
            <a:r>
              <a:rPr lang="en-US" altLang="zh-CN" sz="2800" i="1" dirty="0" smtClean="0"/>
              <a:t>l</a:t>
            </a:r>
            <a:r>
              <a:rPr lang="en-US" altLang="zh-CN" sz="2800" dirty="0" smtClean="0"/>
              <a:t>(C6)+w(C6C4)}=min{40,10+25}=35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i="1" dirty="0" smtClean="0"/>
              <a:t>l</a:t>
            </a:r>
            <a:r>
              <a:rPr lang="en-US" altLang="zh-CN" sz="2800" dirty="0" smtClean="0"/>
              <a:t>(C5)=min{</a:t>
            </a:r>
            <a:r>
              <a:rPr lang="en-US" altLang="zh-CN" sz="2800" i="1" dirty="0" smtClean="0"/>
              <a:t>l</a:t>
            </a:r>
            <a:r>
              <a:rPr lang="en-US" altLang="zh-CN" sz="2800" dirty="0" smtClean="0"/>
              <a:t>(C5),</a:t>
            </a:r>
            <a:r>
              <a:rPr lang="en-US" altLang="zh-CN" sz="2800" i="1" dirty="0" smtClean="0"/>
              <a:t>l</a:t>
            </a:r>
            <a:r>
              <a:rPr lang="en-US" altLang="zh-CN" sz="2800" dirty="0" smtClean="0"/>
              <a:t>(C6)+w(C6C5)}=min{25,10+55}=</a:t>
            </a:r>
            <a:r>
              <a:rPr lang="en-US" altLang="zh-CN" sz="2800" dirty="0" smtClean="0">
                <a:solidFill>
                  <a:schemeClr val="tx2"/>
                </a:solidFill>
              </a:rPr>
              <a:t>25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800" dirty="0" smtClean="0"/>
              <a:t>C1</a:t>
            </a:r>
            <a:r>
              <a:rPr lang="zh-CN" altLang="en-US" sz="2800" dirty="0" smtClean="0"/>
              <a:t>到</a:t>
            </a:r>
            <a:r>
              <a:rPr lang="en-US" altLang="zh-CN" sz="2800" dirty="0" smtClean="0"/>
              <a:t>C5</a:t>
            </a:r>
            <a:r>
              <a:rPr lang="zh-CN" altLang="en-US" sz="2800" dirty="0" smtClean="0"/>
              <a:t>的最短路：</a:t>
            </a:r>
            <a:r>
              <a:rPr lang="en-US" altLang="zh-CN" sz="2800" dirty="0" smtClean="0"/>
              <a:t>(C1,C5</a:t>
            </a:r>
            <a:r>
              <a:rPr lang="en-US" altLang="zh-CN" sz="2800" dirty="0" smtClean="0">
                <a:sym typeface="Wingdings" panose="05000000000000000000" pitchFamily="2" charset="2"/>
              </a:rPr>
              <a:t>) ,</a:t>
            </a:r>
            <a:r>
              <a:rPr lang="zh-CN" altLang="en-US" sz="2800" dirty="0" smtClean="0">
                <a:sym typeface="Wingdings" panose="05000000000000000000" pitchFamily="2" charset="2"/>
              </a:rPr>
              <a:t>距离为</a:t>
            </a:r>
            <a:r>
              <a:rPr lang="en-US" altLang="zh-CN" sz="2800" dirty="0" smtClean="0">
                <a:sym typeface="Wingdings" panose="05000000000000000000" pitchFamily="2" charset="2"/>
              </a:rPr>
              <a:t>25</a:t>
            </a:r>
            <a:r>
              <a:rPr lang="zh-CN" altLang="en-US" sz="2800" dirty="0" smtClean="0">
                <a:sym typeface="Wingdings" panose="05000000000000000000" pitchFamily="2" charset="2"/>
              </a:rPr>
              <a:t>。</a:t>
            </a:r>
            <a:endParaRPr lang="en-US" altLang="zh-CN" sz="2800" dirty="0" smtClean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8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2800" dirty="0" smtClean="0"/>
          </a:p>
          <a:p>
            <a:pPr>
              <a:buFont typeface="Wingdings" panose="05000000000000000000" pitchFamily="2" charset="2"/>
              <a:buNone/>
            </a:pPr>
            <a:endParaRPr lang="zh-CN" altLang="en-US" sz="27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477" y="179616"/>
            <a:ext cx="3991111" cy="2032316"/>
          </a:xfrm>
          <a:prstGeom prst="rect">
            <a:avLst/>
          </a:prstGeom>
          <a:solidFill>
            <a:schemeClr val="tx1"/>
          </a:solidFill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811087"/>
              </p:ext>
            </p:extLst>
          </p:nvPr>
        </p:nvGraphicFramePr>
        <p:xfrm>
          <a:off x="228599" y="4646386"/>
          <a:ext cx="8703129" cy="1554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94400"/>
                <a:gridCol w="1032322"/>
                <a:gridCol w="1918608"/>
                <a:gridCol w="1045028"/>
                <a:gridCol w="1134836"/>
                <a:gridCol w="1069521"/>
                <a:gridCol w="1053193"/>
                <a:gridCol w="955221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zh-CN" alt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</a:rPr>
                        <a:t>S’</a:t>
                      </a:r>
                      <a:endParaRPr lang="zh-CN" alt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i="1" dirty="0" smtClean="0">
                          <a:solidFill>
                            <a:schemeClr val="bg2"/>
                          </a:solidFill>
                        </a:rPr>
                        <a:t>l</a:t>
                      </a:r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</a:rPr>
                        <a:t>(C2)</a:t>
                      </a:r>
                      <a:endParaRPr lang="zh-CN" alt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1" dirty="0" smtClean="0">
                          <a:solidFill>
                            <a:schemeClr val="bg2"/>
                          </a:solidFill>
                        </a:rPr>
                        <a:t>l</a:t>
                      </a:r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</a:rPr>
                        <a:t>(C3)</a:t>
                      </a:r>
                      <a:endParaRPr lang="zh-CN" alt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1" dirty="0" smtClean="0">
                          <a:solidFill>
                            <a:schemeClr val="bg2"/>
                          </a:solidFill>
                        </a:rPr>
                        <a:t>l</a:t>
                      </a:r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</a:rPr>
                        <a:t>(C4)</a:t>
                      </a:r>
                      <a:endParaRPr lang="zh-CN" alt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1" dirty="0" smtClean="0">
                          <a:solidFill>
                            <a:schemeClr val="bg2"/>
                          </a:solidFill>
                        </a:rPr>
                        <a:t>l</a:t>
                      </a:r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</a:rPr>
                        <a:t>(C5)</a:t>
                      </a:r>
                      <a:endParaRPr lang="zh-CN" alt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1" dirty="0" smtClean="0">
                          <a:solidFill>
                            <a:schemeClr val="bg2"/>
                          </a:solidFill>
                        </a:rPr>
                        <a:t>l</a:t>
                      </a:r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</a:rPr>
                        <a:t>(C6)</a:t>
                      </a:r>
                      <a:endParaRPr lang="zh-CN" alt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8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zh-CN" altLang="en-US" sz="2500" b="0" i="0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srgbClr val="000066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宋体" charset="-122"/>
                        </a:rPr>
                        <a:t>∞</a:t>
                      </a:r>
                      <a:endParaRPr lang="zh-CN" altLang="en-US" sz="25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宋体" charset="-122"/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zh-CN" altLang="en-US" sz="25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1</a:t>
                      </a: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6</a:t>
                      </a:r>
                      <a:endParaRPr lang="zh-CN" altLang="en-US" sz="2800" baseline="-250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2</a:t>
                      </a: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3</a:t>
                      </a: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4</a:t>
                      </a:r>
                      <a:r>
                        <a:rPr lang="en-US" altLang="zh-CN" sz="2800" dirty="0" smtClean="0"/>
                        <a:t>C</a:t>
                      </a:r>
                      <a:r>
                        <a:rPr lang="en-US" altLang="zh-CN" sz="2800" baseline="-25000" dirty="0" smtClean="0"/>
                        <a:t>5</a:t>
                      </a:r>
                      <a:endParaRPr lang="zh-CN" altLang="en-US" sz="2800" baseline="-250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35</a:t>
                      </a:r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宋体" charset="-122"/>
                        </a:rPr>
                        <a:t>∞</a:t>
                      </a:r>
                      <a:endParaRPr lang="zh-CN" altLang="en-US" sz="25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宋体" charset="-122"/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35</a:t>
                      </a:r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  <a:endParaRPr lang="zh-CN" altLang="en-US" sz="25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91444" marR="91444" marT="45715" marB="457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86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xfrm>
            <a:off x="103415" y="71210"/>
            <a:ext cx="8839200" cy="6378576"/>
          </a:xfrm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FFCC00"/>
              </a:buClr>
              <a:buSzTx/>
              <a:buNone/>
            </a:pPr>
            <a:r>
              <a:rPr lang="en-US" altLang="zh-CN" sz="2800" dirty="0" smtClean="0"/>
              <a:t>3:</a:t>
            </a:r>
            <a:r>
              <a:rPr lang="en-US" altLang="zh-CN" sz="2500" dirty="0" smtClean="0">
                <a:solidFill>
                  <a:srgbClr val="FFCC00"/>
                </a:solidFill>
                <a:latin typeface="Arial"/>
              </a:rPr>
              <a:t>l(v</a:t>
            </a:r>
            <a:r>
              <a:rPr lang="en-US" altLang="zh-CN" sz="2500" dirty="0">
                <a:solidFill>
                  <a:srgbClr val="FFCC00"/>
                </a:solidFill>
                <a:latin typeface="Arial"/>
              </a:rPr>
              <a:t>) = min{ l(v), l(</a:t>
            </a:r>
            <a:r>
              <a:rPr lang="en-US" altLang="zh-CN" sz="2500" dirty="0" err="1">
                <a:solidFill>
                  <a:srgbClr val="FFCC00"/>
                </a:solidFill>
                <a:latin typeface="Arial"/>
              </a:rPr>
              <a:t>ui</a:t>
            </a:r>
            <a:r>
              <a:rPr lang="en-US" altLang="zh-CN" sz="2500" dirty="0">
                <a:solidFill>
                  <a:srgbClr val="FFCC00"/>
                </a:solidFill>
                <a:latin typeface="Arial"/>
              </a:rPr>
              <a:t>)+w(</a:t>
            </a:r>
            <a:r>
              <a:rPr lang="en-US" altLang="zh-CN" sz="2500" dirty="0" err="1">
                <a:solidFill>
                  <a:srgbClr val="FFCC00"/>
                </a:solidFill>
                <a:latin typeface="Arial"/>
              </a:rPr>
              <a:t>ui</a:t>
            </a:r>
            <a:r>
              <a:rPr lang="en-US" altLang="zh-CN" sz="2500" dirty="0">
                <a:solidFill>
                  <a:srgbClr val="FFCC00"/>
                </a:solidFill>
                <a:latin typeface="Arial"/>
              </a:rPr>
              <a:t>, v) }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1200" i="1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500" i="1" dirty="0" smtClean="0"/>
              <a:t>l</a:t>
            </a:r>
            <a:r>
              <a:rPr lang="en-US" altLang="zh-CN" sz="2500" dirty="0" smtClean="0"/>
              <a:t>(C2)=min{</a:t>
            </a:r>
            <a:r>
              <a:rPr lang="en-US" altLang="zh-CN" sz="2500" i="1" dirty="0" smtClean="0"/>
              <a:t>l</a:t>
            </a:r>
            <a:r>
              <a:rPr lang="en-US" altLang="zh-CN" sz="2500" dirty="0" smtClean="0"/>
              <a:t>(C2),</a:t>
            </a:r>
            <a:r>
              <a:rPr lang="en-US" altLang="zh-CN" sz="2500" i="1" dirty="0" smtClean="0"/>
              <a:t>l</a:t>
            </a:r>
            <a:r>
              <a:rPr lang="en-US" altLang="zh-CN" sz="2500" dirty="0" smtClean="0"/>
              <a:t>(C5)+w(C5C2)}=min{35,25+</a:t>
            </a:r>
            <a:r>
              <a:rPr lang="en-US" altLang="zh-CN" sz="2500" dirty="0" smtClean="0">
                <a:latin typeface="宋体" panose="02010600030101010101" pitchFamily="2" charset="-122"/>
              </a:rPr>
              <a:t>∞</a:t>
            </a:r>
            <a:r>
              <a:rPr lang="en-US" altLang="zh-CN" sz="2500" dirty="0" smtClean="0"/>
              <a:t>}=</a:t>
            </a:r>
            <a:r>
              <a:rPr lang="en-US" altLang="zh-CN" sz="2500" dirty="0" smtClean="0">
                <a:solidFill>
                  <a:schemeClr val="tx2"/>
                </a:solidFill>
              </a:rPr>
              <a:t>35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500" i="1" dirty="0" smtClean="0"/>
              <a:t>l</a:t>
            </a:r>
            <a:r>
              <a:rPr lang="en-US" altLang="zh-CN" sz="2500" dirty="0" smtClean="0"/>
              <a:t>(C3)=min{</a:t>
            </a:r>
            <a:r>
              <a:rPr lang="en-US" altLang="zh-CN" sz="2500" i="1" dirty="0" smtClean="0"/>
              <a:t>l</a:t>
            </a:r>
            <a:r>
              <a:rPr lang="en-US" altLang="zh-CN" sz="2500" dirty="0" smtClean="0"/>
              <a:t>(C3),</a:t>
            </a:r>
            <a:r>
              <a:rPr lang="en-US" altLang="zh-CN" sz="2500" i="1" dirty="0" smtClean="0"/>
              <a:t>l</a:t>
            </a:r>
            <a:r>
              <a:rPr lang="en-US" altLang="zh-CN" sz="2500" dirty="0" smtClean="0"/>
              <a:t>(C5)+w(C5C3)}=min{</a:t>
            </a:r>
            <a:r>
              <a:rPr lang="en-US" altLang="zh-CN" sz="2500" dirty="0" smtClean="0">
                <a:latin typeface="宋体" panose="02010600030101010101" pitchFamily="2" charset="-122"/>
              </a:rPr>
              <a:t>∞</a:t>
            </a:r>
            <a:r>
              <a:rPr lang="en-US" altLang="zh-CN" sz="2500" dirty="0" smtClean="0"/>
              <a:t>,25+20}=45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500" i="1" dirty="0" smtClean="0"/>
              <a:t>l</a:t>
            </a:r>
            <a:r>
              <a:rPr lang="en-US" altLang="zh-CN" sz="2500" dirty="0" smtClean="0"/>
              <a:t>(C4)=min{</a:t>
            </a:r>
            <a:r>
              <a:rPr lang="en-US" altLang="zh-CN" sz="2500" i="1" dirty="0" smtClean="0"/>
              <a:t>l</a:t>
            </a:r>
            <a:r>
              <a:rPr lang="en-US" altLang="zh-CN" sz="2500" dirty="0" smtClean="0"/>
              <a:t>(C4),</a:t>
            </a:r>
            <a:r>
              <a:rPr lang="en-US" altLang="zh-CN" sz="2500" i="1" dirty="0" smtClean="0"/>
              <a:t>l</a:t>
            </a:r>
            <a:r>
              <a:rPr lang="en-US" altLang="zh-CN" sz="2500" dirty="0" smtClean="0"/>
              <a:t>(C5)+w(C5C4)}=</a:t>
            </a:r>
            <a:r>
              <a:rPr lang="en-US" altLang="zh-CN" sz="2500" dirty="0" smtClean="0">
                <a:solidFill>
                  <a:srgbClr val="FFFF00"/>
                </a:solidFill>
              </a:rPr>
              <a:t>min{35,25+</a:t>
            </a:r>
            <a:r>
              <a:rPr lang="en-US" altLang="zh-CN" sz="2500" dirty="0" smtClean="0">
                <a:solidFill>
                  <a:srgbClr val="FFFF00"/>
                </a:solidFill>
                <a:latin typeface="宋体" panose="02010600030101010101" pitchFamily="2" charset="-122"/>
              </a:rPr>
              <a:t>10</a:t>
            </a:r>
            <a:r>
              <a:rPr lang="en-US" altLang="zh-CN" sz="2500" dirty="0" smtClean="0">
                <a:solidFill>
                  <a:srgbClr val="FFFF00"/>
                </a:solidFill>
              </a:rPr>
              <a:t>}=35</a:t>
            </a:r>
          </a:p>
          <a:p>
            <a:pPr lvl="0">
              <a:buClr>
                <a:srgbClr val="FFCC00"/>
              </a:buClr>
              <a:buNone/>
            </a:pPr>
            <a:r>
              <a:rPr lang="en-US" altLang="zh-CN" sz="2500" dirty="0">
                <a:solidFill>
                  <a:srgbClr val="FFFFFF"/>
                </a:solidFill>
              </a:rPr>
              <a:t>C1</a:t>
            </a:r>
            <a:r>
              <a:rPr lang="zh-CN" altLang="en-US" sz="2500" dirty="0">
                <a:solidFill>
                  <a:srgbClr val="FFFFFF"/>
                </a:solidFill>
              </a:rPr>
              <a:t>到</a:t>
            </a:r>
            <a:r>
              <a:rPr lang="en-US" altLang="zh-CN" sz="2500" dirty="0">
                <a:solidFill>
                  <a:srgbClr val="FFFFFF"/>
                </a:solidFill>
              </a:rPr>
              <a:t>C4</a:t>
            </a:r>
            <a:r>
              <a:rPr lang="zh-CN" altLang="en-US" sz="2500" dirty="0">
                <a:solidFill>
                  <a:srgbClr val="FFFFFF"/>
                </a:solidFill>
              </a:rPr>
              <a:t>的最短路</a:t>
            </a:r>
            <a:r>
              <a:rPr lang="en-US" altLang="zh-CN" sz="2500" dirty="0">
                <a:solidFill>
                  <a:srgbClr val="FFFFFF"/>
                </a:solidFill>
                <a:sym typeface="Wingdings" panose="05000000000000000000" pitchFamily="2" charset="2"/>
              </a:rPr>
              <a:t>:( C1, C5, C4 )</a:t>
            </a:r>
            <a:r>
              <a:rPr lang="zh-CN" altLang="en-US" sz="2500" dirty="0">
                <a:solidFill>
                  <a:srgbClr val="FFFFFF"/>
                </a:solidFill>
                <a:sym typeface="Wingdings" panose="05000000000000000000" pitchFamily="2" charset="2"/>
              </a:rPr>
              <a:t>和</a:t>
            </a:r>
            <a:r>
              <a:rPr lang="en-US" altLang="zh-CN" sz="2500" dirty="0">
                <a:solidFill>
                  <a:srgbClr val="FFFFFF"/>
                </a:solidFill>
                <a:sym typeface="Wingdings" panose="05000000000000000000" pitchFamily="2" charset="2"/>
              </a:rPr>
              <a:t>(C1, C6 ,C4)</a:t>
            </a:r>
          </a:p>
          <a:p>
            <a:pPr marL="0" lvl="0" indent="0">
              <a:buClr>
                <a:srgbClr val="FFCC00"/>
              </a:buClr>
              <a:buNone/>
            </a:pPr>
            <a:r>
              <a:rPr lang="en-US" altLang="zh-CN" sz="2500" dirty="0">
                <a:solidFill>
                  <a:srgbClr val="FFFFFF"/>
                </a:solidFill>
              </a:rPr>
              <a:t>C1</a:t>
            </a:r>
            <a:r>
              <a:rPr lang="zh-CN" altLang="en-US" sz="2500" dirty="0">
                <a:solidFill>
                  <a:srgbClr val="FFFFFF"/>
                </a:solidFill>
              </a:rPr>
              <a:t>到</a:t>
            </a:r>
            <a:r>
              <a:rPr lang="en-US" altLang="zh-CN" sz="2500" dirty="0">
                <a:solidFill>
                  <a:srgbClr val="FFFFFF"/>
                </a:solidFill>
              </a:rPr>
              <a:t>C4</a:t>
            </a:r>
            <a:r>
              <a:rPr lang="zh-CN" altLang="en-US" sz="2500" dirty="0" smtClean="0">
                <a:solidFill>
                  <a:srgbClr val="FFFFFF"/>
                </a:solidFill>
              </a:rPr>
              <a:t>的距离距离为</a:t>
            </a:r>
            <a:r>
              <a:rPr lang="en-US" altLang="zh-CN" sz="2500" dirty="0" smtClean="0">
                <a:solidFill>
                  <a:srgbClr val="FFFFFF"/>
                </a:solidFill>
              </a:rPr>
              <a:t>35.</a:t>
            </a:r>
            <a:endParaRPr lang="en-US" altLang="zh-CN" sz="2500" dirty="0">
              <a:solidFill>
                <a:srgbClr val="FFFFFF"/>
              </a:solidFill>
            </a:endParaRPr>
          </a:p>
          <a:p>
            <a:pPr marL="0" lvl="0" indent="0">
              <a:buClr>
                <a:srgbClr val="FFCC00"/>
              </a:buClr>
              <a:buNone/>
            </a:pPr>
            <a:endParaRPr lang="en-US" altLang="zh-CN" sz="2800" dirty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800" dirty="0" smtClean="0"/>
          </a:p>
          <a:p>
            <a:endParaRPr lang="en-US" altLang="zh-CN" sz="3000" dirty="0" smtClean="0"/>
          </a:p>
          <a:p>
            <a:pPr>
              <a:buFont typeface="Wingdings" panose="05000000000000000000" pitchFamily="2" charset="2"/>
              <a:buNone/>
            </a:pPr>
            <a:endParaRPr lang="zh-CN" altLang="en-US" sz="30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477" y="179616"/>
            <a:ext cx="3991111" cy="2032316"/>
          </a:xfrm>
          <a:prstGeom prst="rect">
            <a:avLst/>
          </a:prstGeom>
          <a:solidFill>
            <a:schemeClr val="tx1"/>
          </a:solidFill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35260"/>
              </p:ext>
            </p:extLst>
          </p:nvPr>
        </p:nvGraphicFramePr>
        <p:xfrm>
          <a:off x="103415" y="4467316"/>
          <a:ext cx="8915176" cy="188975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3403"/>
                <a:gridCol w="1322611"/>
                <a:gridCol w="2106385"/>
                <a:gridCol w="987879"/>
                <a:gridCol w="1020536"/>
                <a:gridCol w="1036864"/>
                <a:gridCol w="1028700"/>
                <a:gridCol w="878798"/>
              </a:tblGrid>
              <a:tr h="37084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zh-CN" altLang="en-US" sz="25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/>
                          </a:solidFill>
                        </a:rPr>
                        <a:t>S’</a:t>
                      </a:r>
                      <a:endParaRPr lang="zh-CN" altLang="en-US" sz="25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500" i="1" dirty="0" smtClean="0">
                          <a:solidFill>
                            <a:schemeClr val="bg2"/>
                          </a:solidFill>
                        </a:rPr>
                        <a:t>l</a:t>
                      </a:r>
                      <a:r>
                        <a:rPr lang="en-US" altLang="zh-CN" sz="2500" dirty="0" smtClean="0">
                          <a:solidFill>
                            <a:schemeClr val="bg2"/>
                          </a:solidFill>
                        </a:rPr>
                        <a:t>(C2)</a:t>
                      </a:r>
                      <a:endParaRPr lang="zh-CN" altLang="en-US" sz="25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i="1" dirty="0" smtClean="0">
                          <a:solidFill>
                            <a:schemeClr val="bg2"/>
                          </a:solidFill>
                        </a:rPr>
                        <a:t>l</a:t>
                      </a:r>
                      <a:r>
                        <a:rPr lang="en-US" altLang="zh-CN" sz="2500" dirty="0" smtClean="0">
                          <a:solidFill>
                            <a:schemeClr val="bg2"/>
                          </a:solidFill>
                        </a:rPr>
                        <a:t>(C3)</a:t>
                      </a:r>
                      <a:endParaRPr lang="zh-CN" altLang="en-US" sz="25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i="1" dirty="0" smtClean="0">
                          <a:solidFill>
                            <a:schemeClr val="bg2"/>
                          </a:solidFill>
                        </a:rPr>
                        <a:t>l</a:t>
                      </a:r>
                      <a:r>
                        <a:rPr lang="en-US" altLang="zh-CN" sz="2500" dirty="0" smtClean="0">
                          <a:solidFill>
                            <a:schemeClr val="bg2"/>
                          </a:solidFill>
                        </a:rPr>
                        <a:t>(C4)</a:t>
                      </a:r>
                      <a:endParaRPr lang="zh-CN" altLang="en-US" sz="25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i="1" dirty="0" smtClean="0">
                          <a:solidFill>
                            <a:schemeClr val="bg2"/>
                          </a:solidFill>
                        </a:rPr>
                        <a:t>l</a:t>
                      </a:r>
                      <a:r>
                        <a:rPr lang="en-US" altLang="zh-CN" sz="2500" dirty="0" smtClean="0">
                          <a:solidFill>
                            <a:schemeClr val="bg2"/>
                          </a:solidFill>
                        </a:rPr>
                        <a:t>(C5)</a:t>
                      </a:r>
                      <a:endParaRPr lang="zh-CN" altLang="en-US" sz="25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i="1" dirty="0" smtClean="0">
                          <a:solidFill>
                            <a:schemeClr val="bg2"/>
                          </a:solidFill>
                        </a:rPr>
                        <a:t>l</a:t>
                      </a:r>
                      <a:r>
                        <a:rPr lang="en-US" altLang="zh-CN" sz="2500" dirty="0" smtClean="0">
                          <a:solidFill>
                            <a:schemeClr val="bg2"/>
                          </a:solidFill>
                        </a:rPr>
                        <a:t>(C6)</a:t>
                      </a:r>
                      <a:endParaRPr lang="zh-CN" altLang="en-US" sz="25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1</a:t>
                      </a:r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zh-CN" altLang="en-US" sz="2500" b="0" i="0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srgbClr val="000066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宋体" charset="-122"/>
                        </a:rPr>
                        <a:t>∞</a:t>
                      </a:r>
                      <a:endParaRPr lang="zh-CN" altLang="en-US" sz="25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宋体" charset="-122"/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zh-CN" altLang="en-US" sz="25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2</a:t>
                      </a:r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1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6</a:t>
                      </a:r>
                      <a:endParaRPr lang="zh-CN" altLang="en-US" sz="2500" baseline="-250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2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3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4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5</a:t>
                      </a:r>
                      <a:endParaRPr lang="zh-CN" altLang="en-US" sz="2500" baseline="-250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35</a:t>
                      </a:r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宋体" charset="-122"/>
                        </a:rPr>
                        <a:t>∞</a:t>
                      </a:r>
                      <a:endParaRPr lang="zh-CN" altLang="en-US" sz="25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宋体" charset="-122"/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35</a:t>
                      </a:r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  <a:endParaRPr lang="zh-CN" altLang="en-US" sz="25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91444" marR="91444" marT="45715" marB="4571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3</a:t>
                      </a:r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1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6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5</a:t>
                      </a:r>
                      <a:endParaRPr lang="zh-CN" altLang="en-US" sz="2500" baseline="-250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2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3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4</a:t>
                      </a:r>
                      <a:endParaRPr lang="zh-CN" altLang="en-US" sz="2500" baseline="-250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/>
                          </a:solidFill>
                        </a:rPr>
                        <a:t>35</a:t>
                      </a:r>
                      <a:endParaRPr lang="zh-CN" altLang="en-US" sz="2500" dirty="0">
                        <a:solidFill>
                          <a:schemeClr val="bg2"/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45</a:t>
                      </a:r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</a:rPr>
                        <a:t>35</a:t>
                      </a:r>
                      <a:endParaRPr lang="zh-CN" altLang="en-US" sz="25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91444" marR="91444" marT="45715" marB="4571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19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87086" y="68036"/>
            <a:ext cx="8812213" cy="6569528"/>
          </a:xfrm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FFCC00"/>
              </a:buClr>
              <a:buSzTx/>
              <a:buNone/>
            </a:pPr>
            <a:r>
              <a:rPr lang="en-US" altLang="zh-CN" sz="2500" dirty="0" smtClean="0"/>
              <a:t>4:</a:t>
            </a:r>
            <a:r>
              <a:rPr lang="en-US" altLang="zh-CN" sz="2500" dirty="0" smtClean="0">
                <a:solidFill>
                  <a:srgbClr val="FFCC00"/>
                </a:solidFill>
                <a:latin typeface="Arial"/>
              </a:rPr>
              <a:t>l(v</a:t>
            </a:r>
            <a:r>
              <a:rPr lang="en-US" altLang="zh-CN" sz="2500" dirty="0">
                <a:solidFill>
                  <a:srgbClr val="FFCC00"/>
                </a:solidFill>
                <a:latin typeface="Arial"/>
              </a:rPr>
              <a:t>) = min{ l(v), l(</a:t>
            </a:r>
            <a:r>
              <a:rPr lang="en-US" altLang="zh-CN" sz="2500" dirty="0" err="1">
                <a:solidFill>
                  <a:srgbClr val="FFCC00"/>
                </a:solidFill>
                <a:latin typeface="Arial"/>
              </a:rPr>
              <a:t>ui</a:t>
            </a:r>
            <a:r>
              <a:rPr lang="en-US" altLang="zh-CN" sz="2500" dirty="0">
                <a:solidFill>
                  <a:srgbClr val="FFCC00"/>
                </a:solidFill>
                <a:latin typeface="Arial"/>
              </a:rPr>
              <a:t>)+w(</a:t>
            </a:r>
            <a:r>
              <a:rPr lang="en-US" altLang="zh-CN" sz="2500" dirty="0" err="1">
                <a:solidFill>
                  <a:srgbClr val="FFCC00"/>
                </a:solidFill>
                <a:latin typeface="Arial"/>
              </a:rPr>
              <a:t>ui</a:t>
            </a:r>
            <a:r>
              <a:rPr lang="en-US" altLang="zh-CN" sz="2500" dirty="0">
                <a:solidFill>
                  <a:srgbClr val="FFCC00"/>
                </a:solidFill>
                <a:latin typeface="Arial"/>
              </a:rPr>
              <a:t>, v) }</a:t>
            </a:r>
          </a:p>
          <a:p>
            <a:endParaRPr lang="en-US" altLang="zh-CN" sz="2500" dirty="0" smtClean="0"/>
          </a:p>
          <a:p>
            <a:endParaRPr lang="en-US" altLang="zh-CN" sz="2500" dirty="0"/>
          </a:p>
          <a:p>
            <a:endParaRPr lang="en-US" altLang="zh-CN" sz="2500" dirty="0" smtClean="0"/>
          </a:p>
          <a:p>
            <a:endParaRPr lang="en-US" altLang="zh-CN" sz="25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500" i="1" dirty="0" smtClean="0"/>
              <a:t>l</a:t>
            </a:r>
            <a:r>
              <a:rPr lang="en-US" altLang="zh-CN" sz="2500" dirty="0" smtClean="0"/>
              <a:t>(C2)=min{</a:t>
            </a:r>
            <a:r>
              <a:rPr lang="en-US" altLang="zh-CN" sz="2500" i="1" dirty="0" smtClean="0"/>
              <a:t>l</a:t>
            </a:r>
            <a:r>
              <a:rPr lang="en-US" altLang="zh-CN" sz="2500" dirty="0" smtClean="0"/>
              <a:t>(C2),l(C4)+w(C4C2)}=min{35,35+20}=</a:t>
            </a:r>
            <a:r>
              <a:rPr lang="en-US" altLang="zh-CN" sz="2500" dirty="0" smtClean="0">
                <a:solidFill>
                  <a:schemeClr val="tx2"/>
                </a:solidFill>
              </a:rPr>
              <a:t>35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500" i="1" dirty="0" smtClean="0"/>
              <a:t>l</a:t>
            </a:r>
            <a:r>
              <a:rPr lang="en-US" altLang="zh-CN" sz="2500" dirty="0" smtClean="0"/>
              <a:t>(C3)=min{</a:t>
            </a:r>
            <a:r>
              <a:rPr lang="en-US" altLang="zh-CN" sz="2500" i="1" dirty="0" smtClean="0"/>
              <a:t>l</a:t>
            </a:r>
            <a:r>
              <a:rPr lang="en-US" altLang="zh-CN" sz="2500" dirty="0" smtClean="0"/>
              <a:t>(C3),l(C4)+w(C4C3)}=min{45,35+10}=45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500" dirty="0" smtClean="0"/>
              <a:t>C1</a:t>
            </a:r>
            <a:r>
              <a:rPr lang="zh-CN" altLang="en-US" sz="2500" dirty="0"/>
              <a:t>到</a:t>
            </a:r>
            <a:r>
              <a:rPr lang="en-US" altLang="zh-CN" sz="2500" dirty="0"/>
              <a:t>C2</a:t>
            </a:r>
            <a:r>
              <a:rPr lang="zh-CN" altLang="en-US" sz="2500" dirty="0"/>
              <a:t>的最短路</a:t>
            </a:r>
            <a:r>
              <a:rPr lang="en-US" altLang="zh-CN" sz="2500" dirty="0">
                <a:sym typeface="Wingdings" panose="05000000000000000000" pitchFamily="2" charset="2"/>
              </a:rPr>
              <a:t>: (  C1, C6 , C2 )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500" dirty="0"/>
              <a:t>C1</a:t>
            </a:r>
            <a:r>
              <a:rPr lang="zh-CN" altLang="en-US" sz="2500" dirty="0"/>
              <a:t>到</a:t>
            </a:r>
            <a:r>
              <a:rPr lang="en-US" altLang="zh-CN" sz="2500" dirty="0"/>
              <a:t>C2</a:t>
            </a:r>
            <a:r>
              <a:rPr lang="zh-CN" altLang="en-US" sz="2500" dirty="0"/>
              <a:t>的</a:t>
            </a:r>
            <a:r>
              <a:rPr lang="zh-CN" altLang="en-US" sz="2500" dirty="0">
                <a:sym typeface="Wingdings" panose="05000000000000000000" pitchFamily="2" charset="2"/>
              </a:rPr>
              <a:t>距离为：</a:t>
            </a:r>
            <a:r>
              <a:rPr lang="en-US" altLang="zh-CN" sz="2500" dirty="0" smtClean="0">
                <a:sym typeface="Wingdings" panose="05000000000000000000" pitchFamily="2" charset="2"/>
              </a:rPr>
              <a:t>35</a:t>
            </a:r>
          </a:p>
          <a:p>
            <a:pPr>
              <a:spcBef>
                <a:spcPts val="0"/>
              </a:spcBef>
              <a:buNone/>
            </a:pPr>
            <a:endParaRPr lang="en-US" altLang="zh-CN" sz="25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3000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3000" dirty="0" smtClean="0"/>
          </a:p>
          <a:p>
            <a:pPr>
              <a:buFont typeface="Wingdings" panose="05000000000000000000" pitchFamily="2" charset="2"/>
              <a:buNone/>
            </a:pPr>
            <a:endParaRPr lang="zh-CN" altLang="en-US" sz="30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477" y="179616"/>
            <a:ext cx="3991111" cy="2032316"/>
          </a:xfrm>
          <a:prstGeom prst="rect">
            <a:avLst/>
          </a:prstGeom>
          <a:solidFill>
            <a:schemeClr val="tx1"/>
          </a:solidFill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433395"/>
              </p:ext>
            </p:extLst>
          </p:nvPr>
        </p:nvGraphicFramePr>
        <p:xfrm>
          <a:off x="87086" y="4115707"/>
          <a:ext cx="8931504" cy="236219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6438"/>
                <a:gridCol w="1547840"/>
                <a:gridCol w="1967593"/>
                <a:gridCol w="930729"/>
                <a:gridCol w="865414"/>
                <a:gridCol w="873579"/>
                <a:gridCol w="857250"/>
                <a:gridCol w="772661"/>
              </a:tblGrid>
              <a:tr h="37084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/>
                          </a:solidFill>
                        </a:rPr>
                        <a:t>S</a:t>
                      </a:r>
                      <a:endParaRPr lang="zh-CN" altLang="en-US" sz="25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/>
                          </a:solidFill>
                        </a:rPr>
                        <a:t>S’</a:t>
                      </a:r>
                      <a:endParaRPr lang="zh-CN" altLang="en-US" sz="25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500" i="1" dirty="0" smtClean="0">
                          <a:solidFill>
                            <a:schemeClr val="bg2"/>
                          </a:solidFill>
                        </a:rPr>
                        <a:t>l</a:t>
                      </a:r>
                      <a:r>
                        <a:rPr lang="en-US" altLang="zh-CN" sz="2500" dirty="0" smtClean="0">
                          <a:solidFill>
                            <a:schemeClr val="bg2"/>
                          </a:solidFill>
                        </a:rPr>
                        <a:t>(C2)</a:t>
                      </a:r>
                      <a:endParaRPr lang="zh-CN" altLang="en-US" sz="25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i="1" dirty="0" smtClean="0">
                          <a:solidFill>
                            <a:schemeClr val="bg2"/>
                          </a:solidFill>
                        </a:rPr>
                        <a:t>l</a:t>
                      </a:r>
                      <a:r>
                        <a:rPr lang="en-US" altLang="zh-CN" sz="2500" dirty="0" smtClean="0">
                          <a:solidFill>
                            <a:schemeClr val="bg2"/>
                          </a:solidFill>
                        </a:rPr>
                        <a:t>(C3)</a:t>
                      </a:r>
                      <a:endParaRPr lang="zh-CN" altLang="en-US" sz="25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i="1" dirty="0" smtClean="0">
                          <a:solidFill>
                            <a:schemeClr val="bg2"/>
                          </a:solidFill>
                        </a:rPr>
                        <a:t>l</a:t>
                      </a:r>
                      <a:r>
                        <a:rPr lang="en-US" altLang="zh-CN" sz="2500" dirty="0" smtClean="0">
                          <a:solidFill>
                            <a:schemeClr val="bg2"/>
                          </a:solidFill>
                        </a:rPr>
                        <a:t>(C4)</a:t>
                      </a:r>
                      <a:endParaRPr lang="zh-CN" altLang="en-US" sz="25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i="1" dirty="0" smtClean="0">
                          <a:solidFill>
                            <a:schemeClr val="bg2"/>
                          </a:solidFill>
                        </a:rPr>
                        <a:t>l</a:t>
                      </a:r>
                      <a:r>
                        <a:rPr lang="en-US" altLang="zh-CN" sz="2500" dirty="0" smtClean="0">
                          <a:solidFill>
                            <a:schemeClr val="bg2"/>
                          </a:solidFill>
                        </a:rPr>
                        <a:t>(C5)</a:t>
                      </a:r>
                      <a:endParaRPr lang="zh-CN" altLang="en-US" sz="25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i="1" dirty="0" smtClean="0">
                          <a:solidFill>
                            <a:schemeClr val="bg2"/>
                          </a:solidFill>
                        </a:rPr>
                        <a:t>l</a:t>
                      </a:r>
                      <a:r>
                        <a:rPr lang="en-US" altLang="zh-CN" sz="2500" dirty="0" smtClean="0">
                          <a:solidFill>
                            <a:schemeClr val="bg2"/>
                          </a:solidFill>
                        </a:rPr>
                        <a:t>(C6)</a:t>
                      </a:r>
                      <a:endParaRPr lang="zh-CN" altLang="en-US" sz="25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1</a:t>
                      </a:r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66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zh-CN" altLang="en-US" sz="2500" b="0" i="0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srgbClr val="000066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宋体" charset="-122"/>
                        </a:rPr>
                        <a:t>∞</a:t>
                      </a:r>
                      <a:endParaRPr lang="zh-CN" altLang="en-US" sz="25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宋体" charset="-122"/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zh-CN" altLang="en-US" sz="2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zh-CN" altLang="en-US" sz="25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2</a:t>
                      </a:r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1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6</a:t>
                      </a:r>
                      <a:endParaRPr lang="zh-CN" altLang="en-US" sz="2500" baseline="-250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2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3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4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5</a:t>
                      </a:r>
                      <a:endParaRPr lang="zh-CN" altLang="en-US" sz="2500" baseline="-250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35</a:t>
                      </a:r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宋体" charset="-122"/>
                        </a:rPr>
                        <a:t>∞</a:t>
                      </a:r>
                      <a:endParaRPr lang="zh-CN" altLang="en-US" sz="25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宋体" charset="-122"/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35</a:t>
                      </a:r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</a:rPr>
                        <a:t>25</a:t>
                      </a:r>
                      <a:endParaRPr lang="zh-CN" altLang="en-US" sz="25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91444" marR="91444" marT="45715" marB="4571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3</a:t>
                      </a:r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1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6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5</a:t>
                      </a:r>
                      <a:endParaRPr lang="zh-CN" altLang="en-US" sz="2500" baseline="-250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2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3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4</a:t>
                      </a:r>
                      <a:endParaRPr lang="zh-CN" altLang="en-US" sz="2500" baseline="-250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/>
                          </a:solidFill>
                        </a:rPr>
                        <a:t>35</a:t>
                      </a:r>
                      <a:endParaRPr lang="zh-CN" altLang="en-US" sz="2500" dirty="0">
                        <a:solidFill>
                          <a:schemeClr val="bg2"/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45</a:t>
                      </a:r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</a:rPr>
                        <a:t>35</a:t>
                      </a:r>
                      <a:endParaRPr lang="zh-CN" altLang="en-US" sz="25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91444" marR="91444" marT="45715" marB="45715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91444" marR="91444" marT="45715" marB="4571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4</a:t>
                      </a:r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1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6</a:t>
                      </a:r>
                      <a:r>
                        <a:rPr lang="en-US" altLang="zh-CN" sz="2500" dirty="0" smtClean="0"/>
                        <a:t>C</a:t>
                      </a:r>
                      <a:r>
                        <a:rPr lang="en-US" altLang="zh-CN" sz="2500" baseline="-25000" dirty="0" smtClean="0"/>
                        <a:t>5</a:t>
                      </a:r>
                      <a:r>
                        <a:rPr lang="en-US" altLang="zh-CN" sz="2500" baseline="0" dirty="0" smtClean="0"/>
                        <a:t>C</a:t>
                      </a:r>
                      <a:r>
                        <a:rPr lang="en-US" altLang="zh-CN" sz="2500" baseline="-25000" dirty="0" smtClean="0"/>
                        <a:t>4</a:t>
                      </a:r>
                      <a:endParaRPr lang="zh-CN" altLang="en-US" sz="25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zh-CN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zh-CN" sz="25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</a:rPr>
                        <a:t>35</a:t>
                      </a:r>
                      <a:endParaRPr lang="zh-CN" altLang="en-US" sz="25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/>
                        <a:t>45</a:t>
                      </a:r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031879"/>
      </p:ext>
    </p:extLst>
  </p:cSld>
  <p:clrMapOvr>
    <a:masterClrMapping/>
  </p:clrMapOvr>
</p:sld>
</file>

<file path=ppt/theme/theme1.xml><?xml version="1.0" encoding="utf-8"?>
<a:theme xmlns:a="http://schemas.openxmlformats.org/drawingml/2006/main" name="12_LiSanfinalll">
  <a:themeElements>
    <a:clrScheme name="LiSanfinalll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LiSanfinalll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iSanfinalll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0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LiSanfinalll">
  <a:themeElements>
    <a:clrScheme name="LiSanfinalll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LiSanfinalll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iSanfinalll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2_LiSanfinalll">
  <a:themeElements>
    <a:clrScheme name="LiSanfinalll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LiSanfinalll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iSanfinalll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3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4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1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2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9_LiSanfinalll">
  <a:themeElements>
    <a:clrScheme name="LiSanfinalll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LiSanfinalll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iSanfinalll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LiSanfinalll">
  <a:themeElements>
    <a:clrScheme name="LiSanfinalll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LiSanfinalll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iSanfinalll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</TotalTime>
  <Words>5904</Words>
  <Application>Microsoft Office PowerPoint</Application>
  <PresentationFormat>全屏显示(4:3)</PresentationFormat>
  <Paragraphs>994</Paragraphs>
  <Slides>67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18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67</vt:i4>
      </vt:variant>
    </vt:vector>
  </HeadingPairs>
  <TitlesOfParts>
    <vt:vector size="100" baseType="lpstr">
      <vt:lpstr>等线</vt:lpstr>
      <vt:lpstr>黑体</vt:lpstr>
      <vt:lpstr>华文新魏</vt:lpstr>
      <vt:lpstr>楷体_GB2312</vt:lpstr>
      <vt:lpstr>宋体</vt:lpstr>
      <vt:lpstr>Arial</vt:lpstr>
      <vt:lpstr>Arial Black</vt:lpstr>
      <vt:lpstr>Calibri</vt:lpstr>
      <vt:lpstr>Symbol</vt:lpstr>
      <vt:lpstr>Times New Roman</vt:lpstr>
      <vt:lpstr>Wingdings</vt:lpstr>
      <vt:lpstr>12_LiSanfinalll</vt:lpstr>
      <vt:lpstr>Network Blitz</vt:lpstr>
      <vt:lpstr>1_Network Blitz</vt:lpstr>
      <vt:lpstr>2_Network Blitz</vt:lpstr>
      <vt:lpstr>9_LiSanfinalll</vt:lpstr>
      <vt:lpstr>LiSanfinalll</vt:lpstr>
      <vt:lpstr>5_Network Blitz</vt:lpstr>
      <vt:lpstr>6_Network Blitz</vt:lpstr>
      <vt:lpstr>7_Network Blitz</vt:lpstr>
      <vt:lpstr>8_Network Blitz</vt:lpstr>
      <vt:lpstr>9_Network Blitz</vt:lpstr>
      <vt:lpstr>10_Network Blitz</vt:lpstr>
      <vt:lpstr>1_LiSanfinalll</vt:lpstr>
      <vt:lpstr>2_LiSanfinalll</vt:lpstr>
      <vt:lpstr>3_Network Blitz</vt:lpstr>
      <vt:lpstr>4_Network Blitz</vt:lpstr>
      <vt:lpstr>11_Network Blitz</vt:lpstr>
      <vt:lpstr>12_Network Blitz</vt:lpstr>
      <vt:lpstr>公式</vt:lpstr>
      <vt:lpstr>Visio</vt:lpstr>
      <vt:lpstr>MathType 6.0 Equation</vt:lpstr>
      <vt:lpstr>Equation.KSEE3</vt:lpstr>
      <vt:lpstr>定理5.4.7 费马-欧拉定理</vt:lpstr>
      <vt:lpstr>PowerPoint 演示文稿</vt:lpstr>
      <vt:lpstr>例</vt:lpstr>
      <vt:lpstr>PowerPoint 演示文稿</vt:lpstr>
      <vt:lpstr>第6次作业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6:</vt:lpstr>
      <vt:lpstr>PowerPoint 演示文稿</vt:lpstr>
      <vt:lpstr>PowerPoint 演示文稿</vt:lpstr>
      <vt:lpstr>第7次作业</vt:lpstr>
      <vt:lpstr>第7次作业</vt:lpstr>
      <vt:lpstr>第7次作业</vt:lpstr>
      <vt:lpstr>第7次作业</vt:lpstr>
      <vt:lpstr>第7次作业</vt:lpstr>
      <vt:lpstr>第8次作业</vt:lpstr>
      <vt:lpstr>第8次作业</vt:lpstr>
      <vt:lpstr>第8次作业</vt:lpstr>
      <vt:lpstr>第8次作业</vt:lpstr>
      <vt:lpstr>第9次作业</vt:lpstr>
      <vt:lpstr>PowerPoint 演示文稿</vt:lpstr>
      <vt:lpstr>PowerPoint 演示文稿</vt:lpstr>
      <vt:lpstr>第9次作业</vt:lpstr>
      <vt:lpstr>第10次作业</vt:lpstr>
      <vt:lpstr>第10次作业</vt:lpstr>
      <vt:lpstr>第10次作业</vt:lpstr>
      <vt:lpstr>PowerPoint 演示文稿</vt:lpstr>
      <vt:lpstr>PowerPoint 演示文稿</vt:lpstr>
      <vt:lpstr>例</vt:lpstr>
      <vt:lpstr>PowerPoint 演示文稿</vt:lpstr>
      <vt:lpstr>PowerPoint 演示文稿</vt:lpstr>
      <vt:lpstr>例</vt:lpstr>
      <vt:lpstr>例</vt:lpstr>
      <vt:lpstr>例</vt:lpstr>
      <vt:lpstr>例</vt:lpstr>
      <vt:lpstr>例</vt:lpstr>
      <vt:lpstr>PowerPoint 演示文稿</vt:lpstr>
      <vt:lpstr>例</vt:lpstr>
      <vt:lpstr>PowerPoint 演示文稿</vt:lpstr>
      <vt:lpstr>练习</vt:lpstr>
      <vt:lpstr>PowerPoint 演示文稿</vt:lpstr>
      <vt:lpstr>练习</vt:lpstr>
      <vt:lpstr>PowerPoint 演示文稿</vt:lpstr>
      <vt:lpstr>PowerPoint 演示文稿</vt:lpstr>
      <vt:lpstr>例</vt:lpstr>
      <vt:lpstr>例</vt:lpstr>
      <vt:lpstr>PowerPoint 演示文稿</vt:lpstr>
      <vt:lpstr>PowerPoint 演示文稿</vt:lpstr>
      <vt:lpstr>PowerPoint 演示文稿</vt:lpstr>
      <vt:lpstr>第五章总结</vt:lpstr>
      <vt:lpstr>第一章总结</vt:lpstr>
      <vt:lpstr>PowerPoint 演示文稿</vt:lpstr>
      <vt:lpstr>PowerPoint 演示文稿</vt:lpstr>
      <vt:lpstr>第二章总结</vt:lpstr>
      <vt:lpstr>第二章总结</vt:lpstr>
      <vt:lpstr>第三章总结</vt:lpstr>
      <vt:lpstr>第四章总结</vt:lpstr>
      <vt:lpstr>PowerPoint 演示文稿</vt:lpstr>
      <vt:lpstr>PowerPoint 演示文稿</vt:lpstr>
      <vt:lpstr>5.1-2. 求1331和5709的最高公因并表为其倍数和</vt:lpstr>
      <vt:lpstr>PowerPoint 演示文稿</vt:lpstr>
      <vt:lpstr>PowerPoint 演示文稿</vt:lpstr>
      <vt:lpstr>习题5.3-2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39</cp:revision>
  <dcterms:created xsi:type="dcterms:W3CDTF">2022-06-02T05:18:03Z</dcterms:created>
  <dcterms:modified xsi:type="dcterms:W3CDTF">2022-06-07T11:49:23Z</dcterms:modified>
</cp:coreProperties>
</file>