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sldIdLst>
    <p:sldId id="258" r:id="rId2"/>
    <p:sldId id="471" r:id="rId3"/>
    <p:sldId id="257" r:id="rId4"/>
    <p:sldId id="260" r:id="rId5"/>
    <p:sldId id="541" r:id="rId6"/>
    <p:sldId id="540" r:id="rId7"/>
    <p:sldId id="259" r:id="rId8"/>
    <p:sldId id="262" r:id="rId9"/>
    <p:sldId id="473" r:id="rId10"/>
    <p:sldId id="474" r:id="rId11"/>
    <p:sldId id="475" r:id="rId12"/>
    <p:sldId id="497" r:id="rId13"/>
    <p:sldId id="476" r:id="rId14"/>
    <p:sldId id="477" r:id="rId15"/>
    <p:sldId id="261" r:id="rId16"/>
    <p:sldId id="478" r:id="rId17"/>
    <p:sldId id="480" r:id="rId18"/>
    <p:sldId id="479" r:id="rId19"/>
    <p:sldId id="263" r:id="rId20"/>
    <p:sldId id="517" r:id="rId21"/>
    <p:sldId id="481" r:id="rId22"/>
    <p:sldId id="482" r:id="rId23"/>
    <p:sldId id="483" r:id="rId24"/>
    <p:sldId id="484" r:id="rId25"/>
    <p:sldId id="485" r:id="rId26"/>
    <p:sldId id="486" r:id="rId27"/>
    <p:sldId id="488" r:id="rId28"/>
    <p:sldId id="490" r:id="rId29"/>
    <p:sldId id="491" r:id="rId30"/>
    <p:sldId id="492" r:id="rId31"/>
    <p:sldId id="493" r:id="rId32"/>
    <p:sldId id="536" r:id="rId33"/>
    <p:sldId id="495" r:id="rId3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69" autoAdjust="0"/>
  </p:normalViewPr>
  <p:slideViewPr>
    <p:cSldViewPr>
      <p:cViewPr varScale="1">
        <p:scale>
          <a:sx n="70" d="100"/>
          <a:sy n="70" d="100"/>
        </p:scale>
        <p:origin x="1108" y="64"/>
      </p:cViewPr>
      <p:guideLst>
        <p:guide orient="horz" pos="215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AE87902E-FB85-4321-B716-344FAFDF15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8995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72695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6350"/>
            <a:ext cx="9155113" cy="6877050"/>
            <a:chOff x="0" y="0"/>
            <a:chExt cx="5767" cy="4337"/>
          </a:xfrm>
        </p:grpSpPr>
        <p:sp>
          <p:nvSpPr>
            <p:cNvPr id="5" name="未知"/>
            <p:cNvSpPr>
              <a:spLocks/>
            </p:cNvSpPr>
            <p:nvPr/>
          </p:nvSpPr>
          <p:spPr bwMode="auto">
            <a:xfrm>
              <a:off x="1632" y="4"/>
              <a:ext cx="1737" cy="4333"/>
            </a:xfrm>
            <a:custGeom>
              <a:avLst/>
              <a:gdLst>
                <a:gd name="T0" fmla="*/ 494 w 1737"/>
                <a:gd name="T1" fmla="*/ 4687 h 4320"/>
                <a:gd name="T2" fmla="*/ 1737 w 1737"/>
                <a:gd name="T3" fmla="*/ 469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8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未知"/>
            <p:cNvSpPr>
              <a:spLocks/>
            </p:cNvSpPr>
            <p:nvPr/>
          </p:nvSpPr>
          <p:spPr bwMode="auto">
            <a:xfrm>
              <a:off x="0" y="2"/>
              <a:ext cx="1737" cy="4329"/>
            </a:xfrm>
            <a:custGeom>
              <a:avLst/>
              <a:gdLst>
                <a:gd name="T0" fmla="*/ 494 w 1737"/>
                <a:gd name="T1" fmla="*/ 4561 h 4320"/>
                <a:gd name="T2" fmla="*/ 1737 w 1737"/>
                <a:gd name="T3" fmla="*/ 457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6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未知"/>
            <p:cNvSpPr>
              <a:spLocks/>
            </p:cNvSpPr>
            <p:nvPr/>
          </p:nvSpPr>
          <p:spPr bwMode="auto">
            <a:xfrm>
              <a:off x="3744" y="5"/>
              <a:ext cx="1739" cy="4330"/>
            </a:xfrm>
            <a:custGeom>
              <a:avLst/>
              <a:gdLst>
                <a:gd name="T0" fmla="*/ 494 w 1739"/>
                <a:gd name="T1" fmla="*/ 2481 h 4420"/>
                <a:gd name="T2" fmla="*/ 1739 w 1739"/>
                <a:gd name="T3" fmla="*/ 2485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48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未知"/>
            <p:cNvSpPr>
              <a:spLocks/>
            </p:cNvSpPr>
            <p:nvPr/>
          </p:nvSpPr>
          <p:spPr bwMode="auto">
            <a:xfrm>
              <a:off x="1920" y="0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3962 h 4338"/>
                <a:gd name="T4" fmla="*/ 2080 w 2080"/>
                <a:gd name="T5" fmla="*/ 3962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未知"/>
            <p:cNvSpPr>
              <a:spLocks/>
            </p:cNvSpPr>
            <p:nvPr/>
          </p:nvSpPr>
          <p:spPr bwMode="auto">
            <a:xfrm>
              <a:off x="117" y="106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未知"/>
            <p:cNvSpPr>
              <a:spLocks/>
            </p:cNvSpPr>
            <p:nvPr/>
          </p:nvSpPr>
          <p:spPr bwMode="auto">
            <a:xfrm rot="2702961" flipH="1">
              <a:off x="810" y="775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" name="未知"/>
            <p:cNvSpPr>
              <a:spLocks/>
            </p:cNvSpPr>
            <p:nvPr/>
          </p:nvSpPr>
          <p:spPr bwMode="auto">
            <a:xfrm>
              <a:off x="83" y="58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未知"/>
            <p:cNvSpPr>
              <a:spLocks/>
            </p:cNvSpPr>
            <p:nvPr/>
          </p:nvSpPr>
          <p:spPr bwMode="auto">
            <a:xfrm rot="18704158">
              <a:off x="-984" y="1050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未知"/>
            <p:cNvSpPr>
              <a:spLocks/>
            </p:cNvSpPr>
            <p:nvPr/>
          </p:nvSpPr>
          <p:spPr bwMode="auto">
            <a:xfrm rot="19294860">
              <a:off x="1331" y="922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未知"/>
            <p:cNvSpPr>
              <a:spLocks/>
            </p:cNvSpPr>
            <p:nvPr/>
          </p:nvSpPr>
          <p:spPr bwMode="auto">
            <a:xfrm rot="2084418" flipH="1">
              <a:off x="1859" y="874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未知"/>
            <p:cNvSpPr>
              <a:spLocks/>
            </p:cNvSpPr>
            <p:nvPr/>
          </p:nvSpPr>
          <p:spPr bwMode="auto">
            <a:xfrm>
              <a:off x="4250" y="2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0" y="245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7" name="未知"/>
            <p:cNvSpPr>
              <a:spLocks/>
            </p:cNvSpPr>
            <p:nvPr/>
          </p:nvSpPr>
          <p:spPr bwMode="auto">
            <a:xfrm>
              <a:off x="1632" y="249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未知"/>
            <p:cNvSpPr>
              <a:spLocks/>
            </p:cNvSpPr>
            <p:nvPr/>
          </p:nvSpPr>
          <p:spPr bwMode="auto">
            <a:xfrm>
              <a:off x="0" y="249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未知"/>
            <p:cNvSpPr>
              <a:spLocks/>
            </p:cNvSpPr>
            <p:nvPr/>
          </p:nvSpPr>
          <p:spPr bwMode="auto">
            <a:xfrm>
              <a:off x="3744" y="249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未知"/>
            <p:cNvSpPr>
              <a:spLocks/>
            </p:cNvSpPr>
            <p:nvPr/>
          </p:nvSpPr>
          <p:spPr bwMode="auto">
            <a:xfrm>
              <a:off x="1920" y="249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7" y="246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" name="未知"/>
            <p:cNvSpPr>
              <a:spLocks/>
            </p:cNvSpPr>
            <p:nvPr/>
          </p:nvSpPr>
          <p:spPr bwMode="auto">
            <a:xfrm>
              <a:off x="2583" y="2458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3" name="未知"/>
            <p:cNvSpPr>
              <a:spLocks/>
            </p:cNvSpPr>
            <p:nvPr/>
          </p:nvSpPr>
          <p:spPr bwMode="auto">
            <a:xfrm rot="18897039" flipH="1">
              <a:off x="1500" y="2426"/>
              <a:ext cx="1032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4" name="未知"/>
            <p:cNvSpPr>
              <a:spLocks/>
            </p:cNvSpPr>
            <p:nvPr/>
          </p:nvSpPr>
          <p:spPr bwMode="auto">
            <a:xfrm rot="18897039" flipH="1">
              <a:off x="780" y="2426"/>
              <a:ext cx="1032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5" name="未知"/>
            <p:cNvSpPr>
              <a:spLocks/>
            </p:cNvSpPr>
            <p:nvPr/>
          </p:nvSpPr>
          <p:spPr bwMode="auto">
            <a:xfrm rot="18897039" flipH="1">
              <a:off x="26" y="2403"/>
              <a:ext cx="1006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6" name="未知"/>
            <p:cNvSpPr>
              <a:spLocks/>
            </p:cNvSpPr>
            <p:nvPr/>
          </p:nvSpPr>
          <p:spPr bwMode="auto">
            <a:xfrm flipH="1" flipV="1">
              <a:off x="576" y="2450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" name="未知"/>
            <p:cNvSpPr>
              <a:spLocks/>
            </p:cNvSpPr>
            <p:nvPr/>
          </p:nvSpPr>
          <p:spPr bwMode="auto">
            <a:xfrm flipH="1" flipV="1">
              <a:off x="240" y="245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8" name="未知"/>
            <p:cNvSpPr>
              <a:spLocks/>
            </p:cNvSpPr>
            <p:nvPr/>
          </p:nvSpPr>
          <p:spPr bwMode="auto">
            <a:xfrm flipH="1" flipV="1">
              <a:off x="3036" y="2498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" name="未知"/>
            <p:cNvSpPr>
              <a:spLocks/>
            </p:cNvSpPr>
            <p:nvPr/>
          </p:nvSpPr>
          <p:spPr bwMode="auto">
            <a:xfrm flipH="1" flipV="1">
              <a:off x="3984" y="245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" name="未知"/>
            <p:cNvSpPr>
              <a:spLocks/>
            </p:cNvSpPr>
            <p:nvPr/>
          </p:nvSpPr>
          <p:spPr bwMode="auto">
            <a:xfrm flipH="1" flipV="1">
              <a:off x="3456" y="2450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0" y="247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0" y="2889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0" y="3417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9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8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zh-CN" altLang="zh-CN" noProof="0" smtClean="0"/>
              <a:t>单击此处编辑母版标题样式</a:t>
            </a:r>
          </a:p>
        </p:txBody>
      </p:sp>
      <p:sp>
        <p:nvSpPr>
          <p:cNvPr id="2082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zh-CN" noProof="0" smtClean="0"/>
              <a:t>单击此处编辑母版副标题样式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CEA87-03E4-4229-AB9A-CA7F74A0A2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4211936"/>
      </p:ext>
    </p:extLst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257A0-5BCF-4BDF-A923-4F159FEEEC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1298680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894D4-A6B6-455E-A6FD-BC54BFA513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2345162"/>
      </p:ext>
    </p:extLst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604B6-665C-455B-A0A3-6A40DB8C90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2129273"/>
      </p:ext>
    </p:extLst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FA661-BD4B-4FAB-830F-A7C250F1BC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609019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DF7F6-A551-4794-8917-2A16EF42BF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5553824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75459-1AB1-4F6F-9559-D5D2C128C0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3464244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F1D70-50C7-4575-AD83-55C34D0C26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2125885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3FBB5-5E1F-4403-990D-9C3C513949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6001131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61A9C-4950-4BA1-852E-3D5C46BE10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917291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98C93-BB89-4FA2-A902-391762C469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622984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86D19-A0D1-4CC3-8C81-1F6D0ACEB0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133408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C92E8-0075-413D-9982-6CB1CDE200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0262561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0"/>
            <a:chExt cx="5760" cy="4665"/>
          </a:xfrm>
        </p:grpSpPr>
        <p:sp>
          <p:nvSpPr>
            <p:cNvPr id="1032" name="未知"/>
            <p:cNvSpPr>
              <a:spLocks/>
            </p:cNvSpPr>
            <p:nvPr/>
          </p:nvSpPr>
          <p:spPr bwMode="auto">
            <a:xfrm>
              <a:off x="1632" y="4"/>
              <a:ext cx="1737" cy="4333"/>
            </a:xfrm>
            <a:custGeom>
              <a:avLst/>
              <a:gdLst>
                <a:gd name="T0" fmla="*/ 494 w 1737"/>
                <a:gd name="T1" fmla="*/ 4687 h 4320"/>
                <a:gd name="T2" fmla="*/ 1737 w 1737"/>
                <a:gd name="T3" fmla="*/ 469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8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" name="未知"/>
            <p:cNvSpPr>
              <a:spLocks/>
            </p:cNvSpPr>
            <p:nvPr/>
          </p:nvSpPr>
          <p:spPr bwMode="auto">
            <a:xfrm>
              <a:off x="0" y="2"/>
              <a:ext cx="1737" cy="4329"/>
            </a:xfrm>
            <a:custGeom>
              <a:avLst/>
              <a:gdLst>
                <a:gd name="T0" fmla="*/ 494 w 1737"/>
                <a:gd name="T1" fmla="*/ 4561 h 4320"/>
                <a:gd name="T2" fmla="*/ 1737 w 1737"/>
                <a:gd name="T3" fmla="*/ 457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6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" name="未知"/>
            <p:cNvSpPr>
              <a:spLocks/>
            </p:cNvSpPr>
            <p:nvPr/>
          </p:nvSpPr>
          <p:spPr bwMode="auto">
            <a:xfrm>
              <a:off x="3744" y="5"/>
              <a:ext cx="1739" cy="4330"/>
            </a:xfrm>
            <a:custGeom>
              <a:avLst/>
              <a:gdLst>
                <a:gd name="T0" fmla="*/ 494 w 1739"/>
                <a:gd name="T1" fmla="*/ 2481 h 4420"/>
                <a:gd name="T2" fmla="*/ 1739 w 1739"/>
                <a:gd name="T3" fmla="*/ 2485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48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未知"/>
            <p:cNvSpPr>
              <a:spLocks/>
            </p:cNvSpPr>
            <p:nvPr/>
          </p:nvSpPr>
          <p:spPr bwMode="auto">
            <a:xfrm>
              <a:off x="1920" y="0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3962 h 4338"/>
                <a:gd name="T4" fmla="*/ 2080 w 2080"/>
                <a:gd name="T5" fmla="*/ 3962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" name="未知"/>
            <p:cNvSpPr>
              <a:spLocks/>
            </p:cNvSpPr>
            <p:nvPr/>
          </p:nvSpPr>
          <p:spPr bwMode="auto">
            <a:xfrm>
              <a:off x="117" y="106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" name="未知"/>
            <p:cNvSpPr>
              <a:spLocks/>
            </p:cNvSpPr>
            <p:nvPr/>
          </p:nvSpPr>
          <p:spPr bwMode="auto">
            <a:xfrm rot="2702961" flipH="1">
              <a:off x="810" y="775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" name="未知"/>
            <p:cNvSpPr>
              <a:spLocks/>
            </p:cNvSpPr>
            <p:nvPr/>
          </p:nvSpPr>
          <p:spPr bwMode="auto">
            <a:xfrm>
              <a:off x="83" y="58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" name="未知"/>
            <p:cNvSpPr>
              <a:spLocks/>
            </p:cNvSpPr>
            <p:nvPr userDrawn="1"/>
          </p:nvSpPr>
          <p:spPr bwMode="auto">
            <a:xfrm rot="18704158">
              <a:off x="-984" y="1050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" name="未知"/>
            <p:cNvSpPr>
              <a:spLocks/>
            </p:cNvSpPr>
            <p:nvPr/>
          </p:nvSpPr>
          <p:spPr bwMode="auto">
            <a:xfrm rot="19294860">
              <a:off x="1331" y="922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6" name="未知"/>
            <p:cNvSpPr>
              <a:spLocks/>
            </p:cNvSpPr>
            <p:nvPr/>
          </p:nvSpPr>
          <p:spPr bwMode="auto">
            <a:xfrm rot="2084418" flipH="1">
              <a:off x="1859" y="874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7" name="未知"/>
            <p:cNvSpPr>
              <a:spLocks/>
            </p:cNvSpPr>
            <p:nvPr/>
          </p:nvSpPr>
          <p:spPr bwMode="auto">
            <a:xfrm>
              <a:off x="4250" y="2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3" name="Rectangle 14"/>
            <p:cNvSpPr>
              <a:spLocks noChangeArrowheads="1"/>
            </p:cNvSpPr>
            <p:nvPr/>
          </p:nvSpPr>
          <p:spPr bwMode="auto">
            <a:xfrm>
              <a:off x="0" y="3919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4" name="未知"/>
            <p:cNvSpPr>
              <a:spLocks/>
            </p:cNvSpPr>
            <p:nvPr/>
          </p:nvSpPr>
          <p:spPr bwMode="auto">
            <a:xfrm>
              <a:off x="1632" y="3965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" name="未知"/>
            <p:cNvSpPr>
              <a:spLocks/>
            </p:cNvSpPr>
            <p:nvPr/>
          </p:nvSpPr>
          <p:spPr bwMode="auto">
            <a:xfrm>
              <a:off x="0" y="3965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未知"/>
            <p:cNvSpPr>
              <a:spLocks/>
            </p:cNvSpPr>
            <p:nvPr/>
          </p:nvSpPr>
          <p:spPr bwMode="auto">
            <a:xfrm>
              <a:off x="3744" y="3965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7" name="未知"/>
            <p:cNvSpPr>
              <a:spLocks/>
            </p:cNvSpPr>
            <p:nvPr/>
          </p:nvSpPr>
          <p:spPr bwMode="auto">
            <a:xfrm>
              <a:off x="1920" y="3965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Rectangle 19"/>
            <p:cNvSpPr>
              <a:spLocks noChangeArrowheads="1"/>
            </p:cNvSpPr>
            <p:nvPr/>
          </p:nvSpPr>
          <p:spPr bwMode="auto">
            <a:xfrm>
              <a:off x="0" y="3914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6" name="未知"/>
            <p:cNvSpPr>
              <a:spLocks/>
            </p:cNvSpPr>
            <p:nvPr/>
          </p:nvSpPr>
          <p:spPr bwMode="auto">
            <a:xfrm>
              <a:off x="2583" y="3927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" name="未知"/>
            <p:cNvSpPr>
              <a:spLocks/>
            </p:cNvSpPr>
            <p:nvPr/>
          </p:nvSpPr>
          <p:spPr bwMode="auto">
            <a:xfrm rot="18897039" flipH="1">
              <a:off x="1486" y="3895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未知"/>
            <p:cNvSpPr>
              <a:spLocks/>
            </p:cNvSpPr>
            <p:nvPr/>
          </p:nvSpPr>
          <p:spPr bwMode="auto">
            <a:xfrm rot="18897039" flipH="1">
              <a:off x="766" y="3895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未知"/>
            <p:cNvSpPr>
              <a:spLocks/>
            </p:cNvSpPr>
            <p:nvPr/>
          </p:nvSpPr>
          <p:spPr bwMode="auto">
            <a:xfrm rot="18897039" flipH="1">
              <a:off x="25" y="3859"/>
              <a:ext cx="1034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未知"/>
            <p:cNvSpPr>
              <a:spLocks/>
            </p:cNvSpPr>
            <p:nvPr/>
          </p:nvSpPr>
          <p:spPr bwMode="auto">
            <a:xfrm flipH="1" flipV="1">
              <a:off x="576" y="3919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9" name="未知"/>
            <p:cNvSpPr>
              <a:spLocks/>
            </p:cNvSpPr>
            <p:nvPr/>
          </p:nvSpPr>
          <p:spPr bwMode="auto">
            <a:xfrm flipH="1" flipV="1">
              <a:off x="240" y="3919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0" name="未知"/>
            <p:cNvSpPr>
              <a:spLocks/>
            </p:cNvSpPr>
            <p:nvPr/>
          </p:nvSpPr>
          <p:spPr bwMode="auto">
            <a:xfrm flipH="1" flipV="1">
              <a:off x="3036" y="3967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1" name="未知"/>
            <p:cNvSpPr>
              <a:spLocks/>
            </p:cNvSpPr>
            <p:nvPr/>
          </p:nvSpPr>
          <p:spPr bwMode="auto">
            <a:xfrm flipH="1" flipV="1">
              <a:off x="3984" y="3919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2" name="未知"/>
            <p:cNvSpPr>
              <a:spLocks/>
            </p:cNvSpPr>
            <p:nvPr/>
          </p:nvSpPr>
          <p:spPr bwMode="auto">
            <a:xfrm flipH="1" flipV="1">
              <a:off x="3456" y="3919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3" name="Rectangle 29"/>
            <p:cNvSpPr>
              <a:spLocks noChangeArrowheads="1"/>
            </p:cNvSpPr>
            <p:nvPr/>
          </p:nvSpPr>
          <p:spPr bwMode="auto">
            <a:xfrm>
              <a:off x="0" y="3940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+mn-lt"/>
              </a:defRPr>
            </a:lvl1pPr>
          </a:lstStyle>
          <a:p>
            <a:pPr>
              <a:defRPr/>
            </a:pPr>
            <a:fld id="{1060AC64-CE1B-4DBA-AFBD-80FC1C82F1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692" r:id="rId1"/>
    <p:sldLayoutId id="2147484680" r:id="rId2"/>
    <p:sldLayoutId id="2147484681" r:id="rId3"/>
    <p:sldLayoutId id="2147484682" r:id="rId4"/>
    <p:sldLayoutId id="2147484683" r:id="rId5"/>
    <p:sldLayoutId id="2147484684" r:id="rId6"/>
    <p:sldLayoutId id="2147484685" r:id="rId7"/>
    <p:sldLayoutId id="2147484686" r:id="rId8"/>
    <p:sldLayoutId id="2147484687" r:id="rId9"/>
    <p:sldLayoutId id="2147484688" r:id="rId10"/>
    <p:sldLayoutId id="2147484689" r:id="rId11"/>
    <p:sldLayoutId id="2147484690" r:id="rId12"/>
    <p:sldLayoutId id="2147484691" r:id="rId13"/>
  </p:sldLayoutIdLst>
  <p:transition spd="med"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04348"/>
            <a:ext cx="7772400" cy="784830"/>
          </a:xfrm>
        </p:spPr>
        <p:txBody>
          <a:bodyPr/>
          <a:lstStyle/>
          <a:p>
            <a:pPr eaLnBrk="1" hangingPunct="1"/>
            <a:r>
              <a:rPr lang="en-US" altLang="zh-CN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§1.2  </a:t>
            </a:r>
            <a:r>
              <a:rPr lang="zh-CN" alt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  系 </a:t>
            </a:r>
            <a:r>
              <a:rPr lang="en-US" altLang="zh-CN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(relations)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88" y="1628800"/>
            <a:ext cx="7772400" cy="4114800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Ø"/>
              <a:tabLst>
                <a:tab pos="1816100" algn="l"/>
              </a:tabLst>
            </a:pPr>
            <a:r>
              <a:rPr lang="en-US" altLang="zh-CN" sz="4000" b="1" dirty="0" smtClean="0">
                <a:latin typeface="Times New Roman" panose="02020603050405020304" pitchFamily="18" charset="0"/>
              </a:rPr>
              <a:t>1.2.1	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关系的基本概念及其性质 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Ø"/>
              <a:tabLst>
                <a:tab pos="1816100" algn="l"/>
              </a:tabLst>
            </a:pPr>
            <a:endParaRPr lang="zh-CN" altLang="en-US" sz="4000" b="1" dirty="0" smtClean="0"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Ø"/>
              <a:tabLst>
                <a:tab pos="1816100" algn="l"/>
              </a:tabLst>
            </a:pPr>
            <a:r>
              <a:rPr lang="en-US" altLang="zh-CN" sz="4000" b="1" dirty="0" smtClean="0">
                <a:latin typeface="Times New Roman" panose="02020603050405020304" pitchFamily="18" charset="0"/>
              </a:rPr>
              <a:t>1.2.2	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等价关系 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  <a:tabLst>
                <a:tab pos="1816100" algn="l"/>
              </a:tabLst>
            </a:pPr>
            <a:endParaRPr lang="zh-CN" altLang="en-US" sz="4000" b="1" dirty="0" smtClean="0"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Ø"/>
              <a:tabLst>
                <a:tab pos="1816100" algn="l"/>
              </a:tabLst>
            </a:pPr>
            <a:r>
              <a:rPr lang="en-US" altLang="zh-CN" sz="4000" b="1" dirty="0" smtClean="0">
                <a:latin typeface="Times New Roman" panose="02020603050405020304" pitchFamily="18" charset="0"/>
              </a:rPr>
              <a:t>1.2.3	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偏序关系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23528" y="958176"/>
            <a:ext cx="8569325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 eaLnBrk="1" hangingPunct="1"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000" dirty="0" smtClean="0">
                <a:latin typeface="Times New Roman" panose="02020603050405020304" pitchFamily="18" charset="0"/>
              </a:rPr>
              <a:t>有限</a:t>
            </a:r>
            <a:r>
              <a:rPr lang="zh-CN" altLang="en-US" sz="3000" dirty="0">
                <a:latin typeface="Times New Roman" panose="02020603050405020304" pitchFamily="18" charset="0"/>
              </a:rPr>
              <a:t>集上的二元关系可以使用0-1矩阵表示。</a:t>
            </a:r>
          </a:p>
          <a:p>
            <a:pPr indent="0" eaLnBrk="1" hangingPunct="1"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</a:rPr>
              <a:t>给定两个有限集合A={a</a:t>
            </a:r>
            <a:r>
              <a:rPr lang="zh-CN" altLang="en-US" sz="30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3000" dirty="0">
                <a:latin typeface="Times New Roman" panose="02020603050405020304" pitchFamily="18" charset="0"/>
              </a:rPr>
              <a:t>,…,a</a:t>
            </a:r>
            <a:r>
              <a:rPr lang="zh-CN" altLang="en-US" sz="3000" baseline="-25000" dirty="0">
                <a:latin typeface="Times New Roman" panose="02020603050405020304" pitchFamily="18" charset="0"/>
              </a:rPr>
              <a:t>m</a:t>
            </a:r>
            <a:r>
              <a:rPr lang="zh-CN" altLang="en-US" sz="3000" dirty="0">
                <a:latin typeface="Times New Roman" panose="02020603050405020304" pitchFamily="18" charset="0"/>
              </a:rPr>
              <a:t>}，B={b</a:t>
            </a:r>
            <a:r>
              <a:rPr lang="zh-CN" altLang="en-US" sz="30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3000" dirty="0">
                <a:latin typeface="Times New Roman" panose="02020603050405020304" pitchFamily="18" charset="0"/>
              </a:rPr>
              <a:t>,…,b</a:t>
            </a:r>
            <a:r>
              <a:rPr lang="zh-CN" altLang="en-US" sz="3000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3000" dirty="0">
                <a:latin typeface="Times New Roman" panose="02020603050405020304" pitchFamily="18" charset="0"/>
              </a:rPr>
              <a:t>},</a:t>
            </a:r>
          </a:p>
          <a:p>
            <a:pPr indent="0" eaLnBrk="1" hangingPunct="1"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</a:rPr>
              <a:t>R为A与B上的一个二元关系,</a:t>
            </a:r>
          </a:p>
          <a:p>
            <a:pPr indent="0" eaLnBrk="1" hangingPunct="1"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</a:rPr>
              <a:t>则可以用下列关系矩阵M</a:t>
            </a:r>
            <a:r>
              <a:rPr lang="zh-CN" altLang="en-US" sz="3000" baseline="-25000" dirty="0">
                <a:latin typeface="Times New Roman" panose="02020603050405020304" pitchFamily="18" charset="0"/>
              </a:rPr>
              <a:t>R</a:t>
            </a:r>
            <a:r>
              <a:rPr lang="zh-CN" altLang="en-US" sz="3000" dirty="0">
                <a:latin typeface="Times New Roman" panose="02020603050405020304" pitchFamily="18" charset="0"/>
              </a:rPr>
              <a:t>=[r</a:t>
            </a:r>
            <a:r>
              <a:rPr lang="zh-CN" altLang="en-US" sz="3000" baseline="-25000" dirty="0">
                <a:latin typeface="Times New Roman" panose="02020603050405020304" pitchFamily="18" charset="0"/>
              </a:rPr>
              <a:t>ij</a:t>
            </a:r>
            <a:r>
              <a:rPr lang="zh-CN" altLang="en-US" sz="3000" dirty="0">
                <a:latin typeface="Times New Roman" panose="02020603050405020304" pitchFamily="18" charset="0"/>
              </a:rPr>
              <a:t>]</a:t>
            </a:r>
            <a:r>
              <a:rPr lang="zh-CN" altLang="en-US" sz="3000" baseline="-25000" dirty="0">
                <a:latin typeface="Times New Roman" panose="02020603050405020304" pitchFamily="18" charset="0"/>
              </a:rPr>
              <a:t>m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n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来表示R:</a:t>
            </a:r>
          </a:p>
          <a:p>
            <a:pPr indent="0" algn="ctr" eaLnBrk="1" hangingPunct="1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r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r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… r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1n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</a:p>
          <a:p>
            <a:pPr indent="0" eaLnBrk="1" hangingPunct="1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M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=     r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21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r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22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…  r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2n</a:t>
            </a:r>
            <a:endParaRPr lang="zh-CN" altLang="en-US" sz="3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indent="0" eaLnBrk="1" hangingPunct="1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           ：  ：       ：</a:t>
            </a:r>
          </a:p>
          <a:p>
            <a:pPr indent="0" eaLnBrk="1" hangingPunct="1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           r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m1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r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m2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… r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mn</a:t>
            </a:r>
          </a:p>
          <a:p>
            <a:pPr indent="0" eaLnBrk="1" hangingPunct="1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其中若(a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z="3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 b</a:t>
            </a:r>
            <a:r>
              <a:rPr lang="zh-CN" altLang="en-US" sz="3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)R，则r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ij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=1</a:t>
            </a:r>
            <a:r>
              <a:rPr lang="zh-CN" altLang="en-US" sz="3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; 否则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ij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=0</a:t>
            </a:r>
            <a:r>
              <a:rPr lang="zh-CN" altLang="en-US" sz="3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en-US" sz="3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4819" name="AutoShape 3"/>
          <p:cNvSpPr>
            <a:spLocks noChangeArrowheads="1"/>
          </p:cNvSpPr>
          <p:nvPr/>
        </p:nvSpPr>
        <p:spPr bwMode="auto">
          <a:xfrm>
            <a:off x="5003800" y="4076700"/>
            <a:ext cx="1512888" cy="1296988"/>
          </a:xfrm>
          <a:prstGeom prst="bracketPair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4441376" y="3284984"/>
            <a:ext cx="2590800" cy="2520950"/>
          </a:xfrm>
          <a:prstGeom prst="bracketPair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96681"/>
            <a:ext cx="7772400" cy="600164"/>
          </a:xfrm>
        </p:spPr>
        <p:txBody>
          <a:bodyPr/>
          <a:lstStyle/>
          <a:p>
            <a:pPr algn="l" eaLnBrk="1" hangingPunct="1"/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关系的矩阵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便于存储</a:t>
            </a:r>
            <a:endParaRPr lang="en-US" altLang="zh-CN" sz="3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836712"/>
            <a:ext cx="8713787" cy="5114925"/>
          </a:xfrm>
          <a:noFill/>
        </p:spPr>
        <p:txBody>
          <a:bodyPr/>
          <a:lstStyle/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>
                <a:srgbClr val="FFCC00"/>
              </a:buClr>
              <a:buSzTx/>
              <a:buNone/>
            </a:pPr>
            <a:r>
              <a:rPr lang="zh-CN" altLang="en-US" sz="2900" b="1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Note：关系的矩阵表示与矩阵的行列对应的集合A和B上的元素顺序相关,不同排序会得到不同的关系矩阵.</a:t>
            </a:r>
          </a:p>
          <a:p>
            <a:pPr eaLnBrk="1" hangingPunct="1"/>
            <a:r>
              <a:rPr lang="zh-CN" altLang="en-US" sz="3300" b="1" dirty="0" smtClean="0">
                <a:solidFill>
                  <a:schemeClr val="tx2"/>
                </a:solidFill>
              </a:rPr>
              <a:t>例</a:t>
            </a:r>
            <a:r>
              <a:rPr lang="zh-CN" altLang="en-US" sz="3300" b="1" dirty="0" smtClean="0"/>
              <a:t>  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A={1, 2}, B={a, b}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 eaLnBrk="1" hangingPunct="1">
              <a:buFontTx/>
              <a:buNone/>
            </a:pP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上的关系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R={(1, a), (2, b)}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 eaLnBrk="1" hangingPunct="1">
              <a:buFontTx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则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的关系矩阵为：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343949"/>
              </p:ext>
            </p:extLst>
          </p:nvPr>
        </p:nvGraphicFramePr>
        <p:xfrm>
          <a:off x="1763688" y="3933056"/>
          <a:ext cx="3527425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r:id="rId3" imgW="852380" imgH="457995" progId="Equation.DSMT4">
                  <p:embed/>
                </p:oleObj>
              </mc:Choice>
              <mc:Fallback>
                <p:oleObj r:id="rId3" imgW="852380" imgH="4579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933056"/>
                        <a:ext cx="3527425" cy="189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549275"/>
            <a:ext cx="7772400" cy="5330825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3600" b="1" dirty="0" smtClean="0">
                <a:solidFill>
                  <a:schemeClr val="tx2"/>
                </a:solidFill>
              </a:rPr>
              <a:t>例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 = {1, 2, 3, 4}</a:t>
            </a:r>
            <a:r>
              <a:rPr lang="en-US" altLang="zh-CN" sz="3600" b="1" dirty="0" smtClean="0"/>
              <a:t>,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/>
              <a:t>上二元关系</a:t>
            </a:r>
          </a:p>
          <a:p>
            <a:pPr eaLnBrk="1" hangingPunct="1">
              <a:buFontTx/>
              <a:buNone/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R =</a:t>
            </a:r>
            <a:r>
              <a:rPr lang="en-US" altLang="zh-CN" sz="3600" b="1" dirty="0" smtClean="0"/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{(1,1),(1,2),(1,3),(3,2),(3,4)}</a:t>
            </a:r>
          </a:p>
          <a:p>
            <a:pPr eaLnBrk="1" hangingPunct="1">
              <a:buFontTx/>
              <a:buNone/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                1     1    1    0</a:t>
            </a:r>
          </a:p>
          <a:p>
            <a:pPr eaLnBrk="1" hangingPunct="1">
              <a:buFontTx/>
              <a:buNone/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 M</a:t>
            </a:r>
            <a:r>
              <a:rPr lang="en-US" altLang="zh-CN" sz="3600" b="1" baseline="-25000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=      0     0    0    0</a:t>
            </a:r>
          </a:p>
          <a:p>
            <a:pPr eaLnBrk="1" hangingPunct="1">
              <a:buFontTx/>
              <a:buNone/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                0     1    0    1          </a:t>
            </a:r>
          </a:p>
          <a:p>
            <a:pPr eaLnBrk="1" hangingPunct="1">
              <a:buFontTx/>
              <a:buNone/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                0     0    0    0  </a:t>
            </a:r>
          </a:p>
        </p:txBody>
      </p:sp>
      <p:sp>
        <p:nvSpPr>
          <p:cNvPr id="15363" name="AutoShape 3"/>
          <p:cNvSpPr>
            <a:spLocks/>
          </p:cNvSpPr>
          <p:nvPr/>
        </p:nvSpPr>
        <p:spPr bwMode="auto">
          <a:xfrm>
            <a:off x="2379155" y="2132285"/>
            <a:ext cx="71438" cy="2160588"/>
          </a:xfrm>
          <a:prstGeom prst="leftBracket">
            <a:avLst>
              <a:gd name="adj" fmla="val 25203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5364" name="AutoShape 4"/>
          <p:cNvSpPr>
            <a:spLocks/>
          </p:cNvSpPr>
          <p:nvPr/>
        </p:nvSpPr>
        <p:spPr bwMode="auto">
          <a:xfrm>
            <a:off x="5347240" y="2060848"/>
            <a:ext cx="142875" cy="2232025"/>
          </a:xfrm>
          <a:prstGeom prst="rightBracket">
            <a:avLst>
              <a:gd name="adj" fmla="val 13018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/>
      <p:bldP spid="153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51520" y="980728"/>
            <a:ext cx="8569325" cy="4358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给定</a:t>
            </a:r>
            <a:r>
              <a:rPr lang="zh-CN" altLang="en-US" sz="3300" dirty="0">
                <a:latin typeface="Times New Roman" panose="02020603050405020304" pitchFamily="18" charset="0"/>
              </a:rPr>
              <a:t>两个</a:t>
            </a:r>
            <a:r>
              <a:rPr lang="zh-CN" altLang="en-US" sz="3300" dirty="0">
                <a:solidFill>
                  <a:schemeClr val="tx2"/>
                </a:solidFill>
                <a:latin typeface="Times New Roman" panose="02020603050405020304" pitchFamily="18" charset="0"/>
              </a:rPr>
              <a:t>有限集合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300" dirty="0">
                <a:latin typeface="Times New Roman" panose="02020603050405020304" pitchFamily="18" charset="0"/>
              </a:rPr>
              <a:t>A={a</a:t>
            </a:r>
            <a:r>
              <a:rPr lang="en-US" altLang="zh-CN" sz="33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300" dirty="0">
                <a:latin typeface="Times New Roman" panose="02020603050405020304" pitchFamily="18" charset="0"/>
              </a:rPr>
              <a:t>,a</a:t>
            </a:r>
            <a:r>
              <a:rPr lang="en-US" altLang="zh-CN" sz="33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300" dirty="0">
                <a:latin typeface="Times New Roman" panose="02020603050405020304" pitchFamily="18" charset="0"/>
              </a:rPr>
              <a:t>,…, a</a:t>
            </a:r>
            <a:r>
              <a:rPr lang="en-US" altLang="zh-CN" sz="3300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sz="3300" dirty="0">
                <a:latin typeface="Times New Roman" panose="02020603050405020304" pitchFamily="18" charset="0"/>
              </a:rPr>
              <a:t>},    B={b</a:t>
            </a:r>
            <a:r>
              <a:rPr lang="en-US" altLang="zh-CN" sz="33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300" dirty="0">
                <a:latin typeface="Times New Roman" panose="02020603050405020304" pitchFamily="18" charset="0"/>
              </a:rPr>
              <a:t>,b</a:t>
            </a:r>
            <a:r>
              <a:rPr lang="en-US" altLang="zh-CN" sz="33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300" dirty="0">
                <a:latin typeface="Times New Roman" panose="02020603050405020304" pitchFamily="18" charset="0"/>
              </a:rPr>
              <a:t>,…,</a:t>
            </a:r>
            <a:r>
              <a:rPr lang="en-US" altLang="zh-CN" sz="3300" dirty="0" err="1">
                <a:latin typeface="Times New Roman" panose="02020603050405020304" pitchFamily="18" charset="0"/>
              </a:rPr>
              <a:t>b</a:t>
            </a:r>
            <a:r>
              <a:rPr lang="en-US" altLang="zh-CN" sz="3300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sz="3300" dirty="0">
                <a:latin typeface="Times New Roman" panose="02020603050405020304" pitchFamily="18" charset="0"/>
              </a:rPr>
              <a:t>},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300" dirty="0">
                <a:latin typeface="Times New Roman" panose="02020603050405020304" pitchFamily="18" charset="0"/>
              </a:rPr>
              <a:t>R</a:t>
            </a:r>
            <a:r>
              <a:rPr lang="zh-CN" altLang="en-US" sz="3300" dirty="0">
                <a:latin typeface="Times New Roman" panose="02020603050405020304" pitchFamily="18" charset="0"/>
              </a:rPr>
              <a:t>为</a:t>
            </a:r>
            <a:r>
              <a:rPr lang="en-US" altLang="zh-CN" sz="3300" dirty="0">
                <a:latin typeface="Times New Roman" panose="02020603050405020304" pitchFamily="18" charset="0"/>
              </a:rPr>
              <a:t>A</a:t>
            </a:r>
            <a:r>
              <a:rPr lang="zh-CN" altLang="en-US" sz="3300" dirty="0">
                <a:latin typeface="Times New Roman" panose="02020603050405020304" pitchFamily="18" charset="0"/>
              </a:rPr>
              <a:t>到</a:t>
            </a:r>
            <a:r>
              <a:rPr lang="en-US" altLang="zh-CN" sz="3300" dirty="0">
                <a:latin typeface="Times New Roman" panose="02020603050405020304" pitchFamily="18" charset="0"/>
              </a:rPr>
              <a:t>B</a:t>
            </a:r>
            <a:r>
              <a:rPr lang="zh-CN" altLang="en-US" sz="3300" dirty="0">
                <a:latin typeface="Times New Roman" panose="02020603050405020304" pitchFamily="18" charset="0"/>
              </a:rPr>
              <a:t>的一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个二元关系。</a:t>
            </a:r>
            <a:endParaRPr lang="en-US" altLang="zh-CN" sz="33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dirty="0">
                <a:latin typeface="Times New Roman" panose="02020603050405020304" pitchFamily="18" charset="0"/>
              </a:rPr>
              <a:t>首先在平面上作</a:t>
            </a:r>
            <a:r>
              <a:rPr lang="en-US" altLang="zh-CN" sz="3300" dirty="0">
                <a:latin typeface="Times New Roman" panose="02020603050405020304" pitchFamily="18" charset="0"/>
              </a:rPr>
              <a:t>m</a:t>
            </a:r>
            <a:r>
              <a:rPr lang="zh-CN" altLang="en-US" sz="3300" dirty="0">
                <a:latin typeface="Times New Roman" panose="02020603050405020304" pitchFamily="18" charset="0"/>
              </a:rPr>
              <a:t>个结点代表</a:t>
            </a:r>
            <a:r>
              <a:rPr lang="en-US" altLang="zh-CN" sz="3300" dirty="0">
                <a:latin typeface="Times New Roman" panose="02020603050405020304" pitchFamily="18" charset="0"/>
              </a:rPr>
              <a:t>a</a:t>
            </a:r>
            <a:r>
              <a:rPr lang="en-US" altLang="zh-CN" sz="33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300" dirty="0">
                <a:latin typeface="Times New Roman" panose="02020603050405020304" pitchFamily="18" charset="0"/>
              </a:rPr>
              <a:t>,a</a:t>
            </a:r>
            <a:r>
              <a:rPr lang="en-US" altLang="zh-CN" sz="33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300" dirty="0">
                <a:latin typeface="Times New Roman" panose="02020603050405020304" pitchFamily="18" charset="0"/>
              </a:rPr>
              <a:t>,…, a</a:t>
            </a:r>
            <a:r>
              <a:rPr lang="en-US" altLang="zh-CN" sz="3300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sz="3300" dirty="0"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dirty="0">
                <a:latin typeface="Times New Roman" panose="02020603050405020304" pitchFamily="18" charset="0"/>
              </a:rPr>
              <a:t>然后作另外</a:t>
            </a:r>
            <a:r>
              <a:rPr lang="en-US" altLang="zh-CN" sz="3300" dirty="0">
                <a:latin typeface="Times New Roman" panose="02020603050405020304" pitchFamily="18" charset="0"/>
              </a:rPr>
              <a:t>n</a:t>
            </a:r>
            <a:r>
              <a:rPr lang="zh-CN" altLang="en-US" sz="3300" dirty="0">
                <a:latin typeface="Times New Roman" panose="02020603050405020304" pitchFamily="18" charset="0"/>
              </a:rPr>
              <a:t>结点代表</a:t>
            </a:r>
            <a:r>
              <a:rPr lang="en-US" altLang="zh-CN" sz="3300" dirty="0">
                <a:latin typeface="Times New Roman" panose="02020603050405020304" pitchFamily="18" charset="0"/>
              </a:rPr>
              <a:t>b</a:t>
            </a:r>
            <a:r>
              <a:rPr lang="en-US" altLang="zh-CN" sz="33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300" dirty="0">
                <a:latin typeface="Times New Roman" panose="02020603050405020304" pitchFamily="18" charset="0"/>
              </a:rPr>
              <a:t>,b</a:t>
            </a:r>
            <a:r>
              <a:rPr lang="en-US" altLang="zh-CN" sz="33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300" dirty="0">
                <a:latin typeface="Times New Roman" panose="02020603050405020304" pitchFamily="18" charset="0"/>
              </a:rPr>
              <a:t>,…,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3300" baseline="-25000" dirty="0" err="1" smtClean="0">
                <a:latin typeface="Times New Roman" panose="02020603050405020304" pitchFamily="18" charset="0"/>
              </a:rPr>
              <a:t>n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。</a:t>
            </a:r>
            <a:endParaRPr lang="en-US" altLang="zh-CN" sz="33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dirty="0">
                <a:latin typeface="Times New Roman" panose="02020603050405020304" pitchFamily="18" charset="0"/>
              </a:rPr>
              <a:t>如果</a:t>
            </a:r>
            <a:r>
              <a:rPr lang="en-US" altLang="zh-CN" sz="3300" dirty="0" err="1">
                <a:latin typeface="Times New Roman" panose="02020603050405020304" pitchFamily="18" charset="0"/>
              </a:rPr>
              <a:t>a</a:t>
            </a:r>
            <a:r>
              <a:rPr lang="en-US" altLang="zh-CN" sz="330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3300" dirty="0" err="1">
                <a:latin typeface="Times New Roman" panose="02020603050405020304" pitchFamily="18" charset="0"/>
              </a:rPr>
              <a:t>Rb</a:t>
            </a:r>
            <a:r>
              <a:rPr lang="en-US" altLang="zh-CN" sz="33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3300" dirty="0">
                <a:latin typeface="Times New Roman" panose="02020603050405020304" pitchFamily="18" charset="0"/>
              </a:rPr>
              <a:t>,</a:t>
            </a:r>
            <a:r>
              <a:rPr lang="zh-CN" altLang="en-US" sz="3300" dirty="0">
                <a:latin typeface="Times New Roman" panose="02020603050405020304" pitchFamily="18" charset="0"/>
              </a:rPr>
              <a:t>则画一条从</a:t>
            </a:r>
            <a:r>
              <a:rPr lang="en-US" altLang="zh-CN" sz="3300" dirty="0" err="1">
                <a:latin typeface="Times New Roman" panose="02020603050405020304" pitchFamily="18" charset="0"/>
              </a:rPr>
              <a:t>a</a:t>
            </a:r>
            <a:r>
              <a:rPr lang="en-US" altLang="zh-CN" sz="3300" baseline="-25000" dirty="0" err="1">
                <a:latin typeface="Times New Roman" panose="02020603050405020304" pitchFamily="18" charset="0"/>
              </a:rPr>
              <a:t>i</a:t>
            </a:r>
            <a:r>
              <a:rPr lang="zh-CN" altLang="en-US" sz="3300" dirty="0">
                <a:latin typeface="Times New Roman" panose="02020603050405020304" pitchFamily="18" charset="0"/>
              </a:rPr>
              <a:t>到 </a:t>
            </a:r>
            <a:r>
              <a:rPr lang="en-US" altLang="zh-CN" sz="3300" dirty="0" err="1">
                <a:latin typeface="Times New Roman" panose="02020603050405020304" pitchFamily="18" charset="0"/>
              </a:rPr>
              <a:t>b</a:t>
            </a:r>
            <a:r>
              <a:rPr lang="en-US" altLang="zh-CN" sz="3300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sz="3300" dirty="0">
                <a:latin typeface="Times New Roman" panose="02020603050405020304" pitchFamily="18" charset="0"/>
              </a:rPr>
              <a:t>的有向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弧。</a:t>
            </a:r>
            <a:endParaRPr lang="en-US" altLang="zh-CN" sz="33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dirty="0">
                <a:latin typeface="Times New Roman" panose="02020603050405020304" pitchFamily="18" charset="0"/>
              </a:rPr>
              <a:t>这样的图称为</a:t>
            </a:r>
            <a:r>
              <a:rPr lang="en-US" altLang="zh-CN" sz="3300" dirty="0">
                <a:latin typeface="Times New Roman" panose="02020603050405020304" pitchFamily="18" charset="0"/>
              </a:rPr>
              <a:t>R</a:t>
            </a:r>
            <a:r>
              <a:rPr lang="zh-CN" altLang="en-US" sz="3300" dirty="0">
                <a:latin typeface="Times New Roman" panose="02020603050405020304" pitchFamily="18" charset="0"/>
              </a:rPr>
              <a:t>的关系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图。</a:t>
            </a:r>
            <a:endParaRPr lang="en-US" altLang="zh-CN" sz="3300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96681"/>
            <a:ext cx="7772400" cy="600164"/>
          </a:xfrm>
        </p:spPr>
        <p:txBody>
          <a:bodyPr/>
          <a:lstStyle/>
          <a:p>
            <a:pPr algn="l" eaLnBrk="1" hangingPunct="1"/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关系图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直观、清晰</a:t>
            </a:r>
            <a:endParaRPr lang="en-US" altLang="zh-CN" sz="3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690563"/>
            <a:ext cx="8785225" cy="5114925"/>
          </a:xfrm>
          <a:noFill/>
        </p:spPr>
        <p:txBody>
          <a:bodyPr/>
          <a:lstStyle/>
          <a:p>
            <a:pPr eaLnBrk="1" hangingPunct="1"/>
            <a:r>
              <a:rPr lang="zh-CN" altLang="en-US" sz="3300" b="1" dirty="0" smtClean="0"/>
              <a:t>关系</a:t>
            </a:r>
            <a:r>
              <a:rPr lang="en-US" altLang="zh-CN" sz="3300" b="1" dirty="0" smtClean="0"/>
              <a:t>(</a:t>
            </a:r>
            <a:r>
              <a:rPr lang="zh-CN" altLang="en-US" sz="3300" b="1" dirty="0" smtClean="0"/>
              <a:t>有向</a:t>
            </a:r>
            <a:r>
              <a:rPr lang="en-US" altLang="zh-CN" sz="3300" b="1" dirty="0" smtClean="0"/>
              <a:t>)</a:t>
            </a:r>
            <a:r>
              <a:rPr lang="zh-CN" altLang="en-US" sz="3300" b="1" dirty="0" smtClean="0"/>
              <a:t>图常用来表示</a:t>
            </a:r>
            <a:r>
              <a:rPr lang="en-US" altLang="zh-CN" sz="3300" b="1" dirty="0" smtClean="0"/>
              <a:t>A×A</a:t>
            </a:r>
            <a:r>
              <a:rPr lang="zh-CN" altLang="en-US" sz="3300" b="1" dirty="0" smtClean="0"/>
              <a:t>的子集，即</a:t>
            </a:r>
            <a:r>
              <a:rPr lang="en-US" altLang="zh-CN" sz="3300" b="1" dirty="0" smtClean="0"/>
              <a:t>A</a:t>
            </a:r>
            <a:r>
              <a:rPr lang="zh-CN" altLang="en-US" sz="3300" b="1" dirty="0" smtClean="0"/>
              <a:t>上的关系。设集合</a:t>
            </a:r>
            <a:r>
              <a:rPr lang="en-US" altLang="zh-CN" sz="3300" b="1" dirty="0" smtClean="0"/>
              <a:t>A</a:t>
            </a:r>
            <a:r>
              <a:rPr lang="zh-CN" altLang="en-US" sz="3300" b="1" dirty="0" smtClean="0"/>
              <a:t>，</a:t>
            </a:r>
            <a:r>
              <a:rPr lang="en-US" altLang="zh-CN" sz="3300" b="1" dirty="0" smtClean="0"/>
              <a:t>A</a:t>
            </a:r>
            <a:r>
              <a:rPr lang="zh-CN" altLang="en-US" sz="3300" b="1" dirty="0" smtClean="0"/>
              <a:t>中的每个元素对应图中的一个点，</a:t>
            </a:r>
            <a:r>
              <a:rPr lang="en-US" altLang="zh-CN" sz="3300" b="1" dirty="0" smtClean="0"/>
              <a:t>A</a:t>
            </a:r>
            <a:r>
              <a:rPr lang="zh-CN" altLang="en-US" sz="3300" b="1" dirty="0" smtClean="0"/>
              <a:t>上关系</a:t>
            </a:r>
            <a:r>
              <a:rPr lang="en-US" altLang="zh-CN" sz="3300" b="1" dirty="0" smtClean="0"/>
              <a:t>R</a:t>
            </a:r>
            <a:r>
              <a:rPr lang="zh-CN" altLang="en-US" sz="3300" b="1" dirty="0" smtClean="0"/>
              <a:t>中的每个有序对</a:t>
            </a:r>
            <a:r>
              <a:rPr lang="en-US" altLang="zh-CN" sz="3300" b="1" dirty="0" smtClean="0"/>
              <a:t>(a, b)</a:t>
            </a:r>
            <a:r>
              <a:rPr lang="zh-CN" altLang="en-US" sz="3300" b="1" dirty="0" smtClean="0"/>
              <a:t>在图中表示为有从</a:t>
            </a:r>
            <a:r>
              <a:rPr lang="en-US" altLang="zh-CN" sz="3300" b="1" dirty="0" smtClean="0"/>
              <a:t>a</a:t>
            </a:r>
            <a:r>
              <a:rPr lang="zh-CN" altLang="en-US" sz="3300" b="1" dirty="0" smtClean="0"/>
              <a:t>到</a:t>
            </a:r>
            <a:r>
              <a:rPr lang="en-US" altLang="zh-CN" sz="3300" b="1" dirty="0" smtClean="0"/>
              <a:t>b</a:t>
            </a:r>
            <a:r>
              <a:rPr lang="zh-CN" altLang="en-US" sz="3300" b="1" dirty="0" smtClean="0"/>
              <a:t>的一条有向弧。</a:t>
            </a:r>
          </a:p>
          <a:p>
            <a:pPr eaLnBrk="1" hangingPunct="1"/>
            <a:r>
              <a:rPr lang="zh-CN" altLang="en-US" sz="3300" b="1" dirty="0" smtClean="0"/>
              <a:t>例如：设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A={1, 2, 3}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R={(1, 1), (1, 2)}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的关系图为：</a:t>
            </a:r>
          </a:p>
        </p:txBody>
      </p:sp>
      <p:sp>
        <p:nvSpPr>
          <p:cNvPr id="38915" name="Oval 3"/>
          <p:cNvSpPr>
            <a:spLocks noChangeArrowheads="1"/>
          </p:cNvSpPr>
          <p:nvPr/>
        </p:nvSpPr>
        <p:spPr bwMode="auto">
          <a:xfrm>
            <a:off x="3348038" y="4221163"/>
            <a:ext cx="215900" cy="2159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3348038" y="5589588"/>
            <a:ext cx="215900" cy="2159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5076825" y="5661025"/>
            <a:ext cx="215900" cy="2159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2484438" y="4221163"/>
            <a:ext cx="792162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2484438" y="5445125"/>
            <a:ext cx="792162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5292725" y="5516563"/>
            <a:ext cx="792163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8921" name="未知"/>
          <p:cNvSpPr>
            <a:spLocks/>
          </p:cNvSpPr>
          <p:nvPr/>
        </p:nvSpPr>
        <p:spPr bwMode="auto">
          <a:xfrm>
            <a:off x="3492500" y="3716338"/>
            <a:ext cx="684213" cy="600075"/>
          </a:xfrm>
          <a:custGeom>
            <a:avLst/>
            <a:gdLst>
              <a:gd name="T0" fmla="*/ 0 w 431"/>
              <a:gd name="T1" fmla="*/ 2147483646 h 378"/>
              <a:gd name="T2" fmla="*/ 2147483646 w 431"/>
              <a:gd name="T3" fmla="*/ 2147483646 h 378"/>
              <a:gd name="T4" fmla="*/ 2147483646 w 431"/>
              <a:gd name="T5" fmla="*/ 2147483646 h 378"/>
              <a:gd name="T6" fmla="*/ 2147483646 w 431"/>
              <a:gd name="T7" fmla="*/ 2147483646 h 3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1" h="378">
                <a:moveTo>
                  <a:pt x="0" y="332"/>
                </a:moveTo>
                <a:cubicBezTo>
                  <a:pt x="57" y="181"/>
                  <a:pt x="114" y="30"/>
                  <a:pt x="182" y="15"/>
                </a:cubicBezTo>
                <a:cubicBezTo>
                  <a:pt x="250" y="0"/>
                  <a:pt x="431" y="182"/>
                  <a:pt x="408" y="242"/>
                </a:cubicBezTo>
                <a:cubicBezTo>
                  <a:pt x="385" y="302"/>
                  <a:pt x="106" y="355"/>
                  <a:pt x="46" y="378"/>
                </a:cubicBezTo>
              </a:path>
            </a:pathLst>
          </a:custGeom>
          <a:noFill/>
          <a:ln w="63500" cap="flat" cmpd="sng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3419475" y="4437063"/>
            <a:ext cx="0" cy="1152525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79388" y="750888"/>
            <a:ext cx="87630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关系是集合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，处理集合的方法对关系都是有效的。因而有子关系</a:t>
            </a:r>
            <a:r>
              <a:rPr lang="zh-CN" altLang="en-US" sz="3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，关系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的并、交、差、余(补)等运算。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子关系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设R，S是集合A上的两个关系，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   若RS，则称R为S的子关系。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若A 为有限集，R为S的子关系，则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从关系图角度：R关系图中有的弧，S中一定有；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从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关系矩阵角度：M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为1的地方M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一定为1。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例.   设A：数集，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R：A上的小于关系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Ｓ：A上的小于等于关系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则RS。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449580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42820"/>
            <a:ext cx="7772400" cy="707886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三、关系作为集合的运算</a:t>
            </a:r>
            <a:endParaRPr lang="en-US" altLang="zh-C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51520" y="548680"/>
            <a:ext cx="8763000" cy="611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3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设R，S是集合A上的两个关系，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则有如下运算：</a:t>
            </a:r>
            <a:endParaRPr lang="zh-CN" altLang="en-US" sz="3300" dirty="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3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1、关系的交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对任意x，yA，有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x(R∩S)y   iff (x,y)R∩S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iff (x,y)R并且(x,y)S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iff xRy并且xSy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因此，R∩S={(x,y)|xA, yA,xRy且xSy}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例.   设A：数集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R：A上的大于等于关系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S： A上的小于等于关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系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则R ∩ S： A上的相等关系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endParaRPr lang="zh-CN" altLang="en-US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55864" y="980728"/>
            <a:ext cx="8763000" cy="509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对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任意x，yA，有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x(R∪S)y   iff  (x,y) R ∪ S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iff (x,y) R或(x,y) S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iff xRy或xSy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因此，R ∪ S={(x,y)| </a:t>
            </a:r>
            <a:r>
              <a:rPr lang="zh-CN" altLang="en-US" sz="3300" dirty="0">
                <a:latin typeface="Times New Roman" panose="02020603050405020304" pitchFamily="18" charset="0"/>
              </a:rPr>
              <a:t>x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3300" dirty="0">
                <a:latin typeface="Times New Roman" panose="02020603050405020304" pitchFamily="18" charset="0"/>
              </a:rPr>
              <a:t>A, y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3300" dirty="0">
                <a:latin typeface="Times New Roman" panose="02020603050405020304" pitchFamily="18" charset="0"/>
              </a:rPr>
              <a:t>A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,xRy或xSy}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例.   设A：数集，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R：A上的小于关系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S： A上的相等关系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则R ∪ S： A上的小于等于关系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endParaRPr lang="zh-CN" altLang="en-US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11560" y="299646"/>
            <a:ext cx="7772400" cy="600164"/>
          </a:xfrm>
        </p:spPr>
        <p:txBody>
          <a:bodyPr/>
          <a:lstStyle/>
          <a:p>
            <a:pPr algn="l"/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、关系的并</a:t>
            </a:r>
            <a:endParaRPr lang="zh-CN" alt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38804" y="1035050"/>
            <a:ext cx="8763000" cy="550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(R-S)y iff  (x,y) R-S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iff xRy并且xSy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因此，R - S={(x,y)| </a:t>
            </a:r>
            <a:r>
              <a:rPr lang="zh-CN" altLang="en-US" sz="3300" dirty="0">
                <a:latin typeface="Times New Roman" panose="02020603050405020304" pitchFamily="18" charset="0"/>
              </a:rPr>
              <a:t>x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3300" dirty="0">
                <a:latin typeface="Times New Roman" panose="02020603050405020304" pitchFamily="18" charset="0"/>
              </a:rPr>
              <a:t>A, y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3300" dirty="0">
                <a:latin typeface="Times New Roman" panose="02020603050405020304" pitchFamily="18" charset="0"/>
              </a:rPr>
              <a:t>A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,xRy并且xSy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dirty="0" smtClean="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sz="33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、关系的余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x     y  iff (x,y) 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iff  xR y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因此，    =A</a:t>
            </a:r>
            <a:r>
              <a:rPr lang="zh-CN" altLang="en-US" sz="3300" dirty="0">
                <a:latin typeface="Times New Roman" panose="02020603050405020304" pitchFamily="18" charset="0"/>
              </a:rPr>
              <a:t>×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A-R ={(x,y)| </a:t>
            </a:r>
            <a:r>
              <a:rPr lang="zh-CN" altLang="en-US" sz="3300" dirty="0">
                <a:latin typeface="Times New Roman" panose="02020603050405020304" pitchFamily="18" charset="0"/>
              </a:rPr>
              <a:t>x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3300" dirty="0">
                <a:latin typeface="Times New Roman" panose="02020603050405020304" pitchFamily="18" charset="0"/>
              </a:rPr>
              <a:t>A, y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3300" dirty="0">
                <a:latin typeface="Times New Roman" panose="02020603050405020304" pitchFamily="18" charset="0"/>
              </a:rPr>
              <a:t>A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,xRy}</a:t>
            </a: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 flipH="1">
            <a:off x="8036052" y="2184960"/>
            <a:ext cx="473075" cy="53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1042988" y="3717925"/>
          <a:ext cx="4619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9" r:id="rId4" imgW="166327" imgH="191916" progId="Equation.3">
                  <p:embed/>
                </p:oleObj>
              </mc:Choice>
              <mc:Fallback>
                <p:oleObj r:id="rId4" imgW="166327" imgH="19191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717925"/>
                        <a:ext cx="461962" cy="5334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474701"/>
              </p:ext>
            </p:extLst>
          </p:nvPr>
        </p:nvGraphicFramePr>
        <p:xfrm>
          <a:off x="3763961" y="3716773"/>
          <a:ext cx="4619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0" r:id="rId6" imgW="166327" imgH="191916" progId="Equation.3">
                  <p:embed/>
                </p:oleObj>
              </mc:Choice>
              <mc:Fallback>
                <p:oleObj r:id="rId6" imgW="166327" imgH="19191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961" y="3716773"/>
                        <a:ext cx="461963" cy="5334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Line 7"/>
          <p:cNvSpPr>
            <a:spLocks noChangeShapeType="1"/>
          </p:cNvSpPr>
          <p:nvPr/>
        </p:nvSpPr>
        <p:spPr bwMode="auto">
          <a:xfrm flipH="1">
            <a:off x="2765425" y="4186238"/>
            <a:ext cx="474663" cy="53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1878013" y="4725988"/>
          <a:ext cx="4619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1" r:id="rId7" imgW="166327" imgH="191916" progId="Equation.3">
                  <p:embed/>
                </p:oleObj>
              </mc:Choice>
              <mc:Fallback>
                <p:oleObj r:id="rId7" imgW="166327" imgH="19191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4725988"/>
                        <a:ext cx="461962" cy="5334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Line 9"/>
          <p:cNvSpPr>
            <a:spLocks noChangeShapeType="1"/>
          </p:cNvSpPr>
          <p:nvPr/>
        </p:nvSpPr>
        <p:spPr bwMode="auto">
          <a:xfrm flipH="1">
            <a:off x="7859713" y="4706938"/>
            <a:ext cx="473075" cy="53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 flipH="1">
            <a:off x="4482973" y="1645210"/>
            <a:ext cx="474662" cy="53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1" name="标题 2"/>
          <p:cNvSpPr>
            <a:spLocks noGrp="1"/>
          </p:cNvSpPr>
          <p:nvPr>
            <p:ph type="title"/>
          </p:nvPr>
        </p:nvSpPr>
        <p:spPr>
          <a:xfrm>
            <a:off x="611560" y="299646"/>
            <a:ext cx="7772400" cy="600164"/>
          </a:xfrm>
        </p:spPr>
        <p:txBody>
          <a:bodyPr/>
          <a:lstStyle/>
          <a:p>
            <a:pPr algn="l"/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、关系的差</a:t>
            </a:r>
            <a:endParaRPr lang="zh-CN" alt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  <p:bldP spid="21511" grpId="0" animBg="1"/>
      <p:bldP spid="21513" grpId="0" animBg="1"/>
      <p:bldP spid="215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84262"/>
            <a:ext cx="8686800" cy="5405438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1816100" algn="l"/>
              </a:tabLst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设R是集合A上的一个关系。令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  <a:tabLst>
                <a:tab pos="1816100" algn="l"/>
              </a:tabLst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                R</a:t>
            </a:r>
            <a:r>
              <a:rPr lang="zh-CN" altLang="zh-CN" sz="3300" b="1" baseline="30000" dirty="0" smtClean="0">
                <a:latin typeface="Times New Roman" panose="02020603050405020304" pitchFamily="18" charset="0"/>
              </a:rPr>
              <a:t>-1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 ={(y, x)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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x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A, y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A, 并且有xRy}，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  <a:tabLst>
                <a:tab pos="1816100" algn="l"/>
              </a:tabLst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    则称关系R</a:t>
            </a:r>
            <a:r>
              <a:rPr lang="zh-CN" altLang="zh-CN" sz="3300" b="1" baseline="30000" dirty="0" smtClean="0">
                <a:latin typeface="Times New Roman" panose="02020603050405020304" pitchFamily="18" charset="0"/>
              </a:rPr>
              <a:t>-1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为关系R的逆。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1816100" algn="l"/>
              </a:tabLst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 xR</a:t>
            </a:r>
            <a:r>
              <a:rPr lang="zh-CN" altLang="zh-CN" sz="3300" b="1" baseline="30000" dirty="0" smtClean="0">
                <a:latin typeface="Times New Roman" panose="02020603050405020304" pitchFamily="18" charset="0"/>
              </a:rPr>
              <a:t>-1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y iff (x,y)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zh-CN" altLang="zh-CN" sz="3300" b="1" baseline="30000" dirty="0" smtClean="0">
                <a:latin typeface="Times New Roman" panose="02020603050405020304" pitchFamily="18" charset="0"/>
              </a:rPr>
              <a:t>-1 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iff yRx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1816100" algn="l"/>
              </a:tabLst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 集合表示中将R中每个有序对的顺序颠倒得到R</a:t>
            </a:r>
            <a:r>
              <a:rPr lang="zh-CN" altLang="zh-CN" sz="3300" b="1" baseline="30000" dirty="0" smtClean="0">
                <a:latin typeface="Times New Roman" panose="02020603050405020304" pitchFamily="18" charset="0"/>
              </a:rPr>
              <a:t>-1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  <a:tabLst>
                <a:tab pos="1816100" algn="l"/>
              </a:tabLst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    将R的关系图中每条有向弧的方向反过来就得到R</a:t>
            </a:r>
            <a:r>
              <a:rPr lang="zh-CN" altLang="zh-CN" sz="3300" b="1" baseline="30000" dirty="0" smtClean="0">
                <a:latin typeface="Times New Roman" panose="02020603050405020304" pitchFamily="18" charset="0"/>
              </a:rPr>
              <a:t>-1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的关系图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  <a:tabLst>
                <a:tab pos="1816100" algn="l"/>
              </a:tabLst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    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zh-CN" sz="3300" b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zh-CN" sz="3300" b="1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zh-CN" altLang="zh-CN" sz="3300" b="1" dirty="0" smtClean="0">
                <a:sym typeface="Symbol" panose="05050102010706020507" pitchFamily="18" charset="2"/>
              </a:rPr>
              <a:t>为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zh-CN" sz="3300" b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的转置矩阵</a:t>
            </a:r>
            <a:endParaRPr lang="zh-CN" altLang="zh-CN" sz="3300" b="1" dirty="0" smtClean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611560" y="299646"/>
            <a:ext cx="7772400" cy="600164"/>
          </a:xfrm>
        </p:spPr>
        <p:txBody>
          <a:bodyPr/>
          <a:lstStyle/>
          <a:p>
            <a:pPr algn="l"/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、逆关系</a:t>
            </a:r>
            <a:endParaRPr lang="zh-CN" alt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308425"/>
            <a:ext cx="8569325" cy="3992783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FontTx/>
              <a:buNone/>
            </a:pPr>
            <a:r>
              <a:rPr lang="zh-CN" altLang="en-US" sz="3300" b="1" dirty="0" smtClean="0">
                <a:latin typeface="+mn-ea"/>
              </a:rPr>
              <a:t>一、关系的定义</a:t>
            </a: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zh-CN" altLang="en-US" sz="3300" b="1" dirty="0" smtClean="0">
                <a:latin typeface="+mn-ea"/>
              </a:rPr>
              <a:t>二、关系的表示</a:t>
            </a: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zh-CN" altLang="en-US" sz="3300" b="1" dirty="0" smtClean="0">
                <a:latin typeface="+mn-ea"/>
              </a:rPr>
              <a:t>三、关系作为集合的运算</a:t>
            </a: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zh-CN" altLang="en-US" sz="3300" b="1" dirty="0" smtClean="0">
                <a:latin typeface="+mn-ea"/>
              </a:rPr>
              <a:t>四、几种特殊关系及特点</a:t>
            </a: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zh-CN" altLang="en-US" sz="3300" b="1" dirty="0" smtClean="0">
                <a:latin typeface="+mn-ea"/>
              </a:rPr>
              <a:t>五、闭包运算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04348"/>
            <a:ext cx="7772400" cy="784830"/>
          </a:xfrm>
        </p:spPr>
        <p:txBody>
          <a:bodyPr/>
          <a:lstStyle/>
          <a:p>
            <a:pPr eaLnBrk="1" hangingPunct="1"/>
            <a:r>
              <a:rPr lang="en-US" altLang="zh-CN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1.2.1 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关系的基本概念及其性质</a:t>
            </a:r>
            <a:endParaRPr lang="en-US" altLang="zh-C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0244" y="764704"/>
            <a:ext cx="7772400" cy="41148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Clr>
                <a:srgbClr val="FFCC00"/>
              </a:buClr>
              <a:buFont typeface="Wingdings" panose="05000000000000000000" pitchFamily="2" charset="2"/>
              <a:buChar char="Ø"/>
              <a:tabLst>
                <a:tab pos="1816100" algn="l"/>
              </a:tabLst>
              <a:defRPr/>
            </a:pPr>
            <a:r>
              <a:rPr lang="zh-CN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例.小于关系的逆关系是大于关系，</a:t>
            </a:r>
          </a:p>
          <a:p>
            <a:pPr marL="0" indent="0" eaLnBrk="1" hangingPunct="1">
              <a:lnSpc>
                <a:spcPct val="110000"/>
              </a:lnSpc>
              <a:buClr>
                <a:srgbClr val="FFCC00"/>
              </a:buClr>
              <a:buFontTx/>
              <a:buNone/>
              <a:tabLst>
                <a:tab pos="1816100" algn="l"/>
              </a:tabLst>
              <a:defRPr/>
            </a:pPr>
            <a:r>
              <a:rPr lang="zh-CN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        大于关系的逆关系是小于关系，</a:t>
            </a:r>
          </a:p>
          <a:p>
            <a:pPr marL="0" indent="0" eaLnBrk="1" hangingPunct="1">
              <a:lnSpc>
                <a:spcPct val="110000"/>
              </a:lnSpc>
              <a:buClr>
                <a:srgbClr val="FFCC00"/>
              </a:buClr>
              <a:buFontTx/>
              <a:buNone/>
              <a:tabLst>
                <a:tab pos="1816100" algn="l"/>
              </a:tabLst>
              <a:defRPr/>
            </a:pPr>
            <a:r>
              <a:rPr lang="zh-CN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        相等关系的逆关系仍是相等关系。 </a:t>
            </a:r>
          </a:p>
          <a:p>
            <a:pPr marL="0" indent="0" eaLnBrk="1" hangingPunct="1">
              <a:lnSpc>
                <a:spcPct val="110000"/>
              </a:lnSpc>
              <a:buClr>
                <a:srgbClr val="FFCC00"/>
              </a:buClr>
              <a:buFont typeface="Wingdings" panose="05000000000000000000" pitchFamily="2" charset="2"/>
              <a:buChar char="Ø"/>
              <a:tabLst>
                <a:tab pos="1816100" algn="l"/>
              </a:tabLst>
              <a:defRPr/>
            </a:pPr>
            <a:r>
              <a:rPr lang="zh-CN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A={a, b, c, d}</a:t>
            </a:r>
          </a:p>
          <a:p>
            <a:pPr marL="0" indent="0" eaLnBrk="1" hangingPunct="1">
              <a:lnSpc>
                <a:spcPct val="110000"/>
              </a:lnSpc>
              <a:buClr>
                <a:srgbClr val="FFCC00"/>
              </a:buClr>
              <a:buFontTx/>
              <a:buNone/>
              <a:tabLst>
                <a:tab pos="1816100" algn="l"/>
              </a:tabLst>
              <a:defRPr/>
            </a:pP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R</a:t>
            </a:r>
            <a:r>
              <a:rPr lang="zh-CN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={(a,b</a:t>
            </a: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),</a:t>
            </a:r>
            <a:r>
              <a:rPr lang="en-US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b,c</a:t>
            </a: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),</a:t>
            </a:r>
            <a:r>
              <a:rPr lang="en-US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a,c</a:t>
            </a: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),</a:t>
            </a:r>
            <a:r>
              <a:rPr lang="en-US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b,d)},则</a:t>
            </a:r>
            <a:br>
              <a:rPr lang="zh-CN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</a:b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R</a:t>
            </a:r>
            <a:r>
              <a:rPr lang="zh-CN" altLang="zh-CN" sz="3300" b="1" baseline="30000" dirty="0">
                <a:solidFill>
                  <a:srgbClr val="FFFFFF"/>
                </a:solidFill>
                <a:latin typeface="Times New Roman" panose="02020603050405020304" pitchFamily="18" charset="0"/>
              </a:rPr>
              <a:t>-1</a:t>
            </a:r>
            <a:r>
              <a:rPr lang="zh-CN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 = {(b,a</a:t>
            </a: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),</a:t>
            </a:r>
            <a:r>
              <a:rPr lang="en-US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c,b</a:t>
            </a: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),</a:t>
            </a:r>
            <a:r>
              <a:rPr lang="en-US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c,a</a:t>
            </a: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),</a:t>
            </a:r>
            <a:r>
              <a:rPr lang="en-US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d,b)}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68413"/>
            <a:ext cx="8915400" cy="5184775"/>
          </a:xfrm>
        </p:spPr>
        <p:txBody>
          <a:bodyPr/>
          <a:lstStyle/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Char char="v"/>
              <a:defRPr/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设R，S是集合A上的两个关系，令R</a:t>
            </a:r>
            <a:r>
              <a:rPr lang="zh-CN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S={(x,y)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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x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A,y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A且存在z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A使得xRz，zSy}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称关系R</a:t>
            </a:r>
            <a:r>
              <a:rPr lang="zh-CN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S为关系R和S的</a:t>
            </a:r>
            <a:r>
              <a:rPr lang="zh-CN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乘积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或合成。 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Char char="v"/>
              <a:defRPr/>
            </a:pPr>
            <a:endParaRPr lang="en-US" altLang="zh-CN" sz="3300" b="1" dirty="0" smtClean="0">
              <a:latin typeface="宋体" panose="02010600030101010101" pitchFamily="2" charset="-122"/>
            </a:endParaRP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Char char="v"/>
              <a:defRPr/>
            </a:pPr>
            <a:r>
              <a:rPr lang="zh-CN" altLang="zh-CN" sz="3300" b="1" dirty="0" smtClean="0">
                <a:latin typeface="宋体" panose="02010600030101010101" pitchFamily="2" charset="-122"/>
              </a:rPr>
              <a:t>例.兄弟关系和父子关系的乘积是叔侄关系，  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zh-CN" sz="3300" b="1" dirty="0" smtClean="0">
                <a:latin typeface="宋体" panose="02010600030101010101" pitchFamily="2" charset="-122"/>
              </a:rPr>
              <a:t>姐妹关系和母子关系的乘积是姨与外甥关系</a:t>
            </a:r>
            <a:r>
              <a:rPr lang="en-US" altLang="zh-CN" sz="3300" b="1" dirty="0" smtClean="0">
                <a:latin typeface="宋体" panose="02010600030101010101" pitchFamily="2" charset="-122"/>
              </a:rPr>
              <a:t>.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300" b="1" dirty="0">
                <a:latin typeface="宋体" panose="02010600030101010101" pitchFamily="2" charset="-122"/>
              </a:rPr>
              <a:t>注：关系定义的扩展</a:t>
            </a:r>
            <a:r>
              <a:rPr lang="zh-CN" altLang="zh-CN" sz="3300" b="1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611560" y="299646"/>
            <a:ext cx="7772400" cy="600164"/>
          </a:xfrm>
        </p:spPr>
        <p:txBody>
          <a:bodyPr/>
          <a:lstStyle/>
          <a:p>
            <a:pPr algn="l"/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、关系的乘积</a:t>
            </a:r>
            <a:endParaRPr lang="zh-CN" alt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260350"/>
            <a:ext cx="8686800" cy="64817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zh-CN" b="1" dirty="0" smtClean="0">
                <a:latin typeface="宋体" panose="02010600030101010101" pitchFamily="2" charset="-122"/>
              </a:rPr>
              <a:t>例.</a:t>
            </a:r>
            <a:r>
              <a:rPr lang="zh-CN" altLang="zh-CN" b="1" dirty="0" smtClean="0">
                <a:latin typeface="Times New Roman" panose="02020603050405020304" pitchFamily="18" charset="0"/>
              </a:rPr>
              <a:t> A={1, 2, 3}, A上的关系 R和S ：</a:t>
            </a:r>
          </a:p>
          <a:p>
            <a:pPr marL="0" indent="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zh-CN" b="1" dirty="0" smtClean="0">
                <a:latin typeface="Times New Roman" panose="02020603050405020304" pitchFamily="18" charset="0"/>
              </a:rPr>
              <a:t>R={(1,2),(2,1),(2,3)}，S={ (1,2),(2,1),(3,2),(3,3)}，</a:t>
            </a:r>
          </a:p>
          <a:p>
            <a:pPr marL="0" indent="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zh-CN" b="1" dirty="0" smtClean="0">
                <a:latin typeface="Times New Roman" panose="02020603050405020304" pitchFamily="18" charset="0"/>
              </a:rPr>
              <a:t>则</a:t>
            </a:r>
            <a:br>
              <a:rPr lang="zh-CN" altLang="zh-CN" b="1" dirty="0" smtClean="0">
                <a:latin typeface="Times New Roman" panose="02020603050405020304" pitchFamily="18" charset="0"/>
              </a:rPr>
            </a:br>
            <a:r>
              <a:rPr lang="zh-CN" altLang="zh-CN" b="1" dirty="0" smtClean="0">
                <a:latin typeface="Times New Roman" panose="02020603050405020304" pitchFamily="18" charset="0"/>
              </a:rPr>
              <a:t>R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zh-CN" altLang="zh-CN" b="1" dirty="0" smtClean="0">
                <a:latin typeface="Times New Roman" panose="02020603050405020304" pitchFamily="18" charset="0"/>
              </a:rPr>
              <a:t>S ={ (1,1),(2,2),(2,3)}</a:t>
            </a:r>
            <a:br>
              <a:rPr lang="zh-CN" altLang="zh-CN" b="1" dirty="0" smtClean="0">
                <a:latin typeface="Times New Roman" panose="02020603050405020304" pitchFamily="18" charset="0"/>
              </a:rPr>
            </a:br>
            <a:r>
              <a:rPr lang="zh-CN" altLang="zh-CN" b="1" dirty="0" smtClean="0">
                <a:latin typeface="Times New Roman" panose="02020603050405020304" pitchFamily="18" charset="0"/>
              </a:rPr>
              <a:t>还可使用关系图或关系矩阵求解</a:t>
            </a:r>
          </a:p>
          <a:p>
            <a:pPr marL="0" indent="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zh-CN" b="1" dirty="0" smtClean="0">
                <a:latin typeface="Times New Roman" panose="02020603050405020304" pitchFamily="18" charset="0"/>
              </a:rPr>
              <a:t>在关系矩阵中,若对{0,1}中的元素的加法使用逻辑加,则对A上的任意的关系R,S,都有:</a:t>
            </a:r>
          </a:p>
          <a:p>
            <a:pPr marL="0" indent="0" algn="ctr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zh-CN" b="1" dirty="0" smtClean="0">
                <a:latin typeface="Times New Roman" panose="02020603050405020304" pitchFamily="18" charset="0"/>
              </a:rPr>
              <a:t>M</a:t>
            </a:r>
            <a:r>
              <a:rPr lang="zh-CN" altLang="zh-CN" b="1" baseline="-25000" dirty="0" smtClean="0">
                <a:latin typeface="Times New Roman" panose="02020603050405020304" pitchFamily="18" charset="0"/>
              </a:rPr>
              <a:t>R</a:t>
            </a:r>
            <a:r>
              <a:rPr lang="zh-CN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zh-CN" altLang="zh-CN" b="1" baseline="-25000" dirty="0" smtClean="0">
                <a:latin typeface="Times New Roman" panose="02020603050405020304" pitchFamily="18" charset="0"/>
              </a:rPr>
              <a:t>S </a:t>
            </a:r>
            <a:r>
              <a:rPr lang="zh-CN" altLang="zh-CN" b="1" dirty="0" smtClean="0">
                <a:latin typeface="Times New Roman" panose="02020603050405020304" pitchFamily="18" charset="0"/>
              </a:rPr>
              <a:t>=M</a:t>
            </a:r>
            <a:r>
              <a:rPr lang="zh-CN" altLang="zh-CN" b="1" baseline="-25000" dirty="0" smtClean="0">
                <a:latin typeface="Times New Roman" panose="02020603050405020304" pitchFamily="18" charset="0"/>
              </a:rPr>
              <a:t>R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 </a:t>
            </a:r>
            <a:r>
              <a:rPr lang="zh-CN" altLang="zh-CN" b="1" dirty="0" smtClean="0">
                <a:latin typeface="Times New Roman" panose="02020603050405020304" pitchFamily="18" charset="0"/>
              </a:rPr>
              <a:t>M</a:t>
            </a:r>
            <a:r>
              <a:rPr lang="zh-CN" altLang="zh-CN" b="1" baseline="-25000" dirty="0" smtClean="0">
                <a:latin typeface="Times New Roman" panose="02020603050405020304" pitchFamily="18" charset="0"/>
              </a:rPr>
              <a:t>S</a:t>
            </a:r>
            <a:endParaRPr lang="en-US" altLang="zh-CN" b="1" baseline="-25000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FFCC00"/>
              </a:buClr>
              <a:buFontTx/>
              <a:buNone/>
            </a:pPr>
            <a:r>
              <a:rPr lang="zh-CN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S</a:t>
            </a:r>
            <a:r>
              <a:rPr lang="zh-CN" altLang="zh-CN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zh-CN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R ={ (1,1), (1,3),(2,2) ,(3,1),(3,3)}</a:t>
            </a:r>
            <a:endParaRPr lang="en-US" altLang="zh-CN" b="1" dirty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en-US" dirty="0" smtClean="0"/>
              <a:t>例：</a:t>
            </a:r>
            <a:r>
              <a:rPr lang="en-US" altLang="zh-CN" dirty="0" smtClean="0"/>
              <a:t>A={1,2,3},R={(1,2),(1,3)}, S={(1,1)}, </a:t>
            </a:r>
          </a:p>
          <a:p>
            <a:pPr marL="0" indent="0">
              <a:buFontTx/>
              <a:buNone/>
            </a:pPr>
            <a:r>
              <a:rPr lang="zh-CN" altLang="en-US" dirty="0" smtClean="0"/>
              <a:t>求</a:t>
            </a:r>
            <a:r>
              <a:rPr lang="zh-CN" altLang="zh-CN" b="1" dirty="0" smtClean="0">
                <a:latin typeface="Times New Roman" panose="02020603050405020304" pitchFamily="18" charset="0"/>
              </a:rPr>
              <a:t>R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zh-CN" altLang="zh-CN" b="1" dirty="0" smtClean="0">
                <a:latin typeface="Times New Roman" panose="02020603050405020304" pitchFamily="18" charset="0"/>
              </a:rPr>
              <a:t>S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</a:t>
            </a:r>
            <a:r>
              <a:rPr lang="zh-CN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S</a:t>
            </a:r>
            <a:r>
              <a:rPr lang="zh-CN" altLang="zh-CN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zh-CN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R</a:t>
            </a:r>
          </a:p>
          <a:p>
            <a:pPr marL="0" indent="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zh-CN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结论1</a:t>
            </a:r>
            <a:r>
              <a:rPr lang="zh-CN" altLang="zh-CN" b="1" dirty="0" smtClean="0">
                <a:latin typeface="Times New Roman" panose="02020603050405020304" pitchFamily="18" charset="0"/>
              </a:rPr>
              <a:t> 关系的乘法</a:t>
            </a:r>
            <a:r>
              <a:rPr lang="zh-CN" altLang="zh-CN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不满足</a:t>
            </a:r>
            <a:r>
              <a:rPr lang="zh-CN" altLang="zh-CN" b="1" dirty="0" smtClean="0">
                <a:latin typeface="Times New Roman" panose="02020603050405020304" pitchFamily="18" charset="0"/>
              </a:rPr>
              <a:t>交换律。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22473"/>
            <a:ext cx="8686800" cy="549381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</a:pPr>
            <a:r>
              <a:rPr lang="zh-CN" altLang="en-US" sz="3300" b="1" dirty="0">
                <a:latin typeface="Times New Roman" panose="02020603050405020304" pitchFamily="18" charset="0"/>
                <a:ea typeface="+mn-ea"/>
                <a:cs typeface="+mn-cs"/>
              </a:rPr>
              <a:t>结论</a:t>
            </a:r>
            <a:r>
              <a:rPr lang="en-US" altLang="zh-CN" sz="3300" b="1" dirty="0">
                <a:latin typeface="Times New Roman" panose="02020603050405020304" pitchFamily="18" charset="0"/>
                <a:ea typeface="+mn-ea"/>
                <a:cs typeface="+mn-cs"/>
              </a:rPr>
              <a:t>2 </a:t>
            </a:r>
            <a:r>
              <a:rPr lang="zh-CN" altLang="en-US" sz="3300" b="1" dirty="0">
                <a:latin typeface="Times New Roman" panose="02020603050405020304" pitchFamily="18" charset="0"/>
                <a:ea typeface="+mn-ea"/>
                <a:cs typeface="+mn-cs"/>
              </a:rPr>
              <a:t>关系的乘法满足结合律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41438"/>
            <a:ext cx="8686800" cy="4754562"/>
          </a:xfrm>
        </p:spPr>
        <p:txBody>
          <a:bodyPr/>
          <a:lstStyle/>
          <a:p>
            <a:pPr marL="0" indent="0" eaLnBrk="1" hangingPunct="1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是集合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上的三个关系， 则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(R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S)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T= R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(S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T)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endParaRPr lang="zh-CN" altLang="en-US" sz="3300" b="1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分析：因为关系的乘积仍是集合，要证明集合相等，就要证明集合互为包含，我们首先证明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(R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S)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T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(S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T)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，再证明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(S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T) 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 ( R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S)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T 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19088"/>
            <a:ext cx="8686800" cy="708025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latin typeface="Times New Roman" panose="02020603050405020304" pitchFamily="18" charset="0"/>
              </a:rPr>
              <a:t>证明</a:t>
            </a:r>
            <a:r>
              <a:rPr lang="en-US" altLang="zh-CN" sz="4000" b="1" smtClean="0">
                <a:latin typeface="Times New Roman" panose="02020603050405020304" pitchFamily="18" charset="0"/>
              </a:rPr>
              <a:t>(R</a:t>
            </a:r>
            <a:r>
              <a:rPr lang="en-US" altLang="zh-CN" sz="40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4000" b="1" smtClean="0">
                <a:latin typeface="Times New Roman" panose="02020603050405020304" pitchFamily="18" charset="0"/>
              </a:rPr>
              <a:t>S)</a:t>
            </a:r>
            <a:r>
              <a:rPr lang="en-US" altLang="zh-CN" sz="40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4000" b="1" smtClean="0">
                <a:latin typeface="Times New Roman" panose="02020603050405020304" pitchFamily="18" charset="0"/>
              </a:rPr>
              <a:t>T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4000" b="1" smtClean="0">
                <a:latin typeface="Times New Roman" panose="02020603050405020304" pitchFamily="18" charset="0"/>
              </a:rPr>
              <a:t>R</a:t>
            </a:r>
            <a:r>
              <a:rPr lang="en-US" altLang="zh-CN" sz="40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4000" b="1" smtClean="0">
                <a:latin typeface="Times New Roman" panose="02020603050405020304" pitchFamily="18" charset="0"/>
              </a:rPr>
              <a:t>(S</a:t>
            </a:r>
            <a:r>
              <a:rPr lang="en-US" altLang="zh-CN" sz="40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4000" b="1" smtClean="0">
                <a:latin typeface="Times New Roman" panose="02020603050405020304" pitchFamily="18" charset="0"/>
              </a:rPr>
              <a:t>T)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413" y="1028700"/>
            <a:ext cx="8686800" cy="5445125"/>
          </a:xfrm>
        </p:spPr>
        <p:txBody>
          <a:bodyPr/>
          <a:lstStyle/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smtClean="0">
                <a:latin typeface="Times New Roman" panose="02020603050405020304" pitchFamily="18" charset="0"/>
              </a:rPr>
              <a:t>任取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(x, y)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(R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S)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T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，即</a:t>
            </a:r>
            <a:r>
              <a:rPr lang="en-US" altLang="zh-CN" sz="3600" b="1" smtClean="0">
                <a:latin typeface="Times New Roman" panose="02020603050405020304" pitchFamily="18" charset="0"/>
              </a:rPr>
              <a:t>x(R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S)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Ty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smtClean="0">
                <a:latin typeface="Times New Roman" panose="02020603050405020304" pitchFamily="18" charset="0"/>
              </a:rPr>
              <a:t>由关系乘积的定义知，存在</a:t>
            </a:r>
            <a:r>
              <a:rPr lang="en-US" altLang="zh-CN" sz="3600" b="1" smtClean="0">
                <a:latin typeface="Times New Roman" panose="02020603050405020304" pitchFamily="18" charset="0"/>
              </a:rPr>
              <a:t>z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使得</a:t>
            </a:r>
          </a:p>
          <a:p>
            <a:pPr marL="0" indent="0" algn="ctr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 b="1" smtClean="0">
                <a:latin typeface="Times New Roman" panose="02020603050405020304" pitchFamily="18" charset="0"/>
              </a:rPr>
              <a:t>x(R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S)z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zTy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smtClean="0">
                <a:latin typeface="Times New Roman" panose="02020603050405020304" pitchFamily="18" charset="0"/>
              </a:rPr>
              <a:t>同样对</a:t>
            </a:r>
            <a:r>
              <a:rPr lang="en-US" altLang="zh-CN" sz="3600" b="1" smtClean="0">
                <a:latin typeface="Times New Roman" panose="02020603050405020304" pitchFamily="18" charset="0"/>
              </a:rPr>
              <a:t>x(R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S)z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，必存在</a:t>
            </a:r>
            <a:r>
              <a:rPr lang="en-US" altLang="zh-CN" sz="3600" b="1" smtClean="0">
                <a:latin typeface="Times New Roman" panose="02020603050405020304" pitchFamily="18" charset="0"/>
              </a:rPr>
              <a:t>z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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使得</a:t>
            </a:r>
          </a:p>
          <a:p>
            <a:pPr marL="0" indent="0" algn="ctr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 b="1" smtClean="0">
                <a:latin typeface="Times New Roman" panose="02020603050405020304" pitchFamily="18" charset="0"/>
              </a:rPr>
              <a:t>xRz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z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Sz</a:t>
            </a:r>
            <a:r>
              <a:rPr lang="zh-CN" altLang="en-US" sz="3600" b="1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smtClean="0">
                <a:latin typeface="Times New Roman" panose="02020603050405020304" pitchFamily="18" charset="0"/>
              </a:rPr>
              <a:t>故由</a:t>
            </a:r>
            <a:r>
              <a:rPr lang="en-US" altLang="zh-CN" sz="3600" b="1" smtClean="0">
                <a:latin typeface="Times New Roman" panose="02020603050405020304" pitchFamily="18" charset="0"/>
              </a:rPr>
              <a:t>z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Sz </a:t>
            </a:r>
            <a:r>
              <a:rPr lang="zh-CN" altLang="en-US" sz="3600" b="1" smtClean="0">
                <a:latin typeface="Times New Roman" panose="02020603050405020304" pitchFamily="18" charset="0"/>
              </a:rPr>
              <a:t>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zTy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知 </a:t>
            </a:r>
            <a:r>
              <a:rPr lang="en-US" altLang="zh-CN" sz="3600" b="1" smtClean="0">
                <a:latin typeface="Times New Roman" panose="02020603050405020304" pitchFamily="18" charset="0"/>
              </a:rPr>
              <a:t>z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(</a:t>
            </a:r>
            <a:r>
              <a:rPr lang="en-US" altLang="zh-CN" sz="3600" b="1" smtClean="0">
                <a:latin typeface="Times New Roman" panose="02020603050405020304" pitchFamily="18" charset="0"/>
              </a:rPr>
              <a:t>S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T)y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smtClean="0">
                <a:latin typeface="Times New Roman" panose="02020603050405020304" pitchFamily="18" charset="0"/>
              </a:rPr>
              <a:t>再由</a:t>
            </a:r>
            <a:r>
              <a:rPr lang="en-US" altLang="zh-CN" sz="3600" b="1" smtClean="0">
                <a:latin typeface="Times New Roman" panose="02020603050405020304" pitchFamily="18" charset="0"/>
              </a:rPr>
              <a:t>xRz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3600" b="1" smtClean="0">
                <a:latin typeface="Times New Roman" panose="02020603050405020304" pitchFamily="18" charset="0"/>
              </a:rPr>
              <a:t>得</a:t>
            </a:r>
            <a:r>
              <a:rPr lang="en-US" altLang="zh-CN" sz="3600" b="1" smtClean="0">
                <a:latin typeface="Times New Roman" panose="02020603050405020304" pitchFamily="18" charset="0"/>
              </a:rPr>
              <a:t>xR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(S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T)y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，即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(x, y)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(S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T), 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smtClean="0">
                <a:latin typeface="Times New Roman" panose="02020603050405020304" pitchFamily="18" charset="0"/>
              </a:rPr>
              <a:t>从而，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(R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S)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T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(S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T)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686800" cy="708025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latin typeface="Times New Roman" panose="02020603050405020304" pitchFamily="18" charset="0"/>
              </a:rPr>
              <a:t>证明</a:t>
            </a:r>
            <a:r>
              <a:rPr lang="en-US" altLang="zh-CN" sz="4000" b="1" smtClean="0">
                <a:latin typeface="Times New Roman" panose="02020603050405020304" pitchFamily="18" charset="0"/>
              </a:rPr>
              <a:t>R</a:t>
            </a:r>
            <a:r>
              <a:rPr lang="en-US" altLang="zh-CN" sz="40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4000" b="1" smtClean="0">
                <a:latin typeface="Times New Roman" panose="02020603050405020304" pitchFamily="18" charset="0"/>
              </a:rPr>
              <a:t>(S</a:t>
            </a:r>
            <a:r>
              <a:rPr lang="en-US" altLang="zh-CN" sz="40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4000" b="1" smtClean="0">
                <a:latin typeface="Times New Roman" panose="02020603050405020304" pitchFamily="18" charset="0"/>
              </a:rPr>
              <a:t>T) 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4000" b="1" smtClean="0">
                <a:latin typeface="Times New Roman" panose="02020603050405020304" pitchFamily="18" charset="0"/>
              </a:rPr>
              <a:t>(R</a:t>
            </a:r>
            <a:r>
              <a:rPr lang="en-US" altLang="zh-CN" sz="40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4000" b="1" smtClean="0">
                <a:latin typeface="Times New Roman" panose="02020603050405020304" pitchFamily="18" charset="0"/>
              </a:rPr>
              <a:t>S)</a:t>
            </a:r>
            <a:r>
              <a:rPr lang="en-US" altLang="zh-CN" sz="40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4000" b="1" smtClean="0">
                <a:latin typeface="Times New Roman" panose="02020603050405020304" pitchFamily="18" charset="0"/>
              </a:rPr>
              <a:t>T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77900"/>
            <a:ext cx="8686800" cy="5399088"/>
          </a:xfrm>
        </p:spPr>
        <p:txBody>
          <a:bodyPr/>
          <a:lstStyle/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b="1" dirty="0" smtClean="0">
                <a:latin typeface="Times New Roman" panose="02020603050405020304" pitchFamily="18" charset="0"/>
              </a:rPr>
              <a:t>任取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(x, y)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T),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即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xR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T)y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由关系乘积的定义知，存在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z</a:t>
            </a:r>
            <a:r>
              <a:rPr lang="en-US" altLang="zh-CN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A</a:t>
            </a:r>
            <a:r>
              <a:rPr lang="zh-CN" altLang="en-US" b="1" dirty="0" smtClean="0">
                <a:latin typeface="Times New Roman" panose="02020603050405020304" pitchFamily="18" charset="0"/>
              </a:rPr>
              <a:t>使得</a:t>
            </a:r>
          </a:p>
          <a:p>
            <a:pPr marL="0" indent="0" algn="ctr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dirty="0" err="1" smtClean="0">
                <a:latin typeface="Times New Roman" panose="02020603050405020304" pitchFamily="18" charset="0"/>
              </a:rPr>
              <a:t>xRz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</a:rPr>
              <a:t>z(S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T)y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同样对</a:t>
            </a:r>
            <a:r>
              <a:rPr lang="en-US" altLang="zh-CN" b="1" dirty="0" smtClean="0">
                <a:latin typeface="Times New Roman" panose="02020603050405020304" pitchFamily="18" charset="0"/>
              </a:rPr>
              <a:t>z(S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T)y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，必存在</a:t>
            </a:r>
            <a:r>
              <a:rPr lang="en-US" altLang="zh-CN" b="1" dirty="0" smtClean="0">
                <a:latin typeface="Times New Roman" panose="02020603050405020304" pitchFamily="18" charset="0"/>
              </a:rPr>
              <a:t>z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</a:t>
            </a:r>
            <a:r>
              <a:rPr lang="en-US" altLang="zh-CN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b="1" dirty="0" smtClean="0">
                <a:latin typeface="Times New Roman" panose="02020603050405020304" pitchFamily="18" charset="0"/>
              </a:rPr>
              <a:t>使得</a:t>
            </a:r>
          </a:p>
          <a:p>
            <a:pPr marL="0" indent="0" algn="ctr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dirty="0" err="1" smtClean="0">
                <a:latin typeface="Times New Roman" panose="02020603050405020304" pitchFamily="18" charset="0"/>
              </a:rPr>
              <a:t>zSz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z</a:t>
            </a:r>
            <a:r>
              <a:rPr lang="en-US" altLang="zh-CN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Ty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故由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xRz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和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zSz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b="1" dirty="0" smtClean="0">
                <a:latin typeface="Times New Roman" panose="02020603050405020304" pitchFamily="18" charset="0"/>
              </a:rPr>
              <a:t>知 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x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•S</a:t>
            </a:r>
            <a:r>
              <a:rPr lang="en-US" altLang="zh-CN" b="1" dirty="0" smtClean="0">
                <a:latin typeface="Times New Roman" panose="02020603050405020304" pitchFamily="18" charset="0"/>
              </a:rPr>
              <a:t>)z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再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由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z</a:t>
            </a:r>
            <a:r>
              <a:rPr lang="en-US" altLang="zh-CN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Ty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，得</a:t>
            </a:r>
            <a:r>
              <a:rPr lang="en-US" altLang="zh-CN" b="1" dirty="0" smtClean="0">
                <a:latin typeface="Times New Roman" panose="02020603050405020304" pitchFamily="18" charset="0"/>
              </a:rPr>
              <a:t>x(R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S)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Ty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，即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x,y</a:t>
            </a:r>
            <a:r>
              <a:rPr lang="en-US" altLang="zh-CN" b="1" dirty="0" smtClean="0">
                <a:latin typeface="Times New Roman" panose="02020603050405020304" pitchFamily="18" charset="0"/>
              </a:rPr>
              <a:t>)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(R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S)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T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从而，</a:t>
            </a:r>
            <a:r>
              <a:rPr lang="en-US" altLang="zh-CN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T) 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(R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S)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T</a:t>
            </a:r>
            <a:r>
              <a:rPr lang="zh-CN" altLang="en-US" b="1" dirty="0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b="1" dirty="0" smtClean="0">
                <a:latin typeface="Times New Roman" panose="02020603050405020304" pitchFamily="18" charset="0"/>
              </a:rPr>
              <a:t>因此，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(R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S)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T=R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T)</a:t>
            </a:r>
            <a:r>
              <a:rPr lang="zh-CN" altLang="en-US" b="1" dirty="0" smtClean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765175"/>
            <a:ext cx="8610600" cy="762000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对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上任意的关系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，有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600" b="1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= I</a:t>
            </a:r>
            <a:r>
              <a:rPr lang="en-US" altLang="zh-CN" sz="3600" b="1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R= R</a:t>
            </a:r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201613" y="1628775"/>
            <a:ext cx="8763000" cy="4651375"/>
            <a:chOff x="0" y="0"/>
            <a:chExt cx="13800" cy="7325"/>
          </a:xfrm>
        </p:grpSpPr>
        <p:sp>
          <p:nvSpPr>
            <p:cNvPr id="5120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3800" cy="7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5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</a:pPr>
              <a:r>
                <a:rPr lang="zh-CN" altLang="en-US" sz="3600">
                  <a:latin typeface="Times New Roman" panose="02020603050405020304" pitchFamily="18" charset="0"/>
                </a:rPr>
                <a:t>由于关系的乘法运算满足结合律，因此可以用“幂”表示集合</a:t>
              </a:r>
              <a:r>
                <a:rPr lang="en-US" altLang="zh-CN" sz="3600">
                  <a:latin typeface="Times New Roman" panose="02020603050405020304" pitchFamily="18" charset="0"/>
                </a:rPr>
                <a:t>A</a:t>
              </a:r>
              <a:r>
                <a:rPr lang="zh-CN" altLang="en-US" sz="3600">
                  <a:latin typeface="Times New Roman" panose="02020603050405020304" pitchFamily="18" charset="0"/>
                </a:rPr>
                <a:t>上同一个关系的乘积，有： </a:t>
              </a: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3600" baseline="30000">
                  <a:solidFill>
                    <a:schemeClr val="tx2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=R</a:t>
              </a: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•R  </a:t>
              </a:r>
              <a:r>
                <a:rPr lang="en-US" altLang="zh-CN" sz="3600">
                  <a:solidFill>
                    <a:srgbClr val="FFCC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•</a:t>
              </a: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••• </a:t>
              </a:r>
              <a:r>
                <a:rPr lang="en-US" altLang="zh-CN" sz="3600">
                  <a:solidFill>
                    <a:srgbClr val="FFCC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•</a:t>
              </a: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lang="zh-CN" altLang="en-US" sz="3600">
                  <a:latin typeface="Times New Roman" panose="02020603050405020304" pitchFamily="18" charset="0"/>
                </a:rPr>
                <a:t/>
              </a:r>
              <a:br>
                <a:rPr lang="zh-CN" altLang="en-US" sz="3600">
                  <a:latin typeface="Times New Roman" panose="02020603050405020304" pitchFamily="18" charset="0"/>
                </a:rPr>
              </a:br>
              <a:r>
                <a:rPr lang="zh-CN" altLang="en-US" sz="3600">
                  <a:latin typeface="Times New Roman" panose="02020603050405020304" pitchFamily="18" charset="0"/>
                </a:rPr>
                <a:t>                                    </a:t>
              </a:r>
              <a:r>
                <a:rPr lang="en-US" altLang="zh-CN" sz="3600">
                  <a:latin typeface="Times New Roman" panose="02020603050405020304" pitchFamily="18" charset="0"/>
                </a:rPr>
                <a:t>n</a:t>
              </a:r>
              <a:endParaRPr lang="zh-CN" altLang="en-US" sz="360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35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</a:pPr>
              <a:r>
                <a:rPr lang="zh-CN" altLang="en-US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定义</a:t>
              </a: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3600" baseline="30000">
                  <a:solidFill>
                    <a:schemeClr val="tx2"/>
                  </a:solidFill>
                  <a:latin typeface="Times New Roman" panose="02020603050405020304" pitchFamily="18" charset="0"/>
                </a:rPr>
                <a:t>n </a:t>
              </a: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:    R</a:t>
              </a:r>
              <a:r>
                <a:rPr lang="en-US" altLang="zh-CN" sz="3600" baseline="30000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=I</a:t>
              </a:r>
              <a:r>
                <a:rPr lang="en-US" altLang="zh-CN" sz="3600" baseline="-3000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360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35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 sz="3600">
                  <a:latin typeface="Times New Roman" panose="02020603050405020304" pitchFamily="18" charset="0"/>
                </a:rPr>
                <a:t>                     </a:t>
              </a: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3600" baseline="30000">
                  <a:solidFill>
                    <a:schemeClr val="tx2"/>
                  </a:solidFill>
                  <a:latin typeface="Times New Roman" panose="02020603050405020304" pitchFamily="18" charset="0"/>
                </a:rPr>
                <a:t>n+1</a:t>
              </a: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=R</a:t>
              </a:r>
              <a:r>
                <a:rPr lang="en-US" altLang="zh-CN" sz="3600" baseline="30000">
                  <a:solidFill>
                    <a:schemeClr val="tx2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•</a:t>
              </a: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R </a:t>
              </a:r>
              <a:r>
                <a:rPr lang="zh-CN" altLang="en-US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，其中</a:t>
              </a: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n∈N</a:t>
              </a:r>
            </a:p>
          </p:txBody>
        </p:sp>
        <p:sp>
          <p:nvSpPr>
            <p:cNvPr id="51206" name="AutoShape 7"/>
            <p:cNvSpPr>
              <a:spLocks/>
            </p:cNvSpPr>
            <p:nvPr/>
          </p:nvSpPr>
          <p:spPr bwMode="auto">
            <a:xfrm>
              <a:off x="3290" y="5443"/>
              <a:ext cx="467" cy="1440"/>
            </a:xfrm>
            <a:prstGeom prst="leftBrace">
              <a:avLst>
                <a:gd name="adj1" fmla="val 25696"/>
                <a:gd name="adj2" fmla="val 50000"/>
              </a:avLst>
            </a:prstGeom>
            <a:noFill/>
            <a:ln w="508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</p:grpSp>
      <p:sp>
        <p:nvSpPr>
          <p:cNvPr id="8" name="AutoShape 6"/>
          <p:cNvSpPr>
            <a:spLocks/>
          </p:cNvSpPr>
          <p:nvPr/>
        </p:nvSpPr>
        <p:spPr bwMode="auto">
          <a:xfrm rot="5400000">
            <a:off x="4410075" y="2941638"/>
            <a:ext cx="466725" cy="2016125"/>
          </a:xfrm>
          <a:prstGeom prst="rightBrace">
            <a:avLst>
              <a:gd name="adj1" fmla="val 4385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46063"/>
            <a:ext cx="8686800" cy="708025"/>
          </a:xfrm>
          <a:noFill/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宋体" panose="02010600030101010101" pitchFamily="2" charset="-122"/>
              </a:rPr>
              <a:t>定理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1.2.1</a:t>
            </a:r>
            <a:r>
              <a:rPr lang="en-US" altLang="zh-CN" sz="4000" b="1" dirty="0" smtClean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25538"/>
            <a:ext cx="8686800" cy="5256212"/>
          </a:xfrm>
          <a:noFill/>
        </p:spPr>
        <p:txBody>
          <a:bodyPr/>
          <a:lstStyle/>
          <a:p>
            <a:pPr marL="0" indent="0" eaLnBrk="1" hangingPunct="1">
              <a:lnSpc>
                <a:spcPct val="105000"/>
              </a:lnSpc>
              <a:buClr>
                <a:schemeClr val="tx2"/>
              </a:buClr>
              <a:buFont typeface="Wingdings" panose="05000000000000000000" pitchFamily="2" charset="2"/>
              <a:buChar char="v"/>
              <a:tabLst>
                <a:tab pos="2292350" algn="l"/>
              </a:tabLst>
            </a:pPr>
            <a:r>
              <a:rPr lang="zh-CN" altLang="en-US" sz="3600" b="1" smtClean="0">
                <a:latin typeface="Times New Roman" panose="02020603050405020304" pitchFamily="18" charset="0"/>
              </a:rPr>
              <a:t>设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smtClean="0">
                <a:latin typeface="Times New Roman" panose="02020603050405020304" pitchFamily="18" charset="0"/>
              </a:rPr>
              <a:t>是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上的关系</a:t>
            </a:r>
            <a:r>
              <a:rPr lang="en-US" altLang="zh-CN" sz="3600" b="1" smtClean="0">
                <a:latin typeface="Times New Roman" panose="02020603050405020304" pitchFamily="18" charset="0"/>
              </a:rPr>
              <a:t>,m,n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为任意的自然数，那么，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(1)</a:t>
            </a:r>
            <a:r>
              <a:rPr lang="en-US" altLang="zh-CN" sz="3600" b="1" smtClean="0">
                <a:latin typeface="Times New Roman" panose="02020603050405020304" pitchFamily="18" charset="0"/>
              </a:rPr>
              <a:t> 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n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m+n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；</a:t>
            </a:r>
            <a:br>
              <a:rPr lang="zh-CN" altLang="en-US" sz="3600" b="1" smtClean="0">
                <a:latin typeface="Times New Roman" panose="02020603050405020304" pitchFamily="18" charset="0"/>
              </a:rPr>
            </a:br>
            <a:r>
              <a:rPr lang="zh-CN" altLang="en-US" sz="3600" b="1" smtClean="0">
                <a:latin typeface="Times New Roman" panose="02020603050405020304" pitchFamily="18" charset="0"/>
              </a:rPr>
              <a:t>            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(2)</a:t>
            </a:r>
            <a:r>
              <a:rPr lang="en-US" altLang="zh-CN" sz="3600" b="1" smtClean="0">
                <a:latin typeface="Times New Roman" panose="02020603050405020304" pitchFamily="18" charset="0"/>
              </a:rPr>
              <a:t> (R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smtClean="0">
                <a:latin typeface="Times New Roman" panose="02020603050405020304" pitchFamily="18" charset="0"/>
              </a:rPr>
              <a:t>)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n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mn</a:t>
            </a:r>
            <a:r>
              <a:rPr lang="zh-CN" altLang="en-US" sz="3600" b="1" smtClean="0">
                <a:latin typeface="宋体" panose="02010600030101010101" pitchFamily="2" charset="-122"/>
              </a:rPr>
              <a:t>。</a:t>
            </a:r>
            <a:r>
              <a:rPr lang="zh-CN" altLang="en-US" sz="3600" b="1" smtClean="0">
                <a:latin typeface="Times New Roman" panose="02020603050405020304" pitchFamily="18" charset="0"/>
              </a:rPr>
              <a:t> </a:t>
            </a:r>
          </a:p>
          <a:p>
            <a:pPr marL="0" indent="0" eaLnBrk="1" hangingPunct="1">
              <a:lnSpc>
                <a:spcPct val="105000"/>
              </a:lnSpc>
              <a:buClr>
                <a:schemeClr val="tx2"/>
              </a:buClr>
              <a:buFont typeface="Wingdings" panose="05000000000000000000" pitchFamily="2" charset="2"/>
              <a:buChar char="v"/>
              <a:tabLst>
                <a:tab pos="2292350" algn="l"/>
              </a:tabLst>
            </a:pPr>
            <a:r>
              <a:rPr lang="zh-CN" altLang="en-US" sz="3600" b="1" smtClean="0">
                <a:solidFill>
                  <a:schemeClr val="tx2"/>
                </a:solidFill>
                <a:latin typeface="宋体" panose="02010600030101010101" pitchFamily="2" charset="-122"/>
              </a:rPr>
              <a:t>证明：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3600" b="1" smtClean="0">
                <a:latin typeface="宋体" panose="02010600030101010101" pitchFamily="2" charset="-122"/>
              </a:rPr>
              <a:t>任给</a:t>
            </a:r>
            <a:r>
              <a:rPr lang="en-US" altLang="zh-CN" sz="3600" b="1" smtClean="0">
                <a:latin typeface="Times New Roman" panose="02020603050405020304" pitchFamily="18" charset="0"/>
              </a:rPr>
              <a:t>m</a:t>
            </a:r>
            <a:r>
              <a:rPr lang="zh-CN" altLang="en-US" sz="3600" b="1" smtClean="0">
                <a:latin typeface="宋体" panose="02010600030101010101" pitchFamily="2" charset="-122"/>
              </a:rPr>
              <a:t>，对</a:t>
            </a:r>
            <a:r>
              <a:rPr lang="en-US" altLang="zh-CN" sz="3600" b="1" smtClean="0">
                <a:latin typeface="Times New Roman" panose="02020603050405020304" pitchFamily="18" charset="0"/>
              </a:rPr>
              <a:t>n</a:t>
            </a:r>
            <a:r>
              <a:rPr lang="zh-CN" altLang="en-US" sz="3600" b="1" smtClean="0">
                <a:latin typeface="宋体" panose="02010600030101010101" pitchFamily="2" charset="-122"/>
              </a:rPr>
              <a:t>作归纳法。</a:t>
            </a:r>
          </a:p>
          <a:p>
            <a:pPr marL="0" indent="0" eaLnBrk="1" hangingPunct="1">
              <a:lnSpc>
                <a:spcPct val="105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2292350" algn="l"/>
              </a:tabLst>
            </a:pPr>
            <a:r>
              <a:rPr lang="en-US" altLang="zh-CN" sz="3600" b="1" smtClean="0">
                <a:latin typeface="Times New Roman" panose="02020603050405020304" pitchFamily="18" charset="0"/>
              </a:rPr>
              <a:t>n=0</a:t>
            </a:r>
            <a:r>
              <a:rPr lang="zh-CN" altLang="en-US" sz="3600" b="1" smtClean="0">
                <a:latin typeface="Times New Roman" panose="02020603050405020304" pitchFamily="18" charset="0"/>
              </a:rPr>
              <a:t>时</a:t>
            </a:r>
            <a:r>
              <a:rPr lang="zh-CN" altLang="en-US" sz="3600" b="1" smtClean="0">
                <a:latin typeface="宋体" panose="02010600030101010101" pitchFamily="2" charset="-122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m 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0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m 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 b="1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 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smtClean="0">
                <a:latin typeface="Times New Roman" panose="02020603050405020304" pitchFamily="18" charset="0"/>
              </a:rPr>
              <a:t> = 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m+0</a:t>
            </a:r>
            <a:r>
              <a:rPr lang="zh-CN" altLang="en-US" sz="3600" b="1" smtClean="0">
                <a:latin typeface="宋体" panose="02010600030101010101" pitchFamily="2" charset="-122"/>
              </a:rPr>
              <a:t>。</a:t>
            </a:r>
          </a:p>
          <a:p>
            <a:pPr marL="0" indent="0" eaLnBrk="1" hangingPunct="1">
              <a:lnSpc>
                <a:spcPct val="105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2292350" algn="l"/>
              </a:tabLst>
            </a:pPr>
            <a:r>
              <a:rPr lang="zh-CN" altLang="en-US" sz="3600" b="1" smtClean="0">
                <a:latin typeface="宋体" panose="02010600030101010101" pitchFamily="2" charset="-122"/>
              </a:rPr>
              <a:t>假设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m 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n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m+n</a:t>
            </a:r>
            <a:r>
              <a:rPr lang="zh-CN" altLang="en-US" sz="3600" b="1" smtClean="0">
                <a:latin typeface="宋体" panose="02010600030101010101" pitchFamily="2" charset="-122"/>
              </a:rPr>
              <a:t>，那么</a:t>
            </a:r>
          </a:p>
          <a:p>
            <a:pPr marL="0" indent="0" eaLnBrk="1" hangingPunct="1">
              <a:lnSpc>
                <a:spcPct val="105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2292350" algn="l"/>
              </a:tabLst>
            </a:pP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n+1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600" b="1" smtClean="0">
                <a:latin typeface="Times New Roman" panose="02020603050405020304" pitchFamily="18" charset="0"/>
              </a:rPr>
              <a:t>)= (R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n</a:t>
            </a:r>
            <a:r>
              <a:rPr lang="en-US" altLang="zh-CN" sz="3600" b="1" smtClean="0">
                <a:latin typeface="Times New Roman" panose="02020603050405020304" pitchFamily="18" charset="0"/>
              </a:rPr>
              <a:t> )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1</a:t>
            </a:r>
          </a:p>
          <a:p>
            <a:pPr marL="0" indent="0" eaLnBrk="1" hangingPunct="1">
              <a:lnSpc>
                <a:spcPct val="105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2292350" algn="l"/>
              </a:tabLst>
            </a:pPr>
            <a:r>
              <a:rPr lang="en-US" altLang="zh-CN" sz="3600" b="1" smtClean="0">
                <a:latin typeface="Times New Roman" panose="02020603050405020304" pitchFamily="18" charset="0"/>
              </a:rPr>
              <a:t>              =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m+n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= R</a:t>
            </a:r>
            <a:r>
              <a:rPr lang="en-US" altLang="zh-CN" sz="3600" b="1" baseline="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m+n+1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m+(n+1)</a:t>
            </a:r>
            <a:r>
              <a:rPr lang="en-US" altLang="zh-CN" sz="3600" b="1" smtClean="0">
                <a:latin typeface="Times New Roman" panose="02020603050405020304" pitchFamily="18" charset="0"/>
              </a:rPr>
              <a:t> </a:t>
            </a:r>
            <a:r>
              <a:rPr lang="zh-CN" altLang="en-US" sz="3600" b="1" smtClean="0">
                <a:latin typeface="宋体" panose="02010600030101010101" pitchFamily="2" charset="-122"/>
              </a:rPr>
              <a:t>。</a:t>
            </a:r>
            <a:r>
              <a:rPr lang="zh-CN" altLang="en-US" sz="3600" b="1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686800" cy="823912"/>
          </a:xfrm>
        </p:spPr>
        <p:txBody>
          <a:bodyPr/>
          <a:lstStyle/>
          <a:p>
            <a:pPr algn="l" eaLnBrk="1" hangingPunct="1"/>
            <a:endParaRPr lang="zh-CN" altLang="zh-CN" sz="4800" b="1" smtClean="0">
              <a:latin typeface="宋体" panose="02010600030101010101" pitchFamily="2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52513"/>
            <a:ext cx="8686800" cy="5256212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2292350" algn="l"/>
              </a:tabLst>
            </a:pP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(2)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mn</a:t>
            </a:r>
            <a:endParaRPr lang="en-US" altLang="zh-CN" sz="3600" b="1" baseline="30000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2292350" algn="l"/>
              </a:tabLst>
            </a:pPr>
            <a:r>
              <a:rPr lang="zh-CN" altLang="en-US" sz="3600" b="1" dirty="0" smtClean="0">
                <a:latin typeface="宋体" panose="02010600030101010101" pitchFamily="2" charset="-122"/>
              </a:rPr>
              <a:t>证明：任给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，对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作归纳法。</a:t>
            </a:r>
          </a:p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2292350" algn="l"/>
              </a:tabLst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n=0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时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0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=I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 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0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= 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0 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；</a:t>
            </a:r>
          </a:p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2292350" algn="l"/>
              </a:tabLst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n=1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时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= 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1 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；</a:t>
            </a:r>
          </a:p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2292350" algn="l"/>
              </a:tabLst>
            </a:pPr>
            <a:r>
              <a:rPr lang="zh-CN" altLang="en-US" sz="3600" b="1" dirty="0" smtClean="0">
                <a:latin typeface="宋体" panose="02010600030101010101" pitchFamily="2" charset="-122"/>
              </a:rPr>
              <a:t>假设</a:t>
            </a:r>
            <a:r>
              <a:rPr lang="en-US" altLang="zh-CN" sz="36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mn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，</a:t>
            </a:r>
            <a:br>
              <a:rPr lang="zh-CN" altLang="en-US" sz="3600" b="1" dirty="0" smtClean="0">
                <a:latin typeface="宋体" panose="02010600030101010101" pitchFamily="2" charset="-122"/>
              </a:rPr>
            </a:br>
            <a:r>
              <a:rPr lang="zh-CN" altLang="en-US" sz="3600" b="1" dirty="0" smtClean="0">
                <a:latin typeface="宋体" panose="02010600030101010101" pitchFamily="2" charset="-122"/>
              </a:rPr>
              <a:t>那么</a:t>
            </a:r>
            <a:r>
              <a:rPr lang="en-US" altLang="zh-CN" sz="36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n+1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 </a:t>
            </a:r>
            <a:r>
              <a:rPr lang="en-US" altLang="zh-CN" sz="36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(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6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 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mn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m</a:t>
            </a:r>
          </a:p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2292350" algn="l"/>
              </a:tabLst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                     = 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mn+m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 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m(n+1)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228600" y="1052513"/>
            <a:ext cx="8686800" cy="5043487"/>
          </a:xfrm>
          <a:blipFill rotWithShape="0">
            <a:blip r:embed="rId2"/>
            <a:stretch>
              <a:fillRect l="-2175" t="-1451" r="-7368" b="-1088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46063"/>
            <a:ext cx="8686800" cy="708025"/>
          </a:xfrm>
          <a:noFill/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宋体" panose="02010600030101010101" pitchFamily="2" charset="-122"/>
              </a:rPr>
              <a:t>定理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1.2.2</a:t>
            </a:r>
            <a:r>
              <a:rPr lang="en-US" altLang="zh-CN" sz="4000" b="1" dirty="0" smtClean="0">
                <a:latin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44687"/>
            <a:ext cx="8785100" cy="5796681"/>
          </a:xfrm>
        </p:spPr>
        <p:txBody>
          <a:bodyPr/>
          <a:lstStyle/>
          <a:p>
            <a:pPr marL="0" eaLnBrk="1" hangingPunct="1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tabLst>
                <a:tab pos="1816100" algn="l"/>
              </a:tabLst>
            </a:pPr>
            <a:r>
              <a:rPr lang="zh-CN" altLang="zh-CN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zh-CN" b="1" dirty="0" smtClean="0">
                <a:latin typeface="Times New Roman" panose="02020603050405020304" pitchFamily="18" charset="0"/>
              </a:rPr>
              <a:t>  设A</a:t>
            </a:r>
            <a:r>
              <a:rPr lang="zh-CN" altLang="zh-CN" b="1" baseline="-30000" dirty="0" smtClean="0">
                <a:latin typeface="Times New Roman" panose="02020603050405020304" pitchFamily="18" charset="0"/>
              </a:rPr>
              <a:t>1</a:t>
            </a:r>
            <a:r>
              <a:rPr lang="zh-CN" altLang="zh-CN" b="1" dirty="0" smtClean="0">
                <a:latin typeface="Times New Roman" panose="02020603050405020304" pitchFamily="18" charset="0"/>
              </a:rPr>
              <a:t>,A</a:t>
            </a:r>
            <a:r>
              <a:rPr lang="zh-CN" altLang="zh-CN" b="1" baseline="-30000" dirty="0" smtClean="0">
                <a:latin typeface="Times New Roman" panose="02020603050405020304" pitchFamily="18" charset="0"/>
              </a:rPr>
              <a:t>2</a:t>
            </a:r>
            <a:r>
              <a:rPr lang="zh-CN" altLang="zh-CN" b="1" dirty="0" smtClean="0">
                <a:latin typeface="Times New Roman" panose="02020603050405020304" pitchFamily="18" charset="0"/>
              </a:rPr>
              <a:t>,</a:t>
            </a:r>
            <a:r>
              <a:rPr lang="zh-CN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zh-CN" altLang="zh-CN" b="1" dirty="0" smtClean="0">
                <a:latin typeface="Times New Roman" panose="02020603050405020304" pitchFamily="18" charset="0"/>
              </a:rPr>
              <a:t>,A</a:t>
            </a:r>
            <a:r>
              <a:rPr lang="zh-CN" altLang="zh-CN" b="1" baseline="-30000" dirty="0" smtClean="0">
                <a:latin typeface="Times New Roman" panose="02020603050405020304" pitchFamily="18" charset="0"/>
              </a:rPr>
              <a:t>n</a:t>
            </a:r>
            <a:r>
              <a:rPr lang="zh-CN" altLang="zh-CN" b="1" dirty="0" smtClean="0">
                <a:latin typeface="Times New Roman" panose="02020603050405020304" pitchFamily="18" charset="0"/>
              </a:rPr>
              <a:t>是n个集合， 集合A</a:t>
            </a:r>
            <a:r>
              <a:rPr lang="zh-CN" altLang="zh-CN" b="1" baseline="-30000" dirty="0" smtClean="0">
                <a:latin typeface="Times New Roman" panose="02020603050405020304" pitchFamily="18" charset="0"/>
              </a:rPr>
              <a:t>1</a:t>
            </a:r>
            <a:r>
              <a:rPr lang="zh-CN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CN" altLang="zh-CN" b="1" dirty="0" smtClean="0">
                <a:latin typeface="Times New Roman" panose="02020603050405020304" pitchFamily="18" charset="0"/>
              </a:rPr>
              <a:t>A</a:t>
            </a:r>
            <a:r>
              <a:rPr lang="zh-CN" altLang="zh-CN" b="1" baseline="-30000" dirty="0" smtClean="0">
                <a:latin typeface="Times New Roman" panose="02020603050405020304" pitchFamily="18" charset="0"/>
              </a:rPr>
              <a:t>2</a:t>
            </a:r>
            <a:r>
              <a:rPr lang="zh-CN" altLang="zh-CN" b="1" dirty="0" smtClean="0">
                <a:latin typeface="Times New Roman" panose="02020603050405020304" pitchFamily="18" charset="0"/>
              </a:rPr>
              <a:t> </a:t>
            </a:r>
            <a:r>
              <a:rPr lang="zh-CN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</a:t>
            </a:r>
            <a:r>
              <a:rPr lang="zh-CN" altLang="zh-CN" b="1" dirty="0" smtClean="0">
                <a:latin typeface="Times New Roman" panose="02020603050405020304" pitchFamily="18" charset="0"/>
              </a:rPr>
              <a:t>A</a:t>
            </a:r>
            <a:r>
              <a:rPr lang="zh-CN" altLang="zh-CN" b="1" baseline="-30000" dirty="0" smtClean="0">
                <a:latin typeface="Times New Roman" panose="02020603050405020304" pitchFamily="18" charset="0"/>
              </a:rPr>
              <a:t>n</a:t>
            </a:r>
            <a:r>
              <a:rPr lang="zh-CN" altLang="zh-CN" b="1" dirty="0" smtClean="0">
                <a:latin typeface="Times New Roman" panose="02020603050405020304" pitchFamily="18" charset="0"/>
              </a:rPr>
              <a:t>的一个子集 F 称为A</a:t>
            </a:r>
            <a:r>
              <a:rPr lang="zh-CN" altLang="zh-CN" b="1" baseline="-30000" dirty="0" smtClean="0">
                <a:latin typeface="Times New Roman" panose="02020603050405020304" pitchFamily="18" charset="0"/>
              </a:rPr>
              <a:t>1</a:t>
            </a:r>
            <a:r>
              <a:rPr lang="zh-CN" altLang="zh-CN" b="1" dirty="0" smtClean="0">
                <a:latin typeface="Times New Roman" panose="02020603050405020304" pitchFamily="18" charset="0"/>
              </a:rPr>
              <a:t>,A</a:t>
            </a:r>
            <a:r>
              <a:rPr lang="zh-CN" altLang="zh-CN" b="1" baseline="-30000" dirty="0" smtClean="0">
                <a:latin typeface="Times New Roman" panose="02020603050405020304" pitchFamily="18" charset="0"/>
              </a:rPr>
              <a:t>2</a:t>
            </a:r>
            <a:r>
              <a:rPr lang="zh-CN" altLang="zh-CN" b="1" dirty="0" smtClean="0">
                <a:latin typeface="Times New Roman" panose="02020603050405020304" pitchFamily="18" charset="0"/>
              </a:rPr>
              <a:t>,</a:t>
            </a:r>
            <a:r>
              <a:rPr lang="zh-CN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zh-CN" altLang="zh-CN" b="1" dirty="0" smtClean="0">
                <a:latin typeface="Times New Roman" panose="02020603050405020304" pitchFamily="18" charset="0"/>
              </a:rPr>
              <a:t>,A</a:t>
            </a:r>
            <a:r>
              <a:rPr lang="zh-CN" altLang="zh-CN" b="1" baseline="-30000" dirty="0" smtClean="0">
                <a:latin typeface="Times New Roman" panose="02020603050405020304" pitchFamily="18" charset="0"/>
              </a:rPr>
              <a:t>n</a:t>
            </a:r>
            <a:r>
              <a:rPr lang="zh-CN" altLang="zh-CN" b="1" dirty="0" smtClean="0">
                <a:latin typeface="Times New Roman" panose="02020603050405020304" pitchFamily="18" charset="0"/>
              </a:rPr>
              <a:t>上的一个</a:t>
            </a:r>
            <a:r>
              <a:rPr lang="zh-CN" altLang="zh-CN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n元关系</a:t>
            </a:r>
            <a:r>
              <a:rPr lang="zh-CN" altLang="zh-CN" b="1" dirty="0" smtClean="0">
                <a:latin typeface="Times New Roman" panose="02020603050405020304" pitchFamily="18" charset="0"/>
              </a:rPr>
              <a:t>。</a:t>
            </a:r>
          </a:p>
          <a:p>
            <a:pPr marL="0" eaLnBrk="1" hangingPunct="1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tabLst>
                <a:tab pos="1816100" algn="l"/>
              </a:tabLst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</a:t>
            </a:r>
            <a:r>
              <a:rPr lang="zh-CN" altLang="zh-CN" b="1" dirty="0" smtClean="0">
                <a:latin typeface="宋体" panose="02010600030101010101" pitchFamily="2" charset="-122"/>
              </a:rPr>
              <a:t>特别地，集合</a:t>
            </a:r>
            <a:r>
              <a:rPr lang="zh-CN" altLang="zh-CN" b="1" dirty="0" smtClean="0">
                <a:latin typeface="Times New Roman" panose="02020603050405020304" pitchFamily="18" charset="0"/>
              </a:rPr>
              <a:t>A</a:t>
            </a:r>
            <a:r>
              <a:rPr lang="zh-CN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CN" altLang="zh-CN" b="1" dirty="0" smtClean="0">
                <a:latin typeface="Times New Roman" panose="02020603050405020304" pitchFamily="18" charset="0"/>
              </a:rPr>
              <a:t>B</a:t>
            </a:r>
            <a:r>
              <a:rPr lang="zh-CN" altLang="zh-CN" b="1" dirty="0" smtClean="0">
                <a:latin typeface="宋体" panose="02010600030101010101" pitchFamily="2" charset="-122"/>
              </a:rPr>
              <a:t>的一个子集</a:t>
            </a:r>
            <a:r>
              <a:rPr lang="zh-CN" altLang="zh-CN" b="1" dirty="0" smtClean="0">
                <a:latin typeface="Times New Roman" panose="02020603050405020304" pitchFamily="18" charset="0"/>
              </a:rPr>
              <a:t>R</a:t>
            </a:r>
            <a:r>
              <a:rPr lang="zh-CN" altLang="zh-CN" b="1" dirty="0" smtClean="0">
                <a:latin typeface="宋体" panose="02010600030101010101" pitchFamily="2" charset="-122"/>
              </a:rPr>
              <a:t>，称为集合</a:t>
            </a:r>
            <a:r>
              <a:rPr lang="zh-CN" altLang="zh-CN" b="1" dirty="0" smtClean="0">
                <a:latin typeface="Times New Roman" panose="02020603050405020304" pitchFamily="18" charset="0"/>
              </a:rPr>
              <a:t>A</a:t>
            </a:r>
            <a:r>
              <a:rPr lang="zh-CN" altLang="zh-CN" b="1" dirty="0" smtClean="0">
                <a:latin typeface="宋体" panose="02010600030101010101" pitchFamily="2" charset="-122"/>
              </a:rPr>
              <a:t>与</a:t>
            </a:r>
            <a:r>
              <a:rPr lang="zh-CN" altLang="zh-CN" b="1" dirty="0" smtClean="0">
                <a:latin typeface="Times New Roman" panose="02020603050405020304" pitchFamily="18" charset="0"/>
              </a:rPr>
              <a:t>B</a:t>
            </a:r>
            <a:r>
              <a:rPr lang="zh-CN" altLang="zh-CN" b="1" dirty="0" smtClean="0">
                <a:latin typeface="宋体" panose="02010600030101010101" pitchFamily="2" charset="-122"/>
              </a:rPr>
              <a:t>上的一个</a:t>
            </a:r>
            <a:r>
              <a:rPr lang="zh-CN" altLang="zh-CN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二元关系</a:t>
            </a:r>
            <a:r>
              <a:rPr lang="zh-CN" altLang="zh-CN" b="1" dirty="0" smtClean="0">
                <a:latin typeface="宋体" panose="02010600030101010101" pitchFamily="2" charset="-122"/>
              </a:rPr>
              <a:t>，简称为关系。</a:t>
            </a:r>
          </a:p>
          <a:p>
            <a:pPr marL="0" eaLnBrk="1" hangingPunct="1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tabLst>
                <a:tab pos="1816100" algn="l"/>
              </a:tabLst>
            </a:pPr>
            <a:r>
              <a:rPr lang="zh-CN" altLang="zh-CN" b="1" dirty="0" smtClean="0">
                <a:latin typeface="宋体" panose="02010600030101010101" pitchFamily="2" charset="-122"/>
              </a:rPr>
              <a:t>对于</a:t>
            </a:r>
            <a:r>
              <a:rPr lang="zh-CN" altLang="zh-CN" b="1" dirty="0" smtClean="0">
                <a:latin typeface="Times New Roman" panose="02020603050405020304" pitchFamily="18" charset="0"/>
              </a:rPr>
              <a:t>x</a:t>
            </a:r>
            <a:r>
              <a:rPr lang="zh-CN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zh-CN" b="1" dirty="0" smtClean="0">
                <a:latin typeface="Times New Roman" panose="02020603050405020304" pitchFamily="18" charset="0"/>
              </a:rPr>
              <a:t>A</a:t>
            </a:r>
            <a:r>
              <a:rPr lang="zh-CN" altLang="zh-CN" b="1" dirty="0" smtClean="0">
                <a:latin typeface="宋体" panose="02010600030101010101" pitchFamily="2" charset="-122"/>
              </a:rPr>
              <a:t>，</a:t>
            </a:r>
            <a:r>
              <a:rPr lang="zh-CN" altLang="zh-CN" b="1" dirty="0" smtClean="0">
                <a:latin typeface="Times New Roman" panose="02020603050405020304" pitchFamily="18" charset="0"/>
              </a:rPr>
              <a:t>y</a:t>
            </a:r>
            <a:r>
              <a:rPr lang="zh-CN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zh-CN" b="1" dirty="0" smtClean="0">
                <a:latin typeface="Times New Roman" panose="02020603050405020304" pitchFamily="18" charset="0"/>
              </a:rPr>
              <a:t>B</a:t>
            </a:r>
            <a:r>
              <a:rPr lang="zh-CN" altLang="zh-CN" b="1" dirty="0" smtClean="0">
                <a:latin typeface="宋体" panose="02010600030101010101" pitchFamily="2" charset="-122"/>
              </a:rPr>
              <a:t>，</a:t>
            </a:r>
            <a:r>
              <a:rPr lang="zh-CN" altLang="zh-CN" b="1" dirty="0" smtClean="0">
                <a:latin typeface="Times New Roman" panose="02020603050405020304" pitchFamily="18" charset="0"/>
              </a:rPr>
              <a:t>R是A与B上的一个二元关系，</a:t>
            </a:r>
          </a:p>
          <a:p>
            <a:pPr marL="0" eaLnBrk="1" hangingPunct="1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tabLst>
                <a:tab pos="1816100" algn="l"/>
              </a:tabLst>
            </a:pPr>
            <a:r>
              <a:rPr lang="zh-CN" altLang="zh-CN" b="1" dirty="0" smtClean="0">
                <a:latin typeface="宋体" panose="02010600030101010101" pitchFamily="2" charset="-122"/>
              </a:rPr>
              <a:t>  若</a:t>
            </a:r>
            <a:r>
              <a:rPr lang="zh-CN" altLang="zh-CN" b="1" dirty="0" smtClean="0">
                <a:latin typeface="Times New Roman" panose="02020603050405020304" pitchFamily="18" charset="0"/>
              </a:rPr>
              <a:t>(x</a:t>
            </a:r>
            <a:r>
              <a:rPr lang="zh-CN" altLang="zh-CN" b="1" dirty="0" smtClean="0">
                <a:latin typeface="宋体" panose="02010600030101010101" pitchFamily="2" charset="-122"/>
              </a:rPr>
              <a:t>,</a:t>
            </a:r>
            <a:r>
              <a:rPr lang="zh-CN" altLang="zh-CN" b="1" dirty="0" smtClean="0">
                <a:latin typeface="Times New Roman" panose="02020603050405020304" pitchFamily="18" charset="0"/>
              </a:rPr>
              <a:t>y)</a:t>
            </a:r>
            <a:r>
              <a:rPr lang="zh-CN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zh-CN" b="1" dirty="0" smtClean="0">
                <a:latin typeface="Times New Roman" panose="02020603050405020304" pitchFamily="18" charset="0"/>
              </a:rPr>
              <a:t>R，</a:t>
            </a:r>
            <a:r>
              <a:rPr lang="zh-CN" altLang="zh-CN" b="1" dirty="0" smtClean="0">
                <a:latin typeface="宋体" panose="02010600030101010101" pitchFamily="2" charset="-122"/>
              </a:rPr>
              <a:t>则称</a:t>
            </a:r>
            <a:r>
              <a:rPr lang="zh-CN" altLang="zh-CN" b="1" dirty="0" smtClean="0">
                <a:latin typeface="Times New Roman" panose="02020603050405020304" pitchFamily="18" charset="0"/>
              </a:rPr>
              <a:t>x</a:t>
            </a:r>
            <a:r>
              <a:rPr lang="zh-CN" altLang="zh-CN" b="1" dirty="0" smtClean="0">
                <a:latin typeface="宋体" panose="02010600030101010101" pitchFamily="2" charset="-122"/>
              </a:rPr>
              <a:t>，</a:t>
            </a:r>
            <a:r>
              <a:rPr lang="zh-CN" altLang="zh-CN" b="1" dirty="0" smtClean="0">
                <a:latin typeface="Times New Roman" panose="02020603050405020304" pitchFamily="18" charset="0"/>
              </a:rPr>
              <a:t>y</a:t>
            </a:r>
            <a:r>
              <a:rPr lang="zh-CN" altLang="zh-CN" b="1" dirty="0" smtClean="0">
                <a:latin typeface="宋体" panose="02010600030101010101" pitchFamily="2" charset="-122"/>
              </a:rPr>
              <a:t>有关系</a:t>
            </a:r>
            <a:r>
              <a:rPr lang="zh-CN" altLang="zh-CN" b="1" dirty="0" smtClean="0">
                <a:latin typeface="Times New Roman" panose="02020603050405020304" pitchFamily="18" charset="0"/>
              </a:rPr>
              <a:t>R</a:t>
            </a:r>
            <a:r>
              <a:rPr lang="zh-CN" altLang="zh-CN" b="1" dirty="0" smtClean="0">
                <a:latin typeface="宋体" panose="02010600030101010101" pitchFamily="2" charset="-122"/>
              </a:rPr>
              <a:t>，记为</a:t>
            </a:r>
            <a:r>
              <a:rPr lang="zh-CN" altLang="zh-CN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xRy</a:t>
            </a:r>
            <a:r>
              <a:rPr lang="zh-CN" altLang="zh-CN" b="1" dirty="0" smtClean="0">
                <a:latin typeface="宋体" panose="02010600030101010101" pitchFamily="2" charset="-122"/>
              </a:rPr>
              <a:t>；</a:t>
            </a:r>
          </a:p>
          <a:p>
            <a:pPr marL="0" eaLnBrk="1" hangingPunct="1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tabLst>
                <a:tab pos="1816100" algn="l"/>
              </a:tabLst>
            </a:pPr>
            <a:r>
              <a:rPr lang="zh-CN" altLang="zh-CN" b="1" dirty="0" smtClean="0">
                <a:latin typeface="宋体" panose="02010600030101010101" pitchFamily="2" charset="-122"/>
              </a:rPr>
              <a:t>  若</a:t>
            </a:r>
            <a:r>
              <a:rPr lang="zh-CN" altLang="zh-CN" b="1" dirty="0" smtClean="0">
                <a:latin typeface="Times New Roman" panose="02020603050405020304" pitchFamily="18" charset="0"/>
              </a:rPr>
              <a:t>(x</a:t>
            </a:r>
            <a:r>
              <a:rPr lang="zh-CN" altLang="zh-CN" b="1" dirty="0" smtClean="0">
                <a:latin typeface="宋体" panose="02010600030101010101" pitchFamily="2" charset="-122"/>
              </a:rPr>
              <a:t>,</a:t>
            </a:r>
            <a:r>
              <a:rPr lang="zh-CN" altLang="zh-CN" b="1" dirty="0" smtClean="0">
                <a:latin typeface="Times New Roman" panose="02020603050405020304" pitchFamily="18" charset="0"/>
              </a:rPr>
              <a:t>y)</a:t>
            </a:r>
            <a:r>
              <a:rPr lang="zh-CN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zh-CN" altLang="zh-CN" b="1" dirty="0" smtClean="0">
                <a:latin typeface="Times New Roman" panose="02020603050405020304" pitchFamily="18" charset="0"/>
              </a:rPr>
              <a:t>R</a:t>
            </a:r>
            <a:r>
              <a:rPr lang="zh-CN" altLang="zh-CN" b="1" dirty="0" smtClean="0">
                <a:latin typeface="宋体" panose="02010600030101010101" pitchFamily="2" charset="-122"/>
              </a:rPr>
              <a:t>，则称</a:t>
            </a:r>
            <a:r>
              <a:rPr lang="zh-CN" altLang="zh-CN" b="1" dirty="0" smtClean="0">
                <a:latin typeface="Times New Roman" panose="02020603050405020304" pitchFamily="18" charset="0"/>
              </a:rPr>
              <a:t>x</a:t>
            </a:r>
            <a:r>
              <a:rPr lang="zh-CN" altLang="zh-CN" b="1" dirty="0" smtClean="0">
                <a:latin typeface="宋体" panose="02010600030101010101" pitchFamily="2" charset="-122"/>
              </a:rPr>
              <a:t>，</a:t>
            </a:r>
            <a:r>
              <a:rPr lang="zh-CN" altLang="zh-CN" b="1" dirty="0" smtClean="0">
                <a:latin typeface="Times New Roman" panose="02020603050405020304" pitchFamily="18" charset="0"/>
              </a:rPr>
              <a:t>y</a:t>
            </a:r>
            <a:r>
              <a:rPr lang="zh-CN" altLang="zh-CN" b="1" dirty="0" smtClean="0">
                <a:latin typeface="宋体" panose="02010600030101010101" pitchFamily="2" charset="-122"/>
              </a:rPr>
              <a:t>没有关系</a:t>
            </a:r>
            <a:r>
              <a:rPr lang="zh-CN" altLang="zh-CN" b="1" dirty="0" smtClean="0">
                <a:latin typeface="Times New Roman" panose="02020603050405020304" pitchFamily="18" charset="0"/>
              </a:rPr>
              <a:t>R</a:t>
            </a:r>
            <a:r>
              <a:rPr lang="zh-CN" altLang="zh-CN" b="1" dirty="0" smtClean="0">
                <a:latin typeface="宋体" panose="02010600030101010101" pitchFamily="2" charset="-122"/>
              </a:rPr>
              <a:t>，记为</a:t>
            </a:r>
            <a:r>
              <a:rPr lang="zh-CN" altLang="zh-CN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xRy</a:t>
            </a:r>
            <a:r>
              <a:rPr lang="zh-CN" altLang="zh-CN" b="1" dirty="0" smtClean="0">
                <a:latin typeface="宋体" panose="02010600030101010101" pitchFamily="2" charset="-122"/>
              </a:rPr>
              <a:t>。</a:t>
            </a:r>
          </a:p>
          <a:p>
            <a:pPr marL="0" eaLnBrk="1" hangingPunct="1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tabLst>
                <a:tab pos="1816100" algn="l"/>
              </a:tabLst>
            </a:pPr>
            <a:r>
              <a:rPr lang="zh-CN" altLang="zh-CN" b="1" dirty="0" smtClean="0">
                <a:latin typeface="宋体" panose="02010600030101010101" pitchFamily="2" charset="-122"/>
              </a:rPr>
              <a:t>若</a:t>
            </a:r>
            <a:r>
              <a:rPr lang="zh-CN" altLang="zh-CN" b="1" dirty="0" smtClean="0">
                <a:latin typeface="Times New Roman" panose="02020603050405020304" pitchFamily="18" charset="0"/>
              </a:rPr>
              <a:t>B=A</a:t>
            </a:r>
            <a:r>
              <a:rPr lang="zh-CN" altLang="zh-CN" b="1" dirty="0" smtClean="0">
                <a:latin typeface="宋体" panose="02010600030101010101" pitchFamily="2" charset="-122"/>
              </a:rPr>
              <a:t>，则</a:t>
            </a:r>
            <a:r>
              <a:rPr lang="zh-CN" altLang="zh-CN" b="1" dirty="0" smtClean="0">
                <a:latin typeface="Times New Roman" panose="02020603050405020304" pitchFamily="18" charset="0"/>
              </a:rPr>
              <a:t>R</a:t>
            </a:r>
            <a:r>
              <a:rPr lang="zh-CN" altLang="zh-CN" b="1" dirty="0" smtClean="0">
                <a:latin typeface="宋体" panose="02010600030101010101" pitchFamily="2" charset="-122"/>
              </a:rPr>
              <a:t>称为</a:t>
            </a:r>
            <a:r>
              <a:rPr lang="zh-CN" altLang="zh-CN" b="1" dirty="0" smtClean="0">
                <a:latin typeface="Times New Roman" panose="02020603050405020304" pitchFamily="18" charset="0"/>
              </a:rPr>
              <a:t>A</a:t>
            </a:r>
            <a:r>
              <a:rPr lang="zh-CN" altLang="zh-CN" b="1" dirty="0" smtClean="0">
                <a:latin typeface="宋体" panose="02010600030101010101" pitchFamily="2" charset="-122"/>
              </a:rPr>
              <a:t>上的二元关系。</a:t>
            </a:r>
            <a:r>
              <a:rPr lang="zh-CN" altLang="zh-CN" b="1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 flipH="1">
            <a:off x="7950002" y="5085184"/>
            <a:ext cx="361950" cy="5048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42820"/>
            <a:ext cx="7772400" cy="707886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一、关系的定义</a:t>
            </a:r>
            <a:endParaRPr lang="en-US" altLang="zh-C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6482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tabLst>
                <a:tab pos="476250" algn="l"/>
              </a:tabLst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是集合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上的关系，若存在自然数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j(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，使得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j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，则有</a:t>
            </a:r>
            <a:br>
              <a:rPr lang="zh-CN" altLang="en-US" sz="3600" b="1" dirty="0" smtClean="0">
                <a:latin typeface="Times New Roman" panose="02020603050405020304" pitchFamily="18" charset="0"/>
              </a:rPr>
            </a:b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i+k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j+k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36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N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；</a:t>
            </a:r>
            <a:br>
              <a:rPr lang="zh-CN" altLang="en-US" sz="3600" b="1" dirty="0" smtClean="0">
                <a:latin typeface="Times New Roman" panose="02020603050405020304" pitchFamily="18" charset="0"/>
              </a:rPr>
            </a:br>
            <a:r>
              <a:rPr lang="zh-CN" altLang="en-US" sz="3600" b="1" dirty="0" smtClean="0">
                <a:latin typeface="Times New Roman" panose="02020603050405020304" pitchFamily="18" charset="0"/>
              </a:rPr>
              <a:t>	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(2)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i+kp+m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i+m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，其中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k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N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p=j-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。 </a:t>
            </a:r>
          </a:p>
          <a:p>
            <a:pPr marL="0" indent="0" eaLnBrk="1" hangingPunct="1">
              <a:spcBef>
                <a:spcPct val="4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tabLst>
                <a:tab pos="476250" algn="l"/>
              </a:tabLst>
            </a:pP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证明： 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i+k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 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=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j+k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；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46063"/>
            <a:ext cx="8686800" cy="708025"/>
          </a:xfrm>
          <a:noFill/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宋体" panose="02010600030101010101" pitchFamily="2" charset="-122"/>
              </a:rPr>
              <a:t>定理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1.2.3</a:t>
            </a:r>
            <a:r>
              <a:rPr lang="en-US" altLang="zh-CN" sz="4000" b="1" dirty="0" smtClean="0">
                <a:latin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76250"/>
            <a:ext cx="9144000" cy="641350"/>
          </a:xfrm>
        </p:spPr>
        <p:txBody>
          <a:bodyPr/>
          <a:lstStyle/>
          <a:p>
            <a:pPr algn="l" eaLnBrk="1" hangingPunct="1"/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3600" b="1" dirty="0" smtClean="0"/>
              <a:t>证明：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i+kp+m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i+m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，其中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k,m</a:t>
            </a:r>
            <a:r>
              <a:rPr lang="en-US" altLang="zh-CN" sz="36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N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p=j-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i</a:t>
            </a:r>
            <a:endParaRPr lang="en-US" altLang="zh-CN" sz="3600" b="1" dirty="0" smtClean="0">
              <a:latin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341438"/>
            <a:ext cx="8964612" cy="482441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3600" dirty="0"/>
              <a:t>方法</a:t>
            </a:r>
            <a:r>
              <a:rPr lang="en-US" altLang="zh-CN" sz="3600" dirty="0"/>
              <a:t>1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：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k, m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是可变的自然数</a:t>
            </a: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数学归纳法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证明：假设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是任意自然数，对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k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归纳：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当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k=0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的时候，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i+0×p+m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当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k=1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时，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i+1×p+m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i+j-i+m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j+m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 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i+m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假设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k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时成立，即：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i+kp+m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i+m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则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k+1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的时候，有：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+(k+1)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p+m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 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i+kp+p+m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 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i+kp+j-i+m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                         = 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j+kp+m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 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i+kp+m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内容占位符 2"/>
          <p:cNvSpPr>
            <a:spLocks noGrp="1"/>
          </p:cNvSpPr>
          <p:nvPr>
            <p:ph idx="1"/>
          </p:nvPr>
        </p:nvSpPr>
        <p:spPr>
          <a:xfrm>
            <a:off x="323850" y="1125538"/>
            <a:ext cx="8496300" cy="49704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3600" dirty="0" smtClean="0"/>
              <a:t>方法</a:t>
            </a:r>
            <a:r>
              <a:rPr lang="en-US" altLang="zh-CN" sz="3600" dirty="0" smtClean="0"/>
              <a:t>2:</a:t>
            </a:r>
            <a:endParaRPr lang="zh-CN" altLang="en-US" sz="3600" dirty="0" smtClean="0"/>
          </a:p>
        </p:txBody>
      </p:sp>
      <p:pic>
        <p:nvPicPr>
          <p:cNvPr id="5837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989138"/>
            <a:ext cx="8064500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76250"/>
            <a:ext cx="9144000" cy="641350"/>
          </a:xfrm>
        </p:spPr>
        <p:txBody>
          <a:bodyPr/>
          <a:lstStyle/>
          <a:p>
            <a:pPr algn="l" eaLnBrk="1" hangingPunct="1"/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3600" b="1" dirty="0" smtClean="0"/>
              <a:t>证明：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i+kp+m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i+m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，其中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k,m</a:t>
            </a:r>
            <a:r>
              <a:rPr lang="en-US" altLang="zh-CN" sz="36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N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p=j-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i</a:t>
            </a:r>
            <a:endParaRPr lang="en-US" altLang="zh-CN" sz="3600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82550"/>
            <a:ext cx="7772400" cy="708025"/>
          </a:xfrm>
          <a:noFill/>
        </p:spPr>
        <p:txBody>
          <a:bodyPr/>
          <a:lstStyle/>
          <a:p>
            <a:pPr eaLnBrk="1" hangingPunct="1"/>
            <a:r>
              <a:rPr lang="zh-CN" altLang="zh-CN" sz="4000" smtClean="0"/>
              <a:t>综合思考题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863" y="784225"/>
            <a:ext cx="8423275" cy="3581400"/>
          </a:xfrm>
          <a:noFill/>
        </p:spPr>
        <p:txBody>
          <a:bodyPr/>
          <a:lstStyle/>
          <a:p>
            <a:pPr marL="0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3000" b="1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000" b="1" dirty="0" smtClean="0">
                <a:latin typeface="Times New Roman" panose="02020603050405020304" pitchFamily="18" charset="0"/>
              </a:rPr>
              <a:t>表示工人的集合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, B</a:t>
            </a:r>
            <a:r>
              <a:rPr lang="zh-CN" altLang="en-US" sz="3000" b="1" dirty="0" smtClean="0">
                <a:latin typeface="Times New Roman" panose="02020603050405020304" pitchFamily="18" charset="0"/>
              </a:rPr>
              <a:t>表示工作的集合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. </a:t>
            </a:r>
          </a:p>
          <a:p>
            <a:pPr marL="0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0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000" b="1" dirty="0" smtClean="0">
                <a:latin typeface="Times New Roman" panose="02020603050405020304" pitchFamily="18" charset="0"/>
              </a:rPr>
              <a:t>表示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000" b="1" dirty="0" smtClean="0">
                <a:latin typeface="Times New Roman" panose="02020603050405020304" pitchFamily="18" charset="0"/>
              </a:rPr>
              <a:t>到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3000" b="1" dirty="0" smtClean="0">
                <a:latin typeface="Times New Roman" panose="02020603050405020304" pitchFamily="18" charset="0"/>
              </a:rPr>
              <a:t>的二元关系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:</a:t>
            </a:r>
          </a:p>
          <a:p>
            <a:pPr marL="0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 smtClean="0">
                <a:latin typeface="Times New Roman" panose="02020603050405020304" pitchFamily="18" charset="0"/>
              </a:rPr>
              <a:t>    R</a:t>
            </a:r>
            <a:r>
              <a:rPr lang="en-US" altLang="zh-CN" sz="30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={(</a:t>
            </a:r>
            <a:r>
              <a:rPr lang="en-US" altLang="zh-CN" sz="3000" b="1" dirty="0" err="1" smtClean="0">
                <a:latin typeface="Times New Roman" panose="02020603050405020304" pitchFamily="18" charset="0"/>
              </a:rPr>
              <a:t>a,b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</a:t>
            </a:r>
            <a:r>
              <a:rPr lang="en-US" altLang="zh-CN" sz="30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aA,bB</a:t>
            </a:r>
            <a:r>
              <a:rPr lang="en-US" altLang="zh-CN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 a</a:t>
            </a:r>
            <a:r>
              <a:rPr lang="zh-CN" altLang="en-US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分配去做工作</a:t>
            </a:r>
            <a:r>
              <a:rPr lang="en-US" altLang="zh-CN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b}.</a:t>
            </a:r>
          </a:p>
          <a:p>
            <a:pPr marL="0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3000" b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表示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000" b="1" dirty="0" smtClean="0">
                <a:latin typeface="Times New Roman" panose="02020603050405020304" pitchFamily="18" charset="0"/>
              </a:rPr>
              <a:t>上的二元关系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:</a:t>
            </a:r>
          </a:p>
          <a:p>
            <a:pPr marL="0"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000" b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={(a</a:t>
            </a:r>
            <a:r>
              <a:rPr lang="en-US" altLang="zh-CN" sz="30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,a</a:t>
            </a:r>
            <a:r>
              <a:rPr lang="en-US" altLang="zh-CN" sz="3000" b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a</a:t>
            </a:r>
            <a:r>
              <a:rPr lang="en-US" altLang="zh-CN" sz="3000" b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,a</a:t>
            </a:r>
            <a:r>
              <a:rPr lang="en-US" altLang="zh-CN" sz="3000" b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A,a</a:t>
            </a:r>
            <a:r>
              <a:rPr lang="en-US" altLang="zh-CN" sz="3000" b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000" b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不能友好相处</a:t>
            </a:r>
            <a:r>
              <a:rPr lang="en-US" altLang="zh-CN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}.</a:t>
            </a:r>
          </a:p>
          <a:p>
            <a:pPr marL="0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请用</a:t>
            </a:r>
            <a:r>
              <a:rPr lang="en-US" altLang="zh-CN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3000" b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3000" b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表示关系 </a:t>
            </a:r>
            <a:r>
              <a:rPr lang="en-US" altLang="zh-CN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R,</a:t>
            </a:r>
            <a:r>
              <a:rPr lang="zh-CN" altLang="en-US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使得</a:t>
            </a:r>
            <a:r>
              <a:rPr lang="en-US" altLang="zh-CN" sz="30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xRy</a:t>
            </a:r>
            <a:r>
              <a:rPr lang="zh-CN" altLang="en-US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表示 </a:t>
            </a:r>
            <a:r>
              <a:rPr lang="en-US" altLang="zh-CN" sz="30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zh-CN" altLang="en-US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分配去做</a:t>
            </a:r>
          </a:p>
          <a:p>
            <a:pPr marL="0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同样工作且能友好相处</a:t>
            </a:r>
            <a:r>
              <a:rPr lang="en-US" altLang="zh-CN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79389" y="4365625"/>
            <a:ext cx="856907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000" dirty="0">
                <a:latin typeface="Times New Roman" panose="02020603050405020304" pitchFamily="18" charset="0"/>
              </a:rPr>
              <a:t>因为R</a:t>
            </a:r>
            <a:r>
              <a:rPr lang="zh-CN" altLang="en-US" sz="30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3000" dirty="0">
                <a:latin typeface="Times New Roman" panose="02020603050405020304" pitchFamily="18" charset="0"/>
              </a:rPr>
              <a:t>是A到B的二元关系,故R</a:t>
            </a:r>
            <a:r>
              <a:rPr lang="zh-CN" altLang="en-US" sz="30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3000" baseline="30000" dirty="0">
                <a:latin typeface="Times New Roman" panose="02020603050405020304" pitchFamily="18" charset="0"/>
              </a:rPr>
              <a:t>-1</a:t>
            </a:r>
            <a:r>
              <a:rPr lang="zh-CN" altLang="en-US" sz="3000" dirty="0">
                <a:latin typeface="Times New Roman" panose="02020603050405020304" pitchFamily="18" charset="0"/>
              </a:rPr>
              <a:t>表示B到A的二元关系, 则R</a:t>
            </a:r>
            <a:r>
              <a:rPr lang="zh-CN" altLang="en-US" sz="30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R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30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表示从A到A的二元关系,即由分配做同一样工作的两个人构成的序偶的全体.因此R=</a:t>
            </a:r>
            <a:r>
              <a:rPr lang="zh-CN" altLang="en-US" sz="3000" dirty="0">
                <a:latin typeface="Times New Roman" panose="02020603050405020304" pitchFamily="18" charset="0"/>
              </a:rPr>
              <a:t>R</a:t>
            </a:r>
            <a:r>
              <a:rPr lang="zh-CN" altLang="en-US" sz="30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R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30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-R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zh-CN" altLang="en-US" sz="3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52513"/>
            <a:ext cx="8686800" cy="5400675"/>
          </a:xfrm>
        </p:spPr>
        <p:txBody>
          <a:bodyPr/>
          <a:lstStyle/>
          <a:p>
            <a:pPr marL="609600" indent="-609600" eaLnBrk="1" hangingPunct="1">
              <a:lnSpc>
                <a:spcPct val="110000"/>
              </a:lnSpc>
              <a:buClr>
                <a:schemeClr val="tx2"/>
              </a:buClr>
              <a:buFontTx/>
              <a:buNone/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1. A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A的任一子集都是A上的一个关系。</a:t>
            </a:r>
          </a:p>
          <a:p>
            <a:pPr marL="609600" indent="-609600" eaLnBrk="1" hangingPunct="1">
              <a:lnSpc>
                <a:spcPct val="110000"/>
              </a:lnSpc>
              <a:buClr>
                <a:schemeClr val="tx2"/>
              </a:buClr>
              <a:buFontTx/>
              <a:buNone/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2. 若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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A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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=n，则A上的关系有        个。</a:t>
            </a:r>
          </a:p>
          <a:p>
            <a:pPr marL="609600" indent="-609600" eaLnBrk="1" hangingPunct="1">
              <a:lnSpc>
                <a:spcPct val="110000"/>
              </a:lnSpc>
              <a:buClr>
                <a:schemeClr val="tx2"/>
              </a:buClr>
              <a:buFontTx/>
              <a:buNone/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3. A上有三个特殊关系，即</a:t>
            </a:r>
          </a:p>
          <a:p>
            <a:pPr marL="609600" indent="-609600" eaLnBrk="1" hangingPunct="1">
              <a:lnSpc>
                <a:spcPct val="110000"/>
              </a:lnSpc>
              <a:buClr>
                <a:schemeClr val="tx2"/>
              </a:buClr>
              <a:buFontTx/>
              <a:buNone/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     空关系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；</a:t>
            </a:r>
          </a:p>
          <a:p>
            <a:pPr marL="609600" indent="-609600" eaLnBrk="1" hangingPunct="1">
              <a:lnSpc>
                <a:spcPct val="110000"/>
              </a:lnSpc>
              <a:buClr>
                <a:schemeClr val="tx2"/>
              </a:buClr>
              <a:buFontTx/>
              <a:buNone/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     全域关系E</a:t>
            </a:r>
            <a:r>
              <a:rPr lang="zh-CN" altLang="zh-CN" sz="3300" b="1" baseline="-30000" dirty="0" smtClean="0">
                <a:latin typeface="Times New Roman" panose="02020603050405020304" pitchFamily="18" charset="0"/>
              </a:rPr>
              <a:t>A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=A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A；</a:t>
            </a:r>
          </a:p>
          <a:p>
            <a:pPr marL="609600" indent="-609600" eaLnBrk="1" hangingPunct="1">
              <a:lnSpc>
                <a:spcPct val="110000"/>
              </a:lnSpc>
              <a:buClr>
                <a:schemeClr val="tx2"/>
              </a:buClr>
              <a:buFontTx/>
              <a:buNone/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     相等关系I</a:t>
            </a:r>
            <a:r>
              <a:rPr lang="zh-CN" altLang="zh-CN" sz="3300" b="1" baseline="-30000" dirty="0" smtClean="0">
                <a:latin typeface="Times New Roman" panose="02020603050405020304" pitchFamily="18" charset="0"/>
              </a:rPr>
              <a:t>A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={(x,x)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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x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A}。</a:t>
            </a:r>
          </a:p>
          <a:p>
            <a:pPr marL="609600" indent="-609600" eaLnBrk="1" hangingPunct="1">
              <a:lnSpc>
                <a:spcPct val="110000"/>
              </a:lnSpc>
              <a:buClr>
                <a:schemeClr val="tx2"/>
              </a:buClr>
              <a:buFontTx/>
              <a:buNone/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4.      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45770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838004"/>
              </p:ext>
            </p:extLst>
          </p:nvPr>
        </p:nvGraphicFramePr>
        <p:xfrm>
          <a:off x="5464969" y="1761930"/>
          <a:ext cx="611187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r:id="rId4" imgW="229998" imgH="217220" progId="Equation.3">
                  <p:embed/>
                </p:oleObj>
              </mc:Choice>
              <mc:Fallback>
                <p:oleObj r:id="rId4" imgW="229998" imgH="2172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969" y="1761930"/>
                        <a:ext cx="611187" cy="585787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1042988" y="5180013"/>
          <a:ext cx="472757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r:id="rId6" imgW="1424874" imgH="241720" progId="Equation.3">
                  <p:embed/>
                </p:oleObj>
              </mc:Choice>
              <mc:Fallback>
                <p:oleObj r:id="rId6" imgW="1424874" imgH="2417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180013"/>
                        <a:ext cx="4727575" cy="814387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42820"/>
            <a:ext cx="7772400" cy="707886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关系的特点</a:t>
            </a:r>
            <a:endParaRPr lang="en-US" altLang="zh-C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404664"/>
            <a:ext cx="8640960" cy="5691336"/>
          </a:xfrm>
        </p:spPr>
        <p:txBody>
          <a:bodyPr/>
          <a:lstStyle/>
          <a:p>
            <a:pPr marL="0" indent="0">
              <a:buNone/>
            </a:pPr>
            <a:r>
              <a:rPr lang="zh-CN" altLang="zh-CN" b="1" dirty="0">
                <a:solidFill>
                  <a:srgbClr val="FFCC00"/>
                </a:solidFill>
                <a:latin typeface="Arial Black" panose="020B0A04020102020204" pitchFamily="34" charset="0"/>
              </a:rPr>
              <a:t>例 </a:t>
            </a:r>
            <a:r>
              <a:rPr lang="zh-CN" altLang="zh-C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设A={1,2,3</a:t>
            </a:r>
            <a:r>
              <a:rPr lang="zh-CN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A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30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(1,1),(1,2),(1,3),(2,1),(2,2,),(2,3),(3,1),(3,2),(3,3)</a:t>
            </a:r>
            <a:r>
              <a:rPr lang="en-US" altLang="zh-CN" sz="30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en-US" altLang="zh-CN" sz="3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={(2,1),(3,1</a:t>
            </a:r>
            <a:r>
              <a:rPr lang="zh-CN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),(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3,2</a:t>
            </a:r>
            <a:r>
              <a:rPr lang="zh-CN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)}</a:t>
            </a:r>
            <a:endParaRPr lang="en-US" altLang="zh-CN" b="1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R1={(x,y) | x, 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yA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x&gt;y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R2={(1,1),(2,2),(3,3)}</a:t>
            </a:r>
          </a:p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R2={(</a:t>
            </a:r>
            <a:r>
              <a:rPr lang="en-US" altLang="zh-CN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x,x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)|</a:t>
            </a:r>
            <a:r>
              <a:rPr lang="en-US" altLang="zh-CN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xA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R3={(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x,y) | x, 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yA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 | y}</a:t>
            </a:r>
          </a:p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R3={(1,1),(1,2),(1,3),(2,2),(3,3)}</a:t>
            </a:r>
          </a:p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R4={(1,1), (1,2)}</a:t>
            </a:r>
          </a:p>
          <a:p>
            <a:pPr marL="0" indent="0">
              <a:buNone/>
            </a:pPr>
            <a:endParaRPr lang="zh-CN" altLang="zh-CN" sz="3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zh-CN" sz="3000" b="1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zh-CN" sz="3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zh-CN" altLang="en-US" sz="3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069382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620688"/>
            <a:ext cx="7772400" cy="4114800"/>
          </a:xfrm>
        </p:spPr>
        <p:txBody>
          <a:bodyPr/>
          <a:lstStyle/>
          <a:p>
            <a:pPr lvl="0" eaLnBrk="1" hangingPunct="1">
              <a:lnSpc>
                <a:spcPct val="120000"/>
              </a:lnSpc>
              <a:buNone/>
            </a:pPr>
            <a:r>
              <a:rPr lang="zh-CN" altLang="zh-CN" b="1" dirty="0">
                <a:solidFill>
                  <a:srgbClr val="FFCC00"/>
                </a:solidFill>
                <a:latin typeface="Arial Black" panose="020B0A04020102020204" pitchFamily="34" charset="0"/>
              </a:rPr>
              <a:t>例 </a:t>
            </a:r>
            <a:r>
              <a:rPr lang="zh-CN" altLang="zh-CN" b="1" dirty="0">
                <a:solidFill>
                  <a:srgbClr val="FFFFFF"/>
                </a:solidFill>
                <a:latin typeface="Times New Roman" panose="02020603050405020304" pitchFamily="18" charset="0"/>
              </a:rPr>
              <a:t>人群中的父子关系</a:t>
            </a:r>
          </a:p>
          <a:p>
            <a:pPr lvl="0" eaLnBrk="1" hangingPunct="1">
              <a:lnSpc>
                <a:spcPct val="120000"/>
              </a:lnSpc>
              <a:buNone/>
            </a:pPr>
            <a:r>
              <a:rPr lang="zh-CN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R</a:t>
            </a:r>
            <a:r>
              <a:rPr lang="zh-CN" altLang="zh-CN" b="1" dirty="0">
                <a:solidFill>
                  <a:srgbClr val="FFFFFF"/>
                </a:solidFill>
                <a:latin typeface="Times New Roman" panose="02020603050405020304" pitchFamily="18" charset="0"/>
              </a:rPr>
              <a:t>={(x,y)|x,y是人，且x是y的父亲，y是x的儿子</a:t>
            </a:r>
            <a:r>
              <a:rPr lang="zh-CN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}</a:t>
            </a:r>
            <a:endParaRPr lang="en-US" altLang="zh-CN" b="1" dirty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b="1" dirty="0">
                <a:solidFill>
                  <a:schemeClr val="tx2"/>
                </a:solidFill>
                <a:latin typeface="Arial Black" panose="020B0A04020102020204" pitchFamily="34" charset="0"/>
              </a:rPr>
              <a:t>例</a:t>
            </a:r>
            <a:r>
              <a:rPr lang="zh-CN" altLang="en-US" b="1" dirty="0">
                <a:latin typeface="Arial Black" panose="020B0A04020102020204" pitchFamily="34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上的小于关系：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R={(x, y)|x&lt;y,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 ∈N}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lvl="0" eaLnBrk="1" hangingPunct="1">
              <a:lnSpc>
                <a:spcPct val="120000"/>
              </a:lnSpc>
              <a:buNone/>
            </a:pPr>
            <a:endParaRPr lang="zh-CN" altLang="zh-CN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813226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50825" y="868363"/>
            <a:ext cx="8763000" cy="563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</a:rPr>
              <a:t>设A={a,b,c,d,e,f}为学生集合，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</a:rPr>
              <a:t>    B={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3300" dirty="0">
                <a:latin typeface="Times New Roman" panose="02020603050405020304" pitchFamily="18" charset="0"/>
              </a:rPr>
              <a:t>,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,,</a:t>
            </a:r>
            <a:r>
              <a:rPr lang="zh-CN" altLang="en-US" sz="3300" dirty="0">
                <a:latin typeface="Times New Roman" panose="02020603050405020304" pitchFamily="18" charset="0"/>
              </a:rPr>
              <a:t>}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为选修课程集合，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   C={2,3,4,5}为学习成绩集合，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学生与课程之间存在着“选修关系”；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学生、课程和成绩之间存在着“学习成绩关系”。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如果  用 R 表示选修关系，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S 表示学习成绩关系，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那么R为A与B上的二元关系，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S为A，B和C上的三元关系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42820"/>
            <a:ext cx="7772400" cy="707886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endParaRPr lang="en-US" altLang="zh-C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79388" y="188913"/>
            <a:ext cx="8763000" cy="655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R={(a,),(a,),(b,),(b,),(c,),(c,),(e,),(f,)}</a:t>
            </a:r>
          </a:p>
          <a:p>
            <a:pPr algn="just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表示：   学生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选修课程，；</a:t>
            </a:r>
          </a:p>
          <a:p>
            <a:pPr algn="just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  学生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选修课程，；</a:t>
            </a:r>
          </a:p>
          <a:p>
            <a:pPr algn="just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  学生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选修课程，；</a:t>
            </a:r>
          </a:p>
          <a:p>
            <a:pPr algn="just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  学生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选修课程；</a:t>
            </a:r>
          </a:p>
          <a:p>
            <a:pPr algn="just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  学生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选修课程；</a:t>
            </a:r>
          </a:p>
          <a:p>
            <a:pPr algn="just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  学生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没有选修任何课程。</a:t>
            </a:r>
          </a:p>
          <a:p>
            <a:pPr algn="just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S={(a,,5), (a,,5), (b,,3), (c,,4), (f,,2)}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表示：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    学生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所选的两门课程成绩都是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分；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    学生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所选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课程的成绩是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分；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    学生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所选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课程的成绩是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分；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    学生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所选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课程的成绩是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分。</a:t>
            </a:r>
            <a:r>
              <a:rPr lang="zh-CN" altLang="en-US" sz="360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2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2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7705725" cy="3455988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300" b="1" dirty="0" smtClean="0">
                <a:solidFill>
                  <a:schemeClr val="tx2"/>
                </a:solidFill>
              </a:rPr>
              <a:t>、集合表示（直接用定义）</a:t>
            </a:r>
            <a:r>
              <a:rPr lang="en-US" altLang="zh-CN" sz="3300" b="1" dirty="0" smtClean="0">
                <a:solidFill>
                  <a:schemeClr val="tx2"/>
                </a:solidFill>
              </a:rPr>
              <a:t>--</a:t>
            </a:r>
            <a:r>
              <a:rPr lang="zh-CN" altLang="en-US" sz="3300" b="1" dirty="0" smtClean="0">
                <a:solidFill>
                  <a:schemeClr val="tx2"/>
                </a:solidFill>
              </a:rPr>
              <a:t>便于书写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dirty="0" smtClean="0"/>
              <a:t>例</a:t>
            </a:r>
            <a:r>
              <a:rPr lang="zh-CN" altLang="en-US" sz="3300" b="1" dirty="0" smtClean="0">
                <a:solidFill>
                  <a:schemeClr val="tx2"/>
                </a:solidFill>
              </a:rPr>
              <a:t>  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A={1,2,3,4}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</a:t>
            </a:r>
            <a:endParaRPr lang="zh-CN" altLang="en-US" sz="3300" b="1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上的关系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R={(1,1),(1,2),(1,3),(2,1),(2,2)}</a:t>
            </a:r>
            <a:endParaRPr lang="en-US" altLang="zh-CN" sz="3300" b="1" dirty="0" smtClean="0"/>
          </a:p>
          <a:p>
            <a:pPr eaLnBrk="1" hangingPunct="1">
              <a:buFontTx/>
              <a:buNone/>
            </a:pPr>
            <a:endParaRPr lang="zh-CN" altLang="en-US" sz="33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42820"/>
            <a:ext cx="7772400" cy="707886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二、关系的表示</a:t>
            </a:r>
            <a:endParaRPr lang="en-US" altLang="zh-C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Designs\Network Blitz.pot</Template>
  <TotalTime>3198</TotalTime>
  <Pages>0</Pages>
  <Words>2756</Words>
  <Characters>0</Characters>
  <Application>Microsoft Office PowerPoint</Application>
  <DocSecurity>0</DocSecurity>
  <PresentationFormat>全屏显示(4:3)</PresentationFormat>
  <Lines>0</Lines>
  <Paragraphs>272</Paragraphs>
  <Slides>33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宋体</vt:lpstr>
      <vt:lpstr>Arial</vt:lpstr>
      <vt:lpstr>Arial Black</vt:lpstr>
      <vt:lpstr>Symbol</vt:lpstr>
      <vt:lpstr>Times New Roman</vt:lpstr>
      <vt:lpstr>Wingdings</vt:lpstr>
      <vt:lpstr>Network Blitz</vt:lpstr>
      <vt:lpstr>Equation.3</vt:lpstr>
      <vt:lpstr>MathType 6.0 Equation</vt:lpstr>
      <vt:lpstr>§1.2  关  系 (relations)</vt:lpstr>
      <vt:lpstr>1.2.1 关系的基本概念及其性质</vt:lpstr>
      <vt:lpstr>一、关系的定义</vt:lpstr>
      <vt:lpstr>关系的特点</vt:lpstr>
      <vt:lpstr>PowerPoint 演示文稿</vt:lpstr>
      <vt:lpstr>PowerPoint 演示文稿</vt:lpstr>
      <vt:lpstr>例</vt:lpstr>
      <vt:lpstr>PowerPoint 演示文稿</vt:lpstr>
      <vt:lpstr>二、关系的表示</vt:lpstr>
      <vt:lpstr>2. 关系的矩阵--便于存储</vt:lpstr>
      <vt:lpstr>PowerPoint 演示文稿</vt:lpstr>
      <vt:lpstr>PowerPoint 演示文稿</vt:lpstr>
      <vt:lpstr>3. 关系图—直观、清晰</vt:lpstr>
      <vt:lpstr>PowerPoint 演示文稿</vt:lpstr>
      <vt:lpstr>三、关系作为集合的运算</vt:lpstr>
      <vt:lpstr>PowerPoint 演示文稿</vt:lpstr>
      <vt:lpstr>2、关系的并</vt:lpstr>
      <vt:lpstr>3、关系的差</vt:lpstr>
      <vt:lpstr>5、逆关系</vt:lpstr>
      <vt:lpstr>PowerPoint 演示文稿</vt:lpstr>
      <vt:lpstr>6、关系的乘积</vt:lpstr>
      <vt:lpstr>PowerPoint 演示文稿</vt:lpstr>
      <vt:lpstr>结论2 关系的乘法满足结合律</vt:lpstr>
      <vt:lpstr>证明(R•S)•TR•(S•T)</vt:lpstr>
      <vt:lpstr>证明R•(S•T)  (R•S)•T </vt:lpstr>
      <vt:lpstr>PowerPoint 演示文稿</vt:lpstr>
      <vt:lpstr>定理1.2.1 </vt:lpstr>
      <vt:lpstr>PowerPoint 演示文稿</vt:lpstr>
      <vt:lpstr>定理1.2.2 </vt:lpstr>
      <vt:lpstr>定理1.2.3 </vt:lpstr>
      <vt:lpstr>(2)证明：Ri+kp+m=Ri+m，其中k,mN，p=j-i</vt:lpstr>
      <vt:lpstr>(2)证明：Ri+kp+m=Ri+m，其中k,mN，p=j-i</vt:lpstr>
      <vt:lpstr>综合思考题</vt:lpstr>
    </vt:vector>
  </TitlesOfParts>
  <Manager/>
  <Company>jlu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   关  系(relations)</dc:title>
  <dc:subject/>
  <dc:creator>ouyang</dc:creator>
  <cp:keywords/>
  <dc:description/>
  <cp:lastModifiedBy>Windows 用户</cp:lastModifiedBy>
  <cp:revision>1160</cp:revision>
  <dcterms:created xsi:type="dcterms:W3CDTF">2002-08-15T14:08:39Z</dcterms:created>
  <dcterms:modified xsi:type="dcterms:W3CDTF">2022-03-09T01:57:39Z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2052-8.1.0.3281</vt:lpwstr>
  </property>
</Properties>
</file>