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8" r:id="rId3"/>
    <p:sldMasterId id="2147483712" r:id="rId4"/>
    <p:sldMasterId id="2147483724" r:id="rId5"/>
  </p:sldMasterIdLst>
  <p:notesMasterIdLst>
    <p:notesMasterId r:id="rId29"/>
  </p:notesMasterIdLst>
  <p:sldIdLst>
    <p:sldId id="272" r:id="rId6"/>
    <p:sldId id="273" r:id="rId7"/>
    <p:sldId id="274" r:id="rId8"/>
    <p:sldId id="275" r:id="rId9"/>
    <p:sldId id="282" r:id="rId10"/>
    <p:sldId id="283" r:id="rId11"/>
    <p:sldId id="284" r:id="rId12"/>
    <p:sldId id="257" r:id="rId13"/>
    <p:sldId id="270" r:id="rId14"/>
    <p:sldId id="271" r:id="rId15"/>
    <p:sldId id="279" r:id="rId16"/>
    <p:sldId id="280" r:id="rId17"/>
    <p:sldId id="281" r:id="rId18"/>
    <p:sldId id="258" r:id="rId19"/>
    <p:sldId id="259" r:id="rId20"/>
    <p:sldId id="260" r:id="rId21"/>
    <p:sldId id="263" r:id="rId22"/>
    <p:sldId id="264" r:id="rId23"/>
    <p:sldId id="265" r:id="rId24"/>
    <p:sldId id="266" r:id="rId25"/>
    <p:sldId id="267" r:id="rId26"/>
    <p:sldId id="268" r:id="rId27"/>
    <p:sldId id="269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CF400-396C-4DF1-A82B-02174A6D29D9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4B800-56EB-4CAE-AF5B-1E9AA9A09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81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B789813-285C-4908-8C2E-3C5B7EDF3F99}" type="slidenum">
              <a:rPr lang="zh-CN" altLang="en-US" sz="1200" smtClean="0">
                <a:solidFill>
                  <a:srgbClr val="000000"/>
                </a:solidFill>
              </a:rPr>
              <a:pPr/>
              <a:t>16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2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631 h 4320"/>
                <a:gd name="T2" fmla="*/ 1737 w 1737"/>
                <a:gd name="T3" fmla="*/ 464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3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25 h 4320"/>
                <a:gd name="T2" fmla="*/ 1737 w 1737"/>
                <a:gd name="T3" fmla="*/ 453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2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695 h 4420"/>
                <a:gd name="T2" fmla="*/ 1739 w 1739"/>
                <a:gd name="T3" fmla="*/ 2699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69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14 h 4338"/>
                <a:gd name="T4" fmla="*/ 2080 w 2080"/>
                <a:gd name="T5" fmla="*/ 401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905AE-C369-4C75-A84D-AA51688D74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074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7D558-F8E0-4CEB-8E1E-30D64EF417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07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2358F-E240-4E13-8E6E-283757232A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165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772400" cy="8239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03402-7786-46AC-82C6-9F6F689DFE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8425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05 h 4320"/>
                <a:gd name="T2" fmla="*/ 1737 w 1737"/>
                <a:gd name="T3" fmla="*/ 451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0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44 h 4320"/>
                <a:gd name="T2" fmla="*/ 1737 w 1737"/>
                <a:gd name="T3" fmla="*/ 445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4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243 h 4420"/>
                <a:gd name="T2" fmla="*/ 1739 w 1739"/>
                <a:gd name="T3" fmla="*/ 3247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24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31 h 4338"/>
                <a:gd name="T4" fmla="*/ 2080 w 2080"/>
                <a:gd name="T5" fmla="*/ 4131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737B6-4812-41D6-962C-1450807D68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527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42EFC-C3F2-4DB5-8121-01EDCDA7F6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2144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5AA50-217A-420B-8BC7-343696C415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31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65924-300F-4AF1-9A43-075DFE7027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358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76F9F-BDD5-47FF-A2EF-9A04827561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5845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8D107-6712-4F98-BE04-124FCB3FF3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6830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50C78-0804-45D2-9C8C-EA5FDEAD31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14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69A05-0AF2-436D-902A-8F6E9815B5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90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13864-6BB3-4D19-9816-233D288FA6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616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572AC-1575-4C8E-BC48-40879EDCA3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4147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FFBB6-C453-4535-A559-3D24A8F520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5089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9AA5D-82E0-458B-BF08-FBC0F8B967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33834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772400" cy="8239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6933B-822D-4A57-9A18-E49841A0D7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98067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6350"/>
            <a:ext cx="9155113" cy="6877050"/>
            <a:chOff x="0" y="0"/>
            <a:chExt cx="5767" cy="4337"/>
          </a:xfrm>
        </p:grpSpPr>
        <p:sp>
          <p:nvSpPr>
            <p:cNvPr id="5" name="未知"/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687 h 4320"/>
                <a:gd name="T2" fmla="*/ 1737 w 1737"/>
                <a:gd name="T3" fmla="*/ 469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8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未知"/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561 h 4320"/>
                <a:gd name="T2" fmla="*/ 1737 w 1737"/>
                <a:gd name="T3" fmla="*/ 457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6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未知"/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2481 h 4420"/>
                <a:gd name="T2" fmla="*/ 1739 w 1739"/>
                <a:gd name="T3" fmla="*/ 248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48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未知"/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3962 h 4338"/>
                <a:gd name="T4" fmla="*/ 2080 w 2080"/>
                <a:gd name="T5" fmla="*/ 3962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未知"/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未知"/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未知"/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未知"/>
            <p:cNvSpPr>
              <a:spLocks/>
            </p:cNvSpPr>
            <p:nvPr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未知"/>
            <p:cNvSpPr>
              <a:spLocks/>
            </p:cNvSpPr>
            <p:nvPr/>
          </p:nvSpPr>
          <p:spPr bwMode="auto">
            <a:xfrm rot="19294860">
              <a:off x="1331" y="922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未知"/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0" y="245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>
              <a:off x="1632" y="249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未知"/>
            <p:cNvSpPr>
              <a:spLocks/>
            </p:cNvSpPr>
            <p:nvPr/>
          </p:nvSpPr>
          <p:spPr bwMode="auto">
            <a:xfrm>
              <a:off x="0" y="249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未知"/>
            <p:cNvSpPr>
              <a:spLocks/>
            </p:cNvSpPr>
            <p:nvPr/>
          </p:nvSpPr>
          <p:spPr bwMode="auto">
            <a:xfrm>
              <a:off x="3744" y="249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未知"/>
            <p:cNvSpPr>
              <a:spLocks/>
            </p:cNvSpPr>
            <p:nvPr/>
          </p:nvSpPr>
          <p:spPr bwMode="auto">
            <a:xfrm>
              <a:off x="1920" y="249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7" y="246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未知"/>
            <p:cNvSpPr>
              <a:spLocks/>
            </p:cNvSpPr>
            <p:nvPr/>
          </p:nvSpPr>
          <p:spPr bwMode="auto">
            <a:xfrm>
              <a:off x="2583" y="2458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未知"/>
            <p:cNvSpPr>
              <a:spLocks/>
            </p:cNvSpPr>
            <p:nvPr/>
          </p:nvSpPr>
          <p:spPr bwMode="auto">
            <a:xfrm rot="18897039" flipH="1">
              <a:off x="1500" y="2426"/>
              <a:ext cx="1032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未知"/>
            <p:cNvSpPr>
              <a:spLocks/>
            </p:cNvSpPr>
            <p:nvPr/>
          </p:nvSpPr>
          <p:spPr bwMode="auto">
            <a:xfrm rot="18897039" flipH="1">
              <a:off x="780" y="2426"/>
              <a:ext cx="1032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未知"/>
            <p:cNvSpPr>
              <a:spLocks/>
            </p:cNvSpPr>
            <p:nvPr/>
          </p:nvSpPr>
          <p:spPr bwMode="auto">
            <a:xfrm rot="18897039" flipH="1">
              <a:off x="26" y="2403"/>
              <a:ext cx="1006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未知"/>
            <p:cNvSpPr>
              <a:spLocks/>
            </p:cNvSpPr>
            <p:nvPr/>
          </p:nvSpPr>
          <p:spPr bwMode="auto">
            <a:xfrm flipH="1" flipV="1">
              <a:off x="576" y="2450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未知"/>
            <p:cNvSpPr>
              <a:spLocks/>
            </p:cNvSpPr>
            <p:nvPr/>
          </p:nvSpPr>
          <p:spPr bwMode="auto">
            <a:xfrm flipH="1" flipV="1">
              <a:off x="240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未知"/>
            <p:cNvSpPr>
              <a:spLocks/>
            </p:cNvSpPr>
            <p:nvPr/>
          </p:nvSpPr>
          <p:spPr bwMode="auto">
            <a:xfrm flipH="1" flipV="1">
              <a:off x="3036" y="2498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未知"/>
            <p:cNvSpPr>
              <a:spLocks/>
            </p:cNvSpPr>
            <p:nvPr/>
          </p:nvSpPr>
          <p:spPr bwMode="auto">
            <a:xfrm flipH="1" flipV="1">
              <a:off x="3984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未知"/>
            <p:cNvSpPr>
              <a:spLocks/>
            </p:cNvSpPr>
            <p:nvPr/>
          </p:nvSpPr>
          <p:spPr bwMode="auto">
            <a:xfrm flipH="1" flipV="1">
              <a:off x="3456" y="2450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0" y="247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0" y="2889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0" y="3417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9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2082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CEA87-03E4-4229-AB9A-CA7F74A0A2B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11095"/>
      </p:ext>
    </p:extLst>
  </p:cSld>
  <p:clrMapOvr>
    <a:masterClrMapping/>
  </p:clrMapOvr>
  <p:transition spd="med"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DF7F6-A551-4794-8917-2A16EF42BFF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579576"/>
      </p:ext>
    </p:extLst>
  </p:cSld>
  <p:clrMapOvr>
    <a:masterClrMapping/>
  </p:clrMapOvr>
  <p:transition spd="med"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75459-1AB1-4F6F-9559-D5D2C128C072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968385"/>
      </p:ext>
    </p:extLst>
  </p:cSld>
  <p:clrMapOvr>
    <a:masterClrMapping/>
  </p:clrMapOvr>
  <p:transition spd="med"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F1D70-50C7-4575-AD83-55C34D0C26B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195810"/>
      </p:ext>
    </p:extLst>
  </p:cSld>
  <p:clrMapOvr>
    <a:masterClrMapping/>
  </p:clrMapOvr>
  <p:transition spd="med"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3FBB5-5E1F-4403-990D-9C3C513949C2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076918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82B91-6261-42BF-AC2C-32861CA344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1029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61A9C-4950-4BA1-852E-3D5C46BE10AF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727489"/>
      </p:ext>
    </p:extLst>
  </p:cSld>
  <p:clrMapOvr>
    <a:masterClrMapping/>
  </p:clrMapOvr>
  <p:transition spd="med"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98C93-BB89-4FA2-A902-391762C4698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264773"/>
      </p:ext>
    </p:extLst>
  </p:cSld>
  <p:clrMapOvr>
    <a:masterClrMapping/>
  </p:clrMapOvr>
  <p:transition spd="med"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86D19-A0D1-4CC3-8C81-1F6D0ACEB05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61149"/>
      </p:ext>
    </p:extLst>
  </p:cSld>
  <p:clrMapOvr>
    <a:masterClrMapping/>
  </p:clrMapOvr>
  <p:transition spd="med"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C92E8-0075-413D-9982-6CB1CDE2009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972963"/>
      </p:ext>
    </p:extLst>
  </p:cSld>
  <p:clrMapOvr>
    <a:masterClrMapping/>
  </p:clrMapOvr>
  <p:transition spd="med"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257A0-5BCF-4BDF-A923-4F159FEEEC0B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610518"/>
      </p:ext>
    </p:extLst>
  </p:cSld>
  <p:clrMapOvr>
    <a:masterClrMapping/>
  </p:clrMapOvr>
  <p:transition spd="med"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894D4-A6B6-455E-A6FD-BC54BFA513EA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911913"/>
      </p:ext>
    </p:extLst>
  </p:cSld>
  <p:clrMapOvr>
    <a:masterClrMapping/>
  </p:clrMapOvr>
  <p:transition spd="med"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604B6-665C-455B-A0A3-6A40DB8C90EA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771446"/>
      </p:ext>
    </p:extLst>
  </p:cSld>
  <p:clrMapOvr>
    <a:masterClrMapping/>
  </p:clrMapOvr>
  <p:transition spd="med"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FA661-BD4B-4FAB-830F-A7C250F1BC52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01927"/>
      </p:ext>
    </p:extLst>
  </p:cSld>
  <p:clrMapOvr>
    <a:masterClrMapping/>
  </p:clrMapOvr>
  <p:transition spd="med"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70 w 1722"/>
                <a:gd name="T1" fmla="*/ 40 h 66"/>
                <a:gd name="T2" fmla="*/ 1670 w 1722"/>
                <a:gd name="T3" fmla="*/ 34 h 66"/>
                <a:gd name="T4" fmla="*/ 0 w 1722"/>
                <a:gd name="T5" fmla="*/ 0 h 66"/>
                <a:gd name="T6" fmla="*/ 0 w 1722"/>
                <a:gd name="T7" fmla="*/ 33 h 66"/>
                <a:gd name="T8" fmla="*/ 1670 w 1722"/>
                <a:gd name="T9" fmla="*/ 40 h 66"/>
                <a:gd name="T10" fmla="*/ 1670 w 1722"/>
                <a:gd name="T11" fmla="*/ 40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49 w 975"/>
                <a:gd name="T1" fmla="*/ 48 h 101"/>
                <a:gd name="T2" fmla="*/ 949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49 w 975"/>
                <a:gd name="T9" fmla="*/ 48 h 101"/>
                <a:gd name="T10" fmla="*/ 949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089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089 w 2141"/>
                <a:gd name="T7" fmla="*/ 0 h 198"/>
                <a:gd name="T8" fmla="*/ 2089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04 w 2517"/>
                <a:gd name="T1" fmla="*/ 276 h 276"/>
                <a:gd name="T2" fmla="*/ 2439 w 2517"/>
                <a:gd name="T3" fmla="*/ 204 h 276"/>
                <a:gd name="T4" fmla="*/ 2182 w 2517"/>
                <a:gd name="T5" fmla="*/ 0 h 276"/>
                <a:gd name="T6" fmla="*/ 0 w 2517"/>
                <a:gd name="T7" fmla="*/ 276 h 276"/>
                <a:gd name="T8" fmla="*/ 2104 w 2517"/>
                <a:gd name="T9" fmla="*/ 276 h 276"/>
                <a:gd name="T10" fmla="*/ 2104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03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03 w 729"/>
                <a:gd name="T7" fmla="*/ 240 h 240"/>
                <a:gd name="T8" fmla="*/ 703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03 w 729"/>
                <a:gd name="T1" fmla="*/ 318 h 318"/>
                <a:gd name="T2" fmla="*/ 703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03 w 729"/>
                <a:gd name="T9" fmla="*/ 318 h 318"/>
                <a:gd name="T10" fmla="*/ 703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86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32490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32491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D1CA6-524B-47B0-9147-35194427079A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2022/3/30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E3E7E-B5DF-4D8B-A012-CE25CDFCAE9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0460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8F321-5AD4-458D-A5C0-3C5333C38A93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2022/3/30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965D4-BEA5-4A0F-A4D4-12317C63F4A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46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FDB83-4656-4E14-8721-035DA8E26C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0974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A2296-F2A7-4ED4-A32E-C55863F1DBDE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2022/3/30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56D34-A426-4F8A-AE84-39DB6629C71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0245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1C018-28C1-486E-A38E-2DC0B5D6115F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2022/3/30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1A4D9-D762-41F3-90A6-4E1DF5C0349A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2495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FB3FD-AB58-441A-BD1C-718EC633C35D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2022/3/30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84F67-6F6E-46BE-821B-DE65458988E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76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A5BA3-6191-42E3-9BB6-59D831B14F82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2022/3/30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D4B4C-BF26-4188-A024-8D4734F9042B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845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F54D4-8D62-412C-AD5D-83785F735BAF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2022/3/30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F400D-F0D0-43F3-AB02-F8B958145046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7231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1B5DA-B41D-4C23-BC89-83C90B205E30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2022/3/30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6933A-6562-4884-8141-7F2155266BE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7623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17134-5D4F-4A61-A756-BC9233B466AF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2022/3/30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8C2A3-A638-44C9-A746-05DA284B05A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4554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B5C9F-9FEF-4C3A-BCA4-F95B3AEDA40F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2022/3/30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5F735-8236-4442-808A-4380F86766E6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2612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12DD4-EA2B-400C-9DA8-A5659B33D89C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2022/3/30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61CE0-C21B-4D7A-BEC6-52433A35D1C0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3603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715 h 4320"/>
                <a:gd name="T2" fmla="*/ 1737 w 1737"/>
                <a:gd name="T3" fmla="*/ 472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71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81 h 4320"/>
                <a:gd name="T2" fmla="*/ 1737 w 1737"/>
                <a:gd name="T3" fmla="*/ 459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381 h 4420"/>
                <a:gd name="T2" fmla="*/ 1739 w 1739"/>
                <a:gd name="T3" fmla="*/ 2384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38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3936 h 4338"/>
                <a:gd name="T4" fmla="*/ 2080 w 2080"/>
                <a:gd name="T5" fmla="*/ 393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Clr>
                  <a:srgbClr val="FFCC00"/>
                </a:buClr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Clr>
                  <a:srgbClr val="FFCC00"/>
                </a:buClr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Clr>
                  <a:srgbClr val="FFCC00"/>
                </a:buClr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Clr>
                  <a:srgbClr val="FFCC00"/>
                </a:buClr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2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AB7BC-EA3F-4529-87F2-985DC3FDC3F7}" type="datetime1">
              <a:rPr lang="zh-CN" altLang="en-US" smtClean="0"/>
              <a:pPr>
                <a:defRPr/>
              </a:pPr>
              <a:t>2022/3/30</a:t>
            </a:fld>
            <a:endParaRPr lang="en-US" altLang="zh-CN"/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A5716-5613-4F7F-B56C-8BFF424942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3056844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7DD16-8C2A-4B7B-828F-414B4B2E1C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21322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6322A-EA9B-4409-9BD9-50229D66BF6A}" type="datetime1">
              <a:rPr lang="zh-CN" altLang="en-US" smtClean="0"/>
              <a:pPr>
                <a:defRPr/>
              </a:pPr>
              <a:t>2022/3/30</a:t>
            </a:fld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55A29-3B59-4E46-84B3-1198B01CA4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9681756"/>
      </p:ext>
    </p:extLst>
  </p:cSld>
  <p:clrMapOvr>
    <a:masterClrMapping/>
  </p:clrMapOvr>
  <p:transition spd="med">
    <p:rand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79B92-C274-44E0-884D-E22B799CBEC6}" type="datetime1">
              <a:rPr lang="zh-CN" altLang="en-US" smtClean="0"/>
              <a:pPr>
                <a:defRPr/>
              </a:pPr>
              <a:t>2022/3/30</a:t>
            </a:fld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1CCFC-9C01-4B3F-8650-2AF56E8905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3741331"/>
      </p:ext>
    </p:extLst>
  </p:cSld>
  <p:clrMapOvr>
    <a:masterClrMapping/>
  </p:clrMapOvr>
  <p:transition spd="med">
    <p:rand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68BD6-9D95-4708-8599-BD8DB107423E}" type="datetime1">
              <a:rPr lang="zh-CN" altLang="en-US" smtClean="0"/>
              <a:pPr>
                <a:defRPr/>
              </a:pPr>
              <a:t>2022/3/30</a:t>
            </a:fld>
            <a:endParaRPr lang="en-US" altLang="zh-CN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F3FB-1F96-4DAD-AE8F-91956FDB94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428509"/>
      </p:ext>
    </p:extLst>
  </p:cSld>
  <p:clrMapOvr>
    <a:masterClrMapping/>
  </p:clrMapOvr>
  <p:transition spd="med">
    <p:rand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40669-B85F-491D-B302-E61236F154C5}" type="datetime1">
              <a:rPr lang="zh-CN" altLang="en-US" smtClean="0"/>
              <a:pPr>
                <a:defRPr/>
              </a:pPr>
              <a:t>2022/3/30</a:t>
            </a:fld>
            <a:endParaRPr lang="en-US" altLang="zh-CN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65DB8-2C24-4D16-B95F-C737B43C22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9201980"/>
      </p:ext>
    </p:extLst>
  </p:cSld>
  <p:clrMapOvr>
    <a:masterClrMapping/>
  </p:clrMapOvr>
  <p:transition spd="med">
    <p:rand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10EA3-BFA1-4156-A280-62CA3AC04B33}" type="datetime1">
              <a:rPr lang="zh-CN" altLang="en-US" smtClean="0"/>
              <a:pPr>
                <a:defRPr/>
              </a:pPr>
              <a:t>2022/3/30</a:t>
            </a:fld>
            <a:endParaRPr lang="en-US" altLang="zh-CN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08760-C809-47F5-9529-A59BC305F0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4147676"/>
      </p:ext>
    </p:extLst>
  </p:cSld>
  <p:clrMapOvr>
    <a:masterClrMapping/>
  </p:clrMapOvr>
  <p:transition spd="med">
    <p:rand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1BFEB-C1FC-4724-90F8-6329D9D0DD4A}" type="datetime1">
              <a:rPr lang="zh-CN" altLang="en-US" smtClean="0"/>
              <a:pPr>
                <a:defRPr/>
              </a:pPr>
              <a:t>2022/3/30</a:t>
            </a:fld>
            <a:endParaRPr lang="en-US" altLang="zh-CN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88252-6FFD-43EF-83BB-EC3C6AA59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799068"/>
      </p:ext>
    </p:extLst>
  </p:cSld>
  <p:clrMapOvr>
    <a:masterClrMapping/>
  </p:clrMapOvr>
  <p:transition spd="med">
    <p:random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6B913-CBC9-4816-947C-90EB61B2AB43}" type="datetime1">
              <a:rPr lang="zh-CN" altLang="en-US" smtClean="0"/>
              <a:pPr>
                <a:defRPr/>
              </a:pPr>
              <a:t>2022/3/30</a:t>
            </a:fld>
            <a:endParaRPr lang="en-US" altLang="zh-CN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73565-7CE1-4E02-AAA5-C3E31BB8DD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059907"/>
      </p:ext>
    </p:extLst>
  </p:cSld>
  <p:clrMapOvr>
    <a:masterClrMapping/>
  </p:clrMapOvr>
  <p:transition spd="med">
    <p:random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86C1D-C96F-4EEA-91F4-EEAB2A9A7C6E}" type="datetime1">
              <a:rPr lang="zh-CN" altLang="en-US" smtClean="0"/>
              <a:pPr>
                <a:defRPr/>
              </a:pPr>
              <a:t>2022/3/30</a:t>
            </a:fld>
            <a:endParaRPr lang="en-US" altLang="zh-CN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1305E-1F7A-464C-B06B-038138F56B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7990514"/>
      </p:ext>
    </p:extLst>
  </p:cSld>
  <p:clrMapOvr>
    <a:masterClrMapping/>
  </p:clrMapOvr>
  <p:transition spd="med">
    <p:random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8E93A-84B7-459D-9630-C45CB75D1B24}" type="datetime1">
              <a:rPr lang="zh-CN" altLang="en-US" smtClean="0"/>
              <a:pPr>
                <a:defRPr/>
              </a:pPr>
              <a:t>2022/3/30</a:t>
            </a:fld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3F56D-F0C1-4E5F-99D2-C32850AF42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6727639"/>
      </p:ext>
    </p:extLst>
  </p:cSld>
  <p:clrMapOvr>
    <a:masterClrMapping/>
  </p:clrMapOvr>
  <p:transition spd="med">
    <p:random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79EA4-F3EC-4975-A1A3-844CAE782202}" type="datetime1">
              <a:rPr lang="zh-CN" altLang="en-US" smtClean="0"/>
              <a:pPr>
                <a:defRPr/>
              </a:pPr>
              <a:t>2022/3/30</a:t>
            </a:fld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FF8C7-300E-4BF0-8D2E-EBAF6C3B90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490681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FF347-1508-4835-B635-C4D27678AC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121513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A6A89-DAF1-47E3-B1DA-CE78F43F1030}" type="datetime1">
              <a:rPr lang="zh-CN" altLang="en-US" smtClean="0"/>
              <a:pPr>
                <a:defRPr/>
              </a:pPr>
              <a:t>2022/3/30</a:t>
            </a:fld>
            <a:endParaRPr lang="en-US" altLang="zh-CN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20A65-F545-4DD6-B8CE-A6A9DFB451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84617"/>
      </p:ext>
    </p:extLst>
  </p:cSld>
  <p:clrMapOvr>
    <a:masterClrMapping/>
  </p:clrMapOvr>
  <p:transition spd="med">
    <p:random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24F68-FCA4-4938-B70E-CFFF69DC5B3D}" type="datetime1">
              <a:rPr lang="zh-CN" altLang="en-US" smtClean="0"/>
              <a:pPr>
                <a:defRPr/>
              </a:pPr>
              <a:t>2022/3/30</a:t>
            </a:fld>
            <a:endParaRPr lang="en-US" altLang="zh-CN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FC7BA-7B42-4A08-BF4A-3A820E9093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890573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A02B5-94C1-43E4-8ED6-A37ABFEA2E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050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96837-1768-47DB-AD74-EE31095CF4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964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B4B65-BEEA-4E12-9780-94AE4FE718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40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631 h 4320"/>
                <a:gd name="T2" fmla="*/ 1737 w 1737"/>
                <a:gd name="T3" fmla="*/ 464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3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25 h 4320"/>
                <a:gd name="T2" fmla="*/ 1737 w 1737"/>
                <a:gd name="T3" fmla="*/ 453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2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695 h 4420"/>
                <a:gd name="T2" fmla="*/ 1739 w 1739"/>
                <a:gd name="T3" fmla="*/ 2699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69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14 h 4338"/>
                <a:gd name="T4" fmla="*/ 2080 w 2080"/>
                <a:gd name="T5" fmla="*/ 401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7772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83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rgbClr val="FFFFFF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8AF01B-A910-49D4-823E-382C7126038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04047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v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8200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05 h 4320"/>
                <a:gd name="T2" fmla="*/ 1737 w 1737"/>
                <a:gd name="T3" fmla="*/ 451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0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8201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44 h 4320"/>
                <a:gd name="T2" fmla="*/ 1737 w 1737"/>
                <a:gd name="T3" fmla="*/ 445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4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8202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243 h 4420"/>
                <a:gd name="T2" fmla="*/ 1739 w 1739"/>
                <a:gd name="T3" fmla="*/ 3247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24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8203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31 h 4338"/>
                <a:gd name="T4" fmla="*/ 2080 w 2080"/>
                <a:gd name="T5" fmla="*/ 4131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8212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8213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8214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8215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7772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83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rgbClr val="FFFFFF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4D3ADB-CA3F-4F6A-A3E9-BF2D66F291C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99825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v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0"/>
            <a:chExt cx="5760" cy="4665"/>
          </a:xfrm>
        </p:grpSpPr>
        <p:sp>
          <p:nvSpPr>
            <p:cNvPr id="1032" name="未知"/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687 h 4320"/>
                <a:gd name="T2" fmla="*/ 1737 w 1737"/>
                <a:gd name="T3" fmla="*/ 469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8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3" name="未知"/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561 h 4320"/>
                <a:gd name="T2" fmla="*/ 1737 w 1737"/>
                <a:gd name="T3" fmla="*/ 457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6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" name="未知"/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2481 h 4420"/>
                <a:gd name="T2" fmla="*/ 1739 w 1739"/>
                <a:gd name="T3" fmla="*/ 248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48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5" name="未知"/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3962 h 4338"/>
                <a:gd name="T4" fmla="*/ 2080 w 2080"/>
                <a:gd name="T5" fmla="*/ 3962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1" name="未知"/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" name="未知"/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" name="未知"/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" name="未知"/>
            <p:cNvSpPr>
              <a:spLocks/>
            </p:cNvSpPr>
            <p:nvPr userDrawn="1"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" name="未知"/>
            <p:cNvSpPr>
              <a:spLocks/>
            </p:cNvSpPr>
            <p:nvPr/>
          </p:nvSpPr>
          <p:spPr bwMode="auto">
            <a:xfrm rot="19294860">
              <a:off x="1331" y="922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6" name="未知"/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7" name="未知"/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auto">
            <a:xfrm>
              <a:off x="0" y="3919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44" name="未知"/>
            <p:cNvSpPr>
              <a:spLocks/>
            </p:cNvSpPr>
            <p:nvPr/>
          </p:nvSpPr>
          <p:spPr bwMode="auto">
            <a:xfrm>
              <a:off x="1632" y="3965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" name="未知"/>
            <p:cNvSpPr>
              <a:spLocks/>
            </p:cNvSpPr>
            <p:nvPr/>
          </p:nvSpPr>
          <p:spPr bwMode="auto">
            <a:xfrm>
              <a:off x="0" y="3965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" name="未知"/>
            <p:cNvSpPr>
              <a:spLocks/>
            </p:cNvSpPr>
            <p:nvPr/>
          </p:nvSpPr>
          <p:spPr bwMode="auto">
            <a:xfrm>
              <a:off x="3744" y="3965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7" name="未知"/>
            <p:cNvSpPr>
              <a:spLocks/>
            </p:cNvSpPr>
            <p:nvPr/>
          </p:nvSpPr>
          <p:spPr bwMode="auto">
            <a:xfrm>
              <a:off x="1920" y="3965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auto">
            <a:xfrm>
              <a:off x="0" y="3914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6" name="未知"/>
            <p:cNvSpPr>
              <a:spLocks/>
            </p:cNvSpPr>
            <p:nvPr/>
          </p:nvSpPr>
          <p:spPr bwMode="auto">
            <a:xfrm>
              <a:off x="2583" y="3927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未知"/>
            <p:cNvSpPr>
              <a:spLocks/>
            </p:cNvSpPr>
            <p:nvPr/>
          </p:nvSpPr>
          <p:spPr bwMode="auto">
            <a:xfrm rot="18897039" flipH="1">
              <a:off x="148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未知"/>
            <p:cNvSpPr>
              <a:spLocks/>
            </p:cNvSpPr>
            <p:nvPr/>
          </p:nvSpPr>
          <p:spPr bwMode="auto">
            <a:xfrm rot="18897039" flipH="1">
              <a:off x="76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未知"/>
            <p:cNvSpPr>
              <a:spLocks/>
            </p:cNvSpPr>
            <p:nvPr/>
          </p:nvSpPr>
          <p:spPr bwMode="auto">
            <a:xfrm rot="18897039" flipH="1">
              <a:off x="25" y="3859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未知"/>
            <p:cNvSpPr>
              <a:spLocks/>
            </p:cNvSpPr>
            <p:nvPr/>
          </p:nvSpPr>
          <p:spPr bwMode="auto">
            <a:xfrm flipH="1" flipV="1">
              <a:off x="576" y="3919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9" name="未知"/>
            <p:cNvSpPr>
              <a:spLocks/>
            </p:cNvSpPr>
            <p:nvPr/>
          </p:nvSpPr>
          <p:spPr bwMode="auto">
            <a:xfrm flipH="1" flipV="1">
              <a:off x="240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0" name="未知"/>
            <p:cNvSpPr>
              <a:spLocks/>
            </p:cNvSpPr>
            <p:nvPr/>
          </p:nvSpPr>
          <p:spPr bwMode="auto">
            <a:xfrm flipH="1" flipV="1">
              <a:off x="3036" y="3967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1" name="未知"/>
            <p:cNvSpPr>
              <a:spLocks/>
            </p:cNvSpPr>
            <p:nvPr/>
          </p:nvSpPr>
          <p:spPr bwMode="auto">
            <a:xfrm flipH="1" flipV="1">
              <a:off x="3984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2" name="未知"/>
            <p:cNvSpPr>
              <a:spLocks/>
            </p:cNvSpPr>
            <p:nvPr/>
          </p:nvSpPr>
          <p:spPr bwMode="auto">
            <a:xfrm flipH="1" flipV="1">
              <a:off x="3456" y="3919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0" y="3940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60AC64-CE1B-4DBA-AFBD-80FC1C82F140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09216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transition spd="med"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231427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28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29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70 w 1722"/>
                <a:gd name="T1" fmla="*/ 40 h 66"/>
                <a:gd name="T2" fmla="*/ 1670 w 1722"/>
                <a:gd name="T3" fmla="*/ 34 h 66"/>
                <a:gd name="T4" fmla="*/ 0 w 1722"/>
                <a:gd name="T5" fmla="*/ 0 h 66"/>
                <a:gd name="T6" fmla="*/ 0 w 1722"/>
                <a:gd name="T7" fmla="*/ 33 h 66"/>
                <a:gd name="T8" fmla="*/ 1670 w 1722"/>
                <a:gd name="T9" fmla="*/ 40 h 66"/>
                <a:gd name="T10" fmla="*/ 1670 w 1722"/>
                <a:gd name="T11" fmla="*/ 40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31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7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49 w 975"/>
                <a:gd name="T1" fmla="*/ 48 h 101"/>
                <a:gd name="T2" fmla="*/ 949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49 w 975"/>
                <a:gd name="T9" fmla="*/ 48 h 101"/>
                <a:gd name="T10" fmla="*/ 949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8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089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089 w 2141"/>
                <a:gd name="T7" fmla="*/ 0 h 198"/>
                <a:gd name="T8" fmla="*/ 2089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34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0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04 w 2517"/>
                <a:gd name="T1" fmla="*/ 276 h 276"/>
                <a:gd name="T2" fmla="*/ 2439 w 2517"/>
                <a:gd name="T3" fmla="*/ 204 h 276"/>
                <a:gd name="T4" fmla="*/ 2182 w 2517"/>
                <a:gd name="T5" fmla="*/ 0 h 276"/>
                <a:gd name="T6" fmla="*/ 0 w 2517"/>
                <a:gd name="T7" fmla="*/ 276 h 276"/>
                <a:gd name="T8" fmla="*/ 2104 w 2517"/>
                <a:gd name="T9" fmla="*/ 276 h 276"/>
                <a:gd name="T10" fmla="*/ 2104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36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2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03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03 w 729"/>
                <a:gd name="T7" fmla="*/ 240 h 240"/>
                <a:gd name="T8" fmla="*/ 703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38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03 w 729"/>
                <a:gd name="T1" fmla="*/ 318 h 318"/>
                <a:gd name="T2" fmla="*/ 703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03 w 729"/>
                <a:gd name="T9" fmla="*/ 318 h 318"/>
                <a:gd name="T10" fmla="*/ 703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40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41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42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44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0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46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47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48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4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50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51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7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86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53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9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55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56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57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58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59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60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61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62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068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231464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1465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31466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3146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1468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BB1E75-13CB-4C2D-887E-4451B92F52C5}" type="datetime1">
              <a:rPr lang="zh-CN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2022/3/30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3146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31470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2456C-AD68-479C-A4FB-8BB6CBA9B271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820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2056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715 h 4320"/>
                <a:gd name="T2" fmla="*/ 1737 w 1737"/>
                <a:gd name="T3" fmla="*/ 472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71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57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81 h 4320"/>
                <a:gd name="T2" fmla="*/ 1737 w 1737"/>
                <a:gd name="T3" fmla="*/ 459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58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381 h 4420"/>
                <a:gd name="T2" fmla="*/ 1739 w 1739"/>
                <a:gd name="T3" fmla="*/ 2384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38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59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3936 h 4338"/>
                <a:gd name="T4" fmla="*/ 2080 w 2080"/>
                <a:gd name="T5" fmla="*/ 393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2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Clr>
                  <a:srgbClr val="FFCC00"/>
                </a:buClr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068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9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70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71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Clr>
                  <a:srgbClr val="FFCC00"/>
                </a:buClr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7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8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9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00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01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051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b="0">
                <a:solidFill>
                  <a:srgbClr val="FFFFFF"/>
                </a:solidFill>
                <a:latin typeface="+mn-lt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07550344-F0B5-4532-9A3E-90A305FD6CA6}" type="datetime1">
              <a:rPr lang="zh-CN" altLang="en-US" smtClean="0"/>
              <a:pPr fontAlgn="base">
                <a:spcAft>
                  <a:spcPct val="0"/>
                </a:spcAft>
                <a:defRPr/>
              </a:pPr>
              <a:t>2022/3/30</a:t>
            </a:fld>
            <a:endParaRPr lang="en-US" altLang="zh-CN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b="0">
                <a:solidFill>
                  <a:srgbClr val="FFFFFF"/>
                </a:solidFill>
                <a:latin typeface="+mn-lt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3852BE87-4F9D-400B-8264-AC42A5679B77}" type="slidenum">
              <a:rPr lang="en-US" altLang="zh-CN"/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66325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</p:sldLayoutIdLst>
  <p:transition spd="med"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5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609600"/>
            <a:ext cx="8569325" cy="6053138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3300" b="1" dirty="0" smtClean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en-US" altLang="zh-CN" sz="3300" b="1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3300" b="1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(A)</a:t>
            </a:r>
            <a:r>
              <a:rPr lang="en-US" altLang="zh-CN" sz="3300" b="1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</a:t>
            </a:r>
            <a:r>
              <a:rPr lang="en-US" altLang="zh-CN" sz="3300" b="1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(B)</a:t>
            </a:r>
            <a:r>
              <a:rPr lang="en-US" altLang="zh-CN" sz="3300" b="1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</a:t>
            </a:r>
            <a:r>
              <a:rPr lang="en-US" altLang="zh-CN" sz="3300" b="1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(A</a:t>
            </a:r>
            <a:r>
              <a:rPr lang="en-US" altLang="zh-CN" sz="3300" b="1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300" b="1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B)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b="1" kern="1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证明</a:t>
            </a:r>
            <a:r>
              <a:rPr lang="zh-CN" altLang="en-US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方法一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) </a:t>
            </a:r>
            <a:r>
              <a:rPr lang="zh-CN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任取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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(A)</a:t>
            </a:r>
            <a:r>
              <a:rPr lang="zh-CN" altLang="zh-CN" b="1" kern="100" dirty="0">
                <a:solidFill>
                  <a:srgbClr val="FFFFFF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(B)</a:t>
            </a:r>
            <a:r>
              <a:rPr lang="zh-CN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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(A)</a:t>
            </a:r>
            <a:r>
              <a:rPr lang="zh-CN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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(B)</a:t>
            </a:r>
            <a:b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</a:br>
            <a:r>
              <a:rPr lang="zh-CN" altLang="en-US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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(A)</a:t>
            </a:r>
            <a:r>
              <a:rPr lang="zh-CN" altLang="en-US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(A</a:t>
            </a:r>
            <a:r>
              <a:rPr lang="zh-CN" altLang="zh-CN" b="1" kern="100" dirty="0">
                <a:solidFill>
                  <a:srgbClr val="FFFFFF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B), X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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(A</a:t>
            </a:r>
            <a:r>
              <a:rPr lang="zh-CN" altLang="zh-CN" b="1" kern="100" dirty="0">
                <a:solidFill>
                  <a:srgbClr val="FFFFFF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B)</a:t>
            </a:r>
            <a:b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</a:br>
            <a:r>
              <a:rPr lang="zh-CN" altLang="en-US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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(B)</a:t>
            </a:r>
            <a:r>
              <a:rPr lang="zh-CN" altLang="en-US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(A</a:t>
            </a:r>
            <a:r>
              <a:rPr lang="zh-CN" altLang="zh-CN" b="1" kern="100" dirty="0">
                <a:solidFill>
                  <a:srgbClr val="FFFFFF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B), X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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(A</a:t>
            </a:r>
            <a:r>
              <a:rPr lang="zh-CN" altLang="zh-CN" b="1" kern="100" dirty="0">
                <a:solidFill>
                  <a:srgbClr val="FFFFFF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B)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b="1" kern="1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因此</a:t>
            </a:r>
            <a:r>
              <a:rPr lang="en-US" altLang="zh-CN" b="1" kern="1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b="1" kern="1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有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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(A</a:t>
            </a:r>
            <a:r>
              <a:rPr lang="zh-CN" altLang="zh-CN" b="1" kern="100" dirty="0">
                <a:solidFill>
                  <a:srgbClr val="FFFFFF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kern="1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kern="1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，所以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(A)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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(B)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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(A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kern="1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dirty="0">
                <a:solidFill>
                  <a:srgbClr val="FFFFFF"/>
                </a:solidFill>
              </a:rPr>
              <a:t>证明：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 (</a:t>
            </a:r>
            <a:r>
              <a:rPr lang="zh-CN" altLang="en-US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方法二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) </a:t>
            </a:r>
            <a:endParaRPr lang="en-US" altLang="zh-CN" dirty="0">
              <a:solidFill>
                <a:srgbClr val="FFFFFF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solidFill>
                  <a:srgbClr val="FFFFFF"/>
                </a:solidFill>
              </a:rPr>
              <a:t>    A 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(A)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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(A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B)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    B</a:t>
            </a:r>
            <a:r>
              <a:rPr lang="en-US" altLang="zh-CN" dirty="0">
                <a:solidFill>
                  <a:srgbClr val="FFFFFF"/>
                </a:solidFill>
              </a:rPr>
              <a:t> 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(B)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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(A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B)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得，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(A)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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(B)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 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(A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B)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b="1" kern="100" dirty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endParaRPr lang="en-US" altLang="zh-CN" b="1" kern="100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endParaRPr lang="en-US" altLang="zh-CN" kern="100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9388" y="44450"/>
            <a:ext cx="7772400" cy="584200"/>
          </a:xfrm>
        </p:spPr>
        <p:txBody>
          <a:bodyPr/>
          <a:lstStyle/>
          <a:p>
            <a:pPr algn="l">
              <a:defRPr/>
            </a:pPr>
            <a:r>
              <a:rPr lang="zh-CN" altLang="en-US" sz="32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习题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1.1-3(2)</a:t>
            </a:r>
            <a:r>
              <a:rPr lang="zh-CN" altLang="en-US" sz="32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对任意集合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32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endParaRPr lang="zh-CN" altLang="en-US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6717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内容占位符 2"/>
          <p:cNvSpPr>
            <a:spLocks noGrp="1"/>
          </p:cNvSpPr>
          <p:nvPr>
            <p:ph idx="1"/>
          </p:nvPr>
        </p:nvSpPr>
        <p:spPr>
          <a:xfrm>
            <a:off x="179388" y="404813"/>
            <a:ext cx="8569325" cy="5327650"/>
          </a:xfrm>
        </p:spPr>
        <p:txBody>
          <a:bodyPr/>
          <a:lstStyle/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solidFill>
                  <a:schemeClr val="tx2"/>
                </a:solidFill>
              </a:rPr>
              <a:t>习题</a:t>
            </a:r>
            <a:r>
              <a:rPr lang="en-US" altLang="zh-CN" sz="3300" dirty="0" smtClean="0">
                <a:solidFill>
                  <a:schemeClr val="tx2"/>
                </a:solidFill>
              </a:rPr>
              <a:t>1.2- 3    </a:t>
            </a:r>
            <a:r>
              <a:rPr lang="en-US" altLang="zh-CN" sz="3300" dirty="0" smtClean="0"/>
              <a:t>R</a:t>
            </a:r>
            <a:r>
              <a:rPr lang="zh-CN" altLang="zh-CN" sz="3300" dirty="0" smtClean="0"/>
              <a:t>，</a:t>
            </a:r>
            <a:r>
              <a:rPr lang="en-US" altLang="zh-CN" sz="3300" dirty="0" smtClean="0"/>
              <a:t>S</a:t>
            </a:r>
            <a:r>
              <a:rPr lang="zh-CN" altLang="zh-CN" sz="3300" dirty="0" smtClean="0"/>
              <a:t>是集合</a:t>
            </a:r>
            <a:r>
              <a:rPr lang="en-US" altLang="zh-CN" sz="3300" dirty="0" smtClean="0"/>
              <a:t>A</a:t>
            </a:r>
            <a:r>
              <a:rPr lang="zh-CN" altLang="zh-CN" sz="3300" dirty="0" smtClean="0"/>
              <a:t>上的两个关系。</a:t>
            </a:r>
            <a:r>
              <a:rPr lang="en-US" altLang="zh-CN" sz="3300" dirty="0" smtClean="0"/>
              <a:t>    </a:t>
            </a:r>
            <a:r>
              <a:rPr lang="zh-CN" altLang="zh-CN" sz="3300" dirty="0" smtClean="0"/>
              <a:t>试证明下列等式</a:t>
            </a:r>
            <a:r>
              <a:rPr lang="en-US" altLang="zh-CN" sz="3300" dirty="0" smtClean="0"/>
              <a:t>: (1)   (R</a:t>
            </a:r>
            <a:r>
              <a:rPr lang="zh-CN" altLang="zh-CN" sz="3300" dirty="0" smtClean="0"/>
              <a:t>•</a:t>
            </a:r>
            <a:r>
              <a:rPr lang="en-US" altLang="zh-CN" sz="3300" dirty="0" smtClean="0"/>
              <a:t>S)</a:t>
            </a:r>
            <a:r>
              <a:rPr lang="en-US" altLang="zh-CN" sz="3300" baseline="30000" dirty="0" smtClean="0"/>
              <a:t>-1</a:t>
            </a:r>
            <a:r>
              <a:rPr lang="en-US" altLang="zh-CN" sz="3300" dirty="0" smtClean="0"/>
              <a:t>= S</a:t>
            </a:r>
            <a:r>
              <a:rPr lang="en-US" altLang="zh-CN" sz="3300" baseline="30000" dirty="0" smtClean="0"/>
              <a:t>-1</a:t>
            </a:r>
            <a:r>
              <a:rPr lang="zh-CN" altLang="zh-CN" sz="3300" dirty="0" smtClean="0"/>
              <a:t>•</a:t>
            </a:r>
            <a:r>
              <a:rPr lang="en-US" altLang="zh-CN" sz="3300" dirty="0" smtClean="0"/>
              <a:t>R</a:t>
            </a:r>
            <a:r>
              <a:rPr lang="en-US" altLang="zh-CN" sz="3300" baseline="30000" dirty="0" smtClean="0">
                <a:solidFill>
                  <a:schemeClr val="tx2"/>
                </a:solidFill>
              </a:rPr>
              <a:t>-1</a:t>
            </a:r>
            <a:endParaRPr lang="en-US" altLang="zh-CN" sz="3300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/>
              <a:t>证明：</a:t>
            </a:r>
            <a:endParaRPr lang="en-US" altLang="zh-CN" sz="3300" dirty="0" smtClean="0"/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3300" dirty="0" smtClean="0"/>
              <a:t>再证</a:t>
            </a:r>
            <a:r>
              <a:rPr lang="en-US" altLang="zh-CN" sz="3300" dirty="0" smtClean="0"/>
              <a:t>S</a:t>
            </a:r>
            <a:r>
              <a:rPr lang="en-US" altLang="zh-CN" sz="3300" baseline="30000" dirty="0" smtClean="0"/>
              <a:t>-1</a:t>
            </a:r>
            <a:r>
              <a:rPr lang="zh-CN" altLang="zh-CN" sz="3300" dirty="0" smtClean="0"/>
              <a:t>•</a:t>
            </a:r>
            <a:r>
              <a:rPr lang="en-US" altLang="zh-CN" sz="3300" dirty="0" smtClean="0"/>
              <a:t>R</a:t>
            </a:r>
            <a:r>
              <a:rPr lang="en-US" altLang="zh-CN" sz="3300" baseline="30000" dirty="0" smtClean="0"/>
              <a:t>-1</a:t>
            </a:r>
            <a:r>
              <a:rPr lang="en-US" altLang="zh-CN" sz="3300" dirty="0" smtClean="0"/>
              <a:t> </a:t>
            </a:r>
            <a:r>
              <a:rPr lang="en-US" altLang="zh-CN" sz="3300" dirty="0" smtClean="0">
                <a:sym typeface="Symbol" panose="05050102010706020507" pitchFamily="18" charset="2"/>
              </a:rPr>
              <a:t></a:t>
            </a:r>
            <a:r>
              <a:rPr lang="en-US" altLang="zh-CN" sz="3300" dirty="0" smtClean="0"/>
              <a:t>(R</a:t>
            </a:r>
            <a:r>
              <a:rPr lang="zh-CN" altLang="zh-CN" sz="3300" dirty="0" smtClean="0"/>
              <a:t>•</a:t>
            </a:r>
            <a:r>
              <a:rPr lang="en-US" altLang="zh-CN" sz="3300" dirty="0" smtClean="0"/>
              <a:t>S)</a:t>
            </a:r>
            <a:r>
              <a:rPr lang="en-US" altLang="zh-CN" sz="3300" baseline="30000" dirty="0" smtClean="0"/>
              <a:t>-1</a:t>
            </a:r>
            <a:r>
              <a:rPr lang="zh-CN" altLang="zh-CN" sz="3300" dirty="0" smtClean="0"/>
              <a:t>，对任意</a:t>
            </a:r>
            <a:r>
              <a:rPr lang="en-US" altLang="zh-CN" sz="3300" dirty="0" smtClean="0"/>
              <a:t>(x</a:t>
            </a:r>
            <a:r>
              <a:rPr lang="zh-CN" altLang="zh-CN" sz="3300" dirty="0" smtClean="0"/>
              <a:t>，</a:t>
            </a:r>
            <a:r>
              <a:rPr lang="en-US" altLang="zh-CN" sz="3300" dirty="0" smtClean="0"/>
              <a:t>y) </a:t>
            </a:r>
            <a:r>
              <a:rPr lang="en-US" altLang="zh-CN" sz="3300" dirty="0" smtClean="0">
                <a:sym typeface="Symbol" panose="05050102010706020507" pitchFamily="18" charset="2"/>
              </a:rPr>
              <a:t></a:t>
            </a:r>
            <a:r>
              <a:rPr lang="en-US" altLang="zh-CN" sz="3300" dirty="0" smtClean="0"/>
              <a:t> S</a:t>
            </a:r>
            <a:r>
              <a:rPr lang="en-US" altLang="zh-CN" sz="3300" baseline="30000" dirty="0" smtClean="0"/>
              <a:t>-1</a:t>
            </a:r>
            <a:r>
              <a:rPr lang="zh-CN" altLang="zh-CN" sz="3300" dirty="0" smtClean="0"/>
              <a:t>•</a:t>
            </a:r>
            <a:r>
              <a:rPr lang="en-US" altLang="zh-CN" sz="3300" dirty="0" smtClean="0"/>
              <a:t>R</a:t>
            </a:r>
            <a:r>
              <a:rPr lang="en-US" altLang="zh-CN" sz="3300" baseline="30000" dirty="0" smtClean="0"/>
              <a:t>-1,</a:t>
            </a:r>
            <a:r>
              <a:rPr lang="zh-CN" altLang="zh-CN" sz="3300" dirty="0" smtClean="0"/>
              <a:t>则存在</a:t>
            </a:r>
            <a:r>
              <a:rPr lang="en-US" altLang="zh-CN" sz="3300" dirty="0" err="1" smtClean="0"/>
              <a:t>z</a:t>
            </a:r>
            <a:r>
              <a:rPr lang="en-US" altLang="zh-CN" sz="3300" dirty="0" err="1" smtClean="0">
                <a:sym typeface="Symbol" panose="05050102010706020507" pitchFamily="18" charset="2"/>
              </a:rPr>
              <a:t></a:t>
            </a:r>
            <a:r>
              <a:rPr lang="en-US" altLang="zh-CN" sz="3300" dirty="0" err="1" smtClean="0"/>
              <a:t>A</a:t>
            </a:r>
            <a:r>
              <a:rPr lang="zh-CN" altLang="zh-CN" sz="3300" dirty="0" smtClean="0"/>
              <a:t>，满足</a:t>
            </a:r>
            <a:r>
              <a:rPr lang="en-US" altLang="zh-CN" sz="3300" dirty="0" smtClean="0"/>
              <a:t>(x</a:t>
            </a:r>
            <a:r>
              <a:rPr lang="zh-CN" altLang="zh-CN" sz="3300" dirty="0" smtClean="0"/>
              <a:t>，</a:t>
            </a:r>
            <a:r>
              <a:rPr lang="en-US" altLang="zh-CN" sz="3300" dirty="0" smtClean="0"/>
              <a:t>z) </a:t>
            </a:r>
            <a:r>
              <a:rPr lang="en-US" altLang="zh-CN" sz="3300" dirty="0" smtClean="0">
                <a:sym typeface="Symbol" panose="05050102010706020507" pitchFamily="18" charset="2"/>
              </a:rPr>
              <a:t></a:t>
            </a:r>
            <a:r>
              <a:rPr lang="en-US" altLang="zh-CN" sz="3300" dirty="0" smtClean="0"/>
              <a:t>S</a:t>
            </a:r>
            <a:r>
              <a:rPr lang="en-US" altLang="zh-CN" sz="3300" baseline="30000" dirty="0" smtClean="0"/>
              <a:t>-1</a:t>
            </a:r>
            <a:r>
              <a:rPr lang="zh-CN" altLang="zh-CN" sz="3300" dirty="0" smtClean="0"/>
              <a:t>且</a:t>
            </a:r>
            <a:r>
              <a:rPr lang="en-US" altLang="zh-CN" sz="3300" dirty="0" smtClean="0"/>
              <a:t>(z</a:t>
            </a:r>
            <a:r>
              <a:rPr lang="zh-CN" altLang="zh-CN" sz="3300" dirty="0" smtClean="0"/>
              <a:t>，</a:t>
            </a:r>
            <a:r>
              <a:rPr lang="en-US" altLang="zh-CN" sz="3300" dirty="0" smtClean="0"/>
              <a:t>y) </a:t>
            </a:r>
            <a:r>
              <a:rPr lang="en-US" altLang="zh-CN" sz="3300" dirty="0" smtClean="0">
                <a:sym typeface="Symbol" panose="05050102010706020507" pitchFamily="18" charset="2"/>
              </a:rPr>
              <a:t></a:t>
            </a:r>
            <a:r>
              <a:rPr lang="en-US" altLang="zh-CN" sz="3300" dirty="0" smtClean="0"/>
              <a:t>R</a:t>
            </a:r>
            <a:r>
              <a:rPr lang="en-US" altLang="zh-CN" sz="3300" baseline="30000" dirty="0" smtClean="0"/>
              <a:t>-1</a:t>
            </a:r>
            <a:r>
              <a:rPr lang="zh-CN" altLang="zh-CN" sz="3300" dirty="0" smtClean="0"/>
              <a:t>，</a:t>
            </a:r>
            <a:r>
              <a:rPr lang="zh-CN" altLang="en-US" sz="3300" dirty="0"/>
              <a:t>故</a:t>
            </a:r>
            <a:r>
              <a:rPr lang="en-US" altLang="zh-CN" sz="3300" dirty="0" smtClean="0"/>
              <a:t>(y</a:t>
            </a:r>
            <a:r>
              <a:rPr lang="zh-CN" altLang="zh-CN" sz="3300" dirty="0" smtClean="0"/>
              <a:t>，</a:t>
            </a:r>
            <a:r>
              <a:rPr lang="en-US" altLang="zh-CN" sz="3300" dirty="0" smtClean="0"/>
              <a:t>z) </a:t>
            </a:r>
            <a:r>
              <a:rPr lang="en-US" altLang="zh-CN" sz="3300" dirty="0" smtClean="0">
                <a:sym typeface="Symbol" panose="05050102010706020507" pitchFamily="18" charset="2"/>
              </a:rPr>
              <a:t></a:t>
            </a:r>
            <a:r>
              <a:rPr lang="en-US" altLang="zh-CN" sz="3300" dirty="0" smtClean="0"/>
              <a:t>R</a:t>
            </a:r>
            <a:r>
              <a:rPr lang="zh-CN" altLang="zh-CN" sz="3300" dirty="0" smtClean="0"/>
              <a:t>且</a:t>
            </a:r>
            <a:r>
              <a:rPr lang="en-US" altLang="zh-CN" sz="3300" dirty="0" smtClean="0"/>
              <a:t>(z</a:t>
            </a:r>
            <a:r>
              <a:rPr lang="zh-CN" altLang="zh-CN" sz="3300" dirty="0" smtClean="0"/>
              <a:t>，</a:t>
            </a:r>
            <a:r>
              <a:rPr lang="en-US" altLang="zh-CN" sz="3300" dirty="0" smtClean="0"/>
              <a:t>x) </a:t>
            </a:r>
            <a:r>
              <a:rPr lang="en-US" altLang="zh-CN" sz="3300" dirty="0" smtClean="0">
                <a:sym typeface="Symbol" panose="05050102010706020507" pitchFamily="18" charset="2"/>
              </a:rPr>
              <a:t></a:t>
            </a:r>
            <a:r>
              <a:rPr lang="en-US" altLang="zh-CN" sz="3300" dirty="0" smtClean="0"/>
              <a:t>S</a:t>
            </a:r>
            <a:r>
              <a:rPr lang="zh-CN" altLang="zh-CN" sz="3300" dirty="0" smtClean="0"/>
              <a:t>，</a:t>
            </a:r>
            <a:r>
              <a:rPr lang="zh-CN" altLang="en-US" sz="3300" dirty="0" smtClean="0"/>
              <a:t>知</a:t>
            </a:r>
            <a:r>
              <a:rPr lang="en-US" altLang="zh-CN" sz="3300" dirty="0" smtClean="0"/>
              <a:t>(y</a:t>
            </a:r>
            <a:r>
              <a:rPr lang="zh-CN" altLang="zh-CN" sz="3300" dirty="0" smtClean="0"/>
              <a:t>，</a:t>
            </a:r>
            <a:r>
              <a:rPr lang="en-US" altLang="zh-CN" sz="3300" dirty="0" smtClean="0"/>
              <a:t>x) </a:t>
            </a:r>
            <a:r>
              <a:rPr lang="en-US" altLang="zh-CN" sz="3300" dirty="0" smtClean="0">
                <a:sym typeface="Symbol" panose="05050102010706020507" pitchFamily="18" charset="2"/>
              </a:rPr>
              <a:t></a:t>
            </a:r>
            <a:r>
              <a:rPr lang="en-US" altLang="zh-CN" sz="3300" dirty="0" smtClean="0"/>
              <a:t>(R</a:t>
            </a:r>
            <a:r>
              <a:rPr lang="zh-CN" altLang="zh-CN" sz="3300" dirty="0" smtClean="0"/>
              <a:t>•</a:t>
            </a:r>
            <a:r>
              <a:rPr lang="en-US" altLang="zh-CN" sz="3300" dirty="0" smtClean="0"/>
              <a:t>S)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3300" dirty="0" smtClean="0"/>
              <a:t>所以， </a:t>
            </a:r>
            <a:r>
              <a:rPr lang="en-US" altLang="zh-CN" sz="3300" dirty="0" smtClean="0"/>
              <a:t>(x</a:t>
            </a:r>
            <a:r>
              <a:rPr lang="zh-CN" altLang="zh-CN" sz="3300" dirty="0" smtClean="0"/>
              <a:t>，</a:t>
            </a:r>
            <a:r>
              <a:rPr lang="en-US" altLang="zh-CN" sz="3300" dirty="0" smtClean="0"/>
              <a:t>y) </a:t>
            </a:r>
            <a:r>
              <a:rPr lang="en-US" altLang="zh-CN" sz="3300" dirty="0" smtClean="0">
                <a:sym typeface="Symbol" panose="05050102010706020507" pitchFamily="18" charset="2"/>
              </a:rPr>
              <a:t></a:t>
            </a:r>
            <a:r>
              <a:rPr lang="en-US" altLang="zh-CN" sz="3300" dirty="0" smtClean="0"/>
              <a:t>(R</a:t>
            </a:r>
            <a:r>
              <a:rPr lang="zh-CN" altLang="zh-CN" sz="3300" dirty="0" smtClean="0"/>
              <a:t>•</a:t>
            </a:r>
            <a:r>
              <a:rPr lang="en-US" altLang="zh-CN" sz="3300" dirty="0" smtClean="0"/>
              <a:t>S)</a:t>
            </a:r>
            <a:r>
              <a:rPr lang="en-US" altLang="zh-CN" sz="3300" baseline="30000" dirty="0" smtClean="0"/>
              <a:t>-1</a:t>
            </a:r>
            <a:r>
              <a:rPr lang="zh-CN" altLang="zh-CN" sz="3300" dirty="0" smtClean="0"/>
              <a:t>，</a:t>
            </a:r>
            <a:endParaRPr lang="en-US" altLang="zh-CN" sz="3300" dirty="0" smtClean="0"/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3300" dirty="0" smtClean="0"/>
              <a:t>因此</a:t>
            </a:r>
            <a:r>
              <a:rPr lang="en-US" altLang="zh-CN" sz="3300" dirty="0" smtClean="0"/>
              <a:t> S</a:t>
            </a:r>
            <a:r>
              <a:rPr lang="en-US" altLang="zh-CN" sz="3300" baseline="30000" dirty="0" smtClean="0"/>
              <a:t>-1</a:t>
            </a:r>
            <a:r>
              <a:rPr lang="zh-CN" altLang="zh-CN" sz="3300" dirty="0" smtClean="0"/>
              <a:t>•</a:t>
            </a:r>
            <a:r>
              <a:rPr lang="en-US" altLang="zh-CN" sz="3300" dirty="0" smtClean="0"/>
              <a:t>R</a:t>
            </a:r>
            <a:r>
              <a:rPr lang="en-US" altLang="zh-CN" sz="3300" baseline="30000" dirty="0" smtClean="0"/>
              <a:t>-1</a:t>
            </a:r>
            <a:r>
              <a:rPr lang="en-US" altLang="zh-CN" sz="3300" dirty="0" smtClean="0"/>
              <a:t> </a:t>
            </a:r>
            <a:r>
              <a:rPr lang="en-US" altLang="zh-CN" sz="3300" dirty="0" smtClean="0">
                <a:sym typeface="Symbol" panose="05050102010706020507" pitchFamily="18" charset="2"/>
              </a:rPr>
              <a:t></a:t>
            </a:r>
            <a:r>
              <a:rPr lang="en-US" altLang="zh-CN" sz="3300" dirty="0" smtClean="0"/>
              <a:t>(R</a:t>
            </a:r>
            <a:r>
              <a:rPr lang="zh-CN" altLang="zh-CN" sz="3300" dirty="0" smtClean="0"/>
              <a:t>•</a:t>
            </a:r>
            <a:r>
              <a:rPr lang="en-US" altLang="zh-CN" sz="3300" dirty="0" smtClean="0"/>
              <a:t>S)</a:t>
            </a:r>
            <a:r>
              <a:rPr lang="en-US" altLang="zh-CN" sz="3300" baseline="30000" dirty="0" smtClean="0"/>
              <a:t>-1</a:t>
            </a:r>
            <a:r>
              <a:rPr lang="zh-CN" altLang="zh-CN" sz="3300" dirty="0" smtClean="0"/>
              <a:t>。</a:t>
            </a:r>
            <a:endParaRPr lang="zh-CN" altLang="en-US" sz="3300" dirty="0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119811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981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120A25-6D92-4961-A949-E026C265D557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3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414" y="228600"/>
            <a:ext cx="8839200" cy="6025243"/>
          </a:xfrm>
        </p:spPr>
        <p:txBody>
          <a:bodyPr/>
          <a:lstStyle/>
          <a:p>
            <a:pPr marL="90488" indent="-90488">
              <a:lnSpc>
                <a:spcPct val="110000"/>
              </a:lnSpc>
            </a:pPr>
            <a:r>
              <a:rPr lang="zh-CN" altLang="en-US" sz="3000" dirty="0" smtClean="0">
                <a:solidFill>
                  <a:schemeClr val="tx2"/>
                </a:solidFill>
              </a:rPr>
              <a:t>习题</a:t>
            </a:r>
            <a:r>
              <a:rPr lang="en-US" altLang="zh-CN" sz="3000" dirty="0" smtClean="0">
                <a:solidFill>
                  <a:schemeClr val="tx2"/>
                </a:solidFill>
              </a:rPr>
              <a:t>1.2-5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是集合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上的关系，令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000" baseline="30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={(x, y)|</a:t>
            </a:r>
            <a:r>
              <a:rPr lang="en-US" altLang="zh-CN" sz="3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3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，并且存在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n&gt;0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，使得</a:t>
            </a:r>
            <a:r>
              <a:rPr lang="en-US" altLang="zh-CN" sz="3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xR</a:t>
            </a:r>
            <a:r>
              <a:rPr lang="en-US" altLang="zh-CN" sz="3000" baseline="30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则称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000" baseline="30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的传递闭包，证明：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000" baseline="30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是包含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的最小具有传递性的关系。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lang="zh-CN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(1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R</a:t>
            </a:r>
            <a:r>
              <a:rPr lang="en-US" altLang="zh-CN" sz="3000" baseline="30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，对任意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(x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y)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 R y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，即存在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n=1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，使得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 R</a:t>
            </a:r>
            <a:r>
              <a:rPr lang="en-US" altLang="zh-CN" sz="3000" baseline="30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(x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y)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000" baseline="30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R</a:t>
            </a:r>
            <a:r>
              <a:rPr lang="en-US" altLang="zh-CN" sz="3000" baseline="30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000" kern="100" baseline="30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具有传递性：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方法一：（根据传递性的定义）对于任意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30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0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，若</a:t>
            </a:r>
            <a:r>
              <a:rPr lang="en-US" altLang="zh-CN" sz="30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xR</a:t>
            </a:r>
            <a:r>
              <a:rPr lang="en-US" altLang="zh-CN" sz="3000" kern="100" baseline="30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30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yR</a:t>
            </a:r>
            <a:r>
              <a:rPr lang="en-US" altLang="zh-CN" sz="3000" kern="100" baseline="30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30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，则存在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n(m&gt;0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n&gt;0)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使得</a:t>
            </a:r>
            <a:r>
              <a:rPr lang="en-US" altLang="zh-CN" sz="30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xR</a:t>
            </a:r>
            <a:r>
              <a:rPr lang="en-US" altLang="zh-CN" sz="3000" kern="100" baseline="30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30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yR</a:t>
            </a:r>
            <a:r>
              <a:rPr lang="en-US" altLang="zh-CN" sz="3000" kern="100" baseline="30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0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，因此有</a:t>
            </a:r>
            <a:r>
              <a:rPr lang="en-US" altLang="zh-CN" sz="30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xR</a:t>
            </a:r>
            <a:r>
              <a:rPr lang="en-US" altLang="zh-CN" sz="3000" kern="100" baseline="30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3000" kern="100" dirty="0" smtClean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•</a:t>
            </a:r>
            <a:r>
              <a:rPr lang="en-US" altLang="zh-CN" sz="30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000" kern="100" baseline="30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0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30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xR</a:t>
            </a:r>
            <a:r>
              <a:rPr lang="en-US" altLang="zh-CN" sz="3000" kern="100" baseline="30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m+n</a:t>
            </a:r>
            <a:r>
              <a:rPr lang="en-US" altLang="zh-CN" sz="30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</a:t>
            </a:r>
            <a:r>
              <a:rPr lang="en-US" altLang="zh-CN" sz="30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xR</a:t>
            </a:r>
            <a:r>
              <a:rPr lang="en-US" altLang="zh-CN" sz="3000" kern="100" baseline="30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30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，故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000" kern="100" baseline="30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具有传递性。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en-US" sz="3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A69A05-0AF2-436D-902A-8F6E9815B56D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8667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091" y="604157"/>
            <a:ext cx="8787493" cy="5709331"/>
          </a:xfrm>
        </p:spPr>
        <p:txBody>
          <a:bodyPr/>
          <a:lstStyle/>
          <a:p>
            <a:pPr marL="0">
              <a:lnSpc>
                <a:spcPct val="120000"/>
              </a:lnSpc>
            </a:pPr>
            <a:r>
              <a:rPr lang="en-US" altLang="zh-CN" sz="3000" kern="1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000" kern="1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000" kern="1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3000" kern="1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lang="en-US" altLang="zh-CN" sz="3000" kern="1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000" kern="100" baseline="30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3000" kern="1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具有传递性：</a:t>
            </a:r>
            <a:r>
              <a:rPr lang="en-US" altLang="zh-CN" sz="3000" kern="1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lang="en-US" altLang="zh-CN" sz="3000" kern="1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方法二：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根据定理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1.2.4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对于任意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(x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y)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000" baseline="30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3000" dirty="0" smtClean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•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000" baseline="30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，则存在</a:t>
            </a:r>
            <a:r>
              <a:rPr lang="en-US" altLang="zh-CN" sz="3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，满足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(x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a)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000" baseline="30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(a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y)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000" baseline="30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，故存在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n(m&gt;0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n&gt;0)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，使得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 R</a:t>
            </a:r>
            <a:r>
              <a:rPr lang="en-US" altLang="zh-CN" sz="3000" baseline="30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3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000" baseline="30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，因此有</a:t>
            </a:r>
            <a:r>
              <a:rPr lang="en-US" altLang="zh-CN" sz="3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xR</a:t>
            </a:r>
            <a:r>
              <a:rPr lang="en-US" altLang="zh-CN" sz="3000" baseline="30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3000" dirty="0" smtClean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•</a:t>
            </a:r>
            <a:r>
              <a:rPr lang="en-US" altLang="zh-CN" sz="3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000" baseline="30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3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000" baseline="30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m+n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y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</a:t>
            </a:r>
            <a:r>
              <a:rPr lang="en-US" altLang="zh-CN" sz="3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xR</a:t>
            </a:r>
            <a:r>
              <a:rPr lang="en-US" altLang="zh-CN" sz="3000" baseline="30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30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000" baseline="30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3000" dirty="0" smtClean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•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000" baseline="30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R</a:t>
            </a:r>
            <a:r>
              <a:rPr lang="en-US" altLang="zh-CN" sz="3000" baseline="30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，故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000" baseline="30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具有传递性。</a:t>
            </a:r>
            <a:endParaRPr lang="en-US" altLang="zh-CN" sz="30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/>
            <a:endParaRPr lang="zh-CN" altLang="en-US" sz="3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A69A05-0AF2-436D-902A-8F6E9815B56D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4765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693964"/>
            <a:ext cx="8839200" cy="5402036"/>
          </a:xfrm>
        </p:spPr>
        <p:txBody>
          <a:bodyPr/>
          <a:lstStyle/>
          <a:p>
            <a:pPr marL="0">
              <a:lnSpc>
                <a:spcPct val="110000"/>
              </a:lnSpc>
              <a:spcAft>
                <a:spcPts val="0"/>
              </a:spcAft>
            </a:pP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3000" kern="100" baseline="30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的最小性：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设任意的集合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P, R</a:t>
            </a:r>
            <a:r>
              <a:rPr lang="en-US" altLang="zh-CN" sz="3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具有传递性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往证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3000" kern="100" baseline="30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对任意的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y)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3000" kern="100" baseline="30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，则存在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n(n&gt;0)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，使得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R</a:t>
            </a:r>
            <a:r>
              <a:rPr lang="en-US" altLang="zh-CN" sz="3000" kern="100" baseline="30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y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，若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n=1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，则有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R y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y)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y)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；若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n&gt;1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，则存在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kern="100" baseline="-25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kern="10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kern="100" baseline="-25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kern="10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3000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en-US" altLang="zh-CN" sz="3000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kern="100" baseline="-25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n-2</a:t>
            </a:r>
            <a:r>
              <a:rPr lang="en-US" altLang="zh-CN" sz="3000" kern="10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kern="100" baseline="-25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，满足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R a</a:t>
            </a:r>
            <a:r>
              <a:rPr lang="en-US" altLang="zh-CN" sz="3000" kern="100" baseline="-25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kern="100" baseline="-25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 a</a:t>
            </a:r>
            <a:r>
              <a:rPr lang="en-US" altLang="zh-CN" sz="3000" kern="100" baseline="-25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kern="100" baseline="-25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 a</a:t>
            </a:r>
            <a:r>
              <a:rPr lang="en-US" altLang="zh-CN" sz="3000" kern="100" baseline="-25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3000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……，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kern="100" baseline="-25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n-2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 a</a:t>
            </a:r>
            <a:r>
              <a:rPr lang="en-US" altLang="zh-CN" sz="3000" kern="100" baseline="-25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kern="100" baseline="-25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 y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，因为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3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，所以有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P a</a:t>
            </a:r>
            <a:r>
              <a:rPr lang="en-US" altLang="zh-CN" sz="3000" kern="100" baseline="-25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kern="100" baseline="-25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 a</a:t>
            </a:r>
            <a:r>
              <a:rPr lang="en-US" altLang="zh-CN" sz="3000" kern="100" baseline="-25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kern="100" baseline="-25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 a</a:t>
            </a:r>
            <a:r>
              <a:rPr lang="en-US" altLang="zh-CN" sz="3000" kern="100" baseline="-25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3000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……，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kern="100" baseline="-25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n-2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 a</a:t>
            </a:r>
            <a:r>
              <a:rPr lang="en-US" altLang="zh-CN" sz="3000" kern="100" baseline="-25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kern="100" baseline="-25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 y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，又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具有传递性，所以有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P y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y)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，因此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3000" kern="100" baseline="30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3000" kern="100" dirty="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A69A05-0AF2-436D-902A-8F6E9815B56D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4145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404813"/>
            <a:ext cx="8496300" cy="1260475"/>
          </a:xfr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sz="3200" b="1" dirty="0" smtClean="0">
                <a:latin typeface="+mn-lt"/>
              </a:rPr>
              <a:t>习题</a:t>
            </a:r>
            <a:r>
              <a:rPr lang="en-US" altLang="zh-CN" sz="3200" b="1" dirty="0" smtClean="0">
                <a:latin typeface="+mn-lt"/>
              </a:rPr>
              <a:t>1.2- 6    </a:t>
            </a:r>
            <a:r>
              <a:rPr lang="zh-CN" altLang="zh-CN" sz="3200" b="1" dirty="0" smtClean="0">
                <a:solidFill>
                  <a:schemeClr val="tx1"/>
                </a:solidFill>
                <a:latin typeface="+mn-lt"/>
              </a:rPr>
              <a:t>若非空关系</a:t>
            </a:r>
            <a:r>
              <a:rPr lang="en-US" altLang="zh-CN" sz="3200" b="1" dirty="0" smtClean="0">
                <a:solidFill>
                  <a:schemeClr val="tx1"/>
                </a:solidFill>
                <a:latin typeface="+mn-lt"/>
              </a:rPr>
              <a:t>R</a:t>
            </a:r>
            <a:r>
              <a:rPr lang="zh-CN" altLang="zh-CN" sz="3200" b="1" dirty="0" smtClean="0">
                <a:solidFill>
                  <a:schemeClr val="tx1"/>
                </a:solidFill>
                <a:latin typeface="+mn-lt"/>
              </a:rPr>
              <a:t>是反自反的，是对称的，试证明</a:t>
            </a:r>
            <a:r>
              <a:rPr lang="en-US" altLang="zh-CN" sz="3200" b="1" dirty="0" smtClean="0">
                <a:solidFill>
                  <a:schemeClr val="tx1"/>
                </a:solidFill>
                <a:latin typeface="+mn-lt"/>
              </a:rPr>
              <a:t>R</a:t>
            </a:r>
            <a:r>
              <a:rPr lang="zh-CN" altLang="zh-CN" sz="3200" b="1" dirty="0" smtClean="0">
                <a:solidFill>
                  <a:schemeClr val="tx1"/>
                </a:solidFill>
                <a:latin typeface="+mn-lt"/>
              </a:rPr>
              <a:t>不是传递的</a:t>
            </a:r>
            <a:r>
              <a:rPr lang="en-US" altLang="zh-CN" sz="3200" b="1" dirty="0" smtClean="0">
                <a:solidFill>
                  <a:schemeClr val="tx1"/>
                </a:solidFill>
                <a:latin typeface="+mn-lt"/>
              </a:rPr>
              <a:t>.</a:t>
            </a:r>
            <a:endParaRPr lang="zh-CN" altLang="en-US" sz="32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8067" name="内容占位符 2"/>
          <p:cNvSpPr>
            <a:spLocks noGrp="1"/>
          </p:cNvSpPr>
          <p:nvPr>
            <p:ph idx="1"/>
          </p:nvPr>
        </p:nvSpPr>
        <p:spPr>
          <a:xfrm>
            <a:off x="152400" y="1773238"/>
            <a:ext cx="8812213" cy="45720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zh-CN" sz="3300" smtClean="0"/>
              <a:t>反证法：假设</a:t>
            </a:r>
            <a:r>
              <a:rPr lang="en-US" altLang="zh-CN" sz="3300" smtClean="0"/>
              <a:t>R</a:t>
            </a:r>
            <a:r>
              <a:rPr lang="zh-CN" altLang="zh-CN" sz="3300" smtClean="0"/>
              <a:t>是传递的，对于任意</a:t>
            </a:r>
            <a:r>
              <a:rPr lang="en-US" altLang="zh-CN" sz="3300" smtClean="0"/>
              <a:t>(a</a:t>
            </a:r>
            <a:r>
              <a:rPr lang="zh-CN" altLang="zh-CN" sz="3300" smtClean="0"/>
              <a:t>，</a:t>
            </a:r>
            <a:r>
              <a:rPr lang="en-US" altLang="zh-CN" sz="3300" smtClean="0"/>
              <a:t>b)</a:t>
            </a:r>
            <a:r>
              <a:rPr lang="en-US" altLang="zh-CN" sz="3300" smtClean="0">
                <a:sym typeface="Symbol" panose="05050102010706020507" pitchFamily="18" charset="2"/>
              </a:rPr>
              <a:t></a:t>
            </a:r>
            <a:r>
              <a:rPr lang="en-US" altLang="zh-CN" sz="3300" smtClean="0"/>
              <a:t>R</a:t>
            </a:r>
            <a:r>
              <a:rPr lang="zh-CN" altLang="zh-CN" sz="3300" smtClean="0"/>
              <a:t>，因为</a:t>
            </a:r>
            <a:r>
              <a:rPr lang="en-US" altLang="zh-CN" sz="3300" smtClean="0"/>
              <a:t>R</a:t>
            </a:r>
            <a:r>
              <a:rPr lang="zh-CN" altLang="zh-CN" sz="3300" smtClean="0"/>
              <a:t>是对称的，所以</a:t>
            </a:r>
            <a:r>
              <a:rPr lang="en-US" altLang="zh-CN" sz="3300" smtClean="0"/>
              <a:t>(b</a:t>
            </a:r>
            <a:r>
              <a:rPr lang="zh-CN" altLang="zh-CN" sz="3300" smtClean="0"/>
              <a:t>，</a:t>
            </a:r>
            <a:r>
              <a:rPr lang="en-US" altLang="zh-CN" sz="3300" smtClean="0"/>
              <a:t>a)</a:t>
            </a:r>
            <a:r>
              <a:rPr lang="en-US" altLang="zh-CN" sz="3300" smtClean="0">
                <a:sym typeface="Symbol" panose="05050102010706020507" pitchFamily="18" charset="2"/>
              </a:rPr>
              <a:t></a:t>
            </a:r>
            <a:r>
              <a:rPr lang="en-US" altLang="zh-CN" sz="3300" smtClean="0"/>
              <a:t> R</a:t>
            </a:r>
            <a:r>
              <a:rPr lang="zh-CN" altLang="zh-CN" sz="3300" smtClean="0"/>
              <a:t>，则有</a:t>
            </a:r>
            <a:r>
              <a:rPr lang="en-US" altLang="zh-CN" sz="3300" smtClean="0"/>
              <a:t>(a</a:t>
            </a:r>
            <a:r>
              <a:rPr lang="zh-CN" altLang="zh-CN" sz="3300" smtClean="0"/>
              <a:t>，</a:t>
            </a:r>
            <a:r>
              <a:rPr lang="en-US" altLang="zh-CN" sz="3300" smtClean="0"/>
              <a:t>a)</a:t>
            </a:r>
            <a:r>
              <a:rPr lang="en-US" altLang="zh-CN" sz="3300" smtClean="0">
                <a:sym typeface="Symbol" panose="05050102010706020507" pitchFamily="18" charset="2"/>
              </a:rPr>
              <a:t></a:t>
            </a:r>
            <a:r>
              <a:rPr lang="en-US" altLang="zh-CN" sz="3300" smtClean="0"/>
              <a:t> R</a:t>
            </a:r>
            <a:r>
              <a:rPr lang="zh-CN" altLang="zh-CN" sz="3300" smtClean="0"/>
              <a:t>，这与</a:t>
            </a:r>
            <a:r>
              <a:rPr lang="en-US" altLang="zh-CN" sz="3300" smtClean="0"/>
              <a:t>R</a:t>
            </a:r>
            <a:r>
              <a:rPr lang="zh-CN" altLang="zh-CN" sz="3300" smtClean="0"/>
              <a:t>是反自反的矛盾，故假设不成立，原结论成立。</a:t>
            </a:r>
            <a:endParaRPr lang="zh-CN" altLang="en-US" sz="3300" smtClean="0"/>
          </a:p>
        </p:txBody>
      </p:sp>
      <p:sp>
        <p:nvSpPr>
          <p:cNvPr id="114692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469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108695-CBB6-4C63-A5A1-3A8748B2240A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57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368300"/>
            <a:ext cx="8424863" cy="1406525"/>
          </a:xfr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sz="3600" b="1" dirty="0" smtClean="0">
                <a:latin typeface="+mn-lt"/>
              </a:rPr>
              <a:t>习题</a:t>
            </a:r>
            <a:r>
              <a:rPr lang="en-US" altLang="zh-CN" sz="3600" b="1" dirty="0" smtClean="0">
                <a:latin typeface="+mn-lt"/>
              </a:rPr>
              <a:t>1.2- 7   </a:t>
            </a:r>
            <a:r>
              <a:rPr lang="zh-CN" altLang="zh-CN" sz="3600" b="1" dirty="0" smtClean="0">
                <a:solidFill>
                  <a:schemeClr val="tx1"/>
                </a:solidFill>
                <a:latin typeface="+mn-lt"/>
              </a:rPr>
              <a:t>集合</a:t>
            </a:r>
            <a:r>
              <a:rPr lang="en-US" altLang="zh-CN" sz="3600" b="1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zh-CN" altLang="zh-CN" sz="3600" b="1" dirty="0" smtClean="0">
                <a:solidFill>
                  <a:schemeClr val="tx1"/>
                </a:solidFill>
                <a:latin typeface="+mn-lt"/>
              </a:rPr>
              <a:t>上的关系是对称的，反对称的，试指明关系</a:t>
            </a:r>
            <a:r>
              <a:rPr lang="en-US" altLang="zh-CN" sz="3600" b="1" dirty="0" smtClean="0">
                <a:solidFill>
                  <a:schemeClr val="tx1"/>
                </a:solidFill>
                <a:latin typeface="+mn-lt"/>
              </a:rPr>
              <a:t>R</a:t>
            </a:r>
            <a:r>
              <a:rPr lang="zh-CN" altLang="zh-CN" sz="3600" b="1" dirty="0" smtClean="0">
                <a:solidFill>
                  <a:schemeClr val="tx1"/>
                </a:solidFill>
                <a:latin typeface="+mn-lt"/>
              </a:rPr>
              <a:t>的结构</a:t>
            </a:r>
            <a:r>
              <a:rPr lang="zh-CN" altLang="zh-CN" sz="3200" b="1" dirty="0" smtClean="0">
                <a:solidFill>
                  <a:schemeClr val="tx1"/>
                </a:solidFill>
                <a:latin typeface="+mn-lt"/>
              </a:rPr>
              <a:t>。</a:t>
            </a:r>
            <a:endParaRPr lang="zh-CN" altLang="en-US" sz="32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>
          <a:xfrm>
            <a:off x="304800" y="1989138"/>
            <a:ext cx="8839200" cy="45720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dirty="0" smtClean="0"/>
              <a:t>解：</a:t>
            </a:r>
            <a:r>
              <a:rPr lang="en-US" altLang="zh-CN" dirty="0" smtClean="0"/>
              <a:t>IA</a:t>
            </a:r>
            <a:r>
              <a:rPr lang="zh-CN" altLang="zh-CN" dirty="0" smtClean="0"/>
              <a:t>的任意子集</a:t>
            </a:r>
            <a:r>
              <a:rPr lang="en-US" altLang="zh-CN" dirty="0" smtClean="0"/>
              <a:t>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例：集合</a:t>
            </a:r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r>
              <a:rPr lang="zh-CN" altLang="en-US" dirty="0" smtClean="0">
                <a:solidFill>
                  <a:schemeClr val="tx2"/>
                </a:solidFill>
              </a:rPr>
              <a:t>有</a:t>
            </a:r>
            <a:r>
              <a:rPr lang="en-US" altLang="zh-CN" dirty="0" smtClean="0">
                <a:solidFill>
                  <a:schemeClr val="tx2"/>
                </a:solidFill>
              </a:rPr>
              <a:t>n</a:t>
            </a:r>
            <a:r>
              <a:rPr lang="zh-CN" altLang="en-US" dirty="0" smtClean="0">
                <a:solidFill>
                  <a:schemeClr val="tx2"/>
                </a:solidFill>
              </a:rPr>
              <a:t>个元素，则</a:t>
            </a:r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r>
              <a:rPr lang="zh-CN" altLang="en-US" dirty="0" smtClean="0">
                <a:solidFill>
                  <a:schemeClr val="tx2"/>
                </a:solidFill>
              </a:rPr>
              <a:t>上有多少个即具有对称性有具有反对称性的关系？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解：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2</a:t>
            </a:r>
            <a:r>
              <a:rPr lang="en-US" altLang="zh-CN" kern="100" baseline="30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zh-CN" altLang="zh-CN" sz="2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115716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571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20A6A4-B374-4336-927C-77D61276AA41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7338" y="214313"/>
            <a:ext cx="8964612" cy="2062162"/>
          </a:xfrm>
        </p:spPr>
        <p:txBody>
          <a:bodyPr/>
          <a:lstStyle/>
          <a:p>
            <a:pPr>
              <a:defRPr/>
            </a:pPr>
            <a:r>
              <a:rPr lang="zh-CN" altLang="en-US" sz="3100" b="1" dirty="0" smtClean="0">
                <a:latin typeface="+mn-lt"/>
                <a:ea typeface="+mn-ea"/>
              </a:rPr>
              <a:t>习题</a:t>
            </a:r>
            <a:r>
              <a:rPr lang="en-US" altLang="zh-CN" sz="3100" b="1" dirty="0" smtClean="0">
                <a:latin typeface="+mn-lt"/>
                <a:ea typeface="+mn-ea"/>
              </a:rPr>
              <a:t>1.2-9   </a:t>
            </a:r>
            <a:r>
              <a:rPr lang="zh-CN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  <a:t>设</a:t>
            </a:r>
            <a:r>
              <a:rPr lang="en-US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  <a:t>R</a:t>
            </a:r>
            <a:r>
              <a:rPr lang="zh-CN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  <a:t>是集合</a:t>
            </a:r>
            <a:r>
              <a:rPr lang="en-US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r>
              <a:rPr lang="zh-CN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  <a:t>上的关系，如果</a:t>
            </a:r>
            <a:r>
              <a:rPr lang="en-US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  <a:t/>
            </a:r>
            <a:br>
              <a:rPr lang="en-US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</a:br>
            <a:r>
              <a:rPr lang="en-US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r>
              <a:rPr lang="zh-CN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  <a:t>）对任意</a:t>
            </a:r>
            <a:r>
              <a:rPr lang="en-US" altLang="zh-CN" sz="3100" b="1" dirty="0" err="1" smtClean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r>
              <a:rPr lang="en-US" altLang="zh-CN" sz="3100" b="1" dirty="0" err="1" smtClean="0">
                <a:solidFill>
                  <a:schemeClr val="tx1"/>
                </a:solidFill>
                <a:latin typeface="+mn-lt"/>
                <a:ea typeface="+mn-ea"/>
                <a:sym typeface="Symbol"/>
              </a:rPr>
              <a:t></a:t>
            </a:r>
            <a:r>
              <a:rPr lang="en-US" altLang="zh-CN" sz="3100" b="1" dirty="0" err="1" smtClean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r>
              <a:rPr lang="zh-CN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  <a:t>，都有</a:t>
            </a:r>
            <a:r>
              <a:rPr lang="en-US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  <a:t>a R a </a:t>
            </a:r>
            <a:r>
              <a:rPr lang="zh-CN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  <a:t>；</a:t>
            </a:r>
            <a:r>
              <a:rPr lang="en-US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  <a:t/>
            </a:r>
            <a:br>
              <a:rPr lang="en-US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</a:br>
            <a:r>
              <a:rPr lang="en-US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  <a:t>2</a:t>
            </a:r>
            <a:r>
              <a:rPr lang="zh-CN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  <a:t>）若</a:t>
            </a:r>
            <a:r>
              <a:rPr lang="en-US" altLang="zh-CN" sz="3100" b="1" dirty="0" err="1" smtClean="0">
                <a:solidFill>
                  <a:schemeClr val="tx1"/>
                </a:solidFill>
                <a:latin typeface="+mn-lt"/>
                <a:ea typeface="+mn-ea"/>
              </a:rPr>
              <a:t>aRb</a:t>
            </a:r>
            <a:r>
              <a:rPr lang="zh-CN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altLang="zh-CN" sz="3100" b="1" dirty="0" err="1" smtClean="0">
                <a:solidFill>
                  <a:schemeClr val="tx1"/>
                </a:solidFill>
                <a:latin typeface="+mn-lt"/>
                <a:ea typeface="+mn-ea"/>
              </a:rPr>
              <a:t>aRc</a:t>
            </a:r>
            <a:r>
              <a:rPr lang="zh-CN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  <a:t>，则</a:t>
            </a:r>
            <a:r>
              <a:rPr lang="en-US" altLang="zh-CN" sz="3100" b="1" dirty="0" err="1" smtClean="0">
                <a:solidFill>
                  <a:schemeClr val="tx1"/>
                </a:solidFill>
                <a:latin typeface="+mn-lt"/>
                <a:ea typeface="+mn-ea"/>
              </a:rPr>
              <a:t>bRc</a:t>
            </a:r>
            <a:r>
              <a:rPr lang="en-US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zh-CN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  <a:t>；</a:t>
            </a:r>
            <a:r>
              <a:rPr lang="en-US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zh-CN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  <a:t>证明：</a:t>
            </a:r>
            <a:r>
              <a:rPr lang="en-US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  <a:t>R</a:t>
            </a:r>
            <a:r>
              <a:rPr lang="zh-CN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  <a:t>是等价关系</a:t>
            </a:r>
            <a:r>
              <a:rPr lang="zh-CN" altLang="zh-CN" sz="3100" b="1" dirty="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r>
              <a:rPr lang="zh-CN" altLang="zh-CN" sz="3100" dirty="0" smtClean="0">
                <a:solidFill>
                  <a:schemeClr val="tx1"/>
                </a:solidFill>
              </a:rPr>
              <a:t/>
            </a:r>
            <a:br>
              <a:rPr lang="zh-CN" altLang="zh-CN" sz="3100" dirty="0" smtClean="0">
                <a:solidFill>
                  <a:schemeClr val="tx1"/>
                </a:solidFill>
              </a:rPr>
            </a:br>
            <a:endParaRPr lang="zh-CN" altLang="en-US" sz="31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>
          <a:xfrm>
            <a:off x="395288" y="1844675"/>
            <a:ext cx="8497887" cy="51847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3100" smtClean="0"/>
              <a:t>证明：</a:t>
            </a:r>
            <a:r>
              <a:rPr lang="zh-CN" altLang="en-US" sz="3100" smtClean="0">
                <a:latin typeface="Calibri" panose="020F0502020204030204" pitchFamily="34" charset="0"/>
              </a:rPr>
              <a:t>❶</a:t>
            </a:r>
            <a:r>
              <a:rPr lang="zh-CN" altLang="zh-CN" sz="3100" smtClean="0"/>
              <a:t>根据已知</a:t>
            </a:r>
            <a:r>
              <a:rPr lang="en-US" altLang="zh-CN" sz="3100" smtClean="0"/>
              <a:t>1</a:t>
            </a:r>
            <a:r>
              <a:rPr lang="zh-CN" altLang="en-US" sz="3100" smtClean="0"/>
              <a:t>）</a:t>
            </a:r>
            <a:r>
              <a:rPr lang="zh-CN" altLang="zh-CN" sz="3100" smtClean="0"/>
              <a:t>，对任意</a:t>
            </a:r>
            <a:r>
              <a:rPr lang="en-US" altLang="zh-CN" sz="3100" smtClean="0"/>
              <a:t>a</a:t>
            </a:r>
            <a:r>
              <a:rPr lang="en-US" altLang="zh-CN" sz="3100" smtClean="0">
                <a:sym typeface="Symbol" panose="05050102010706020507" pitchFamily="18" charset="2"/>
              </a:rPr>
              <a:t></a:t>
            </a:r>
            <a:r>
              <a:rPr lang="en-US" altLang="zh-CN" sz="3100" smtClean="0"/>
              <a:t>A</a:t>
            </a:r>
            <a:r>
              <a:rPr lang="zh-CN" altLang="zh-CN" sz="3100" smtClean="0"/>
              <a:t>，都有</a:t>
            </a:r>
            <a:endParaRPr lang="en-US" altLang="zh-CN" sz="3100" smtClean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100" smtClean="0"/>
              <a:t>    a R a</a:t>
            </a:r>
            <a:r>
              <a:rPr lang="zh-CN" altLang="zh-CN" sz="3100" smtClean="0"/>
              <a:t>，故</a:t>
            </a:r>
            <a:r>
              <a:rPr lang="en-US" altLang="zh-CN" sz="3100" smtClean="0"/>
              <a:t>R</a:t>
            </a:r>
            <a:r>
              <a:rPr lang="zh-CN" altLang="zh-CN" sz="3100" smtClean="0"/>
              <a:t>具有反身性；</a:t>
            </a:r>
            <a:endParaRPr lang="en-US" altLang="zh-CN" sz="3100" smtClean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100" smtClean="0">
                <a:latin typeface="Calibri" panose="020F0502020204030204" pitchFamily="34" charset="0"/>
              </a:rPr>
              <a:t>  </a:t>
            </a:r>
            <a:r>
              <a:rPr lang="zh-CN" altLang="en-US" sz="3100" smtClean="0">
                <a:latin typeface="Calibri" panose="020F0502020204030204" pitchFamily="34" charset="0"/>
              </a:rPr>
              <a:t>❷</a:t>
            </a:r>
            <a:r>
              <a:rPr lang="zh-CN" altLang="zh-CN" sz="3100" smtClean="0"/>
              <a:t>对任意</a:t>
            </a:r>
            <a:r>
              <a:rPr lang="en-US" altLang="zh-CN" sz="3100" smtClean="0"/>
              <a:t>a</a:t>
            </a:r>
            <a:r>
              <a:rPr lang="zh-CN" altLang="zh-CN" sz="3100" smtClean="0"/>
              <a:t>、</a:t>
            </a:r>
            <a:r>
              <a:rPr lang="en-US" altLang="zh-CN" sz="3100" smtClean="0"/>
              <a:t>b</a:t>
            </a:r>
            <a:r>
              <a:rPr lang="en-US" altLang="zh-CN" sz="3100" smtClean="0">
                <a:sym typeface="Symbol" panose="05050102010706020507" pitchFamily="18" charset="2"/>
              </a:rPr>
              <a:t></a:t>
            </a:r>
            <a:r>
              <a:rPr lang="en-US" altLang="zh-CN" sz="3100" smtClean="0"/>
              <a:t>A</a:t>
            </a:r>
            <a:r>
              <a:rPr lang="zh-CN" altLang="zh-CN" sz="3100" smtClean="0"/>
              <a:t>，若</a:t>
            </a:r>
            <a:r>
              <a:rPr lang="en-US" altLang="zh-CN" sz="3100" smtClean="0"/>
              <a:t>aRb</a:t>
            </a:r>
            <a:r>
              <a:rPr lang="zh-CN" altLang="zh-CN" sz="3100" smtClean="0"/>
              <a:t>，又有</a:t>
            </a:r>
            <a:r>
              <a:rPr lang="en-US" altLang="zh-CN" sz="3100" smtClean="0"/>
              <a:t>a R a, </a:t>
            </a:r>
            <a:r>
              <a:rPr lang="zh-CN" altLang="zh-CN" sz="3100" smtClean="0"/>
              <a:t>根据</a:t>
            </a:r>
            <a:r>
              <a:rPr lang="en-US" altLang="zh-CN" sz="3100" smtClean="0"/>
              <a:t>2</a:t>
            </a:r>
            <a:r>
              <a:rPr lang="zh-CN" altLang="zh-CN" sz="3100" smtClean="0"/>
              <a:t>）</a:t>
            </a:r>
            <a:r>
              <a:rPr lang="en-US" altLang="zh-CN" sz="3100" smtClean="0"/>
              <a:t>  </a:t>
            </a:r>
            <a:r>
              <a:rPr lang="zh-CN" altLang="zh-CN" sz="3100" smtClean="0"/>
              <a:t>有</a:t>
            </a:r>
            <a:r>
              <a:rPr lang="en-US" altLang="zh-CN" sz="3100" smtClean="0"/>
              <a:t>bR a</a:t>
            </a:r>
            <a:r>
              <a:rPr lang="zh-CN" altLang="zh-CN" sz="3100" smtClean="0"/>
              <a:t>，故</a:t>
            </a:r>
            <a:r>
              <a:rPr lang="en-US" altLang="zh-CN" sz="3100" smtClean="0"/>
              <a:t>R</a:t>
            </a:r>
            <a:r>
              <a:rPr lang="zh-CN" altLang="zh-CN" sz="3100" smtClean="0"/>
              <a:t>具有对称性；</a:t>
            </a:r>
            <a:endParaRPr lang="en-US" altLang="zh-CN" sz="3100" smtClean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100" smtClean="0">
                <a:latin typeface="Calibri" panose="020F0502020204030204" pitchFamily="34" charset="0"/>
              </a:rPr>
              <a:t>  ❸</a:t>
            </a:r>
            <a:r>
              <a:rPr lang="zh-CN" altLang="zh-CN" sz="3100" smtClean="0"/>
              <a:t>对任意</a:t>
            </a:r>
            <a:r>
              <a:rPr lang="en-US" altLang="zh-CN" sz="3100" smtClean="0"/>
              <a:t>a</a:t>
            </a:r>
            <a:r>
              <a:rPr lang="zh-CN" altLang="zh-CN" sz="3100" smtClean="0"/>
              <a:t>、</a:t>
            </a:r>
            <a:r>
              <a:rPr lang="en-US" altLang="zh-CN" sz="3100" smtClean="0"/>
              <a:t>b</a:t>
            </a:r>
            <a:r>
              <a:rPr lang="zh-CN" altLang="zh-CN" sz="3100" smtClean="0"/>
              <a:t>、</a:t>
            </a:r>
            <a:r>
              <a:rPr lang="en-US" altLang="zh-CN" sz="3100" smtClean="0"/>
              <a:t>c</a:t>
            </a:r>
            <a:r>
              <a:rPr lang="en-US" altLang="zh-CN" sz="3100" smtClean="0">
                <a:sym typeface="Symbol" panose="05050102010706020507" pitchFamily="18" charset="2"/>
              </a:rPr>
              <a:t></a:t>
            </a:r>
            <a:r>
              <a:rPr lang="en-US" altLang="zh-CN" sz="3100" smtClean="0"/>
              <a:t>A</a:t>
            </a:r>
            <a:r>
              <a:rPr lang="zh-CN" altLang="zh-CN" sz="3100" smtClean="0"/>
              <a:t>，若</a:t>
            </a:r>
            <a:r>
              <a:rPr lang="en-US" altLang="zh-CN" sz="3100" smtClean="0"/>
              <a:t>a R b</a:t>
            </a:r>
            <a:r>
              <a:rPr lang="zh-CN" altLang="zh-CN" sz="3100" smtClean="0"/>
              <a:t>，</a:t>
            </a:r>
            <a:r>
              <a:rPr lang="en-US" altLang="zh-CN" sz="3100" smtClean="0"/>
              <a:t>b R c</a:t>
            </a:r>
            <a:r>
              <a:rPr lang="zh-CN" altLang="zh-CN" sz="3100" smtClean="0"/>
              <a:t>，又</a:t>
            </a:r>
            <a:r>
              <a:rPr lang="en-US" altLang="zh-CN" sz="3100" smtClean="0"/>
              <a:t>R</a:t>
            </a:r>
            <a:r>
              <a:rPr lang="zh-CN" altLang="zh-CN" sz="3100" smtClean="0"/>
              <a:t>具有对称性，则有</a:t>
            </a:r>
            <a:r>
              <a:rPr lang="en-US" altLang="zh-CN" sz="3100" smtClean="0"/>
              <a:t>bRa</a:t>
            </a:r>
            <a:r>
              <a:rPr lang="zh-CN" altLang="zh-CN" sz="3100" smtClean="0"/>
              <a:t>，</a:t>
            </a:r>
            <a:r>
              <a:rPr lang="en-US" altLang="zh-CN" sz="3100" smtClean="0"/>
              <a:t>bRc</a:t>
            </a:r>
            <a:r>
              <a:rPr lang="zh-CN" altLang="zh-CN" sz="3100" smtClean="0"/>
              <a:t>，根据</a:t>
            </a:r>
            <a:r>
              <a:rPr lang="en-US" altLang="zh-CN" sz="3100" smtClean="0"/>
              <a:t>2</a:t>
            </a:r>
            <a:r>
              <a:rPr lang="zh-CN" altLang="zh-CN" sz="3100" smtClean="0"/>
              <a:t>）</a:t>
            </a:r>
            <a:r>
              <a:rPr lang="en-US" altLang="zh-CN" sz="3100" smtClean="0"/>
              <a:t>,    </a:t>
            </a:r>
            <a:r>
              <a:rPr lang="zh-CN" altLang="zh-CN" sz="3100" smtClean="0"/>
              <a:t>有</a:t>
            </a:r>
            <a:r>
              <a:rPr lang="en-US" altLang="zh-CN" sz="3100" smtClean="0"/>
              <a:t> a R c</a:t>
            </a:r>
            <a:r>
              <a:rPr lang="zh-CN" altLang="zh-CN" sz="3100" smtClean="0"/>
              <a:t>故</a:t>
            </a:r>
            <a:r>
              <a:rPr lang="en-US" altLang="zh-CN" sz="3100" smtClean="0"/>
              <a:t>R</a:t>
            </a:r>
            <a:r>
              <a:rPr lang="zh-CN" altLang="zh-CN" sz="3100" smtClean="0"/>
              <a:t>具有传递性</a:t>
            </a:r>
            <a:r>
              <a:rPr lang="zh-CN" altLang="en-US" sz="3100" smtClean="0"/>
              <a:t>。</a:t>
            </a:r>
            <a:endParaRPr lang="en-US" altLang="zh-CN" sz="3100" smtClean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100" smtClean="0"/>
              <a:t>    </a:t>
            </a:r>
            <a:r>
              <a:rPr lang="zh-CN" altLang="zh-CN" sz="3100" smtClean="0"/>
              <a:t>因此，</a:t>
            </a:r>
            <a:r>
              <a:rPr lang="en-US" altLang="zh-CN" sz="3100" smtClean="0"/>
              <a:t>R</a:t>
            </a:r>
            <a:r>
              <a:rPr lang="zh-CN" altLang="zh-CN" sz="3100" smtClean="0"/>
              <a:t>是等价关系。</a:t>
            </a:r>
            <a:endParaRPr lang="zh-CN" altLang="en-US" sz="3100" smtClean="0"/>
          </a:p>
        </p:txBody>
      </p:sp>
      <p:sp>
        <p:nvSpPr>
          <p:cNvPr id="116740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674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7AA57C-14B6-4908-81F5-D59CA63D467F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74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15938"/>
            <a:ext cx="8496300" cy="1243012"/>
          </a:xfr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sz="3200" b="1" dirty="0" smtClean="0">
                <a:latin typeface="+mn-lt"/>
              </a:rPr>
              <a:t>习题</a:t>
            </a:r>
            <a:r>
              <a:rPr lang="en-US" altLang="zh-CN" sz="3200" b="1" dirty="0" smtClean="0">
                <a:latin typeface="+mn-lt"/>
              </a:rPr>
              <a:t>1.2-11  </a:t>
            </a:r>
            <a:r>
              <a:rPr lang="zh-CN" altLang="zh-CN" sz="3200" b="1" dirty="0" smtClean="0">
                <a:solidFill>
                  <a:schemeClr val="tx1"/>
                </a:solidFill>
                <a:latin typeface="+mn-lt"/>
                <a:ea typeface="+mn-ea"/>
              </a:rPr>
              <a:t>若集合</a:t>
            </a:r>
            <a:r>
              <a:rPr lang="en-US" altLang="zh-CN" sz="3200" b="1" dirty="0" smtClean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r>
              <a:rPr lang="zh-CN" altLang="zh-CN" sz="3200" b="1" dirty="0" smtClean="0">
                <a:solidFill>
                  <a:schemeClr val="tx1"/>
                </a:solidFill>
                <a:latin typeface="+mn-lt"/>
                <a:ea typeface="+mn-ea"/>
              </a:rPr>
              <a:t>上的关系</a:t>
            </a:r>
            <a:r>
              <a:rPr lang="en-US" altLang="zh-CN" sz="3200" b="1" dirty="0" smtClean="0">
                <a:solidFill>
                  <a:schemeClr val="tx1"/>
                </a:solidFill>
                <a:latin typeface="+mn-lt"/>
                <a:ea typeface="+mn-ea"/>
              </a:rPr>
              <a:t>R , S</a:t>
            </a:r>
            <a:r>
              <a:rPr lang="zh-CN" altLang="zh-CN" sz="3200" b="1" dirty="0" smtClean="0">
                <a:solidFill>
                  <a:schemeClr val="tx1"/>
                </a:solidFill>
                <a:latin typeface="+mn-lt"/>
                <a:ea typeface="+mn-ea"/>
              </a:rPr>
              <a:t>具有对称性</a:t>
            </a:r>
            <a:r>
              <a:rPr lang="en-US" altLang="zh-CN" sz="3200" b="1" dirty="0" smtClean="0">
                <a:solidFill>
                  <a:schemeClr val="tx1"/>
                </a:solidFill>
                <a:latin typeface="+mn-lt"/>
                <a:ea typeface="+mn-ea"/>
              </a:rPr>
              <a:t>.  </a:t>
            </a:r>
            <a:r>
              <a:rPr lang="zh-CN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  <a:t>证明：</a:t>
            </a:r>
            <a:r>
              <a:rPr lang="en-US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  <a:t>R</a:t>
            </a:r>
            <a:r>
              <a:rPr lang="zh-CN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  <a:t>•</a:t>
            </a:r>
            <a:r>
              <a:rPr lang="en-US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  <a:t>S</a:t>
            </a:r>
            <a:r>
              <a:rPr lang="zh-CN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  <a:t>具有对称性的充要条件为</a:t>
            </a:r>
            <a:r>
              <a:rPr lang="en-US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  <a:t>   R</a:t>
            </a:r>
            <a:r>
              <a:rPr lang="zh-CN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  <a:t>•</a:t>
            </a:r>
            <a:r>
              <a:rPr lang="en-US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  <a:t>S= S</a:t>
            </a:r>
            <a:r>
              <a:rPr lang="zh-CN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  <a:t>•</a:t>
            </a:r>
            <a:r>
              <a:rPr lang="en-US" altLang="zh-CN" sz="3100" b="1" dirty="0" smtClean="0">
                <a:solidFill>
                  <a:schemeClr val="tx1"/>
                </a:solidFill>
                <a:latin typeface="+mn-lt"/>
                <a:ea typeface="+mn-ea"/>
              </a:rPr>
              <a:t>R</a:t>
            </a:r>
            <a:endParaRPr lang="zh-CN" altLang="en-US" sz="31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275" y="2133600"/>
            <a:ext cx="8299450" cy="3959225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/>
              <a:t>证明：</a:t>
            </a:r>
            <a:endParaRPr lang="en-US" altLang="zh-CN" sz="3300" dirty="0" smtClean="0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3300" dirty="0" smtClean="0"/>
              <a:t>充分性：若</a:t>
            </a:r>
            <a:r>
              <a:rPr lang="en-US" altLang="zh-CN" sz="3300" dirty="0" smtClean="0"/>
              <a:t>R</a:t>
            </a:r>
            <a:r>
              <a:rPr lang="zh-CN" altLang="zh-CN" sz="3300" dirty="0" smtClean="0"/>
              <a:t>•</a:t>
            </a:r>
            <a:r>
              <a:rPr lang="en-US" altLang="zh-CN" sz="3300" dirty="0" smtClean="0"/>
              <a:t>S=S</a:t>
            </a:r>
            <a:r>
              <a:rPr lang="zh-CN" altLang="zh-CN" sz="3300" dirty="0" smtClean="0"/>
              <a:t>•</a:t>
            </a:r>
            <a:r>
              <a:rPr lang="en-US" altLang="zh-CN" sz="3300" dirty="0" smtClean="0"/>
              <a:t>R </a:t>
            </a:r>
            <a:r>
              <a:rPr lang="zh-CN" altLang="zh-CN" sz="3300" dirty="0" smtClean="0"/>
              <a:t>，往证</a:t>
            </a:r>
            <a:r>
              <a:rPr lang="en-US" altLang="zh-CN" sz="3300" dirty="0" smtClean="0"/>
              <a:t>R</a:t>
            </a:r>
            <a:r>
              <a:rPr lang="zh-CN" altLang="zh-CN" sz="3300" dirty="0" smtClean="0"/>
              <a:t>•</a:t>
            </a:r>
            <a:r>
              <a:rPr lang="en-US" altLang="zh-CN" sz="3300" dirty="0" smtClean="0"/>
              <a:t>S</a:t>
            </a:r>
            <a:r>
              <a:rPr lang="zh-CN" altLang="zh-CN" sz="3300" dirty="0" smtClean="0"/>
              <a:t>具有对称性</a:t>
            </a:r>
            <a:r>
              <a:rPr lang="en-US" altLang="zh-CN" sz="3300" dirty="0" smtClean="0"/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300" dirty="0"/>
              <a:t>因</a:t>
            </a:r>
            <a:r>
              <a:rPr lang="en-US" altLang="zh-CN" sz="3300" dirty="0" smtClean="0"/>
              <a:t>R</a:t>
            </a:r>
            <a:r>
              <a:rPr lang="en-US" altLang="zh-CN" sz="3300" baseline="30000" dirty="0" smtClean="0"/>
              <a:t> </a:t>
            </a:r>
            <a:r>
              <a:rPr lang="zh-CN" altLang="zh-CN" sz="3300" dirty="0" smtClean="0"/>
              <a:t>，</a:t>
            </a:r>
            <a:r>
              <a:rPr lang="en-US" altLang="zh-CN" sz="3300" dirty="0" smtClean="0"/>
              <a:t>S</a:t>
            </a:r>
            <a:r>
              <a:rPr lang="zh-CN" altLang="zh-CN" sz="3300" dirty="0" smtClean="0"/>
              <a:t>具有对称性</a:t>
            </a:r>
            <a:r>
              <a:rPr lang="en-US" altLang="zh-CN" sz="3300" dirty="0" smtClean="0"/>
              <a:t>,</a:t>
            </a:r>
            <a:r>
              <a:rPr lang="zh-CN" altLang="zh-CN" sz="3300" dirty="0" smtClean="0"/>
              <a:t>则</a:t>
            </a:r>
            <a:r>
              <a:rPr lang="en-US" altLang="zh-CN" sz="3300" dirty="0" smtClean="0"/>
              <a:t>R= R</a:t>
            </a:r>
            <a:r>
              <a:rPr lang="en-US" altLang="zh-CN" sz="3300" baseline="30000" dirty="0" smtClean="0"/>
              <a:t>-1 ,  </a:t>
            </a:r>
            <a:r>
              <a:rPr lang="en-US" altLang="zh-CN" sz="3300" dirty="0" smtClean="0"/>
              <a:t>S= S</a:t>
            </a:r>
            <a:r>
              <a:rPr lang="en-US" altLang="zh-CN" sz="3300" baseline="30000" dirty="0" smtClean="0"/>
              <a:t>-1 ,    </a:t>
            </a:r>
            <a:r>
              <a:rPr lang="zh-CN" altLang="zh-CN" sz="3300" dirty="0" smtClean="0"/>
              <a:t>因此</a:t>
            </a:r>
            <a:r>
              <a:rPr lang="en-US" altLang="zh-CN" sz="3300" dirty="0" smtClean="0"/>
              <a:t>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/>
              <a:t>(R</a:t>
            </a:r>
            <a:r>
              <a:rPr lang="zh-CN" altLang="zh-CN" sz="3300" dirty="0" smtClean="0"/>
              <a:t>•</a:t>
            </a:r>
            <a:r>
              <a:rPr lang="en-US" altLang="zh-CN" sz="3300" dirty="0" smtClean="0"/>
              <a:t>S)</a:t>
            </a:r>
            <a:r>
              <a:rPr lang="en-US" altLang="zh-CN" sz="3300" baseline="30000" dirty="0" smtClean="0"/>
              <a:t>-1</a:t>
            </a:r>
            <a:r>
              <a:rPr lang="en-US" altLang="zh-CN" sz="3300" dirty="0" smtClean="0"/>
              <a:t>= (S</a:t>
            </a:r>
            <a:r>
              <a:rPr lang="zh-CN" altLang="zh-CN" sz="3300" dirty="0" smtClean="0"/>
              <a:t>•</a:t>
            </a:r>
            <a:r>
              <a:rPr lang="en-US" altLang="zh-CN" sz="3300" dirty="0" smtClean="0"/>
              <a:t>R)</a:t>
            </a:r>
            <a:r>
              <a:rPr lang="en-US" altLang="zh-CN" sz="3300" baseline="30000" dirty="0" smtClean="0"/>
              <a:t>-1  </a:t>
            </a:r>
            <a:r>
              <a:rPr lang="en-US" altLang="zh-CN" sz="3300" dirty="0" smtClean="0">
                <a:solidFill>
                  <a:srgbClr val="FFFF00"/>
                </a:solidFill>
              </a:rPr>
              <a:t>=</a:t>
            </a:r>
            <a:r>
              <a:rPr lang="en-US" altLang="zh-CN" sz="3300" dirty="0" smtClean="0"/>
              <a:t>R</a:t>
            </a:r>
            <a:r>
              <a:rPr lang="en-US" altLang="zh-CN" sz="3300" baseline="30000" dirty="0" smtClean="0"/>
              <a:t>-1</a:t>
            </a:r>
            <a:r>
              <a:rPr lang="zh-CN" altLang="zh-CN" sz="3300" dirty="0" smtClean="0"/>
              <a:t>•</a:t>
            </a:r>
            <a:r>
              <a:rPr lang="en-US" altLang="zh-CN" sz="3300" dirty="0" smtClean="0"/>
              <a:t>S</a:t>
            </a:r>
            <a:r>
              <a:rPr lang="en-US" altLang="zh-CN" sz="3300" baseline="30000" dirty="0" smtClean="0"/>
              <a:t>-1 </a:t>
            </a:r>
            <a:r>
              <a:rPr lang="en-US" altLang="zh-CN" sz="3300" dirty="0" smtClean="0"/>
              <a:t>=</a:t>
            </a:r>
            <a:r>
              <a:rPr lang="en-US" altLang="zh-CN" sz="3300" dirty="0" smtClean="0">
                <a:solidFill>
                  <a:srgbClr val="FFFF00"/>
                </a:solidFill>
              </a:rPr>
              <a:t> </a:t>
            </a:r>
            <a:r>
              <a:rPr lang="en-US" altLang="zh-CN" sz="3300" dirty="0" smtClean="0"/>
              <a:t>R</a:t>
            </a:r>
            <a:r>
              <a:rPr lang="zh-CN" altLang="zh-CN" sz="3300" dirty="0" smtClean="0"/>
              <a:t>•</a:t>
            </a:r>
            <a:r>
              <a:rPr lang="en-US" altLang="zh-CN" sz="3300" dirty="0" smtClean="0"/>
              <a:t>S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3300" dirty="0" smtClean="0"/>
              <a:t>所以</a:t>
            </a:r>
            <a:r>
              <a:rPr lang="en-US" altLang="zh-CN" sz="3300" dirty="0" smtClean="0"/>
              <a:t> R</a:t>
            </a:r>
            <a:r>
              <a:rPr lang="zh-CN" altLang="zh-CN" sz="3300" dirty="0" smtClean="0"/>
              <a:t>•</a:t>
            </a:r>
            <a:r>
              <a:rPr lang="en-US" altLang="zh-CN" sz="3300" dirty="0" smtClean="0"/>
              <a:t>S</a:t>
            </a:r>
            <a:r>
              <a:rPr lang="zh-CN" altLang="zh-CN" sz="3300" dirty="0" smtClean="0"/>
              <a:t>具有对称性</a:t>
            </a:r>
            <a:r>
              <a:rPr lang="zh-CN" altLang="en-US" sz="3300" dirty="0"/>
              <a:t>。</a:t>
            </a:r>
            <a:r>
              <a:rPr lang="en-US" altLang="zh-CN" sz="3300" dirty="0" smtClean="0"/>
              <a:t/>
            </a:r>
            <a:br>
              <a:rPr lang="en-US" altLang="zh-CN" sz="3300" dirty="0" smtClean="0"/>
            </a:br>
            <a:endParaRPr lang="zh-CN" altLang="en-US" sz="3300" dirty="0"/>
          </a:p>
        </p:txBody>
      </p:sp>
      <p:sp>
        <p:nvSpPr>
          <p:cNvPr id="120836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083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55F6C2-FF02-44FA-98C4-95575B8FA67B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3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1"/>
          <p:cNvSpPr>
            <a:spLocks noGrp="1"/>
          </p:cNvSpPr>
          <p:nvPr>
            <p:ph type="title"/>
          </p:nvPr>
        </p:nvSpPr>
        <p:spPr>
          <a:xfrm>
            <a:off x="323850" y="428625"/>
            <a:ext cx="8569325" cy="123348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3100" b="1" smtClean="0">
                <a:solidFill>
                  <a:srgbClr val="FFCC00"/>
                </a:solidFill>
                <a:latin typeface="Times New Roman" panose="02020603050405020304" pitchFamily="18" charset="0"/>
              </a:rPr>
              <a:t>习题</a:t>
            </a:r>
            <a:r>
              <a:rPr lang="en-US" altLang="zh-CN" sz="3100" b="1" smtClean="0">
                <a:solidFill>
                  <a:srgbClr val="FFCC00"/>
                </a:solidFill>
                <a:latin typeface="Times New Roman" panose="02020603050405020304" pitchFamily="18" charset="0"/>
              </a:rPr>
              <a:t>1.2-11  </a:t>
            </a:r>
            <a:r>
              <a:rPr lang="zh-CN" altLang="zh-CN" sz="31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若集合</a:t>
            </a:r>
            <a:r>
              <a:rPr lang="en-US" altLang="zh-CN" sz="31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31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上的关系</a:t>
            </a:r>
            <a:r>
              <a:rPr lang="en-US" altLang="zh-CN" sz="31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R , S</a:t>
            </a:r>
            <a:r>
              <a:rPr lang="zh-CN" altLang="zh-CN" sz="31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具有对称性</a:t>
            </a:r>
            <a:r>
              <a:rPr lang="en-US" altLang="zh-CN" sz="31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 .      </a:t>
            </a:r>
            <a:r>
              <a:rPr lang="zh-CN" altLang="zh-CN" sz="31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证明：</a:t>
            </a:r>
            <a:r>
              <a:rPr lang="en-US" altLang="zh-CN" sz="31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zh-CN" sz="31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sz="31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zh-CN" altLang="zh-CN" sz="31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具有对称性的充要条件为</a:t>
            </a:r>
            <a:r>
              <a:rPr lang="en-US" altLang="zh-CN" sz="31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   R</a:t>
            </a:r>
            <a:r>
              <a:rPr lang="zh-CN" altLang="zh-CN" sz="31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sz="31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S= S</a:t>
            </a:r>
            <a:r>
              <a:rPr lang="zh-CN" altLang="zh-CN" sz="31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sz="31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endParaRPr lang="zh-CN" altLang="en-US" sz="3000" smtClean="0">
              <a:solidFill>
                <a:schemeClr val="tx1"/>
              </a:solidFill>
            </a:endParaRPr>
          </a:p>
        </p:txBody>
      </p:sp>
      <p:sp>
        <p:nvSpPr>
          <p:cNvPr id="114691" name="内容占位符 2"/>
          <p:cNvSpPr>
            <a:spLocks noGrp="1"/>
          </p:cNvSpPr>
          <p:nvPr>
            <p:ph idx="1"/>
          </p:nvPr>
        </p:nvSpPr>
        <p:spPr>
          <a:xfrm>
            <a:off x="250825" y="1844675"/>
            <a:ext cx="8642350" cy="4537075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200" smtClean="0"/>
              <a:t>证明：</a:t>
            </a:r>
            <a:endParaRPr lang="en-US" altLang="zh-CN" sz="3200" smtClean="0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zh-CN" sz="3200" smtClean="0"/>
              <a:t>必要性：若</a:t>
            </a:r>
            <a:r>
              <a:rPr lang="en-US" altLang="zh-CN" sz="3200" smtClean="0"/>
              <a:t>R</a:t>
            </a:r>
            <a:r>
              <a:rPr lang="zh-CN" altLang="zh-CN" sz="3200" smtClean="0"/>
              <a:t>•</a:t>
            </a:r>
            <a:r>
              <a:rPr lang="en-US" altLang="zh-CN" sz="3200" smtClean="0"/>
              <a:t>S</a:t>
            </a:r>
            <a:r>
              <a:rPr lang="zh-CN" altLang="zh-CN" sz="3200" smtClean="0"/>
              <a:t>具有对称性，往证</a:t>
            </a:r>
            <a:r>
              <a:rPr lang="en-US" altLang="zh-CN" sz="3200" smtClean="0"/>
              <a:t>R</a:t>
            </a:r>
            <a:r>
              <a:rPr lang="zh-CN" altLang="zh-CN" sz="3200" smtClean="0"/>
              <a:t>•</a:t>
            </a:r>
            <a:r>
              <a:rPr lang="en-US" altLang="zh-CN" sz="3200" smtClean="0"/>
              <a:t>S= S</a:t>
            </a:r>
            <a:r>
              <a:rPr lang="zh-CN" altLang="zh-CN" sz="3200" smtClean="0"/>
              <a:t>•</a:t>
            </a:r>
            <a:r>
              <a:rPr lang="en-US" altLang="zh-CN" sz="3200" smtClean="0"/>
              <a:t>R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zh-CN" sz="3200" smtClean="0"/>
              <a:t>先证</a:t>
            </a:r>
            <a:r>
              <a:rPr lang="en-US" altLang="zh-CN" sz="3200" smtClean="0"/>
              <a:t>R</a:t>
            </a:r>
            <a:r>
              <a:rPr lang="zh-CN" altLang="zh-CN" sz="3200" smtClean="0"/>
              <a:t>•</a:t>
            </a:r>
            <a:r>
              <a:rPr lang="en-US" altLang="zh-CN" sz="3200" smtClean="0"/>
              <a:t>S</a:t>
            </a:r>
            <a:r>
              <a:rPr lang="en-US" altLang="zh-CN" sz="3200" smtClean="0">
                <a:sym typeface="Symbol" panose="05050102010706020507" pitchFamily="18" charset="2"/>
              </a:rPr>
              <a:t></a:t>
            </a:r>
            <a:r>
              <a:rPr lang="en-US" altLang="zh-CN" sz="3200" smtClean="0"/>
              <a:t> S</a:t>
            </a:r>
            <a:r>
              <a:rPr lang="zh-CN" altLang="zh-CN" sz="3200" smtClean="0"/>
              <a:t>•</a:t>
            </a:r>
            <a:r>
              <a:rPr lang="en-US" altLang="zh-CN" sz="3200" smtClean="0"/>
              <a:t>R</a:t>
            </a:r>
            <a:r>
              <a:rPr lang="zh-CN" altLang="zh-CN" sz="3200" smtClean="0"/>
              <a:t>：对于任意</a:t>
            </a:r>
            <a:r>
              <a:rPr lang="en-US" altLang="zh-CN" sz="3200" smtClean="0"/>
              <a:t>(x</a:t>
            </a:r>
            <a:r>
              <a:rPr lang="zh-CN" altLang="zh-CN" sz="3200" smtClean="0"/>
              <a:t>，</a:t>
            </a:r>
            <a:r>
              <a:rPr lang="en-US" altLang="zh-CN" sz="3200" smtClean="0"/>
              <a:t>y)</a:t>
            </a:r>
            <a:r>
              <a:rPr lang="en-US" altLang="zh-CN" sz="3200" smtClean="0">
                <a:sym typeface="Symbol" panose="05050102010706020507" pitchFamily="18" charset="2"/>
              </a:rPr>
              <a:t></a:t>
            </a:r>
            <a:r>
              <a:rPr lang="en-US" altLang="zh-CN" sz="3200" smtClean="0"/>
              <a:t> R</a:t>
            </a:r>
            <a:r>
              <a:rPr lang="zh-CN" altLang="zh-CN" sz="3200" smtClean="0"/>
              <a:t>•</a:t>
            </a:r>
            <a:r>
              <a:rPr lang="en-US" altLang="zh-CN" sz="3200" smtClean="0"/>
              <a:t>S</a:t>
            </a:r>
            <a:r>
              <a:rPr lang="zh-CN" altLang="zh-CN" sz="3200" smtClean="0"/>
              <a:t>，因</a:t>
            </a:r>
            <a:r>
              <a:rPr lang="en-US" altLang="zh-CN" sz="3200" smtClean="0"/>
              <a:t>R</a:t>
            </a:r>
            <a:r>
              <a:rPr lang="zh-CN" altLang="zh-CN" sz="3200" smtClean="0"/>
              <a:t>•</a:t>
            </a:r>
            <a:r>
              <a:rPr lang="en-US" altLang="zh-CN" sz="3200" smtClean="0"/>
              <a:t>S</a:t>
            </a:r>
            <a:r>
              <a:rPr lang="zh-CN" altLang="zh-CN" sz="3200" smtClean="0"/>
              <a:t>具有对称性，则有</a:t>
            </a:r>
            <a:r>
              <a:rPr lang="en-US" altLang="zh-CN" sz="3200" smtClean="0"/>
              <a:t>(y</a:t>
            </a:r>
            <a:r>
              <a:rPr lang="zh-CN" altLang="zh-CN" sz="3200" smtClean="0"/>
              <a:t>，</a:t>
            </a:r>
            <a:r>
              <a:rPr lang="en-US" altLang="zh-CN" sz="3200" smtClean="0"/>
              <a:t>x)</a:t>
            </a:r>
            <a:r>
              <a:rPr lang="en-US" altLang="zh-CN" sz="3200" smtClean="0">
                <a:sym typeface="Symbol" panose="05050102010706020507" pitchFamily="18" charset="2"/>
              </a:rPr>
              <a:t></a:t>
            </a:r>
            <a:r>
              <a:rPr lang="en-US" altLang="zh-CN" sz="3200" smtClean="0"/>
              <a:t> R</a:t>
            </a:r>
            <a:r>
              <a:rPr lang="zh-CN" altLang="zh-CN" sz="3200" smtClean="0"/>
              <a:t>•</a:t>
            </a:r>
            <a:r>
              <a:rPr lang="en-US" altLang="zh-CN" sz="3200" smtClean="0"/>
              <a:t>S</a:t>
            </a:r>
            <a:r>
              <a:rPr lang="zh-CN" altLang="zh-CN" sz="3200" smtClean="0"/>
              <a:t>，则存在</a:t>
            </a:r>
            <a:r>
              <a:rPr lang="en-US" altLang="zh-CN" sz="3200" smtClean="0"/>
              <a:t>z</a:t>
            </a:r>
            <a:r>
              <a:rPr lang="en-US" altLang="zh-CN" sz="3200" smtClean="0">
                <a:sym typeface="Symbol" panose="05050102010706020507" pitchFamily="18" charset="2"/>
              </a:rPr>
              <a:t></a:t>
            </a:r>
            <a:r>
              <a:rPr lang="en-US" altLang="zh-CN" sz="3200" smtClean="0"/>
              <a:t>A</a:t>
            </a:r>
            <a:r>
              <a:rPr lang="zh-CN" altLang="zh-CN" sz="3200" smtClean="0"/>
              <a:t>，满足</a:t>
            </a:r>
            <a:r>
              <a:rPr lang="en-US" altLang="zh-CN" sz="3200" smtClean="0"/>
              <a:t>(y</a:t>
            </a:r>
            <a:r>
              <a:rPr lang="zh-CN" altLang="zh-CN" sz="3200" smtClean="0"/>
              <a:t>，</a:t>
            </a:r>
            <a:r>
              <a:rPr lang="en-US" altLang="zh-CN" sz="3200" smtClean="0"/>
              <a:t>z)</a:t>
            </a:r>
            <a:r>
              <a:rPr lang="en-US" altLang="zh-CN" sz="3200" smtClean="0">
                <a:sym typeface="Symbol" panose="05050102010706020507" pitchFamily="18" charset="2"/>
              </a:rPr>
              <a:t></a:t>
            </a:r>
            <a:r>
              <a:rPr lang="en-US" altLang="zh-CN" sz="3200" smtClean="0"/>
              <a:t>R</a:t>
            </a:r>
            <a:r>
              <a:rPr lang="zh-CN" altLang="zh-CN" sz="3200" smtClean="0"/>
              <a:t>，</a:t>
            </a:r>
            <a:r>
              <a:rPr lang="en-US" altLang="zh-CN" sz="3200" smtClean="0"/>
              <a:t>(z</a:t>
            </a:r>
            <a:r>
              <a:rPr lang="zh-CN" altLang="zh-CN" sz="3200" smtClean="0"/>
              <a:t>，</a:t>
            </a:r>
            <a:r>
              <a:rPr lang="en-US" altLang="zh-CN" sz="3200" smtClean="0"/>
              <a:t>x)</a:t>
            </a:r>
            <a:r>
              <a:rPr lang="en-US" altLang="zh-CN" sz="3200" smtClean="0">
                <a:sym typeface="Symbol" panose="05050102010706020507" pitchFamily="18" charset="2"/>
              </a:rPr>
              <a:t></a:t>
            </a:r>
            <a:r>
              <a:rPr lang="en-US" altLang="zh-CN" sz="3200" smtClean="0"/>
              <a:t> S</a:t>
            </a:r>
            <a:r>
              <a:rPr lang="zh-CN" altLang="zh-CN" sz="3200" smtClean="0"/>
              <a:t>，又</a:t>
            </a:r>
            <a:r>
              <a:rPr lang="en-US" altLang="zh-CN" sz="3200" smtClean="0"/>
              <a:t>R</a:t>
            </a:r>
            <a:r>
              <a:rPr lang="zh-CN" altLang="zh-CN" sz="3200" smtClean="0"/>
              <a:t>，</a:t>
            </a:r>
            <a:r>
              <a:rPr lang="en-US" altLang="zh-CN" sz="3200" smtClean="0"/>
              <a:t>S</a:t>
            </a:r>
            <a:r>
              <a:rPr lang="zh-CN" altLang="zh-CN" sz="3200" smtClean="0"/>
              <a:t>具有对称性</a:t>
            </a:r>
            <a:r>
              <a:rPr lang="en-US" altLang="zh-CN" sz="3200" smtClean="0"/>
              <a:t>,</a:t>
            </a:r>
            <a:r>
              <a:rPr lang="zh-CN" altLang="zh-CN" sz="3200" smtClean="0"/>
              <a:t>所以有</a:t>
            </a:r>
            <a:r>
              <a:rPr lang="en-US" altLang="zh-CN" sz="3200" smtClean="0"/>
              <a:t>(x</a:t>
            </a:r>
            <a:r>
              <a:rPr lang="zh-CN" altLang="zh-CN" sz="3200" smtClean="0"/>
              <a:t>，</a:t>
            </a:r>
            <a:r>
              <a:rPr lang="en-US" altLang="zh-CN" sz="3200" smtClean="0"/>
              <a:t>z)</a:t>
            </a:r>
            <a:r>
              <a:rPr lang="en-US" altLang="zh-CN" sz="3200" smtClean="0">
                <a:sym typeface="Symbol" panose="05050102010706020507" pitchFamily="18" charset="2"/>
              </a:rPr>
              <a:t></a:t>
            </a:r>
            <a:r>
              <a:rPr lang="en-US" altLang="zh-CN" sz="3200" smtClean="0"/>
              <a:t> S</a:t>
            </a:r>
            <a:r>
              <a:rPr lang="zh-CN" altLang="zh-CN" sz="3200" smtClean="0"/>
              <a:t>，</a:t>
            </a:r>
            <a:r>
              <a:rPr lang="en-US" altLang="zh-CN" sz="3200" smtClean="0"/>
              <a:t>(z</a:t>
            </a:r>
            <a:r>
              <a:rPr lang="zh-CN" altLang="zh-CN" sz="3200" smtClean="0"/>
              <a:t>，</a:t>
            </a:r>
            <a:r>
              <a:rPr lang="en-US" altLang="zh-CN" sz="3200" smtClean="0"/>
              <a:t>y)</a:t>
            </a:r>
            <a:r>
              <a:rPr lang="en-US" altLang="zh-CN" sz="3200" smtClean="0">
                <a:sym typeface="Symbol" panose="05050102010706020507" pitchFamily="18" charset="2"/>
              </a:rPr>
              <a:t></a:t>
            </a:r>
            <a:r>
              <a:rPr lang="en-US" altLang="zh-CN" sz="3200" smtClean="0"/>
              <a:t> R</a:t>
            </a:r>
            <a:r>
              <a:rPr lang="zh-CN" altLang="zh-CN" sz="3200" smtClean="0"/>
              <a:t>，</a:t>
            </a:r>
            <a:r>
              <a:rPr lang="zh-CN" altLang="en-US" sz="3200" smtClean="0"/>
              <a:t>因此 </a:t>
            </a:r>
            <a:r>
              <a:rPr lang="en-US" altLang="zh-CN" sz="3200" smtClean="0"/>
              <a:t>(x</a:t>
            </a:r>
            <a:r>
              <a:rPr lang="zh-CN" altLang="zh-CN" sz="3200" smtClean="0"/>
              <a:t>，</a:t>
            </a:r>
            <a:r>
              <a:rPr lang="en-US" altLang="zh-CN" sz="3200" smtClean="0"/>
              <a:t>y)</a:t>
            </a:r>
            <a:r>
              <a:rPr lang="en-US" altLang="zh-CN" sz="3200" smtClean="0">
                <a:sym typeface="Symbol" panose="05050102010706020507" pitchFamily="18" charset="2"/>
              </a:rPr>
              <a:t></a:t>
            </a:r>
            <a:r>
              <a:rPr lang="en-US" altLang="zh-CN" sz="3200" smtClean="0"/>
              <a:t> S</a:t>
            </a:r>
            <a:r>
              <a:rPr lang="zh-CN" altLang="zh-CN" sz="3200" smtClean="0"/>
              <a:t>•</a:t>
            </a:r>
            <a:r>
              <a:rPr lang="en-US" altLang="zh-CN" sz="3200" smtClean="0"/>
              <a:t>R</a:t>
            </a:r>
            <a:r>
              <a:rPr lang="zh-CN" altLang="zh-CN" sz="3200" smtClean="0"/>
              <a:t>，故</a:t>
            </a:r>
            <a:r>
              <a:rPr lang="en-US" altLang="zh-CN" sz="3200" smtClean="0"/>
              <a:t>R</a:t>
            </a:r>
            <a:r>
              <a:rPr lang="zh-CN" altLang="zh-CN" sz="3200" smtClean="0"/>
              <a:t>•</a:t>
            </a:r>
            <a:r>
              <a:rPr lang="en-US" altLang="zh-CN" sz="3200" smtClean="0"/>
              <a:t>S</a:t>
            </a:r>
            <a:r>
              <a:rPr lang="en-US" altLang="zh-CN" sz="3200" smtClean="0">
                <a:sym typeface="Symbol" panose="05050102010706020507" pitchFamily="18" charset="2"/>
              </a:rPr>
              <a:t></a:t>
            </a:r>
            <a:r>
              <a:rPr lang="en-US" altLang="zh-CN" sz="3200" smtClean="0"/>
              <a:t> S</a:t>
            </a:r>
            <a:r>
              <a:rPr lang="zh-CN" altLang="zh-CN" sz="3200" smtClean="0"/>
              <a:t>•</a:t>
            </a:r>
            <a:r>
              <a:rPr lang="en-US" altLang="zh-CN" sz="3200" smtClean="0"/>
              <a:t>R</a:t>
            </a:r>
            <a:r>
              <a:rPr lang="zh-CN" altLang="en-US" sz="3200" smtClean="0"/>
              <a:t>。</a:t>
            </a:r>
            <a:r>
              <a:rPr lang="en-US" altLang="zh-CN" sz="3200" smtClean="0"/>
              <a:t/>
            </a:r>
            <a:br>
              <a:rPr lang="en-US" altLang="zh-CN" sz="3200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smtClean="0"/>
          </a:p>
        </p:txBody>
      </p:sp>
      <p:sp>
        <p:nvSpPr>
          <p:cNvPr id="121860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186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AB745C-3524-41E2-B3B3-D245408EB48C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4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506413"/>
            <a:ext cx="8893175" cy="1262062"/>
          </a:xfr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sz="3200" b="1" dirty="0" smtClean="0">
                <a:latin typeface="+mn-lt"/>
              </a:rPr>
              <a:t>习题</a:t>
            </a:r>
            <a:r>
              <a:rPr lang="en-US" altLang="zh-CN" sz="3200" b="1" dirty="0" smtClean="0">
                <a:latin typeface="+mn-lt"/>
              </a:rPr>
              <a:t>1.2-11  </a:t>
            </a:r>
            <a:r>
              <a:rPr lang="zh-CN" altLang="zh-CN" sz="3200" b="1" dirty="0" smtClean="0">
                <a:solidFill>
                  <a:schemeClr val="tx1"/>
                </a:solidFill>
                <a:latin typeface="+mn-lt"/>
              </a:rPr>
              <a:t>若集合</a:t>
            </a:r>
            <a:r>
              <a:rPr lang="en-US" altLang="zh-CN" sz="3200" b="1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zh-CN" altLang="zh-CN" sz="3200" b="1" dirty="0" smtClean="0">
                <a:solidFill>
                  <a:schemeClr val="tx1"/>
                </a:solidFill>
                <a:latin typeface="+mn-lt"/>
              </a:rPr>
              <a:t>上的关系</a:t>
            </a:r>
            <a:r>
              <a:rPr lang="en-US" altLang="zh-CN" sz="3200" b="1" dirty="0" smtClean="0">
                <a:solidFill>
                  <a:schemeClr val="tx1"/>
                </a:solidFill>
                <a:latin typeface="+mn-lt"/>
              </a:rPr>
              <a:t>R</a:t>
            </a:r>
            <a:r>
              <a:rPr lang="zh-CN" altLang="zh-CN" sz="3200" b="1" dirty="0" smtClean="0">
                <a:solidFill>
                  <a:schemeClr val="tx1"/>
                </a:solidFill>
                <a:latin typeface="+mn-lt"/>
              </a:rPr>
              <a:t>，</a:t>
            </a:r>
            <a:r>
              <a:rPr lang="en-US" altLang="zh-CN" sz="3200" b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zh-CN" altLang="zh-CN" sz="3200" b="1" dirty="0" smtClean="0">
                <a:solidFill>
                  <a:schemeClr val="tx1"/>
                </a:solidFill>
                <a:latin typeface="+mn-lt"/>
              </a:rPr>
              <a:t>具有对称性，证明：</a:t>
            </a:r>
            <a:r>
              <a:rPr lang="en-US" altLang="zh-CN" sz="3200" b="1" dirty="0" smtClean="0">
                <a:solidFill>
                  <a:schemeClr val="tx1"/>
                </a:solidFill>
                <a:latin typeface="+mn-lt"/>
              </a:rPr>
              <a:t>R</a:t>
            </a:r>
            <a:r>
              <a:rPr lang="zh-CN" altLang="zh-CN" sz="3200" b="1" dirty="0" smtClean="0">
                <a:solidFill>
                  <a:schemeClr val="tx1"/>
                </a:solidFill>
                <a:latin typeface="+mn-lt"/>
              </a:rPr>
              <a:t>•</a:t>
            </a:r>
            <a:r>
              <a:rPr lang="en-US" altLang="zh-CN" sz="3200" b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zh-CN" altLang="zh-CN" sz="3200" b="1" dirty="0" smtClean="0">
                <a:solidFill>
                  <a:schemeClr val="tx1"/>
                </a:solidFill>
                <a:latin typeface="+mn-lt"/>
              </a:rPr>
              <a:t>具有对称性的充要条件为</a:t>
            </a:r>
            <a:r>
              <a:rPr lang="en-US" altLang="zh-CN" sz="3200" b="1" dirty="0" smtClean="0">
                <a:solidFill>
                  <a:schemeClr val="tx1"/>
                </a:solidFill>
                <a:latin typeface="+mn-lt"/>
              </a:rPr>
              <a:t>R</a:t>
            </a:r>
            <a:r>
              <a:rPr lang="zh-CN" altLang="zh-CN" sz="3200" b="1" dirty="0" smtClean="0">
                <a:solidFill>
                  <a:schemeClr val="tx1"/>
                </a:solidFill>
                <a:latin typeface="+mn-lt"/>
              </a:rPr>
              <a:t>•</a:t>
            </a:r>
            <a:r>
              <a:rPr lang="en-US" altLang="zh-CN" sz="3200" b="1" dirty="0" smtClean="0">
                <a:solidFill>
                  <a:schemeClr val="tx1"/>
                </a:solidFill>
                <a:latin typeface="+mn-lt"/>
              </a:rPr>
              <a:t>S= S</a:t>
            </a:r>
            <a:r>
              <a:rPr lang="zh-CN" altLang="zh-CN" sz="3200" b="1" dirty="0" smtClean="0">
                <a:solidFill>
                  <a:schemeClr val="tx1"/>
                </a:solidFill>
                <a:latin typeface="+mn-lt"/>
              </a:rPr>
              <a:t>•</a:t>
            </a:r>
            <a:r>
              <a:rPr lang="en-US" altLang="zh-CN" sz="3200" b="1" dirty="0" smtClean="0">
                <a:solidFill>
                  <a:schemeClr val="tx1"/>
                </a:solidFill>
                <a:latin typeface="+mn-lt"/>
              </a:rPr>
              <a:t>R</a:t>
            </a:r>
            <a:endParaRPr lang="zh-CN" alt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2883" name="内容占位符 2"/>
          <p:cNvSpPr>
            <a:spLocks noGrp="1"/>
          </p:cNvSpPr>
          <p:nvPr>
            <p:ph idx="1"/>
          </p:nvPr>
        </p:nvSpPr>
        <p:spPr>
          <a:xfrm>
            <a:off x="250825" y="1989138"/>
            <a:ext cx="8497888" cy="457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mtClean="0"/>
              <a:t> </a:t>
            </a:r>
            <a:r>
              <a:rPr lang="zh-CN" altLang="zh-CN" sz="3200" smtClean="0"/>
              <a:t>再证</a:t>
            </a:r>
            <a:r>
              <a:rPr lang="en-US" altLang="zh-CN" sz="3200" smtClean="0"/>
              <a:t>S</a:t>
            </a:r>
            <a:r>
              <a:rPr lang="zh-CN" altLang="zh-CN" sz="3200" smtClean="0"/>
              <a:t>•</a:t>
            </a:r>
            <a:r>
              <a:rPr lang="en-US" altLang="zh-CN" sz="3200" smtClean="0"/>
              <a:t>R</a:t>
            </a:r>
            <a:r>
              <a:rPr lang="en-US" altLang="zh-CN" sz="3200" smtClean="0">
                <a:sym typeface="Symbol" panose="05050102010706020507" pitchFamily="18" charset="2"/>
              </a:rPr>
              <a:t></a:t>
            </a:r>
            <a:r>
              <a:rPr lang="en-US" altLang="zh-CN" sz="3200" smtClean="0"/>
              <a:t> R</a:t>
            </a:r>
            <a:r>
              <a:rPr lang="zh-CN" altLang="zh-CN" sz="3200" smtClean="0"/>
              <a:t>•</a:t>
            </a:r>
            <a:r>
              <a:rPr lang="en-US" altLang="zh-CN" sz="3200" smtClean="0"/>
              <a:t>S</a:t>
            </a:r>
            <a:r>
              <a:rPr lang="zh-CN" altLang="zh-CN" sz="3200" smtClean="0"/>
              <a:t>：对于任意</a:t>
            </a:r>
            <a:r>
              <a:rPr lang="en-US" altLang="zh-CN" sz="3200" smtClean="0"/>
              <a:t>(x</a:t>
            </a:r>
            <a:r>
              <a:rPr lang="zh-CN" altLang="zh-CN" sz="3200" smtClean="0"/>
              <a:t>，</a:t>
            </a:r>
            <a:r>
              <a:rPr lang="en-US" altLang="zh-CN" sz="3200" smtClean="0"/>
              <a:t>y)</a:t>
            </a:r>
            <a:r>
              <a:rPr lang="en-US" altLang="zh-CN" sz="3200" smtClean="0">
                <a:sym typeface="Symbol" panose="05050102010706020507" pitchFamily="18" charset="2"/>
              </a:rPr>
              <a:t></a:t>
            </a:r>
            <a:r>
              <a:rPr lang="en-US" altLang="zh-CN" sz="3200" smtClean="0"/>
              <a:t>S</a:t>
            </a:r>
            <a:r>
              <a:rPr lang="zh-CN" altLang="zh-CN" sz="3200" smtClean="0"/>
              <a:t>•</a:t>
            </a:r>
            <a:r>
              <a:rPr lang="en-US" altLang="zh-CN" sz="3200" smtClean="0"/>
              <a:t>R</a:t>
            </a:r>
            <a:r>
              <a:rPr lang="zh-CN" altLang="zh-CN" sz="3200" smtClean="0"/>
              <a:t>，则存在</a:t>
            </a:r>
            <a:r>
              <a:rPr lang="en-US" altLang="zh-CN" sz="3200" smtClean="0"/>
              <a:t>z</a:t>
            </a:r>
            <a:r>
              <a:rPr lang="en-US" altLang="zh-CN" sz="3200" smtClean="0">
                <a:sym typeface="Symbol" panose="05050102010706020507" pitchFamily="18" charset="2"/>
              </a:rPr>
              <a:t></a:t>
            </a:r>
            <a:r>
              <a:rPr lang="en-US" altLang="zh-CN" sz="3200" smtClean="0"/>
              <a:t>A</a:t>
            </a:r>
            <a:r>
              <a:rPr lang="zh-CN" altLang="zh-CN" sz="3200" smtClean="0"/>
              <a:t>，满足</a:t>
            </a:r>
            <a:r>
              <a:rPr lang="en-US" altLang="zh-CN" sz="3200" smtClean="0"/>
              <a:t>(x</a:t>
            </a:r>
            <a:r>
              <a:rPr lang="zh-CN" altLang="zh-CN" sz="3200" smtClean="0"/>
              <a:t>，</a:t>
            </a:r>
            <a:r>
              <a:rPr lang="en-US" altLang="zh-CN" sz="3200" smtClean="0"/>
              <a:t>z)</a:t>
            </a:r>
            <a:r>
              <a:rPr lang="en-US" altLang="zh-CN" sz="3200" smtClean="0">
                <a:sym typeface="Symbol" panose="05050102010706020507" pitchFamily="18" charset="2"/>
              </a:rPr>
              <a:t></a:t>
            </a:r>
            <a:r>
              <a:rPr lang="en-US" altLang="zh-CN" sz="3200" smtClean="0"/>
              <a:t> S</a:t>
            </a:r>
            <a:r>
              <a:rPr lang="zh-CN" altLang="zh-CN" sz="3200" smtClean="0"/>
              <a:t>，</a:t>
            </a:r>
            <a:r>
              <a:rPr lang="en-US" altLang="zh-CN" sz="3200" smtClean="0"/>
              <a:t>(z</a:t>
            </a:r>
            <a:r>
              <a:rPr lang="zh-CN" altLang="zh-CN" sz="3200" smtClean="0"/>
              <a:t>，</a:t>
            </a:r>
            <a:r>
              <a:rPr lang="en-US" altLang="zh-CN" sz="3200" smtClean="0"/>
              <a:t>y)</a:t>
            </a:r>
            <a:r>
              <a:rPr lang="en-US" altLang="zh-CN" sz="3200" smtClean="0">
                <a:sym typeface="Symbol" panose="05050102010706020507" pitchFamily="18" charset="2"/>
              </a:rPr>
              <a:t></a:t>
            </a:r>
            <a:r>
              <a:rPr lang="en-US" altLang="zh-CN" sz="3200" smtClean="0"/>
              <a:t> R</a:t>
            </a:r>
            <a:r>
              <a:rPr lang="zh-CN" altLang="zh-CN" sz="3200" smtClean="0"/>
              <a:t>，又</a:t>
            </a:r>
            <a:r>
              <a:rPr lang="en-US" altLang="zh-CN" sz="3200" smtClean="0"/>
              <a:t>R</a:t>
            </a:r>
            <a:r>
              <a:rPr lang="zh-CN" altLang="zh-CN" sz="3200" smtClean="0"/>
              <a:t>，</a:t>
            </a:r>
            <a:r>
              <a:rPr lang="en-US" altLang="zh-CN" sz="3200" smtClean="0"/>
              <a:t>S</a:t>
            </a:r>
            <a:r>
              <a:rPr lang="zh-CN" altLang="zh-CN" sz="3200" smtClean="0"/>
              <a:t>具有对称性，所以有</a:t>
            </a:r>
            <a:r>
              <a:rPr lang="en-US" altLang="zh-CN" sz="3200" smtClean="0"/>
              <a:t>(y</a:t>
            </a:r>
            <a:r>
              <a:rPr lang="zh-CN" altLang="zh-CN" sz="3200" smtClean="0"/>
              <a:t>，</a:t>
            </a:r>
            <a:r>
              <a:rPr lang="en-US" altLang="zh-CN" sz="3200" smtClean="0"/>
              <a:t>z)</a:t>
            </a:r>
            <a:r>
              <a:rPr lang="en-US" altLang="zh-CN" sz="3200" smtClean="0">
                <a:sym typeface="Symbol" panose="05050102010706020507" pitchFamily="18" charset="2"/>
              </a:rPr>
              <a:t></a:t>
            </a:r>
            <a:r>
              <a:rPr lang="en-US" altLang="zh-CN" sz="3200" smtClean="0"/>
              <a:t>R</a:t>
            </a:r>
            <a:r>
              <a:rPr lang="zh-CN" altLang="zh-CN" sz="3200" smtClean="0"/>
              <a:t>，</a:t>
            </a:r>
            <a:r>
              <a:rPr lang="en-US" altLang="zh-CN" sz="3200" smtClean="0"/>
              <a:t>(z</a:t>
            </a:r>
            <a:r>
              <a:rPr lang="zh-CN" altLang="zh-CN" sz="3200" smtClean="0"/>
              <a:t>，</a:t>
            </a:r>
            <a:r>
              <a:rPr lang="en-US" altLang="zh-CN" sz="3200" smtClean="0"/>
              <a:t>x)</a:t>
            </a:r>
            <a:r>
              <a:rPr lang="en-US" altLang="zh-CN" sz="3200" smtClean="0">
                <a:sym typeface="Symbol" panose="05050102010706020507" pitchFamily="18" charset="2"/>
              </a:rPr>
              <a:t></a:t>
            </a:r>
            <a:r>
              <a:rPr lang="en-US" altLang="zh-CN" sz="3200" smtClean="0"/>
              <a:t> S</a:t>
            </a:r>
            <a:r>
              <a:rPr lang="zh-CN" altLang="zh-CN" sz="3200" smtClean="0"/>
              <a:t>，故</a:t>
            </a:r>
            <a:r>
              <a:rPr lang="en-US" altLang="zh-CN" sz="3200" smtClean="0"/>
              <a:t>(y</a:t>
            </a:r>
            <a:r>
              <a:rPr lang="zh-CN" altLang="zh-CN" sz="3200" smtClean="0"/>
              <a:t>，</a:t>
            </a:r>
            <a:r>
              <a:rPr lang="en-US" altLang="zh-CN" sz="3200" smtClean="0"/>
              <a:t>x)</a:t>
            </a:r>
            <a:r>
              <a:rPr lang="en-US" altLang="zh-CN" sz="3200" smtClean="0">
                <a:sym typeface="Symbol" panose="05050102010706020507" pitchFamily="18" charset="2"/>
              </a:rPr>
              <a:t></a:t>
            </a:r>
            <a:r>
              <a:rPr lang="en-US" altLang="zh-CN" sz="3200" smtClean="0"/>
              <a:t> R</a:t>
            </a:r>
            <a:r>
              <a:rPr lang="zh-CN" altLang="zh-CN" sz="3200" smtClean="0"/>
              <a:t>•</a:t>
            </a:r>
            <a:r>
              <a:rPr lang="en-US" altLang="zh-CN" sz="3200" smtClean="0"/>
              <a:t>S</a:t>
            </a:r>
            <a:r>
              <a:rPr lang="zh-CN" altLang="zh-CN" sz="3200" smtClean="0"/>
              <a:t>，因</a:t>
            </a:r>
            <a:r>
              <a:rPr lang="en-US" altLang="zh-CN" sz="3200" smtClean="0"/>
              <a:t>R</a:t>
            </a:r>
            <a:r>
              <a:rPr lang="zh-CN" altLang="zh-CN" sz="3200" smtClean="0"/>
              <a:t>•</a:t>
            </a:r>
            <a:r>
              <a:rPr lang="en-US" altLang="zh-CN" sz="3200" smtClean="0"/>
              <a:t>S</a:t>
            </a:r>
            <a:r>
              <a:rPr lang="zh-CN" altLang="zh-CN" sz="3200" smtClean="0"/>
              <a:t>具有对称性，所以</a:t>
            </a:r>
            <a:r>
              <a:rPr lang="en-US" altLang="zh-CN" sz="3200" smtClean="0"/>
              <a:t>(x</a:t>
            </a:r>
            <a:r>
              <a:rPr lang="zh-CN" altLang="zh-CN" sz="3200" smtClean="0"/>
              <a:t>，</a:t>
            </a:r>
            <a:r>
              <a:rPr lang="en-US" altLang="zh-CN" sz="3200" smtClean="0"/>
              <a:t>y)</a:t>
            </a:r>
            <a:r>
              <a:rPr lang="en-US" altLang="zh-CN" sz="3200" smtClean="0">
                <a:sym typeface="Symbol" panose="05050102010706020507" pitchFamily="18" charset="2"/>
              </a:rPr>
              <a:t></a:t>
            </a:r>
            <a:r>
              <a:rPr lang="en-US" altLang="zh-CN" sz="3200" smtClean="0"/>
              <a:t> R</a:t>
            </a:r>
            <a:r>
              <a:rPr lang="zh-CN" altLang="zh-CN" sz="3200" smtClean="0"/>
              <a:t>•</a:t>
            </a:r>
            <a:r>
              <a:rPr lang="en-US" altLang="zh-CN" sz="3200" smtClean="0"/>
              <a:t>S</a:t>
            </a:r>
            <a:r>
              <a:rPr lang="zh-CN" altLang="zh-CN" sz="3200" smtClean="0"/>
              <a:t>，故</a:t>
            </a:r>
            <a:r>
              <a:rPr lang="en-US" altLang="zh-CN" sz="3200" smtClean="0"/>
              <a:t>S</a:t>
            </a:r>
            <a:r>
              <a:rPr lang="zh-CN" altLang="zh-CN" sz="3200" smtClean="0"/>
              <a:t>•</a:t>
            </a:r>
            <a:r>
              <a:rPr lang="en-US" altLang="zh-CN" sz="3200" smtClean="0"/>
              <a:t>R</a:t>
            </a:r>
            <a:r>
              <a:rPr lang="en-US" altLang="zh-CN" sz="3200" smtClean="0">
                <a:sym typeface="Symbol" panose="05050102010706020507" pitchFamily="18" charset="2"/>
              </a:rPr>
              <a:t></a:t>
            </a:r>
            <a:r>
              <a:rPr lang="en-US" altLang="zh-CN" sz="3200" smtClean="0"/>
              <a:t> R</a:t>
            </a:r>
            <a:r>
              <a:rPr lang="zh-CN" altLang="zh-CN" sz="3200" smtClean="0"/>
              <a:t>•</a:t>
            </a:r>
            <a:r>
              <a:rPr lang="en-US" altLang="zh-CN" sz="3200" smtClean="0"/>
              <a:t>S</a:t>
            </a:r>
            <a:r>
              <a:rPr lang="zh-CN" altLang="zh-CN" sz="3200" smtClean="0"/>
              <a:t>；</a:t>
            </a:r>
            <a:endParaRPr lang="en-US" altLang="zh-CN" sz="3200" smtClean="0"/>
          </a:p>
          <a:p>
            <a:pPr>
              <a:lnSpc>
                <a:spcPct val="120000"/>
              </a:lnSpc>
            </a:pPr>
            <a:r>
              <a:rPr lang="zh-CN" altLang="zh-CN" sz="3200" smtClean="0"/>
              <a:t>因此，</a:t>
            </a:r>
            <a:r>
              <a:rPr lang="en-US" altLang="zh-CN" sz="3200" smtClean="0"/>
              <a:t>R</a:t>
            </a:r>
            <a:r>
              <a:rPr lang="zh-CN" altLang="zh-CN" sz="3200" smtClean="0"/>
              <a:t>•</a:t>
            </a:r>
            <a:r>
              <a:rPr lang="en-US" altLang="zh-CN" sz="3200" smtClean="0"/>
              <a:t>S= S</a:t>
            </a:r>
            <a:r>
              <a:rPr lang="zh-CN" altLang="zh-CN" sz="3200" smtClean="0"/>
              <a:t>•</a:t>
            </a:r>
            <a:r>
              <a:rPr lang="en-US" altLang="zh-CN" sz="3200" smtClean="0"/>
              <a:t>R</a:t>
            </a:r>
            <a:r>
              <a:rPr lang="zh-CN" altLang="zh-CN" sz="3200" smtClean="0"/>
              <a:t>得证。</a:t>
            </a:r>
            <a:endParaRPr lang="zh-CN" altLang="en-US" sz="3200" smtClean="0"/>
          </a:p>
        </p:txBody>
      </p:sp>
      <p:sp>
        <p:nvSpPr>
          <p:cNvPr id="122884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288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8D7BA0-3113-4561-AD1C-4FA642519749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0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260350"/>
            <a:ext cx="8496300" cy="583565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sz="3300" b="1" kern="100" dirty="0">
                <a:solidFill>
                  <a:srgbClr val="FFCC00"/>
                </a:solidFill>
                <a:latin typeface="Times New Roman" panose="02020603050405020304" pitchFamily="18" charset="0"/>
              </a:rPr>
              <a:t>习题：证明</a:t>
            </a:r>
            <a:r>
              <a:rPr lang="en-US" altLang="zh-CN" sz="3300" b="1" kern="100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3300" b="1" kern="100" dirty="0">
                <a:solidFill>
                  <a:srgbClr val="FFCC00"/>
                </a:solidFill>
                <a:latin typeface="Times New Roman" panose="02020603050405020304" pitchFamily="18" charset="0"/>
              </a:rPr>
              <a:t>(A)</a:t>
            </a:r>
            <a:r>
              <a:rPr lang="en-US" altLang="zh-CN" sz="3300" b="1" kern="100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</a:t>
            </a:r>
            <a:r>
              <a:rPr lang="en-US" altLang="zh-CN" sz="3300" b="1" kern="100" dirty="0">
                <a:solidFill>
                  <a:srgbClr val="FFCC00"/>
                </a:solidFill>
                <a:latin typeface="Times New Roman" panose="02020603050405020304" pitchFamily="18" charset="0"/>
              </a:rPr>
              <a:t>(B)</a:t>
            </a:r>
            <a:r>
              <a:rPr lang="en-US" altLang="zh-CN" sz="3300" b="1" kern="100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=</a:t>
            </a:r>
            <a:r>
              <a:rPr lang="en-US" altLang="zh-CN" sz="3300" b="1" kern="100" dirty="0">
                <a:solidFill>
                  <a:srgbClr val="FFCC00"/>
                </a:solidFill>
                <a:latin typeface="Times New Roman" panose="02020603050405020304" pitchFamily="18" charset="0"/>
              </a:rPr>
              <a:t>(A</a:t>
            </a:r>
            <a:r>
              <a:rPr lang="en-US" altLang="zh-CN" sz="3300" b="1" kern="100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300" b="1" kern="100" dirty="0">
                <a:solidFill>
                  <a:srgbClr val="FFCC00"/>
                </a:solidFill>
                <a:latin typeface="Times New Roman" panose="02020603050405020304" pitchFamily="18" charset="0"/>
              </a:rPr>
              <a:t>B)</a:t>
            </a:r>
            <a:r>
              <a:rPr lang="zh-CN" altLang="en-US" sz="3300" b="1" kern="100" dirty="0">
                <a:solidFill>
                  <a:srgbClr val="FFCC00"/>
                </a:solidFill>
                <a:latin typeface="Times New Roman" panose="02020603050405020304" pitchFamily="18" charset="0"/>
              </a:rPr>
              <a:t>成立的充分必要条件是</a:t>
            </a:r>
            <a:r>
              <a:rPr lang="en-US" altLang="zh-CN" sz="3300" b="1" kern="100" dirty="0">
                <a:solidFill>
                  <a:srgbClr val="FFCC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300" b="1" kern="100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300" b="1" kern="100" dirty="0">
                <a:solidFill>
                  <a:srgbClr val="FFCC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300" b="1" kern="100" dirty="0">
                <a:solidFill>
                  <a:srgbClr val="FFCC00"/>
                </a:solidFill>
                <a:latin typeface="Times New Roman" panose="02020603050405020304" pitchFamily="18" charset="0"/>
              </a:rPr>
              <a:t>或者</a:t>
            </a:r>
            <a:r>
              <a:rPr lang="en-US" altLang="zh-CN" sz="3300" b="1" kern="100" dirty="0">
                <a:solidFill>
                  <a:srgbClr val="FFCC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300" b="1" kern="100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300" b="1" kern="100" dirty="0">
                <a:solidFill>
                  <a:srgbClr val="FFCC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300" b="1" kern="100" dirty="0" smtClean="0">
                <a:solidFill>
                  <a:srgbClr val="FFCC00"/>
                </a:solidFill>
                <a:latin typeface="Times New Roman" panose="02020603050405020304" pitchFamily="18" charset="0"/>
              </a:rPr>
              <a:t>。</a:t>
            </a:r>
            <a:endParaRPr lang="en-US" altLang="zh-CN" sz="3300" b="1" kern="100" dirty="0" smtClean="0">
              <a:solidFill>
                <a:srgbClr val="FFCC00"/>
              </a:solidFill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zh-CN" altLang="en-US" sz="3300" kern="100" dirty="0" smtClean="0">
                <a:latin typeface="Times New Roman" panose="02020603050405020304" pitchFamily="18" charset="0"/>
              </a:rPr>
              <a:t>证：</a:t>
            </a:r>
            <a:endParaRPr lang="en-US" altLang="zh-CN" sz="3300" kern="100" dirty="0"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zh-CN" altLang="en-US" sz="3300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充分性：若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300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300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300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 A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B=B </a:t>
            </a:r>
            <a:r>
              <a:rPr lang="zh-CN" altLang="en-US" sz="3300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(A)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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(B</a:t>
            </a:r>
            <a:r>
              <a:rPr lang="en-US" altLang="zh-CN" sz="3300" b="1" kern="1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=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(B</a:t>
            </a:r>
            <a:r>
              <a:rPr lang="en-US" altLang="zh-CN" sz="3300" b="1" kern="1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300" b="1" kern="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(A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300" b="1" kern="1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3300" b="1" kern="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zh-CN" altLang="en-US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3300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300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300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同理）</a:t>
            </a:r>
            <a:endParaRPr lang="en-US" altLang="zh-CN" sz="3300" b="1" kern="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Tx/>
              <a:buNone/>
              <a:defRPr/>
            </a:pPr>
            <a:r>
              <a:rPr lang="zh-CN" altLang="en-US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必要性：</a:t>
            </a:r>
            <a:r>
              <a:rPr lang="zh-CN" altLang="en-US" sz="33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33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3300" b="1" kern="100" dirty="0">
                <a:latin typeface="Times New Roman" panose="02020603050405020304" pitchFamily="18" charset="0"/>
              </a:rPr>
              <a:t>(A</a:t>
            </a:r>
            <a:r>
              <a:rPr lang="en-US" altLang="zh-CN" sz="33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300" b="1" kern="100" dirty="0">
                <a:latin typeface="Times New Roman" panose="02020603050405020304" pitchFamily="18" charset="0"/>
              </a:rPr>
              <a:t>B)</a:t>
            </a:r>
            <a:r>
              <a:rPr lang="en-US" altLang="zh-CN" sz="33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</a:t>
            </a:r>
            <a:r>
              <a:rPr lang="en-US" altLang="zh-CN" sz="33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3300" b="1" kern="100" dirty="0">
                <a:latin typeface="Times New Roman" panose="02020603050405020304" pitchFamily="18" charset="0"/>
              </a:rPr>
              <a:t>(A)</a:t>
            </a:r>
            <a:r>
              <a:rPr lang="en-US" altLang="zh-CN" sz="33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</a:t>
            </a:r>
            <a:r>
              <a:rPr lang="en-US" altLang="zh-CN" sz="3300" b="1" kern="100" dirty="0">
                <a:latin typeface="Times New Roman" panose="02020603050405020304" pitchFamily="18" charset="0"/>
              </a:rPr>
              <a:t>(B)</a:t>
            </a:r>
            <a:r>
              <a:rPr lang="zh-CN" altLang="en-US" sz="33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endParaRPr lang="en-US" altLang="zh-CN" sz="3300" b="1" kern="1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Tx/>
              <a:buNone/>
              <a:defRPr/>
            </a:pPr>
            <a:r>
              <a:rPr lang="en-US" altLang="zh-CN" sz="33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3300" b="1" kern="100" dirty="0" smtClean="0">
                <a:latin typeface="Times New Roman" panose="02020603050405020304" pitchFamily="18" charset="0"/>
              </a:rPr>
              <a:t>(A</a:t>
            </a:r>
            <a:r>
              <a:rPr lang="en-US" altLang="zh-CN" sz="33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300" b="1" kern="100" dirty="0" smtClean="0">
                <a:latin typeface="Times New Roman" panose="02020603050405020304" pitchFamily="18" charset="0"/>
              </a:rPr>
              <a:t>B)</a:t>
            </a:r>
            <a:r>
              <a:rPr lang="en-US" altLang="zh-CN" sz="33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</a:t>
            </a:r>
            <a:r>
              <a:rPr lang="en-US" altLang="zh-CN" sz="33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3300" b="1" kern="100" dirty="0" smtClean="0">
                <a:latin typeface="Times New Roman" panose="02020603050405020304" pitchFamily="18" charset="0"/>
              </a:rPr>
              <a:t>(A)</a:t>
            </a:r>
            <a:r>
              <a:rPr lang="zh-CN" altLang="en-US" sz="3300" b="1" kern="100" dirty="0" smtClean="0">
                <a:latin typeface="Times New Roman" panose="02020603050405020304" pitchFamily="18" charset="0"/>
              </a:rPr>
              <a:t>或</a:t>
            </a:r>
            <a:r>
              <a:rPr lang="en-US" altLang="zh-CN" sz="33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3300" b="1" kern="100" dirty="0" smtClean="0">
                <a:latin typeface="Times New Roman" panose="02020603050405020304" pitchFamily="18" charset="0"/>
              </a:rPr>
              <a:t>(A</a:t>
            </a:r>
            <a:r>
              <a:rPr lang="en-US" altLang="zh-CN" sz="33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300" b="1" kern="100" dirty="0" smtClean="0">
                <a:latin typeface="Times New Roman" panose="02020603050405020304" pitchFamily="18" charset="0"/>
              </a:rPr>
              <a:t>B)</a:t>
            </a:r>
            <a:r>
              <a:rPr lang="en-US" altLang="zh-CN" sz="33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</a:t>
            </a:r>
            <a:r>
              <a:rPr lang="en-US" altLang="zh-CN" sz="33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3300" b="1" kern="100" dirty="0" smtClean="0">
                <a:latin typeface="Times New Roman" panose="02020603050405020304" pitchFamily="18" charset="0"/>
              </a:rPr>
              <a:t>(B)</a:t>
            </a:r>
            <a:r>
              <a:rPr lang="zh-CN" altLang="en-US" sz="3300" b="1" kern="100" dirty="0" smtClean="0">
                <a:latin typeface="Times New Roman" panose="02020603050405020304" pitchFamily="18" charset="0"/>
              </a:rPr>
              <a:t>。</a:t>
            </a:r>
            <a:endParaRPr lang="en-US" altLang="zh-CN" sz="3300" b="1" kern="100" dirty="0" smtClean="0"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zh-CN" altLang="en-US" sz="33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33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3300" b="1" kern="100" dirty="0" smtClean="0">
                <a:latin typeface="Times New Roman" panose="02020603050405020304" pitchFamily="18" charset="0"/>
              </a:rPr>
              <a:t>(A</a:t>
            </a:r>
            <a:r>
              <a:rPr lang="en-US" altLang="zh-CN" sz="33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300" b="1" kern="100" dirty="0" smtClean="0">
                <a:latin typeface="Times New Roman" panose="02020603050405020304" pitchFamily="18" charset="0"/>
              </a:rPr>
              <a:t>B)</a:t>
            </a:r>
            <a:r>
              <a:rPr lang="en-US" altLang="zh-CN" sz="33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</a:t>
            </a:r>
            <a:r>
              <a:rPr lang="en-US" altLang="zh-CN" sz="33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3300" b="1" kern="100" dirty="0" smtClean="0">
                <a:latin typeface="Times New Roman" panose="02020603050405020304" pitchFamily="18" charset="0"/>
              </a:rPr>
              <a:t>(A)</a:t>
            </a:r>
            <a:r>
              <a:rPr lang="zh-CN" altLang="en-US" sz="3300" b="1" kern="100" dirty="0" smtClean="0">
                <a:latin typeface="Times New Roman" panose="02020603050405020304" pitchFamily="18" charset="0"/>
              </a:rPr>
              <a:t>，知</a:t>
            </a:r>
            <a:r>
              <a:rPr lang="en-US" altLang="zh-CN" sz="3300" b="1" kern="1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3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300" b="1" kern="100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33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A</a:t>
            </a:r>
            <a:r>
              <a:rPr lang="zh-CN" altLang="en-US" sz="33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，得</a:t>
            </a:r>
            <a:r>
              <a:rPr lang="en-US" altLang="zh-CN" sz="3300" kern="100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33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300" kern="1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300" kern="100" dirty="0" smtClean="0">
                <a:latin typeface="Times New Roman" panose="02020603050405020304" pitchFamily="18" charset="0"/>
              </a:rPr>
              <a:t>。</a:t>
            </a:r>
            <a:endParaRPr lang="en-US" altLang="zh-CN" sz="3300" kern="100" dirty="0" smtClean="0"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zh-CN" altLang="en-US" sz="33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33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3300" b="1" kern="100" dirty="0" smtClean="0">
                <a:latin typeface="Times New Roman" panose="02020603050405020304" pitchFamily="18" charset="0"/>
              </a:rPr>
              <a:t>(A</a:t>
            </a:r>
            <a:r>
              <a:rPr lang="en-US" altLang="zh-CN" sz="33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300" b="1" kern="100" dirty="0" smtClean="0">
                <a:latin typeface="Times New Roman" panose="02020603050405020304" pitchFamily="18" charset="0"/>
              </a:rPr>
              <a:t>B)</a:t>
            </a:r>
            <a:r>
              <a:rPr lang="en-US" altLang="zh-CN" sz="33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</a:t>
            </a:r>
            <a:r>
              <a:rPr lang="en-US" altLang="zh-CN" sz="33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3300" b="1" kern="100" dirty="0" smtClean="0">
                <a:latin typeface="Times New Roman" panose="02020603050405020304" pitchFamily="18" charset="0"/>
              </a:rPr>
              <a:t>(B</a:t>
            </a:r>
            <a:r>
              <a:rPr lang="zh-CN" altLang="en-US" sz="3300" b="1" kern="100" dirty="0" smtClean="0">
                <a:latin typeface="Times New Roman" panose="02020603050405020304" pitchFamily="18" charset="0"/>
              </a:rPr>
              <a:t>），知</a:t>
            </a:r>
            <a:r>
              <a:rPr lang="en-US" altLang="zh-CN" sz="3300" b="1" kern="1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3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300" b="1" kern="100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33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B</a:t>
            </a:r>
            <a:r>
              <a:rPr lang="zh-CN" altLang="en-US" sz="33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，得</a:t>
            </a:r>
            <a:r>
              <a:rPr lang="en-US" altLang="zh-CN" sz="3300" b="1" kern="100" dirty="0">
                <a:latin typeface="Times New Roman" panose="02020603050405020304" pitchFamily="18" charset="0"/>
              </a:rPr>
              <a:t>A</a:t>
            </a:r>
            <a:r>
              <a:rPr lang="en-US" altLang="zh-CN" sz="33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300" kern="1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3300" kern="1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。</a:t>
            </a:r>
            <a:endParaRPr lang="en-US" altLang="zh-CN" sz="3300" b="1" kern="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30133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内容占位符 2"/>
          <p:cNvSpPr>
            <a:spLocks noGrp="1"/>
          </p:cNvSpPr>
          <p:nvPr>
            <p:ph idx="1"/>
          </p:nvPr>
        </p:nvSpPr>
        <p:spPr>
          <a:xfrm>
            <a:off x="241300" y="906463"/>
            <a:ext cx="8705850" cy="5618162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zh-CN" sz="3200" dirty="0" smtClean="0"/>
              <a:t>设</a:t>
            </a:r>
            <a:r>
              <a:rPr lang="en-US" altLang="zh-CN" sz="3200" dirty="0" smtClean="0">
                <a:sym typeface="Symbol" panose="05050102010706020507" pitchFamily="18" charset="2"/>
              </a:rPr>
              <a:t></a:t>
            </a:r>
            <a:r>
              <a:rPr lang="zh-CN" altLang="zh-CN" sz="3200" dirty="0" smtClean="0"/>
              <a:t>是集合</a:t>
            </a:r>
            <a:r>
              <a:rPr lang="en-US" altLang="zh-CN" sz="3200" dirty="0" smtClean="0"/>
              <a:t>M</a:t>
            </a:r>
            <a:r>
              <a:rPr lang="zh-CN" altLang="zh-CN" sz="3200" dirty="0" smtClean="0"/>
              <a:t>到集合</a:t>
            </a:r>
            <a:r>
              <a:rPr lang="en-US" altLang="zh-CN" sz="3200" dirty="0" smtClean="0"/>
              <a:t>N</a:t>
            </a:r>
            <a:r>
              <a:rPr lang="zh-CN" altLang="zh-CN" sz="3200" dirty="0" smtClean="0"/>
              <a:t>内的映射，证明对</a:t>
            </a:r>
            <a:r>
              <a:rPr lang="en-US" altLang="zh-CN" sz="3200" dirty="0" smtClean="0"/>
              <a:t>M</a:t>
            </a:r>
            <a:r>
              <a:rPr lang="zh-CN" altLang="zh-CN" sz="3200" dirty="0" smtClean="0"/>
              <a:t>的任意子集</a:t>
            </a:r>
            <a:r>
              <a:rPr lang="en-US" altLang="zh-CN" sz="3200" dirty="0" smtClean="0"/>
              <a:t>A,B,</a:t>
            </a:r>
            <a:r>
              <a:rPr lang="zh-CN" altLang="zh-CN" sz="3200" dirty="0" smtClean="0"/>
              <a:t>有</a:t>
            </a:r>
            <a:r>
              <a:rPr lang="en-US" altLang="zh-CN" sz="3200" dirty="0" smtClean="0">
                <a:sym typeface="Symbol" panose="05050102010706020507" pitchFamily="18" charset="2"/>
              </a:rPr>
              <a:t></a:t>
            </a:r>
            <a:r>
              <a:rPr lang="en-US" altLang="zh-CN" sz="3200" dirty="0" smtClean="0"/>
              <a:t>( A</a:t>
            </a:r>
            <a:r>
              <a:rPr lang="zh-CN" altLang="zh-CN" sz="3200" dirty="0" smtClean="0"/>
              <a:t>∩</a:t>
            </a:r>
            <a:r>
              <a:rPr lang="en-US" altLang="zh-CN" sz="3200" dirty="0" smtClean="0"/>
              <a:t>B) </a:t>
            </a:r>
            <a:r>
              <a:rPr lang="en-US" altLang="zh-CN" sz="3200" dirty="0" smtClean="0">
                <a:sym typeface="Symbol" panose="05050102010706020507" pitchFamily="18" charset="2"/>
              </a:rPr>
              <a:t>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ym typeface="Symbol" panose="05050102010706020507" pitchFamily="18" charset="2"/>
              </a:rPr>
              <a:t></a:t>
            </a:r>
            <a:r>
              <a:rPr lang="en-US" altLang="zh-CN" sz="3200" dirty="0" smtClean="0"/>
              <a:t> (A)</a:t>
            </a:r>
            <a:r>
              <a:rPr lang="zh-CN" altLang="zh-CN" sz="3200" dirty="0" smtClean="0"/>
              <a:t>∩</a:t>
            </a:r>
            <a:r>
              <a:rPr lang="en-US" altLang="zh-CN" sz="3200" dirty="0" smtClean="0">
                <a:sym typeface="Symbol" panose="05050102010706020507" pitchFamily="18" charset="2"/>
              </a:rPr>
              <a:t></a:t>
            </a:r>
            <a:r>
              <a:rPr lang="en-US" altLang="zh-CN" sz="3200" dirty="0" smtClean="0"/>
              <a:t> (B)</a:t>
            </a:r>
            <a:r>
              <a:rPr lang="zh-CN" altLang="zh-CN" sz="3200" dirty="0" smtClean="0"/>
              <a:t>，举例说明：</a:t>
            </a:r>
            <a:r>
              <a:rPr lang="en-US" altLang="zh-CN" sz="3200" dirty="0" smtClean="0">
                <a:sym typeface="Symbol" panose="05050102010706020507" pitchFamily="18" charset="2"/>
              </a:rPr>
              <a:t></a:t>
            </a:r>
            <a:r>
              <a:rPr lang="en-US" altLang="zh-CN" sz="3200" dirty="0" smtClean="0"/>
              <a:t>( A</a:t>
            </a:r>
            <a:r>
              <a:rPr lang="zh-CN" altLang="zh-CN" sz="3200" dirty="0" smtClean="0"/>
              <a:t>∩</a:t>
            </a:r>
            <a:r>
              <a:rPr lang="en-US" altLang="zh-CN" sz="3200" dirty="0" smtClean="0"/>
              <a:t>B) = </a:t>
            </a:r>
            <a:r>
              <a:rPr lang="en-US" altLang="zh-CN" sz="3200" dirty="0" smtClean="0">
                <a:sym typeface="Symbol" panose="05050102010706020507" pitchFamily="18" charset="2"/>
              </a:rPr>
              <a:t></a:t>
            </a:r>
            <a:r>
              <a:rPr lang="en-US" altLang="zh-CN" sz="3200" dirty="0" smtClean="0"/>
              <a:t> (A)</a:t>
            </a:r>
            <a:r>
              <a:rPr lang="zh-CN" altLang="zh-CN" sz="3200" dirty="0" smtClean="0"/>
              <a:t>∩</a:t>
            </a:r>
            <a:r>
              <a:rPr lang="en-US" altLang="zh-CN" sz="3200" dirty="0" smtClean="0">
                <a:sym typeface="Symbol" panose="05050102010706020507" pitchFamily="18" charset="2"/>
              </a:rPr>
              <a:t></a:t>
            </a:r>
            <a:r>
              <a:rPr lang="en-US" altLang="zh-CN" sz="3200" dirty="0" smtClean="0"/>
              <a:t> (B)</a:t>
            </a:r>
            <a:r>
              <a:rPr lang="zh-CN" altLang="zh-CN" sz="3200" dirty="0" smtClean="0"/>
              <a:t>不成立。</a:t>
            </a:r>
            <a:endParaRPr lang="en-US" altLang="zh-CN" sz="3200" dirty="0" smtClean="0"/>
          </a:p>
          <a:p>
            <a:pPr marL="0" indent="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sz="3300" dirty="0" smtClean="0">
                <a:solidFill>
                  <a:schemeClr val="tx2"/>
                </a:solidFill>
              </a:rPr>
              <a:t>证明：</a:t>
            </a:r>
            <a:r>
              <a:rPr lang="zh-CN" altLang="zh-CN" sz="3300" dirty="0" smtClean="0"/>
              <a:t>对任意</a:t>
            </a:r>
            <a:r>
              <a:rPr lang="en-US" altLang="zh-CN" sz="3300" dirty="0" smtClean="0"/>
              <a:t>y</a:t>
            </a:r>
            <a:r>
              <a:rPr lang="en-US" altLang="zh-CN" sz="3300" dirty="0" smtClean="0">
                <a:sym typeface="Symbol" panose="05050102010706020507" pitchFamily="18" charset="2"/>
              </a:rPr>
              <a:t></a:t>
            </a:r>
            <a:r>
              <a:rPr lang="en-US" altLang="zh-CN" sz="3300" dirty="0" smtClean="0"/>
              <a:t>(A</a:t>
            </a:r>
            <a:r>
              <a:rPr lang="zh-CN" altLang="zh-CN" sz="3300" dirty="0" smtClean="0"/>
              <a:t>∩</a:t>
            </a:r>
            <a:r>
              <a:rPr lang="en-US" altLang="zh-CN" sz="3300" dirty="0" smtClean="0"/>
              <a:t>B) </a:t>
            </a:r>
            <a:r>
              <a:rPr lang="en-US" altLang="zh-CN" sz="3300" dirty="0" smtClean="0">
                <a:sym typeface="Symbol" panose="05050102010706020507" pitchFamily="18" charset="2"/>
              </a:rPr>
              <a:t></a:t>
            </a:r>
            <a:r>
              <a:rPr lang="en-US" altLang="zh-CN" sz="3300" dirty="0" smtClean="0"/>
              <a:t>N,</a:t>
            </a:r>
            <a:r>
              <a:rPr lang="zh-CN" altLang="zh-CN" sz="3300" dirty="0" smtClean="0"/>
              <a:t>则存在</a:t>
            </a:r>
            <a:r>
              <a:rPr lang="en-US" altLang="zh-CN" sz="3300" dirty="0" smtClean="0"/>
              <a:t>y</a:t>
            </a:r>
            <a:r>
              <a:rPr lang="zh-CN" altLang="zh-CN" sz="3300" dirty="0" smtClean="0"/>
              <a:t>的原象</a:t>
            </a:r>
            <a:r>
              <a:rPr lang="en-US" altLang="zh-CN" sz="3300" dirty="0" smtClean="0"/>
              <a:t>x</a:t>
            </a:r>
            <a:r>
              <a:rPr lang="zh-CN" altLang="zh-CN" sz="3300" dirty="0" smtClean="0"/>
              <a:t>，使得</a:t>
            </a:r>
            <a:r>
              <a:rPr lang="en-US" altLang="zh-CN" sz="3300" dirty="0" smtClean="0">
                <a:sym typeface="Symbol" panose="05050102010706020507" pitchFamily="18" charset="2"/>
              </a:rPr>
              <a:t></a:t>
            </a:r>
            <a:r>
              <a:rPr lang="en-US" altLang="zh-CN" sz="3300" dirty="0" smtClean="0"/>
              <a:t>(x)=y</a:t>
            </a:r>
            <a:r>
              <a:rPr lang="zh-CN" altLang="zh-CN" sz="3300" dirty="0" smtClean="0"/>
              <a:t>，因</a:t>
            </a:r>
            <a:r>
              <a:rPr lang="en-US" altLang="zh-CN" sz="3300" dirty="0" smtClean="0"/>
              <a:t>y</a:t>
            </a:r>
            <a:r>
              <a:rPr lang="en-US" altLang="zh-CN" sz="3300" dirty="0" smtClean="0">
                <a:sym typeface="Symbol" panose="05050102010706020507" pitchFamily="18" charset="2"/>
              </a:rPr>
              <a:t></a:t>
            </a:r>
            <a:r>
              <a:rPr lang="en-US" altLang="zh-CN" sz="3300" dirty="0" smtClean="0"/>
              <a:t>( A</a:t>
            </a:r>
            <a:r>
              <a:rPr lang="zh-CN" altLang="zh-CN" sz="3300" dirty="0" smtClean="0"/>
              <a:t>∩</a:t>
            </a:r>
            <a:r>
              <a:rPr lang="en-US" altLang="zh-CN" sz="3300" dirty="0" smtClean="0"/>
              <a:t>B)</a:t>
            </a:r>
            <a:r>
              <a:rPr lang="zh-CN" altLang="zh-CN" sz="3300" dirty="0" smtClean="0"/>
              <a:t>，所以</a:t>
            </a:r>
            <a:r>
              <a:rPr lang="en-US" altLang="zh-CN" sz="3300" dirty="0" err="1" smtClean="0"/>
              <a:t>x</a:t>
            </a:r>
            <a:r>
              <a:rPr lang="en-US" altLang="zh-CN" sz="3300" dirty="0" err="1" smtClean="0">
                <a:sym typeface="Symbol" panose="05050102010706020507" pitchFamily="18" charset="2"/>
              </a:rPr>
              <a:t></a:t>
            </a:r>
            <a:r>
              <a:rPr lang="en-US" altLang="zh-CN" sz="3300" dirty="0" err="1" smtClean="0"/>
              <a:t>A</a:t>
            </a:r>
            <a:r>
              <a:rPr lang="zh-CN" altLang="zh-CN" sz="3300" dirty="0" smtClean="0"/>
              <a:t>∩</a:t>
            </a:r>
            <a:r>
              <a:rPr lang="en-US" altLang="zh-CN" sz="3300" dirty="0" smtClean="0"/>
              <a:t>B</a:t>
            </a:r>
            <a:r>
              <a:rPr lang="zh-CN" altLang="zh-CN" sz="3300" dirty="0" smtClean="0"/>
              <a:t>，即</a:t>
            </a:r>
            <a:r>
              <a:rPr lang="en-US" altLang="zh-CN" sz="3300" dirty="0" err="1" smtClean="0"/>
              <a:t>x</a:t>
            </a:r>
            <a:r>
              <a:rPr lang="en-US" altLang="zh-CN" sz="3300" dirty="0" err="1" smtClean="0">
                <a:sym typeface="Symbol" panose="05050102010706020507" pitchFamily="18" charset="2"/>
              </a:rPr>
              <a:t></a:t>
            </a:r>
            <a:r>
              <a:rPr lang="en-US" altLang="zh-CN" sz="3300" dirty="0" err="1" smtClean="0"/>
              <a:t>A</a:t>
            </a:r>
            <a:r>
              <a:rPr lang="zh-CN" altLang="zh-CN" sz="3300" dirty="0" smtClean="0"/>
              <a:t>并且</a:t>
            </a:r>
            <a:r>
              <a:rPr lang="en-US" altLang="zh-CN" sz="3300" dirty="0" err="1" smtClean="0"/>
              <a:t>x</a:t>
            </a:r>
            <a:r>
              <a:rPr lang="en-US" altLang="zh-CN" sz="3300" dirty="0" err="1" smtClean="0">
                <a:sym typeface="Symbol" panose="05050102010706020507" pitchFamily="18" charset="2"/>
              </a:rPr>
              <a:t></a:t>
            </a:r>
            <a:r>
              <a:rPr lang="en-US" altLang="zh-CN" sz="3300" dirty="0" err="1" smtClean="0"/>
              <a:t>B</a:t>
            </a:r>
            <a:r>
              <a:rPr lang="zh-CN" altLang="zh-CN" sz="3300" dirty="0" smtClean="0"/>
              <a:t>，所以有</a:t>
            </a:r>
            <a:r>
              <a:rPr lang="en-US" altLang="zh-CN" sz="3300" dirty="0" smtClean="0"/>
              <a:t> y</a:t>
            </a:r>
            <a:r>
              <a:rPr lang="en-US" altLang="zh-CN" sz="3300" dirty="0" smtClean="0">
                <a:sym typeface="Symbol" panose="05050102010706020507" pitchFamily="18" charset="2"/>
              </a:rPr>
              <a:t></a:t>
            </a:r>
            <a:r>
              <a:rPr lang="en-US" altLang="zh-CN" sz="3300" dirty="0" smtClean="0"/>
              <a:t>(A)</a:t>
            </a:r>
            <a:r>
              <a:rPr lang="zh-CN" altLang="zh-CN" sz="3300" dirty="0" smtClean="0"/>
              <a:t>且</a:t>
            </a:r>
            <a:r>
              <a:rPr lang="en-US" altLang="zh-CN" sz="3300" dirty="0" smtClean="0"/>
              <a:t>y</a:t>
            </a:r>
            <a:r>
              <a:rPr lang="en-US" altLang="zh-CN" sz="3300" dirty="0" smtClean="0">
                <a:sym typeface="Symbol" panose="05050102010706020507" pitchFamily="18" charset="2"/>
              </a:rPr>
              <a:t></a:t>
            </a:r>
            <a:r>
              <a:rPr lang="en-US" altLang="zh-CN" sz="3300" dirty="0" smtClean="0"/>
              <a:t>(B)</a:t>
            </a:r>
            <a:r>
              <a:rPr lang="zh-CN" altLang="zh-CN" sz="3300" dirty="0" smtClean="0"/>
              <a:t>，即</a:t>
            </a:r>
            <a:r>
              <a:rPr lang="en-US" altLang="zh-CN" sz="3300" dirty="0" smtClean="0"/>
              <a:t>y</a:t>
            </a:r>
            <a:r>
              <a:rPr lang="en-US" altLang="zh-CN" sz="3300" dirty="0" smtClean="0">
                <a:sym typeface="Symbol" panose="05050102010706020507" pitchFamily="18" charset="2"/>
              </a:rPr>
              <a:t></a:t>
            </a:r>
            <a:r>
              <a:rPr lang="en-US" altLang="zh-CN" sz="3300" dirty="0" smtClean="0"/>
              <a:t> (A)</a:t>
            </a:r>
            <a:r>
              <a:rPr lang="zh-CN" altLang="zh-CN" sz="3300" dirty="0" smtClean="0"/>
              <a:t>∩</a:t>
            </a:r>
            <a:r>
              <a:rPr lang="en-US" altLang="zh-CN" sz="3300" dirty="0" smtClean="0">
                <a:sym typeface="Symbol" panose="05050102010706020507" pitchFamily="18" charset="2"/>
              </a:rPr>
              <a:t></a:t>
            </a:r>
            <a:r>
              <a:rPr lang="en-US" altLang="zh-CN" sz="3300" dirty="0" smtClean="0"/>
              <a:t> (B)</a:t>
            </a:r>
            <a:r>
              <a:rPr lang="zh-CN" altLang="zh-CN" sz="3300" dirty="0" smtClean="0"/>
              <a:t>，故</a:t>
            </a:r>
            <a:r>
              <a:rPr lang="en-US" altLang="zh-CN" sz="3300" dirty="0" smtClean="0">
                <a:sym typeface="Symbol" panose="05050102010706020507" pitchFamily="18" charset="2"/>
              </a:rPr>
              <a:t></a:t>
            </a:r>
            <a:r>
              <a:rPr lang="en-US" altLang="zh-CN" sz="3300" dirty="0" smtClean="0"/>
              <a:t>( A</a:t>
            </a:r>
            <a:r>
              <a:rPr lang="zh-CN" altLang="zh-CN" sz="3300" dirty="0" smtClean="0"/>
              <a:t>∩</a:t>
            </a:r>
            <a:r>
              <a:rPr lang="en-US" altLang="zh-CN" sz="3300" dirty="0" smtClean="0"/>
              <a:t>B) </a:t>
            </a:r>
            <a:r>
              <a:rPr lang="en-US" altLang="zh-CN" sz="3300" dirty="0" smtClean="0">
                <a:sym typeface="Symbol" panose="05050102010706020507" pitchFamily="18" charset="2"/>
              </a:rPr>
              <a:t></a:t>
            </a:r>
            <a:r>
              <a:rPr lang="en-US" altLang="zh-CN" sz="3300" dirty="0" smtClean="0"/>
              <a:t> </a:t>
            </a:r>
            <a:r>
              <a:rPr lang="en-US" altLang="zh-CN" sz="3300" dirty="0" smtClean="0">
                <a:sym typeface="Symbol" panose="05050102010706020507" pitchFamily="18" charset="2"/>
              </a:rPr>
              <a:t></a:t>
            </a:r>
            <a:r>
              <a:rPr lang="en-US" altLang="zh-CN" sz="3300" dirty="0" smtClean="0"/>
              <a:t> (A)</a:t>
            </a:r>
            <a:r>
              <a:rPr lang="zh-CN" altLang="zh-CN" sz="3300" dirty="0" smtClean="0"/>
              <a:t>∩</a:t>
            </a:r>
            <a:r>
              <a:rPr lang="en-US" altLang="zh-CN" sz="3300" dirty="0" smtClean="0">
                <a:sym typeface="Symbol" panose="05050102010706020507" pitchFamily="18" charset="2"/>
              </a:rPr>
              <a:t></a:t>
            </a:r>
            <a:r>
              <a:rPr lang="en-US" altLang="zh-CN" sz="3300" dirty="0" smtClean="0"/>
              <a:t> (B)</a:t>
            </a:r>
            <a:r>
              <a:rPr lang="en-US" altLang="zh-CN" sz="3300" dirty="0"/>
              <a:t>.</a:t>
            </a:r>
            <a:r>
              <a:rPr lang="en-US" altLang="zh-CN" sz="3300" dirty="0" smtClean="0"/>
              <a:t/>
            </a:r>
            <a:br>
              <a:rPr lang="en-US" altLang="zh-CN" sz="3300" dirty="0" smtClean="0"/>
            </a:br>
            <a:r>
              <a:rPr lang="en-US" altLang="zh-CN" sz="3300" dirty="0" smtClean="0"/>
              <a:t/>
            </a:r>
            <a:br>
              <a:rPr lang="en-US" altLang="zh-CN" sz="3300" dirty="0" smtClean="0"/>
            </a:br>
            <a:endParaRPr lang="zh-CN" altLang="zh-CN" sz="3300" dirty="0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>
          <a:xfrm>
            <a:off x="241300" y="173038"/>
            <a:ext cx="7772400" cy="677862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0"/>
              </a:spcBef>
              <a:defRPr/>
            </a:pPr>
            <a:r>
              <a:rPr lang="zh-CN" altLang="en-US" sz="3600" b="1" dirty="0" smtClean="0"/>
              <a:t>习题</a:t>
            </a:r>
            <a:r>
              <a:rPr lang="en-US" altLang="zh-CN" sz="3600" b="1" dirty="0" smtClean="0">
                <a:latin typeface="+mn-lt"/>
              </a:rPr>
              <a:t>1.3-3  </a:t>
            </a:r>
          </a:p>
        </p:txBody>
      </p:sp>
    </p:spTree>
    <p:extLst>
      <p:ext uri="{BB962C8B-B14F-4D97-AF65-F5344CB8AC3E}">
        <p14:creationId xmlns:p14="http://schemas.microsoft.com/office/powerpoint/2010/main" val="156914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内容占位符 2"/>
          <p:cNvSpPr>
            <a:spLocks noGrp="1"/>
          </p:cNvSpPr>
          <p:nvPr>
            <p:ph idx="1"/>
          </p:nvPr>
        </p:nvSpPr>
        <p:spPr>
          <a:xfrm>
            <a:off x="179388" y="1052513"/>
            <a:ext cx="8839200" cy="53752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zh-CN" sz="3200" dirty="0" smtClean="0">
                <a:solidFill>
                  <a:schemeClr val="tx2"/>
                </a:solidFill>
              </a:rPr>
              <a:t>举例说明：</a:t>
            </a:r>
            <a:r>
              <a:rPr lang="en-US" altLang="zh-CN" sz="3200" dirty="0" smtClean="0">
                <a:solidFill>
                  <a:schemeClr val="tx2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3200" dirty="0" smtClean="0">
                <a:solidFill>
                  <a:schemeClr val="tx2"/>
                </a:solidFill>
              </a:rPr>
              <a:t>( A</a:t>
            </a:r>
            <a:r>
              <a:rPr lang="zh-CN" altLang="zh-CN" sz="3200" dirty="0" smtClean="0">
                <a:solidFill>
                  <a:schemeClr val="tx2"/>
                </a:solidFill>
              </a:rPr>
              <a:t>∩</a:t>
            </a:r>
            <a:r>
              <a:rPr lang="en-US" altLang="zh-CN" sz="3200" dirty="0" smtClean="0">
                <a:solidFill>
                  <a:schemeClr val="tx2"/>
                </a:solidFill>
              </a:rPr>
              <a:t>B) = </a:t>
            </a:r>
            <a:r>
              <a:rPr lang="en-US" altLang="zh-CN" sz="3200" dirty="0" smtClean="0">
                <a:solidFill>
                  <a:schemeClr val="tx2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3200" dirty="0" smtClean="0">
                <a:solidFill>
                  <a:schemeClr val="tx2"/>
                </a:solidFill>
              </a:rPr>
              <a:t> (A)</a:t>
            </a:r>
            <a:r>
              <a:rPr lang="zh-CN" altLang="zh-CN" sz="3200" dirty="0" smtClean="0">
                <a:solidFill>
                  <a:schemeClr val="tx2"/>
                </a:solidFill>
              </a:rPr>
              <a:t>∩</a:t>
            </a:r>
            <a:r>
              <a:rPr lang="en-US" altLang="zh-CN" sz="3200" dirty="0" smtClean="0">
                <a:solidFill>
                  <a:schemeClr val="tx2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3200" dirty="0" smtClean="0">
                <a:solidFill>
                  <a:schemeClr val="tx2"/>
                </a:solidFill>
              </a:rPr>
              <a:t> (B)</a:t>
            </a:r>
            <a:r>
              <a:rPr lang="zh-CN" altLang="zh-CN" sz="3200" dirty="0" smtClean="0">
                <a:solidFill>
                  <a:schemeClr val="tx2"/>
                </a:solidFill>
              </a:rPr>
              <a:t>不成立。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zh-CN" sz="3200" dirty="0" smtClean="0"/>
              <a:t>例：设</a:t>
            </a:r>
            <a:r>
              <a:rPr lang="en-US" altLang="zh-CN" sz="3200" dirty="0" smtClean="0"/>
              <a:t>M={1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2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3}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N={a , b}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/>
              <a:t>  A={1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2}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B={2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3}</a:t>
            </a:r>
            <a:br>
              <a:rPr lang="en-US" altLang="zh-CN" sz="3200" dirty="0" smtClean="0"/>
            </a:br>
            <a:r>
              <a:rPr lang="en-US" altLang="zh-CN" sz="3200" dirty="0" smtClean="0"/>
              <a:t>    </a:t>
            </a:r>
            <a:r>
              <a:rPr lang="en-US" altLang="zh-CN" sz="3200" dirty="0" smtClean="0">
                <a:sym typeface="Symbol" panose="05050102010706020507" pitchFamily="18" charset="2"/>
              </a:rPr>
              <a:t></a:t>
            </a:r>
            <a:r>
              <a:rPr lang="zh-CN" altLang="zh-CN" sz="3200" dirty="0" smtClean="0"/>
              <a:t>：</a:t>
            </a:r>
            <a:r>
              <a:rPr lang="en-US" altLang="zh-CN" sz="3200" dirty="0" smtClean="0"/>
              <a:t>1</a:t>
            </a:r>
            <a:r>
              <a:rPr lang="en-US" altLang="zh-CN" sz="3200" dirty="0" smtClean="0">
                <a:sym typeface="Symbol" panose="05050102010706020507" pitchFamily="18" charset="2"/>
              </a:rPr>
              <a:t></a:t>
            </a:r>
            <a:r>
              <a:rPr lang="en-US" altLang="zh-CN" sz="3200" dirty="0" smtClean="0"/>
              <a:t>a</a:t>
            </a:r>
            <a:br>
              <a:rPr lang="en-US" altLang="zh-CN" sz="3200" dirty="0" smtClean="0"/>
            </a:br>
            <a:r>
              <a:rPr lang="en-US" altLang="zh-CN" sz="3200" dirty="0" smtClean="0"/>
              <a:t>          2</a:t>
            </a:r>
            <a:r>
              <a:rPr lang="en-US" altLang="zh-CN" sz="3200" dirty="0" smtClean="0">
                <a:sym typeface="Symbol" panose="05050102010706020507" pitchFamily="18" charset="2"/>
              </a:rPr>
              <a:t></a:t>
            </a:r>
            <a:r>
              <a:rPr lang="en-US" altLang="zh-CN" sz="3200" dirty="0" smtClean="0"/>
              <a:t>b</a:t>
            </a:r>
            <a:br>
              <a:rPr lang="en-US" altLang="zh-CN" sz="3200" dirty="0" smtClean="0"/>
            </a:br>
            <a:r>
              <a:rPr lang="en-US" altLang="zh-CN" sz="3200" dirty="0" smtClean="0"/>
              <a:t>          3</a:t>
            </a:r>
            <a:r>
              <a:rPr lang="en-US" altLang="zh-CN" sz="3200" dirty="0" smtClean="0">
                <a:sym typeface="Symbol" panose="05050102010706020507" pitchFamily="18" charset="2"/>
              </a:rPr>
              <a:t></a:t>
            </a:r>
            <a:r>
              <a:rPr lang="en-US" altLang="zh-CN" sz="3200" dirty="0" smtClean="0"/>
              <a:t> a</a:t>
            </a:r>
            <a:br>
              <a:rPr lang="en-US" altLang="zh-CN" sz="3200" dirty="0" smtClean="0"/>
            </a:br>
            <a:r>
              <a:rPr lang="en-US" altLang="zh-CN" sz="3200" dirty="0" smtClean="0"/>
              <a:t>       </a:t>
            </a:r>
            <a:br>
              <a:rPr lang="en-US" altLang="zh-CN" sz="3200" dirty="0" smtClean="0"/>
            </a:br>
            <a:r>
              <a:rPr lang="en-US" altLang="zh-CN" sz="3200" dirty="0" smtClean="0"/>
              <a:t> </a:t>
            </a:r>
            <a:r>
              <a:rPr lang="zh-CN" altLang="zh-CN" sz="3200" dirty="0" smtClean="0"/>
              <a:t>则</a:t>
            </a:r>
            <a:r>
              <a:rPr lang="en-US" altLang="zh-CN" sz="3200" dirty="0" smtClean="0">
                <a:sym typeface="Symbol" panose="05050102010706020507" pitchFamily="18" charset="2"/>
              </a:rPr>
              <a:t></a:t>
            </a:r>
            <a:r>
              <a:rPr lang="en-US" altLang="zh-CN" sz="3200" dirty="0" smtClean="0"/>
              <a:t>( A</a:t>
            </a:r>
            <a:r>
              <a:rPr lang="zh-CN" altLang="zh-CN" sz="3200" dirty="0" smtClean="0"/>
              <a:t>∩</a:t>
            </a:r>
            <a:r>
              <a:rPr lang="en-US" altLang="zh-CN" sz="3200" dirty="0" smtClean="0"/>
              <a:t>B)= </a:t>
            </a:r>
            <a:r>
              <a:rPr lang="en-US" altLang="zh-CN" sz="3200" dirty="0" smtClean="0">
                <a:sym typeface="Symbol" panose="05050102010706020507" pitchFamily="18" charset="2"/>
              </a:rPr>
              <a:t></a:t>
            </a:r>
            <a:r>
              <a:rPr lang="en-US" altLang="zh-CN" sz="3200" dirty="0" smtClean="0"/>
              <a:t>( {2})={b}</a:t>
            </a:r>
            <a:br>
              <a:rPr lang="en-US" altLang="zh-CN" sz="3200" dirty="0" smtClean="0"/>
            </a:br>
            <a:r>
              <a:rPr lang="en-US" altLang="zh-CN" sz="3200" dirty="0" smtClean="0"/>
              <a:t>  </a:t>
            </a:r>
            <a:r>
              <a:rPr lang="en-US" altLang="zh-CN" sz="3200" dirty="0" smtClean="0">
                <a:sym typeface="Symbol" panose="05050102010706020507" pitchFamily="18" charset="2"/>
              </a:rPr>
              <a:t></a:t>
            </a:r>
            <a:r>
              <a:rPr lang="en-US" altLang="zh-CN" sz="3200" dirty="0" smtClean="0"/>
              <a:t> (A)</a:t>
            </a:r>
            <a:r>
              <a:rPr lang="zh-CN" altLang="zh-CN" sz="3200" dirty="0" smtClean="0"/>
              <a:t>∩</a:t>
            </a:r>
            <a:r>
              <a:rPr lang="en-US" altLang="zh-CN" sz="3200" dirty="0" smtClean="0">
                <a:sym typeface="Symbol" panose="05050102010706020507" pitchFamily="18" charset="2"/>
              </a:rPr>
              <a:t></a:t>
            </a:r>
            <a:r>
              <a:rPr lang="en-US" altLang="zh-CN" sz="3200" dirty="0" smtClean="0"/>
              <a:t> (B)= {a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b}</a:t>
            </a:r>
            <a:r>
              <a:rPr lang="zh-CN" altLang="zh-CN" sz="3200" dirty="0" smtClean="0"/>
              <a:t>∩</a:t>
            </a:r>
            <a:r>
              <a:rPr lang="en-US" altLang="zh-CN" sz="3200" dirty="0" smtClean="0"/>
              <a:t>{a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b}={a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b}</a:t>
            </a:r>
            <a:endParaRPr lang="zh-CN" altLang="en-US" sz="3200" dirty="0" smtClean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>
          <a:xfrm>
            <a:off x="241300" y="173038"/>
            <a:ext cx="7772400" cy="677862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0"/>
              </a:spcBef>
              <a:defRPr/>
            </a:pPr>
            <a:r>
              <a:rPr lang="zh-CN" altLang="en-US" sz="3600" b="1" dirty="0" smtClean="0"/>
              <a:t>习题</a:t>
            </a:r>
            <a:r>
              <a:rPr lang="en-US" altLang="zh-CN" sz="3600" b="1" dirty="0" smtClean="0">
                <a:latin typeface="+mn-lt"/>
              </a:rPr>
              <a:t>1.3-3  </a:t>
            </a:r>
          </a:p>
        </p:txBody>
      </p:sp>
    </p:spTree>
    <p:extLst>
      <p:ext uri="{BB962C8B-B14F-4D97-AF65-F5344CB8AC3E}">
        <p14:creationId xmlns:p14="http://schemas.microsoft.com/office/powerpoint/2010/main" val="176080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内容占位符 2"/>
          <p:cNvSpPr>
            <a:spLocks noGrp="1"/>
          </p:cNvSpPr>
          <p:nvPr>
            <p:ph idx="1"/>
          </p:nvPr>
        </p:nvSpPr>
        <p:spPr>
          <a:xfrm>
            <a:off x="179388" y="908050"/>
            <a:ext cx="8839200" cy="5519738"/>
          </a:xfrm>
        </p:spPr>
        <p:txBody>
          <a:bodyPr/>
          <a:lstStyle/>
          <a:p>
            <a:pPr marL="0" indent="0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3200" smtClean="0"/>
              <a:t>设</a:t>
            </a:r>
            <a:r>
              <a:rPr lang="en-US" altLang="zh-CN" sz="3200" smtClean="0">
                <a:sym typeface="Symbol" panose="05050102010706020507" pitchFamily="18" charset="2"/>
              </a:rPr>
              <a:t></a:t>
            </a:r>
            <a:r>
              <a:rPr lang="zh-CN" altLang="zh-CN" sz="3200" smtClean="0"/>
              <a:t>是集合</a:t>
            </a:r>
            <a:r>
              <a:rPr lang="en-US" altLang="zh-CN" sz="3200" smtClean="0"/>
              <a:t>M</a:t>
            </a:r>
            <a:r>
              <a:rPr lang="zh-CN" altLang="zh-CN" sz="3200" smtClean="0"/>
              <a:t>到集合</a:t>
            </a:r>
            <a:r>
              <a:rPr lang="en-US" altLang="zh-CN" sz="3200" smtClean="0"/>
              <a:t>N</a:t>
            </a:r>
            <a:r>
              <a:rPr lang="zh-CN" altLang="zh-CN" sz="3200" smtClean="0"/>
              <a:t>内的映射</a:t>
            </a:r>
            <a:r>
              <a:rPr lang="en-US" altLang="zh-CN" sz="3200" smtClean="0"/>
              <a:t>, A</a:t>
            </a:r>
            <a:r>
              <a:rPr lang="zh-CN" altLang="zh-CN" sz="3200" smtClean="0"/>
              <a:t>是</a:t>
            </a:r>
            <a:r>
              <a:rPr lang="en-US" altLang="zh-CN" sz="3200" smtClean="0"/>
              <a:t>N</a:t>
            </a:r>
            <a:r>
              <a:rPr lang="zh-CN" altLang="zh-CN" sz="3200" smtClean="0"/>
              <a:t>的子集，</a:t>
            </a:r>
            <a:r>
              <a:rPr lang="en-US" altLang="zh-CN" sz="3200" smtClean="0"/>
              <a:t>M</a:t>
            </a:r>
            <a:r>
              <a:rPr lang="zh-CN" altLang="zh-CN" sz="3200" smtClean="0"/>
              <a:t>中所有在</a:t>
            </a:r>
            <a:r>
              <a:rPr lang="en-US" altLang="zh-CN" sz="3200" smtClean="0">
                <a:sym typeface="Symbol" panose="05050102010706020507" pitchFamily="18" charset="2"/>
              </a:rPr>
              <a:t></a:t>
            </a:r>
            <a:r>
              <a:rPr lang="zh-CN" altLang="zh-CN" sz="3200" smtClean="0"/>
              <a:t>下映射到</a:t>
            </a:r>
            <a:r>
              <a:rPr lang="en-US" altLang="zh-CN" sz="3200" smtClean="0"/>
              <a:t>A</a:t>
            </a:r>
            <a:r>
              <a:rPr lang="zh-CN" altLang="zh-CN" sz="3200" smtClean="0"/>
              <a:t>中的元素集合称为</a:t>
            </a:r>
            <a:r>
              <a:rPr lang="en-US" altLang="zh-CN" sz="3200" smtClean="0"/>
              <a:t>A</a:t>
            </a:r>
            <a:r>
              <a:rPr lang="zh-CN" altLang="zh-CN" sz="3200" smtClean="0"/>
              <a:t>的逆象集，记为</a:t>
            </a:r>
            <a:r>
              <a:rPr lang="en-US" altLang="zh-CN" sz="3200" smtClean="0">
                <a:sym typeface="Symbol" panose="05050102010706020507" pitchFamily="18" charset="2"/>
              </a:rPr>
              <a:t></a:t>
            </a:r>
            <a:r>
              <a:rPr lang="en-US" altLang="zh-CN" sz="3200" baseline="30000" smtClean="0"/>
              <a:t>-1</a:t>
            </a:r>
            <a:r>
              <a:rPr lang="en-US" altLang="zh-CN" sz="3200" smtClean="0"/>
              <a:t> (A)</a:t>
            </a:r>
            <a:r>
              <a:rPr lang="zh-CN" altLang="zh-CN" sz="3200" smtClean="0"/>
              <a:t>，若</a:t>
            </a:r>
            <a:r>
              <a:rPr lang="en-US" altLang="zh-CN" sz="3200" smtClean="0"/>
              <a:t>A</a:t>
            </a:r>
            <a:r>
              <a:rPr lang="zh-CN" altLang="zh-CN" sz="3200" smtClean="0"/>
              <a:t>，</a:t>
            </a:r>
            <a:r>
              <a:rPr lang="en-US" altLang="zh-CN" sz="3200" smtClean="0"/>
              <a:t>B</a:t>
            </a:r>
            <a:r>
              <a:rPr lang="zh-CN" altLang="zh-CN" sz="3200" smtClean="0"/>
              <a:t>是</a:t>
            </a:r>
            <a:r>
              <a:rPr lang="en-US" altLang="zh-CN" sz="3200" smtClean="0"/>
              <a:t>N</a:t>
            </a:r>
            <a:r>
              <a:rPr lang="zh-CN" altLang="zh-CN" sz="3200" smtClean="0"/>
              <a:t>的任意子集，求证：</a:t>
            </a:r>
            <a:r>
              <a:rPr lang="en-US" altLang="zh-CN" sz="3200" smtClean="0">
                <a:sym typeface="Symbol" panose="05050102010706020507" pitchFamily="18" charset="2"/>
              </a:rPr>
              <a:t></a:t>
            </a:r>
            <a:r>
              <a:rPr lang="en-US" altLang="zh-CN" sz="3200" baseline="30000" smtClean="0"/>
              <a:t>-1</a:t>
            </a:r>
            <a:r>
              <a:rPr lang="en-US" altLang="zh-CN" sz="3200" smtClean="0"/>
              <a:t> ( A</a:t>
            </a:r>
            <a:r>
              <a:rPr lang="zh-CN" altLang="zh-CN" sz="3200" smtClean="0"/>
              <a:t>∩</a:t>
            </a:r>
            <a:r>
              <a:rPr lang="en-US" altLang="zh-CN" sz="3200" smtClean="0"/>
              <a:t>B) = </a:t>
            </a:r>
            <a:r>
              <a:rPr lang="en-US" altLang="zh-CN" sz="3200" smtClean="0">
                <a:sym typeface="Symbol" panose="05050102010706020507" pitchFamily="18" charset="2"/>
              </a:rPr>
              <a:t></a:t>
            </a:r>
            <a:r>
              <a:rPr lang="en-US" altLang="zh-CN" sz="3200" smtClean="0"/>
              <a:t> </a:t>
            </a:r>
            <a:r>
              <a:rPr lang="en-US" altLang="zh-CN" sz="3200" baseline="30000" smtClean="0"/>
              <a:t>-1</a:t>
            </a:r>
            <a:r>
              <a:rPr lang="en-US" altLang="zh-CN" sz="3200" smtClean="0"/>
              <a:t> (A)</a:t>
            </a:r>
            <a:r>
              <a:rPr lang="zh-CN" altLang="zh-CN" sz="3200" smtClean="0"/>
              <a:t>∩</a:t>
            </a:r>
            <a:r>
              <a:rPr lang="en-US" altLang="zh-CN" sz="3200" smtClean="0">
                <a:sym typeface="Symbol" panose="05050102010706020507" pitchFamily="18" charset="2"/>
              </a:rPr>
              <a:t></a:t>
            </a:r>
            <a:r>
              <a:rPr lang="en-US" altLang="zh-CN" sz="3200" baseline="30000" smtClean="0"/>
              <a:t>-1</a:t>
            </a:r>
            <a:r>
              <a:rPr lang="en-US" altLang="zh-CN" sz="3200" smtClean="0"/>
              <a:t> (B)</a:t>
            </a:r>
            <a:r>
              <a:rPr lang="zh-CN" altLang="zh-CN" sz="3200" smtClean="0"/>
              <a:t>。</a:t>
            </a:r>
            <a:endParaRPr lang="en-US" altLang="zh-CN" sz="3200" smtClean="0"/>
          </a:p>
          <a:p>
            <a:pPr marL="0" indent="0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3200" smtClean="0">
                <a:solidFill>
                  <a:schemeClr val="tx2"/>
                </a:solidFill>
              </a:rPr>
              <a:t>证明：</a:t>
            </a:r>
            <a:r>
              <a:rPr lang="zh-CN" altLang="zh-CN" sz="3200" smtClean="0"/>
              <a:t>先证</a:t>
            </a:r>
            <a:r>
              <a:rPr lang="en-US" altLang="zh-CN" sz="3200" smtClean="0">
                <a:sym typeface="Symbol" panose="05050102010706020507" pitchFamily="18" charset="2"/>
              </a:rPr>
              <a:t></a:t>
            </a:r>
            <a:r>
              <a:rPr lang="en-US" altLang="zh-CN" sz="3200" baseline="30000" smtClean="0"/>
              <a:t>-1</a:t>
            </a:r>
            <a:r>
              <a:rPr lang="en-US" altLang="zh-CN" sz="3200" smtClean="0"/>
              <a:t> ( A</a:t>
            </a:r>
            <a:r>
              <a:rPr lang="zh-CN" altLang="zh-CN" sz="3200" smtClean="0"/>
              <a:t>∩</a:t>
            </a:r>
            <a:r>
              <a:rPr lang="en-US" altLang="zh-CN" sz="3200" smtClean="0"/>
              <a:t>B) </a:t>
            </a:r>
            <a:r>
              <a:rPr lang="en-US" altLang="zh-CN" sz="3200" smtClean="0">
                <a:sym typeface="Symbol" panose="05050102010706020507" pitchFamily="18" charset="2"/>
              </a:rPr>
              <a:t></a:t>
            </a:r>
            <a:r>
              <a:rPr lang="en-US" altLang="zh-CN" sz="3200" smtClean="0"/>
              <a:t> </a:t>
            </a:r>
            <a:r>
              <a:rPr lang="en-US" altLang="zh-CN" sz="3200" smtClean="0">
                <a:sym typeface="Symbol" panose="05050102010706020507" pitchFamily="18" charset="2"/>
              </a:rPr>
              <a:t></a:t>
            </a:r>
            <a:r>
              <a:rPr lang="en-US" altLang="zh-CN" sz="3200" smtClean="0"/>
              <a:t> </a:t>
            </a:r>
            <a:r>
              <a:rPr lang="en-US" altLang="zh-CN" sz="3200" baseline="30000" smtClean="0"/>
              <a:t>-1</a:t>
            </a:r>
            <a:r>
              <a:rPr lang="en-US" altLang="zh-CN" sz="3200" smtClean="0"/>
              <a:t> (A)</a:t>
            </a:r>
            <a:r>
              <a:rPr lang="zh-CN" altLang="zh-CN" sz="3200" smtClean="0"/>
              <a:t>∩</a:t>
            </a:r>
            <a:r>
              <a:rPr lang="en-US" altLang="zh-CN" sz="3200" smtClean="0">
                <a:sym typeface="Symbol" panose="05050102010706020507" pitchFamily="18" charset="2"/>
              </a:rPr>
              <a:t></a:t>
            </a:r>
            <a:r>
              <a:rPr lang="en-US" altLang="zh-CN" sz="3200" baseline="30000" smtClean="0"/>
              <a:t>-1</a:t>
            </a:r>
            <a:r>
              <a:rPr lang="en-US" altLang="zh-CN" sz="3200" smtClean="0"/>
              <a:t> (B)</a:t>
            </a:r>
            <a:br>
              <a:rPr lang="en-US" altLang="zh-CN" sz="3200" smtClean="0"/>
            </a:br>
            <a:r>
              <a:rPr lang="en-US" altLang="zh-CN" sz="3200" smtClean="0"/>
              <a:t>      </a:t>
            </a:r>
            <a:r>
              <a:rPr lang="zh-CN" altLang="zh-CN" sz="3200" smtClean="0"/>
              <a:t>对任意</a:t>
            </a:r>
            <a:r>
              <a:rPr lang="en-US" altLang="zh-CN" sz="3200" smtClean="0"/>
              <a:t>x</a:t>
            </a:r>
            <a:r>
              <a:rPr lang="en-US" altLang="zh-CN" sz="3200" smtClean="0">
                <a:sym typeface="Symbol" panose="05050102010706020507" pitchFamily="18" charset="2"/>
              </a:rPr>
              <a:t></a:t>
            </a:r>
            <a:r>
              <a:rPr lang="en-US" altLang="zh-CN" sz="3200" baseline="30000" smtClean="0"/>
              <a:t>-1</a:t>
            </a:r>
            <a:r>
              <a:rPr lang="en-US" altLang="zh-CN" sz="3200" smtClean="0"/>
              <a:t> ( A</a:t>
            </a:r>
            <a:r>
              <a:rPr lang="zh-CN" altLang="zh-CN" sz="3200" smtClean="0"/>
              <a:t>∩</a:t>
            </a:r>
            <a:r>
              <a:rPr lang="en-US" altLang="zh-CN" sz="3200" smtClean="0"/>
              <a:t>B)</a:t>
            </a:r>
            <a:r>
              <a:rPr lang="zh-CN" altLang="zh-CN" sz="3200" smtClean="0"/>
              <a:t>，则</a:t>
            </a:r>
            <a:r>
              <a:rPr lang="en-US" altLang="zh-CN" sz="3200" smtClean="0">
                <a:sym typeface="Symbol" panose="05050102010706020507" pitchFamily="18" charset="2"/>
              </a:rPr>
              <a:t></a:t>
            </a:r>
            <a:r>
              <a:rPr lang="en-US" altLang="zh-CN" sz="3200" smtClean="0"/>
              <a:t>(x)</a:t>
            </a:r>
            <a:r>
              <a:rPr lang="en-US" altLang="zh-CN" sz="3200" smtClean="0">
                <a:sym typeface="Symbol" panose="05050102010706020507" pitchFamily="18" charset="2"/>
              </a:rPr>
              <a:t></a:t>
            </a:r>
            <a:r>
              <a:rPr lang="en-US" altLang="zh-CN" sz="3200" smtClean="0"/>
              <a:t>A</a:t>
            </a:r>
            <a:r>
              <a:rPr lang="zh-CN" altLang="zh-CN" sz="3200" smtClean="0"/>
              <a:t>∩</a:t>
            </a:r>
            <a:r>
              <a:rPr lang="en-US" altLang="zh-CN" sz="3200" smtClean="0"/>
              <a:t>B</a:t>
            </a:r>
            <a:r>
              <a:rPr lang="zh-CN" altLang="zh-CN" sz="3200" smtClean="0"/>
              <a:t>，所以</a:t>
            </a:r>
            <a:r>
              <a:rPr lang="en-US" altLang="zh-CN" sz="3200" smtClean="0">
                <a:sym typeface="Symbol" panose="05050102010706020507" pitchFamily="18" charset="2"/>
              </a:rPr>
              <a:t></a:t>
            </a:r>
            <a:r>
              <a:rPr lang="en-US" altLang="zh-CN" sz="3200" smtClean="0"/>
              <a:t>(x)</a:t>
            </a:r>
            <a:r>
              <a:rPr lang="en-US" altLang="zh-CN" sz="3200" smtClean="0">
                <a:sym typeface="Symbol" panose="05050102010706020507" pitchFamily="18" charset="2"/>
              </a:rPr>
              <a:t></a:t>
            </a:r>
            <a:r>
              <a:rPr lang="en-US" altLang="zh-CN" sz="3200" smtClean="0"/>
              <a:t>A</a:t>
            </a:r>
            <a:r>
              <a:rPr lang="zh-CN" altLang="zh-CN" sz="3200" smtClean="0"/>
              <a:t>且 </a:t>
            </a:r>
            <a:r>
              <a:rPr lang="en-US" altLang="zh-CN" sz="3200" smtClean="0">
                <a:sym typeface="Symbol" panose="05050102010706020507" pitchFamily="18" charset="2"/>
              </a:rPr>
              <a:t></a:t>
            </a:r>
            <a:r>
              <a:rPr lang="en-US" altLang="zh-CN" sz="3200" smtClean="0"/>
              <a:t>(x)</a:t>
            </a:r>
            <a:r>
              <a:rPr lang="en-US" altLang="zh-CN" sz="3200" smtClean="0">
                <a:sym typeface="Symbol" panose="05050102010706020507" pitchFamily="18" charset="2"/>
              </a:rPr>
              <a:t></a:t>
            </a:r>
            <a:r>
              <a:rPr lang="en-US" altLang="zh-CN" sz="3200" smtClean="0"/>
              <a:t>B</a:t>
            </a:r>
            <a:r>
              <a:rPr lang="zh-CN" altLang="zh-CN" sz="3200" smtClean="0"/>
              <a:t>，那么</a:t>
            </a:r>
            <a:r>
              <a:rPr lang="en-US" altLang="zh-CN" sz="3200" smtClean="0"/>
              <a:t>x</a:t>
            </a:r>
            <a:r>
              <a:rPr lang="en-US" altLang="zh-CN" sz="3200" smtClean="0">
                <a:sym typeface="Symbol" panose="05050102010706020507" pitchFamily="18" charset="2"/>
              </a:rPr>
              <a:t></a:t>
            </a:r>
            <a:r>
              <a:rPr lang="en-US" altLang="zh-CN" sz="3200" baseline="30000" smtClean="0"/>
              <a:t>-1</a:t>
            </a:r>
            <a:r>
              <a:rPr lang="en-US" altLang="zh-CN" sz="3200" smtClean="0"/>
              <a:t> (A)</a:t>
            </a:r>
            <a:r>
              <a:rPr lang="zh-CN" altLang="zh-CN" sz="3200" smtClean="0"/>
              <a:t>且</a:t>
            </a:r>
            <a:r>
              <a:rPr lang="en-US" altLang="zh-CN" sz="3200" smtClean="0"/>
              <a:t>x</a:t>
            </a:r>
            <a:r>
              <a:rPr lang="en-US" altLang="zh-CN" sz="3200" smtClean="0">
                <a:sym typeface="Symbol" panose="05050102010706020507" pitchFamily="18" charset="2"/>
              </a:rPr>
              <a:t></a:t>
            </a:r>
            <a:r>
              <a:rPr lang="en-US" altLang="zh-CN" sz="3200" baseline="30000" smtClean="0"/>
              <a:t>-1</a:t>
            </a:r>
            <a:r>
              <a:rPr lang="en-US" altLang="zh-CN" sz="3200" smtClean="0"/>
              <a:t> (B)</a:t>
            </a:r>
            <a:r>
              <a:rPr lang="zh-CN" altLang="zh-CN" sz="3200" smtClean="0"/>
              <a:t>，即</a:t>
            </a:r>
            <a:r>
              <a:rPr lang="en-US" altLang="zh-CN" sz="3200" smtClean="0"/>
              <a:t>x</a:t>
            </a:r>
            <a:r>
              <a:rPr lang="en-US" altLang="zh-CN" sz="3200" smtClean="0">
                <a:sym typeface="Symbol" panose="05050102010706020507" pitchFamily="18" charset="2"/>
              </a:rPr>
              <a:t></a:t>
            </a:r>
            <a:r>
              <a:rPr lang="en-US" altLang="zh-CN" sz="3200" smtClean="0"/>
              <a:t> </a:t>
            </a:r>
            <a:r>
              <a:rPr lang="en-US" altLang="zh-CN" sz="3200" baseline="30000" smtClean="0"/>
              <a:t>-1</a:t>
            </a:r>
            <a:r>
              <a:rPr lang="en-US" altLang="zh-CN" sz="3200" smtClean="0"/>
              <a:t> (A)</a:t>
            </a:r>
            <a:r>
              <a:rPr lang="zh-CN" altLang="zh-CN" sz="3200" smtClean="0"/>
              <a:t>∩</a:t>
            </a:r>
            <a:r>
              <a:rPr lang="en-US" altLang="zh-CN" sz="3200" smtClean="0">
                <a:sym typeface="Symbol" panose="05050102010706020507" pitchFamily="18" charset="2"/>
              </a:rPr>
              <a:t></a:t>
            </a:r>
            <a:r>
              <a:rPr lang="en-US" altLang="zh-CN" sz="3200" baseline="30000" smtClean="0"/>
              <a:t>-1</a:t>
            </a:r>
            <a:r>
              <a:rPr lang="en-US" altLang="zh-CN" sz="3200" smtClean="0"/>
              <a:t> (B)</a:t>
            </a:r>
            <a:r>
              <a:rPr lang="zh-CN" altLang="zh-CN" sz="3200" smtClean="0"/>
              <a:t>，故</a:t>
            </a:r>
            <a:r>
              <a:rPr lang="en-US" altLang="zh-CN" sz="3200" smtClean="0">
                <a:sym typeface="Symbol" panose="05050102010706020507" pitchFamily="18" charset="2"/>
              </a:rPr>
              <a:t></a:t>
            </a:r>
            <a:r>
              <a:rPr lang="en-US" altLang="zh-CN" sz="3200" baseline="30000" smtClean="0"/>
              <a:t>-1</a:t>
            </a:r>
            <a:r>
              <a:rPr lang="en-US" altLang="zh-CN" sz="3200" smtClean="0"/>
              <a:t> ( A</a:t>
            </a:r>
            <a:r>
              <a:rPr lang="zh-CN" altLang="zh-CN" sz="3200" smtClean="0"/>
              <a:t>∩</a:t>
            </a:r>
            <a:r>
              <a:rPr lang="en-US" altLang="zh-CN" sz="3200" smtClean="0"/>
              <a:t>B) </a:t>
            </a:r>
            <a:r>
              <a:rPr lang="en-US" altLang="zh-CN" sz="3200" smtClean="0">
                <a:sym typeface="Symbol" panose="05050102010706020507" pitchFamily="18" charset="2"/>
              </a:rPr>
              <a:t></a:t>
            </a:r>
            <a:r>
              <a:rPr lang="en-US" altLang="zh-CN" sz="3200" smtClean="0"/>
              <a:t> </a:t>
            </a:r>
            <a:r>
              <a:rPr lang="en-US" altLang="zh-CN" sz="3200" smtClean="0">
                <a:sym typeface="Symbol" panose="05050102010706020507" pitchFamily="18" charset="2"/>
              </a:rPr>
              <a:t></a:t>
            </a:r>
            <a:r>
              <a:rPr lang="en-US" altLang="zh-CN" sz="3200" smtClean="0"/>
              <a:t> </a:t>
            </a:r>
            <a:r>
              <a:rPr lang="en-US" altLang="zh-CN" sz="3200" baseline="30000" smtClean="0"/>
              <a:t>-1</a:t>
            </a:r>
            <a:r>
              <a:rPr lang="en-US" altLang="zh-CN" sz="3200" smtClean="0"/>
              <a:t> (A)</a:t>
            </a:r>
            <a:r>
              <a:rPr lang="zh-CN" altLang="zh-CN" sz="3200" smtClean="0"/>
              <a:t>∩</a:t>
            </a:r>
            <a:r>
              <a:rPr lang="en-US" altLang="zh-CN" sz="3200" smtClean="0">
                <a:sym typeface="Symbol" panose="05050102010706020507" pitchFamily="18" charset="2"/>
              </a:rPr>
              <a:t></a:t>
            </a:r>
            <a:r>
              <a:rPr lang="en-US" altLang="zh-CN" sz="3200" baseline="30000" smtClean="0"/>
              <a:t>-1</a:t>
            </a:r>
            <a:r>
              <a:rPr lang="en-US" altLang="zh-CN" sz="3200" smtClean="0"/>
              <a:t> (B)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smtClean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>
          <a:xfrm>
            <a:off x="241300" y="173038"/>
            <a:ext cx="7772400" cy="677862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0"/>
              </a:spcBef>
              <a:defRPr/>
            </a:pPr>
            <a:r>
              <a:rPr lang="zh-CN" altLang="en-US" sz="3600" b="1" dirty="0" smtClean="0"/>
              <a:t>习题</a:t>
            </a:r>
            <a:r>
              <a:rPr lang="en-US" altLang="zh-CN" sz="3600" b="1" dirty="0" smtClean="0">
                <a:latin typeface="+mn-lt"/>
              </a:rPr>
              <a:t>1.3-4.  </a:t>
            </a:r>
          </a:p>
        </p:txBody>
      </p:sp>
    </p:spTree>
    <p:extLst>
      <p:ext uri="{BB962C8B-B14F-4D97-AF65-F5344CB8AC3E}">
        <p14:creationId xmlns:p14="http://schemas.microsoft.com/office/powerpoint/2010/main" val="72653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内容占位符 2"/>
          <p:cNvSpPr>
            <a:spLocks noGrp="1"/>
          </p:cNvSpPr>
          <p:nvPr>
            <p:ph idx="1"/>
          </p:nvPr>
        </p:nvSpPr>
        <p:spPr>
          <a:xfrm>
            <a:off x="179388" y="908050"/>
            <a:ext cx="8839200" cy="5519738"/>
          </a:xfrm>
        </p:spPr>
        <p:txBody>
          <a:bodyPr/>
          <a:lstStyle/>
          <a:p>
            <a:pPr marL="0" indent="0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3200" smtClean="0"/>
              <a:t>设</a:t>
            </a:r>
            <a:r>
              <a:rPr lang="en-US" altLang="zh-CN" sz="3200" smtClean="0">
                <a:sym typeface="Symbol" panose="05050102010706020507" pitchFamily="18" charset="2"/>
              </a:rPr>
              <a:t></a:t>
            </a:r>
            <a:r>
              <a:rPr lang="zh-CN" altLang="zh-CN" sz="3200" smtClean="0"/>
              <a:t>是集合</a:t>
            </a:r>
            <a:r>
              <a:rPr lang="en-US" altLang="zh-CN" sz="3200" smtClean="0"/>
              <a:t>M</a:t>
            </a:r>
            <a:r>
              <a:rPr lang="zh-CN" altLang="zh-CN" sz="3200" smtClean="0"/>
              <a:t>到集合</a:t>
            </a:r>
            <a:r>
              <a:rPr lang="en-US" altLang="zh-CN" sz="3200" smtClean="0"/>
              <a:t>N</a:t>
            </a:r>
            <a:r>
              <a:rPr lang="zh-CN" altLang="zh-CN" sz="3200" smtClean="0"/>
              <a:t>内的映射</a:t>
            </a:r>
            <a:r>
              <a:rPr lang="en-US" altLang="zh-CN" sz="3200" smtClean="0"/>
              <a:t>, A</a:t>
            </a:r>
            <a:r>
              <a:rPr lang="zh-CN" altLang="zh-CN" sz="3200" smtClean="0"/>
              <a:t>是</a:t>
            </a:r>
            <a:r>
              <a:rPr lang="en-US" altLang="zh-CN" sz="3200" smtClean="0"/>
              <a:t>N</a:t>
            </a:r>
            <a:r>
              <a:rPr lang="zh-CN" altLang="zh-CN" sz="3200" smtClean="0"/>
              <a:t>的子集，</a:t>
            </a:r>
            <a:r>
              <a:rPr lang="en-US" altLang="zh-CN" sz="3200" smtClean="0"/>
              <a:t>M</a:t>
            </a:r>
            <a:r>
              <a:rPr lang="zh-CN" altLang="zh-CN" sz="3200" smtClean="0"/>
              <a:t>中所有在</a:t>
            </a:r>
            <a:r>
              <a:rPr lang="en-US" altLang="zh-CN" sz="3200" smtClean="0">
                <a:sym typeface="Symbol" panose="05050102010706020507" pitchFamily="18" charset="2"/>
              </a:rPr>
              <a:t></a:t>
            </a:r>
            <a:r>
              <a:rPr lang="zh-CN" altLang="zh-CN" sz="3200" smtClean="0"/>
              <a:t>下映射到</a:t>
            </a:r>
            <a:r>
              <a:rPr lang="en-US" altLang="zh-CN" sz="3200" smtClean="0"/>
              <a:t>A</a:t>
            </a:r>
            <a:r>
              <a:rPr lang="zh-CN" altLang="zh-CN" sz="3200" smtClean="0"/>
              <a:t>中的元素集合称为</a:t>
            </a:r>
            <a:r>
              <a:rPr lang="en-US" altLang="zh-CN" sz="3200" smtClean="0"/>
              <a:t>A</a:t>
            </a:r>
            <a:r>
              <a:rPr lang="zh-CN" altLang="zh-CN" sz="3200" smtClean="0"/>
              <a:t>的逆象集，记为</a:t>
            </a:r>
            <a:r>
              <a:rPr lang="en-US" altLang="zh-CN" sz="3200" smtClean="0">
                <a:sym typeface="Symbol" panose="05050102010706020507" pitchFamily="18" charset="2"/>
              </a:rPr>
              <a:t></a:t>
            </a:r>
            <a:r>
              <a:rPr lang="en-US" altLang="zh-CN" sz="3200" baseline="30000" smtClean="0"/>
              <a:t>-1</a:t>
            </a:r>
            <a:r>
              <a:rPr lang="en-US" altLang="zh-CN" sz="3200" smtClean="0"/>
              <a:t> (A)</a:t>
            </a:r>
            <a:r>
              <a:rPr lang="zh-CN" altLang="zh-CN" sz="3200" smtClean="0"/>
              <a:t>，若</a:t>
            </a:r>
            <a:r>
              <a:rPr lang="en-US" altLang="zh-CN" sz="3200" smtClean="0"/>
              <a:t>A</a:t>
            </a:r>
            <a:r>
              <a:rPr lang="zh-CN" altLang="zh-CN" sz="3200" smtClean="0"/>
              <a:t>，</a:t>
            </a:r>
            <a:r>
              <a:rPr lang="en-US" altLang="zh-CN" sz="3200" smtClean="0"/>
              <a:t>B</a:t>
            </a:r>
            <a:r>
              <a:rPr lang="zh-CN" altLang="zh-CN" sz="3200" smtClean="0"/>
              <a:t>是</a:t>
            </a:r>
            <a:r>
              <a:rPr lang="en-US" altLang="zh-CN" sz="3200" smtClean="0"/>
              <a:t>N</a:t>
            </a:r>
            <a:r>
              <a:rPr lang="zh-CN" altLang="zh-CN" sz="3200" smtClean="0"/>
              <a:t>的任意子集，求证：</a:t>
            </a:r>
            <a:r>
              <a:rPr lang="en-US" altLang="zh-CN" sz="3200" smtClean="0">
                <a:sym typeface="Symbol" panose="05050102010706020507" pitchFamily="18" charset="2"/>
              </a:rPr>
              <a:t></a:t>
            </a:r>
            <a:r>
              <a:rPr lang="en-US" altLang="zh-CN" sz="3200" baseline="30000" smtClean="0"/>
              <a:t>-1</a:t>
            </a:r>
            <a:r>
              <a:rPr lang="en-US" altLang="zh-CN" sz="3200" smtClean="0"/>
              <a:t> ( A</a:t>
            </a:r>
            <a:r>
              <a:rPr lang="zh-CN" altLang="zh-CN" sz="3200" smtClean="0"/>
              <a:t>∩</a:t>
            </a:r>
            <a:r>
              <a:rPr lang="en-US" altLang="zh-CN" sz="3200" smtClean="0"/>
              <a:t>B) = </a:t>
            </a:r>
            <a:r>
              <a:rPr lang="en-US" altLang="zh-CN" sz="3200" smtClean="0">
                <a:sym typeface="Symbol" panose="05050102010706020507" pitchFamily="18" charset="2"/>
              </a:rPr>
              <a:t></a:t>
            </a:r>
            <a:r>
              <a:rPr lang="en-US" altLang="zh-CN" sz="3200" smtClean="0"/>
              <a:t> </a:t>
            </a:r>
            <a:r>
              <a:rPr lang="en-US" altLang="zh-CN" sz="3200" baseline="30000" smtClean="0"/>
              <a:t>-1</a:t>
            </a:r>
            <a:r>
              <a:rPr lang="en-US" altLang="zh-CN" sz="3200" smtClean="0"/>
              <a:t> (A)</a:t>
            </a:r>
            <a:r>
              <a:rPr lang="zh-CN" altLang="zh-CN" sz="3200" smtClean="0"/>
              <a:t>∩</a:t>
            </a:r>
            <a:r>
              <a:rPr lang="en-US" altLang="zh-CN" sz="3200" smtClean="0">
                <a:sym typeface="Symbol" panose="05050102010706020507" pitchFamily="18" charset="2"/>
              </a:rPr>
              <a:t></a:t>
            </a:r>
            <a:r>
              <a:rPr lang="en-US" altLang="zh-CN" sz="3200" baseline="30000" smtClean="0"/>
              <a:t>-1</a:t>
            </a:r>
            <a:r>
              <a:rPr lang="en-US" altLang="zh-CN" sz="3200" smtClean="0"/>
              <a:t> (B)</a:t>
            </a:r>
            <a:r>
              <a:rPr lang="zh-CN" altLang="zh-CN" sz="3200" smtClean="0"/>
              <a:t>。</a:t>
            </a:r>
            <a:endParaRPr lang="en-US" altLang="zh-CN" sz="3200" smtClean="0"/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rgbClr val="FFCC00"/>
              </a:buClr>
            </a:pPr>
            <a:r>
              <a:rPr lang="zh-CN" altLang="zh-CN" sz="3200" smtClean="0">
                <a:solidFill>
                  <a:schemeClr val="tx2"/>
                </a:solidFill>
              </a:rPr>
              <a:t>证明：</a:t>
            </a:r>
            <a:r>
              <a:rPr lang="zh-CN" altLang="zh-CN" sz="3200" smtClean="0">
                <a:solidFill>
                  <a:srgbClr val="FFFFFF"/>
                </a:solidFill>
              </a:rPr>
              <a:t>再证</a:t>
            </a:r>
            <a:r>
              <a:rPr lang="en-US" altLang="zh-CN" sz="3200" smtClean="0">
                <a:solidFill>
                  <a:srgbClr val="FFFFFF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3200" smtClean="0">
                <a:solidFill>
                  <a:srgbClr val="FFFFFF"/>
                </a:solidFill>
              </a:rPr>
              <a:t> </a:t>
            </a:r>
            <a:r>
              <a:rPr lang="en-US" altLang="zh-CN" sz="3200" baseline="30000" smtClean="0">
                <a:solidFill>
                  <a:srgbClr val="FFFFFF"/>
                </a:solidFill>
              </a:rPr>
              <a:t>-1</a:t>
            </a:r>
            <a:r>
              <a:rPr lang="en-US" altLang="zh-CN" sz="3200" smtClean="0">
                <a:solidFill>
                  <a:srgbClr val="FFFFFF"/>
                </a:solidFill>
              </a:rPr>
              <a:t> (A)</a:t>
            </a:r>
            <a:r>
              <a:rPr lang="zh-CN" altLang="zh-CN" sz="3200" smtClean="0">
                <a:solidFill>
                  <a:srgbClr val="FFFFFF"/>
                </a:solidFill>
              </a:rPr>
              <a:t>∩</a:t>
            </a:r>
            <a:r>
              <a:rPr lang="en-US" altLang="zh-CN" sz="3200" smtClean="0">
                <a:solidFill>
                  <a:srgbClr val="FFFFFF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3200" baseline="30000" smtClean="0">
                <a:solidFill>
                  <a:srgbClr val="FFFFFF"/>
                </a:solidFill>
              </a:rPr>
              <a:t>-1</a:t>
            </a:r>
            <a:r>
              <a:rPr lang="en-US" altLang="zh-CN" sz="3200" smtClean="0">
                <a:solidFill>
                  <a:srgbClr val="FFFFFF"/>
                </a:solidFill>
              </a:rPr>
              <a:t> (B) </a:t>
            </a:r>
            <a:r>
              <a:rPr lang="en-US" altLang="zh-CN" sz="3200" smtClean="0">
                <a:solidFill>
                  <a:srgbClr val="FFFFFF"/>
                </a:solidFill>
                <a:sym typeface="Symbol" panose="05050102010706020507" pitchFamily="18" charset="2"/>
              </a:rPr>
              <a:t></a:t>
            </a:r>
            <a:r>
              <a:rPr lang="en-US" altLang="zh-CN" sz="3200" baseline="30000" smtClean="0">
                <a:solidFill>
                  <a:srgbClr val="FFFFFF"/>
                </a:solidFill>
              </a:rPr>
              <a:t>-1</a:t>
            </a:r>
            <a:r>
              <a:rPr lang="en-US" altLang="zh-CN" sz="3200" smtClean="0">
                <a:solidFill>
                  <a:srgbClr val="FFFFFF"/>
                </a:solidFill>
              </a:rPr>
              <a:t> ( A</a:t>
            </a:r>
            <a:r>
              <a:rPr lang="zh-CN" altLang="zh-CN" sz="3200" smtClean="0">
                <a:solidFill>
                  <a:srgbClr val="FFFFFF"/>
                </a:solidFill>
              </a:rPr>
              <a:t>∩</a:t>
            </a:r>
            <a:r>
              <a:rPr lang="en-US" altLang="zh-CN" sz="3200" smtClean="0">
                <a:solidFill>
                  <a:srgbClr val="FFFFFF"/>
                </a:solidFill>
              </a:rPr>
              <a:t>B)</a:t>
            </a:r>
            <a:br>
              <a:rPr lang="en-US" altLang="zh-CN" sz="3200" smtClean="0">
                <a:solidFill>
                  <a:srgbClr val="FFFFFF"/>
                </a:solidFill>
              </a:rPr>
            </a:br>
            <a:r>
              <a:rPr lang="zh-CN" altLang="zh-CN" sz="3200" smtClean="0">
                <a:solidFill>
                  <a:srgbClr val="FFFFFF"/>
                </a:solidFill>
              </a:rPr>
              <a:t>对任意</a:t>
            </a:r>
            <a:r>
              <a:rPr lang="en-US" altLang="zh-CN" sz="3200" smtClean="0">
                <a:solidFill>
                  <a:srgbClr val="FFFFFF"/>
                </a:solidFill>
              </a:rPr>
              <a:t>x</a:t>
            </a:r>
            <a:r>
              <a:rPr lang="en-US" altLang="zh-CN" sz="3200" smtClean="0">
                <a:solidFill>
                  <a:srgbClr val="FFFFFF"/>
                </a:solidFill>
                <a:sym typeface="Symbol" panose="05050102010706020507" pitchFamily="18" charset="2"/>
              </a:rPr>
              <a:t></a:t>
            </a:r>
            <a:r>
              <a:rPr lang="en-US" altLang="zh-CN" sz="3200" smtClean="0">
                <a:solidFill>
                  <a:srgbClr val="FFFFFF"/>
                </a:solidFill>
              </a:rPr>
              <a:t> </a:t>
            </a:r>
            <a:r>
              <a:rPr lang="en-US" altLang="zh-CN" sz="3200" baseline="30000" smtClean="0">
                <a:solidFill>
                  <a:srgbClr val="FFFFFF"/>
                </a:solidFill>
              </a:rPr>
              <a:t>-1</a:t>
            </a:r>
            <a:r>
              <a:rPr lang="en-US" altLang="zh-CN" sz="3200" smtClean="0">
                <a:solidFill>
                  <a:srgbClr val="FFFFFF"/>
                </a:solidFill>
              </a:rPr>
              <a:t> (A)</a:t>
            </a:r>
            <a:r>
              <a:rPr lang="zh-CN" altLang="zh-CN" sz="3200" smtClean="0">
                <a:solidFill>
                  <a:srgbClr val="FFFFFF"/>
                </a:solidFill>
              </a:rPr>
              <a:t>∩</a:t>
            </a:r>
            <a:r>
              <a:rPr lang="en-US" altLang="zh-CN" sz="3200" smtClean="0">
                <a:solidFill>
                  <a:srgbClr val="FFFFFF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3200" baseline="30000" smtClean="0">
                <a:solidFill>
                  <a:srgbClr val="FFFFFF"/>
                </a:solidFill>
              </a:rPr>
              <a:t>-1</a:t>
            </a:r>
            <a:r>
              <a:rPr lang="en-US" altLang="zh-CN" sz="3200" smtClean="0">
                <a:solidFill>
                  <a:srgbClr val="FFFFFF"/>
                </a:solidFill>
              </a:rPr>
              <a:t> (B)</a:t>
            </a:r>
            <a:r>
              <a:rPr lang="zh-CN" altLang="zh-CN" sz="3200" smtClean="0">
                <a:solidFill>
                  <a:srgbClr val="FFFFFF"/>
                </a:solidFill>
              </a:rPr>
              <a:t>，则</a:t>
            </a:r>
            <a:r>
              <a:rPr lang="en-US" altLang="zh-CN" sz="3200" smtClean="0">
                <a:solidFill>
                  <a:srgbClr val="FFFFFF"/>
                </a:solidFill>
              </a:rPr>
              <a:t>x</a:t>
            </a:r>
            <a:r>
              <a:rPr lang="en-US" altLang="zh-CN" sz="3200" smtClean="0">
                <a:solidFill>
                  <a:srgbClr val="FFFFFF"/>
                </a:solidFill>
                <a:sym typeface="Symbol" panose="05050102010706020507" pitchFamily="18" charset="2"/>
              </a:rPr>
              <a:t></a:t>
            </a:r>
            <a:r>
              <a:rPr lang="en-US" altLang="zh-CN" sz="3200" baseline="30000" smtClean="0">
                <a:solidFill>
                  <a:srgbClr val="FFFFFF"/>
                </a:solidFill>
              </a:rPr>
              <a:t>-1</a:t>
            </a:r>
            <a:r>
              <a:rPr lang="en-US" altLang="zh-CN" sz="3200" smtClean="0">
                <a:solidFill>
                  <a:srgbClr val="FFFFFF"/>
                </a:solidFill>
              </a:rPr>
              <a:t> (A)</a:t>
            </a:r>
            <a:r>
              <a:rPr lang="zh-CN" altLang="zh-CN" sz="3200" smtClean="0">
                <a:solidFill>
                  <a:srgbClr val="FFFFFF"/>
                </a:solidFill>
              </a:rPr>
              <a:t>且</a:t>
            </a:r>
            <a:r>
              <a:rPr lang="en-US" altLang="zh-CN" sz="3200" smtClean="0">
                <a:solidFill>
                  <a:srgbClr val="FFFFFF"/>
                </a:solidFill>
              </a:rPr>
              <a:t>x</a:t>
            </a:r>
            <a:r>
              <a:rPr lang="en-US" altLang="zh-CN" sz="3200" smtClean="0">
                <a:solidFill>
                  <a:srgbClr val="FFFFFF"/>
                </a:solidFill>
                <a:sym typeface="Symbol" panose="05050102010706020507" pitchFamily="18" charset="2"/>
              </a:rPr>
              <a:t></a:t>
            </a:r>
            <a:r>
              <a:rPr lang="en-US" altLang="zh-CN" sz="3200" baseline="30000" smtClean="0">
                <a:solidFill>
                  <a:srgbClr val="FFFFFF"/>
                </a:solidFill>
              </a:rPr>
              <a:t>-1</a:t>
            </a:r>
            <a:r>
              <a:rPr lang="en-US" altLang="zh-CN" sz="3200" smtClean="0">
                <a:solidFill>
                  <a:srgbClr val="FFFFFF"/>
                </a:solidFill>
              </a:rPr>
              <a:t> (B)</a:t>
            </a:r>
            <a:r>
              <a:rPr lang="zh-CN" altLang="zh-CN" sz="3200" smtClean="0">
                <a:solidFill>
                  <a:srgbClr val="FFFFFF"/>
                </a:solidFill>
              </a:rPr>
              <a:t>，所以</a:t>
            </a:r>
            <a:r>
              <a:rPr lang="en-US" altLang="zh-CN" sz="3200" smtClean="0">
                <a:solidFill>
                  <a:srgbClr val="FFFFFF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3200" smtClean="0">
                <a:solidFill>
                  <a:srgbClr val="FFFFFF"/>
                </a:solidFill>
              </a:rPr>
              <a:t>(x) </a:t>
            </a:r>
            <a:r>
              <a:rPr lang="en-US" altLang="zh-CN" sz="3200" smtClean="0">
                <a:solidFill>
                  <a:srgbClr val="FFFFFF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200" smtClean="0">
                <a:solidFill>
                  <a:srgbClr val="FFFFFF"/>
                </a:solidFill>
              </a:rPr>
              <a:t> A</a:t>
            </a:r>
            <a:r>
              <a:rPr lang="zh-CN" altLang="zh-CN" sz="3200" smtClean="0">
                <a:solidFill>
                  <a:srgbClr val="FFFFFF"/>
                </a:solidFill>
              </a:rPr>
              <a:t>且</a:t>
            </a:r>
            <a:r>
              <a:rPr lang="en-US" altLang="zh-CN" sz="3200" smtClean="0">
                <a:solidFill>
                  <a:srgbClr val="FFFFFF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3200" smtClean="0">
                <a:solidFill>
                  <a:srgbClr val="FFFFFF"/>
                </a:solidFill>
              </a:rPr>
              <a:t>(x)</a:t>
            </a:r>
            <a:r>
              <a:rPr lang="en-US" altLang="zh-CN" sz="3200" smtClean="0">
                <a:solidFill>
                  <a:srgbClr val="FFFFFF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200" smtClean="0">
                <a:solidFill>
                  <a:srgbClr val="FFFFFF"/>
                </a:solidFill>
              </a:rPr>
              <a:t> B</a:t>
            </a:r>
            <a:r>
              <a:rPr lang="zh-CN" altLang="zh-CN" sz="3200" smtClean="0">
                <a:solidFill>
                  <a:srgbClr val="FFFFFF"/>
                </a:solidFill>
              </a:rPr>
              <a:t>，即</a:t>
            </a:r>
            <a:r>
              <a:rPr lang="en-US" altLang="zh-CN" sz="3200" smtClean="0">
                <a:solidFill>
                  <a:srgbClr val="FFFFFF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3200" smtClean="0">
                <a:solidFill>
                  <a:srgbClr val="FFFFFF"/>
                </a:solidFill>
              </a:rPr>
              <a:t>(x) </a:t>
            </a:r>
            <a:r>
              <a:rPr lang="en-US" altLang="zh-CN" sz="3200" smtClean="0">
                <a:solidFill>
                  <a:srgbClr val="FFFFFF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200" smtClean="0">
                <a:solidFill>
                  <a:srgbClr val="FFFFFF"/>
                </a:solidFill>
              </a:rPr>
              <a:t> A</a:t>
            </a:r>
            <a:r>
              <a:rPr lang="zh-CN" altLang="zh-CN" sz="3200" smtClean="0">
                <a:solidFill>
                  <a:srgbClr val="FFFFFF"/>
                </a:solidFill>
              </a:rPr>
              <a:t>∩</a:t>
            </a:r>
            <a:r>
              <a:rPr lang="en-US" altLang="zh-CN" sz="3200" smtClean="0">
                <a:solidFill>
                  <a:srgbClr val="FFFFFF"/>
                </a:solidFill>
              </a:rPr>
              <a:t>B</a:t>
            </a:r>
            <a:r>
              <a:rPr lang="zh-CN" altLang="zh-CN" sz="3200" smtClean="0">
                <a:solidFill>
                  <a:srgbClr val="FFFFFF"/>
                </a:solidFill>
              </a:rPr>
              <a:t>，所以</a:t>
            </a:r>
            <a:r>
              <a:rPr lang="en-US" altLang="zh-CN" sz="3200" smtClean="0">
                <a:solidFill>
                  <a:srgbClr val="FFFFFF"/>
                </a:solidFill>
              </a:rPr>
              <a:t>x</a:t>
            </a:r>
            <a:r>
              <a:rPr lang="en-US" altLang="zh-CN" sz="3200" smtClean="0">
                <a:solidFill>
                  <a:srgbClr val="FFFFFF"/>
                </a:solidFill>
                <a:sym typeface="Symbol" panose="05050102010706020507" pitchFamily="18" charset="2"/>
              </a:rPr>
              <a:t></a:t>
            </a:r>
            <a:r>
              <a:rPr lang="en-US" altLang="zh-CN" sz="3200" baseline="30000" smtClean="0">
                <a:solidFill>
                  <a:srgbClr val="FFFFFF"/>
                </a:solidFill>
              </a:rPr>
              <a:t>-1</a:t>
            </a:r>
            <a:r>
              <a:rPr lang="en-US" altLang="zh-CN" sz="3200" smtClean="0">
                <a:solidFill>
                  <a:srgbClr val="FFFFFF"/>
                </a:solidFill>
              </a:rPr>
              <a:t> (A</a:t>
            </a:r>
            <a:r>
              <a:rPr lang="zh-CN" altLang="zh-CN" sz="3200" smtClean="0">
                <a:solidFill>
                  <a:srgbClr val="FFFFFF"/>
                </a:solidFill>
              </a:rPr>
              <a:t>∩</a:t>
            </a:r>
            <a:r>
              <a:rPr lang="en-US" altLang="zh-CN" sz="3200" smtClean="0">
                <a:solidFill>
                  <a:srgbClr val="FFFFFF"/>
                </a:solidFill>
              </a:rPr>
              <a:t>B),</a:t>
            </a:r>
            <a:r>
              <a:rPr lang="zh-CN" altLang="zh-CN" sz="3200" smtClean="0">
                <a:solidFill>
                  <a:srgbClr val="FFFFFF"/>
                </a:solidFill>
              </a:rPr>
              <a:t>故</a:t>
            </a:r>
            <a:r>
              <a:rPr lang="en-US" altLang="zh-CN" sz="3200" smtClean="0">
                <a:solidFill>
                  <a:srgbClr val="FFFFFF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3200" smtClean="0">
                <a:solidFill>
                  <a:srgbClr val="FFFFFF"/>
                </a:solidFill>
              </a:rPr>
              <a:t> </a:t>
            </a:r>
            <a:r>
              <a:rPr lang="en-US" altLang="zh-CN" sz="3200" baseline="30000" smtClean="0">
                <a:solidFill>
                  <a:srgbClr val="FFFFFF"/>
                </a:solidFill>
              </a:rPr>
              <a:t>-1</a:t>
            </a:r>
            <a:r>
              <a:rPr lang="en-US" altLang="zh-CN" sz="3200" smtClean="0">
                <a:solidFill>
                  <a:srgbClr val="FFFFFF"/>
                </a:solidFill>
              </a:rPr>
              <a:t> (A)</a:t>
            </a:r>
            <a:r>
              <a:rPr lang="zh-CN" altLang="zh-CN" sz="3200" smtClean="0">
                <a:solidFill>
                  <a:srgbClr val="FFFFFF"/>
                </a:solidFill>
              </a:rPr>
              <a:t>∩</a:t>
            </a:r>
            <a:r>
              <a:rPr lang="en-US" altLang="zh-CN" sz="3200" smtClean="0">
                <a:solidFill>
                  <a:srgbClr val="FFFFFF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3200" baseline="30000" smtClean="0">
                <a:solidFill>
                  <a:srgbClr val="FFFFFF"/>
                </a:solidFill>
              </a:rPr>
              <a:t>-1</a:t>
            </a:r>
            <a:r>
              <a:rPr lang="en-US" altLang="zh-CN" sz="3200" smtClean="0">
                <a:solidFill>
                  <a:srgbClr val="FFFFFF"/>
                </a:solidFill>
              </a:rPr>
              <a:t> (B) </a:t>
            </a:r>
            <a:r>
              <a:rPr lang="en-US" altLang="zh-CN" sz="3200" smtClean="0">
                <a:solidFill>
                  <a:srgbClr val="FFFFFF"/>
                </a:solidFill>
                <a:sym typeface="Symbol" panose="05050102010706020507" pitchFamily="18" charset="2"/>
              </a:rPr>
              <a:t></a:t>
            </a:r>
            <a:r>
              <a:rPr lang="en-US" altLang="zh-CN" sz="3200" baseline="30000" smtClean="0">
                <a:solidFill>
                  <a:srgbClr val="FFFFFF"/>
                </a:solidFill>
              </a:rPr>
              <a:t>-1</a:t>
            </a:r>
            <a:r>
              <a:rPr lang="en-US" altLang="zh-CN" sz="3200" smtClean="0">
                <a:solidFill>
                  <a:srgbClr val="FFFFFF"/>
                </a:solidFill>
              </a:rPr>
              <a:t> ( A</a:t>
            </a:r>
            <a:r>
              <a:rPr lang="zh-CN" altLang="zh-CN" sz="3200" smtClean="0">
                <a:solidFill>
                  <a:srgbClr val="FFFFFF"/>
                </a:solidFill>
              </a:rPr>
              <a:t>∩</a:t>
            </a:r>
            <a:r>
              <a:rPr lang="en-US" altLang="zh-CN" sz="3200" smtClean="0">
                <a:solidFill>
                  <a:srgbClr val="FFFFFF"/>
                </a:solidFill>
              </a:rPr>
              <a:t>B)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zh-CN" sz="3200" smtClean="0">
                <a:solidFill>
                  <a:srgbClr val="FFFFFF"/>
                </a:solidFill>
              </a:rPr>
              <a:t>因此，</a:t>
            </a:r>
            <a:r>
              <a:rPr lang="en-US" altLang="zh-CN" sz="3200" smtClean="0">
                <a:solidFill>
                  <a:srgbClr val="FFFFFF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3200" baseline="30000" smtClean="0">
                <a:solidFill>
                  <a:srgbClr val="FFFFFF"/>
                </a:solidFill>
              </a:rPr>
              <a:t>-1</a:t>
            </a:r>
            <a:r>
              <a:rPr lang="en-US" altLang="zh-CN" sz="3200" smtClean="0">
                <a:solidFill>
                  <a:srgbClr val="FFFFFF"/>
                </a:solidFill>
              </a:rPr>
              <a:t> ( A</a:t>
            </a:r>
            <a:r>
              <a:rPr lang="zh-CN" altLang="zh-CN" sz="3200" smtClean="0">
                <a:solidFill>
                  <a:srgbClr val="FFFFFF"/>
                </a:solidFill>
              </a:rPr>
              <a:t>∩</a:t>
            </a:r>
            <a:r>
              <a:rPr lang="en-US" altLang="zh-CN" sz="3200" smtClean="0">
                <a:solidFill>
                  <a:srgbClr val="FFFFFF"/>
                </a:solidFill>
              </a:rPr>
              <a:t>B) = </a:t>
            </a:r>
            <a:r>
              <a:rPr lang="en-US" altLang="zh-CN" sz="3200" smtClean="0">
                <a:solidFill>
                  <a:srgbClr val="FFFFFF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3200" smtClean="0">
                <a:solidFill>
                  <a:srgbClr val="FFFFFF"/>
                </a:solidFill>
              </a:rPr>
              <a:t> </a:t>
            </a:r>
            <a:r>
              <a:rPr lang="en-US" altLang="zh-CN" sz="3200" baseline="30000" smtClean="0">
                <a:solidFill>
                  <a:srgbClr val="FFFFFF"/>
                </a:solidFill>
              </a:rPr>
              <a:t>-1</a:t>
            </a:r>
            <a:r>
              <a:rPr lang="en-US" altLang="zh-CN" sz="3200" smtClean="0">
                <a:solidFill>
                  <a:srgbClr val="FFFFFF"/>
                </a:solidFill>
              </a:rPr>
              <a:t> (A)</a:t>
            </a:r>
            <a:r>
              <a:rPr lang="zh-CN" altLang="zh-CN" sz="3200" smtClean="0">
                <a:solidFill>
                  <a:srgbClr val="FFFFFF"/>
                </a:solidFill>
              </a:rPr>
              <a:t>∩</a:t>
            </a:r>
            <a:r>
              <a:rPr lang="en-US" altLang="zh-CN" sz="3200" smtClean="0">
                <a:solidFill>
                  <a:srgbClr val="FFFFFF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3200" baseline="30000" smtClean="0">
                <a:solidFill>
                  <a:srgbClr val="FFFFFF"/>
                </a:solidFill>
              </a:rPr>
              <a:t>-1</a:t>
            </a:r>
            <a:r>
              <a:rPr lang="en-US" altLang="zh-CN" sz="3200" smtClean="0">
                <a:solidFill>
                  <a:srgbClr val="FFFFFF"/>
                </a:solidFill>
              </a:rPr>
              <a:t> (B)</a:t>
            </a:r>
            <a:r>
              <a:rPr lang="zh-CN" altLang="zh-CN" sz="3200" smtClean="0">
                <a:solidFill>
                  <a:srgbClr val="FFFFFF"/>
                </a:solidFill>
              </a:rPr>
              <a:t>。</a:t>
            </a:r>
            <a:endParaRPr lang="zh-CN" altLang="en-US" sz="3200" smtClean="0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mtClean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>
          <a:xfrm>
            <a:off x="241300" y="173038"/>
            <a:ext cx="7772400" cy="677862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0"/>
              </a:spcBef>
              <a:defRPr/>
            </a:pPr>
            <a:r>
              <a:rPr lang="zh-CN" altLang="en-US" sz="3600" b="1" dirty="0" smtClean="0"/>
              <a:t>习题</a:t>
            </a:r>
            <a:r>
              <a:rPr lang="en-US" altLang="zh-CN" sz="3600" b="1" dirty="0" smtClean="0">
                <a:latin typeface="+mn-lt"/>
              </a:rPr>
              <a:t>1.3-4.  </a:t>
            </a:r>
          </a:p>
        </p:txBody>
      </p:sp>
    </p:spTree>
    <p:extLst>
      <p:ext uri="{BB962C8B-B14F-4D97-AF65-F5344CB8AC3E}">
        <p14:creationId xmlns:p14="http://schemas.microsoft.com/office/powerpoint/2010/main" val="86076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9388" y="44450"/>
            <a:ext cx="7772400" cy="584200"/>
          </a:xfrm>
        </p:spPr>
        <p:txBody>
          <a:bodyPr/>
          <a:lstStyle/>
          <a:p>
            <a:pPr algn="l">
              <a:defRPr/>
            </a:pPr>
            <a:r>
              <a:rPr lang="zh-CN" altLang="en-US" sz="32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习题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1.1-3(3)</a:t>
            </a:r>
            <a:r>
              <a:rPr lang="zh-CN" altLang="en-US" sz="32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对任意集合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32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endParaRPr lang="zh-CN" altLang="en-US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850" y="663575"/>
            <a:ext cx="8062913" cy="59340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b="1" dirty="0" smtClean="0">
                <a:solidFill>
                  <a:schemeClr val="tx2"/>
                </a:solidFill>
                <a:sym typeface="Symbol" panose="05050102010706020507" pitchFamily="18" charset="2"/>
              </a:rPr>
              <a:t>证明：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(A)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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(B)=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(A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B)</a:t>
            </a:r>
            <a:endParaRPr lang="en-US" altLang="zh-CN" b="1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先证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dirty="0" smtClean="0">
                <a:latin typeface="Times New Roman" panose="02020603050405020304" pitchFamily="18" charset="0"/>
              </a:rPr>
              <a:t>(A)</a:t>
            </a:r>
            <a:r>
              <a:rPr lang="zh-CN" altLang="zh-CN" dirty="0" smtClean="0">
                <a:cs typeface="Times New Roman" panose="02020603050405020304" pitchFamily="18" charset="0"/>
              </a:rPr>
              <a:t>∩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dirty="0" smtClean="0">
                <a:latin typeface="Times New Roman" panose="02020603050405020304" pitchFamily="18" charset="0"/>
              </a:rPr>
              <a:t>(B)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dirty="0" smtClean="0">
                <a:latin typeface="Times New Roman" panose="02020603050405020304" pitchFamily="18" charset="0"/>
              </a:rPr>
              <a:t>( A</a:t>
            </a:r>
            <a:r>
              <a:rPr lang="zh-CN" altLang="zh-CN" dirty="0" smtClean="0">
                <a:cs typeface="Times New Roman" panose="02020603050405020304" pitchFamily="18" charset="0"/>
              </a:rPr>
              <a:t>∩</a:t>
            </a:r>
            <a:r>
              <a:rPr lang="en-US" altLang="zh-CN" dirty="0" smtClean="0">
                <a:latin typeface="Times New Roman" panose="02020603050405020304" pitchFamily="18" charset="0"/>
              </a:rPr>
              <a:t>B)</a:t>
            </a:r>
            <a:br>
              <a:rPr lang="en-US" altLang="zh-CN" dirty="0" smtClean="0">
                <a:latin typeface="Times New Roman" panose="02020603050405020304" pitchFamily="18" charset="0"/>
              </a:rPr>
            </a:b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任取</a:t>
            </a:r>
            <a:r>
              <a:rPr lang="en-US" altLang="zh-CN" dirty="0" smtClean="0">
                <a:latin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</a:t>
            </a:r>
            <a:r>
              <a:rPr lang="en-US" altLang="zh-CN" dirty="0" smtClean="0">
                <a:latin typeface="Times New Roman" panose="02020603050405020304" pitchFamily="18" charset="0"/>
              </a:rPr>
              <a:t>(A)</a:t>
            </a:r>
            <a:r>
              <a:rPr lang="zh-CN" altLang="zh-CN" dirty="0" smtClean="0">
                <a:cs typeface="Times New Roman" panose="02020603050405020304" pitchFamily="18" charset="0"/>
              </a:rPr>
              <a:t>∩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dirty="0" smtClean="0">
                <a:latin typeface="Times New Roman" panose="02020603050405020304" pitchFamily="18" charset="0"/>
              </a:rPr>
              <a:t>(B)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dirty="0" smtClean="0">
                <a:latin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</a:t>
            </a:r>
            <a:r>
              <a:rPr lang="en-US" altLang="zh-CN" dirty="0" smtClean="0">
                <a:latin typeface="Times New Roman" panose="02020603050405020304" pitchFamily="18" charset="0"/>
              </a:rPr>
              <a:t>(A)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dirty="0" smtClean="0">
                <a:latin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</a:t>
            </a:r>
            <a:r>
              <a:rPr lang="en-US" altLang="zh-CN" dirty="0" smtClean="0">
                <a:latin typeface="Times New Roman" panose="02020603050405020304" pitchFamily="18" charset="0"/>
              </a:rPr>
              <a:t>(B)</a:t>
            </a:r>
            <a:br>
              <a:rPr lang="en-US" altLang="zh-CN" dirty="0" smtClean="0">
                <a:latin typeface="Times New Roman" panose="02020603050405020304" pitchFamily="18" charset="0"/>
              </a:rPr>
            </a:br>
            <a:r>
              <a:rPr lang="zh-CN" altLang="zh-CN" dirty="0" smtClean="0">
                <a:cs typeface="Times New Roman" panose="02020603050405020304" pitchFamily="18" charset="0"/>
              </a:rPr>
              <a:t>∴ </a:t>
            </a:r>
            <a:r>
              <a:rPr lang="en-US" altLang="zh-CN" dirty="0" smtClean="0">
                <a:latin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dirty="0" smtClean="0">
                <a:latin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 smtClean="0">
                <a:latin typeface="Times New Roman" panose="02020603050405020304" pitchFamily="18" charset="0"/>
              </a:rPr>
              <a:t>B</a:t>
            </a:r>
            <a:br>
              <a:rPr lang="en-US" altLang="zh-CN" dirty="0" smtClean="0">
                <a:latin typeface="Times New Roman" panose="02020603050405020304" pitchFamily="18" charset="0"/>
              </a:rPr>
            </a:br>
            <a:r>
              <a:rPr lang="zh-CN" altLang="zh-CN" dirty="0" smtClean="0">
                <a:cs typeface="Times New Roman" panose="02020603050405020304" pitchFamily="18" charset="0"/>
              </a:rPr>
              <a:t>∴ </a:t>
            </a:r>
            <a:r>
              <a:rPr lang="en-US" altLang="zh-CN" dirty="0" smtClean="0">
                <a:latin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 smtClean="0">
                <a:latin typeface="Times New Roman" panose="02020603050405020304" pitchFamily="18" charset="0"/>
              </a:rPr>
              <a:t> A</a:t>
            </a:r>
            <a:r>
              <a:rPr lang="zh-CN" altLang="zh-CN" dirty="0" smtClean="0">
                <a:cs typeface="Times New Roman" panose="02020603050405020304" pitchFamily="18" charset="0"/>
              </a:rPr>
              <a:t>∩</a:t>
            </a:r>
            <a:r>
              <a:rPr lang="en-US" altLang="zh-CN" dirty="0" smtClean="0">
                <a:latin typeface="Times New Roman" panose="02020603050405020304" pitchFamily="18" charset="0"/>
              </a:rPr>
              <a:t>B</a:t>
            </a:r>
            <a:br>
              <a:rPr lang="en-US" altLang="zh-CN" dirty="0" smtClean="0">
                <a:latin typeface="Times New Roman" panose="02020603050405020304" pitchFamily="18" charset="0"/>
              </a:rPr>
            </a:br>
            <a:r>
              <a:rPr lang="zh-CN" altLang="zh-CN" dirty="0" smtClean="0">
                <a:cs typeface="Times New Roman" panose="02020603050405020304" pitchFamily="18" charset="0"/>
              </a:rPr>
              <a:t>∴ </a:t>
            </a:r>
            <a:r>
              <a:rPr lang="en-US" altLang="zh-CN" dirty="0" smtClean="0">
                <a:latin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</a:t>
            </a:r>
            <a:r>
              <a:rPr lang="en-US" altLang="zh-CN" dirty="0" smtClean="0">
                <a:latin typeface="Times New Roman" panose="02020603050405020304" pitchFamily="18" charset="0"/>
              </a:rPr>
              <a:t>( A</a:t>
            </a:r>
            <a:r>
              <a:rPr lang="zh-CN" altLang="zh-CN" dirty="0" smtClean="0">
                <a:cs typeface="Times New Roman" panose="02020603050405020304" pitchFamily="18" charset="0"/>
              </a:rPr>
              <a:t>∩</a:t>
            </a:r>
            <a:r>
              <a:rPr lang="en-US" altLang="zh-CN" dirty="0" smtClean="0">
                <a:latin typeface="Times New Roman" panose="02020603050405020304" pitchFamily="18" charset="0"/>
              </a:rPr>
              <a:t>B)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dirty="0" smtClean="0">
                <a:latin typeface="Times New Roman" panose="02020603050405020304" pitchFamily="18" charset="0"/>
              </a:rPr>
              <a:t>(A)</a:t>
            </a:r>
            <a:r>
              <a:rPr lang="zh-CN" altLang="zh-CN" dirty="0" smtClean="0">
                <a:cs typeface="Times New Roman" panose="02020603050405020304" pitchFamily="18" charset="0"/>
              </a:rPr>
              <a:t>∩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dirty="0" smtClean="0">
                <a:latin typeface="Times New Roman" panose="02020603050405020304" pitchFamily="18" charset="0"/>
              </a:rPr>
              <a:t>(B)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dirty="0" smtClean="0">
                <a:latin typeface="Times New Roman" panose="02020603050405020304" pitchFamily="18" charset="0"/>
              </a:rPr>
              <a:t>( A</a:t>
            </a:r>
            <a:r>
              <a:rPr lang="zh-CN" altLang="zh-CN" dirty="0" smtClean="0">
                <a:cs typeface="Times New Roman" panose="02020603050405020304" pitchFamily="18" charset="0"/>
              </a:rPr>
              <a:t>∩</a:t>
            </a:r>
            <a:r>
              <a:rPr lang="en-US" altLang="zh-CN" dirty="0" smtClean="0">
                <a:latin typeface="Times New Roman" panose="02020603050405020304" pitchFamily="18" charset="0"/>
              </a:rPr>
              <a:t>B)</a:t>
            </a:r>
          </a:p>
          <a:p>
            <a:pPr marL="0" indent="0">
              <a:buFontTx/>
              <a:buNone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再证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dirty="0" smtClean="0">
                <a:latin typeface="Times New Roman" panose="02020603050405020304" pitchFamily="18" charset="0"/>
              </a:rPr>
              <a:t>( A</a:t>
            </a:r>
            <a:r>
              <a:rPr lang="zh-CN" altLang="zh-CN" dirty="0" smtClean="0">
                <a:cs typeface="Times New Roman" panose="02020603050405020304" pitchFamily="18" charset="0"/>
              </a:rPr>
              <a:t>∩</a:t>
            </a:r>
            <a:r>
              <a:rPr lang="en-US" altLang="zh-CN" dirty="0" smtClean="0">
                <a:latin typeface="Times New Roman" panose="02020603050405020304" pitchFamily="18" charset="0"/>
              </a:rPr>
              <a:t>B)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dirty="0" smtClean="0">
                <a:latin typeface="Times New Roman" panose="02020603050405020304" pitchFamily="18" charset="0"/>
              </a:rPr>
              <a:t>(A)</a:t>
            </a:r>
            <a:r>
              <a:rPr lang="zh-CN" altLang="zh-CN" dirty="0" smtClean="0">
                <a:cs typeface="Times New Roman" panose="02020603050405020304" pitchFamily="18" charset="0"/>
              </a:rPr>
              <a:t>∩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dirty="0" smtClean="0">
                <a:latin typeface="Times New Roman" panose="02020603050405020304" pitchFamily="18" charset="0"/>
              </a:rPr>
              <a:t>(B)</a:t>
            </a:r>
            <a:br>
              <a:rPr lang="en-US" altLang="zh-CN" dirty="0" smtClean="0">
                <a:latin typeface="Times New Roman" panose="02020603050405020304" pitchFamily="18" charset="0"/>
              </a:rPr>
            </a:b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任取</a:t>
            </a:r>
            <a:r>
              <a:rPr lang="en-US" altLang="zh-CN" dirty="0" smtClean="0">
                <a:latin typeface="Times New Roman" panose="02020603050405020304" pitchFamily="18" charset="0"/>
              </a:rPr>
              <a:t>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</a:t>
            </a:r>
            <a:r>
              <a:rPr lang="en-US" altLang="zh-CN" dirty="0" smtClean="0">
                <a:latin typeface="Times New Roman" panose="02020603050405020304" pitchFamily="18" charset="0"/>
              </a:rPr>
              <a:t>(A</a:t>
            </a:r>
            <a:r>
              <a:rPr lang="zh-CN" altLang="zh-CN" dirty="0" smtClean="0">
                <a:cs typeface="Times New Roman" panose="02020603050405020304" pitchFamily="18" charset="0"/>
              </a:rPr>
              <a:t>∩</a:t>
            </a:r>
            <a:r>
              <a:rPr lang="en-US" altLang="zh-CN" dirty="0" smtClean="0">
                <a:latin typeface="Times New Roman" panose="02020603050405020304" pitchFamily="18" charset="0"/>
              </a:rPr>
              <a:t>B)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dirty="0" smtClean="0">
                <a:latin typeface="Times New Roman" panose="02020603050405020304" pitchFamily="18" charset="0"/>
              </a:rPr>
              <a:t>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 smtClean="0">
                <a:latin typeface="Times New Roman" panose="02020603050405020304" pitchFamily="18" charset="0"/>
              </a:rPr>
              <a:t> A</a:t>
            </a:r>
            <a:r>
              <a:rPr lang="zh-CN" altLang="zh-CN" dirty="0" smtClean="0">
                <a:cs typeface="Times New Roman" panose="02020603050405020304" pitchFamily="18" charset="0"/>
              </a:rPr>
              <a:t>∩</a:t>
            </a:r>
            <a:r>
              <a:rPr lang="en-US" altLang="zh-CN" dirty="0" smtClean="0">
                <a:latin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又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zh-CN" dirty="0">
                <a:cs typeface="Times New Roman" panose="02020603050405020304" pitchFamily="18" charset="0"/>
              </a:rPr>
              <a:t>∩</a:t>
            </a:r>
            <a:r>
              <a:rPr lang="en-US" altLang="zh-CN" dirty="0" smtClean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且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zh-CN" altLang="zh-CN" dirty="0">
                <a:cs typeface="Times New Roman" panose="02020603050405020304" pitchFamily="18" charset="0"/>
              </a:rPr>
              <a:t>∩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B </a:t>
            </a:r>
            <a:r>
              <a:rPr lang="zh-CN" altLang="zh-CN" dirty="0" smtClean="0">
                <a:cs typeface="Times New Roman" panose="02020603050405020304" pitchFamily="18" charset="0"/>
              </a:rPr>
              <a:t>∴ </a:t>
            </a:r>
            <a:r>
              <a:rPr lang="en-US" altLang="zh-CN" dirty="0" smtClean="0">
                <a:latin typeface="Times New Roman" panose="02020603050405020304" pitchFamily="18" charset="0"/>
              </a:rPr>
              <a:t>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dirty="0" smtClean="0">
                <a:latin typeface="Times New Roman" panose="02020603050405020304" pitchFamily="18" charset="0"/>
              </a:rPr>
              <a:t>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 smtClean="0">
                <a:latin typeface="Times New Roman" panose="02020603050405020304" pitchFamily="18" charset="0"/>
              </a:rPr>
              <a:t>B</a:t>
            </a:r>
            <a:br>
              <a:rPr lang="en-US" altLang="zh-CN" dirty="0" smtClean="0">
                <a:latin typeface="Times New Roman" panose="02020603050405020304" pitchFamily="18" charset="0"/>
              </a:rPr>
            </a:br>
            <a:r>
              <a:rPr lang="zh-CN" altLang="zh-CN" dirty="0" smtClean="0">
                <a:cs typeface="Times New Roman" panose="02020603050405020304" pitchFamily="18" charset="0"/>
              </a:rPr>
              <a:t>∴ </a:t>
            </a:r>
            <a:r>
              <a:rPr lang="en-US" altLang="zh-CN" dirty="0" smtClean="0">
                <a:latin typeface="Times New Roman" panose="02020603050405020304" pitchFamily="18" charset="0"/>
              </a:rPr>
              <a:t>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</a:t>
            </a:r>
            <a:r>
              <a:rPr lang="en-US" altLang="zh-CN" dirty="0" smtClean="0">
                <a:latin typeface="Times New Roman" panose="02020603050405020304" pitchFamily="18" charset="0"/>
              </a:rPr>
              <a:t>(A)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dirty="0" smtClean="0">
                <a:latin typeface="Times New Roman" panose="02020603050405020304" pitchFamily="18" charset="0"/>
              </a:rPr>
              <a:t>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</a:t>
            </a:r>
            <a:r>
              <a:rPr lang="en-US" altLang="zh-CN" dirty="0" smtClean="0">
                <a:latin typeface="Times New Roman" panose="02020603050405020304" pitchFamily="18" charset="0"/>
              </a:rPr>
              <a:t>(B)</a:t>
            </a:r>
            <a:br>
              <a:rPr lang="en-US" altLang="zh-CN" dirty="0" smtClean="0">
                <a:latin typeface="Times New Roman" panose="02020603050405020304" pitchFamily="18" charset="0"/>
              </a:rPr>
            </a:br>
            <a:r>
              <a:rPr lang="zh-CN" altLang="zh-CN" dirty="0" smtClean="0">
                <a:cs typeface="Times New Roman" panose="02020603050405020304" pitchFamily="18" charset="0"/>
              </a:rPr>
              <a:t>∴ </a:t>
            </a:r>
            <a:r>
              <a:rPr lang="en-US" altLang="zh-CN" dirty="0" smtClean="0">
                <a:latin typeface="Times New Roman" panose="02020603050405020304" pitchFamily="18" charset="0"/>
              </a:rPr>
              <a:t>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</a:t>
            </a:r>
            <a:r>
              <a:rPr lang="en-US" altLang="zh-CN" dirty="0" smtClean="0">
                <a:latin typeface="Times New Roman" panose="02020603050405020304" pitchFamily="18" charset="0"/>
              </a:rPr>
              <a:t>(A)</a:t>
            </a:r>
            <a:r>
              <a:rPr lang="zh-CN" altLang="zh-CN" dirty="0" smtClean="0">
                <a:cs typeface="Times New Roman" panose="02020603050405020304" pitchFamily="18" charset="0"/>
              </a:rPr>
              <a:t>∩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dirty="0" smtClean="0">
                <a:latin typeface="Times New Roman" panose="02020603050405020304" pitchFamily="18" charset="0"/>
              </a:rPr>
              <a:t>(B)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dirty="0" smtClean="0">
                <a:latin typeface="Times New Roman" panose="02020603050405020304" pitchFamily="18" charset="0"/>
              </a:rPr>
              <a:t>( A</a:t>
            </a:r>
            <a:r>
              <a:rPr lang="zh-CN" altLang="zh-CN" dirty="0" smtClean="0">
                <a:cs typeface="Times New Roman" panose="02020603050405020304" pitchFamily="18" charset="0"/>
              </a:rPr>
              <a:t>∩</a:t>
            </a:r>
            <a:r>
              <a:rPr lang="en-US" altLang="zh-CN" dirty="0" smtClean="0">
                <a:latin typeface="Times New Roman" panose="02020603050405020304" pitchFamily="18" charset="0"/>
              </a:rPr>
              <a:t>B)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dirty="0" smtClean="0">
                <a:latin typeface="Times New Roman" panose="02020603050405020304" pitchFamily="18" charset="0"/>
              </a:rPr>
              <a:t>(A)</a:t>
            </a:r>
            <a:r>
              <a:rPr lang="zh-CN" altLang="zh-CN" dirty="0" smtClean="0">
                <a:cs typeface="Times New Roman" panose="02020603050405020304" pitchFamily="18" charset="0"/>
              </a:rPr>
              <a:t>∩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dirty="0" smtClean="0">
                <a:latin typeface="Times New Roman" panose="02020603050405020304" pitchFamily="18" charset="0"/>
              </a:rPr>
              <a:t>(B)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</a:rPr>
            </a:b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89032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410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kern="1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证明：</a:t>
            </a:r>
            <a:r>
              <a:rPr lang="en-US" altLang="zh-CN" b="1" kern="1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4)</a:t>
            </a:r>
            <a:r>
              <a:rPr lang="en-US" altLang="zh-CN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(A-B) </a:t>
            </a:r>
            <a:r>
              <a:rPr lang="en-US" altLang="zh-CN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(A)-</a:t>
            </a:r>
            <a:r>
              <a:rPr lang="en-US" altLang="zh-CN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(B)) </a:t>
            </a:r>
            <a:r>
              <a:rPr lang="en-US" altLang="zh-CN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b="1" kern="1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zh-CN" altLang="en-US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证明：任取</a:t>
            </a:r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 kern="100" dirty="0" smtClean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(A-B) </a:t>
            </a:r>
            <a:endParaRPr lang="en-US" altLang="zh-CN" b="1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dirty="0" smtClean="0"/>
              <a:t>若</a:t>
            </a:r>
            <a:r>
              <a:rPr lang="en-US" altLang="zh-CN" dirty="0"/>
              <a:t>x=</a:t>
            </a:r>
            <a:r>
              <a:rPr lang="en-US" altLang="zh-CN" dirty="0">
                <a:sym typeface="Symbol" panose="05050102010706020507" pitchFamily="18" charset="2"/>
              </a:rPr>
              <a:t></a:t>
            </a:r>
            <a:r>
              <a:rPr lang="zh-CN" altLang="zh-CN" dirty="0"/>
              <a:t>，则</a:t>
            </a:r>
            <a:r>
              <a:rPr lang="en-US" altLang="zh-CN" dirty="0"/>
              <a:t>x</a:t>
            </a:r>
            <a:r>
              <a:rPr lang="en-US" altLang="zh-CN" b="1" dirty="0">
                <a:sym typeface="Symbol" panose="05050102010706020507" pitchFamily="18" charset="2"/>
              </a:rPr>
              <a:t></a:t>
            </a:r>
            <a:r>
              <a:rPr lang="en-US" altLang="zh-CN" dirty="0">
                <a:sym typeface="Symbol" panose="05050102010706020507" pitchFamily="18" charset="2"/>
              </a:rPr>
              <a:t></a:t>
            </a:r>
            <a:r>
              <a:rPr lang="en-US" altLang="zh-CN" dirty="0"/>
              <a:t>( A-B) </a:t>
            </a:r>
            <a:r>
              <a:rPr lang="zh-CN" altLang="zh-CN" dirty="0"/>
              <a:t>且</a:t>
            </a:r>
            <a:r>
              <a:rPr lang="en-US" altLang="zh-CN" dirty="0"/>
              <a:t>x</a:t>
            </a:r>
            <a:r>
              <a:rPr lang="en-US" altLang="zh-CN" b="1" dirty="0">
                <a:sym typeface="Symbol" panose="05050102010706020507" pitchFamily="18" charset="2"/>
              </a:rPr>
              <a:t></a:t>
            </a:r>
            <a:r>
              <a:rPr lang="en-US" altLang="zh-CN" b="1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</a:t>
            </a:r>
            <a:r>
              <a:rPr lang="en-US" altLang="zh-CN" dirty="0"/>
              <a:t>( A)</a:t>
            </a:r>
            <a:r>
              <a:rPr lang="en-US" altLang="zh-CN" b="1" dirty="0"/>
              <a:t> -</a:t>
            </a:r>
            <a:r>
              <a:rPr lang="en-US" altLang="zh-CN" dirty="0">
                <a:sym typeface="Symbol" panose="05050102010706020507" pitchFamily="18" charset="2"/>
              </a:rPr>
              <a:t></a:t>
            </a:r>
            <a:r>
              <a:rPr lang="en-US" altLang="zh-CN" dirty="0"/>
              <a:t>( B))</a:t>
            </a:r>
            <a:r>
              <a:rPr lang="zh-CN" altLang="zh-CN" dirty="0"/>
              <a:t>∪</a:t>
            </a:r>
            <a:r>
              <a:rPr lang="en-US" altLang="zh-CN" dirty="0"/>
              <a:t>{</a:t>
            </a:r>
            <a:r>
              <a:rPr lang="en-US" altLang="zh-CN" dirty="0">
                <a:sym typeface="Symbol" panose="05050102010706020507" pitchFamily="18" charset="2"/>
              </a:rPr>
              <a:t></a:t>
            </a:r>
            <a:r>
              <a:rPr lang="en-US" altLang="zh-CN" dirty="0"/>
              <a:t>}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若</a:t>
            </a:r>
            <a:r>
              <a:rPr lang="en-US" altLang="zh-CN" dirty="0"/>
              <a:t>x</a:t>
            </a:r>
            <a:r>
              <a:rPr lang="en-US" altLang="zh-CN" dirty="0">
                <a:sym typeface="Symbol" panose="05050102010706020507" pitchFamily="18" charset="2"/>
              </a:rPr>
              <a:t></a:t>
            </a:r>
            <a:r>
              <a:rPr lang="zh-CN" altLang="zh-CN" dirty="0"/>
              <a:t>，则</a:t>
            </a:r>
            <a:r>
              <a:rPr lang="en-US" altLang="zh-CN" dirty="0"/>
              <a:t>x</a:t>
            </a:r>
            <a:r>
              <a:rPr lang="en-US" altLang="zh-CN" b="1" dirty="0">
                <a:sym typeface="Symbol" panose="05050102010706020507" pitchFamily="18" charset="2"/>
              </a:rPr>
              <a:t></a:t>
            </a:r>
            <a:r>
              <a:rPr lang="en-US" altLang="zh-CN" dirty="0">
                <a:sym typeface="Symbol" panose="05050102010706020507" pitchFamily="18" charset="2"/>
              </a:rPr>
              <a:t></a:t>
            </a:r>
            <a:r>
              <a:rPr lang="en-US" altLang="zh-CN" dirty="0"/>
              <a:t>( A-B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，得</a:t>
            </a:r>
            <a:r>
              <a:rPr lang="en-US" altLang="zh-CN" dirty="0" smtClean="0"/>
              <a:t>x</a:t>
            </a:r>
            <a:r>
              <a:rPr lang="en-US" altLang="zh-CN" b="1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( A-B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x</a:t>
            </a:r>
            <a:r>
              <a:rPr lang="en-US" altLang="zh-CN" b="1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 </a:t>
            </a:r>
            <a:r>
              <a:rPr lang="en-US" altLang="zh-CN" dirty="0" smtClean="0"/>
              <a:t>A</a:t>
            </a:r>
            <a:r>
              <a:rPr lang="zh-CN" altLang="en-US" dirty="0" smtClean="0">
                <a:sym typeface="Symbol" panose="05050102010706020507" pitchFamily="18" charset="2"/>
              </a:rPr>
              <a:t>且</a:t>
            </a:r>
            <a:r>
              <a:rPr lang="en-US" altLang="zh-CN" dirty="0" err="1" smtClean="0"/>
              <a:t>x</a:t>
            </a:r>
            <a:r>
              <a:rPr lang="en-US" altLang="zh-CN" dirty="0" err="1"/>
              <a:t>⊈</a:t>
            </a:r>
            <a:r>
              <a:rPr lang="en-US" altLang="zh-CN" dirty="0" err="1" smtClean="0"/>
              <a:t>B</a:t>
            </a:r>
            <a:r>
              <a:rPr lang="zh-CN" altLang="en-US" dirty="0" smtClean="0"/>
              <a:t>。故</a:t>
            </a:r>
            <a:r>
              <a:rPr lang="en-US" altLang="zh-CN" dirty="0" smtClean="0"/>
              <a:t>x</a:t>
            </a:r>
            <a:r>
              <a:rPr lang="en-US" altLang="zh-CN" b="1" dirty="0">
                <a:sym typeface="Symbol" panose="05050102010706020507" pitchFamily="18" charset="2"/>
              </a:rPr>
              <a:t></a:t>
            </a:r>
            <a:r>
              <a:rPr lang="en-US" altLang="zh-CN" dirty="0">
                <a:sym typeface="Symbol" panose="05050102010706020507" pitchFamily="18" charset="2"/>
              </a:rPr>
              <a:t></a:t>
            </a:r>
            <a:r>
              <a:rPr lang="en-US" altLang="zh-CN" dirty="0"/>
              <a:t>( A)</a:t>
            </a:r>
            <a:r>
              <a:rPr lang="en-US" altLang="zh-CN" b="1" dirty="0"/>
              <a:t> </a:t>
            </a:r>
            <a:r>
              <a:rPr lang="zh-CN" altLang="en-US" dirty="0" smtClean="0">
                <a:sym typeface="Symbol" panose="05050102010706020507" pitchFamily="18" charset="2"/>
              </a:rPr>
              <a:t>且</a:t>
            </a:r>
            <a:r>
              <a:rPr lang="en-US" altLang="zh-CN" dirty="0" smtClean="0"/>
              <a:t>x</a:t>
            </a:r>
            <a:r>
              <a:rPr lang="en-US" altLang="zh-CN" dirty="0">
                <a:sym typeface="Symbol" panose="05050102010706020507" pitchFamily="18" charset="2"/>
              </a:rPr>
              <a:t></a:t>
            </a:r>
            <a:r>
              <a:rPr lang="en-US" altLang="zh-CN" dirty="0"/>
              <a:t>( B) </a:t>
            </a:r>
            <a:r>
              <a:rPr lang="zh-CN" altLang="en-US" dirty="0" smtClean="0"/>
              <a:t>，因此</a:t>
            </a:r>
            <a:r>
              <a:rPr lang="en-US" altLang="zh-CN" dirty="0" smtClean="0"/>
              <a:t>x</a:t>
            </a:r>
            <a:r>
              <a:rPr lang="en-US" altLang="zh-CN" b="1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</a:t>
            </a:r>
            <a:r>
              <a:rPr lang="en-US" altLang="zh-CN" dirty="0"/>
              <a:t>(A)-</a:t>
            </a:r>
            <a:r>
              <a:rPr lang="en-US" altLang="zh-CN" dirty="0">
                <a:sym typeface="Symbol" panose="05050102010706020507" pitchFamily="18" charset="2"/>
              </a:rPr>
              <a:t></a:t>
            </a:r>
            <a:r>
              <a:rPr lang="en-US" altLang="zh-CN" dirty="0"/>
              <a:t>(B))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综上所述</a:t>
            </a:r>
            <a:r>
              <a:rPr lang="zh-CN" altLang="zh-CN" dirty="0" smtClean="0"/>
              <a:t>，</a:t>
            </a:r>
            <a:r>
              <a:rPr lang="en-US" altLang="zh-CN" dirty="0" smtClean="0">
                <a:sym typeface="Symbol" panose="05050102010706020507" pitchFamily="18" charset="2"/>
              </a:rPr>
              <a:t></a:t>
            </a:r>
            <a:r>
              <a:rPr lang="en-US" altLang="zh-CN" dirty="0"/>
              <a:t>(A-B)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</a:t>
            </a:r>
            <a:r>
              <a:rPr lang="en-US" altLang="zh-CN" dirty="0"/>
              <a:t>(A)-</a:t>
            </a:r>
            <a:r>
              <a:rPr lang="en-US" altLang="zh-CN" dirty="0">
                <a:sym typeface="Symbol" panose="05050102010706020507" pitchFamily="18" charset="2"/>
              </a:rPr>
              <a:t></a:t>
            </a:r>
            <a:r>
              <a:rPr lang="en-US" altLang="zh-CN" dirty="0"/>
              <a:t>(B)) 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{</a:t>
            </a:r>
            <a:r>
              <a:rPr lang="en-US" altLang="zh-CN" dirty="0">
                <a:sym typeface="Symbol" panose="05050102010706020507" pitchFamily="18" charset="2"/>
              </a:rPr>
              <a:t></a:t>
            </a:r>
            <a:r>
              <a:rPr lang="en-US" altLang="zh-CN" dirty="0"/>
              <a:t>}</a:t>
            </a:r>
            <a:r>
              <a:rPr lang="zh-CN" altLang="zh-CN" dirty="0"/>
              <a:t>。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179388" y="44450"/>
            <a:ext cx="7772400" cy="584200"/>
          </a:xfrm>
        </p:spPr>
        <p:txBody>
          <a:bodyPr/>
          <a:lstStyle/>
          <a:p>
            <a:pPr algn="l">
              <a:defRPr/>
            </a:pPr>
            <a:r>
              <a:rPr lang="zh-CN" altLang="en-US" sz="32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习题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1.1-3(4)</a:t>
            </a:r>
            <a:r>
              <a:rPr lang="zh-CN" altLang="en-US" sz="32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对任意集合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32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32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endParaRPr lang="zh-CN" altLang="en-US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13755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>
          <a:xfrm>
            <a:off x="304800" y="685800"/>
            <a:ext cx="8686800" cy="4953000"/>
          </a:xfrm>
        </p:spPr>
        <p:txBody>
          <a:bodyPr/>
          <a:lstStyle/>
          <a:p>
            <a:pPr algn="l">
              <a:lnSpc>
                <a:spcPct val="120000"/>
              </a:lnSpc>
              <a:defRPr/>
            </a:pPr>
            <a:r>
              <a:rPr lang="zh-CN" altLang="en-US" sz="3300" b="1" dirty="0" smtClean="0">
                <a:solidFill>
                  <a:srgbClr val="FF9900"/>
                </a:solidFill>
                <a:effectLst/>
              </a:rPr>
              <a:t>习题</a:t>
            </a:r>
            <a:r>
              <a:rPr lang="en-US" altLang="zh-CN" sz="3300" b="1" dirty="0" smtClean="0">
                <a:solidFill>
                  <a:srgbClr val="FF9900"/>
                </a:solidFill>
                <a:effectLst/>
              </a:rPr>
              <a:t>1.1—4. </a:t>
            </a:r>
            <a:r>
              <a:rPr lang="zh-CN" altLang="zh-CN" sz="3300" b="1" dirty="0" smtClean="0">
                <a:effectLst/>
              </a:rPr>
              <a:t>设</a:t>
            </a:r>
            <a:r>
              <a:rPr lang="en-US" altLang="zh-CN" sz="3300" b="1" dirty="0">
                <a:effectLst/>
              </a:rPr>
              <a:t>A,B,C</a:t>
            </a:r>
            <a:r>
              <a:rPr lang="zh-CN" altLang="zh-CN" sz="3300" b="1" dirty="0">
                <a:effectLst/>
              </a:rPr>
              <a:t>为任意三个集合，下列各式对否？并证明你的结论</a:t>
            </a:r>
            <a:r>
              <a:rPr lang="zh-CN" altLang="zh-CN" sz="3300" b="1" dirty="0" smtClean="0">
                <a:effectLst/>
              </a:rPr>
              <a:t>。</a:t>
            </a:r>
            <a:endParaRPr lang="en-US" altLang="zh-CN" sz="3300" b="1" dirty="0" smtClean="0">
              <a:effectLst/>
            </a:endParaRPr>
          </a:p>
          <a:p>
            <a:pPr algn="l">
              <a:lnSpc>
                <a:spcPct val="120000"/>
              </a:lnSpc>
              <a:defRPr/>
            </a:pPr>
            <a:endParaRPr lang="zh-CN" altLang="zh-CN" sz="3300" b="1" dirty="0" smtClean="0">
              <a:effectLst/>
            </a:endParaRPr>
          </a:p>
          <a:p>
            <a:pPr algn="l">
              <a:lnSpc>
                <a:spcPct val="110000"/>
              </a:lnSpc>
              <a:defRPr/>
            </a:pPr>
            <a:r>
              <a:rPr lang="zh-CN" altLang="zh-CN" sz="3300" b="1" dirty="0" smtClean="0">
                <a:effectLst/>
              </a:rPr>
              <a:t>（</a:t>
            </a:r>
            <a:r>
              <a:rPr lang="en-US" altLang="zh-CN" sz="3300" b="1" dirty="0">
                <a:effectLst/>
              </a:rPr>
              <a:t>1</a:t>
            </a:r>
            <a:r>
              <a:rPr lang="zh-CN" altLang="zh-CN" sz="3300" b="1" dirty="0">
                <a:effectLst/>
              </a:rPr>
              <a:t>）若</a:t>
            </a:r>
            <a:r>
              <a:rPr lang="en-US" altLang="zh-CN" sz="3300" b="1" dirty="0">
                <a:effectLst/>
              </a:rPr>
              <a:t>A</a:t>
            </a:r>
            <a:r>
              <a:rPr lang="en-US" altLang="zh-CN" sz="3300" b="1" dirty="0">
                <a:effectLst/>
                <a:sym typeface="Symbol" panose="05050102010706020507" pitchFamily="18" charset="2"/>
              </a:rPr>
              <a:t></a:t>
            </a:r>
            <a:r>
              <a:rPr lang="en-US" altLang="zh-CN" sz="3300" b="1" dirty="0">
                <a:effectLst/>
              </a:rPr>
              <a:t>B</a:t>
            </a:r>
            <a:r>
              <a:rPr lang="zh-CN" altLang="zh-CN" sz="3300" b="1" dirty="0">
                <a:effectLst/>
              </a:rPr>
              <a:t>且</a:t>
            </a:r>
            <a:r>
              <a:rPr lang="en-US" altLang="zh-CN" sz="3300" b="1" dirty="0">
                <a:effectLst/>
              </a:rPr>
              <a:t>B</a:t>
            </a:r>
            <a:r>
              <a:rPr lang="en-US" altLang="zh-CN" sz="3300" b="1" dirty="0">
                <a:effectLst/>
                <a:sym typeface="Symbol" panose="05050102010706020507" pitchFamily="18" charset="2"/>
              </a:rPr>
              <a:t></a:t>
            </a:r>
            <a:r>
              <a:rPr lang="en-US" altLang="zh-CN" sz="3300" b="1" dirty="0">
                <a:effectLst/>
              </a:rPr>
              <a:t>C</a:t>
            </a:r>
            <a:r>
              <a:rPr lang="zh-CN" altLang="zh-CN" sz="3300" b="1" dirty="0">
                <a:effectLst/>
              </a:rPr>
              <a:t>，则</a:t>
            </a:r>
            <a:r>
              <a:rPr lang="en-US" altLang="zh-CN" sz="3300" b="1" dirty="0">
                <a:effectLst/>
              </a:rPr>
              <a:t>A</a:t>
            </a:r>
            <a:r>
              <a:rPr lang="en-US" altLang="zh-CN" sz="3300" b="1" dirty="0">
                <a:effectLst/>
                <a:sym typeface="Symbol" panose="05050102010706020507" pitchFamily="18" charset="2"/>
              </a:rPr>
              <a:t></a:t>
            </a:r>
            <a:r>
              <a:rPr lang="en-US" altLang="zh-CN" sz="3300" b="1" dirty="0">
                <a:effectLst/>
              </a:rPr>
              <a:t>C</a:t>
            </a:r>
            <a:r>
              <a:rPr lang="zh-CN" altLang="zh-CN" sz="3300" b="1" dirty="0" smtClean="0">
                <a:effectLst/>
              </a:rPr>
              <a:t>；</a:t>
            </a:r>
            <a:r>
              <a:rPr lang="en-US" altLang="zh-CN" sz="3300" b="1" dirty="0" smtClean="0">
                <a:effectLst/>
              </a:rPr>
              <a:t>    </a:t>
            </a:r>
            <a:endParaRPr lang="zh-CN" altLang="zh-CN" sz="3300" b="1" dirty="0">
              <a:effectLst/>
            </a:endParaRPr>
          </a:p>
          <a:p>
            <a:pPr algn="l">
              <a:lnSpc>
                <a:spcPct val="110000"/>
              </a:lnSpc>
              <a:defRPr/>
            </a:pPr>
            <a:r>
              <a:rPr lang="zh-CN" altLang="zh-CN" sz="3300" b="1" dirty="0">
                <a:effectLst/>
              </a:rPr>
              <a:t>（</a:t>
            </a:r>
            <a:r>
              <a:rPr lang="en-US" altLang="zh-CN" sz="3300" b="1" dirty="0">
                <a:effectLst/>
              </a:rPr>
              <a:t>2</a:t>
            </a:r>
            <a:r>
              <a:rPr lang="zh-CN" altLang="zh-CN" sz="3300" b="1" dirty="0">
                <a:effectLst/>
              </a:rPr>
              <a:t>）若</a:t>
            </a:r>
            <a:r>
              <a:rPr lang="en-US" altLang="zh-CN" sz="3300" b="1" dirty="0">
                <a:effectLst/>
              </a:rPr>
              <a:t>A</a:t>
            </a:r>
            <a:r>
              <a:rPr lang="en-US" altLang="zh-CN" sz="3300" b="1" dirty="0">
                <a:effectLst/>
                <a:sym typeface="Symbol" panose="05050102010706020507" pitchFamily="18" charset="2"/>
              </a:rPr>
              <a:t></a:t>
            </a:r>
            <a:r>
              <a:rPr lang="en-US" altLang="zh-CN" sz="3300" b="1" dirty="0">
                <a:effectLst/>
              </a:rPr>
              <a:t>B</a:t>
            </a:r>
            <a:r>
              <a:rPr lang="zh-CN" altLang="zh-CN" sz="3300" b="1" dirty="0">
                <a:effectLst/>
              </a:rPr>
              <a:t>且</a:t>
            </a:r>
            <a:r>
              <a:rPr lang="en-US" altLang="zh-CN" sz="3300" b="1" dirty="0">
                <a:effectLst/>
              </a:rPr>
              <a:t>B</a:t>
            </a:r>
            <a:r>
              <a:rPr lang="en-US" altLang="zh-CN" sz="3300" b="1" dirty="0">
                <a:effectLst/>
                <a:sym typeface="Symbol" panose="05050102010706020507" pitchFamily="18" charset="2"/>
              </a:rPr>
              <a:t></a:t>
            </a:r>
            <a:r>
              <a:rPr lang="en-US" altLang="zh-CN" sz="3300" b="1" dirty="0">
                <a:effectLst/>
              </a:rPr>
              <a:t>C</a:t>
            </a:r>
            <a:r>
              <a:rPr lang="zh-CN" altLang="zh-CN" sz="3300" b="1" dirty="0">
                <a:effectLst/>
              </a:rPr>
              <a:t>，则</a:t>
            </a:r>
            <a:r>
              <a:rPr lang="en-US" altLang="zh-CN" sz="3300" b="1" dirty="0">
                <a:effectLst/>
              </a:rPr>
              <a:t>A</a:t>
            </a:r>
            <a:r>
              <a:rPr lang="en-US" altLang="zh-CN" sz="3300" b="1" dirty="0">
                <a:effectLst/>
                <a:sym typeface="Symbol" panose="05050102010706020507" pitchFamily="18" charset="2"/>
              </a:rPr>
              <a:t></a:t>
            </a:r>
            <a:r>
              <a:rPr lang="en-US" altLang="zh-CN" sz="3300" b="1" dirty="0">
                <a:effectLst/>
              </a:rPr>
              <a:t>C</a:t>
            </a:r>
            <a:r>
              <a:rPr lang="zh-CN" altLang="zh-CN" sz="3300" b="1" dirty="0" smtClean="0">
                <a:effectLst/>
              </a:rPr>
              <a:t>；</a:t>
            </a:r>
            <a:endParaRPr lang="zh-CN" altLang="zh-CN" sz="3300" b="1" dirty="0">
              <a:effectLst/>
            </a:endParaRPr>
          </a:p>
          <a:p>
            <a:pPr algn="l">
              <a:lnSpc>
                <a:spcPct val="110000"/>
              </a:lnSpc>
              <a:defRPr/>
            </a:pPr>
            <a:r>
              <a:rPr lang="zh-CN" altLang="zh-CN" sz="3300" b="1" dirty="0">
                <a:effectLst/>
              </a:rPr>
              <a:t>（</a:t>
            </a:r>
            <a:r>
              <a:rPr lang="en-US" altLang="zh-CN" sz="3300" b="1" dirty="0">
                <a:effectLst/>
              </a:rPr>
              <a:t>3</a:t>
            </a:r>
            <a:r>
              <a:rPr lang="zh-CN" altLang="zh-CN" sz="3300" b="1" dirty="0">
                <a:effectLst/>
              </a:rPr>
              <a:t>）若</a:t>
            </a:r>
            <a:r>
              <a:rPr lang="en-US" altLang="zh-CN" sz="3300" b="1" dirty="0">
                <a:effectLst/>
              </a:rPr>
              <a:t>A</a:t>
            </a:r>
            <a:r>
              <a:rPr lang="en-US" altLang="zh-CN" sz="3300" b="1" dirty="0">
                <a:effectLst/>
                <a:sym typeface="Symbol" panose="05050102010706020507" pitchFamily="18" charset="2"/>
              </a:rPr>
              <a:t></a:t>
            </a:r>
            <a:r>
              <a:rPr lang="en-US" altLang="zh-CN" sz="3300" b="1" dirty="0">
                <a:effectLst/>
              </a:rPr>
              <a:t>B</a:t>
            </a:r>
            <a:r>
              <a:rPr lang="zh-CN" altLang="zh-CN" sz="3300" b="1" dirty="0">
                <a:effectLst/>
              </a:rPr>
              <a:t>且</a:t>
            </a:r>
            <a:r>
              <a:rPr lang="en-US" altLang="zh-CN" sz="3300" b="1" dirty="0">
                <a:effectLst/>
              </a:rPr>
              <a:t>B</a:t>
            </a:r>
            <a:r>
              <a:rPr lang="en-US" altLang="zh-CN" sz="3300" b="1" dirty="0">
                <a:effectLst/>
                <a:sym typeface="Symbol" panose="05050102010706020507" pitchFamily="18" charset="2"/>
              </a:rPr>
              <a:t></a:t>
            </a:r>
            <a:r>
              <a:rPr lang="en-US" altLang="zh-CN" sz="3300" b="1" dirty="0">
                <a:effectLst/>
              </a:rPr>
              <a:t>C</a:t>
            </a:r>
            <a:r>
              <a:rPr lang="zh-CN" altLang="zh-CN" sz="3300" b="1" dirty="0">
                <a:effectLst/>
              </a:rPr>
              <a:t>，则</a:t>
            </a:r>
            <a:r>
              <a:rPr lang="en-US" altLang="zh-CN" sz="3300" b="1" dirty="0">
                <a:effectLst/>
              </a:rPr>
              <a:t>A</a:t>
            </a:r>
            <a:r>
              <a:rPr lang="en-US" altLang="zh-CN" sz="3300" b="1" dirty="0">
                <a:effectLst/>
                <a:sym typeface="Symbol" panose="05050102010706020507" pitchFamily="18" charset="2"/>
              </a:rPr>
              <a:t></a:t>
            </a:r>
            <a:r>
              <a:rPr lang="en-US" altLang="zh-CN" sz="3300" b="1" dirty="0">
                <a:effectLst/>
              </a:rPr>
              <a:t>C</a:t>
            </a:r>
            <a:r>
              <a:rPr lang="zh-CN" altLang="zh-CN" sz="3300" b="1" dirty="0" smtClean="0">
                <a:effectLst/>
              </a:rPr>
              <a:t>；</a:t>
            </a:r>
            <a:r>
              <a:rPr lang="zh-CN" altLang="en-US" sz="3300" b="1" dirty="0">
                <a:effectLst/>
                <a:sym typeface="Symbol" panose="05050102010706020507" pitchFamily="18" charset="2"/>
              </a:rPr>
              <a:t> </a:t>
            </a:r>
            <a:endParaRPr lang="zh-CN" altLang="zh-CN" sz="3300" b="1" dirty="0">
              <a:effectLst/>
            </a:endParaRPr>
          </a:p>
          <a:p>
            <a:pPr algn="l">
              <a:lnSpc>
                <a:spcPct val="110000"/>
              </a:lnSpc>
              <a:defRPr/>
            </a:pPr>
            <a:r>
              <a:rPr lang="zh-CN" altLang="zh-CN" sz="3300" b="1" dirty="0">
                <a:effectLst/>
              </a:rPr>
              <a:t>（</a:t>
            </a:r>
            <a:r>
              <a:rPr lang="en-US" altLang="zh-CN" sz="3300" b="1" dirty="0">
                <a:effectLst/>
              </a:rPr>
              <a:t>4</a:t>
            </a:r>
            <a:r>
              <a:rPr lang="zh-CN" altLang="zh-CN" sz="3300" b="1" dirty="0">
                <a:effectLst/>
              </a:rPr>
              <a:t>）若</a:t>
            </a:r>
            <a:r>
              <a:rPr lang="en-US" altLang="zh-CN" sz="3300" b="1" dirty="0">
                <a:effectLst/>
              </a:rPr>
              <a:t>A</a:t>
            </a:r>
            <a:r>
              <a:rPr lang="en-US" altLang="zh-CN" sz="3300" b="1" dirty="0">
                <a:effectLst/>
                <a:sym typeface="Symbol" panose="05050102010706020507" pitchFamily="18" charset="2"/>
              </a:rPr>
              <a:t></a:t>
            </a:r>
            <a:r>
              <a:rPr lang="en-US" altLang="zh-CN" sz="3300" b="1" dirty="0">
                <a:effectLst/>
              </a:rPr>
              <a:t>B</a:t>
            </a:r>
            <a:r>
              <a:rPr lang="zh-CN" altLang="zh-CN" sz="3300" b="1" dirty="0">
                <a:effectLst/>
              </a:rPr>
              <a:t>且</a:t>
            </a:r>
            <a:r>
              <a:rPr lang="en-US" altLang="zh-CN" sz="3300" b="1" dirty="0">
                <a:effectLst/>
              </a:rPr>
              <a:t>B</a:t>
            </a:r>
            <a:r>
              <a:rPr lang="en-US" altLang="zh-CN" sz="3300" b="1" dirty="0">
                <a:effectLst/>
                <a:sym typeface="Symbol" panose="05050102010706020507" pitchFamily="18" charset="2"/>
              </a:rPr>
              <a:t></a:t>
            </a:r>
            <a:r>
              <a:rPr lang="en-US" altLang="zh-CN" sz="3300" b="1" dirty="0">
                <a:effectLst/>
              </a:rPr>
              <a:t>C</a:t>
            </a:r>
            <a:r>
              <a:rPr lang="zh-CN" altLang="zh-CN" sz="3300" b="1" dirty="0">
                <a:effectLst/>
              </a:rPr>
              <a:t>，则</a:t>
            </a:r>
            <a:r>
              <a:rPr lang="en-US" altLang="zh-CN" sz="3300" b="1" dirty="0">
                <a:effectLst/>
              </a:rPr>
              <a:t>A</a:t>
            </a:r>
            <a:r>
              <a:rPr lang="en-US" altLang="zh-CN" sz="3300" b="1" dirty="0">
                <a:effectLst/>
                <a:sym typeface="Symbol" panose="05050102010706020507" pitchFamily="18" charset="2"/>
              </a:rPr>
              <a:t></a:t>
            </a:r>
            <a:r>
              <a:rPr lang="en-US" altLang="zh-CN" sz="3300" b="1" dirty="0">
                <a:effectLst/>
              </a:rPr>
              <a:t>C</a:t>
            </a:r>
            <a:r>
              <a:rPr lang="zh-CN" altLang="zh-CN" sz="3300" b="1" dirty="0" smtClean="0">
                <a:effectLst/>
              </a:rPr>
              <a:t>。</a:t>
            </a:r>
            <a:r>
              <a:rPr lang="zh-CN" altLang="en-US" sz="3300" dirty="0">
                <a:effectLst/>
                <a:sym typeface="Symbol" panose="05050102010706020507" pitchFamily="18" charset="2"/>
              </a:rPr>
              <a:t> </a:t>
            </a:r>
            <a:endParaRPr lang="zh-CN" altLang="zh-CN" sz="3300" dirty="0">
              <a:effectLst/>
            </a:endParaRPr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477000" y="4038600"/>
            <a:ext cx="457200" cy="381000"/>
            <a:chOff x="336" y="3024"/>
            <a:chExt cx="288" cy="240"/>
          </a:xfrm>
        </p:grpSpPr>
        <p:sp>
          <p:nvSpPr>
            <p:cNvPr id="118795" name="Line 5"/>
            <p:cNvSpPr>
              <a:spLocks noChangeShapeType="1"/>
            </p:cNvSpPr>
            <p:nvPr/>
          </p:nvSpPr>
          <p:spPr bwMode="auto">
            <a:xfrm>
              <a:off x="336" y="3024"/>
              <a:ext cx="288" cy="24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8796" name="Line 6"/>
            <p:cNvSpPr>
              <a:spLocks noChangeShapeType="1"/>
            </p:cNvSpPr>
            <p:nvPr/>
          </p:nvSpPr>
          <p:spPr bwMode="auto">
            <a:xfrm flipH="1">
              <a:off x="336" y="3024"/>
              <a:ext cx="288" cy="24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477000" y="4724400"/>
            <a:ext cx="457200" cy="381000"/>
            <a:chOff x="336" y="3024"/>
            <a:chExt cx="288" cy="240"/>
          </a:xfrm>
        </p:grpSpPr>
        <p:sp>
          <p:nvSpPr>
            <p:cNvPr id="118793" name="Line 5"/>
            <p:cNvSpPr>
              <a:spLocks noChangeShapeType="1"/>
            </p:cNvSpPr>
            <p:nvPr/>
          </p:nvSpPr>
          <p:spPr bwMode="auto">
            <a:xfrm>
              <a:off x="336" y="3024"/>
              <a:ext cx="288" cy="24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8794" name="Line 6"/>
            <p:cNvSpPr>
              <a:spLocks noChangeShapeType="1"/>
            </p:cNvSpPr>
            <p:nvPr/>
          </p:nvSpPr>
          <p:spPr bwMode="auto">
            <a:xfrm flipH="1">
              <a:off x="336" y="3024"/>
              <a:ext cx="288" cy="24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6477000" y="3429000"/>
            <a:ext cx="457200" cy="381000"/>
            <a:chOff x="336" y="3024"/>
            <a:chExt cx="288" cy="240"/>
          </a:xfrm>
        </p:grpSpPr>
        <p:sp>
          <p:nvSpPr>
            <p:cNvPr id="118791" name="Line 5"/>
            <p:cNvSpPr>
              <a:spLocks noChangeShapeType="1"/>
            </p:cNvSpPr>
            <p:nvPr/>
          </p:nvSpPr>
          <p:spPr bwMode="auto">
            <a:xfrm>
              <a:off x="336" y="3024"/>
              <a:ext cx="288" cy="24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8792" name="Line 6"/>
            <p:cNvSpPr>
              <a:spLocks noChangeShapeType="1"/>
            </p:cNvSpPr>
            <p:nvPr/>
          </p:nvSpPr>
          <p:spPr bwMode="auto">
            <a:xfrm flipH="1">
              <a:off x="336" y="3024"/>
              <a:ext cx="288" cy="24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6324600" y="2490788"/>
            <a:ext cx="9144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5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  <a:sym typeface="Symbol" panose="05050102010706020507" pitchFamily="18" charset="2"/>
              </a:rPr>
              <a:t></a:t>
            </a:r>
            <a:endParaRPr lang="zh-CN" altLang="en-US" sz="50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E3E7E-B5DF-4D8B-A012-CE25CDFCAE93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64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内容占位符 2"/>
          <p:cNvSpPr>
            <a:spLocks noGrp="1"/>
          </p:cNvSpPr>
          <p:nvPr>
            <p:ph idx="1"/>
          </p:nvPr>
        </p:nvSpPr>
        <p:spPr>
          <a:xfrm>
            <a:off x="685800" y="333375"/>
            <a:ext cx="7772400" cy="57626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smtClean="0"/>
              <a:t>习题</a:t>
            </a:r>
            <a:r>
              <a:rPr lang="en-US" altLang="zh-CN" b="1" smtClean="0"/>
              <a:t>1.1-4</a:t>
            </a:r>
            <a:r>
              <a:rPr lang="zh-CN" altLang="en-US" b="1" smtClean="0"/>
              <a:t>习题</a:t>
            </a:r>
          </a:p>
          <a:p>
            <a:pPr>
              <a:buFontTx/>
              <a:buNone/>
            </a:pPr>
            <a:r>
              <a:rPr lang="zh-CN" altLang="zh-CN" b="1" smtClean="0"/>
              <a:t>（</a:t>
            </a:r>
            <a:r>
              <a:rPr lang="en-US" altLang="zh-CN" b="1" smtClean="0"/>
              <a:t>1</a:t>
            </a:r>
            <a:r>
              <a:rPr lang="zh-CN" altLang="zh-CN" b="1" smtClean="0"/>
              <a:t>）若</a:t>
            </a:r>
            <a:r>
              <a:rPr lang="en-US" altLang="zh-CN" b="1" smtClean="0"/>
              <a:t>A</a:t>
            </a:r>
            <a:r>
              <a:rPr lang="en-US" altLang="zh-CN" b="1" smtClean="0">
                <a:sym typeface="Symbol" panose="05050102010706020507" pitchFamily="18" charset="2"/>
              </a:rPr>
              <a:t></a:t>
            </a:r>
            <a:r>
              <a:rPr lang="en-US" altLang="zh-CN" b="1" smtClean="0"/>
              <a:t>B</a:t>
            </a:r>
            <a:r>
              <a:rPr lang="zh-CN" altLang="zh-CN" b="1" smtClean="0"/>
              <a:t>且</a:t>
            </a:r>
            <a:r>
              <a:rPr lang="en-US" altLang="zh-CN" b="1" smtClean="0"/>
              <a:t>B</a:t>
            </a:r>
            <a:r>
              <a:rPr lang="en-US" altLang="zh-CN" b="1" smtClean="0">
                <a:sym typeface="Symbol" panose="05050102010706020507" pitchFamily="18" charset="2"/>
              </a:rPr>
              <a:t></a:t>
            </a:r>
            <a:r>
              <a:rPr lang="en-US" altLang="zh-CN" b="1" smtClean="0"/>
              <a:t>C</a:t>
            </a:r>
            <a:r>
              <a:rPr lang="zh-CN" altLang="zh-CN" b="1" smtClean="0"/>
              <a:t>，则</a:t>
            </a:r>
            <a:r>
              <a:rPr lang="en-US" altLang="zh-CN" b="1" smtClean="0"/>
              <a:t>A</a:t>
            </a:r>
            <a:r>
              <a:rPr lang="en-US" altLang="zh-CN" b="1" smtClean="0">
                <a:sym typeface="Symbol" panose="05050102010706020507" pitchFamily="18" charset="2"/>
              </a:rPr>
              <a:t></a:t>
            </a:r>
            <a:r>
              <a:rPr lang="en-US" altLang="zh-CN" b="1" smtClean="0"/>
              <a:t>C</a:t>
            </a:r>
            <a:r>
              <a:rPr lang="zh-CN" altLang="zh-CN" b="1" smtClean="0"/>
              <a:t>；</a:t>
            </a:r>
          </a:p>
          <a:p>
            <a:pPr>
              <a:buFontTx/>
              <a:buNone/>
            </a:pPr>
            <a:r>
              <a:rPr lang="zh-CN" altLang="zh-CN" b="1" smtClean="0"/>
              <a:t>（</a:t>
            </a:r>
            <a:r>
              <a:rPr lang="en-US" altLang="zh-CN" b="1" smtClean="0"/>
              <a:t>2</a:t>
            </a:r>
            <a:r>
              <a:rPr lang="zh-CN" altLang="zh-CN" b="1" smtClean="0"/>
              <a:t>）若</a:t>
            </a:r>
            <a:r>
              <a:rPr lang="en-US" altLang="zh-CN" b="1" smtClean="0"/>
              <a:t>A</a:t>
            </a:r>
            <a:r>
              <a:rPr lang="en-US" altLang="zh-CN" b="1" smtClean="0">
                <a:sym typeface="Symbol" panose="05050102010706020507" pitchFamily="18" charset="2"/>
              </a:rPr>
              <a:t></a:t>
            </a:r>
            <a:r>
              <a:rPr lang="en-US" altLang="zh-CN" b="1" smtClean="0"/>
              <a:t>B</a:t>
            </a:r>
            <a:r>
              <a:rPr lang="zh-CN" altLang="zh-CN" b="1" smtClean="0"/>
              <a:t>且</a:t>
            </a:r>
            <a:r>
              <a:rPr lang="en-US" altLang="zh-CN" b="1" smtClean="0"/>
              <a:t>B</a:t>
            </a:r>
            <a:r>
              <a:rPr lang="en-US" altLang="zh-CN" b="1" smtClean="0">
                <a:sym typeface="Symbol" panose="05050102010706020507" pitchFamily="18" charset="2"/>
              </a:rPr>
              <a:t></a:t>
            </a:r>
            <a:r>
              <a:rPr lang="en-US" altLang="zh-CN" b="1" smtClean="0"/>
              <a:t>C</a:t>
            </a:r>
            <a:r>
              <a:rPr lang="zh-CN" altLang="zh-CN" b="1" smtClean="0"/>
              <a:t>，则</a:t>
            </a:r>
            <a:r>
              <a:rPr lang="en-US" altLang="zh-CN" b="1" smtClean="0"/>
              <a:t>A</a:t>
            </a:r>
            <a:r>
              <a:rPr lang="en-US" altLang="zh-CN" b="1" smtClean="0">
                <a:sym typeface="Symbol" panose="05050102010706020507" pitchFamily="18" charset="2"/>
              </a:rPr>
              <a:t></a:t>
            </a:r>
            <a:r>
              <a:rPr lang="en-US" altLang="zh-CN" b="1" smtClean="0"/>
              <a:t>C</a:t>
            </a:r>
            <a:r>
              <a:rPr lang="zh-CN" altLang="zh-CN" b="1" smtClean="0"/>
              <a:t>；</a:t>
            </a:r>
          </a:p>
          <a:p>
            <a:pPr>
              <a:buFontTx/>
              <a:buNone/>
            </a:pPr>
            <a:endParaRPr lang="zh-CN" alt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1116013" y="2420938"/>
            <a:ext cx="6911975" cy="33670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rgbClr val="FFCC00"/>
              </a:buClr>
              <a:buSzPct val="85000"/>
              <a:defRPr/>
            </a:pPr>
            <a:r>
              <a:rPr kumimoji="1" lang="zh-CN" altLang="en-US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）该说法正确，证明如下：</a:t>
            </a:r>
          </a:p>
          <a:p>
            <a:pPr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rgbClr val="FFCC00"/>
              </a:buClr>
              <a:buSzPct val="85000"/>
              <a:defRPr/>
            </a:pPr>
            <a:r>
              <a:rPr kumimoji="1" lang="zh-CN" altLang="en-US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因</a:t>
            </a:r>
            <a:r>
              <a:rPr kumimoji="1" lang="en-US" altLang="zh-CN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rgbClr val="000044"/>
                </a:solidFill>
                <a:latin typeface="Times New Roman" panose="02020603050405020304" pitchFamily="18" charset="0"/>
                <a:sym typeface="Symbol" pitchFamily="18" charset="2"/>
              </a:rPr>
              <a:t></a:t>
            </a:r>
            <a:r>
              <a:rPr kumimoji="1" lang="en-US" altLang="zh-CN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，即</a:t>
            </a:r>
            <a:r>
              <a:rPr kumimoji="1" lang="en-US" altLang="zh-CN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为</a:t>
            </a:r>
            <a:r>
              <a:rPr kumimoji="1" lang="en-US" altLang="zh-CN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中元素，而</a:t>
            </a:r>
            <a:r>
              <a:rPr kumimoji="1" lang="en-US" altLang="zh-CN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为</a:t>
            </a:r>
            <a:r>
              <a:rPr kumimoji="1" lang="en-US" altLang="zh-CN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的子集，故</a:t>
            </a:r>
            <a:r>
              <a:rPr kumimoji="1" lang="en-US" altLang="zh-CN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也为</a:t>
            </a:r>
            <a:r>
              <a:rPr kumimoji="1" lang="en-US" altLang="zh-CN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中元素，即</a:t>
            </a:r>
            <a:r>
              <a:rPr kumimoji="1" lang="en-US" altLang="zh-CN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rgbClr val="000044"/>
                </a:solidFill>
                <a:latin typeface="Times New Roman" panose="02020603050405020304" pitchFamily="18" charset="0"/>
                <a:sym typeface="Symbol" pitchFamily="18" charset="2"/>
              </a:rPr>
              <a:t></a:t>
            </a:r>
            <a:r>
              <a:rPr kumimoji="1" lang="en-US" altLang="zh-CN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。 </a:t>
            </a:r>
          </a:p>
          <a:p>
            <a:pPr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rgbClr val="FFCC00"/>
              </a:buClr>
              <a:buSzPct val="85000"/>
              <a:defRPr/>
            </a:pPr>
            <a:r>
              <a:rPr kumimoji="1" lang="zh-CN" altLang="en-US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）该说法错误，反例如下：</a:t>
            </a:r>
          </a:p>
          <a:p>
            <a:pPr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rgbClr val="FFCC00"/>
              </a:buClr>
              <a:buSzPct val="85000"/>
              <a:defRPr/>
            </a:pPr>
            <a:r>
              <a:rPr kumimoji="1" lang="zh-CN" altLang="en-US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                 </a:t>
            </a:r>
            <a:r>
              <a:rPr kumimoji="1" lang="en-US" altLang="zh-CN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A={a}</a:t>
            </a:r>
            <a:r>
              <a:rPr kumimoji="1" lang="zh-CN" altLang="en-US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B={{a}}</a:t>
            </a:r>
            <a:r>
              <a:rPr kumimoji="1" lang="zh-CN" altLang="en-US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C={{a},b}</a:t>
            </a:r>
          </a:p>
          <a:p>
            <a:pPr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rgbClr val="FFCC00"/>
              </a:buClr>
              <a:buSzPct val="85000"/>
              <a:defRPr/>
            </a:pPr>
            <a:r>
              <a:rPr kumimoji="1" lang="zh-CN" altLang="en-US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此例中</a:t>
            </a:r>
            <a:r>
              <a:rPr kumimoji="1" lang="en-US" altLang="zh-CN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rgbClr val="000044"/>
                </a:solidFill>
                <a:latin typeface="Times New Roman" panose="02020603050405020304" pitchFamily="18" charset="0"/>
                <a:sym typeface="Symbol" pitchFamily="18" charset="2"/>
              </a:rPr>
              <a:t></a:t>
            </a:r>
            <a:r>
              <a:rPr kumimoji="1" lang="en-US" altLang="zh-CN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且</a:t>
            </a:r>
            <a:r>
              <a:rPr kumimoji="1" lang="en-US" altLang="zh-CN" sz="2800" b="1" dirty="0">
                <a:solidFill>
                  <a:srgbClr val="000044"/>
                </a:solidFill>
                <a:latin typeface="Times New Roman" panose="02020603050405020304" pitchFamily="18" charset="0"/>
                <a:sym typeface="Symbol" pitchFamily="18" charset="2"/>
              </a:rPr>
              <a:t>BC</a:t>
            </a:r>
            <a:r>
              <a:rPr kumimoji="1" lang="zh-CN" altLang="en-US" sz="2800" b="1" dirty="0">
                <a:solidFill>
                  <a:srgbClr val="000044"/>
                </a:solidFill>
                <a:latin typeface="Times New Roman" panose="02020603050405020304" pitchFamily="18" charset="0"/>
                <a:sym typeface="Symbol" pitchFamily="18" charset="2"/>
              </a:rPr>
              <a:t>成立</a:t>
            </a:r>
            <a:r>
              <a:rPr kumimoji="1" lang="zh-CN" altLang="en-US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，但</a:t>
            </a:r>
            <a:r>
              <a:rPr kumimoji="1" lang="en-US" altLang="zh-CN" sz="2800" b="1" dirty="0">
                <a:solidFill>
                  <a:srgbClr val="000044"/>
                </a:solidFill>
                <a:latin typeface="Times New Roman" panose="02020603050405020304" pitchFamily="18" charset="0"/>
                <a:sym typeface="Symbol" pitchFamily="18" charset="2"/>
              </a:rPr>
              <a:t>AC</a:t>
            </a:r>
            <a:r>
              <a:rPr kumimoji="1" lang="zh-CN" altLang="en-US" sz="2800" b="1" dirty="0">
                <a:solidFill>
                  <a:srgbClr val="000044"/>
                </a:solidFill>
                <a:latin typeface="Times New Roman" panose="02020603050405020304" pitchFamily="18" charset="0"/>
                <a:sym typeface="Symbol" pitchFamily="18" charset="2"/>
              </a:rPr>
              <a:t>不成立。</a:t>
            </a:r>
            <a:endParaRPr kumimoji="1" lang="zh-CN" altLang="en-US" sz="2800" b="1" dirty="0">
              <a:solidFill>
                <a:srgbClr val="000044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55A29-3B59-4E46-84B3-1198B01CA4C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883323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内容占位符 2"/>
          <p:cNvSpPr>
            <a:spLocks noGrp="1"/>
          </p:cNvSpPr>
          <p:nvPr>
            <p:ph idx="1"/>
          </p:nvPr>
        </p:nvSpPr>
        <p:spPr>
          <a:xfrm>
            <a:off x="250825" y="188913"/>
            <a:ext cx="8281988" cy="56197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smtClean="0"/>
              <a:t>习题</a:t>
            </a:r>
            <a:r>
              <a:rPr lang="en-US" altLang="zh-CN" b="1" smtClean="0"/>
              <a:t>1.1-4</a:t>
            </a:r>
            <a:r>
              <a:rPr lang="zh-CN" altLang="en-US" b="1" smtClean="0"/>
              <a:t>习题</a:t>
            </a:r>
            <a:endParaRPr lang="en-US" altLang="zh-CN" b="1" smtClean="0"/>
          </a:p>
          <a:p>
            <a:pPr>
              <a:buFontTx/>
              <a:buNone/>
            </a:pPr>
            <a:r>
              <a:rPr lang="zh-CN" altLang="zh-CN" b="1" smtClean="0"/>
              <a:t>（</a:t>
            </a:r>
            <a:r>
              <a:rPr lang="en-US" altLang="zh-CN" b="1" smtClean="0"/>
              <a:t>3</a:t>
            </a:r>
            <a:r>
              <a:rPr lang="zh-CN" altLang="zh-CN" b="1" smtClean="0"/>
              <a:t>）若</a:t>
            </a:r>
            <a:r>
              <a:rPr lang="en-US" altLang="zh-CN" b="1" smtClean="0"/>
              <a:t>A</a:t>
            </a:r>
            <a:r>
              <a:rPr lang="en-US" altLang="zh-CN" b="1" smtClean="0">
                <a:sym typeface="Symbol" panose="05050102010706020507" pitchFamily="18" charset="2"/>
              </a:rPr>
              <a:t></a:t>
            </a:r>
            <a:r>
              <a:rPr lang="en-US" altLang="zh-CN" b="1" smtClean="0"/>
              <a:t>B</a:t>
            </a:r>
            <a:r>
              <a:rPr lang="zh-CN" altLang="zh-CN" b="1" smtClean="0"/>
              <a:t>且</a:t>
            </a:r>
            <a:r>
              <a:rPr lang="en-US" altLang="zh-CN" b="1" smtClean="0"/>
              <a:t>B</a:t>
            </a:r>
            <a:r>
              <a:rPr lang="en-US" altLang="zh-CN" b="1" smtClean="0">
                <a:sym typeface="Symbol" panose="05050102010706020507" pitchFamily="18" charset="2"/>
              </a:rPr>
              <a:t></a:t>
            </a:r>
            <a:r>
              <a:rPr lang="en-US" altLang="zh-CN" b="1" smtClean="0"/>
              <a:t>C</a:t>
            </a:r>
            <a:r>
              <a:rPr lang="zh-CN" altLang="zh-CN" b="1" smtClean="0"/>
              <a:t>，则</a:t>
            </a:r>
            <a:r>
              <a:rPr lang="en-US" altLang="zh-CN" b="1" smtClean="0"/>
              <a:t>A</a:t>
            </a:r>
            <a:r>
              <a:rPr lang="en-US" altLang="zh-CN" b="1" smtClean="0">
                <a:sym typeface="Symbol" panose="05050102010706020507" pitchFamily="18" charset="2"/>
              </a:rPr>
              <a:t></a:t>
            </a:r>
            <a:r>
              <a:rPr lang="en-US" altLang="zh-CN" b="1" smtClean="0"/>
              <a:t>C</a:t>
            </a:r>
            <a:r>
              <a:rPr lang="zh-CN" altLang="zh-CN" b="1" smtClean="0"/>
              <a:t>；</a:t>
            </a:r>
          </a:p>
          <a:p>
            <a:pPr>
              <a:buFontTx/>
              <a:buNone/>
            </a:pPr>
            <a:r>
              <a:rPr lang="zh-CN" altLang="zh-CN" b="1" smtClean="0"/>
              <a:t>（</a:t>
            </a:r>
            <a:r>
              <a:rPr lang="en-US" altLang="zh-CN" b="1" smtClean="0"/>
              <a:t>4</a:t>
            </a:r>
            <a:r>
              <a:rPr lang="zh-CN" altLang="zh-CN" b="1" smtClean="0"/>
              <a:t>）若</a:t>
            </a:r>
            <a:r>
              <a:rPr lang="en-US" altLang="zh-CN" b="1" smtClean="0"/>
              <a:t>A</a:t>
            </a:r>
            <a:r>
              <a:rPr lang="en-US" altLang="zh-CN" b="1" smtClean="0">
                <a:sym typeface="Symbol" panose="05050102010706020507" pitchFamily="18" charset="2"/>
              </a:rPr>
              <a:t></a:t>
            </a:r>
            <a:r>
              <a:rPr lang="en-US" altLang="zh-CN" b="1" smtClean="0"/>
              <a:t>B</a:t>
            </a:r>
            <a:r>
              <a:rPr lang="zh-CN" altLang="zh-CN" b="1" smtClean="0"/>
              <a:t>且</a:t>
            </a:r>
            <a:r>
              <a:rPr lang="en-US" altLang="zh-CN" b="1" smtClean="0"/>
              <a:t>B</a:t>
            </a:r>
            <a:r>
              <a:rPr lang="en-US" altLang="zh-CN" b="1" smtClean="0">
                <a:sym typeface="Symbol" panose="05050102010706020507" pitchFamily="18" charset="2"/>
              </a:rPr>
              <a:t></a:t>
            </a:r>
            <a:r>
              <a:rPr lang="en-US" altLang="zh-CN" b="1" smtClean="0"/>
              <a:t>C</a:t>
            </a:r>
            <a:r>
              <a:rPr lang="zh-CN" altLang="zh-CN" b="1" smtClean="0"/>
              <a:t>，则</a:t>
            </a:r>
            <a:r>
              <a:rPr lang="en-US" altLang="zh-CN" b="1" smtClean="0"/>
              <a:t>A</a:t>
            </a:r>
            <a:r>
              <a:rPr lang="en-US" altLang="zh-CN" b="1" smtClean="0">
                <a:sym typeface="Symbol" panose="05050102010706020507" pitchFamily="18" charset="2"/>
              </a:rPr>
              <a:t></a:t>
            </a:r>
            <a:r>
              <a:rPr lang="en-US" altLang="zh-CN" b="1" smtClean="0"/>
              <a:t>C</a:t>
            </a:r>
            <a:r>
              <a:rPr lang="zh-CN" altLang="zh-CN" b="1" smtClean="0"/>
              <a:t>。</a:t>
            </a:r>
          </a:p>
          <a:p>
            <a:pPr>
              <a:buFontTx/>
              <a:buNone/>
            </a:pPr>
            <a:endParaRPr lang="zh-CN" altLang="en-US" b="1" smtClean="0"/>
          </a:p>
          <a:p>
            <a:endParaRPr lang="zh-CN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900113" y="2205038"/>
            <a:ext cx="7343775" cy="30464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rgbClr val="FFCC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30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30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）该说法错误，反例如下：</a:t>
            </a:r>
          </a:p>
          <a:p>
            <a:pPr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rgbClr val="FFCC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30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                </a:t>
            </a:r>
            <a:r>
              <a:rPr kumimoji="1" lang="en-US" altLang="zh-CN" sz="30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A={a}</a:t>
            </a:r>
            <a:r>
              <a:rPr kumimoji="1" lang="zh-CN" altLang="en-US" sz="30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30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B={</a:t>
            </a:r>
            <a:r>
              <a:rPr kumimoji="1" lang="en-US" altLang="zh-CN" sz="3000" b="1" dirty="0" err="1">
                <a:solidFill>
                  <a:srgbClr val="000044"/>
                </a:solidFill>
                <a:latin typeface="Times New Roman" panose="02020603050405020304" pitchFamily="18" charset="0"/>
              </a:rPr>
              <a:t>a,b</a:t>
            </a:r>
            <a:r>
              <a:rPr kumimoji="1" lang="en-US" altLang="zh-CN" sz="30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}</a:t>
            </a:r>
            <a:r>
              <a:rPr kumimoji="1" lang="zh-CN" altLang="en-US" sz="30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30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C={{</a:t>
            </a:r>
            <a:r>
              <a:rPr kumimoji="1" lang="en-US" altLang="zh-CN" sz="3000" b="1" dirty="0" err="1">
                <a:solidFill>
                  <a:srgbClr val="000044"/>
                </a:solidFill>
                <a:latin typeface="Times New Roman" panose="02020603050405020304" pitchFamily="18" charset="0"/>
              </a:rPr>
              <a:t>a,b</a:t>
            </a:r>
            <a:r>
              <a:rPr kumimoji="1" lang="en-US" altLang="zh-CN" sz="30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}, c}</a:t>
            </a:r>
          </a:p>
          <a:p>
            <a:pPr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rgbClr val="FFCC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30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此例中</a:t>
            </a:r>
            <a:r>
              <a:rPr kumimoji="1" lang="en-US" altLang="zh-CN" sz="30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000" b="1" dirty="0">
                <a:solidFill>
                  <a:srgbClr val="000044"/>
                </a:solidFill>
                <a:latin typeface="Times New Roman" panose="02020603050405020304" pitchFamily="18" charset="0"/>
                <a:sym typeface="Symbol" pitchFamily="18" charset="2"/>
              </a:rPr>
              <a:t></a:t>
            </a:r>
            <a:r>
              <a:rPr kumimoji="1" lang="en-US" altLang="zh-CN" sz="30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30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且</a:t>
            </a:r>
            <a:r>
              <a:rPr kumimoji="1" lang="en-US" altLang="zh-CN" sz="3000" b="1" dirty="0">
                <a:solidFill>
                  <a:srgbClr val="000044"/>
                </a:solidFill>
                <a:latin typeface="Times New Roman" panose="02020603050405020304" pitchFamily="18" charset="0"/>
                <a:sym typeface="Symbol" pitchFamily="18" charset="2"/>
              </a:rPr>
              <a:t>BC</a:t>
            </a:r>
            <a:r>
              <a:rPr kumimoji="1" lang="zh-CN" altLang="en-US" sz="3000" b="1" dirty="0">
                <a:solidFill>
                  <a:srgbClr val="000044"/>
                </a:solidFill>
                <a:latin typeface="Times New Roman" panose="02020603050405020304" pitchFamily="18" charset="0"/>
                <a:sym typeface="Symbol" pitchFamily="18" charset="2"/>
              </a:rPr>
              <a:t>成立</a:t>
            </a:r>
            <a:r>
              <a:rPr kumimoji="1" lang="zh-CN" altLang="en-US" sz="30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，但</a:t>
            </a:r>
            <a:r>
              <a:rPr kumimoji="1" lang="en-US" altLang="zh-CN" sz="3000" b="1" dirty="0">
                <a:solidFill>
                  <a:srgbClr val="000044"/>
                </a:solidFill>
                <a:latin typeface="Times New Roman" panose="02020603050405020304" pitchFamily="18" charset="0"/>
                <a:sym typeface="Symbol" pitchFamily="18" charset="2"/>
              </a:rPr>
              <a:t>AC</a:t>
            </a:r>
            <a:r>
              <a:rPr kumimoji="1" lang="zh-CN" altLang="en-US" sz="3000" b="1" dirty="0">
                <a:solidFill>
                  <a:srgbClr val="000044"/>
                </a:solidFill>
                <a:latin typeface="Times New Roman" panose="02020603050405020304" pitchFamily="18" charset="0"/>
                <a:sym typeface="Symbol" pitchFamily="18" charset="2"/>
              </a:rPr>
              <a:t>不成立。</a:t>
            </a:r>
            <a:endParaRPr kumimoji="1" lang="zh-CN" altLang="en-US" sz="3000" b="1" dirty="0">
              <a:solidFill>
                <a:srgbClr val="000044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rgbClr val="FFCC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30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30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30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）该说法错误，反例同（</a:t>
            </a:r>
            <a:r>
              <a:rPr kumimoji="1" lang="en-US" altLang="zh-CN" sz="30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30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）：</a:t>
            </a:r>
          </a:p>
          <a:p>
            <a:pPr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rgbClr val="FFCC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30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该例中</a:t>
            </a:r>
            <a:r>
              <a:rPr kumimoji="1" lang="en-US" altLang="zh-CN" sz="30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000" b="1" dirty="0">
                <a:solidFill>
                  <a:srgbClr val="000044"/>
                </a:solidFill>
                <a:latin typeface="Times New Roman" panose="02020603050405020304" pitchFamily="18" charset="0"/>
                <a:sym typeface="Symbol" pitchFamily="18" charset="2"/>
              </a:rPr>
              <a:t></a:t>
            </a:r>
            <a:r>
              <a:rPr kumimoji="1" lang="en-US" altLang="zh-CN" sz="30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30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且</a:t>
            </a:r>
            <a:r>
              <a:rPr kumimoji="1" lang="en-US" altLang="zh-CN" sz="3000" b="1" dirty="0">
                <a:solidFill>
                  <a:srgbClr val="000044"/>
                </a:solidFill>
                <a:latin typeface="Times New Roman" panose="02020603050405020304" pitchFamily="18" charset="0"/>
                <a:sym typeface="Symbol" pitchFamily="18" charset="2"/>
              </a:rPr>
              <a:t>BC</a:t>
            </a:r>
            <a:r>
              <a:rPr kumimoji="1" lang="zh-CN" altLang="en-US" sz="3000" b="1" dirty="0">
                <a:solidFill>
                  <a:srgbClr val="000044"/>
                </a:solidFill>
                <a:latin typeface="Times New Roman" panose="02020603050405020304" pitchFamily="18" charset="0"/>
                <a:sym typeface="Symbol" pitchFamily="18" charset="2"/>
              </a:rPr>
              <a:t>成立</a:t>
            </a:r>
            <a:r>
              <a:rPr kumimoji="1" lang="zh-CN" altLang="en-US" sz="3000" b="1" dirty="0">
                <a:solidFill>
                  <a:srgbClr val="000044"/>
                </a:solidFill>
                <a:latin typeface="Times New Roman" panose="02020603050405020304" pitchFamily="18" charset="0"/>
              </a:rPr>
              <a:t>，但</a:t>
            </a:r>
            <a:r>
              <a:rPr kumimoji="1" lang="en-US" altLang="zh-CN" sz="3000" b="1" dirty="0">
                <a:solidFill>
                  <a:srgbClr val="000044"/>
                </a:solidFill>
                <a:latin typeface="Times New Roman" panose="02020603050405020304" pitchFamily="18" charset="0"/>
                <a:sym typeface="Symbol" pitchFamily="18" charset="2"/>
              </a:rPr>
              <a:t>AC</a:t>
            </a:r>
            <a:r>
              <a:rPr kumimoji="1" lang="zh-CN" altLang="en-US" sz="3000" b="1" dirty="0">
                <a:solidFill>
                  <a:srgbClr val="000044"/>
                </a:solidFill>
                <a:latin typeface="Times New Roman" panose="02020603050405020304" pitchFamily="18" charset="0"/>
                <a:sym typeface="Symbol" pitchFamily="18" charset="2"/>
              </a:rPr>
              <a:t>不成立。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55A29-3B59-4E46-84B3-1198B01CA4C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54442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内容占位符 2"/>
          <p:cNvSpPr>
            <a:spLocks noGrp="1"/>
          </p:cNvSpPr>
          <p:nvPr>
            <p:ph idx="1"/>
          </p:nvPr>
        </p:nvSpPr>
        <p:spPr>
          <a:xfrm>
            <a:off x="539750" y="296863"/>
            <a:ext cx="7993063" cy="55467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3200" smtClean="0">
                <a:solidFill>
                  <a:schemeClr val="tx2"/>
                </a:solidFill>
              </a:rPr>
              <a:t>习题</a:t>
            </a:r>
            <a:r>
              <a:rPr lang="en-US" altLang="zh-CN" sz="3200" smtClean="0">
                <a:solidFill>
                  <a:schemeClr val="tx2"/>
                </a:solidFill>
              </a:rPr>
              <a:t>1.2--2</a:t>
            </a:r>
            <a:r>
              <a:rPr lang="en-US" altLang="zh-CN" sz="3200" smtClean="0"/>
              <a:t>.</a:t>
            </a:r>
            <a:r>
              <a:rPr lang="zh-CN" altLang="zh-CN" sz="3200" smtClean="0"/>
              <a:t>设</a:t>
            </a:r>
            <a:r>
              <a:rPr lang="en-US" altLang="zh-CN" sz="3200" smtClean="0"/>
              <a:t>A</a:t>
            </a:r>
            <a:r>
              <a:rPr lang="zh-CN" altLang="zh-CN" sz="3200" smtClean="0"/>
              <a:t>是</a:t>
            </a:r>
            <a:r>
              <a:rPr lang="en-US" altLang="zh-CN" sz="3200" smtClean="0"/>
              <a:t>m</a:t>
            </a:r>
            <a:r>
              <a:rPr lang="zh-CN" altLang="zh-CN" sz="3200" smtClean="0"/>
              <a:t>元集合，</a:t>
            </a:r>
            <a:r>
              <a:rPr lang="en-US" altLang="zh-CN" sz="3200" smtClean="0"/>
              <a:t>B</a:t>
            </a:r>
            <a:r>
              <a:rPr lang="zh-CN" altLang="zh-CN" sz="3200" smtClean="0"/>
              <a:t>是</a:t>
            </a:r>
            <a:r>
              <a:rPr lang="en-US" altLang="zh-CN" sz="3200" smtClean="0"/>
              <a:t>n</a:t>
            </a:r>
            <a:r>
              <a:rPr lang="zh-CN" altLang="zh-CN" sz="3200" smtClean="0"/>
              <a:t>元集合</a:t>
            </a:r>
            <a:r>
              <a:rPr lang="en-US" altLang="zh-CN" sz="3200" smtClean="0"/>
              <a:t>.</a:t>
            </a:r>
            <a:r>
              <a:rPr lang="zh-CN" altLang="zh-CN" sz="3200" smtClean="0"/>
              <a:t>问</a:t>
            </a:r>
            <a:r>
              <a:rPr lang="en-US" altLang="zh-CN" sz="3200" smtClean="0"/>
              <a:t>A</a:t>
            </a:r>
            <a:r>
              <a:rPr lang="zh-CN" altLang="zh-CN" sz="3200" smtClean="0"/>
              <a:t>到</a:t>
            </a:r>
            <a:r>
              <a:rPr lang="en-US" altLang="zh-CN" sz="3200" smtClean="0"/>
              <a:t>B</a:t>
            </a:r>
            <a:r>
              <a:rPr lang="zh-CN" altLang="zh-CN" sz="3200" smtClean="0"/>
              <a:t>共有多少个不同的二元关系？设</a:t>
            </a:r>
            <a:r>
              <a:rPr lang="en-US" altLang="zh-CN" sz="3200" smtClean="0"/>
              <a:t>A={a</a:t>
            </a:r>
            <a:r>
              <a:rPr lang="zh-CN" altLang="zh-CN" sz="3200" smtClean="0"/>
              <a:t>，</a:t>
            </a:r>
            <a:r>
              <a:rPr lang="en-US" altLang="zh-CN" sz="3200" smtClean="0"/>
              <a:t>b}</a:t>
            </a:r>
            <a:r>
              <a:rPr lang="zh-CN" altLang="zh-CN" sz="3200" smtClean="0"/>
              <a:t>，</a:t>
            </a:r>
            <a:r>
              <a:rPr lang="en-US" altLang="zh-CN" sz="3200" smtClean="0"/>
              <a:t>B={1</a:t>
            </a:r>
            <a:r>
              <a:rPr lang="zh-CN" altLang="zh-CN" sz="3200" smtClean="0"/>
              <a:t>，</a:t>
            </a:r>
            <a:r>
              <a:rPr lang="en-US" altLang="zh-CN" sz="3200" smtClean="0"/>
              <a:t> 2}</a:t>
            </a:r>
            <a:r>
              <a:rPr lang="zh-CN" altLang="zh-CN" sz="3200" smtClean="0"/>
              <a:t>，试写出</a:t>
            </a:r>
            <a:r>
              <a:rPr lang="en-US" altLang="zh-CN" sz="3200" smtClean="0"/>
              <a:t>A</a:t>
            </a:r>
            <a:r>
              <a:rPr lang="zh-CN" altLang="zh-CN" sz="3200" smtClean="0"/>
              <a:t>到</a:t>
            </a:r>
            <a:r>
              <a:rPr lang="en-US" altLang="zh-CN" sz="3200" smtClean="0"/>
              <a:t>B</a:t>
            </a:r>
            <a:r>
              <a:rPr lang="zh-CN" altLang="zh-CN" sz="3200" smtClean="0"/>
              <a:t>上的全部二元关系。</a:t>
            </a:r>
          </a:p>
          <a:p>
            <a:endParaRPr lang="zh-CN" alt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755650" y="2205038"/>
            <a:ext cx="7561263" cy="3540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kumimoji="1" lang="zh-CN" altLang="zh-CN" sz="2800" b="1" dirty="0">
                <a:solidFill>
                  <a:srgbClr val="000044"/>
                </a:solidFill>
              </a:rPr>
              <a:t>解</a:t>
            </a:r>
            <a:r>
              <a:rPr kumimoji="1" lang="en-US" altLang="zh-CN" sz="2800" b="1" dirty="0">
                <a:solidFill>
                  <a:srgbClr val="000044"/>
                </a:solidFill>
              </a:rPr>
              <a:t>:A</a:t>
            </a:r>
            <a:r>
              <a:rPr kumimoji="1" lang="zh-CN" altLang="zh-CN" sz="2800" b="1" dirty="0">
                <a:solidFill>
                  <a:srgbClr val="000044"/>
                </a:solidFill>
              </a:rPr>
              <a:t>到</a:t>
            </a:r>
            <a:r>
              <a:rPr kumimoji="1" lang="en-US" altLang="zh-CN" sz="2800" b="1" dirty="0">
                <a:solidFill>
                  <a:srgbClr val="000044"/>
                </a:solidFill>
              </a:rPr>
              <a:t>B</a:t>
            </a:r>
            <a:r>
              <a:rPr kumimoji="1" lang="zh-CN" altLang="zh-CN" sz="2800" b="1" dirty="0">
                <a:solidFill>
                  <a:srgbClr val="000044"/>
                </a:solidFill>
              </a:rPr>
              <a:t>上共有</a:t>
            </a:r>
            <a:r>
              <a:rPr kumimoji="1" lang="en-US" altLang="zh-CN" sz="2800" b="1" dirty="0">
                <a:solidFill>
                  <a:srgbClr val="000044"/>
                </a:solidFill>
              </a:rPr>
              <a:t>2</a:t>
            </a:r>
            <a:r>
              <a:rPr kumimoji="1" lang="en-US" altLang="zh-CN" sz="2800" b="1" baseline="30000" dirty="0">
                <a:solidFill>
                  <a:srgbClr val="000044"/>
                </a:solidFill>
              </a:rPr>
              <a:t>mn</a:t>
            </a:r>
            <a:r>
              <a:rPr kumimoji="1" lang="zh-CN" altLang="zh-CN" sz="2800" b="1" dirty="0">
                <a:solidFill>
                  <a:srgbClr val="000044"/>
                </a:solidFill>
              </a:rPr>
              <a:t>个二元关系。本题中</a:t>
            </a:r>
            <a:r>
              <a:rPr kumimoji="1" lang="en-US" altLang="zh-CN" sz="2800" b="1" dirty="0">
                <a:solidFill>
                  <a:srgbClr val="000044"/>
                </a:solidFill>
              </a:rPr>
              <a:t>A</a:t>
            </a:r>
            <a:r>
              <a:rPr kumimoji="1" lang="en-US" altLang="zh-CN" sz="2800" b="1" dirty="0">
                <a:solidFill>
                  <a:srgbClr val="000044"/>
                </a:solidFill>
                <a:sym typeface="Symbol"/>
              </a:rPr>
              <a:t></a:t>
            </a:r>
            <a:r>
              <a:rPr kumimoji="1" lang="en-US" altLang="zh-CN" sz="2800" b="1" dirty="0">
                <a:solidFill>
                  <a:srgbClr val="000044"/>
                </a:solidFill>
              </a:rPr>
              <a:t>B</a:t>
            </a:r>
            <a:r>
              <a:rPr kumimoji="1" lang="zh-CN" altLang="zh-CN" sz="2800" b="1" dirty="0">
                <a:solidFill>
                  <a:srgbClr val="000044"/>
                </a:solidFill>
              </a:rPr>
              <a:t>的全部子集</a:t>
            </a:r>
            <a:r>
              <a:rPr kumimoji="1" lang="en-US" altLang="zh-CN" sz="2800" b="1" dirty="0">
                <a:solidFill>
                  <a:srgbClr val="000044"/>
                </a:solidFill>
              </a:rPr>
              <a:t>:</a:t>
            </a:r>
            <a:r>
              <a:rPr kumimoji="1" lang="en-US" altLang="zh-CN" sz="2800" b="1" dirty="0">
                <a:solidFill>
                  <a:srgbClr val="000044"/>
                </a:solidFill>
                <a:sym typeface="Symbol"/>
              </a:rPr>
              <a:t></a:t>
            </a:r>
            <a:r>
              <a:rPr kumimoji="1" lang="zh-CN" altLang="zh-CN" sz="2800" b="1" dirty="0">
                <a:solidFill>
                  <a:srgbClr val="000044"/>
                </a:solidFill>
              </a:rPr>
              <a:t>，</a:t>
            </a:r>
            <a:r>
              <a:rPr kumimoji="1" lang="en-US" altLang="zh-CN" sz="2800" b="1" dirty="0">
                <a:solidFill>
                  <a:srgbClr val="000044"/>
                </a:solidFill>
              </a:rPr>
              <a:t>{(a,1)}</a:t>
            </a:r>
            <a:r>
              <a:rPr kumimoji="1" lang="zh-CN" altLang="zh-CN" sz="2800" b="1" dirty="0">
                <a:solidFill>
                  <a:srgbClr val="000044"/>
                </a:solidFill>
              </a:rPr>
              <a:t>，</a:t>
            </a:r>
            <a:r>
              <a:rPr kumimoji="1" lang="en-US" altLang="zh-CN" sz="2800" b="1" dirty="0">
                <a:solidFill>
                  <a:srgbClr val="000044"/>
                </a:solidFill>
              </a:rPr>
              <a:t>{(a,2)}</a:t>
            </a:r>
            <a:r>
              <a:rPr kumimoji="1" lang="zh-CN" altLang="zh-CN" sz="2800" b="1" dirty="0">
                <a:solidFill>
                  <a:srgbClr val="000044"/>
                </a:solidFill>
              </a:rPr>
              <a:t>，</a:t>
            </a:r>
            <a:r>
              <a:rPr kumimoji="1" lang="en-US" altLang="zh-CN" sz="2800" b="1" dirty="0">
                <a:solidFill>
                  <a:srgbClr val="000044"/>
                </a:solidFill>
              </a:rPr>
              <a:t>{(b,1)}</a:t>
            </a:r>
            <a:r>
              <a:rPr kumimoji="1" lang="zh-CN" altLang="zh-CN" sz="2800" b="1" dirty="0">
                <a:solidFill>
                  <a:srgbClr val="000044"/>
                </a:solidFill>
              </a:rPr>
              <a:t>，</a:t>
            </a:r>
            <a:r>
              <a:rPr kumimoji="1" lang="en-US" altLang="zh-CN" sz="2800" b="1" dirty="0">
                <a:solidFill>
                  <a:srgbClr val="000044"/>
                </a:solidFill>
              </a:rPr>
              <a:t>{(b,2)}</a:t>
            </a:r>
            <a:r>
              <a:rPr kumimoji="1" lang="zh-CN" altLang="zh-CN" sz="2800" b="1" dirty="0">
                <a:solidFill>
                  <a:srgbClr val="000044"/>
                </a:solidFill>
              </a:rPr>
              <a:t>，</a:t>
            </a:r>
            <a:r>
              <a:rPr kumimoji="1" lang="en-US" altLang="zh-CN" sz="2800" b="1" dirty="0">
                <a:solidFill>
                  <a:srgbClr val="000044"/>
                </a:solidFill>
              </a:rPr>
              <a:t> {(a,1),(a,2)}</a:t>
            </a:r>
            <a:r>
              <a:rPr kumimoji="1" lang="zh-CN" altLang="zh-CN" sz="2800" b="1" dirty="0">
                <a:solidFill>
                  <a:srgbClr val="000044"/>
                </a:solidFill>
              </a:rPr>
              <a:t>，</a:t>
            </a:r>
            <a:r>
              <a:rPr kumimoji="1" lang="en-US" altLang="zh-CN" sz="2800" b="1" dirty="0">
                <a:solidFill>
                  <a:srgbClr val="000044"/>
                </a:solidFill>
              </a:rPr>
              <a:t>{(a,1),(b,1)}</a:t>
            </a:r>
            <a:r>
              <a:rPr kumimoji="1" lang="zh-CN" altLang="zh-CN" sz="2800" b="1" dirty="0">
                <a:solidFill>
                  <a:srgbClr val="000044"/>
                </a:solidFill>
              </a:rPr>
              <a:t>，</a:t>
            </a:r>
            <a:r>
              <a:rPr kumimoji="1" lang="en-US" altLang="zh-CN" sz="2800" b="1" dirty="0">
                <a:solidFill>
                  <a:srgbClr val="000044"/>
                </a:solidFill>
              </a:rPr>
              <a:t>{(a,1),(b,2)}</a:t>
            </a:r>
            <a:r>
              <a:rPr kumimoji="1" lang="zh-CN" altLang="zh-CN" sz="2800" b="1" dirty="0">
                <a:solidFill>
                  <a:srgbClr val="000044"/>
                </a:solidFill>
              </a:rPr>
              <a:t>，，</a:t>
            </a:r>
            <a:r>
              <a:rPr kumimoji="1" lang="en-US" altLang="zh-CN" sz="2800" b="1" dirty="0">
                <a:solidFill>
                  <a:srgbClr val="000044"/>
                </a:solidFill>
              </a:rPr>
              <a:t>{(a,2),(b,1)}</a:t>
            </a:r>
            <a:r>
              <a:rPr kumimoji="1" lang="zh-CN" altLang="zh-CN" sz="2800" b="1" dirty="0">
                <a:solidFill>
                  <a:srgbClr val="000044"/>
                </a:solidFill>
              </a:rPr>
              <a:t>，</a:t>
            </a:r>
            <a:r>
              <a:rPr kumimoji="1" lang="en-US" altLang="zh-CN" sz="2800" b="1" dirty="0">
                <a:solidFill>
                  <a:srgbClr val="000044"/>
                </a:solidFill>
              </a:rPr>
              <a:t>{(a,2),(b,2)}</a:t>
            </a:r>
            <a:r>
              <a:rPr kumimoji="1" lang="zh-CN" altLang="zh-CN" sz="2800" b="1" dirty="0">
                <a:solidFill>
                  <a:srgbClr val="000044"/>
                </a:solidFill>
              </a:rPr>
              <a:t>，</a:t>
            </a:r>
            <a:r>
              <a:rPr kumimoji="1" lang="en-US" altLang="zh-CN" sz="2800" b="1" dirty="0">
                <a:solidFill>
                  <a:srgbClr val="000044"/>
                </a:solidFill>
              </a:rPr>
              <a:t> {(b,1),(b,2)}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44"/>
                </a:solidFill>
              </a:rPr>
              <a:t>{(a,1),(a,2),(b,1)}</a:t>
            </a:r>
            <a:r>
              <a:rPr kumimoji="1" lang="zh-CN" altLang="zh-CN" sz="2800" b="1" dirty="0">
                <a:solidFill>
                  <a:srgbClr val="000044"/>
                </a:solidFill>
              </a:rPr>
              <a:t>，</a:t>
            </a:r>
            <a:r>
              <a:rPr kumimoji="1" lang="en-US" altLang="zh-CN" sz="2800" b="1" dirty="0">
                <a:solidFill>
                  <a:srgbClr val="000044"/>
                </a:solidFill>
              </a:rPr>
              <a:t>{(a,1),(a,2),(b,2)}</a:t>
            </a:r>
            <a:r>
              <a:rPr kumimoji="1" lang="zh-CN" altLang="zh-CN" sz="2800" b="1" dirty="0">
                <a:solidFill>
                  <a:srgbClr val="000044"/>
                </a:solidFill>
              </a:rPr>
              <a:t>，</a:t>
            </a:r>
            <a:r>
              <a:rPr kumimoji="1" lang="en-US" altLang="zh-CN" sz="2800" b="1" dirty="0">
                <a:solidFill>
                  <a:srgbClr val="000044"/>
                </a:solidFill>
              </a:rPr>
              <a:t>{(a,1),(b,1),(b,2)}</a:t>
            </a:r>
            <a:r>
              <a:rPr kumimoji="1" lang="zh-CN" altLang="zh-CN" sz="2800" b="1" dirty="0">
                <a:solidFill>
                  <a:srgbClr val="000044"/>
                </a:solidFill>
              </a:rPr>
              <a:t>，</a:t>
            </a:r>
            <a:r>
              <a:rPr kumimoji="1" lang="en-US" altLang="zh-CN" sz="2800" b="1" dirty="0">
                <a:solidFill>
                  <a:srgbClr val="000044"/>
                </a:solidFill>
              </a:rPr>
              <a:t>{(a,2),(b,1),(b,2)}</a:t>
            </a:r>
            <a:r>
              <a:rPr kumimoji="1" lang="zh-CN" altLang="zh-CN" sz="2800" b="1" dirty="0">
                <a:solidFill>
                  <a:srgbClr val="000044"/>
                </a:solidFill>
              </a:rPr>
              <a:t>，</a:t>
            </a:r>
            <a:r>
              <a:rPr kumimoji="1" lang="en-US" altLang="zh-CN" sz="2800" b="1" dirty="0">
                <a:solidFill>
                  <a:srgbClr val="000044"/>
                </a:solidFill>
              </a:rPr>
              <a:t>{(a,1),(a,2),(b,1),(b,2)}</a:t>
            </a:r>
            <a:r>
              <a:rPr kumimoji="1" lang="zh-CN" altLang="zh-CN" sz="2800" b="1" dirty="0">
                <a:solidFill>
                  <a:srgbClr val="000044"/>
                </a:solidFill>
              </a:rPr>
              <a:t>为</a:t>
            </a:r>
            <a:r>
              <a:rPr kumimoji="1" lang="en-US" altLang="zh-CN" sz="2800" b="1" dirty="0">
                <a:solidFill>
                  <a:srgbClr val="000044"/>
                </a:solidFill>
              </a:rPr>
              <a:t>A</a:t>
            </a:r>
            <a:r>
              <a:rPr kumimoji="1" lang="zh-CN" altLang="zh-CN" sz="2800" b="1" dirty="0">
                <a:solidFill>
                  <a:srgbClr val="000044"/>
                </a:solidFill>
              </a:rPr>
              <a:t>到</a:t>
            </a:r>
            <a:r>
              <a:rPr kumimoji="1" lang="en-US" altLang="zh-CN" sz="2800" b="1" dirty="0">
                <a:solidFill>
                  <a:srgbClr val="000044"/>
                </a:solidFill>
              </a:rPr>
              <a:t>B</a:t>
            </a:r>
            <a:r>
              <a:rPr kumimoji="1" lang="zh-CN" altLang="zh-CN" sz="2800" b="1" dirty="0">
                <a:solidFill>
                  <a:srgbClr val="000044"/>
                </a:solidFill>
              </a:rPr>
              <a:t>的全部二元关系</a:t>
            </a:r>
            <a:r>
              <a:rPr kumimoji="1" lang="zh-CN" altLang="zh-CN" sz="2800" dirty="0">
                <a:solidFill>
                  <a:srgbClr val="FFFFFF"/>
                </a:solidFill>
              </a:rPr>
              <a:t>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113668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366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88C337-07A3-4516-9AE2-53F2F853CF7E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96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212725"/>
            <a:ext cx="8785225" cy="1322388"/>
          </a:xfr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sz="3200" b="1" dirty="0" smtClean="0">
                <a:latin typeface="+mn-lt"/>
                <a:ea typeface="+mn-ea"/>
              </a:rPr>
              <a:t>习题</a:t>
            </a:r>
            <a:r>
              <a:rPr lang="en-US" altLang="zh-CN" sz="3200" b="1" dirty="0" smtClean="0">
                <a:latin typeface="+mn-lt"/>
                <a:ea typeface="+mn-ea"/>
              </a:rPr>
              <a:t>1.2- 3</a:t>
            </a:r>
            <a:r>
              <a:rPr lang="en-US" altLang="zh-CN" sz="3200" b="1" dirty="0" smtClean="0">
                <a:solidFill>
                  <a:schemeClr val="tx1"/>
                </a:solidFill>
                <a:latin typeface="+mn-lt"/>
                <a:ea typeface="+mn-ea"/>
              </a:rPr>
              <a:t>    R</a:t>
            </a:r>
            <a:r>
              <a:rPr lang="zh-CN" altLang="zh-CN" sz="3200" b="1" dirty="0" smtClean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altLang="zh-CN" sz="3200" b="1" dirty="0" smtClean="0">
                <a:solidFill>
                  <a:schemeClr val="tx1"/>
                </a:solidFill>
                <a:latin typeface="+mn-lt"/>
                <a:ea typeface="+mn-ea"/>
              </a:rPr>
              <a:t>S</a:t>
            </a:r>
            <a:r>
              <a:rPr lang="zh-CN" altLang="zh-CN" sz="3200" b="1" dirty="0" smtClean="0">
                <a:solidFill>
                  <a:schemeClr val="tx1"/>
                </a:solidFill>
                <a:latin typeface="+mn-lt"/>
                <a:ea typeface="+mn-ea"/>
              </a:rPr>
              <a:t>是集合</a:t>
            </a:r>
            <a:r>
              <a:rPr lang="en-US" altLang="zh-CN" sz="3200" b="1" dirty="0" smtClean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r>
              <a:rPr lang="zh-CN" altLang="zh-CN" sz="3200" b="1" dirty="0" smtClean="0">
                <a:solidFill>
                  <a:schemeClr val="tx1"/>
                </a:solidFill>
                <a:latin typeface="+mn-lt"/>
                <a:ea typeface="+mn-ea"/>
              </a:rPr>
              <a:t>上的两个关系。</a:t>
            </a:r>
            <a:r>
              <a:rPr lang="en-US" altLang="zh-CN" sz="3200" b="1" dirty="0" smtClean="0">
                <a:solidFill>
                  <a:schemeClr val="tx1"/>
                </a:solidFill>
                <a:latin typeface="+mn-lt"/>
                <a:ea typeface="+mn-ea"/>
              </a:rPr>
              <a:t>        </a:t>
            </a:r>
            <a:r>
              <a:rPr lang="zh-CN" altLang="zh-CN" sz="3200" b="1" dirty="0" smtClean="0">
                <a:solidFill>
                  <a:schemeClr val="tx1"/>
                </a:solidFill>
                <a:latin typeface="+mn-lt"/>
                <a:ea typeface="+mn-ea"/>
              </a:rPr>
              <a:t>试证明下列等式</a:t>
            </a:r>
            <a:r>
              <a:rPr lang="en-US" altLang="zh-CN" sz="3200" b="1" dirty="0" smtClean="0">
                <a:solidFill>
                  <a:schemeClr val="tx1"/>
                </a:solidFill>
                <a:latin typeface="+mn-lt"/>
                <a:ea typeface="+mn-ea"/>
              </a:rPr>
              <a:t>: (1)(R</a:t>
            </a:r>
            <a:r>
              <a:rPr lang="zh-CN" altLang="zh-CN" sz="3200" b="1" dirty="0" smtClean="0">
                <a:solidFill>
                  <a:schemeClr val="tx1"/>
                </a:solidFill>
                <a:latin typeface="+mn-lt"/>
                <a:ea typeface="+mn-ea"/>
              </a:rPr>
              <a:t>•</a:t>
            </a:r>
            <a:r>
              <a:rPr lang="en-US" altLang="zh-CN" sz="3200" b="1" dirty="0" smtClean="0">
                <a:solidFill>
                  <a:schemeClr val="tx1"/>
                </a:solidFill>
                <a:latin typeface="+mn-lt"/>
                <a:ea typeface="+mn-ea"/>
              </a:rPr>
              <a:t>S)</a:t>
            </a:r>
            <a:r>
              <a:rPr lang="en-US" altLang="zh-CN" sz="3200" b="1" baseline="30000" dirty="0" smtClean="0">
                <a:solidFill>
                  <a:schemeClr val="tx1"/>
                </a:solidFill>
                <a:latin typeface="+mn-lt"/>
                <a:ea typeface="+mn-ea"/>
              </a:rPr>
              <a:t>-1</a:t>
            </a:r>
            <a:r>
              <a:rPr lang="en-US" altLang="zh-CN" sz="3200" b="1" dirty="0" smtClean="0">
                <a:solidFill>
                  <a:schemeClr val="tx1"/>
                </a:solidFill>
                <a:latin typeface="+mn-lt"/>
                <a:ea typeface="+mn-ea"/>
              </a:rPr>
              <a:t>= S</a:t>
            </a:r>
            <a:r>
              <a:rPr lang="en-US" altLang="zh-CN" sz="3200" b="1" baseline="30000" dirty="0" smtClean="0">
                <a:solidFill>
                  <a:schemeClr val="tx1"/>
                </a:solidFill>
                <a:latin typeface="+mn-lt"/>
                <a:ea typeface="+mn-ea"/>
              </a:rPr>
              <a:t>-1</a:t>
            </a:r>
            <a:r>
              <a:rPr lang="zh-CN" altLang="zh-CN" sz="3200" b="1" dirty="0" smtClean="0">
                <a:solidFill>
                  <a:schemeClr val="tx1"/>
                </a:solidFill>
                <a:latin typeface="+mn-lt"/>
                <a:ea typeface="+mn-ea"/>
              </a:rPr>
              <a:t>•</a:t>
            </a:r>
            <a:r>
              <a:rPr lang="en-US" altLang="zh-CN" sz="3200" b="1" dirty="0" smtClean="0">
                <a:solidFill>
                  <a:schemeClr val="tx1"/>
                </a:solidFill>
                <a:latin typeface="+mn-lt"/>
                <a:ea typeface="+mn-ea"/>
              </a:rPr>
              <a:t>R</a:t>
            </a:r>
            <a:r>
              <a:rPr lang="en-US" altLang="zh-CN" sz="3200" b="1" baseline="30000" dirty="0" smtClean="0">
                <a:solidFill>
                  <a:schemeClr val="tx1"/>
                </a:solidFill>
                <a:latin typeface="+mn-lt"/>
                <a:ea typeface="+mn-ea"/>
              </a:rPr>
              <a:t>-1</a:t>
            </a:r>
            <a:endParaRPr lang="zh-CN" altLang="en-US" sz="32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37219" name="内容占位符 2"/>
          <p:cNvSpPr>
            <a:spLocks noGrp="1"/>
          </p:cNvSpPr>
          <p:nvPr>
            <p:ph idx="1"/>
          </p:nvPr>
        </p:nvSpPr>
        <p:spPr>
          <a:xfrm>
            <a:off x="250825" y="1557338"/>
            <a:ext cx="8642350" cy="4754562"/>
          </a:xfrm>
        </p:spPr>
        <p:txBody>
          <a:bodyPr/>
          <a:lstStyle/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/>
              <a:t>证明：</a:t>
            </a:r>
            <a:endParaRPr lang="en-US" altLang="zh-CN" sz="3300" dirty="0" smtClean="0"/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3300" dirty="0" smtClean="0"/>
              <a:t>先证</a:t>
            </a:r>
            <a:r>
              <a:rPr lang="en-US" altLang="zh-CN" sz="3300" dirty="0" smtClean="0"/>
              <a:t>(R</a:t>
            </a:r>
            <a:r>
              <a:rPr lang="zh-CN" altLang="zh-CN" sz="3300" dirty="0" smtClean="0"/>
              <a:t>•</a:t>
            </a:r>
            <a:r>
              <a:rPr lang="en-US" altLang="zh-CN" sz="3300" dirty="0" smtClean="0"/>
              <a:t>S)</a:t>
            </a:r>
            <a:r>
              <a:rPr lang="en-US" altLang="zh-CN" sz="3300" baseline="30000" dirty="0" smtClean="0"/>
              <a:t>-1</a:t>
            </a:r>
            <a:r>
              <a:rPr lang="en-US" altLang="zh-CN" sz="3300" dirty="0" smtClean="0">
                <a:sym typeface="Symbol" panose="05050102010706020507" pitchFamily="18" charset="2"/>
              </a:rPr>
              <a:t></a:t>
            </a:r>
            <a:r>
              <a:rPr lang="en-US" altLang="zh-CN" sz="3300" dirty="0" smtClean="0"/>
              <a:t> S</a:t>
            </a:r>
            <a:r>
              <a:rPr lang="en-US" altLang="zh-CN" sz="3300" baseline="30000" dirty="0" smtClean="0"/>
              <a:t>-1</a:t>
            </a:r>
            <a:r>
              <a:rPr lang="zh-CN" altLang="zh-CN" sz="3300" dirty="0" smtClean="0"/>
              <a:t>•</a:t>
            </a:r>
            <a:r>
              <a:rPr lang="en-US" altLang="zh-CN" sz="3300" dirty="0" smtClean="0"/>
              <a:t>R</a:t>
            </a:r>
            <a:r>
              <a:rPr lang="en-US" altLang="zh-CN" sz="3300" baseline="30000" dirty="0" smtClean="0"/>
              <a:t>-1</a:t>
            </a:r>
            <a:r>
              <a:rPr lang="zh-CN" altLang="zh-CN" sz="3300" dirty="0" smtClean="0"/>
              <a:t>，对任意</a:t>
            </a:r>
            <a:r>
              <a:rPr lang="en-US" altLang="zh-CN" sz="3300" dirty="0" smtClean="0"/>
              <a:t>(x</a:t>
            </a:r>
            <a:r>
              <a:rPr lang="zh-CN" altLang="zh-CN" sz="3300" dirty="0" smtClean="0"/>
              <a:t>，</a:t>
            </a:r>
            <a:r>
              <a:rPr lang="en-US" altLang="zh-CN" sz="3300" dirty="0" smtClean="0"/>
              <a:t>y) </a:t>
            </a:r>
            <a:r>
              <a:rPr lang="en-US" altLang="zh-CN" sz="3300" dirty="0" smtClean="0">
                <a:sym typeface="Symbol" panose="05050102010706020507" pitchFamily="18" charset="2"/>
              </a:rPr>
              <a:t></a:t>
            </a:r>
            <a:r>
              <a:rPr lang="en-US" altLang="zh-CN" sz="3300" dirty="0" smtClean="0"/>
              <a:t>(R</a:t>
            </a:r>
            <a:r>
              <a:rPr lang="zh-CN" altLang="zh-CN" sz="3300" dirty="0" smtClean="0"/>
              <a:t>•</a:t>
            </a:r>
            <a:r>
              <a:rPr lang="en-US" altLang="zh-CN" sz="3300" dirty="0" smtClean="0"/>
              <a:t>S)</a:t>
            </a:r>
            <a:r>
              <a:rPr lang="en-US" altLang="zh-CN" sz="3300" baseline="30000" dirty="0" smtClean="0"/>
              <a:t>-1</a:t>
            </a:r>
            <a:r>
              <a:rPr lang="zh-CN" altLang="zh-CN" sz="3300" dirty="0" smtClean="0"/>
              <a:t>则</a:t>
            </a:r>
            <a:r>
              <a:rPr lang="en-US" altLang="zh-CN" sz="3300" dirty="0" smtClean="0"/>
              <a:t>(y</a:t>
            </a:r>
            <a:r>
              <a:rPr lang="zh-CN" altLang="zh-CN" sz="3300" dirty="0" smtClean="0"/>
              <a:t>，</a:t>
            </a:r>
            <a:r>
              <a:rPr lang="en-US" altLang="zh-CN" sz="3300" dirty="0" smtClean="0"/>
              <a:t>x) </a:t>
            </a:r>
            <a:r>
              <a:rPr lang="en-US" altLang="zh-CN" sz="3300" dirty="0" smtClean="0">
                <a:sym typeface="Symbol" panose="05050102010706020507" pitchFamily="18" charset="2"/>
              </a:rPr>
              <a:t></a:t>
            </a:r>
            <a:r>
              <a:rPr lang="en-US" altLang="zh-CN" sz="3300" dirty="0" smtClean="0"/>
              <a:t>(R</a:t>
            </a:r>
            <a:r>
              <a:rPr lang="zh-CN" altLang="zh-CN" sz="3300" dirty="0" smtClean="0"/>
              <a:t>•</a:t>
            </a:r>
            <a:r>
              <a:rPr lang="en-US" altLang="zh-CN" sz="3300" dirty="0" smtClean="0"/>
              <a:t>S)</a:t>
            </a:r>
            <a:r>
              <a:rPr lang="zh-CN" altLang="zh-CN" sz="3300" dirty="0" smtClean="0"/>
              <a:t>，则存在</a:t>
            </a:r>
            <a:r>
              <a:rPr lang="en-US" altLang="zh-CN" sz="3300" dirty="0" err="1" smtClean="0"/>
              <a:t>z</a:t>
            </a:r>
            <a:r>
              <a:rPr lang="en-US" altLang="zh-CN" sz="3300" dirty="0" err="1" smtClean="0">
                <a:sym typeface="Symbol" panose="05050102010706020507" pitchFamily="18" charset="2"/>
              </a:rPr>
              <a:t></a:t>
            </a:r>
            <a:r>
              <a:rPr lang="en-US" altLang="zh-CN" sz="3300" dirty="0" err="1" smtClean="0"/>
              <a:t>A</a:t>
            </a:r>
            <a:r>
              <a:rPr lang="zh-CN" altLang="zh-CN" sz="3300" dirty="0" smtClean="0"/>
              <a:t>，满足</a:t>
            </a:r>
            <a:r>
              <a:rPr lang="en-US" altLang="zh-CN" sz="3300" dirty="0" smtClean="0"/>
              <a:t>(y</a:t>
            </a:r>
            <a:r>
              <a:rPr lang="zh-CN" altLang="zh-CN" sz="3300" dirty="0" smtClean="0"/>
              <a:t>，</a:t>
            </a:r>
            <a:r>
              <a:rPr lang="en-US" altLang="zh-CN" sz="3300" dirty="0" smtClean="0"/>
              <a:t>z) </a:t>
            </a:r>
            <a:r>
              <a:rPr lang="en-US" altLang="zh-CN" sz="3300" dirty="0" smtClean="0">
                <a:sym typeface="Symbol" panose="05050102010706020507" pitchFamily="18" charset="2"/>
              </a:rPr>
              <a:t></a:t>
            </a:r>
            <a:r>
              <a:rPr lang="en-US" altLang="zh-CN" sz="3300" dirty="0" smtClean="0"/>
              <a:t>R</a:t>
            </a:r>
            <a:r>
              <a:rPr lang="zh-CN" altLang="zh-CN" sz="3300" dirty="0" smtClean="0"/>
              <a:t>且</a:t>
            </a:r>
            <a:r>
              <a:rPr lang="en-US" altLang="zh-CN" sz="3300" dirty="0" smtClean="0"/>
              <a:t>(z</a:t>
            </a:r>
            <a:r>
              <a:rPr lang="zh-CN" altLang="zh-CN" sz="3300" dirty="0" smtClean="0"/>
              <a:t>，</a:t>
            </a:r>
            <a:r>
              <a:rPr lang="en-US" altLang="zh-CN" sz="3300" dirty="0" smtClean="0"/>
              <a:t>x) </a:t>
            </a:r>
            <a:r>
              <a:rPr lang="en-US" altLang="zh-CN" sz="3300" dirty="0" smtClean="0">
                <a:sym typeface="Symbol" panose="05050102010706020507" pitchFamily="18" charset="2"/>
              </a:rPr>
              <a:t></a:t>
            </a:r>
            <a:r>
              <a:rPr lang="en-US" altLang="zh-CN" sz="3300" dirty="0" smtClean="0"/>
              <a:t>S</a:t>
            </a:r>
            <a:r>
              <a:rPr lang="zh-CN" altLang="zh-CN" sz="3300" dirty="0" smtClean="0"/>
              <a:t>，那么</a:t>
            </a:r>
            <a:r>
              <a:rPr lang="en-US" altLang="zh-CN" sz="3300" dirty="0" smtClean="0"/>
              <a:t>(x</a:t>
            </a:r>
            <a:r>
              <a:rPr lang="zh-CN" altLang="zh-CN" sz="3300" dirty="0" smtClean="0"/>
              <a:t>，</a:t>
            </a:r>
            <a:r>
              <a:rPr lang="en-US" altLang="zh-CN" sz="3300" dirty="0" smtClean="0"/>
              <a:t>z) </a:t>
            </a:r>
            <a:r>
              <a:rPr lang="en-US" altLang="zh-CN" sz="3300" dirty="0" smtClean="0">
                <a:sym typeface="Symbol" panose="05050102010706020507" pitchFamily="18" charset="2"/>
              </a:rPr>
              <a:t></a:t>
            </a:r>
            <a:r>
              <a:rPr lang="en-US" altLang="zh-CN" sz="3300" dirty="0" smtClean="0"/>
              <a:t>S</a:t>
            </a:r>
            <a:r>
              <a:rPr lang="en-US" altLang="zh-CN" sz="3300" baseline="30000" dirty="0" smtClean="0"/>
              <a:t>-1</a:t>
            </a:r>
            <a:r>
              <a:rPr lang="zh-CN" altLang="zh-CN" sz="3300" dirty="0" smtClean="0"/>
              <a:t>且</a:t>
            </a:r>
            <a:r>
              <a:rPr lang="en-US" altLang="zh-CN" sz="3300" dirty="0" smtClean="0"/>
              <a:t>(z</a:t>
            </a:r>
            <a:r>
              <a:rPr lang="zh-CN" altLang="zh-CN" sz="3300" dirty="0" smtClean="0"/>
              <a:t>，</a:t>
            </a:r>
            <a:r>
              <a:rPr lang="en-US" altLang="zh-CN" sz="3300" dirty="0" smtClean="0"/>
              <a:t>y) </a:t>
            </a:r>
            <a:r>
              <a:rPr lang="en-US" altLang="zh-CN" sz="3300" dirty="0" smtClean="0">
                <a:sym typeface="Symbol" panose="05050102010706020507" pitchFamily="18" charset="2"/>
              </a:rPr>
              <a:t></a:t>
            </a:r>
            <a:r>
              <a:rPr lang="en-US" altLang="zh-CN" sz="3300" dirty="0" smtClean="0"/>
              <a:t>R</a:t>
            </a:r>
            <a:r>
              <a:rPr lang="en-US" altLang="zh-CN" sz="3300" baseline="30000" dirty="0" smtClean="0"/>
              <a:t>-1</a:t>
            </a:r>
            <a:r>
              <a:rPr lang="zh-CN" altLang="zh-CN" sz="3300" dirty="0" smtClean="0"/>
              <a:t>，所以</a:t>
            </a:r>
            <a:r>
              <a:rPr lang="en-US" altLang="zh-CN" sz="3300" dirty="0" smtClean="0"/>
              <a:t>(x</a:t>
            </a:r>
            <a:r>
              <a:rPr lang="zh-CN" altLang="zh-CN" sz="3300" dirty="0" smtClean="0"/>
              <a:t>，</a:t>
            </a:r>
            <a:r>
              <a:rPr lang="en-US" altLang="zh-CN" sz="3300" dirty="0" smtClean="0"/>
              <a:t>y) </a:t>
            </a:r>
            <a:r>
              <a:rPr lang="en-US" altLang="zh-CN" sz="3300" dirty="0" smtClean="0">
                <a:sym typeface="Symbol" panose="05050102010706020507" pitchFamily="18" charset="2"/>
              </a:rPr>
              <a:t></a:t>
            </a:r>
            <a:r>
              <a:rPr lang="en-US" altLang="zh-CN" sz="3300" dirty="0" smtClean="0"/>
              <a:t> S</a:t>
            </a:r>
            <a:r>
              <a:rPr lang="en-US" altLang="zh-CN" sz="3300" baseline="30000" dirty="0" smtClean="0"/>
              <a:t>-1</a:t>
            </a:r>
            <a:r>
              <a:rPr lang="zh-CN" altLang="zh-CN" sz="3300" dirty="0" smtClean="0"/>
              <a:t>•</a:t>
            </a:r>
            <a:r>
              <a:rPr lang="en-US" altLang="zh-CN" sz="3300" dirty="0" smtClean="0"/>
              <a:t>R</a:t>
            </a:r>
            <a:r>
              <a:rPr lang="en-US" altLang="zh-CN" sz="3300" baseline="30000" dirty="0" smtClean="0"/>
              <a:t>-1</a:t>
            </a:r>
            <a:r>
              <a:rPr lang="zh-CN" altLang="zh-CN" sz="3300" dirty="0" smtClean="0"/>
              <a:t>，</a:t>
            </a:r>
            <a:endParaRPr lang="en-US" altLang="zh-CN" sz="3300" dirty="0" smtClean="0"/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3300" dirty="0" smtClean="0"/>
              <a:t>因此</a:t>
            </a:r>
            <a:r>
              <a:rPr lang="en-US" altLang="zh-CN" sz="3300" dirty="0" smtClean="0"/>
              <a:t>(R</a:t>
            </a:r>
            <a:r>
              <a:rPr lang="zh-CN" altLang="zh-CN" sz="3300" dirty="0" smtClean="0"/>
              <a:t>•</a:t>
            </a:r>
            <a:r>
              <a:rPr lang="en-US" altLang="zh-CN" sz="3300" dirty="0" smtClean="0"/>
              <a:t>S)</a:t>
            </a:r>
            <a:r>
              <a:rPr lang="en-US" altLang="zh-CN" sz="3300" baseline="30000" dirty="0" smtClean="0"/>
              <a:t>-1</a:t>
            </a:r>
            <a:r>
              <a:rPr lang="en-US" altLang="zh-CN" sz="3300" dirty="0" smtClean="0">
                <a:sym typeface="Symbol" panose="05050102010706020507" pitchFamily="18" charset="2"/>
              </a:rPr>
              <a:t></a:t>
            </a:r>
            <a:r>
              <a:rPr lang="en-US" altLang="zh-CN" sz="3300" dirty="0" smtClean="0"/>
              <a:t> S</a:t>
            </a:r>
            <a:r>
              <a:rPr lang="en-US" altLang="zh-CN" sz="3300" baseline="30000" dirty="0" smtClean="0"/>
              <a:t>-1</a:t>
            </a:r>
            <a:r>
              <a:rPr lang="zh-CN" altLang="zh-CN" sz="3300" dirty="0" smtClean="0"/>
              <a:t>•</a:t>
            </a:r>
            <a:r>
              <a:rPr lang="en-US" altLang="zh-CN" sz="3300" dirty="0" smtClean="0"/>
              <a:t>R</a:t>
            </a:r>
            <a:r>
              <a:rPr lang="en-US" altLang="zh-CN" sz="3300" baseline="30000" dirty="0" smtClean="0"/>
              <a:t>-1</a:t>
            </a:r>
            <a:r>
              <a:rPr lang="zh-CN" altLang="zh-CN" sz="3300" dirty="0" smtClean="0"/>
              <a:t>；</a:t>
            </a:r>
            <a:endParaRPr lang="zh-CN" altLang="en-US" sz="3300" dirty="0" smtClean="0"/>
          </a:p>
        </p:txBody>
      </p:sp>
      <p:sp>
        <p:nvSpPr>
          <p:cNvPr id="118788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878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83164E-E027-4CDF-9419-A2EEAD4687CF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22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266700" algn="l" defTabSz="914400" rtl="0" eaLnBrk="1" fontAlgn="base" latinLnBrk="0" hangingPunct="1">
          <a:lnSpc>
            <a:spcPct val="120000"/>
          </a:lnSpc>
          <a:spcBef>
            <a:spcPct val="10000"/>
          </a:spcBef>
          <a:spcAft>
            <a:spcPct val="0"/>
          </a:spcAft>
          <a:buClr>
            <a:schemeClr val="tx2"/>
          </a:buClr>
          <a:buSzPct val="85000"/>
          <a:buFont typeface="Wingdings" pitchFamily="2" charset="2"/>
          <a:buChar char="v"/>
          <a:tabLst>
            <a:tab pos="476250" algn="l"/>
          </a:tabLst>
          <a:defRPr kumimoji="1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266700" algn="l" defTabSz="914400" rtl="0" eaLnBrk="1" fontAlgn="base" latinLnBrk="0" hangingPunct="1">
          <a:lnSpc>
            <a:spcPct val="120000"/>
          </a:lnSpc>
          <a:spcBef>
            <a:spcPct val="10000"/>
          </a:spcBef>
          <a:spcAft>
            <a:spcPct val="0"/>
          </a:spcAft>
          <a:buClr>
            <a:schemeClr val="tx2"/>
          </a:buClr>
          <a:buSzPct val="85000"/>
          <a:buFont typeface="Wingdings" pitchFamily="2" charset="2"/>
          <a:buChar char="v"/>
          <a:tabLst>
            <a:tab pos="476250" algn="l"/>
          </a:tabLst>
          <a:defRPr kumimoji="1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2236</Words>
  <Application>Microsoft Office PowerPoint</Application>
  <PresentationFormat>全屏显示(4:3)</PresentationFormat>
  <Paragraphs>124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华文新魏</vt:lpstr>
      <vt:lpstr>宋体</vt:lpstr>
      <vt:lpstr>Arial</vt:lpstr>
      <vt:lpstr>Arial Black</vt:lpstr>
      <vt:lpstr>Calibri</vt:lpstr>
      <vt:lpstr>Symbol</vt:lpstr>
      <vt:lpstr>Times New Roman</vt:lpstr>
      <vt:lpstr>Wingdings</vt:lpstr>
      <vt:lpstr>2_Network Blitz</vt:lpstr>
      <vt:lpstr>Network Blitz</vt:lpstr>
      <vt:lpstr>1_Network Blitz</vt:lpstr>
      <vt:lpstr>Beam</vt:lpstr>
      <vt:lpstr>3_Network Blitz</vt:lpstr>
      <vt:lpstr>习题1.1-3(2)对任意集合A，B</vt:lpstr>
      <vt:lpstr>PowerPoint 演示文稿</vt:lpstr>
      <vt:lpstr>习题1.1-3(3)对任意集合A，B</vt:lpstr>
      <vt:lpstr>习题1.1-3(4)对任意集合A，B</vt:lpstr>
      <vt:lpstr>PowerPoint 演示文稿</vt:lpstr>
      <vt:lpstr>PowerPoint 演示文稿</vt:lpstr>
      <vt:lpstr>PowerPoint 演示文稿</vt:lpstr>
      <vt:lpstr>PowerPoint 演示文稿</vt:lpstr>
      <vt:lpstr>习题1.2- 3    R，S是集合A上的两个关系。        试证明下列等式: (1)(R•S)-1= S-1•R-1</vt:lpstr>
      <vt:lpstr>PowerPoint 演示文稿</vt:lpstr>
      <vt:lpstr>PowerPoint 演示文稿</vt:lpstr>
      <vt:lpstr>PowerPoint 演示文稿</vt:lpstr>
      <vt:lpstr>PowerPoint 演示文稿</vt:lpstr>
      <vt:lpstr>习题1.2- 6    若非空关系R是反自反的，是对称的，试证明R不是传递的.</vt:lpstr>
      <vt:lpstr>习题1.2- 7   集合A上的关系是对称的，反对称的，试指明关系R的结构。</vt:lpstr>
      <vt:lpstr>习题1.2-9   设R是集合A上的关系，如果 1）对任意aA，都有a R a ； 2）若aRb，aRc，则bRc ； 证明：R是等价关系。 </vt:lpstr>
      <vt:lpstr>习题1.2-11  若集合A上的关系R , S具有对称性.  证明：R•S具有对称性的充要条件为   R•S= S•R</vt:lpstr>
      <vt:lpstr>习题1.2-11  若集合A上的关系R , S具有对称性 .      证明：R•S具有对称性的充要条件为   R•S= S•R</vt:lpstr>
      <vt:lpstr>习题1.2-11  若集合A上的关系R，S具有对称性，证明：R•S具有对称性的充要条件为R•S= S•R</vt:lpstr>
      <vt:lpstr>习题1.3-3  </vt:lpstr>
      <vt:lpstr>习题1.3-3  </vt:lpstr>
      <vt:lpstr>习题1.3-4.  </vt:lpstr>
      <vt:lpstr>习题1.3-4.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5</cp:revision>
  <dcterms:created xsi:type="dcterms:W3CDTF">2022-03-30T13:58:42Z</dcterms:created>
  <dcterms:modified xsi:type="dcterms:W3CDTF">2022-03-30T14:54:58Z</dcterms:modified>
</cp:coreProperties>
</file>